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330" r:id="rId3"/>
    <p:sldId id="257" r:id="rId4"/>
    <p:sldId id="259" r:id="rId5"/>
    <p:sldId id="260" r:id="rId6"/>
    <p:sldId id="267" r:id="rId7"/>
    <p:sldId id="269" r:id="rId8"/>
    <p:sldId id="268" r:id="rId9"/>
    <p:sldId id="270" r:id="rId10"/>
    <p:sldId id="271" r:id="rId11"/>
    <p:sldId id="272" r:id="rId12"/>
    <p:sldId id="273" r:id="rId13"/>
    <p:sldId id="275" r:id="rId14"/>
    <p:sldId id="274" r:id="rId15"/>
    <p:sldId id="276" r:id="rId16"/>
    <p:sldId id="279" r:id="rId17"/>
    <p:sldId id="280" r:id="rId18"/>
    <p:sldId id="281" r:id="rId19"/>
    <p:sldId id="282" r:id="rId20"/>
    <p:sldId id="284" r:id="rId21"/>
    <p:sldId id="285" r:id="rId22"/>
    <p:sldId id="283" r:id="rId23"/>
    <p:sldId id="286" r:id="rId24"/>
    <p:sldId id="287" r:id="rId25"/>
    <p:sldId id="288" r:id="rId26"/>
    <p:sldId id="290" r:id="rId27"/>
    <p:sldId id="291" r:id="rId28"/>
    <p:sldId id="294" r:id="rId29"/>
    <p:sldId id="293" r:id="rId30"/>
    <p:sldId id="295" r:id="rId31"/>
    <p:sldId id="296" r:id="rId32"/>
    <p:sldId id="299" r:id="rId33"/>
    <p:sldId id="301" r:id="rId34"/>
    <p:sldId id="303" r:id="rId35"/>
    <p:sldId id="304" r:id="rId36"/>
    <p:sldId id="305" r:id="rId37"/>
    <p:sldId id="306" r:id="rId38"/>
    <p:sldId id="307" r:id="rId39"/>
    <p:sldId id="308" r:id="rId40"/>
    <p:sldId id="309" r:id="rId41"/>
    <p:sldId id="311" r:id="rId42"/>
    <p:sldId id="302" r:id="rId43"/>
    <p:sldId id="312" r:id="rId44"/>
    <p:sldId id="313" r:id="rId45"/>
    <p:sldId id="314" r:id="rId46"/>
    <p:sldId id="315" r:id="rId47"/>
    <p:sldId id="318" r:id="rId48"/>
    <p:sldId id="319" r:id="rId49"/>
    <p:sldId id="320" r:id="rId50"/>
    <p:sldId id="322" r:id="rId51"/>
    <p:sldId id="323" r:id="rId52"/>
    <p:sldId id="324" r:id="rId53"/>
    <p:sldId id="328" r:id="rId54"/>
    <p:sldId id="261"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批注" initials="A"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CEF"/>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B558C-881A-4A59-9799-E04A28F8AA34}" styleName="{d27b558c-881a-4a59-9799-e04a28f8aa34}">
    <a:wholeTbl>
      <a:tcTxStyle>
        <a:fontRef idx="none">
          <a:prstClr val="black"/>
        </a:fontRef>
      </a:tcTxStyle>
      <a:tcStyle>
        <a:tcBdr>
          <a:top>
            <a:ln w="12700" cmpd="sng">
              <a:solidFill>
                <a:srgbClr val="D3A9AD"/>
              </a:solidFill>
            </a:ln>
          </a:top>
          <a:bottom>
            <a:ln w="12700" cmpd="sng">
              <a:solidFill>
                <a:srgbClr val="D3A9AD"/>
              </a:solidFill>
            </a:ln>
          </a:bottom>
          <a:insideV>
            <a:ln w="12700" cmpd="sng">
              <a:solidFill>
                <a:srgbClr val="D3A9AD"/>
              </a:solidFill>
            </a:ln>
          </a:insideV>
        </a:tcBdr>
        <a:fill>
          <a:solidFill>
            <a:srgbClr val="FFFFFF"/>
          </a:solidFill>
        </a:fill>
      </a:tcStyle>
    </a:wholeTbl>
    <a:band2H>
      <a:tcTxStyle>
        <a:fontRef idx="none">
          <a:prstClr val="black"/>
        </a:fontRef>
      </a:tcTxStyle>
      <a:tcStyle>
        <a:tcBdr/>
        <a:fill>
          <a:solidFill>
            <a:srgbClr val="ECCFD1"/>
          </a:solidFill>
        </a:fill>
      </a:tcStyle>
    </a:band2H>
    <a:firstRow>
      <a:tcTxStyle>
        <a:fontRef idx="none">
          <a:prstClr val="black"/>
        </a:fontRef>
      </a:tcTxStyle>
      <a:tcStyle>
        <a:tcBdr>
          <a:bottom>
            <a:ln w="12700" cmpd="sng">
              <a:solidFill>
                <a:srgbClr val="D3A9AD"/>
              </a:solidFill>
            </a:ln>
          </a:bottom>
        </a:tcBdr>
        <a:fill>
          <a:solidFill>
            <a:srgbClr val="ECCFD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05"/>
        <p:guide pos="380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notesMaster" Target="notesMasters/notesMaster1.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2.png"/><Relationship Id="rId5" Type="http://schemas.openxmlformats.org/officeDocument/2006/relationships/tags" Target="../tags/tag64.xml"/><Relationship Id="rId4" Type="http://schemas.openxmlformats.org/officeDocument/2006/relationships/image" Target="../media/image1.png"/><Relationship Id="rId3" Type="http://schemas.openxmlformats.org/officeDocument/2006/relationships/tags" Target="../tags/tag63.xml"/><Relationship Id="rId2" Type="http://schemas.openxmlformats.org/officeDocument/2006/relationships/tags" Target="../tags/tag62.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image" Target="../media/image4.pn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3.png"/><Relationship Id="rId3" Type="http://schemas.openxmlformats.org/officeDocument/2006/relationships/tags" Target="../tags/tag16.xml"/><Relationship Id="rId2" Type="http://schemas.openxmlformats.org/officeDocument/2006/relationships/tags" Target="../tags/tag15.xml"/><Relationship Id="rId13" Type="http://schemas.openxmlformats.org/officeDocument/2006/relationships/image" Target="../media/image5.png"/><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7.xml"/><Relationship Id="rId7" Type="http://schemas.openxmlformats.org/officeDocument/2006/relationships/image" Target="../media/image8.png"/><Relationship Id="rId6" Type="http://schemas.openxmlformats.org/officeDocument/2006/relationships/tags" Target="../tags/tag26.xml"/><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2" name="矩形 11"/>
          <p:cNvSpPr/>
          <p:nvPr>
            <p:custDataLst>
              <p:tags r:id="rId2"/>
            </p:custDataLst>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custDataLst>
              <p:tags r:id="rId3"/>
            </p:custDataLst>
          </p:nvPr>
        </p:nvPicPr>
        <p:blipFill>
          <a:blip r:embed="rId4">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22173" y="0"/>
            <a:ext cx="12169827" cy="6858000"/>
          </a:xfrm>
          <a:prstGeom prst="rect">
            <a:avLst/>
          </a:prstGeom>
        </p:spPr>
      </p:pic>
      <p:pic>
        <p:nvPicPr>
          <p:cNvPr id="10" name="图片 9" descr="58585"/>
          <p:cNvPicPr>
            <a:picLocks noChangeAspect="1"/>
          </p:cNvPicPr>
          <p:nvPr>
            <p:custDataLst>
              <p:tags r:id="rId5"/>
            </p:custDataLst>
          </p:nvPr>
        </p:nvPicPr>
        <p:blipFill>
          <a:blip r:embed="rId6"/>
          <a:stretch>
            <a:fillRect/>
          </a:stretch>
        </p:blipFill>
        <p:spPr>
          <a:xfrm>
            <a:off x="9965055" y="606425"/>
            <a:ext cx="1087755" cy="656590"/>
          </a:xfrm>
          <a:prstGeom prst="rect">
            <a:avLst/>
          </a:prstGeom>
        </p:spPr>
      </p:pic>
      <p:sp>
        <p:nvSpPr>
          <p:cNvPr id="9" name="署名"/>
          <p:cNvSpPr>
            <a:spLocks noGrp="1"/>
          </p:cNvSpPr>
          <p:nvPr>
            <p:ph type="body" idx="3" hasCustomPrompt="1"/>
            <p:custDataLst>
              <p:tags r:id="rId7"/>
            </p:custDataLst>
          </p:nvPr>
        </p:nvSpPr>
        <p:spPr>
          <a:xfrm>
            <a:off x="8994711" y="4309110"/>
            <a:ext cx="2158430" cy="511706"/>
          </a:xfrm>
          <a:prstGeom prst="roundRect">
            <a:avLst>
              <a:gd name="adj" fmla="val 50000"/>
            </a:avLst>
          </a:prstGeom>
          <a:gradFill>
            <a:gsLst>
              <a:gs pos="20000">
                <a:schemeClr val="accent2">
                  <a:alpha val="5000"/>
                </a:schemeClr>
              </a:gs>
              <a:gs pos="100000">
                <a:schemeClr val="accent2">
                  <a:alpha val="1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rmAutofit/>
          </a:bodyPr>
          <a:lstStyle>
            <a:lvl1pPr marL="0" marR="0" lvl="0" algn="ctr" defTabSz="914400" rtl="0" eaLnBrk="1" fontAlgn="auto" latinLnBrk="0" hangingPunct="1">
              <a:lnSpc>
                <a:spcPct val="100000"/>
              </a:lnSpc>
              <a:buClrTx/>
              <a:buSzTx/>
              <a:buFontTx/>
              <a:buNone/>
              <a:defRPr kumimoji="0" lang="zh-CN" altLang="en-US" sz="1400" b="0" i="0" u="none" strike="noStrike" kern="1200" cap="none" spc="0" normalizeH="0" baseline="0" noProof="1" dirty="0">
                <a:solidFill>
                  <a:schemeClr val="accent1">
                    <a:lumMod val="75000"/>
                  </a:schemeClr>
                </a:solidFill>
                <a:latin typeface="汉仪大宋简" panose="02010600000101010101" charset="-122"/>
                <a:ea typeface="汉仪大宋简" panose="02010600000101010101" charset="-122"/>
                <a:cs typeface="汉仪大宋简" panose="02010600000101010101" charset="-122"/>
                <a:sym typeface="+mn-ea"/>
              </a:defRPr>
            </a:lvl1pPr>
          </a:lstStyle>
          <a:p>
            <a:pPr lvl="0" algn="ctr">
              <a:buClrTx/>
              <a:buSzTx/>
              <a:buFontTx/>
            </a:pPr>
            <a:r>
              <a:rPr lang="zh-CN" altLang="en-US" dirty="0">
                <a:sym typeface="+mn-ea"/>
              </a:rPr>
              <a:t>署名</a:t>
            </a:r>
            <a:endParaRPr dirty="0">
              <a:sym typeface="+mn-ea"/>
            </a:endParaRPr>
          </a:p>
        </p:txBody>
      </p:sp>
      <p:sp>
        <p:nvSpPr>
          <p:cNvPr id="8" name="副标题"/>
          <p:cNvSpPr txBox="1">
            <a:spLocks noGrp="1"/>
          </p:cNvSpPr>
          <p:nvPr>
            <p:ph type="body" idx="2" hasCustomPrompt="1"/>
            <p:custDataLst>
              <p:tags r:id="rId8"/>
            </p:custDataLst>
          </p:nvPr>
        </p:nvSpPr>
        <p:spPr>
          <a:xfrm>
            <a:off x="5984875" y="3815715"/>
            <a:ext cx="5229860" cy="429260"/>
          </a:xfrm>
          <a:prstGeom prst="rect">
            <a:avLst/>
          </a:prstGeom>
          <a:noFill/>
        </p:spPr>
        <p:txBody>
          <a:bodyPr wrap="square" lIns="0" tIns="0" rIns="71755" bIns="0" rtlCol="0" anchor="t">
            <a:normAutofit/>
          </a:bodyPr>
          <a:lstStyle>
            <a:lvl1pPr marL="0" marR="0" lvl="0" algn="r" defTabSz="914400" rtl="0" eaLnBrk="1" fontAlgn="auto" latinLnBrk="0" hangingPunct="1">
              <a:lnSpc>
                <a:spcPct val="100000"/>
              </a:lnSpc>
              <a:buClrTx/>
              <a:buSzTx/>
              <a:buFontTx/>
              <a:buNone/>
              <a:defRPr kumimoji="0" sz="1400" b="0" i="0" u="none" strike="noStrike" kern="1200" cap="none" spc="800" normalizeH="0" baseline="0" noProof="1" dirty="0" err="1">
                <a:solidFill>
                  <a:schemeClr val="accent1">
                    <a:lumMod val="75000"/>
                  </a:schemeClr>
                </a:solidFill>
                <a:latin typeface="+mj-ea"/>
                <a:ea typeface="+mj-ea"/>
                <a:cs typeface="汉仪大宋简" panose="02010600000101010101" charset="-122"/>
                <a:sym typeface="+mn-ea"/>
              </a:defRPr>
            </a:lvl1pPr>
          </a:lstStyle>
          <a:p>
            <a:pPr lvl="0" algn="r">
              <a:buClrTx/>
              <a:buSzTx/>
              <a:buFontTx/>
            </a:pPr>
            <a:r>
              <a:rPr dirty="0" err="1">
                <a:sym typeface="+mn-ea"/>
              </a:rPr>
              <a:t>单击此处编辑母版副标题样式</a:t>
            </a:r>
            <a:endParaRPr dirty="0">
              <a:sym typeface="+mn-ea"/>
            </a:endParaRPr>
          </a:p>
        </p:txBody>
      </p:sp>
      <p:sp>
        <p:nvSpPr>
          <p:cNvPr id="7" name="标题" descr="7b0a20202020227461726765744d6f64756c65223a202270726f636573734f6e6c696e65466f6e7473220a7d0a"/>
          <p:cNvSpPr txBox="1">
            <a:spLocks noGrp="1"/>
          </p:cNvSpPr>
          <p:nvPr>
            <p:ph type="title" idx="1" hasCustomPrompt="1"/>
            <p:custDataLst>
              <p:tags r:id="rId9"/>
            </p:custDataLst>
          </p:nvPr>
        </p:nvSpPr>
        <p:spPr>
          <a:xfrm>
            <a:off x="5984875" y="1764665"/>
            <a:ext cx="5229860" cy="2051050"/>
          </a:xfrm>
          <a:prstGeom prst="rect">
            <a:avLst/>
          </a:prstGeom>
          <a:noFill/>
        </p:spPr>
        <p:txBody>
          <a:bodyPr wrap="square" lIns="0" tIns="0" rIns="0" bIns="0" rtlCol="0" anchor="b" anchorCtr="0">
            <a:normAutofit/>
          </a:bodyPr>
          <a:lstStyle>
            <a:lvl1pPr marL="0" marR="0" lvl="0" algn="r" defTabSz="914400" rtl="0" eaLnBrk="1" fontAlgn="auto" latinLnBrk="0" hangingPunct="1">
              <a:lnSpc>
                <a:spcPct val="100000"/>
              </a:lnSpc>
              <a:buClrTx/>
              <a:buSzTx/>
              <a:buFontTx/>
              <a:buNone/>
              <a:defRPr kumimoji="0" lang="zh-CN" altLang="en-US" sz="5400" b="0" i="0" u="none" strike="noStrike" kern="1200" cap="none" spc="0" normalizeH="0" baseline="0" noProof="1" dirty="0">
                <a:solidFill>
                  <a:schemeClr val="dk1">
                    <a:lumMod val="100000"/>
                  </a:schemeClr>
                </a:solidFill>
                <a:latin typeface="+mj-ea"/>
                <a:ea typeface="+mj-ea"/>
                <a:cs typeface="汉仪大宋简" panose="02010600000101010101" charset="-122"/>
                <a:sym typeface="+mn-ea"/>
              </a:defRPr>
            </a:lvl1pPr>
          </a:lstStyle>
          <a:p>
            <a:pPr lvl="0" algn="r">
              <a:buClrTx/>
              <a:buSzTx/>
              <a:buFontTx/>
            </a:pPr>
            <a:r>
              <a:rPr dirty="0">
                <a:sym typeface="+mn-ea"/>
              </a:rPr>
              <a:t>单击编辑标题</a:t>
            </a:r>
            <a:endParaRPr dirty="0">
              <a:sym typeface="+mn-ea"/>
            </a:endParaRPr>
          </a:p>
        </p:txBody>
      </p:sp>
      <p:sp>
        <p:nvSpPr>
          <p:cNvPr id="4" name="日期占位符 3"/>
          <p:cNvSpPr>
            <a:spLocks noGrp="1"/>
          </p:cNvSpPr>
          <p:nvPr>
            <p:ph type="dt" sz="half" idx="10"/>
            <p:custDataLst>
              <p:tags r:id="rId10"/>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5"/>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8" name="文本占位符 7"/>
          <p:cNvSpPr>
            <a:spLocks noGrp="1"/>
          </p:cNvSpPr>
          <p:nvPr>
            <p:ph type="body" idx="1" hasCustomPrompt="1"/>
            <p:custDataLst>
              <p:tags r:id="rId6"/>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sp>
        <p:nvSpPr>
          <p:cNvPr id="12" name="矩形 11"/>
          <p:cNvSpPr/>
          <p:nvPr>
            <p:custDataLst>
              <p:tags r:id="rId2"/>
            </p:custDataLst>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custDataLst>
              <p:tags r:id="rId3"/>
            </p:custDataLst>
          </p:nvPr>
        </p:nvPicPr>
        <p:blipFill>
          <a:blip r:embed="rId4">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0" y="0"/>
            <a:ext cx="12195124" cy="6858000"/>
          </a:xfrm>
          <a:prstGeom prst="rect">
            <a:avLst/>
          </a:prstGeom>
        </p:spPr>
      </p:pic>
      <p:pic>
        <p:nvPicPr>
          <p:cNvPr id="9" name="图片 8" descr="58585"/>
          <p:cNvPicPr>
            <a:picLocks noChangeAspect="1"/>
          </p:cNvPicPr>
          <p:nvPr>
            <p:custDataLst>
              <p:tags r:id="rId5"/>
            </p:custDataLst>
          </p:nvPr>
        </p:nvPicPr>
        <p:blipFill>
          <a:blip r:embed="rId6"/>
          <a:stretch>
            <a:fillRect/>
          </a:stretch>
        </p:blipFill>
        <p:spPr>
          <a:xfrm>
            <a:off x="9965055" y="606425"/>
            <a:ext cx="1087755" cy="656590"/>
          </a:xfrm>
          <a:prstGeom prst="rect">
            <a:avLst/>
          </a:prstGeom>
        </p:spPr>
      </p:pic>
      <p:sp>
        <p:nvSpPr>
          <p:cNvPr id="8" name="署名"/>
          <p:cNvSpPr>
            <a:spLocks noGrp="1"/>
          </p:cNvSpPr>
          <p:nvPr>
            <p:ph type="body" idx="2" hasCustomPrompt="1"/>
            <p:custDataLst>
              <p:tags r:id="rId7"/>
            </p:custDataLst>
          </p:nvPr>
        </p:nvSpPr>
        <p:spPr>
          <a:xfrm>
            <a:off x="8976049" y="4321810"/>
            <a:ext cx="2177091" cy="486566"/>
          </a:xfrm>
          <a:prstGeom prst="roundRect">
            <a:avLst>
              <a:gd name="adj" fmla="val 50000"/>
            </a:avLst>
          </a:prstGeom>
          <a:gradFill>
            <a:gsLst>
              <a:gs pos="20000">
                <a:schemeClr val="accent2">
                  <a:alpha val="5000"/>
                </a:schemeClr>
              </a:gs>
              <a:gs pos="100000">
                <a:schemeClr val="accent2">
                  <a:alpha val="1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rmAutofit/>
          </a:bodyPr>
          <a:lstStyle>
            <a:lvl1pPr marL="0" marR="0" lvl="0" algn="ctr" defTabSz="914400" rtl="0" eaLnBrk="1" fontAlgn="auto" latinLnBrk="0" hangingPunct="1">
              <a:lnSpc>
                <a:spcPct val="100000"/>
              </a:lnSpc>
              <a:buClrTx/>
              <a:buSzTx/>
              <a:buFontTx/>
              <a:buNone/>
              <a:defRPr kumimoji="0" lang="zh-CN" altLang="en-US" sz="1400" b="0" i="0" u="none" strike="noStrike" kern="1200" cap="none" spc="0" normalizeH="0" baseline="0" noProof="1">
                <a:solidFill>
                  <a:schemeClr val="accent1">
                    <a:lumMod val="75000"/>
                  </a:schemeClr>
                </a:solidFill>
                <a:latin typeface="汉仪大宋简" panose="02010600000101010101" charset="-122"/>
                <a:ea typeface="汉仪大宋简" panose="02010600000101010101" charset="-122"/>
                <a:cs typeface="汉仪大宋简" panose="02010600000101010101" charset="-122"/>
                <a:sym typeface="+mn-ea"/>
              </a:defRPr>
            </a:lvl1pPr>
          </a:lstStyle>
          <a:p>
            <a:pPr lvl="0" algn="ctr">
              <a:buClrTx/>
              <a:buSzTx/>
              <a:buFontTx/>
            </a:pPr>
            <a:r>
              <a:rPr lang="zh-CN" altLang="en-US" dirty="0">
                <a:sym typeface="+mn-ea"/>
              </a:rPr>
              <a:t>署名</a:t>
            </a:r>
            <a:endParaRPr dirty="0">
              <a:sym typeface="+mn-ea"/>
            </a:endParaRPr>
          </a:p>
        </p:txBody>
      </p:sp>
      <p:sp>
        <p:nvSpPr>
          <p:cNvPr id="7" name="标题"/>
          <p:cNvSpPr txBox="1">
            <a:spLocks noGrp="1"/>
          </p:cNvSpPr>
          <p:nvPr>
            <p:ph type="title" idx="1" hasCustomPrompt="1"/>
            <p:custDataLst>
              <p:tags r:id="rId8"/>
            </p:custDataLst>
          </p:nvPr>
        </p:nvSpPr>
        <p:spPr>
          <a:xfrm>
            <a:off x="5999480" y="2042795"/>
            <a:ext cx="5215255" cy="2093595"/>
          </a:xfrm>
          <a:prstGeom prst="rect">
            <a:avLst/>
          </a:prstGeom>
          <a:noFill/>
        </p:spPr>
        <p:txBody>
          <a:bodyPr wrap="square" lIns="0" tIns="0" rIns="0" bIns="0" rtlCol="0" anchor="ctr" anchorCtr="0">
            <a:normAutofit/>
          </a:bodyPr>
          <a:lstStyle>
            <a:lvl1pPr marL="0" marR="0" lvl="0" algn="r" defTabSz="914400" rtl="0" eaLnBrk="1" fontAlgn="auto" latinLnBrk="0" hangingPunct="1">
              <a:lnSpc>
                <a:spcPct val="100000"/>
              </a:lnSpc>
              <a:buClrTx/>
              <a:buSzTx/>
              <a:buFontTx/>
              <a:buNone/>
              <a:defRPr kumimoji="0" lang="zh-CN" altLang="en-US" sz="5400" b="0" i="0" u="none" strike="noStrike" kern="1200" cap="none" spc="0" normalizeH="0" baseline="0" noProof="1" dirty="0">
                <a:solidFill>
                  <a:schemeClr val="dk1">
                    <a:lumMod val="100000"/>
                  </a:schemeClr>
                </a:solidFill>
                <a:latin typeface="+mj-ea"/>
                <a:ea typeface="+mj-ea"/>
                <a:cs typeface="汉仪大宋简" panose="02010600000101010101" charset="-122"/>
                <a:sym typeface="+mn-ea"/>
              </a:defRPr>
            </a:lvl1pPr>
          </a:lstStyle>
          <a:p>
            <a:pPr lvl="0" algn="r">
              <a:buClrTx/>
              <a:buSzTx/>
              <a:buFontTx/>
            </a:pPr>
            <a:r>
              <a:rPr dirty="0">
                <a:sym typeface="+mn-ea"/>
              </a:rPr>
              <a:t>单击编辑标题</a:t>
            </a:r>
            <a:endParaRPr dirty="0">
              <a:sym typeface="+mn-ea"/>
            </a:endParaRPr>
          </a:p>
        </p:txBody>
      </p:sp>
      <p:sp>
        <p:nvSpPr>
          <p:cNvPr id="4" name="日期占位符 3"/>
          <p:cNvSpPr>
            <a:spLocks noGrp="1"/>
          </p:cNvSpPr>
          <p:nvPr>
            <p:ph type="dt" sz="half" idx="10"/>
            <p:custDataLst>
              <p:tags r:id="rId9"/>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5"/>
            </p:custDataLst>
          </p:nvPr>
        </p:nvSpPr>
        <p:spPr/>
        <p:txBody>
          <a:bodyPr wrap="square">
            <a:normAutofit/>
          </a:bodyPr>
          <a:p>
            <a:r>
              <a:rPr lang="zh-CN" altLang="en-US" dirty="0"/>
              <a:t>单击此处编辑母版标题样式</a:t>
            </a:r>
            <a:endParaRPr lang="zh-CN" altLang="en-US" dirty="0"/>
          </a:p>
        </p:txBody>
      </p:sp>
      <p:sp>
        <p:nvSpPr>
          <p:cNvPr id="3" name="内容占位符 2"/>
          <p:cNvSpPr>
            <a:spLocks noGrp="1"/>
          </p:cNvSpPr>
          <p:nvPr>
            <p:ph idx="1"/>
            <p:custDataLst>
              <p:tags r:id="rId6"/>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descr="363"/>
          <p:cNvPicPr>
            <a:picLocks noChangeAspect="1"/>
          </p:cNvPicPr>
          <p:nvPr>
            <p:custDataLst>
              <p:tags r:id="rId3"/>
            </p:custDataLst>
          </p:nvPr>
        </p:nvPicPr>
        <p:blipFill>
          <a:blip r:embed="rId4"/>
          <a:stretch>
            <a:fillRect/>
          </a:stretch>
        </p:blipFill>
        <p:spPr>
          <a:xfrm>
            <a:off x="10876915" y="1054100"/>
            <a:ext cx="642620" cy="335915"/>
          </a:xfrm>
          <a:prstGeom prst="rect">
            <a:avLst/>
          </a:prstGeom>
        </p:spPr>
      </p:pic>
      <p:pic>
        <p:nvPicPr>
          <p:cNvPr id="37" name="图片 36" descr="363"/>
          <p:cNvPicPr>
            <a:picLocks noChangeAspect="1"/>
          </p:cNvPicPr>
          <p:nvPr>
            <p:custDataLst>
              <p:tags r:id="rId5"/>
            </p:custDataLst>
          </p:nvPr>
        </p:nvPicPr>
        <p:blipFill>
          <a:blip r:embed="rId4"/>
          <a:stretch>
            <a:fillRect/>
          </a:stretch>
        </p:blipFill>
        <p:spPr>
          <a:xfrm>
            <a:off x="8190230" y="3277235"/>
            <a:ext cx="448945" cy="234950"/>
          </a:xfrm>
          <a:prstGeom prst="rect">
            <a:avLst/>
          </a:prstGeom>
        </p:spPr>
      </p:pic>
      <p:pic>
        <p:nvPicPr>
          <p:cNvPr id="9" name="图片 8" descr="ggg"/>
          <p:cNvPicPr>
            <a:picLocks noChangeAspect="1"/>
          </p:cNvPicPr>
          <p:nvPr>
            <p:custDataLst>
              <p:tags r:id="rId6"/>
            </p:custDataLst>
          </p:nvPr>
        </p:nvPicPr>
        <p:blipFill>
          <a:blip r:embed="rId7"/>
          <a:stretch>
            <a:fillRect/>
          </a:stretch>
        </p:blipFill>
        <p:spPr>
          <a:xfrm>
            <a:off x="10624185" y="4663440"/>
            <a:ext cx="819150" cy="1224915"/>
          </a:xfrm>
          <a:prstGeom prst="rect">
            <a:avLst/>
          </a:prstGeom>
        </p:spPr>
      </p:pic>
      <p:sp>
        <p:nvSpPr>
          <p:cNvPr id="6" name="标题"/>
          <p:cNvSpPr txBox="1">
            <a:spLocks noGrp="1"/>
          </p:cNvSpPr>
          <p:nvPr>
            <p:ph type="title" idx="1" hasCustomPrompt="1"/>
            <p:custDataLst>
              <p:tags r:id="rId8"/>
            </p:custDataLst>
          </p:nvPr>
        </p:nvSpPr>
        <p:spPr>
          <a:xfrm>
            <a:off x="788670" y="835660"/>
            <a:ext cx="6762750" cy="1198880"/>
          </a:xfrm>
          <a:prstGeom prst="rect">
            <a:avLst/>
          </a:prstGeom>
          <a:noFill/>
        </p:spPr>
        <p:txBody>
          <a:bodyPr wrap="square" lIns="91440" tIns="45720" rIns="91440" bIns="45720" rtlCol="0" anchor="t">
            <a:noAutofit/>
          </a:bodyPr>
          <a:lstStyle>
            <a:lvl1pPr marL="0" marR="0" lvl="0" algn="l" defTabSz="914400" rtl="0" eaLnBrk="1" fontAlgn="auto" latinLnBrk="0" hangingPunct="1">
              <a:lnSpc>
                <a:spcPct val="100000"/>
              </a:lnSpc>
              <a:buClrTx/>
              <a:buSzTx/>
              <a:buFontTx/>
              <a:buNone/>
              <a:defRPr kumimoji="0" lang="zh-CN" altLang="en-US" sz="6600" b="0" i="0" u="none" strike="noStrike" kern="1200" cap="none" spc="0" normalizeH="0" baseline="0" noProof="1" dirty="0">
                <a:solidFill>
                  <a:schemeClr val="dk1">
                    <a:lumMod val="100000"/>
                  </a:schemeClr>
                </a:solidFill>
                <a:effectLst/>
                <a:latin typeface="汉仪大宋简" panose="02010600000101010101" charset="-122"/>
                <a:ea typeface="汉仪大宋简" panose="02010600000101010101" charset="-122"/>
                <a:cs typeface="汉仪大宋简" panose="02010600000101010101" charset="-122"/>
                <a:sym typeface="+mn-ea"/>
              </a:defRPr>
            </a:lvl1pPr>
          </a:lstStyle>
          <a:p>
            <a:pPr lvl="0" algn="l">
              <a:buClrTx/>
              <a:buSzTx/>
              <a:buFontTx/>
            </a:pPr>
            <a:r>
              <a:rPr dirty="0">
                <a:sym typeface="+mn-ea"/>
              </a:rPr>
              <a:t>单击编辑标题</a:t>
            </a:r>
            <a:endParaRPr dirty="0">
              <a:sym typeface="+mn-ea"/>
            </a:endParaRPr>
          </a:p>
        </p:txBody>
      </p:sp>
      <p:sp>
        <p:nvSpPr>
          <p:cNvPr id="3" name="日期占位符 2"/>
          <p:cNvSpPr>
            <a:spLocks noGrp="1"/>
          </p:cNvSpPr>
          <p:nvPr>
            <p:ph type="dt" sz="half" idx="10"/>
            <p:custDataLst>
              <p:tags r:id="rId9"/>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zh-CN" altLang="en-US" smtClean="0"/>
            </a:fld>
            <a:endParaRPr lang="zh-CN" altLang="en-US" dirty="0"/>
          </a:p>
        </p:txBody>
      </p:sp>
      <p:pic>
        <p:nvPicPr>
          <p:cNvPr id="13" name="图片 12"/>
          <p:cNvPicPr>
            <a:picLocks noChangeAspect="1"/>
          </p:cNvPicPr>
          <p:nvPr>
            <p:custDataLst>
              <p:tags r:id="rId12"/>
            </p:custDataLst>
          </p:nvPr>
        </p:nvPicPr>
        <p:blipFill>
          <a:blip r:embed="rId13">
            <a:duotone>
              <a:prstClr val="black"/>
              <a:schemeClr val="bg2">
                <a:tint val="45000"/>
                <a:satMod val="400000"/>
              </a:schemeClr>
            </a:duotone>
            <a:extLst>
              <a:ext uri="{28A0092B-C50C-407E-A947-70E740481C1C}">
                <a14:useLocalDpi xmlns:a14="http://schemas.microsoft.com/office/drawing/2010/main" val="0"/>
              </a:ext>
            </a:extLst>
          </a:blip>
          <a:srcRect t="735"/>
          <a:stretch>
            <a:fillRect/>
          </a:stretch>
        </p:blipFill>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custDataLst>
              <p:tags r:id="rId3"/>
            </p:custDataLst>
          </p:nvPr>
        </p:nvPicPr>
        <p:blipFill>
          <a:blip r:embed="rId4">
            <a:alphaModFix amt="75000"/>
            <a:duotone>
              <a:prstClr val="black"/>
              <a:schemeClr val="bg2">
                <a:tint val="45000"/>
                <a:satMod val="400000"/>
              </a:schemeClr>
            </a:duotone>
            <a:extLst>
              <a:ext uri="{BEBA8EAE-BF5A-486C-A8C5-ECC9F3942E4B}">
                <a14:imgProps xmlns:a14="http://schemas.microsoft.com/office/drawing/2010/main">
                  <a14:imgLayer r:embed="rId5">
                    <a14:imgEffect>
                      <a14:brightnessContrast bright="7000"/>
                    </a14:imgEffect>
                    <a14:imgEffect>
                      <a14:saturation sat="169000"/>
                    </a14:imgEffect>
                  </a14:imgLayer>
                </a14:imgProps>
              </a:ext>
              <a:ext uri="{28A0092B-C50C-407E-A947-70E740481C1C}">
                <a14:useLocalDpi xmlns:a14="http://schemas.microsoft.com/office/drawing/2010/main" val="0"/>
              </a:ext>
            </a:extLst>
          </a:blip>
          <a:stretch>
            <a:fillRect/>
          </a:stretch>
        </p:blipFill>
        <p:spPr>
          <a:xfrm>
            <a:off x="9524" y="0"/>
            <a:ext cx="12182475" cy="6858000"/>
          </a:xfrm>
          <a:prstGeom prst="rect">
            <a:avLst/>
          </a:prstGeom>
        </p:spPr>
      </p:pic>
      <p:pic>
        <p:nvPicPr>
          <p:cNvPr id="9" name="图片 8" descr="矢量智能对象"/>
          <p:cNvPicPr>
            <a:picLocks noChangeAspect="1"/>
          </p:cNvPicPr>
          <p:nvPr>
            <p:custDataLst>
              <p:tags r:id="rId6"/>
            </p:custDataLst>
          </p:nvPr>
        </p:nvPicPr>
        <p:blipFill>
          <a:blip r:embed="rId7"/>
          <a:stretch>
            <a:fillRect/>
          </a:stretch>
        </p:blipFill>
        <p:spPr>
          <a:xfrm>
            <a:off x="7309485" y="2189480"/>
            <a:ext cx="780415" cy="897255"/>
          </a:xfrm>
          <a:prstGeom prst="rect">
            <a:avLst/>
          </a:prstGeom>
        </p:spPr>
      </p:pic>
      <p:pic>
        <p:nvPicPr>
          <p:cNvPr id="10" name="图片 9" descr="363"/>
          <p:cNvPicPr>
            <a:picLocks noChangeAspect="1"/>
          </p:cNvPicPr>
          <p:nvPr>
            <p:custDataLst>
              <p:tags r:id="rId8"/>
            </p:custDataLst>
          </p:nvPr>
        </p:nvPicPr>
        <p:blipFill>
          <a:blip r:embed="rId9"/>
          <a:stretch>
            <a:fillRect/>
          </a:stretch>
        </p:blipFill>
        <p:spPr>
          <a:xfrm>
            <a:off x="9164320" y="1170305"/>
            <a:ext cx="642620" cy="335915"/>
          </a:xfrm>
          <a:prstGeom prst="rect">
            <a:avLst/>
          </a:prstGeom>
        </p:spPr>
      </p:pic>
      <p:sp>
        <p:nvSpPr>
          <p:cNvPr id="7" name="标题"/>
          <p:cNvSpPr txBox="1">
            <a:spLocks noGrp="1"/>
          </p:cNvSpPr>
          <p:nvPr>
            <p:ph type="title" idx="1" hasCustomPrompt="1"/>
            <p:custDataLst>
              <p:tags r:id="rId10"/>
            </p:custDataLst>
          </p:nvPr>
        </p:nvSpPr>
        <p:spPr>
          <a:xfrm>
            <a:off x="702310" y="2189480"/>
            <a:ext cx="5676900" cy="1948815"/>
          </a:xfrm>
          <a:prstGeom prst="rect">
            <a:avLst/>
          </a:prstGeom>
          <a:noFill/>
        </p:spPr>
        <p:txBody>
          <a:bodyPr wrap="square" lIns="91440" tIns="0" rIns="91440" bIns="0" rtlCol="0" anchor="ctr" anchorCtr="0">
            <a:normAutofit/>
          </a:bodyPr>
          <a:lstStyle>
            <a:lvl1pPr marL="0" marR="0" lvl="0" algn="l" defTabSz="914400" rtl="0" eaLnBrk="1" fontAlgn="auto" latinLnBrk="0" hangingPunct="1">
              <a:lnSpc>
                <a:spcPct val="100000"/>
              </a:lnSpc>
              <a:buClrTx/>
              <a:buSzTx/>
              <a:buFontTx/>
              <a:buNone/>
              <a:defRPr kumimoji="0" lang="zh-CN" altLang="en-US" sz="5400" b="0" i="0" u="none" strike="noStrike" kern="1200" cap="none" spc="0" normalizeH="0" baseline="0" noProof="1" dirty="0">
                <a:solidFill>
                  <a:schemeClr val="dk1">
                    <a:lumMod val="100000"/>
                  </a:schemeClr>
                </a:solidFill>
                <a:latin typeface="+mj-ea"/>
                <a:ea typeface="+mj-ea"/>
                <a:cs typeface="汉仪大宋简" panose="02010600000101010101" charset="-122"/>
                <a:sym typeface="+mn-ea"/>
              </a:defRPr>
            </a:lvl1pPr>
          </a:lstStyle>
          <a:p>
            <a:pPr lvl="0" algn="l">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1"/>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3"/>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5"/>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6"/>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7"/>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5"/>
            </p:custDataLst>
          </p:nvPr>
        </p:nvSpPr>
        <p:spPr>
          <a:xfrm>
            <a:off x="839788" y="360000"/>
            <a:ext cx="10515600" cy="864000"/>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6"/>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7"/>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8"/>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9"/>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5"/>
            </p:custDataLst>
          </p:nvPr>
        </p:nvSpPr>
        <p:spPr/>
        <p:txBody>
          <a:bodyPr wrap="square">
            <a:normAutofit/>
          </a:bodyPr>
          <a:p>
            <a:r>
              <a:rPr lang="zh-CN" altLang="en-US" dirty="0"/>
              <a:t>单击此处编辑母版标题样式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3" name="内容占位符 1"/>
          <p:cNvSpPr>
            <a:spLocks noGrp="1"/>
          </p:cNvSpPr>
          <p:nvPr>
            <p:ph idx="1"/>
            <p:custDataLst>
              <p:tags r:id="rId5"/>
            </p:custDataLst>
          </p:nvPr>
        </p:nvSpPr>
        <p:spPr>
          <a:xfrm>
            <a:off x="695960" y="360045"/>
            <a:ext cx="10801985" cy="5817870"/>
          </a:xfrm>
        </p:spPr>
        <p:txBody>
          <a:bodyPr wrap="square">
            <a:normAutofit/>
          </a:bodyPr>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0.jpeg"/><Relationship Id="rId20" Type="http://schemas.openxmlformats.org/officeDocument/2006/relationships/tags" Target="../tags/tag77.xml"/><Relationship Id="rId2" Type="http://schemas.openxmlformats.org/officeDocument/2006/relationships/slideLayout" Target="../slideLayouts/slideLayout2.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image" Target="../media/image9.png"/><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矩形 3"/>
          <p:cNvSpPr/>
          <p:nvPr userDrawn="1">
            <p:custDataLst>
              <p:tags r:id="rId12"/>
            </p:custDataLst>
          </p:nvPr>
        </p:nvSpPr>
        <p:spPr>
          <a:xfrm>
            <a:off x="0" y="0"/>
            <a:ext cx="12192000" cy="6858000"/>
          </a:xfrm>
          <a:prstGeom prst="rect">
            <a:avLst/>
          </a:prstGeom>
          <a:solidFill>
            <a:schemeClr val="accent1">
              <a:lumMod val="8000"/>
              <a:lumOff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custDataLst>
              <p:tags r:id="rId13"/>
            </p:custDataLst>
          </p:nvPr>
        </p:nvPicPr>
        <p:blipFill>
          <a:blip r:embed="rId14">
            <a:alphaModFix amt="47000"/>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0" y="0"/>
            <a:ext cx="12172950" cy="6858000"/>
          </a:xfrm>
          <a:prstGeom prst="rect">
            <a:avLst/>
          </a:prstGeom>
        </p:spPr>
      </p:pic>
      <p:sp>
        <p:nvSpPr>
          <p:cNvPr id="8" name="日期占位符 7"/>
          <p:cNvSpPr>
            <a:spLocks noGrp="1"/>
          </p:cNvSpPr>
          <p:nvPr>
            <p:ph type="dt" sz="half" idx="10"/>
            <p:custDataLst>
              <p:tags r:id="rId15"/>
            </p:custDataLst>
          </p:nvPr>
        </p:nvSpPr>
        <p:spPr>
          <a:xfrm>
            <a:off x="695960" y="6356350"/>
            <a:ext cx="2743200" cy="365125"/>
          </a:xfrm>
        </p:spPr>
        <p:txBody>
          <a:bodyPr/>
          <a:lstStyle>
            <a:lvl1pPr>
              <a:defRPr>
                <a:latin typeface="汉仪大宋简" panose="02010600000101010101" charset="-122"/>
                <a:ea typeface="汉仪大宋简" panose="02010600000101010101" charset="-122"/>
                <a:cs typeface="汉仪大宋简" panose="02010600000101010101" charset="-122"/>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16"/>
            </p:custDataLst>
          </p:nvPr>
        </p:nvSpPr>
        <p:spPr>
          <a:xfrm>
            <a:off x="4038600" y="6356350"/>
            <a:ext cx="4114800" cy="365125"/>
          </a:xfrm>
        </p:spPr>
        <p:txBody>
          <a:bodyPr/>
          <a:lstStyle>
            <a:lvl1pPr>
              <a:defRPr>
                <a:latin typeface="汉仪大宋简" panose="02010600000101010101" charset="-122"/>
                <a:ea typeface="汉仪大宋简" panose="02010600000101010101" charset="-122"/>
                <a:cs typeface="汉仪大宋简" panose="02010600000101010101" charset="-122"/>
              </a:defRPr>
            </a:lvl1pPr>
          </a:lstStyle>
          <a:p>
            <a:endParaRPr lang="zh-CN" altLang="en-US" dirty="0"/>
          </a:p>
        </p:txBody>
      </p:sp>
      <p:sp>
        <p:nvSpPr>
          <p:cNvPr id="10" name="灯片编号占位符 9"/>
          <p:cNvSpPr>
            <a:spLocks noGrp="1"/>
          </p:cNvSpPr>
          <p:nvPr>
            <p:ph type="sldNum" sz="quarter" idx="12"/>
            <p:custDataLst>
              <p:tags r:id="rId17"/>
            </p:custDataLst>
          </p:nvPr>
        </p:nvSpPr>
        <p:spPr>
          <a:xfrm>
            <a:off x="8753983" y="6356350"/>
            <a:ext cx="2743200" cy="365125"/>
          </a:xfrm>
        </p:spPr>
        <p:txBody>
          <a:bodyPr/>
          <a:lstStyle>
            <a:lvl1pPr>
              <a:defRPr>
                <a:latin typeface="汉仪大宋简" panose="02010600000101010101" charset="-122"/>
                <a:ea typeface="汉仪大宋简" panose="02010600000101010101" charset="-122"/>
                <a:cs typeface="汉仪大宋简" panose="02010600000101010101" charset="-122"/>
              </a:defRPr>
            </a:lvl1pPr>
          </a:lstStyle>
          <a:p>
            <a:fld id="{49AE70B2-8BF9-45C0-BB95-33D1B9D3A854}" type="slidenum">
              <a:rPr lang="zh-CN" altLang="en-US" smtClean="0"/>
            </a:fld>
            <a:endParaRPr lang="zh-CN" altLang="en-US" dirty="0"/>
          </a:p>
        </p:txBody>
      </p:sp>
      <p:sp>
        <p:nvSpPr>
          <p:cNvPr id="7"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ormAutofit/>
          </a:bodyPr>
          <a:p>
            <a:r>
              <a:rPr lang="zh-CN" altLang="en-US" dirty="0"/>
              <a:t>单击此处编辑母版标题样式</a:t>
            </a:r>
            <a:endParaRPr lang="zh-CN" altLang="en-US" dirty="0"/>
          </a:p>
        </p:txBody>
      </p:sp>
      <p:sp>
        <p:nvSpPr>
          <p:cNvPr id="11" name="文本占位符 10"/>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21"/>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kumimoji="0" lang="zh-CN" altLang="en-US" sz="3200" b="0" i="0" u="none" strike="noStrike" kern="1200" cap="none" spc="0" normalizeH="0" baseline="0" dirty="0" smtClean="0">
          <a:solidFill>
            <a:srgbClr val="253A3F"/>
          </a:solidFill>
          <a:uFillTx/>
          <a:latin typeface="汉仪大宋简" panose="02010600000101010101" charset="-122"/>
          <a:ea typeface="汉仪大宋简" panose="02010600000101010101" charset="-122"/>
          <a:cs typeface="汉仪大宋简" panose="02010600000101010101" charset="-122"/>
          <a:sym typeface="汉仪大宋简" panose="0201060000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rgbClr val="253A3F"/>
          </a:solidFill>
          <a:uFillTx/>
          <a:latin typeface="+mn-lt"/>
          <a:ea typeface="+mn-lt"/>
          <a:cs typeface="汉仪大宋简" panose="0201060000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rgbClr val="253A3F"/>
          </a:solidFill>
          <a:uFillTx/>
          <a:latin typeface="+mn-lt"/>
          <a:ea typeface="+mn-lt"/>
          <a:cs typeface="汉仪大宋简" panose="0201060000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rgbClr val="253A3F"/>
          </a:solidFill>
          <a:uFillTx/>
          <a:latin typeface="+mn-lt"/>
          <a:ea typeface="+mn-lt"/>
          <a:cs typeface="汉仪大宋简" panose="0201060000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rgbClr val="253A3F"/>
          </a:solidFill>
          <a:uFillTx/>
          <a:latin typeface="+mn-lt"/>
          <a:ea typeface="+mn-lt"/>
          <a:cs typeface="汉仪大宋简" panose="0201060000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rgbClr val="253A3F"/>
          </a:solidFill>
          <a:uFillTx/>
          <a:latin typeface="+mn-lt"/>
          <a:ea typeface="+mn-lt"/>
          <a:cs typeface="汉仪大宋简" panose="0201060000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8.xml"/><Relationship Id="rId2" Type="http://schemas.openxmlformats.org/officeDocument/2006/relationships/image" Target="../media/image12.jpeg"/><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2" Type="http://schemas.openxmlformats.org/officeDocument/2006/relationships/slideLayout" Target="../slideLayouts/slideLayout2.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17.png"/><Relationship Id="rId2" Type="http://schemas.openxmlformats.org/officeDocument/2006/relationships/tags" Target="../tags/tag117.xml"/><Relationship Id="rId1" Type="http://schemas.openxmlformats.org/officeDocument/2006/relationships/tags" Target="../tags/tag116.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4.xml"/><Relationship Id="rId3" Type="http://schemas.openxmlformats.org/officeDocument/2006/relationships/image" Target="../media/image20.png"/><Relationship Id="rId2" Type="http://schemas.openxmlformats.org/officeDocument/2006/relationships/tags" Target="../tags/tag133.xml"/><Relationship Id="rId1" Type="http://schemas.openxmlformats.org/officeDocument/2006/relationships/tags" Target="../tags/tag13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3.xml"/><Relationship Id="rId2" Type="http://schemas.openxmlformats.org/officeDocument/2006/relationships/image" Target="../media/image13.png"/><Relationship Id="rId1" Type="http://schemas.openxmlformats.org/officeDocument/2006/relationships/tags" Target="../tags/tag8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3.xml"/><Relationship Id="rId2" Type="http://schemas.openxmlformats.org/officeDocument/2006/relationships/image" Target="../media/image13.png"/><Relationship Id="rId1" Type="http://schemas.openxmlformats.org/officeDocument/2006/relationships/tags" Target="../tags/tag16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slideLayout" Target="../slideLayouts/slideLayout2.xml"/><Relationship Id="rId10" Type="http://schemas.openxmlformats.org/officeDocument/2006/relationships/tags" Target="../tags/tag174.xml"/><Relationship Id="rId1" Type="http://schemas.openxmlformats.org/officeDocument/2006/relationships/tags" Target="../tags/tag165.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45.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2" Type="http://schemas.openxmlformats.org/officeDocument/2006/relationships/slideLayout" Target="../slideLayouts/slideLayout2.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97.xml"/><Relationship Id="rId2" Type="http://schemas.openxmlformats.org/officeDocument/2006/relationships/image" Target="../media/image13.png"/><Relationship Id="rId1" Type="http://schemas.openxmlformats.org/officeDocument/2006/relationships/tags" Target="../tags/tag19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image" Target="../media/image28.png"/></Relationships>
</file>

<file path=ppt/slides/_rels/slide49.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2" Type="http://schemas.openxmlformats.org/officeDocument/2006/relationships/slideLayout" Target="../slideLayouts/slideLayout2.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tags" Target="../tags/tag19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8.xml"/><Relationship Id="rId2" Type="http://schemas.openxmlformats.org/officeDocument/2006/relationships/image" Target="../media/image13.png"/><Relationship Id="rId1" Type="http://schemas.openxmlformats.org/officeDocument/2006/relationships/tags" Target="../tags/tag87.xml"/></Relationships>
</file>

<file path=ppt/slides/_rels/slide50.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3" Type="http://schemas.openxmlformats.org/officeDocument/2006/relationships/slideLayout" Target="../slideLayouts/slideLayout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51.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2" Type="http://schemas.openxmlformats.org/officeDocument/2006/relationships/slideLayout" Target="../slideLayouts/slideLayout2.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2.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37.xml"/><Relationship Id="rId1" Type="http://schemas.openxmlformats.org/officeDocument/2006/relationships/tags" Target="../tags/tag23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855345" y="12058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796415" y="120586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描述</a:t>
            </a:r>
            <a:r>
              <a:rPr lang="zh-CN" sz="2400" b="1">
                <a:latin typeface="微软雅黑" panose="020B0503020204020204" charset="-122"/>
                <a:ea typeface="微软雅黑" panose="020B0503020204020204" charset="-122"/>
                <a:cs typeface="微软雅黑" panose="020B0503020204020204" charset="-122"/>
              </a:rPr>
              <a:t>人与自然关系的语料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0" y="1645920"/>
            <a:ext cx="12282170" cy="1711325"/>
          </a:xfrm>
          <a:prstGeom prst="rect">
            <a:avLst/>
          </a:prstGeom>
          <a:noFill/>
          <a:ln w="9525">
            <a:noFill/>
          </a:ln>
        </p:spPr>
        <p:txBody>
          <a:bodyPr wrap="square">
            <a:noAutofit/>
          </a:bodyPr>
          <a:p>
            <a:pPr indent="266700"/>
            <a:r>
              <a:rPr lang="en-US" sz="2800" b="0">
                <a:latin typeface="Times New Roman" panose="02020603050405020304" charset="0"/>
              </a:rPr>
              <a:t> Often, we don’t imagine humans as </a:t>
            </a:r>
            <a:r>
              <a:rPr lang="en-US" sz="2800" b="0">
                <a:solidFill>
                  <a:srgbClr val="C00000"/>
                </a:solidFill>
                <a:latin typeface="Times New Roman" panose="02020603050405020304" charset="0"/>
              </a:rPr>
              <a:t>a part of the natural landscape</a:t>
            </a:r>
            <a:r>
              <a:rPr lang="en-US" sz="2800" b="0">
                <a:latin typeface="Times New Roman" panose="02020603050405020304" charset="0"/>
              </a:rPr>
              <a:t>, instead viewing ourselves and our creations as </a:t>
            </a:r>
            <a:r>
              <a:rPr lang="en-US" sz="2800" b="0">
                <a:solidFill>
                  <a:srgbClr val="C00000"/>
                </a:solidFill>
                <a:latin typeface="Times New Roman" panose="02020603050405020304" charset="0"/>
              </a:rPr>
              <a:t>separate and distinct from the organic world </a:t>
            </a:r>
            <a:r>
              <a:rPr lang="en-US" sz="2800" b="0">
                <a:latin typeface="Times New Roman" panose="02020603050405020304" charset="0"/>
              </a:rPr>
              <a:t>around us.</a:t>
            </a:r>
            <a:endParaRPr lang="en-US" sz="2800" b="0">
              <a:latin typeface="Times New Roman" panose="02020603050405020304" charset="0"/>
            </a:endParaRPr>
          </a:p>
          <a:p>
            <a:pPr indent="266700"/>
            <a:r>
              <a:rPr sz="2400" b="0"/>
              <a:t>通常，我们不会把人类想象成自然景观的一部分，而是把我们自己和我们的创造物视为与我们周围的有机世界截然不同的东西。</a:t>
            </a:r>
            <a:endParaRPr sz="2400" b="0"/>
          </a:p>
        </p:txBody>
      </p:sp>
      <p:sp>
        <p:nvSpPr>
          <p:cNvPr id="7" name="正五边形 6"/>
          <p:cNvSpPr/>
          <p:nvPr/>
        </p:nvSpPr>
        <p:spPr>
          <a:xfrm>
            <a:off x="855345" y="395859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796415" y="3958590"/>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单词积累</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76860" y="4497705"/>
            <a:ext cx="11729085" cy="1814830"/>
          </a:xfrm>
          <a:prstGeom prst="rect">
            <a:avLst/>
          </a:prstGeom>
          <a:noFill/>
        </p:spPr>
        <p:txBody>
          <a:bodyPr wrap="square" rtlCol="0">
            <a:spAutoFit/>
          </a:bodyPr>
          <a:p>
            <a:r>
              <a:rPr lang="en-US" altLang="zh-CN" sz="2800"/>
              <a:t>systemize  vt  </a:t>
            </a:r>
            <a:r>
              <a:rPr lang="zh-CN" altLang="en-US" sz="2800"/>
              <a:t>使</a:t>
            </a:r>
            <a:r>
              <a:rPr lang="en-US" altLang="zh-CN" sz="2800"/>
              <a:t>...</a:t>
            </a:r>
            <a:r>
              <a:rPr lang="zh-CN" altLang="en-US" sz="2800"/>
              <a:t>分类；使</a:t>
            </a:r>
            <a:r>
              <a:rPr lang="en-US" altLang="zh-CN" sz="2800"/>
              <a:t>...</a:t>
            </a:r>
            <a:r>
              <a:rPr lang="zh-CN" altLang="en-US" sz="2800"/>
              <a:t>系统化</a:t>
            </a:r>
            <a:endParaRPr lang="zh-CN" altLang="en-US" sz="2800"/>
          </a:p>
          <a:p>
            <a:r>
              <a:rPr lang="en-US" altLang="zh-CN" sz="2800"/>
              <a:t>unnaturalness  n  </a:t>
            </a:r>
            <a:r>
              <a:rPr lang="zh-CN" altLang="en-US" sz="2800"/>
              <a:t>违反常态；非自然性</a:t>
            </a:r>
            <a:endParaRPr lang="zh-CN" altLang="en-US" sz="2800"/>
          </a:p>
          <a:p>
            <a:r>
              <a:rPr lang="en-US" altLang="zh-CN" sz="2800"/>
              <a:t>prominently    adv  </a:t>
            </a:r>
            <a:r>
              <a:rPr lang="zh-CN" altLang="en-US" sz="2800"/>
              <a:t>显著地</a:t>
            </a:r>
            <a:endParaRPr lang="zh-CN" altLang="en-US" sz="2800"/>
          </a:p>
          <a:p>
            <a:r>
              <a:rPr lang="en-US" altLang="zh-CN" sz="2800"/>
              <a:t>imagery   n </a:t>
            </a:r>
            <a:r>
              <a:rPr lang="zh-CN" altLang="en-US" sz="2800"/>
              <a:t>一组图片；意象，形象化描述</a:t>
            </a:r>
            <a:endParaRPr lang="zh-CN" altLang="en-US" sz="2800"/>
          </a:p>
        </p:txBody>
      </p:sp>
      <p:sp>
        <p:nvSpPr>
          <p:cNvPr id="11" name="圆角矩形标注 10"/>
          <p:cNvSpPr/>
          <p:nvPr/>
        </p:nvSpPr>
        <p:spPr>
          <a:xfrm>
            <a:off x="133350" y="2827020"/>
            <a:ext cx="7180580" cy="1481455"/>
          </a:xfrm>
          <a:prstGeom prst="wedgeRoundRectCallout">
            <a:avLst>
              <a:gd name="adj1" fmla="val -30465"/>
              <a:gd name="adj2" fmla="val 74235"/>
              <a:gd name="adj3" fmla="val 16667"/>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rPr>
              <a:t>后缀 "-ize" 通常用于将名词或形容词转化为动词，表示“</a:t>
            </a:r>
            <a:r>
              <a:rPr lang="zh-CN" altLang="en-US" sz="2400">
                <a:solidFill>
                  <a:srgbClr val="C00000"/>
                </a:solidFill>
              </a:rPr>
              <a:t>使成为...</a:t>
            </a:r>
            <a:r>
              <a:rPr lang="zh-CN" altLang="en-US" sz="2400">
                <a:solidFill>
                  <a:schemeClr val="tx1"/>
                </a:solidFill>
              </a:rPr>
              <a:t>”或“</a:t>
            </a:r>
            <a:r>
              <a:rPr lang="zh-CN" altLang="en-US" sz="2400">
                <a:solidFill>
                  <a:srgbClr val="C00000"/>
                </a:solidFill>
              </a:rPr>
              <a:t>使...化</a:t>
            </a:r>
            <a:r>
              <a:rPr lang="zh-CN" altLang="en-US" sz="2400">
                <a:solidFill>
                  <a:schemeClr val="tx1"/>
                </a:solidFill>
              </a:rPr>
              <a:t>”的动作。如："realize"（实现）和 "modernize"（使现代化）</a:t>
            </a:r>
            <a:endParaRPr lang="zh-CN" altLang="en-US" sz="2400">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p:bldP spid="7" grpId="0" bldLvl="0" animBg="1"/>
      <p:bldP spid="9" grpId="0"/>
      <p:bldP spid="11"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12" name="组合 11"/>
          <p:cNvGrpSpPr/>
          <p:nvPr/>
        </p:nvGrpSpPr>
        <p:grpSpPr>
          <a:xfrm>
            <a:off x="513080" y="484505"/>
            <a:ext cx="2696210" cy="1001395"/>
            <a:chOff x="9930" y="7049"/>
            <a:chExt cx="4522" cy="1318"/>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555" cy="1286"/>
            </a:xfrm>
            <a:prstGeom prst="rect">
              <a:avLst/>
            </a:prstGeom>
            <a:noFill/>
            <a:ln>
              <a:noFill/>
            </a:ln>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100" name="文本框 99"/>
          <p:cNvSpPr txBox="1"/>
          <p:nvPr/>
        </p:nvSpPr>
        <p:spPr>
          <a:xfrm>
            <a:off x="381635" y="1398905"/>
            <a:ext cx="11262360" cy="2651125"/>
          </a:xfrm>
          <a:prstGeom prst="rect">
            <a:avLst/>
          </a:prstGeom>
          <a:solidFill>
            <a:schemeClr val="accent3">
              <a:lumMod val="20000"/>
              <a:lumOff val="80000"/>
            </a:schemeClr>
          </a:solidFill>
          <a:ln w="9525">
            <a:noFill/>
          </a:ln>
        </p:spPr>
        <p:txBody>
          <a:bodyPr wrap="square">
            <a:spAutoFit/>
          </a:bodyPr>
          <a:p>
            <a:pPr indent="292100">
              <a:lnSpc>
                <a:spcPct val="130000"/>
              </a:lnSpc>
            </a:pPr>
            <a:r>
              <a:rPr lang="en-US" sz="3200" b="0">
                <a:solidFill>
                  <a:srgbClr val="000000"/>
                </a:solidFill>
                <a:latin typeface="Times New Roman" panose="02020603050405020304" charset="0"/>
                <a:ea typeface="宋体" panose="02010600030101010101" pitchFamily="2" charset="-122"/>
              </a:rPr>
              <a:t> Each one of the mixed media paintings and sculptures intertwines (交织)  themes of nature and humanity,  exploring  feelings of unnaturalness or discomfort in the spaces where they meet.</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381635" y="4255770"/>
            <a:ext cx="11353165" cy="1370965"/>
          </a:xfrm>
          <a:prstGeom prst="rect">
            <a:avLst/>
          </a:prstGeom>
          <a:noFill/>
        </p:spPr>
        <p:txBody>
          <a:bodyPr wrap="square" rtlCol="0" anchor="t">
            <a:spAutoFit/>
          </a:bodyPr>
          <a:p>
            <a:pPr indent="266700">
              <a:lnSpc>
                <a:spcPct val="130000"/>
              </a:lnSpc>
            </a:pPr>
            <a:r>
              <a:rPr lang="zh-CN" sz="3200">
                <a:ea typeface="等线" panose="02010600030101010101" charset="-122"/>
                <a:sym typeface="+mn-ea"/>
              </a:rPr>
              <a:t>每一件混合媒介的绘画和雕塑作品都交织着自然和人类的主题，探索它们相遇时产生的不自然或不适的感觉。</a:t>
            </a:r>
            <a:endParaRPr lang="zh-CN" sz="3200">
              <a:ea typeface="等线" panose="02010600030101010101" charset="-122"/>
              <a:sym typeface="+mn-ea"/>
            </a:endParaRPr>
          </a:p>
        </p:txBody>
      </p:sp>
      <p:cxnSp>
        <p:nvCxnSpPr>
          <p:cNvPr id="6" name="直接连接符 5"/>
          <p:cNvCxnSpPr/>
          <p:nvPr/>
        </p:nvCxnSpPr>
        <p:spPr>
          <a:xfrm flipV="1">
            <a:off x="781685" y="1998345"/>
            <a:ext cx="1677035" cy="10160"/>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1110615" y="2038985"/>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11" name="直接连接符 10"/>
          <p:cNvCxnSpPr/>
          <p:nvPr>
            <p:custDataLst>
              <p:tags r:id="rId3"/>
            </p:custDataLst>
          </p:nvPr>
        </p:nvCxnSpPr>
        <p:spPr>
          <a:xfrm>
            <a:off x="513080" y="2647950"/>
            <a:ext cx="1863090" cy="8890"/>
          </a:xfrm>
          <a:prstGeom prst="line">
            <a:avLst/>
          </a:prstGeom>
          <a:ln w="38100">
            <a:solidFill>
              <a:srgbClr val="0070C0"/>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custDataLst>
              <p:tags r:id="rId4"/>
            </p:custDataLst>
          </p:nvPr>
        </p:nvSpPr>
        <p:spPr>
          <a:xfrm>
            <a:off x="607695" y="2545080"/>
            <a:ext cx="737870" cy="368300"/>
          </a:xfrm>
          <a:prstGeom prst="rect">
            <a:avLst/>
          </a:prstGeom>
          <a:solidFill>
            <a:srgbClr val="FFFF00"/>
          </a:solidFill>
        </p:spPr>
        <p:txBody>
          <a:bodyPr wrap="square" rtlCol="0">
            <a:spAutoFit/>
          </a:bodyPr>
          <a:p>
            <a:r>
              <a:rPr lang="zh-CN" altLang="en-US"/>
              <a:t>谓语</a:t>
            </a:r>
            <a:endParaRPr lang="zh-CN" altLang="en-US"/>
          </a:p>
        </p:txBody>
      </p:sp>
      <p:cxnSp>
        <p:nvCxnSpPr>
          <p:cNvPr id="18" name="直接连接符 17"/>
          <p:cNvCxnSpPr/>
          <p:nvPr>
            <p:custDataLst>
              <p:tags r:id="rId5"/>
            </p:custDataLst>
          </p:nvPr>
        </p:nvCxnSpPr>
        <p:spPr>
          <a:xfrm>
            <a:off x="3532505" y="2662555"/>
            <a:ext cx="1333500" cy="4445"/>
          </a:xfrm>
          <a:prstGeom prst="line">
            <a:avLst/>
          </a:prstGeom>
          <a:ln w="38100">
            <a:solidFill>
              <a:srgbClr val="00B05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3799205" y="2672715"/>
            <a:ext cx="659130" cy="368300"/>
          </a:xfrm>
          <a:prstGeom prst="rect">
            <a:avLst/>
          </a:prstGeom>
          <a:solidFill>
            <a:srgbClr val="FFFF00"/>
          </a:solidFill>
        </p:spPr>
        <p:txBody>
          <a:bodyPr wrap="square" rtlCol="0">
            <a:spAutoFit/>
          </a:bodyPr>
          <a:p>
            <a:r>
              <a:rPr lang="zh-CN" altLang="en-US"/>
              <a:t>宾语</a:t>
            </a:r>
            <a:endParaRPr lang="zh-CN" altLang="en-US"/>
          </a:p>
        </p:txBody>
      </p:sp>
      <p:sp>
        <p:nvSpPr>
          <p:cNvPr id="14" name="左中括号 13"/>
          <p:cNvSpPr/>
          <p:nvPr/>
        </p:nvSpPr>
        <p:spPr>
          <a:xfrm>
            <a:off x="2520315" y="143256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右中括号 14"/>
          <p:cNvSpPr/>
          <p:nvPr/>
        </p:nvSpPr>
        <p:spPr>
          <a:xfrm>
            <a:off x="9495790" y="1473835"/>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左中括号 8"/>
          <p:cNvSpPr/>
          <p:nvPr/>
        </p:nvSpPr>
        <p:spPr>
          <a:xfrm>
            <a:off x="4866005" y="214249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8532495" y="214249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2" name="文本框 21"/>
          <p:cNvSpPr txBox="1"/>
          <p:nvPr>
            <p:custDataLst>
              <p:tags r:id="rId6"/>
            </p:custDataLst>
          </p:nvPr>
        </p:nvSpPr>
        <p:spPr>
          <a:xfrm>
            <a:off x="4953000" y="1897380"/>
            <a:ext cx="941705" cy="368300"/>
          </a:xfrm>
          <a:prstGeom prst="rect">
            <a:avLst/>
          </a:prstGeom>
          <a:solidFill>
            <a:srgbClr val="FFFF00"/>
          </a:solidFill>
        </p:spPr>
        <p:txBody>
          <a:bodyPr wrap="square" rtlCol="0">
            <a:spAutoFit/>
          </a:bodyPr>
          <a:p>
            <a:pPr algn="ctr"/>
            <a:r>
              <a:rPr lang="zh-CN" altLang="en-US"/>
              <a:t>定语</a:t>
            </a:r>
            <a:endParaRPr lang="zh-CN" altLang="en-US"/>
          </a:p>
        </p:txBody>
      </p:sp>
      <p:sp>
        <p:nvSpPr>
          <p:cNvPr id="17" name="文本框 16"/>
          <p:cNvSpPr txBox="1"/>
          <p:nvPr>
            <p:custDataLst>
              <p:tags r:id="rId7"/>
            </p:custDataLst>
          </p:nvPr>
        </p:nvSpPr>
        <p:spPr>
          <a:xfrm>
            <a:off x="6170295" y="2540635"/>
            <a:ext cx="941705" cy="368300"/>
          </a:xfrm>
          <a:prstGeom prst="rect">
            <a:avLst/>
          </a:prstGeom>
          <a:solidFill>
            <a:srgbClr val="FFFF00"/>
          </a:solidFill>
        </p:spPr>
        <p:txBody>
          <a:bodyPr wrap="square" rtlCol="0">
            <a:spAutoFit/>
          </a:bodyPr>
          <a:p>
            <a:pPr algn="ctr"/>
            <a:r>
              <a:rPr lang="zh-CN" altLang="en-US"/>
              <a:t>定语</a:t>
            </a:r>
            <a:endParaRPr lang="zh-CN" altLang="en-US"/>
          </a:p>
        </p:txBody>
      </p:sp>
      <p:sp>
        <p:nvSpPr>
          <p:cNvPr id="19" name="左中括号 18"/>
          <p:cNvSpPr/>
          <p:nvPr/>
        </p:nvSpPr>
        <p:spPr>
          <a:xfrm>
            <a:off x="8964295" y="210121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右中括号 19"/>
          <p:cNvSpPr/>
          <p:nvPr/>
        </p:nvSpPr>
        <p:spPr>
          <a:xfrm>
            <a:off x="1345565" y="338074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1" name="文本框 20"/>
          <p:cNvSpPr txBox="1"/>
          <p:nvPr>
            <p:custDataLst>
              <p:tags r:id="rId8"/>
            </p:custDataLst>
          </p:nvPr>
        </p:nvSpPr>
        <p:spPr>
          <a:xfrm>
            <a:off x="4198620" y="3369945"/>
            <a:ext cx="941705" cy="368300"/>
          </a:xfrm>
          <a:prstGeom prst="rect">
            <a:avLst/>
          </a:prstGeom>
          <a:solidFill>
            <a:srgbClr val="FFFF00"/>
          </a:solidFill>
        </p:spPr>
        <p:txBody>
          <a:bodyPr wrap="square" rtlCol="0">
            <a:spAutoFit/>
          </a:bodyPr>
          <a:p>
            <a:pPr algn="ctr"/>
            <a:r>
              <a:rPr lang="zh-CN" altLang="en-US"/>
              <a:t>定语</a:t>
            </a:r>
            <a:endParaRPr lang="zh-CN" altLang="en-US"/>
          </a:p>
        </p:txBody>
      </p:sp>
      <p:sp>
        <p:nvSpPr>
          <p:cNvPr id="23" name="文本框 22"/>
          <p:cNvSpPr txBox="1"/>
          <p:nvPr/>
        </p:nvSpPr>
        <p:spPr>
          <a:xfrm>
            <a:off x="8717915" y="2786380"/>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4" name="文本框 23"/>
          <p:cNvSpPr txBox="1"/>
          <p:nvPr/>
        </p:nvSpPr>
        <p:spPr>
          <a:xfrm>
            <a:off x="1042035" y="344995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5" name="文本框 24"/>
          <p:cNvSpPr txBox="1"/>
          <p:nvPr/>
        </p:nvSpPr>
        <p:spPr>
          <a:xfrm>
            <a:off x="1530985" y="284035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6" name="文本框 25"/>
          <p:cNvSpPr txBox="1"/>
          <p:nvPr/>
        </p:nvSpPr>
        <p:spPr>
          <a:xfrm>
            <a:off x="6632575" y="284035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7" name="文本框 26"/>
          <p:cNvSpPr txBox="1"/>
          <p:nvPr>
            <p:custDataLst>
              <p:tags r:id="rId9"/>
            </p:custDataLst>
          </p:nvPr>
        </p:nvSpPr>
        <p:spPr>
          <a:xfrm>
            <a:off x="2857500" y="3249930"/>
            <a:ext cx="941705"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定语</a:t>
            </a:r>
            <a:endParaRPr lang="zh-CN" altLang="en-US"/>
          </a:p>
        </p:txBody>
      </p:sp>
      <p:sp>
        <p:nvSpPr>
          <p:cNvPr id="28" name="文本框 27"/>
          <p:cNvSpPr txBox="1"/>
          <p:nvPr>
            <p:custDataLst>
              <p:tags r:id="rId10"/>
            </p:custDataLst>
          </p:nvPr>
        </p:nvSpPr>
        <p:spPr>
          <a:xfrm>
            <a:off x="9383395" y="3249930"/>
            <a:ext cx="123952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定语从句</a:t>
            </a:r>
            <a:endParaRPr lang="zh-CN" altLang="en-US"/>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P spid="13" grpId="0" bldLvl="0" animBg="1"/>
      <p:bldP spid="7" grpId="0" bldLvl="0" animBg="1"/>
      <p:bldP spid="14" grpId="0" bldLvl="0" animBg="1"/>
      <p:bldP spid="15" grpId="0" bldLvl="0" animBg="1"/>
      <p:bldP spid="9" grpId="0" bldLvl="0" animBg="1"/>
      <p:bldP spid="16" grpId="0" bldLvl="0" animBg="1"/>
      <p:bldP spid="22" grpId="0" bldLvl="0" animBg="1"/>
      <p:bldP spid="17" grpId="0" bldLvl="0" animBg="1"/>
      <p:bldP spid="19" grpId="0" bldLvl="0" animBg="1"/>
      <p:bldP spid="20" grpId="0" bldLvl="0" animBg="1"/>
      <p:bldP spid="21" grpId="0" bldLvl="0" animBg="1"/>
      <p:bldP spid="23" grpId="0"/>
      <p:bldP spid="24" grpId="0"/>
      <p:bldP spid="25" grpId="0"/>
      <p:bldP spid="26" grpId="0"/>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027545" y="2413000"/>
            <a:ext cx="4658360" cy="2861310"/>
          </a:xfrm>
          <a:prstGeom prst="rect">
            <a:avLst/>
          </a:prstGeom>
          <a:noFill/>
        </p:spPr>
        <p:txBody>
          <a:bodyPr wrap="square" rtlCol="0">
            <a:spAutoFit/>
          </a:bodyPr>
          <a:p>
            <a:pPr algn="l">
              <a:lnSpc>
                <a:spcPct val="150000"/>
              </a:lnSpc>
            </a:pPr>
            <a:r>
              <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本文</a:t>
            </a:r>
            <a:r>
              <a:rPr sz="2400"/>
              <a:t>通过第一人称的视角，讲述了罗斯·金（Rose Chin）在经历中风和部分瘫痪后，如何克服困难，通过参与轮椅篮球队重拾自信和独立性的故事。</a:t>
            </a:r>
            <a:endParaRPr sz="2400"/>
          </a:p>
        </p:txBody>
      </p:sp>
      <p:sp>
        <p:nvSpPr>
          <p:cNvPr id="7" name="文本框 6"/>
          <p:cNvSpPr txBox="1"/>
          <p:nvPr/>
        </p:nvSpPr>
        <p:spPr>
          <a:xfrm>
            <a:off x="4132263" y="106680"/>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i="1">
                <a:solidFill>
                  <a:schemeClr val="tx1">
                    <a:lumMod val="50000"/>
                    <a:lumOff val="50000"/>
                  </a:schemeClr>
                </a:solidFill>
                <a:latin typeface="汉仪雅酷黑简" panose="00020600040101010101" charset="-122"/>
                <a:ea typeface="汉仪雅酷黑简" panose="00020600040101010101" charset="-122"/>
              </a:rPr>
              <a:t>B </a:t>
            </a:r>
            <a:r>
              <a:rPr lang="zh-CN" altLang="en-US" sz="6000" i="1">
                <a:solidFill>
                  <a:schemeClr val="tx1">
                    <a:lumMod val="50000"/>
                    <a:lumOff val="50000"/>
                  </a:schemeClr>
                </a:solidFill>
                <a:latin typeface="汉仪雅酷黑简" panose="00020600040101010101" charset="-122"/>
                <a:ea typeface="汉仪雅酷黑简" panose="00020600040101010101" charset="-122"/>
              </a:rPr>
              <a:t>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grpSp>
        <p:nvGrpSpPr>
          <p:cNvPr id="16" name="组合 15"/>
          <p:cNvGrpSpPr/>
          <p:nvPr/>
        </p:nvGrpSpPr>
        <p:grpSpPr>
          <a:xfrm>
            <a:off x="1579545" y="1048830"/>
            <a:ext cx="7395034" cy="1038356"/>
            <a:chOff x="-2392" y="6163"/>
            <a:chExt cx="11152" cy="887"/>
          </a:xfrm>
        </p:grpSpPr>
        <p:sp>
          <p:nvSpPr>
            <p:cNvPr id="9" name="圆角矩形 8"/>
            <p:cNvSpPr/>
            <p:nvPr/>
          </p:nvSpPr>
          <p:spPr>
            <a:xfrm>
              <a:off x="-2392" y="6225"/>
              <a:ext cx="11152" cy="825"/>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2392" y="6163"/>
              <a:ext cx="11036" cy="88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lnSpc>
                  <a:spcPct val="110000"/>
                </a:lnSpc>
                <a:buClrTx/>
                <a:buSzTx/>
                <a:buFontTx/>
                <a:buNone/>
              </a:pPr>
              <a:r>
                <a:rPr lang="en-US" sz="2800">
                  <a:sym typeface="+mn-ea"/>
                </a:rPr>
                <a:t>Stroke survivor finds joy, purpose in wheelchair basketball</a:t>
              </a:r>
              <a:endParaRPr lang="en-US" altLang="zh-CN" sz="2800">
                <a:solidFill>
                  <a:schemeClr val="bg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endParaRPr>
            </a:p>
          </p:txBody>
        </p:sp>
      </p:gr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4" name="图片 3"/>
          <p:cNvPicPr>
            <a:picLocks noChangeAspect="1"/>
          </p:cNvPicPr>
          <p:nvPr/>
        </p:nvPicPr>
        <p:blipFill>
          <a:blip r:embed="rId1"/>
          <a:stretch>
            <a:fillRect/>
          </a:stretch>
        </p:blipFill>
        <p:spPr>
          <a:xfrm>
            <a:off x="203835" y="2290445"/>
            <a:ext cx="6372225" cy="401955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31495" y="309245"/>
            <a:ext cx="10028555" cy="2758440"/>
          </a:xfrm>
          <a:prstGeom prst="rect">
            <a:avLst/>
          </a:prstGeom>
        </p:spPr>
        <p:txBody>
          <a:bodyPr wrap="square">
            <a:spAutoFit/>
          </a:bodyPr>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24.Why did Chin try out for the wheelchair basketball team?</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A. she was passionate about the sports.</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B. she was inspired by a social worker.</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C. she gained the support from the team.</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D. she wanted to test the effect of therapy.</a:t>
            </a:r>
            <a:endParaRPr lang="en-US" sz="2800">
              <a:solidFill>
                <a:srgbClr val="000000"/>
              </a:solidFill>
              <a:uFillTx/>
              <a:latin typeface="Times New Roman" panose="02020603050405020304" charset="0"/>
              <a:ea typeface="等线" panose="02010600030101010101" charset="-122"/>
            </a:endParaRPr>
          </a:p>
        </p:txBody>
      </p:sp>
      <p:sp>
        <p:nvSpPr>
          <p:cNvPr id="6" name="文本框 5"/>
          <p:cNvSpPr txBox="1"/>
          <p:nvPr/>
        </p:nvSpPr>
        <p:spPr>
          <a:xfrm>
            <a:off x="8404860" y="97282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307340" y="3242945"/>
            <a:ext cx="11975465" cy="1383665"/>
          </a:xfrm>
          <a:prstGeom prst="rect">
            <a:avLst/>
          </a:prstGeom>
          <a:solidFill>
            <a:schemeClr val="accent3">
              <a:lumMod val="40000"/>
              <a:lumOff val="60000"/>
            </a:schemeClr>
          </a:solidFill>
        </p:spPr>
        <p:txBody>
          <a:bodyPr wrap="square" rtlCol="0">
            <a:spAutoFit/>
          </a:bodyPr>
          <a:p>
            <a:r>
              <a:rPr lang="zh-CN" altLang="en-US" sz="2800"/>
              <a:t>第二段：</a:t>
            </a:r>
            <a:r>
              <a:rPr sz="2800"/>
              <a:t> she started  to  glimpse  a  future  for herself.  </a:t>
            </a:r>
            <a:r>
              <a:rPr lang="en-US" sz="2800"/>
              <a:t>....</a:t>
            </a:r>
            <a:r>
              <a:rPr sz="2800"/>
              <a:t> her social worker suggested she should try a sport.“ she mentioned the wheelchair basketball team and I decided to give it a try ,</a:t>
            </a:r>
            <a:r>
              <a:rPr lang="en-US" sz="2800"/>
              <a:t>...</a:t>
            </a:r>
            <a:r>
              <a:rPr sz="2800"/>
              <a:t> </a:t>
            </a:r>
            <a:endParaRPr sz="2800"/>
          </a:p>
        </p:txBody>
      </p:sp>
      <p:sp>
        <p:nvSpPr>
          <p:cNvPr id="9" name="椭圆 8"/>
          <p:cNvSpPr/>
          <p:nvPr/>
        </p:nvSpPr>
        <p:spPr>
          <a:xfrm>
            <a:off x="2508885" y="3759835"/>
            <a:ext cx="2103755" cy="34925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9415780" y="3759835"/>
            <a:ext cx="2103755" cy="34925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802765" y="1513840"/>
            <a:ext cx="2103755" cy="34925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箭头连接符 9"/>
          <p:cNvCxnSpPr/>
          <p:nvPr/>
        </p:nvCxnSpPr>
        <p:spPr>
          <a:xfrm flipH="1" flipV="1">
            <a:off x="3487420" y="1911350"/>
            <a:ext cx="1800225" cy="1800225"/>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1" name="椭圆 10"/>
          <p:cNvSpPr/>
          <p:nvPr/>
        </p:nvSpPr>
        <p:spPr>
          <a:xfrm>
            <a:off x="739775" y="146875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5" grpId="0" bldLvl="0" animBg="1"/>
      <p:bldP spid="8" grpId="0" bldLvl="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80975" y="252730"/>
            <a:ext cx="11921490" cy="660590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25. What did Chin experience during the first two attempts?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A mental struggle.                                        B. A frustrating rejection.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A warm welcome.                                        D. A hard training session.</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9100185" y="12509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8" name="椭圆 7"/>
          <p:cNvSpPr/>
          <p:nvPr/>
        </p:nvSpPr>
        <p:spPr>
          <a:xfrm>
            <a:off x="5755640" y="160020"/>
            <a:ext cx="3542030" cy="54864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80975" y="2309495"/>
            <a:ext cx="11975465" cy="953135"/>
          </a:xfrm>
          <a:prstGeom prst="rect">
            <a:avLst/>
          </a:prstGeom>
          <a:solidFill>
            <a:schemeClr val="accent3">
              <a:lumMod val="40000"/>
              <a:lumOff val="60000"/>
            </a:schemeClr>
          </a:solidFill>
        </p:spPr>
        <p:txBody>
          <a:bodyPr wrap="square" rtlCol="0">
            <a:spAutoFit/>
          </a:bodyPr>
          <a:p>
            <a:r>
              <a:rPr lang="zh-CN" altLang="en-US" sz="2800"/>
              <a:t>第三段：</a:t>
            </a:r>
            <a:r>
              <a:rPr sz="2800"/>
              <a:t>“ I looked through the window and just  thought :</a:t>
            </a:r>
            <a:r>
              <a:rPr lang="en-US" sz="2800"/>
              <a:t>‘I </a:t>
            </a:r>
            <a:r>
              <a:rPr sz="2800"/>
              <a:t>can</a:t>
            </a:r>
            <a:r>
              <a:rPr lang="en-US" sz="2800"/>
              <a:t>’t </a:t>
            </a:r>
            <a:r>
              <a:rPr sz="2800"/>
              <a:t>do  this , </a:t>
            </a:r>
            <a:r>
              <a:rPr lang="en-US" sz="2800"/>
              <a:t>’</a:t>
            </a:r>
            <a:r>
              <a:rPr sz="2800"/>
              <a:t>”she  says. “ The  third  time ,  </a:t>
            </a:r>
            <a:endParaRPr sz="2800"/>
          </a:p>
        </p:txBody>
      </p:sp>
      <p:cxnSp>
        <p:nvCxnSpPr>
          <p:cNvPr id="10" name="直接箭头连接符 9"/>
          <p:cNvCxnSpPr/>
          <p:nvPr/>
        </p:nvCxnSpPr>
        <p:spPr>
          <a:xfrm>
            <a:off x="6072505" y="638810"/>
            <a:ext cx="588645" cy="2114550"/>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 name="椭圆 1"/>
          <p:cNvSpPr/>
          <p:nvPr/>
        </p:nvSpPr>
        <p:spPr>
          <a:xfrm>
            <a:off x="6187440" y="2753360"/>
            <a:ext cx="3542030" cy="54864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nvCxnSpPr>
        <p:spPr>
          <a:xfrm>
            <a:off x="8982075" y="2753360"/>
            <a:ext cx="1866900" cy="19050"/>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flipV="1">
            <a:off x="252095" y="3162935"/>
            <a:ext cx="2500630" cy="9525"/>
          </a:xfrm>
          <a:prstGeom prst="line">
            <a:avLst/>
          </a:prstGeom>
          <a:ln w="38100"/>
        </p:spPr>
        <p:style>
          <a:lnRef idx="2">
            <a:schemeClr val="accent1"/>
          </a:lnRef>
          <a:fillRef idx="0">
            <a:srgbClr val="FFFFFF"/>
          </a:fillRef>
          <a:effectRef idx="0">
            <a:srgbClr val="FFFFFF"/>
          </a:effectRef>
          <a:fontRef idx="minor">
            <a:schemeClr val="tx1"/>
          </a:fontRef>
        </p:style>
      </p:cxnSp>
      <p:sp>
        <p:nvSpPr>
          <p:cNvPr id="9" name="上箭头 8"/>
          <p:cNvSpPr/>
          <p:nvPr/>
        </p:nvSpPr>
        <p:spPr>
          <a:xfrm>
            <a:off x="1828800" y="1191260"/>
            <a:ext cx="95250" cy="157162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819150" y="782320"/>
            <a:ext cx="2819400" cy="52387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1"/>
          <a:stretch>
            <a:fillRect/>
          </a:stretch>
        </p:blipFill>
        <p:spPr>
          <a:xfrm>
            <a:off x="0" y="3653790"/>
            <a:ext cx="12156440" cy="308991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7" grpId="0" bldLvl="0" animBg="1"/>
      <p:bldP spid="2" grpId="0" bldLvl="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0985" y="126365"/>
            <a:ext cx="11834495"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26. What does chin think of the team?</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It relieves her aging anxiety.                       B. It feels like a happy family.</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It has brilliant basketball players.                 D. It helps her enjoy some jokes.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6933565" y="12636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120015" y="2736850"/>
            <a:ext cx="11975465" cy="953135"/>
          </a:xfrm>
          <a:prstGeom prst="rect">
            <a:avLst/>
          </a:prstGeom>
          <a:solidFill>
            <a:schemeClr val="accent3">
              <a:lumMod val="40000"/>
              <a:lumOff val="60000"/>
            </a:schemeClr>
          </a:solidFill>
        </p:spPr>
        <p:txBody>
          <a:bodyPr wrap="square" rtlCol="0">
            <a:spAutoFit/>
          </a:bodyPr>
          <a:p>
            <a:r>
              <a:rPr lang="zh-CN" sz="2800"/>
              <a:t>第四段：</a:t>
            </a:r>
            <a:r>
              <a:rPr lang="en-US" altLang="zh-CN" sz="2800"/>
              <a:t>...</a:t>
            </a:r>
            <a:r>
              <a:rPr sz="2800"/>
              <a:t>“ we very quickly became a little family with a </a:t>
            </a:r>
            <a:r>
              <a:rPr lang="en-US" sz="2800"/>
              <a:t>W</a:t>
            </a:r>
            <a:r>
              <a:rPr sz="2800"/>
              <a:t>hatsApp group full of jokes , ”she laughs.</a:t>
            </a:r>
            <a:r>
              <a:rPr lang="en-US" sz="2800"/>
              <a:t>..</a:t>
            </a:r>
            <a:endParaRPr lang="en-US" sz="2800"/>
          </a:p>
        </p:txBody>
      </p:sp>
      <p:cxnSp>
        <p:nvCxnSpPr>
          <p:cNvPr id="5" name="直接连接符 4"/>
          <p:cNvCxnSpPr/>
          <p:nvPr/>
        </p:nvCxnSpPr>
        <p:spPr>
          <a:xfrm flipV="1">
            <a:off x="5498465" y="3199765"/>
            <a:ext cx="3670300" cy="3810"/>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2929255" y="3670935"/>
            <a:ext cx="2113915" cy="7620"/>
          </a:xfrm>
          <a:prstGeom prst="line">
            <a:avLst/>
          </a:prstGeom>
          <a:ln w="38100"/>
        </p:spPr>
        <p:style>
          <a:lnRef idx="2">
            <a:schemeClr val="accent1"/>
          </a:lnRef>
          <a:fillRef idx="0">
            <a:srgbClr val="FFFFFF"/>
          </a:fillRef>
          <a:effectRef idx="0">
            <a:srgbClr val="FFFFFF"/>
          </a:effectRef>
          <a:fontRef idx="minor">
            <a:schemeClr val="tx1"/>
          </a:fontRef>
        </p:style>
      </p:cxnSp>
      <p:sp>
        <p:nvSpPr>
          <p:cNvPr id="9" name="上箭头 8"/>
          <p:cNvSpPr/>
          <p:nvPr/>
        </p:nvSpPr>
        <p:spPr>
          <a:xfrm rot="2340000">
            <a:off x="7117080" y="764540"/>
            <a:ext cx="76200" cy="251142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9092565" y="640715"/>
            <a:ext cx="2318385" cy="52387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20015" y="126365"/>
            <a:ext cx="12071985" cy="6554470"/>
          </a:xfrm>
          <a:prstGeom prst="rect">
            <a:avLst/>
          </a:prstGeom>
          <a:solidFill>
            <a:srgbClr val="C6ECEF"/>
          </a:solidFill>
        </p:spPr>
        <p:txBody>
          <a:bodyPr wrap="square" rtlCol="0">
            <a:spAutoFit/>
          </a:bodyPr>
          <a:p>
            <a:r>
              <a:rPr lang="zh-CN" altLang="en-US" sz="3200">
                <a:highlight>
                  <a:srgbClr val="FFFF00"/>
                </a:highlight>
                <a:latin typeface="汉仪程行简" panose="00020600040101010101" charset="-122"/>
                <a:ea typeface="汉仪程行简" panose="00020600040101010101" charset="-122"/>
              </a:rPr>
              <a:t>知识补充：</a:t>
            </a:r>
            <a:r>
              <a:rPr lang="zh-CN" altLang="en-US" sz="3600" b="1">
                <a:latin typeface="Times New Roman" panose="02020603050405020304" charset="0"/>
                <a:ea typeface="楷体" panose="02010609060101010101" charset="-122"/>
                <a:cs typeface="楷体" panose="02010609060101010101" charset="-122"/>
              </a:rPr>
              <a:t>全球常用通讯应用程序</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WhatsApp：</a:t>
            </a:r>
            <a:r>
              <a:rPr lang="zh-CN" altLang="en-US" sz="3200">
                <a:latin typeface="楷体" panose="02010609060101010101" charset="-122"/>
                <a:ea typeface="楷体" panose="02010609060101010101" charset="-122"/>
                <a:cs typeface="楷体" panose="02010609060101010101" charset="-122"/>
              </a:rPr>
              <a:t>全球最流行的即时通讯工具</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Telegram：</a:t>
            </a:r>
            <a:r>
              <a:rPr lang="zh-CN" altLang="en-US" sz="3200">
                <a:latin typeface="楷体" panose="02010609060101010101" charset="-122"/>
                <a:ea typeface="楷体" panose="02010609060101010101" charset="-122"/>
                <a:cs typeface="楷体" panose="02010609060101010101" charset="-122"/>
              </a:rPr>
              <a:t>注重隐私保护的即时通讯应用</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WeChat (微信)</a:t>
            </a:r>
            <a:r>
              <a:rPr lang="zh-CN" altLang="en-US" sz="3200">
                <a:latin typeface="楷体" panose="02010609060101010101" charset="-122"/>
                <a:ea typeface="楷体" panose="02010609060101010101" charset="-122"/>
                <a:cs typeface="楷体" panose="02010609060101010101" charset="-122"/>
              </a:rPr>
              <a:t>：在中国非常流行的通讯应用</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Facebook Messenger：</a:t>
            </a:r>
            <a:r>
              <a:rPr lang="zh-CN" altLang="en-US" sz="3200">
                <a:latin typeface="楷体" panose="02010609060101010101" charset="-122"/>
                <a:ea typeface="楷体" panose="02010609060101010101" charset="-122"/>
                <a:cs typeface="楷体" panose="02010609060101010101" charset="-122"/>
              </a:rPr>
              <a:t>与Facebook社交网络紧密结合的通讯应用</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Skype：</a:t>
            </a:r>
            <a:r>
              <a:rPr lang="zh-CN" altLang="en-US" sz="3200">
                <a:latin typeface="楷体" panose="02010609060101010101" charset="-122"/>
                <a:ea typeface="楷体" panose="02010609060101010101" charset="-122"/>
                <a:cs typeface="楷体" panose="02010609060101010101" charset="-122"/>
              </a:rPr>
              <a:t>由微软开发的通讯工具，支持高质量的视频通话和语音通话</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Viber：</a:t>
            </a:r>
            <a:r>
              <a:rPr lang="zh-CN" altLang="en-US" sz="3200">
                <a:latin typeface="楷体" panose="02010609060101010101" charset="-122"/>
                <a:ea typeface="楷体" panose="02010609060101010101" charset="-122"/>
                <a:cs typeface="楷体" panose="02010609060101010101" charset="-122"/>
              </a:rPr>
              <a:t>支持公众账号和贴纸 </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Line：</a:t>
            </a:r>
            <a:r>
              <a:rPr lang="zh-CN" altLang="en-US" sz="3200">
                <a:latin typeface="楷体" panose="02010609060101010101" charset="-122"/>
                <a:ea typeface="楷体" panose="02010609060101010101" charset="-122"/>
                <a:cs typeface="楷体" panose="02010609060101010101" charset="-122"/>
              </a:rPr>
              <a:t>在日本和亚洲其他地区流行的通讯应用</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Signal：</a:t>
            </a:r>
            <a:r>
              <a:rPr lang="zh-CN" altLang="en-US" sz="3200">
                <a:latin typeface="楷体" panose="02010609060101010101" charset="-122"/>
                <a:ea typeface="楷体" panose="02010609060101010101" charset="-122"/>
                <a:cs typeface="楷体" panose="02010609060101010101" charset="-122"/>
              </a:rPr>
              <a:t>以安全性著称的通讯应用，提供端到端加密的消息和通话功能</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Slack</a:t>
            </a:r>
            <a:r>
              <a:rPr lang="zh-CN" altLang="en-US" sz="3200">
                <a:latin typeface="楷体" panose="02010609060101010101" charset="-122"/>
                <a:ea typeface="楷体" panose="02010609060101010101" charset="-122"/>
                <a:cs typeface="楷体" panose="02010609060101010101" charset="-122"/>
              </a:rPr>
              <a:t>：专为团队协作设计的通讯工具</a:t>
            </a:r>
            <a:endParaRPr lang="zh-CN" altLang="en-US" sz="3200">
              <a:latin typeface="楷体" panose="02010609060101010101" charset="-122"/>
              <a:ea typeface="楷体" panose="02010609060101010101" charset="-122"/>
              <a:cs typeface="楷体" panose="02010609060101010101" charset="-122"/>
            </a:endParaRPr>
          </a:p>
          <a:p>
            <a:r>
              <a:rPr lang="zh-CN" altLang="en-US" sz="3200">
                <a:solidFill>
                  <a:srgbClr val="FF0000"/>
                </a:solidFill>
                <a:latin typeface="楷体" panose="02010609060101010101" charset="-122"/>
                <a:ea typeface="楷体" panose="02010609060101010101" charset="-122"/>
                <a:cs typeface="楷体" panose="02010609060101010101" charset="-122"/>
              </a:rPr>
              <a:t>KakaoTalk：</a:t>
            </a:r>
            <a:r>
              <a:rPr lang="zh-CN" altLang="en-US" sz="3200">
                <a:latin typeface="楷体" panose="02010609060101010101" charset="-122"/>
                <a:ea typeface="楷体" panose="02010609060101010101" charset="-122"/>
                <a:cs typeface="楷体" panose="02010609060101010101" charset="-122"/>
              </a:rPr>
              <a:t>在韩国流行的通讯应用</a:t>
            </a:r>
            <a:endParaRPr lang="zh-CN" altLang="en-US" sz="32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1" grpId="0" bldLvl="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37185" y="191134"/>
            <a:ext cx="10800000"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27. which of the following can best describe chin?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Modest and cheerful.                                     B. Talented and creative.</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Confident and honest.                                     D. Independent and kind.</a:t>
            </a:r>
            <a:endParaRPr lang="en-US" sz="2800" spc="0">
              <a:solidFill>
                <a:srgbClr val="000000"/>
              </a:solidFill>
              <a:latin typeface="Times New Roman" panose="02020603050405020304" charset="0"/>
              <a:ea typeface="等线" panose="02010600030101010101" charset="-122"/>
              <a:cs typeface="+mn-cs"/>
            </a:endParaRPr>
          </a:p>
        </p:txBody>
      </p:sp>
      <p:sp>
        <p:nvSpPr>
          <p:cNvPr id="7" name="文本框 6"/>
          <p:cNvSpPr txBox="1"/>
          <p:nvPr/>
        </p:nvSpPr>
        <p:spPr>
          <a:xfrm>
            <a:off x="180975" y="2309495"/>
            <a:ext cx="11975465" cy="953135"/>
          </a:xfrm>
          <a:prstGeom prst="rect">
            <a:avLst/>
          </a:prstGeom>
          <a:solidFill>
            <a:schemeClr val="accent3">
              <a:lumMod val="40000"/>
              <a:lumOff val="60000"/>
            </a:schemeClr>
          </a:solidFill>
        </p:spPr>
        <p:txBody>
          <a:bodyPr wrap="square" rtlCol="0">
            <a:spAutoFit/>
          </a:bodyPr>
          <a:p>
            <a:r>
              <a:rPr lang="zh-CN" altLang="en-US" sz="2800"/>
              <a:t>最后一段：</a:t>
            </a:r>
            <a:r>
              <a:rPr sz="2800"/>
              <a:t> I feel so independent</a:t>
            </a:r>
            <a:r>
              <a:rPr lang="en-US" sz="2800"/>
              <a:t>... I want us to raise more money to get more equipment so we can encourage others to join. ...</a:t>
            </a:r>
            <a:r>
              <a:rPr sz="2800"/>
              <a:t> </a:t>
            </a:r>
            <a:endParaRPr sz="2800"/>
          </a:p>
        </p:txBody>
      </p:sp>
      <p:sp>
        <p:nvSpPr>
          <p:cNvPr id="4" name="文本框 3"/>
          <p:cNvSpPr txBox="1"/>
          <p:nvPr/>
        </p:nvSpPr>
        <p:spPr>
          <a:xfrm>
            <a:off x="3304540" y="2100580"/>
            <a:ext cx="2720340" cy="645160"/>
          </a:xfrm>
          <a:prstGeom prst="rect">
            <a:avLst/>
          </a:prstGeom>
          <a:solidFill>
            <a:srgbClr val="FFFF00"/>
          </a:solidFill>
        </p:spPr>
        <p:txBody>
          <a:bodyPr wrap="square" rtlCol="0">
            <a:spAutoFit/>
          </a:bodyPr>
          <a:p>
            <a:pPr algn="ctr"/>
            <a:r>
              <a:rPr lang="en-US" altLang="zh-CN" sz="3600"/>
              <a:t>independent</a:t>
            </a:r>
            <a:endParaRPr lang="en-US" altLang="zh-CN" sz="3600"/>
          </a:p>
        </p:txBody>
      </p:sp>
      <p:sp>
        <p:nvSpPr>
          <p:cNvPr id="5" name="文本框 4"/>
          <p:cNvSpPr txBox="1"/>
          <p:nvPr/>
        </p:nvSpPr>
        <p:spPr>
          <a:xfrm>
            <a:off x="8852535" y="2100580"/>
            <a:ext cx="1860550" cy="645160"/>
          </a:xfrm>
          <a:prstGeom prst="rect">
            <a:avLst/>
          </a:prstGeom>
          <a:solidFill>
            <a:srgbClr val="FFFF00"/>
          </a:solidFill>
        </p:spPr>
        <p:txBody>
          <a:bodyPr wrap="square" rtlCol="0">
            <a:spAutoFit/>
          </a:bodyPr>
          <a:p>
            <a:pPr algn="ctr"/>
            <a:r>
              <a:rPr lang="en-US" altLang="zh-CN" sz="3600"/>
              <a:t>kind</a:t>
            </a:r>
            <a:endParaRPr lang="en-US" altLang="zh-CN" sz="3600"/>
          </a:p>
        </p:txBody>
      </p:sp>
      <p:sp>
        <p:nvSpPr>
          <p:cNvPr id="11" name="椭圆 10"/>
          <p:cNvSpPr/>
          <p:nvPr/>
        </p:nvSpPr>
        <p:spPr>
          <a:xfrm>
            <a:off x="7129780" y="128397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custDataLst>
              <p:tags r:id="rId1"/>
            </p:custDataLst>
          </p:nvPr>
        </p:nvSpPr>
        <p:spPr>
          <a:xfrm>
            <a:off x="37465" y="1668145"/>
            <a:ext cx="12056745" cy="3999865"/>
          </a:xfrm>
          <a:prstGeom prst="rect">
            <a:avLst/>
          </a:prstGeom>
          <a:solidFill>
            <a:schemeClr val="accent1">
              <a:lumMod val="60000"/>
              <a:lumOff val="40000"/>
            </a:schemeClr>
          </a:solidFill>
        </p:spPr>
        <p:txBody>
          <a:bodyPr wrap="square" rtlCol="0">
            <a:noAutofit/>
          </a:bodyPr>
          <a:p>
            <a:pPr>
              <a:lnSpc>
                <a:spcPct val="120000"/>
              </a:lnSpc>
            </a:pPr>
            <a:r>
              <a:rPr lang="en-US" altLang="zh-CN" sz="2800" b="1">
                <a:solidFill>
                  <a:srgbClr val="FF0000"/>
                </a:solidFill>
              </a:rPr>
              <a:t>Tips:</a:t>
            </a:r>
            <a:r>
              <a:rPr lang="zh-CN" altLang="en-US" sz="2800" b="1">
                <a:solidFill>
                  <a:schemeClr val="tx2"/>
                </a:solidFill>
              </a:rPr>
              <a:t>近五年</a:t>
            </a:r>
            <a:r>
              <a:rPr sz="2800" b="1">
                <a:solidFill>
                  <a:schemeClr val="tx2"/>
                </a:solidFill>
              </a:rPr>
              <a:t>高考英语中，询问人物性格时</a:t>
            </a:r>
            <a:r>
              <a:rPr lang="zh-CN" sz="2800" b="1">
                <a:solidFill>
                  <a:schemeClr val="tx2"/>
                </a:solidFill>
              </a:rPr>
              <a:t>用到</a:t>
            </a:r>
            <a:r>
              <a:rPr sz="2800" b="1">
                <a:solidFill>
                  <a:schemeClr val="tx2"/>
                </a:solidFill>
              </a:rPr>
              <a:t>的形容词：</a:t>
            </a:r>
            <a:endParaRPr sz="2800" b="1">
              <a:solidFill>
                <a:schemeClr val="tx2"/>
              </a:solidFill>
            </a:endParaRPr>
          </a:p>
          <a:p>
            <a:pPr>
              <a:lnSpc>
                <a:spcPct val="120000"/>
              </a:lnSpc>
            </a:pPr>
            <a:r>
              <a:rPr sz="2800" b="1">
                <a:solidFill>
                  <a:schemeClr val="tx2"/>
                </a:solidFill>
              </a:rPr>
              <a:t>Optimistic（乐观的）</a:t>
            </a:r>
            <a:r>
              <a:rPr lang="en-US" sz="2800" b="1">
                <a:solidFill>
                  <a:schemeClr val="tx2"/>
                </a:solidFill>
              </a:rPr>
              <a:t>  </a:t>
            </a:r>
            <a:r>
              <a:rPr sz="2800" b="1">
                <a:solidFill>
                  <a:schemeClr val="tx2"/>
                </a:solidFill>
              </a:rPr>
              <a:t>Independent（独立的）</a:t>
            </a:r>
            <a:r>
              <a:rPr lang="en-US" sz="2800" b="1">
                <a:solidFill>
                  <a:schemeClr val="tx2"/>
                </a:solidFill>
              </a:rPr>
              <a:t> </a:t>
            </a:r>
            <a:r>
              <a:rPr sz="2800" b="1">
                <a:solidFill>
                  <a:schemeClr val="tx2"/>
                </a:solidFill>
              </a:rPr>
              <a:t>Active（活跃的）</a:t>
            </a:r>
            <a:endParaRPr sz="2800" b="1">
              <a:solidFill>
                <a:schemeClr val="tx2"/>
              </a:solidFill>
            </a:endParaRPr>
          </a:p>
          <a:p>
            <a:pPr>
              <a:lnSpc>
                <a:spcPct val="120000"/>
              </a:lnSpc>
            </a:pPr>
            <a:r>
              <a:rPr sz="2800" b="1">
                <a:solidFill>
                  <a:schemeClr val="tx2"/>
                </a:solidFill>
              </a:rPr>
              <a:t>Able（能干的）</a:t>
            </a:r>
            <a:r>
              <a:rPr lang="en-US" sz="2800" b="1">
                <a:solidFill>
                  <a:schemeClr val="tx2"/>
                </a:solidFill>
              </a:rPr>
              <a:t>  </a:t>
            </a:r>
            <a:r>
              <a:rPr sz="2800" b="1">
                <a:solidFill>
                  <a:schemeClr val="tx2"/>
                </a:solidFill>
              </a:rPr>
              <a:t>Adaptable（适应性强的）</a:t>
            </a:r>
            <a:r>
              <a:rPr lang="en-US" sz="2800" b="1">
                <a:solidFill>
                  <a:schemeClr val="tx2"/>
                </a:solidFill>
              </a:rPr>
              <a:t>  </a:t>
            </a:r>
            <a:r>
              <a:rPr sz="2800" b="1">
                <a:solidFill>
                  <a:schemeClr val="tx2"/>
                </a:solidFill>
              </a:rPr>
              <a:t>Aggressive（好斗的）</a:t>
            </a:r>
            <a:endParaRPr sz="2800" b="1">
              <a:solidFill>
                <a:schemeClr val="tx2"/>
              </a:solidFill>
            </a:endParaRPr>
          </a:p>
          <a:p>
            <a:pPr>
              <a:lnSpc>
                <a:spcPct val="120000"/>
              </a:lnSpc>
            </a:pPr>
            <a:r>
              <a:rPr sz="2800" b="1">
                <a:solidFill>
                  <a:schemeClr val="tx2"/>
                </a:solidFill>
              </a:rPr>
              <a:t>Ambitious（有雄心壮志的）</a:t>
            </a:r>
            <a:r>
              <a:rPr lang="en-US" sz="2800" b="1">
                <a:solidFill>
                  <a:schemeClr val="tx2"/>
                </a:solidFill>
              </a:rPr>
              <a:t> </a:t>
            </a:r>
            <a:r>
              <a:rPr sz="2800" b="1">
                <a:solidFill>
                  <a:schemeClr val="tx2"/>
                </a:solidFill>
              </a:rPr>
              <a:t>Analytical（善于分析的）</a:t>
            </a:r>
            <a:endParaRPr sz="2800" b="1">
              <a:solidFill>
                <a:schemeClr val="tx2"/>
              </a:solidFill>
            </a:endParaRPr>
          </a:p>
          <a:p>
            <a:pPr>
              <a:lnSpc>
                <a:spcPct val="120000"/>
              </a:lnSpc>
            </a:pPr>
            <a:r>
              <a:rPr sz="2800" b="1">
                <a:solidFill>
                  <a:schemeClr val="tx2"/>
                </a:solidFill>
              </a:rPr>
              <a:t>Aspiring（有志气的）</a:t>
            </a:r>
            <a:r>
              <a:rPr lang="en-US" sz="2800" b="1">
                <a:solidFill>
                  <a:schemeClr val="tx2"/>
                </a:solidFill>
              </a:rPr>
              <a:t>  </a:t>
            </a:r>
            <a:r>
              <a:rPr sz="2800" b="1">
                <a:solidFill>
                  <a:schemeClr val="tx2"/>
                </a:solidFill>
              </a:rPr>
              <a:t>Capable（有能力的）</a:t>
            </a:r>
            <a:r>
              <a:rPr lang="en-US" sz="2800" b="1">
                <a:solidFill>
                  <a:schemeClr val="tx2"/>
                </a:solidFill>
              </a:rPr>
              <a:t>  </a:t>
            </a:r>
            <a:r>
              <a:rPr sz="2800" b="1">
                <a:solidFill>
                  <a:schemeClr val="tx2"/>
                </a:solidFill>
              </a:rPr>
              <a:t>Competent（能胜任的）</a:t>
            </a:r>
            <a:endParaRPr sz="2800" b="1">
              <a:solidFill>
                <a:schemeClr val="tx2"/>
              </a:solidFill>
            </a:endParaRPr>
          </a:p>
          <a:p>
            <a:pPr>
              <a:lnSpc>
                <a:spcPct val="120000"/>
              </a:lnSpc>
            </a:pPr>
            <a:r>
              <a:rPr sz="2800" b="1">
                <a:solidFill>
                  <a:schemeClr val="tx2"/>
                </a:solidFill>
              </a:rPr>
              <a:t>Cooperative（有合作精神的）</a:t>
            </a:r>
            <a:r>
              <a:rPr lang="en-US" sz="2800" b="1">
                <a:solidFill>
                  <a:schemeClr val="tx2"/>
                </a:solidFill>
              </a:rPr>
              <a:t>  </a:t>
            </a:r>
            <a:r>
              <a:rPr sz="2800" b="1">
                <a:solidFill>
                  <a:schemeClr val="tx2"/>
                </a:solidFill>
              </a:rPr>
              <a:t>Creative（富有创造力的）</a:t>
            </a:r>
            <a:endParaRPr sz="2800" b="1">
              <a:solidFill>
                <a:schemeClr val="tx2"/>
              </a:solidFill>
            </a:endParaRPr>
          </a:p>
          <a:p>
            <a:pPr>
              <a:lnSpc>
                <a:spcPct val="120000"/>
              </a:lnSpc>
            </a:pPr>
            <a:r>
              <a:rPr sz="2800" b="1">
                <a:solidFill>
                  <a:schemeClr val="tx2"/>
                </a:solidFill>
              </a:rPr>
              <a:t>Dedicated（有奉献精神的）</a:t>
            </a:r>
            <a:r>
              <a:rPr lang="en-US" sz="2800" b="1">
                <a:solidFill>
                  <a:schemeClr val="tx2"/>
                </a:solidFill>
              </a:rPr>
              <a:t>  </a:t>
            </a:r>
            <a:r>
              <a:rPr sz="2800" b="1">
                <a:solidFill>
                  <a:schemeClr val="tx2"/>
                </a:solidFill>
              </a:rPr>
              <a:t>Dependable（可靠的）</a:t>
            </a:r>
            <a:endParaRPr sz="2800" b="1">
              <a:solidFill>
                <a:schemeClr val="tx2"/>
              </a:solidFill>
            </a:endParaRPr>
          </a:p>
        </p:txBody>
      </p:sp>
      <p:sp>
        <p:nvSpPr>
          <p:cNvPr id="9" name="文本框 8"/>
          <p:cNvSpPr txBox="1"/>
          <p:nvPr/>
        </p:nvSpPr>
        <p:spPr>
          <a:xfrm>
            <a:off x="9100185" y="12509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animBg="1"/>
      <p:bldP spid="5" grpId="0" bldLvl="0" animBg="1"/>
      <p:bldP spid="11" grpId="0" bldLvl="0" animBg="1"/>
      <p:bldP spid="6" grpId="0" bldLvl="0" animBg="1"/>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98170" y="1170939"/>
            <a:ext cx="10800000" cy="4873625"/>
          </a:xfrm>
        </p:spPr>
        <p:txBody>
          <a:bodyPr/>
          <a:p>
            <a:pPr marL="0" indent="266700" algn="l">
              <a:lnSpc>
                <a:spcPct val="100000"/>
              </a:lnSpc>
              <a:buClrTx/>
              <a:buSzTx/>
              <a:buFontTx/>
              <a:buNone/>
            </a:pPr>
            <a:r>
              <a:rPr lang="en-US" sz="2800" spc="0">
                <a:solidFill>
                  <a:schemeClr val="tx1"/>
                </a:solidFill>
                <a:latin typeface="Times New Roman" panose="02020603050405020304" charset="0"/>
                <a:ea typeface="+mn-ea"/>
                <a:cs typeface="+mn-cs"/>
              </a:rPr>
              <a:t>She  started  to  glimpse  a  future  for herself.</a:t>
            </a:r>
            <a:endParaRPr lang="en-US" sz="2800" spc="0">
              <a:solidFill>
                <a:schemeClr val="tx1"/>
              </a:solidFill>
              <a:latin typeface="Times New Roman" panose="02020603050405020304" charset="0"/>
              <a:ea typeface="+mn-ea"/>
              <a:cs typeface="+mn-cs"/>
            </a:endParaRPr>
          </a:p>
        </p:txBody>
      </p:sp>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佳句欣赏</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椭圆 3"/>
          <p:cNvSpPr/>
          <p:nvPr/>
        </p:nvSpPr>
        <p:spPr>
          <a:xfrm>
            <a:off x="2990215" y="1170940"/>
            <a:ext cx="1452245" cy="54864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80975" y="1719580"/>
            <a:ext cx="5607685" cy="4989830"/>
          </a:xfrm>
          <a:prstGeom prst="rect">
            <a:avLst/>
          </a:prstGeom>
          <a:solidFill>
            <a:schemeClr val="accent3">
              <a:lumMod val="40000"/>
              <a:lumOff val="60000"/>
            </a:schemeClr>
          </a:solidFill>
        </p:spPr>
        <p:txBody>
          <a:bodyPr wrap="square" rtlCol="0">
            <a:noAutofit/>
          </a:bodyPr>
          <a:p>
            <a:r>
              <a:rPr sz="2800"/>
              <a:t>glimpse</a:t>
            </a:r>
            <a:r>
              <a:rPr lang="en-US" sz="2800"/>
              <a:t>: n/v  </a:t>
            </a:r>
            <a:r>
              <a:rPr sz="2800"/>
              <a:t>短暂的一瞥或隐约的看见，通常用来描述用来描述对各种事物的</a:t>
            </a:r>
            <a:r>
              <a:rPr sz="2800">
                <a:solidFill>
                  <a:srgbClr val="FF0000"/>
                </a:solidFill>
              </a:rPr>
              <a:t>短暂或不完整</a:t>
            </a:r>
            <a:r>
              <a:rPr sz="2800"/>
              <a:t>的视觉体验</a:t>
            </a:r>
            <a:r>
              <a:rPr lang="zh-CN" sz="2800"/>
              <a:t>、初步理解</a:t>
            </a:r>
            <a:r>
              <a:rPr sz="2800"/>
              <a:t>。</a:t>
            </a:r>
            <a:endParaRPr sz="2800"/>
          </a:p>
          <a:p>
            <a:r>
              <a:rPr sz="2800"/>
              <a:t> </a:t>
            </a:r>
            <a:r>
              <a:rPr lang="en-US" sz="2800"/>
              <a:t> </a:t>
            </a:r>
            <a:r>
              <a:rPr sz="2800"/>
              <a:t>在</a:t>
            </a:r>
            <a:r>
              <a:rPr lang="zh-CN" sz="2800"/>
              <a:t>本句</a:t>
            </a:r>
            <a:r>
              <a:rPr sz="2800"/>
              <a:t>中，它表达了她开始看到了自己未来的可能，尽管可能还不是很清晰或具体。这句话传达了一种</a:t>
            </a:r>
            <a:r>
              <a:rPr sz="2800">
                <a:solidFill>
                  <a:srgbClr val="FF0000"/>
                </a:solidFill>
              </a:rPr>
              <a:t>乐观的情绪</a:t>
            </a:r>
            <a:r>
              <a:rPr sz="2800"/>
              <a:t>，意味着她</a:t>
            </a:r>
            <a:r>
              <a:rPr sz="2800">
                <a:solidFill>
                  <a:srgbClr val="FF0000"/>
                </a:solidFill>
              </a:rPr>
              <a:t>对未来有了一定的期待和希望。</a:t>
            </a:r>
            <a:endParaRPr sz="2800">
              <a:solidFill>
                <a:srgbClr val="FF0000"/>
              </a:solidFill>
            </a:endParaRPr>
          </a:p>
        </p:txBody>
      </p:sp>
      <p:pic>
        <p:nvPicPr>
          <p:cNvPr id="6" name="图片 5"/>
          <p:cNvPicPr>
            <a:picLocks noChangeAspect="1"/>
          </p:cNvPicPr>
          <p:nvPr/>
        </p:nvPicPr>
        <p:blipFill>
          <a:blip r:embed="rId3"/>
          <a:stretch>
            <a:fillRect/>
          </a:stretch>
        </p:blipFill>
        <p:spPr>
          <a:xfrm>
            <a:off x="6026785" y="1719580"/>
            <a:ext cx="5667375" cy="409575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95960" y="1681480"/>
            <a:ext cx="10800080" cy="650875"/>
          </a:xfrm>
        </p:spPr>
        <p:txBody>
          <a:bodyPr/>
          <a:p>
            <a:pPr marL="0" algn="l">
              <a:lnSpc>
                <a:spcPct val="100000"/>
              </a:lnSpc>
              <a:buClrTx/>
              <a:buSzTx/>
            </a:pPr>
            <a:r>
              <a:rPr lang="en-US" altLang="zh-CN" sz="2800" spc="0">
                <a:solidFill>
                  <a:schemeClr val="tx1"/>
                </a:solidFill>
                <a:ea typeface="+mn-ea"/>
                <a:cs typeface="+mn-cs"/>
              </a:rPr>
              <a:t>paralyse vt   使...瘫痪            stroke   n   中风</a:t>
            </a:r>
            <a:endParaRPr lang="en-US" altLang="zh-CN" sz="2800" spc="0">
              <a:solidFill>
                <a:schemeClr val="tx1"/>
              </a:solidFill>
              <a:ea typeface="+mn-ea"/>
              <a:cs typeface="+mn-cs"/>
            </a:endParaRPr>
          </a:p>
          <a:p>
            <a:endParaRPr lang="zh-CN" altLang="en-US"/>
          </a:p>
        </p:txBody>
      </p:sp>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855345" y="12058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796415" y="1205865"/>
            <a:ext cx="5080000" cy="460375"/>
          </a:xfrm>
          <a:prstGeom prst="rect">
            <a:avLst/>
          </a:prstGeom>
          <a:noFill/>
          <a:ln w="9525">
            <a:noFill/>
          </a:ln>
        </p:spPr>
        <p:txBody>
          <a:bodyPr>
            <a:spAutoFit/>
          </a:bodyPr>
          <a:p>
            <a:pPr indent="266700"/>
            <a:r>
              <a:rPr lang="zh-CN" altLang="en-US" sz="2400" b="1">
                <a:latin typeface="微软雅黑" panose="020B0503020204020204" charset="-122"/>
                <a:ea typeface="微软雅黑" panose="020B0503020204020204" charset="-122"/>
                <a:cs typeface="微软雅黑" panose="020B0503020204020204" charset="-122"/>
              </a:rPr>
              <a:t>身体状况相关</a:t>
            </a:r>
            <a:r>
              <a:rPr lang="zh-CN" sz="2400" b="1">
                <a:latin typeface="微软雅黑" panose="020B0503020204020204" charset="-122"/>
                <a:ea typeface="微软雅黑" panose="020B0503020204020204" charset="-122"/>
                <a:cs typeface="微软雅黑" panose="020B0503020204020204" charset="-122"/>
              </a:rPr>
              <a:t>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正五边形 5"/>
          <p:cNvSpPr/>
          <p:nvPr/>
        </p:nvSpPr>
        <p:spPr>
          <a:xfrm>
            <a:off x="855345" y="253047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796415" y="2530475"/>
            <a:ext cx="5080000" cy="460375"/>
          </a:xfrm>
          <a:prstGeom prst="rect">
            <a:avLst/>
          </a:prstGeom>
          <a:noFill/>
          <a:ln w="9525">
            <a:noFill/>
          </a:ln>
        </p:spPr>
        <p:txBody>
          <a:bodyPr>
            <a:spAutoFit/>
          </a:bodyPr>
          <a:p>
            <a:pPr indent="266700"/>
            <a:r>
              <a:rPr lang="zh-CN" altLang="en-US" sz="2400" b="1">
                <a:latin typeface="微软雅黑" panose="020B0503020204020204" charset="-122"/>
                <a:ea typeface="微软雅黑" panose="020B0503020204020204" charset="-122"/>
                <a:cs typeface="微软雅黑" panose="020B0503020204020204" charset="-122"/>
              </a:rPr>
              <a:t>其他</a:t>
            </a:r>
            <a:r>
              <a:rPr lang="zh-CN" sz="2400" b="1">
                <a:latin typeface="微软雅黑" panose="020B0503020204020204" charset="-122"/>
                <a:ea typeface="微软雅黑" panose="020B0503020204020204" charset="-122"/>
                <a:cs typeface="微软雅黑" panose="020B0503020204020204" charset="-122"/>
              </a:rPr>
              <a:t>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9" name="内容占位符 2"/>
          <p:cNvSpPr>
            <a:spLocks noGrp="1"/>
          </p:cNvSpPr>
          <p:nvPr/>
        </p:nvSpPr>
        <p:spPr>
          <a:xfrm>
            <a:off x="822960" y="3197860"/>
            <a:ext cx="10800080" cy="2131060"/>
          </a:xfrm>
          <a:prstGeom prst="rect">
            <a:avLst/>
          </a:prstGeom>
        </p:spPr>
        <p:txBody>
          <a:bodyPr vert="horz" wrap="square" lIns="0" tIns="0" rIns="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rgbClr val="253A3F"/>
                </a:solidFill>
                <a:uFillTx/>
                <a:latin typeface="+mn-lt"/>
                <a:ea typeface="+mn-lt"/>
                <a:cs typeface="汉仪大宋简" panose="0201060000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rgbClr val="253A3F"/>
                </a:solidFill>
                <a:uFillTx/>
                <a:latin typeface="+mn-lt"/>
                <a:ea typeface="+mn-lt"/>
                <a:cs typeface="汉仪大宋简" panose="0201060000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rgbClr val="253A3F"/>
                </a:solidFill>
                <a:uFillTx/>
                <a:latin typeface="+mn-lt"/>
                <a:ea typeface="+mn-lt"/>
                <a:cs typeface="汉仪大宋简" panose="0201060000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rgbClr val="253A3F"/>
                </a:solidFill>
                <a:uFillTx/>
                <a:latin typeface="+mn-lt"/>
                <a:ea typeface="+mn-lt"/>
                <a:cs typeface="汉仪大宋简" panose="0201060000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rgbClr val="253A3F"/>
                </a:solidFill>
                <a:uFillTx/>
                <a:latin typeface="+mn-lt"/>
                <a:ea typeface="+mn-lt"/>
                <a:cs typeface="汉仪大宋简" panose="0201060000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buClrTx/>
              <a:buSzTx/>
            </a:pPr>
            <a:r>
              <a:rPr lang="en-US" altLang="zh-CN" sz="2800" spc="0">
                <a:solidFill>
                  <a:schemeClr val="tx1"/>
                </a:solidFill>
                <a:ea typeface="+mn-ea"/>
                <a:cs typeface="+mn-cs"/>
              </a:rPr>
              <a:t>enlist v   (</a:t>
            </a:r>
            <a:r>
              <a:rPr lang="zh-CN" altLang="en-US" sz="2800" spc="0">
                <a:solidFill>
                  <a:schemeClr val="tx1"/>
                </a:solidFill>
                <a:ea typeface="+mn-ea"/>
                <a:cs typeface="+mn-cs"/>
              </a:rPr>
              <a:t>使</a:t>
            </a:r>
            <a:r>
              <a:rPr lang="en-US" altLang="zh-CN" sz="2800" spc="0">
                <a:solidFill>
                  <a:schemeClr val="tx1"/>
                </a:solidFill>
                <a:ea typeface="+mn-ea"/>
                <a:cs typeface="+mn-cs"/>
              </a:rPr>
              <a:t>)</a:t>
            </a:r>
            <a:r>
              <a:rPr lang="zh-CN" altLang="en-US" sz="2800" spc="0">
                <a:solidFill>
                  <a:schemeClr val="tx1"/>
                </a:solidFill>
                <a:ea typeface="+mn-ea"/>
                <a:cs typeface="+mn-cs"/>
              </a:rPr>
              <a:t>参军；争取；支持；招募</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A</a:t>
            </a:r>
            <a:r>
              <a:rPr lang="zh-CN" altLang="en-US" sz="2800" spc="0">
                <a:solidFill>
                  <a:schemeClr val="tx1"/>
                </a:solidFill>
                <a:ea typeface="+mn-ea"/>
                <a:cs typeface="+mn-cs"/>
              </a:rPr>
              <a:t>ge doesn't come into it</a:t>
            </a:r>
            <a:r>
              <a:rPr lang="en-US" altLang="zh-CN" sz="2800" spc="0">
                <a:solidFill>
                  <a:schemeClr val="tx1"/>
                </a:solidFill>
                <a:ea typeface="+mn-ea"/>
                <a:cs typeface="+mn-cs"/>
              </a:rPr>
              <a:t>.</a:t>
            </a:r>
            <a:endParaRPr lang="en-US" altLang="zh-CN" sz="2800" spc="0">
              <a:solidFill>
                <a:schemeClr val="tx1"/>
              </a:solidFill>
              <a:ea typeface="+mn-ea"/>
              <a:cs typeface="+mn-cs"/>
            </a:endParaRPr>
          </a:p>
          <a:p>
            <a:pPr marL="0" indent="0" algn="l">
              <a:lnSpc>
                <a:spcPct val="100000"/>
              </a:lnSpc>
              <a:buClrTx/>
              <a:buSzTx/>
              <a:buNone/>
            </a:pPr>
            <a:r>
              <a:rPr lang="en-US" altLang="zh-CN" sz="2800" spc="0">
                <a:solidFill>
                  <a:schemeClr val="tx1"/>
                </a:solidFill>
                <a:ea typeface="+mn-ea"/>
                <a:cs typeface="+mn-cs"/>
              </a:rPr>
              <a:t>年龄不是一个考虑的因素或者不相关。</a:t>
            </a:r>
            <a:endParaRPr lang="en-US" altLang="zh-CN" sz="2800" spc="0">
              <a:solidFill>
                <a:schemeClr val="tx1"/>
              </a:solidFill>
              <a:ea typeface="+mn-ea"/>
              <a:cs typeface="+mn-cs"/>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P spid="7" grpId="0"/>
      <p:bldP spid="3"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38125" y="4424680"/>
            <a:ext cx="11311890" cy="1568450"/>
          </a:xfrm>
          <a:prstGeom prst="rect">
            <a:avLst/>
          </a:prstGeom>
          <a:noFill/>
        </p:spPr>
        <p:txBody>
          <a:bodyPr wrap="square" rtlCol="0">
            <a:spAutoFit/>
          </a:bodyPr>
          <a:p>
            <a:pPr algn="l">
              <a:lnSpc>
                <a:spcPct val="150000"/>
              </a:lnSpc>
            </a:pPr>
            <a:r>
              <a:rPr lang="en-US" altLang="zh-CN" sz="32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32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本文</a:t>
            </a:r>
            <a:r>
              <a:rPr sz="3200"/>
              <a:t>讨论了空调使用在过去30年中的爆炸性增长，以及这种增长对美国社会和个人生活方式的影响。</a:t>
            </a:r>
            <a:endParaRPr sz="3200"/>
          </a:p>
        </p:txBody>
      </p:sp>
      <p:sp>
        <p:nvSpPr>
          <p:cNvPr id="7" name="文本框 6"/>
          <p:cNvSpPr txBox="1"/>
          <p:nvPr/>
        </p:nvSpPr>
        <p:spPr>
          <a:xfrm>
            <a:off x="7921308" y="504190"/>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i="1">
                <a:solidFill>
                  <a:schemeClr val="tx1">
                    <a:lumMod val="50000"/>
                    <a:lumOff val="50000"/>
                  </a:schemeClr>
                </a:solidFill>
                <a:latin typeface="汉仪雅酷黑简" panose="00020600040101010101" charset="-122"/>
                <a:ea typeface="汉仪雅酷黑简" panose="00020600040101010101" charset="-122"/>
              </a:rPr>
              <a:t>C </a:t>
            </a:r>
            <a:r>
              <a:rPr lang="zh-CN" altLang="en-US" sz="6000" i="1">
                <a:solidFill>
                  <a:schemeClr val="tx1">
                    <a:lumMod val="50000"/>
                    <a:lumOff val="50000"/>
                  </a:schemeClr>
                </a:solidFill>
                <a:latin typeface="汉仪雅酷黑简" panose="00020600040101010101" charset="-122"/>
                <a:ea typeface="汉仪雅酷黑简" panose="00020600040101010101" charset="-122"/>
              </a:rPr>
              <a:t>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grpSp>
        <p:nvGrpSpPr>
          <p:cNvPr id="16" name="组合 15"/>
          <p:cNvGrpSpPr/>
          <p:nvPr/>
        </p:nvGrpSpPr>
        <p:grpSpPr>
          <a:xfrm>
            <a:off x="7853045" y="1716405"/>
            <a:ext cx="4184015" cy="1389516"/>
            <a:chOff x="131" y="5584"/>
            <a:chExt cx="6310" cy="856"/>
          </a:xfrm>
        </p:grpSpPr>
        <p:sp>
          <p:nvSpPr>
            <p:cNvPr id="9" name="圆角矩形 8"/>
            <p:cNvSpPr/>
            <p:nvPr/>
          </p:nvSpPr>
          <p:spPr>
            <a:xfrm>
              <a:off x="131" y="5584"/>
              <a:ext cx="6189" cy="825"/>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54" y="5668"/>
              <a:ext cx="6087" cy="77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lgn="ctr">
                <a:lnSpc>
                  <a:spcPct val="90000"/>
                </a:lnSpc>
                <a:buNone/>
              </a:pPr>
              <a:r>
                <a:rPr lang="en-US" sz="2800">
                  <a:sym typeface="+mn-ea"/>
                </a:rPr>
                <a:t>Rising AC use isolates us from nature and community.</a:t>
              </a:r>
              <a:endParaRPr lang="en-US" altLang="zh-CN" sz="2800">
                <a:solidFill>
                  <a:schemeClr val="bg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endParaRPr>
            </a:p>
          </p:txBody>
        </p:sp>
      </p:gr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3" name="图片 2"/>
          <p:cNvPicPr>
            <a:picLocks noChangeAspect="1"/>
          </p:cNvPicPr>
          <p:nvPr/>
        </p:nvPicPr>
        <p:blipFill>
          <a:blip r:embed="rId1"/>
          <a:stretch>
            <a:fillRect/>
          </a:stretch>
        </p:blipFill>
        <p:spPr>
          <a:xfrm>
            <a:off x="0" y="0"/>
            <a:ext cx="7497445" cy="409829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idx="3"/>
            <p:custDataLst>
              <p:tags r:id="rId1"/>
            </p:custDataLst>
          </p:nvPr>
        </p:nvSpPr>
        <p:spPr>
          <a:xfrm>
            <a:off x="4744720" y="4051935"/>
            <a:ext cx="6408420" cy="768985"/>
          </a:xfrm>
        </p:spPr>
        <p:txBody>
          <a:bodyPr>
            <a:normAutofit fontScale="25000"/>
          </a:bodyPr>
          <a:p>
            <a:pPr>
              <a:lnSpc>
                <a:spcPct val="110000"/>
              </a:lnSpc>
            </a:pPr>
            <a:endParaRPr sz="3500" i="1">
              <a:solidFill>
                <a:schemeClr val="accent2">
                  <a:lumMod val="75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endParaRPr>
          </a:p>
          <a:p>
            <a:pPr>
              <a:lnSpc>
                <a:spcPct val="110000"/>
              </a:lnSpc>
            </a:pPr>
            <a:r>
              <a:rPr sz="12800">
                <a:solidFill>
                  <a:schemeClr val="accent2">
                    <a:lumMod val="75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rPr>
              <a:t>浙江省海亮实验中学</a:t>
            </a:r>
            <a:r>
              <a:rPr lang="en-US" altLang="zh-CN" sz="12800">
                <a:solidFill>
                  <a:schemeClr val="accent2">
                    <a:lumMod val="75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rPr>
              <a:t> </a:t>
            </a:r>
            <a:r>
              <a:rPr sz="12800">
                <a:solidFill>
                  <a:schemeClr val="accent2">
                    <a:lumMod val="75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rPr>
              <a:t>陈虹</a:t>
            </a:r>
            <a:endParaRPr lang="zh-CN" altLang="en-US" sz="6400">
              <a:solidFill>
                <a:schemeClr val="accent2">
                  <a:lumMod val="75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endParaRPr>
          </a:p>
          <a:p>
            <a:endParaRPr lang="zh-CN" altLang="en-US" sz="6400" dirty="0">
              <a:solidFill>
                <a:schemeClr val="accent2">
                  <a:lumMod val="75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endParaRPr>
          </a:p>
        </p:txBody>
      </p:sp>
      <p:sp>
        <p:nvSpPr>
          <p:cNvPr id="9" name="标题 8"/>
          <p:cNvSpPr>
            <a:spLocks noGrp="1"/>
          </p:cNvSpPr>
          <p:nvPr>
            <p:ph type="title" idx="1"/>
            <p:custDataLst>
              <p:tags r:id="rId2"/>
            </p:custDataLst>
          </p:nvPr>
        </p:nvSpPr>
        <p:spPr>
          <a:xfrm>
            <a:off x="-1663065" y="0"/>
            <a:ext cx="5229860" cy="2051050"/>
          </a:xfrm>
        </p:spPr>
        <p:txBody>
          <a:bodyPr/>
          <a:lstStyle/>
          <a:p>
            <a:r>
              <a:rPr lang="en-US" altLang="zh-CN" b="1">
                <a:solidFill>
                  <a:schemeClr val="tx1"/>
                </a:solid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sym typeface="+mn-ea"/>
              </a:rPr>
              <a:t>2024</a:t>
            </a:r>
            <a:r>
              <a:rPr b="1">
                <a:solidFill>
                  <a:schemeClr val="tx1"/>
                </a:solid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sym typeface="+mn-ea"/>
              </a:rPr>
              <a:t>年</a:t>
            </a:r>
            <a:r>
              <a:rPr lang="en-US" altLang="zh-CN" b="1">
                <a:solidFill>
                  <a:schemeClr val="tx1"/>
                </a:solid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sym typeface="+mn-ea"/>
              </a:rPr>
              <a:t>8</a:t>
            </a:r>
            <a:r>
              <a:rPr b="1">
                <a:solidFill>
                  <a:schemeClr val="tx1"/>
                </a:solid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sym typeface="+mn-ea"/>
              </a:rPr>
              <a:t>月</a:t>
            </a:r>
            <a:endParaRPr lang="zh-CN" altLang="en-US" b="1" dirty="0">
              <a:solidFill>
                <a:schemeClr val="tx1"/>
              </a:solid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sym typeface="+mn-ea"/>
            </a:endParaRPr>
          </a:p>
        </p:txBody>
      </p:sp>
      <p:sp>
        <p:nvSpPr>
          <p:cNvPr id="34" name="文本框 33"/>
          <p:cNvSpPr txBox="1"/>
          <p:nvPr/>
        </p:nvSpPr>
        <p:spPr>
          <a:xfrm>
            <a:off x="910590" y="2322195"/>
            <a:ext cx="9754235" cy="1106805"/>
          </a:xfrm>
          <a:prstGeom prst="rect">
            <a:avLst/>
          </a:prstGeom>
          <a:noFill/>
        </p:spPr>
        <p:txBody>
          <a:bodyPr wrap="square" rtlCol="0">
            <a:spAutoFit/>
          </a:bodyPr>
          <a:p>
            <a:pPr algn="dist"/>
            <a:r>
              <a:rPr lang="zh-CN" altLang="en-US" sz="6600">
                <a:solidFill>
                  <a:schemeClr val="bg2">
                    <a:lumMod val="50000"/>
                  </a:schemeClr>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rPr>
              <a:t>强基联盟高三</a:t>
            </a:r>
            <a:r>
              <a:rPr lang="zh-CN" altLang="en-US" sz="6600" b="1" i="1">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cs typeface="汉仪刚艺体-85W" panose="00020600040101010101" charset="-122"/>
                <a:sym typeface="+mn-ea"/>
              </a:rPr>
              <a:t>试题讲评</a:t>
            </a:r>
            <a:endParaRPr lang="zh-CN" altLang="en-US" sz="6600" b="1" i="1">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cs typeface="汉仪刚艺体-85W" panose="00020600040101010101" charset="-122"/>
              <a:sym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155" y="0"/>
            <a:ext cx="11953240" cy="6752590"/>
          </a:xfrm>
        </p:spPr>
        <p:txBody>
          <a:bodyPr>
            <a:normAutofit/>
          </a:bodyPr>
          <a:p>
            <a:pPr marL="0" indent="0">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Air conditioning use has exploded in the last 30years.  According to U. </a:t>
            </a:r>
            <a:r>
              <a:rPr lang="en-US" altLang="zh-CN">
                <a:latin typeface="Times New Roman" panose="02020603050405020304" charset="0"/>
                <a:cs typeface="Times New Roman" panose="02020603050405020304" charset="0"/>
              </a:rPr>
              <a:t>S</a:t>
            </a: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C</a:t>
            </a:r>
            <a:r>
              <a:rPr lang="zh-CN" altLang="en-US">
                <a:latin typeface="Times New Roman" panose="02020603050405020304" charset="0"/>
                <a:cs typeface="Times New Roman" panose="02020603050405020304" charset="0"/>
              </a:rPr>
              <a:t>ensus data in 1993, just about three-quarters of single family homes in the Midwest had air conditioning.  In the west and Northeast , it was just about half.  Now , all regions are pushing 100percent air conditioning coverage.  In the south ,  it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been at about 100percent since the early 1990s.</a:t>
            </a:r>
            <a:endParaRPr lang="zh-CN" altLang="en-US">
              <a:latin typeface="Times New Roman" panose="02020603050405020304" charset="0"/>
              <a:cs typeface="Times New Roman" panose="02020603050405020304" charset="0"/>
            </a:endParaRPr>
          </a:p>
          <a:p>
            <a:pPr marL="0" indent="0">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the cost of air conditioning installation has gone down ,  and  temperatures have gone up , Americans have been offered an opportunity for a steady indoor temperature year-round ,  regardless of the weather outside.  This drive for comfort forces us to disconnect from what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happening all around us.  A conditioned climate allows us to completely ignore the changing seasons and our warming planet. </a:t>
            </a:r>
            <a:r>
              <a:rPr lang="en-US" altLang="zh-CN">
                <a:latin typeface="Times New Roman" panose="02020603050405020304" charset="0"/>
                <a:cs typeface="Times New Roman" panose="02020603050405020304" charset="0"/>
              </a:rPr>
              <a:t>O</a:t>
            </a:r>
            <a:r>
              <a:rPr lang="zh-CN" altLang="en-US">
                <a:latin typeface="Times New Roman" panose="02020603050405020304" charset="0"/>
                <a:cs typeface="Times New Roman" panose="02020603050405020304" charset="0"/>
              </a:rPr>
              <a:t>nly listening to people who agree with us-or trying to silence those who disagree-creates our own , individually conditioned realities.</a:t>
            </a:r>
            <a:endParaRPr lang="zh-CN" altLang="en-US">
              <a:latin typeface="Times New Roman" panose="02020603050405020304" charset="0"/>
              <a:cs typeface="Times New Roman" panose="02020603050405020304" charset="0"/>
            </a:endParaRPr>
          </a:p>
          <a:p>
            <a:pPr marL="0" indent="0">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New </a:t>
            </a:r>
            <a:r>
              <a:rPr lang="en-US" altLang="zh-CN">
                <a:latin typeface="Times New Roman" panose="02020603050405020304" charset="0"/>
                <a:cs typeface="Times New Roman" panose="02020603050405020304" charset="0"/>
              </a:rPr>
              <a:t>Y</a:t>
            </a:r>
            <a:r>
              <a:rPr lang="zh-CN" altLang="en-US">
                <a:latin typeface="Times New Roman" panose="02020603050405020304" charset="0"/>
                <a:cs typeface="Times New Roman" panose="02020603050405020304" charset="0"/>
              </a:rPr>
              <a:t>ork University professor and social psychologist Jonathan Haidt showed how the comforts of conveniences“atomize”our social structures.  Each new technology that makes our lives easier also makes us less reliant on other people.  Haidt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big focus is on smartphones and social media ,  as explored in his recent book , but our society was cracking off into smaller and smaller pieces long before we had the robots in our pockets.</a:t>
            </a:r>
            <a:endParaRPr lang="zh-CN" altLang="en-US">
              <a:latin typeface="Times New Roman" panose="02020603050405020304" charset="0"/>
              <a:cs typeface="Times New Roman" panose="02020603050405020304" charset="0"/>
            </a:endParaRPr>
          </a:p>
          <a:p>
            <a:pPr marL="0" indent="0">
              <a:lnSpc>
                <a:spcPct val="100000"/>
              </a:lnSpc>
              <a:spcAft>
                <a:spcPts val="0"/>
              </a:spcAft>
            </a:pPr>
            <a:r>
              <a:rPr lang="en-US" altLang="zh-CN">
                <a:latin typeface="Times New Roman" panose="02020603050405020304" charset="0"/>
                <a:cs typeface="Times New Roman" panose="02020603050405020304" charset="0"/>
              </a:rPr>
              <a:t>  C</a:t>
            </a:r>
            <a:r>
              <a:rPr lang="zh-CN" altLang="en-US">
                <a:latin typeface="Times New Roman" panose="02020603050405020304" charset="0"/>
                <a:cs typeface="Times New Roman" panose="02020603050405020304" charset="0"/>
              </a:rPr>
              <a:t>ars  allowed  us  to  shop  in  other  towns ,   reducing  reliance  on  local  businesses.   A television set gave something for people to do in the evenings ,  reducing the need to hang out with neighbors , and by extension ,  eroding community structures and institutions ( often called “ third places , ”in contrast to work and home) .  Air conditioning allowed us to stay inside in the heat ,  limiting  a  play-based  childhood where kids  run around with each other and make their own fun.</a:t>
            </a:r>
            <a:endParaRPr lang="zh-CN" altLang="en-US">
              <a:latin typeface="Times New Roman" panose="02020603050405020304" charset="0"/>
              <a:cs typeface="Times New Roman" panose="02020603050405020304" charset="0"/>
            </a:endParaRPr>
          </a:p>
          <a:p>
            <a:pPr marL="0" indent="0">
              <a:lnSpc>
                <a:spcPct val="100000"/>
              </a:lnSpc>
              <a:spcAft>
                <a:spcPts val="0"/>
              </a:spcAft>
            </a:pPr>
            <a:r>
              <a:rPr lang="en-US" altLang="zh-CN">
                <a:latin typeface="Times New Roman" panose="02020603050405020304" charset="0"/>
                <a:cs typeface="Times New Roman" panose="02020603050405020304" charset="0"/>
              </a:rPr>
              <a:t>  W</a:t>
            </a:r>
            <a:r>
              <a:rPr lang="zh-CN" altLang="en-US">
                <a:latin typeface="Times New Roman" panose="02020603050405020304" charset="0"/>
                <a:cs typeface="Times New Roman" panose="02020603050405020304" charset="0"/>
              </a:rPr>
              <a:t>hat if we all turned off the air conditioning for a bit ,  opened our windows ,  and truly experienced life as it was happening , not what we manufactured it to be? we might be a little less comfortable ,  but maybe a little more connected.</a:t>
            </a: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5061585" y="33210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背景信息</a:t>
            </a:r>
            <a:endParaRPr lang="zh-CN" altLang="en-US" sz="3200">
              <a:solidFill>
                <a:srgbClr val="FFFF00"/>
              </a:solidFill>
            </a:endParaRPr>
          </a:p>
        </p:txBody>
      </p:sp>
      <p:sp>
        <p:nvSpPr>
          <p:cNvPr id="4" name="文本框 3"/>
          <p:cNvSpPr txBox="1"/>
          <p:nvPr/>
        </p:nvSpPr>
        <p:spPr>
          <a:xfrm>
            <a:off x="5061585" y="165989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论点</a:t>
            </a:r>
            <a:endParaRPr lang="zh-CN" altLang="en-US" sz="3200">
              <a:solidFill>
                <a:srgbClr val="FFFF00"/>
              </a:solidFill>
            </a:endParaRPr>
          </a:p>
        </p:txBody>
      </p:sp>
      <p:sp>
        <p:nvSpPr>
          <p:cNvPr id="5" name="文本框 4"/>
          <p:cNvSpPr txBox="1"/>
          <p:nvPr/>
        </p:nvSpPr>
        <p:spPr>
          <a:xfrm>
            <a:off x="5714365" y="3302635"/>
            <a:ext cx="1172845" cy="1568450"/>
          </a:xfrm>
          <a:prstGeom prst="rect">
            <a:avLst/>
          </a:prstGeom>
          <a:solidFill>
            <a:schemeClr val="accent5">
              <a:lumMod val="75000"/>
            </a:schemeClr>
          </a:solidFill>
        </p:spPr>
        <p:txBody>
          <a:bodyPr wrap="square" rtlCol="0">
            <a:spAutoFit/>
          </a:bodyPr>
          <a:p>
            <a:pPr algn="ctr"/>
            <a:r>
              <a:rPr lang="zh-CN" altLang="en-US" sz="3200">
                <a:solidFill>
                  <a:srgbClr val="FFFF00"/>
                </a:solidFill>
              </a:rPr>
              <a:t>论</a:t>
            </a:r>
            <a:endParaRPr lang="zh-CN" altLang="en-US" sz="3200">
              <a:solidFill>
                <a:srgbClr val="FFFF00"/>
              </a:solidFill>
            </a:endParaRPr>
          </a:p>
          <a:p>
            <a:pPr algn="ctr"/>
            <a:endParaRPr lang="zh-CN" altLang="en-US" sz="3200">
              <a:solidFill>
                <a:srgbClr val="FFFF00"/>
              </a:solidFill>
            </a:endParaRPr>
          </a:p>
          <a:p>
            <a:pPr algn="ctr"/>
            <a:r>
              <a:rPr lang="zh-CN" altLang="en-US" sz="3200">
                <a:solidFill>
                  <a:srgbClr val="FFFF00"/>
                </a:solidFill>
              </a:rPr>
              <a:t>据</a:t>
            </a:r>
            <a:endParaRPr lang="zh-CN" altLang="en-US" sz="3200">
              <a:solidFill>
                <a:srgbClr val="FFFF00"/>
              </a:solidFill>
            </a:endParaRPr>
          </a:p>
        </p:txBody>
      </p:sp>
      <p:sp>
        <p:nvSpPr>
          <p:cNvPr id="7" name="文本框 6"/>
          <p:cNvSpPr txBox="1"/>
          <p:nvPr/>
        </p:nvSpPr>
        <p:spPr>
          <a:xfrm>
            <a:off x="5061585" y="573087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反思与建议</a:t>
            </a:r>
            <a:endParaRPr lang="zh-CN" altLang="en-US" sz="320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5" grpId="0" bldLvl="0" animBg="1"/>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58775" y="136524"/>
            <a:ext cx="10800000"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28. what can we infer from the first two paragraphs?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Air conditioning easily shapes our individual personality.</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Air conditioned houses are more comfortable than others.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Air conditioning can reduce our connection with the world.</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Air conditioning is accessible to every household in the Us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9100185" y="12509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307340" y="3242945"/>
            <a:ext cx="11681460" cy="1383665"/>
          </a:xfrm>
          <a:prstGeom prst="rect">
            <a:avLst/>
          </a:prstGeom>
          <a:solidFill>
            <a:schemeClr val="accent3">
              <a:lumMod val="40000"/>
              <a:lumOff val="60000"/>
            </a:schemeClr>
          </a:solidFill>
        </p:spPr>
        <p:txBody>
          <a:bodyPr wrap="square" rtlCol="0">
            <a:spAutoFit/>
          </a:bodyPr>
          <a:p>
            <a:r>
              <a:rPr lang="zh-CN" altLang="en-US" sz="2800"/>
              <a:t>从文章结构可知，前两段是在阐述文章的论点，因此本题实质是在询问论点。第二段： This drive for comfort forces us to disconnect from what</a:t>
            </a:r>
            <a:r>
              <a:rPr lang="en-US" altLang="zh-CN" sz="2800"/>
              <a:t>’</a:t>
            </a:r>
            <a:r>
              <a:rPr lang="zh-CN" altLang="en-US" sz="2800"/>
              <a:t>s happening all around us.  </a:t>
            </a:r>
            <a:endParaRPr lang="zh-CN" altLang="en-US" sz="2800"/>
          </a:p>
        </p:txBody>
      </p:sp>
      <p:cxnSp>
        <p:nvCxnSpPr>
          <p:cNvPr id="8" name="直接连接符 7"/>
          <p:cNvCxnSpPr/>
          <p:nvPr/>
        </p:nvCxnSpPr>
        <p:spPr>
          <a:xfrm>
            <a:off x="6372225" y="4128135"/>
            <a:ext cx="5061585" cy="0"/>
          </a:xfrm>
          <a:prstGeom prst="line">
            <a:avLst/>
          </a:prstGeom>
          <a:ln w="57150"/>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358775" y="4528185"/>
            <a:ext cx="5556250" cy="2540"/>
          </a:xfrm>
          <a:prstGeom prst="line">
            <a:avLst/>
          </a:prstGeom>
          <a:ln w="57150"/>
        </p:spPr>
        <p:style>
          <a:lnRef idx="2">
            <a:schemeClr val="accent1"/>
          </a:lnRef>
          <a:fillRef idx="0">
            <a:srgbClr val="FFFFFF"/>
          </a:fillRef>
          <a:effectRef idx="0">
            <a:srgbClr val="FFFFFF"/>
          </a:effectRef>
          <a:fontRef idx="minor">
            <a:schemeClr val="tx1"/>
          </a:fontRef>
        </p:style>
      </p:cxnSp>
      <p:sp>
        <p:nvSpPr>
          <p:cNvPr id="10" name="上箭头 9"/>
          <p:cNvSpPr/>
          <p:nvPr/>
        </p:nvSpPr>
        <p:spPr>
          <a:xfrm>
            <a:off x="4892040" y="2154555"/>
            <a:ext cx="206375" cy="225361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 name="直接连接符 10"/>
          <p:cNvCxnSpPr/>
          <p:nvPr/>
        </p:nvCxnSpPr>
        <p:spPr>
          <a:xfrm flipV="1">
            <a:off x="4115435" y="2252980"/>
            <a:ext cx="5391785" cy="10160"/>
          </a:xfrm>
          <a:prstGeom prst="line">
            <a:avLst/>
          </a:prstGeom>
          <a:ln w="57150"/>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554355" y="181038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3355" y="213359"/>
            <a:ext cx="10800000"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29. Why does the author mention Haidt?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To promote his recent book.</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To illustrate technological advances.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To praise human self-reliance.</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To reveal the harm of air conditioning.</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7706995" y="47371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307340" y="3242945"/>
            <a:ext cx="11681460" cy="953135"/>
          </a:xfrm>
          <a:prstGeom prst="rect">
            <a:avLst/>
          </a:prstGeom>
          <a:solidFill>
            <a:schemeClr val="accent3">
              <a:lumMod val="40000"/>
              <a:lumOff val="60000"/>
            </a:schemeClr>
          </a:solidFill>
        </p:spPr>
        <p:txBody>
          <a:bodyPr wrap="square" rtlCol="0">
            <a:spAutoFit/>
          </a:bodyPr>
          <a:p>
            <a:r>
              <a:rPr lang="zh-CN" altLang="en-US" sz="2800"/>
              <a:t>从文章结构可知，第三段引用</a:t>
            </a:r>
            <a:r>
              <a:rPr lang="en-US" altLang="zh-CN" sz="2800"/>
              <a:t>Haidt</a:t>
            </a:r>
            <a:r>
              <a:rPr lang="zh-CN" altLang="en-US" sz="2800"/>
              <a:t>的观点是作为论据证明文章的观点</a:t>
            </a:r>
            <a:r>
              <a:rPr lang="en-US" altLang="zh-CN" sz="2800"/>
              <a:t>---“Air conditioning”</a:t>
            </a:r>
            <a:r>
              <a:rPr lang="zh-CN" altLang="en-US" sz="2800"/>
              <a:t>的坏处.  </a:t>
            </a:r>
            <a:endParaRPr lang="zh-CN" altLang="en-US" sz="2800"/>
          </a:p>
        </p:txBody>
      </p:sp>
      <p:sp>
        <p:nvSpPr>
          <p:cNvPr id="12" name="椭圆 11"/>
          <p:cNvSpPr/>
          <p:nvPr/>
        </p:nvSpPr>
        <p:spPr>
          <a:xfrm>
            <a:off x="307340" y="242887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 name="直接连接符 10"/>
          <p:cNvCxnSpPr/>
          <p:nvPr/>
        </p:nvCxnSpPr>
        <p:spPr>
          <a:xfrm>
            <a:off x="2155825" y="2881630"/>
            <a:ext cx="4237990" cy="13335"/>
          </a:xfrm>
          <a:prstGeom prst="line">
            <a:avLst/>
          </a:prstGeom>
          <a:ln w="57150"/>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0" y="844550"/>
            <a:ext cx="7564120" cy="5721350"/>
          </a:xfrm>
          <a:prstGeom prst="rect">
            <a:avLst/>
          </a:prstGeom>
          <a:solidFill>
            <a:srgbClr val="C6ECEF"/>
          </a:solidFill>
        </p:spPr>
        <p:txBody>
          <a:bodyPr wrap="square" rtlCol="0">
            <a:noAutofit/>
          </a:bodyPr>
          <a:p>
            <a:r>
              <a:rPr lang="zh-CN" altLang="en-US" sz="3200">
                <a:highlight>
                  <a:srgbClr val="FFFF00"/>
                </a:highlight>
                <a:latin typeface="汉仪程行简" panose="00020600040101010101" charset="-122"/>
                <a:ea typeface="汉仪程行简" panose="00020600040101010101" charset="-122"/>
              </a:rPr>
              <a:t>知识补充：</a:t>
            </a:r>
            <a:r>
              <a:rPr lang="en-US" altLang="zh-CN" sz="3200">
                <a:highlight>
                  <a:srgbClr val="FFFF00"/>
                </a:highlight>
                <a:latin typeface="汉仪程行简" panose="00020600040101010101" charset="-122"/>
                <a:ea typeface="汉仪程行简" panose="00020600040101010101" charset="-122"/>
              </a:rPr>
              <a:t> </a:t>
            </a:r>
            <a:r>
              <a:rPr lang="zh-CN" altLang="en-US" sz="3600" b="1">
                <a:latin typeface="Times New Roman" panose="02020603050405020304" charset="0"/>
                <a:ea typeface="楷体" panose="02010609060101010101" charset="-122"/>
                <a:cs typeface="Times New Roman" panose="02020603050405020304" charset="0"/>
              </a:rPr>
              <a:t>Jonathan Haidt</a:t>
            </a:r>
            <a:endParaRPr lang="en-US" altLang="zh-CN" sz="3600" b="1">
              <a:latin typeface="Times New Roman" panose="02020603050405020304" charset="0"/>
              <a:ea typeface="楷体" panose="02010609060101010101" charset="-122"/>
              <a:cs typeface="Times New Roman" panose="02020603050405020304" charset="0"/>
            </a:endParaRPr>
          </a:p>
          <a:p>
            <a:r>
              <a:rPr lang="en-US" altLang="zh-CN" sz="3600" b="1">
                <a:latin typeface="Times New Roman" panose="02020603050405020304" charset="0"/>
                <a:ea typeface="楷体" panose="02010609060101010101" charset="-122"/>
                <a:cs typeface="Times New Roman" panose="02020603050405020304" charset="0"/>
              </a:rPr>
              <a:t>    </a:t>
            </a:r>
            <a:r>
              <a:rPr lang="en-US" altLang="zh-CN" sz="3200" b="1" u="sng">
                <a:latin typeface="新宋体" panose="02010609030101010101" charset="-122"/>
                <a:ea typeface="新宋体" panose="02010609030101010101" charset="-122"/>
                <a:cs typeface="新宋体" panose="02010609030101010101" charset="-122"/>
              </a:rPr>
              <a:t>Jonathan Haidt</a:t>
            </a:r>
            <a:r>
              <a:rPr lang="en-US" altLang="zh-CN" sz="3200" b="1">
                <a:latin typeface="新宋体" panose="02010609030101010101" charset="-122"/>
                <a:ea typeface="新宋体" panose="02010609030101010101" charset="-122"/>
                <a:cs typeface="新宋体" panose="02010609030101010101" charset="-122"/>
              </a:rPr>
              <a:t> is a social psychologist at New York University’s Stern School of Business</a:t>
            </a:r>
            <a:r>
              <a:rPr lang="zh-CN" altLang="en-US" sz="3200" b="1">
                <a:latin typeface="新宋体" panose="02010609030101010101" charset="-122"/>
                <a:ea typeface="新宋体" panose="02010609030101010101" charset="-122"/>
                <a:cs typeface="新宋体" panose="02010609030101010101" charset="-122"/>
              </a:rPr>
              <a:t>（斯特恩商学院）</a:t>
            </a:r>
            <a:r>
              <a:rPr lang="en-US" altLang="zh-CN" sz="3200" b="1">
                <a:latin typeface="新宋体" panose="02010609030101010101" charset="-122"/>
                <a:ea typeface="新宋体" panose="02010609030101010101" charset="-122"/>
                <a:cs typeface="新宋体" panose="02010609030101010101" charset="-122"/>
              </a:rPr>
              <a:t>. </a:t>
            </a:r>
            <a:endParaRPr lang="en-US" altLang="zh-CN" sz="3200" b="1">
              <a:latin typeface="新宋体" panose="02010609030101010101" charset="-122"/>
              <a:ea typeface="新宋体" panose="02010609030101010101" charset="-122"/>
              <a:cs typeface="新宋体" panose="02010609030101010101" charset="-122"/>
            </a:endParaRPr>
          </a:p>
          <a:p>
            <a:r>
              <a:rPr lang="en-US" altLang="zh-CN" sz="3200" b="1">
                <a:latin typeface="新宋体" panose="02010609030101010101" charset="-122"/>
                <a:ea typeface="新宋体" panose="02010609030101010101" charset="-122"/>
                <a:cs typeface="新宋体" panose="02010609030101010101" charset="-122"/>
              </a:rPr>
              <a:t>    Haidt’s research examines the intuitive</a:t>
            </a:r>
            <a:r>
              <a:rPr lang="zh-CN" altLang="en-US" sz="3200" b="1">
                <a:latin typeface="新宋体" panose="02010609030101010101" charset="-122"/>
                <a:ea typeface="新宋体" panose="02010609030101010101" charset="-122"/>
                <a:cs typeface="新宋体" panose="02010609030101010101" charset="-122"/>
              </a:rPr>
              <a:t>（直觉）</a:t>
            </a:r>
            <a:r>
              <a:rPr lang="en-US" altLang="zh-CN" sz="3200" b="1">
                <a:latin typeface="新宋体" panose="02010609030101010101" charset="-122"/>
                <a:ea typeface="新宋体" panose="02010609030101010101" charset="-122"/>
                <a:cs typeface="新宋体" panose="02010609030101010101" charset="-122"/>
              </a:rPr>
              <a:t> foundations of morality</a:t>
            </a:r>
            <a:r>
              <a:rPr lang="zh-CN" altLang="en-US" sz="3200" b="1">
                <a:latin typeface="新宋体" panose="02010609030101010101" charset="-122"/>
                <a:ea typeface="新宋体" panose="02010609030101010101" charset="-122"/>
                <a:cs typeface="新宋体" panose="02010609030101010101" charset="-122"/>
              </a:rPr>
              <a:t>（道德）</a:t>
            </a:r>
            <a:r>
              <a:rPr lang="en-US" altLang="zh-CN" sz="3200" b="1">
                <a:latin typeface="新宋体" panose="02010609030101010101" charset="-122"/>
                <a:ea typeface="新宋体" panose="02010609030101010101" charset="-122"/>
                <a:cs typeface="新宋体" panose="02010609030101010101" charset="-122"/>
              </a:rPr>
              <a:t>, and how morality varies across cultural and political divisions</a:t>
            </a:r>
            <a:r>
              <a:rPr lang="zh-CN" altLang="en-US" sz="3200" b="1">
                <a:latin typeface="新宋体" panose="02010609030101010101" charset="-122"/>
                <a:ea typeface="新宋体" panose="02010609030101010101" charset="-122"/>
                <a:cs typeface="新宋体" panose="02010609030101010101" charset="-122"/>
              </a:rPr>
              <a:t>（分歧）</a:t>
            </a:r>
            <a:r>
              <a:rPr lang="en-US" altLang="zh-CN" sz="3200" b="1">
                <a:latin typeface="新宋体" panose="02010609030101010101" charset="-122"/>
                <a:ea typeface="新宋体" panose="02010609030101010101" charset="-122"/>
                <a:cs typeface="新宋体" panose="02010609030101010101" charset="-122"/>
              </a:rPr>
              <a:t>.</a:t>
            </a:r>
            <a:endParaRPr lang="en-US" altLang="zh-CN" sz="3200" b="1">
              <a:latin typeface="新宋体" panose="02010609030101010101" charset="-122"/>
              <a:ea typeface="新宋体" panose="02010609030101010101" charset="-122"/>
              <a:cs typeface="新宋体" panose="02010609030101010101" charset="-122"/>
            </a:endParaRPr>
          </a:p>
        </p:txBody>
      </p:sp>
      <p:pic>
        <p:nvPicPr>
          <p:cNvPr id="4" name="图片 3"/>
          <p:cNvPicPr>
            <a:picLocks noChangeAspect="1"/>
          </p:cNvPicPr>
          <p:nvPr/>
        </p:nvPicPr>
        <p:blipFill>
          <a:blip r:embed="rId1"/>
          <a:stretch>
            <a:fillRect/>
          </a:stretch>
        </p:blipFill>
        <p:spPr>
          <a:xfrm>
            <a:off x="7433945" y="805180"/>
            <a:ext cx="4405630" cy="417195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2" grpId="0" bldLvl="0" animBg="1"/>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14630" y="420370"/>
            <a:ext cx="11826240"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30. What does the word“eroding”underlined in paragraph 4 refer to?</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Constructing.      B. Destroying.        C. Avoiding.                D. Improving.</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632825" y="142049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词义猜测题</a:t>
            </a:r>
            <a:endParaRPr lang="zh-CN" altLang="en-US" sz="3200">
              <a:solidFill>
                <a:srgbClr val="FFFF00"/>
              </a:solidFill>
            </a:endParaRPr>
          </a:p>
        </p:txBody>
      </p:sp>
      <p:sp>
        <p:nvSpPr>
          <p:cNvPr id="7" name="文本框 6"/>
          <p:cNvSpPr txBox="1"/>
          <p:nvPr/>
        </p:nvSpPr>
        <p:spPr>
          <a:xfrm>
            <a:off x="214630" y="1420495"/>
            <a:ext cx="11681460" cy="953135"/>
          </a:xfrm>
          <a:prstGeom prst="rect">
            <a:avLst/>
          </a:prstGeom>
          <a:solidFill>
            <a:schemeClr val="accent3">
              <a:lumMod val="40000"/>
              <a:lumOff val="60000"/>
            </a:schemeClr>
          </a:solidFill>
        </p:spPr>
        <p:txBody>
          <a:bodyPr wrap="square" rtlCol="0">
            <a:spAutoFit/>
          </a:bodyPr>
          <a:p>
            <a:r>
              <a:rPr lang="zh-CN" altLang="en-US" sz="2800"/>
              <a:t>第四段：从</a:t>
            </a:r>
            <a:r>
              <a:rPr lang="en-US" altLang="zh-CN" sz="2800"/>
              <a:t>C</a:t>
            </a:r>
            <a:r>
              <a:rPr lang="zh-CN" altLang="en-US" sz="2800"/>
              <a:t>ars  allowed  us </a:t>
            </a:r>
            <a:r>
              <a:rPr lang="en-US" altLang="zh-CN" sz="2800"/>
              <a:t>...</a:t>
            </a:r>
            <a:r>
              <a:rPr lang="zh-CN" altLang="en-US" sz="2800"/>
              <a:t>,   reducing  </a:t>
            </a:r>
            <a:r>
              <a:rPr lang="en-US" altLang="zh-CN" sz="2800"/>
              <a:t>...</a:t>
            </a:r>
            <a:r>
              <a:rPr lang="zh-CN" altLang="en-US" sz="2800"/>
              <a:t>.   A television set gave </a:t>
            </a:r>
            <a:r>
              <a:rPr lang="en-US" altLang="zh-CN" sz="2800"/>
              <a:t>....</a:t>
            </a:r>
            <a:r>
              <a:rPr lang="zh-CN" altLang="en-US" sz="2800"/>
              <a:t>,  reducing </a:t>
            </a:r>
            <a:r>
              <a:rPr lang="en-US" altLang="zh-CN" sz="2800"/>
              <a:t>....</a:t>
            </a:r>
            <a:r>
              <a:rPr lang="zh-CN" altLang="en-US" sz="2800"/>
              <a:t>,可知，</a:t>
            </a:r>
            <a:r>
              <a:rPr lang="en-US" altLang="zh-CN" sz="2800"/>
              <a:t>“eroding”</a:t>
            </a:r>
            <a:r>
              <a:rPr lang="zh-CN" altLang="en-US" sz="2800"/>
              <a:t>也是负面含义 </a:t>
            </a:r>
            <a:endParaRPr lang="zh-CN" altLang="en-US" sz="2800"/>
          </a:p>
        </p:txBody>
      </p:sp>
      <p:sp>
        <p:nvSpPr>
          <p:cNvPr id="12" name="椭圆 11"/>
          <p:cNvSpPr/>
          <p:nvPr/>
        </p:nvSpPr>
        <p:spPr>
          <a:xfrm>
            <a:off x="3188970" y="97790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214630" y="2373630"/>
            <a:ext cx="9280525" cy="2714625"/>
          </a:xfrm>
          <a:prstGeom prst="rect">
            <a:avLst/>
          </a:prstGeom>
        </p:spPr>
        <p:txBody>
          <a:bodyPr wrap="square">
            <a:noAutofit/>
          </a:bodyPr>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31. Which of the following is the best title for the text?</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A. Turn off Air conditioning for a Bit</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B. Experience your Life to the Fullest</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C. Keep Away from Air conditioned Houses</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D. Never create our own conditioned Realities</a:t>
            </a:r>
            <a:endParaRPr lang="en-US" sz="2800">
              <a:solidFill>
                <a:srgbClr val="000000"/>
              </a:solidFill>
              <a:uFillTx/>
              <a:latin typeface="Times New Roman" panose="02020603050405020304" charset="0"/>
              <a:ea typeface="等线" panose="02010600030101010101" charset="-122"/>
            </a:endParaRPr>
          </a:p>
        </p:txBody>
      </p:sp>
      <p:sp>
        <p:nvSpPr>
          <p:cNvPr id="5" name="文本框 4"/>
          <p:cNvSpPr txBox="1"/>
          <p:nvPr/>
        </p:nvSpPr>
        <p:spPr>
          <a:xfrm>
            <a:off x="8204200" y="311912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主旨大意题</a:t>
            </a:r>
            <a:endParaRPr lang="zh-CN" altLang="en-US" sz="3200">
              <a:solidFill>
                <a:srgbClr val="FFFF00"/>
              </a:solidFill>
            </a:endParaRPr>
          </a:p>
        </p:txBody>
      </p:sp>
      <p:sp>
        <p:nvSpPr>
          <p:cNvPr id="8" name="文本框 7"/>
          <p:cNvSpPr txBox="1"/>
          <p:nvPr/>
        </p:nvSpPr>
        <p:spPr>
          <a:xfrm>
            <a:off x="214630" y="5088255"/>
            <a:ext cx="11681460" cy="953135"/>
          </a:xfrm>
          <a:prstGeom prst="rect">
            <a:avLst/>
          </a:prstGeom>
          <a:solidFill>
            <a:schemeClr val="accent3">
              <a:lumMod val="40000"/>
              <a:lumOff val="60000"/>
            </a:schemeClr>
          </a:solidFill>
        </p:spPr>
        <p:txBody>
          <a:bodyPr wrap="square" rtlCol="0">
            <a:spAutoFit/>
          </a:bodyPr>
          <a:p>
            <a:r>
              <a:rPr lang="en-US" altLang="zh-CN" sz="2800"/>
              <a:t>  </a:t>
            </a:r>
            <a:r>
              <a:rPr lang="zh-CN" altLang="en-US" sz="2800"/>
              <a:t>议论文的标题通常是关于明确的主题或者反映论点。本文的论点是</a:t>
            </a:r>
            <a:r>
              <a:rPr lang="en-US" altLang="zh-CN" sz="2800"/>
              <a:t>AC</a:t>
            </a:r>
            <a:r>
              <a:rPr lang="zh-CN" altLang="en-US" sz="2800"/>
              <a:t>对人类的坏处，呼吁人们要减少对</a:t>
            </a:r>
            <a:r>
              <a:rPr lang="en-US" altLang="zh-CN" sz="2800"/>
              <a:t>AC</a:t>
            </a:r>
            <a:r>
              <a:rPr lang="zh-CN" altLang="en-US" sz="2800"/>
              <a:t>的使用。</a:t>
            </a:r>
            <a:endParaRPr lang="zh-CN" altLang="en-US" sz="2800"/>
          </a:p>
        </p:txBody>
      </p:sp>
      <p:sp>
        <p:nvSpPr>
          <p:cNvPr id="9" name="椭圆 8"/>
          <p:cNvSpPr/>
          <p:nvPr/>
        </p:nvSpPr>
        <p:spPr>
          <a:xfrm>
            <a:off x="431165" y="298640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2" grpId="0" bldLvl="0" animBg="1"/>
      <p:bldP spid="5" grpId="0" bldLvl="0" animBg="1"/>
      <p:bldP spid="4" grpId="0"/>
      <p:bldP spid="8" grpId="0" bldLvl="0" animBg="1"/>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292100" algn="l">
              <a:lnSpc>
                <a:spcPct val="130000"/>
              </a:lnSpc>
              <a:buClrTx/>
              <a:buSzTx/>
              <a:buFontTx/>
              <a:buNone/>
            </a:pPr>
            <a:endParaRPr lang="en-US" sz="3200" spc="0">
              <a:solidFill>
                <a:srgbClr val="000000"/>
              </a:solidFill>
              <a:latin typeface="Times New Roman" panose="02020603050405020304" charset="0"/>
              <a:ea typeface="宋体" panose="02010600030101010101" pitchFamily="2" charset="-122"/>
              <a:cs typeface="+mn-cs"/>
            </a:endParaRPr>
          </a:p>
        </p:txBody>
      </p:sp>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100" name="文本框 99"/>
          <p:cNvSpPr txBox="1"/>
          <p:nvPr/>
        </p:nvSpPr>
        <p:spPr>
          <a:xfrm>
            <a:off x="513080" y="1296670"/>
            <a:ext cx="11262360" cy="2011045"/>
          </a:xfrm>
          <a:prstGeom prst="rect">
            <a:avLst/>
          </a:prstGeom>
          <a:solidFill>
            <a:schemeClr val="accent3">
              <a:lumMod val="20000"/>
              <a:lumOff val="80000"/>
            </a:schemeClr>
          </a:solidFill>
          <a:ln w="9525">
            <a:noFill/>
          </a:ln>
        </p:spPr>
        <p:txBody>
          <a:bodyPr wrap="square">
            <a:spAutoFit/>
          </a:bodyPr>
          <a:p>
            <a:pPr marL="0" indent="292100" algn="l">
              <a:lnSpc>
                <a:spcPct val="130000"/>
              </a:lnSpc>
              <a:buClrTx/>
              <a:buSzTx/>
              <a:buFontTx/>
              <a:buNone/>
            </a:pPr>
            <a:r>
              <a:rPr lang="en-US" sz="3200" b="0">
                <a:solidFill>
                  <a:srgbClr val="000000"/>
                </a:solidFill>
                <a:latin typeface="Times New Roman" panose="02020603050405020304" charset="0"/>
                <a:ea typeface="宋体" panose="02010600030101010101" pitchFamily="2" charset="-122"/>
              </a:rPr>
              <a:t> </a:t>
            </a:r>
            <a:r>
              <a:rPr lang="en-US" sz="3200">
                <a:solidFill>
                  <a:srgbClr val="000000"/>
                </a:solidFill>
                <a:latin typeface="Times New Roman" panose="02020603050405020304" charset="0"/>
                <a:ea typeface="宋体" panose="02010600030101010101" pitchFamily="2" charset="-122"/>
                <a:sym typeface="+mn-ea"/>
              </a:rPr>
              <a:t>Air conditioning allowed us to stay inside in the heat ,  limiting  a  play-based  childhood where kids  run around with each other and make their own fun.</a:t>
            </a:r>
            <a:endParaRPr lang="en-US" sz="3200" b="0">
              <a:solidFill>
                <a:srgbClr val="000000"/>
              </a:solidFill>
              <a:latin typeface="Times New Roman" panose="02020603050405020304" charset="0"/>
              <a:ea typeface="宋体" panose="02010600030101010101" pitchFamily="2" charset="-122"/>
            </a:endParaRPr>
          </a:p>
        </p:txBody>
      </p:sp>
      <p:cxnSp>
        <p:nvCxnSpPr>
          <p:cNvPr id="6" name="直接连接符 5"/>
          <p:cNvCxnSpPr/>
          <p:nvPr/>
        </p:nvCxnSpPr>
        <p:spPr>
          <a:xfrm flipV="1">
            <a:off x="955675" y="1871980"/>
            <a:ext cx="2642870" cy="5715"/>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1947545" y="1871980"/>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4" name="直接连接符 3"/>
          <p:cNvCxnSpPr/>
          <p:nvPr/>
        </p:nvCxnSpPr>
        <p:spPr>
          <a:xfrm>
            <a:off x="3785870" y="1871980"/>
            <a:ext cx="1260475" cy="0"/>
          </a:xfrm>
          <a:prstGeom prst="line">
            <a:avLst/>
          </a:prstGeom>
          <a:ln w="28575">
            <a:solidFill>
              <a:schemeClr val="accent3">
                <a:lumMod val="75000"/>
              </a:schemeClr>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5146675" y="1871980"/>
            <a:ext cx="411480" cy="5715"/>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3914140" y="1877695"/>
            <a:ext cx="659130" cy="368300"/>
          </a:xfrm>
          <a:prstGeom prst="rect">
            <a:avLst/>
          </a:prstGeom>
          <a:solidFill>
            <a:srgbClr val="FFFF00"/>
          </a:solidFill>
        </p:spPr>
        <p:txBody>
          <a:bodyPr wrap="square" rtlCol="0">
            <a:spAutoFit/>
          </a:bodyPr>
          <a:p>
            <a:r>
              <a:rPr lang="zh-CN" altLang="en-US"/>
              <a:t>谓语</a:t>
            </a:r>
            <a:endParaRPr lang="zh-CN" altLang="en-US"/>
          </a:p>
        </p:txBody>
      </p:sp>
      <p:sp>
        <p:nvSpPr>
          <p:cNvPr id="11" name="文本框 10"/>
          <p:cNvSpPr txBox="1"/>
          <p:nvPr/>
        </p:nvSpPr>
        <p:spPr>
          <a:xfrm>
            <a:off x="4888865" y="1877695"/>
            <a:ext cx="1127125" cy="368300"/>
          </a:xfrm>
          <a:prstGeom prst="rect">
            <a:avLst/>
          </a:prstGeom>
          <a:solidFill>
            <a:srgbClr val="FFFF00"/>
          </a:solidFill>
        </p:spPr>
        <p:txBody>
          <a:bodyPr wrap="square" rtlCol="0">
            <a:spAutoFit/>
          </a:bodyPr>
          <a:p>
            <a:r>
              <a:rPr lang="zh-CN" altLang="en-US"/>
              <a:t>直接宾语</a:t>
            </a:r>
            <a:endParaRPr lang="zh-CN" altLang="en-US"/>
          </a:p>
        </p:txBody>
      </p:sp>
      <p:cxnSp>
        <p:nvCxnSpPr>
          <p:cNvPr id="12" name="直接连接符 11"/>
          <p:cNvCxnSpPr/>
          <p:nvPr/>
        </p:nvCxnSpPr>
        <p:spPr>
          <a:xfrm>
            <a:off x="5685155" y="1871980"/>
            <a:ext cx="2125980" cy="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6331585" y="1877695"/>
            <a:ext cx="1127125" cy="368300"/>
          </a:xfrm>
          <a:prstGeom prst="rect">
            <a:avLst/>
          </a:prstGeom>
          <a:solidFill>
            <a:srgbClr val="FFFF00"/>
          </a:solidFill>
        </p:spPr>
        <p:txBody>
          <a:bodyPr wrap="square" rtlCol="0">
            <a:spAutoFit/>
          </a:bodyPr>
          <a:p>
            <a:r>
              <a:rPr lang="zh-CN" altLang="en-US"/>
              <a:t>间接宾语</a:t>
            </a:r>
            <a:endParaRPr lang="zh-CN" altLang="en-US"/>
          </a:p>
        </p:txBody>
      </p:sp>
      <p:sp>
        <p:nvSpPr>
          <p:cNvPr id="25" name="文本框 24"/>
          <p:cNvSpPr txBox="1"/>
          <p:nvPr/>
        </p:nvSpPr>
        <p:spPr>
          <a:xfrm>
            <a:off x="7458075" y="1446530"/>
            <a:ext cx="537845" cy="540385"/>
          </a:xfrm>
          <a:prstGeom prst="rect">
            <a:avLst/>
          </a:prstGeom>
          <a:noFill/>
        </p:spPr>
        <p:txBody>
          <a:bodyPr wrap="square" rtlCol="0">
            <a:noAutofit/>
          </a:bodyPr>
          <a:p>
            <a:r>
              <a:rPr lang="zh-CN" altLang="en-US" sz="3200" b="1">
                <a:solidFill>
                  <a:srgbClr val="C00000"/>
                </a:solidFill>
              </a:rPr>
              <a:t>（</a:t>
            </a:r>
            <a:endParaRPr lang="zh-CN" altLang="en-US" sz="3200" b="1">
              <a:solidFill>
                <a:srgbClr val="C00000"/>
              </a:solidFill>
            </a:endParaRPr>
          </a:p>
        </p:txBody>
      </p:sp>
      <p:sp>
        <p:nvSpPr>
          <p:cNvPr id="26" name="文本框 25"/>
          <p:cNvSpPr txBox="1"/>
          <p:nvPr/>
        </p:nvSpPr>
        <p:spPr>
          <a:xfrm>
            <a:off x="9321165" y="1446530"/>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7" name="文本框 26"/>
          <p:cNvSpPr txBox="1"/>
          <p:nvPr>
            <p:custDataLst>
              <p:tags r:id="rId3"/>
            </p:custDataLst>
          </p:nvPr>
        </p:nvSpPr>
        <p:spPr>
          <a:xfrm>
            <a:off x="8187690" y="1871980"/>
            <a:ext cx="130175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地点状语</a:t>
            </a:r>
            <a:endParaRPr lang="zh-CN" altLang="en-US"/>
          </a:p>
        </p:txBody>
      </p:sp>
      <p:sp>
        <p:nvSpPr>
          <p:cNvPr id="14" name="文本框 13"/>
          <p:cNvSpPr txBox="1"/>
          <p:nvPr/>
        </p:nvSpPr>
        <p:spPr>
          <a:xfrm>
            <a:off x="3893820" y="2030095"/>
            <a:ext cx="537845" cy="540385"/>
          </a:xfrm>
          <a:prstGeom prst="rect">
            <a:avLst/>
          </a:prstGeom>
          <a:noFill/>
        </p:spPr>
        <p:txBody>
          <a:bodyPr wrap="square" rtlCol="0">
            <a:noAutofit/>
          </a:bodyPr>
          <a:p>
            <a:r>
              <a:rPr lang="zh-CN" altLang="en-US" sz="3200" b="1">
                <a:solidFill>
                  <a:srgbClr val="C00000"/>
                </a:solidFill>
              </a:rPr>
              <a:t>（</a:t>
            </a:r>
            <a:endParaRPr lang="zh-CN" altLang="en-US" sz="3200" b="1">
              <a:solidFill>
                <a:srgbClr val="C00000"/>
              </a:solidFill>
            </a:endParaRPr>
          </a:p>
        </p:txBody>
      </p:sp>
      <p:sp>
        <p:nvSpPr>
          <p:cNvPr id="15" name="文本框 14"/>
          <p:cNvSpPr txBox="1"/>
          <p:nvPr/>
        </p:nvSpPr>
        <p:spPr>
          <a:xfrm>
            <a:off x="3512820" y="2724150"/>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19" name="左中括号 18"/>
          <p:cNvSpPr/>
          <p:nvPr/>
        </p:nvSpPr>
        <p:spPr>
          <a:xfrm>
            <a:off x="9865995" y="132016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3708400" y="259969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4"/>
            </p:custDataLst>
          </p:nvPr>
        </p:nvSpPr>
        <p:spPr>
          <a:xfrm>
            <a:off x="1304925" y="2466975"/>
            <a:ext cx="130175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结果状语</a:t>
            </a:r>
            <a:endParaRPr lang="zh-CN" altLang="en-US"/>
          </a:p>
        </p:txBody>
      </p:sp>
      <p:sp>
        <p:nvSpPr>
          <p:cNvPr id="20" name="文本框 19"/>
          <p:cNvSpPr txBox="1"/>
          <p:nvPr/>
        </p:nvSpPr>
        <p:spPr>
          <a:xfrm>
            <a:off x="6684010" y="2505710"/>
            <a:ext cx="1127125" cy="368300"/>
          </a:xfrm>
          <a:prstGeom prst="rect">
            <a:avLst/>
          </a:prstGeom>
          <a:solidFill>
            <a:schemeClr val="accent3">
              <a:lumMod val="60000"/>
              <a:lumOff val="40000"/>
            </a:schemeClr>
          </a:solidFill>
        </p:spPr>
        <p:txBody>
          <a:bodyPr wrap="square" rtlCol="0">
            <a:spAutoFit/>
          </a:bodyPr>
          <a:p>
            <a:r>
              <a:rPr lang="zh-CN" altLang="en-US"/>
              <a:t>定语从句</a:t>
            </a:r>
            <a:endParaRPr lang="zh-CN" altLang="en-US"/>
          </a:p>
        </p:txBody>
      </p:sp>
      <p:sp>
        <p:nvSpPr>
          <p:cNvPr id="21" name="文本框 20"/>
          <p:cNvSpPr txBox="1"/>
          <p:nvPr/>
        </p:nvSpPr>
        <p:spPr>
          <a:xfrm>
            <a:off x="381635" y="4255770"/>
            <a:ext cx="11353165" cy="1370965"/>
          </a:xfrm>
          <a:prstGeom prst="rect">
            <a:avLst/>
          </a:prstGeom>
          <a:noFill/>
        </p:spPr>
        <p:txBody>
          <a:bodyPr wrap="square" rtlCol="0" anchor="t">
            <a:spAutoFit/>
          </a:bodyPr>
          <a:p>
            <a:pPr indent="266700">
              <a:lnSpc>
                <a:spcPct val="130000"/>
              </a:lnSpc>
            </a:pPr>
            <a:r>
              <a:rPr lang="zh-CN" sz="3200">
                <a:ea typeface="等线" panose="02010600030101010101" charset="-122"/>
                <a:sym typeface="+mn-ea"/>
              </a:rPr>
              <a:t>空调让我们在炎热的天气里待在室内，限制了孩子们互相追逐并自娱自乐的玩耍的童年。</a:t>
            </a:r>
            <a:endParaRPr lang="zh-CN" sz="3200">
              <a:ea typeface="等线" panose="02010600030101010101"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P spid="13" grpId="0" bldLvl="0" animBg="1"/>
      <p:bldP spid="25" grpId="0"/>
      <p:bldP spid="26" grpId="0"/>
      <p:bldP spid="27" grpId="0" bldLvl="0" animBg="1"/>
      <p:bldP spid="14" grpId="0"/>
      <p:bldP spid="15" grpId="0"/>
      <p:bldP spid="19" grpId="0" bldLvl="0" animBg="1"/>
      <p:bldP spid="16" grpId="0" bldLvl="0" animBg="1"/>
      <p:bldP spid="18" grpId="0" bldLvl="0" animBg="1"/>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custDataLst>
              <p:tags r:id="rId1"/>
            </p:custDataLst>
          </p:nvPr>
        </p:nvSpPr>
        <p:spPr>
          <a:xfrm>
            <a:off x="360680" y="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513080" y="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9" name="内容占位符 2"/>
          <p:cNvSpPr>
            <a:spLocks noGrp="1"/>
          </p:cNvSpPr>
          <p:nvPr/>
        </p:nvSpPr>
        <p:spPr>
          <a:xfrm>
            <a:off x="360680" y="697230"/>
            <a:ext cx="10800080" cy="4700270"/>
          </a:xfrm>
          <a:prstGeom prst="rect">
            <a:avLst/>
          </a:prstGeom>
        </p:spPr>
        <p:txBody>
          <a:bodyPr vert="horz" wrap="square" lIns="0" tIns="0" rIns="0" bIns="0" rtlCol="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rgbClr val="253A3F"/>
                </a:solidFill>
                <a:uFillTx/>
                <a:latin typeface="+mn-lt"/>
                <a:ea typeface="+mn-lt"/>
                <a:cs typeface="汉仪大宋简" panose="0201060000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rgbClr val="253A3F"/>
                </a:solidFill>
                <a:uFillTx/>
                <a:latin typeface="+mn-lt"/>
                <a:ea typeface="+mn-lt"/>
                <a:cs typeface="汉仪大宋简" panose="0201060000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rgbClr val="253A3F"/>
                </a:solidFill>
                <a:uFillTx/>
                <a:latin typeface="+mn-lt"/>
                <a:ea typeface="+mn-lt"/>
                <a:cs typeface="汉仪大宋简" panose="0201060000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rgbClr val="253A3F"/>
                </a:solidFill>
                <a:uFillTx/>
                <a:latin typeface="+mn-lt"/>
                <a:ea typeface="+mn-lt"/>
                <a:cs typeface="汉仪大宋简" panose="0201060000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rgbClr val="253A3F"/>
                </a:solidFill>
                <a:uFillTx/>
                <a:latin typeface="+mn-lt"/>
                <a:ea typeface="+mn-lt"/>
                <a:cs typeface="汉仪大宋简" panose="0201060000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buClrTx/>
              <a:buSzTx/>
            </a:pPr>
            <a:r>
              <a:rPr lang="en-US" altLang="zh-CN" sz="2800" spc="0">
                <a:solidFill>
                  <a:schemeClr val="tx1"/>
                </a:solidFill>
                <a:ea typeface="+mn-ea"/>
                <a:cs typeface="+mn-cs"/>
              </a:rPr>
              <a:t>explode     v   </a:t>
            </a:r>
            <a:r>
              <a:rPr lang="zh-CN" altLang="en-US" sz="2800" spc="0">
                <a:solidFill>
                  <a:schemeClr val="tx1"/>
                </a:solidFill>
                <a:ea typeface="+mn-ea"/>
                <a:cs typeface="+mn-cs"/>
              </a:rPr>
              <a:t>爆炸</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installation  n   </a:t>
            </a:r>
            <a:r>
              <a:rPr lang="zh-CN" altLang="en-US" sz="2800" spc="0">
                <a:solidFill>
                  <a:schemeClr val="tx1"/>
                </a:solidFill>
                <a:ea typeface="+mn-ea"/>
                <a:cs typeface="+mn-cs"/>
              </a:rPr>
              <a:t>安装</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drive   n  </a:t>
            </a:r>
            <a:r>
              <a:rPr lang="zh-CN" altLang="en-US" sz="2800" spc="0">
                <a:solidFill>
                  <a:schemeClr val="tx1"/>
                </a:solidFill>
                <a:ea typeface="+mn-ea"/>
                <a:cs typeface="+mn-cs"/>
              </a:rPr>
              <a:t>驱动力</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reliant   adj  </a:t>
            </a:r>
            <a:r>
              <a:rPr lang="zh-CN" altLang="en-US" sz="2800" spc="0">
                <a:solidFill>
                  <a:schemeClr val="tx1"/>
                </a:solidFill>
                <a:ea typeface="+mn-ea"/>
                <a:cs typeface="+mn-cs"/>
              </a:rPr>
              <a:t>依赖的；依靠的</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crack off    </a:t>
            </a:r>
            <a:r>
              <a:rPr lang="zh-CN" altLang="en-US" sz="2800" spc="0">
                <a:solidFill>
                  <a:schemeClr val="tx1"/>
                </a:solidFill>
                <a:ea typeface="+mn-ea"/>
                <a:cs typeface="+mn-cs"/>
              </a:rPr>
              <a:t>断裂；折断</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by extension   </a:t>
            </a:r>
            <a:r>
              <a:rPr lang="zh-CN" altLang="en-US" sz="2800" spc="0">
                <a:solidFill>
                  <a:schemeClr val="tx1"/>
                </a:solidFill>
                <a:ea typeface="+mn-ea"/>
                <a:cs typeface="+mn-cs"/>
              </a:rPr>
              <a:t>引申开来</a:t>
            </a:r>
            <a:endParaRPr lang="zh-CN" altLang="en-US" sz="2800" spc="0">
              <a:solidFill>
                <a:schemeClr val="tx1"/>
              </a:solidFill>
              <a:ea typeface="+mn-ea"/>
              <a:cs typeface="+mn-cs"/>
            </a:endParaRPr>
          </a:p>
          <a:p>
            <a:pPr marL="0" algn="l">
              <a:lnSpc>
                <a:spcPct val="100000"/>
              </a:lnSpc>
              <a:buClrTx/>
              <a:buSzTx/>
            </a:pPr>
            <a:r>
              <a:rPr lang="en-US" altLang="zh-CN" sz="2800" spc="0">
                <a:solidFill>
                  <a:schemeClr val="tx1"/>
                </a:solidFill>
                <a:ea typeface="+mn-ea"/>
                <a:cs typeface="+mn-cs"/>
              </a:rPr>
              <a:t>manufacture   v   </a:t>
            </a:r>
            <a:r>
              <a:rPr lang="zh-CN" altLang="en-US" sz="2800" spc="0">
                <a:solidFill>
                  <a:schemeClr val="tx1"/>
                </a:solidFill>
                <a:ea typeface="+mn-ea"/>
                <a:cs typeface="+mn-cs"/>
              </a:rPr>
              <a:t>生产，制造</a:t>
            </a:r>
            <a:r>
              <a:rPr lang="en-US" altLang="zh-CN" sz="2800" spc="0">
                <a:solidFill>
                  <a:schemeClr val="tx1"/>
                </a:solidFill>
                <a:ea typeface="+mn-ea"/>
                <a:cs typeface="+mn-cs"/>
              </a:rPr>
              <a:t>  </a:t>
            </a:r>
            <a:endParaRPr lang="zh-CN" altLang="en-US" sz="2800" spc="0">
              <a:solidFill>
                <a:schemeClr val="tx1"/>
              </a:solidFill>
              <a:ea typeface="+mn-ea"/>
              <a:cs typeface="+mn-cs"/>
            </a:endParaRPr>
          </a:p>
          <a:p>
            <a:pPr marL="0" indent="0" algn="l">
              <a:lnSpc>
                <a:spcPct val="100000"/>
              </a:lnSpc>
              <a:buClrTx/>
              <a:buSzTx/>
              <a:buNone/>
            </a:pPr>
            <a:endParaRPr lang="en-US" altLang="zh-CN" sz="2800" spc="0">
              <a:solidFill>
                <a:schemeClr val="tx1"/>
              </a:solidFill>
              <a:ea typeface="+mn-ea"/>
              <a:cs typeface="+mn-cs"/>
            </a:endParaRPr>
          </a:p>
        </p:txBody>
      </p:sp>
      <p:pic>
        <p:nvPicPr>
          <p:cNvPr id="6" name="图片 5"/>
          <p:cNvPicPr>
            <a:picLocks noChangeAspect="1"/>
          </p:cNvPicPr>
          <p:nvPr/>
        </p:nvPicPr>
        <p:blipFill>
          <a:blip r:embed="rId3"/>
          <a:stretch>
            <a:fillRect/>
          </a:stretch>
        </p:blipFill>
        <p:spPr>
          <a:xfrm>
            <a:off x="255270" y="4158615"/>
            <a:ext cx="11790045" cy="2699385"/>
          </a:xfrm>
          <a:prstGeom prst="rect">
            <a:avLst/>
          </a:prstGeom>
        </p:spPr>
      </p:pic>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491730" y="3705860"/>
            <a:ext cx="4758690" cy="1568450"/>
          </a:xfrm>
          <a:prstGeom prst="rect">
            <a:avLst/>
          </a:prstGeom>
          <a:noFill/>
        </p:spPr>
        <p:txBody>
          <a:bodyPr wrap="square" rtlCol="0">
            <a:spAutoFit/>
          </a:bodyPr>
          <a:p>
            <a:pPr algn="l">
              <a:lnSpc>
                <a:spcPct val="150000"/>
              </a:lnSpc>
            </a:pPr>
            <a:r>
              <a:rPr lang="en-US" altLang="zh-CN" sz="32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sz="3200"/>
              <a:t>这篇报道介绍了关于山雀空间记忆能力的研究。</a:t>
            </a:r>
            <a:endParaRPr sz="3200"/>
          </a:p>
        </p:txBody>
      </p:sp>
      <p:sp>
        <p:nvSpPr>
          <p:cNvPr id="7" name="文本框 6"/>
          <p:cNvSpPr txBox="1"/>
          <p:nvPr/>
        </p:nvSpPr>
        <p:spPr>
          <a:xfrm>
            <a:off x="3784918" y="0"/>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i="1">
                <a:solidFill>
                  <a:schemeClr val="tx1">
                    <a:lumMod val="50000"/>
                    <a:lumOff val="50000"/>
                  </a:schemeClr>
                </a:solidFill>
                <a:latin typeface="汉仪雅酷黑简" panose="00020600040101010101" charset="-122"/>
                <a:ea typeface="汉仪雅酷黑简" panose="00020600040101010101" charset="-122"/>
              </a:rPr>
              <a:t>D </a:t>
            </a:r>
            <a:r>
              <a:rPr lang="zh-CN" altLang="en-US" sz="6000" i="1">
                <a:solidFill>
                  <a:schemeClr val="tx1">
                    <a:lumMod val="50000"/>
                    <a:lumOff val="50000"/>
                  </a:schemeClr>
                </a:solidFill>
                <a:latin typeface="汉仪雅酷黑简" panose="00020600040101010101" charset="-122"/>
                <a:ea typeface="汉仪雅酷黑简" panose="00020600040101010101" charset="-122"/>
              </a:rPr>
              <a:t>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grpSp>
        <p:nvGrpSpPr>
          <p:cNvPr id="16" name="组合 15"/>
          <p:cNvGrpSpPr/>
          <p:nvPr/>
        </p:nvGrpSpPr>
        <p:grpSpPr>
          <a:xfrm>
            <a:off x="7705090" y="1666240"/>
            <a:ext cx="4184015" cy="1389516"/>
            <a:chOff x="131" y="5584"/>
            <a:chExt cx="6310" cy="856"/>
          </a:xfrm>
        </p:grpSpPr>
        <p:sp>
          <p:nvSpPr>
            <p:cNvPr id="9" name="圆角矩形 8"/>
            <p:cNvSpPr/>
            <p:nvPr/>
          </p:nvSpPr>
          <p:spPr>
            <a:xfrm>
              <a:off x="131" y="5584"/>
              <a:ext cx="6189" cy="825"/>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54" y="5668"/>
              <a:ext cx="6087" cy="77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lgn="ctr">
                <a:lnSpc>
                  <a:spcPct val="90000"/>
                </a:lnSpc>
                <a:buNone/>
              </a:pPr>
              <a:r>
                <a:rPr lang="en-US" sz="2800">
                  <a:sym typeface="+mn-ea"/>
                </a:rPr>
                <a:t>Study uncovers genes behind chickadees' spatial memory.</a:t>
              </a:r>
              <a:endParaRPr lang="en-US" sz="2800">
                <a:sym typeface="+mn-ea"/>
              </a:endParaRPr>
            </a:p>
          </p:txBody>
        </p:sp>
      </p:gr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2" name="图片 1"/>
          <p:cNvPicPr>
            <a:picLocks noChangeAspect="1"/>
          </p:cNvPicPr>
          <p:nvPr/>
        </p:nvPicPr>
        <p:blipFill>
          <a:blip r:embed="rId1"/>
          <a:stretch>
            <a:fillRect/>
          </a:stretch>
        </p:blipFill>
        <p:spPr>
          <a:xfrm>
            <a:off x="238125" y="1014730"/>
            <a:ext cx="7096125" cy="485775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5" y="0"/>
            <a:ext cx="11999595" cy="6775450"/>
          </a:xfrm>
        </p:spPr>
        <p:txBody>
          <a:bodyPr>
            <a:noAutofit/>
          </a:bodyPr>
          <a:p>
            <a:pPr>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Mountain chickadees (山雀)  have  some of the strongest spacial memories in the animal kingdom.  New research reveals the genes involved and sheds light on how a changing climate may influence the evolution of this particular skill.</a:t>
            </a:r>
            <a:endParaRPr lang="zh-CN" altLang="en-US">
              <a:latin typeface="Times New Roman" panose="02020603050405020304" charset="0"/>
              <a:cs typeface="Times New Roman" panose="02020603050405020304" charset="0"/>
            </a:endParaRPr>
          </a:p>
          <a:p>
            <a:pPr>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In a new study , researchers at the University of colorado Boulder and the University of Nevada ,  Reno identify nearly a hundred genes associated with the birds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spacial memory ,  or ability to recall the locations of objects.  The paper also suggests a potential balance may exist between having a solid long-term memory and being able to quickly remove old memories to form new ones.</a:t>
            </a:r>
            <a:endParaRPr lang="zh-CN" altLang="en-US">
              <a:latin typeface="Times New Roman" panose="02020603050405020304" charset="0"/>
              <a:cs typeface="Times New Roman" panose="02020603050405020304" charset="0"/>
            </a:endParaRPr>
          </a:p>
          <a:p>
            <a:pPr>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Taylor , the director of 、</a:t>
            </a:r>
            <a:r>
              <a:rPr lang="en-US" altLang="zh-CN">
                <a:latin typeface="Times New Roman" panose="02020603050405020304" charset="0"/>
                <a:cs typeface="Times New Roman" panose="02020603050405020304" charset="0"/>
              </a:rPr>
              <a:t>C</a:t>
            </a:r>
            <a:r>
              <a:rPr lang="zh-CN" altLang="en-US">
                <a:latin typeface="Times New Roman" panose="02020603050405020304" charset="0"/>
                <a:cs typeface="Times New Roman" panose="02020603050405020304" charset="0"/>
              </a:rPr>
              <a:t>U Boulder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Mountain Research station and his associates at the University of Nevada ,  Reno,  lead  by  biologist  professor  vladimir  pravosudov ,   designed  a novel technique to assess the spacial memory of wild mountain chickadees.  They hung various feeder  groups  in  </a:t>
            </a:r>
            <a:r>
              <a:rPr lang="en-US" altLang="zh-CN">
                <a:latin typeface="Times New Roman" panose="02020603050405020304" charset="0"/>
                <a:cs typeface="Times New Roman" panose="02020603050405020304" charset="0"/>
              </a:rPr>
              <a:t>C</a:t>
            </a:r>
            <a:r>
              <a:rPr lang="zh-CN" altLang="en-US">
                <a:latin typeface="Times New Roman" panose="02020603050405020304" charset="0"/>
                <a:cs typeface="Times New Roman" panose="02020603050405020304" charset="0"/>
              </a:rPr>
              <a:t>alifornia</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sierra  Nevada  mountains ,   each  with   eight  seed-filled  bird feeders.  Each feeder has a gate equipped with a radio frequency reader capable of detecting a tag placed on chickadees by researchers.  The scientists then configured  (设定)  each  gate to only open to specific birds ,  forcing the chickadees to remember which feeders would open to them.  </a:t>
            </a:r>
            <a:r>
              <a:rPr lang="en-US" altLang="zh-CN">
                <a:latin typeface="Times New Roman" panose="02020603050405020304" charset="0"/>
                <a:cs typeface="Times New Roman" panose="02020603050405020304" charset="0"/>
              </a:rPr>
              <a:t>P</a:t>
            </a:r>
            <a:r>
              <a:rPr lang="zh-CN" altLang="en-US">
                <a:latin typeface="Times New Roman" panose="02020603050405020304" charset="0"/>
                <a:cs typeface="Times New Roman" panose="02020603050405020304" charset="0"/>
              </a:rPr>
              <a:t>ravosudov and his team then counted how many times each chickadee landed on the wrong feeders before they recalled the right one.</a:t>
            </a:r>
            <a:endParaRPr lang="zh-CN" altLang="en-US">
              <a:latin typeface="Times New Roman" panose="02020603050405020304" charset="0"/>
              <a:cs typeface="Times New Roman" panose="02020603050405020304" charset="0"/>
            </a:endParaRPr>
          </a:p>
          <a:p>
            <a:pPr>
              <a:lnSpc>
                <a:spcPct val="100000"/>
              </a:lnSpc>
              <a:spcAft>
                <a:spcPts val="0"/>
              </a:spcAft>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Using blood samples ,  the </a:t>
            </a:r>
            <a:r>
              <a:rPr lang="en-US" altLang="zh-CN">
                <a:latin typeface="Times New Roman" panose="02020603050405020304" charset="0"/>
                <a:cs typeface="Times New Roman" panose="02020603050405020304" charset="0"/>
              </a:rPr>
              <a:t>C</a:t>
            </a:r>
            <a:r>
              <a:rPr lang="zh-CN" altLang="en-US">
                <a:latin typeface="Times New Roman" panose="02020603050405020304" charset="0"/>
                <a:cs typeface="Times New Roman" panose="02020603050405020304" charset="0"/>
              </a:rPr>
              <a:t>U Boulder team sequenced (测定序列)  the whole genome of 162 tagged chickadees , resulting in the largest dataset ever collected for examining the genetic basis of chickadee cognitive ability.  The team discovered 97genes involved in chickadee spacial learning and memory by comparing the birds</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genomes to their performance on the feeder test.  	</a:t>
            </a:r>
            <a:endParaRPr lang="zh-CN" altLang="en-US">
              <a:latin typeface="Times New Roman" panose="02020603050405020304" charset="0"/>
              <a:cs typeface="Times New Roman" panose="02020603050405020304" charset="0"/>
            </a:endParaRPr>
          </a:p>
          <a:p>
            <a:pPr>
              <a:lnSpc>
                <a:spcPct val="100000"/>
              </a:lnSpc>
              <a:spcAft>
                <a:spcPts val="0"/>
              </a:spcAft>
            </a:pP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The findings could help biologists better understand the evolution of spacial memory in animals ,  including humans.“ </a:t>
            </a:r>
            <a:r>
              <a:rPr lang="en-US" altLang="zh-CN">
                <a:latin typeface="Times New Roman" panose="02020603050405020304" charset="0"/>
                <a:cs typeface="Times New Roman" panose="02020603050405020304" charset="0"/>
              </a:rPr>
              <a:t>C</a:t>
            </a:r>
            <a:r>
              <a:rPr lang="zh-CN" altLang="en-US">
                <a:latin typeface="Times New Roman" panose="02020603050405020304" charset="0"/>
                <a:cs typeface="Times New Roman" panose="02020603050405020304" charset="0"/>
              </a:rPr>
              <a:t>hickadees are impressive birds , ”said scott Taylor.“ They can</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remember tens of thousands of locations where they store food across an entire winter and a new set of those the next winter.  Their spacial memory is much more developed than many other birds that don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have to have this strategy to survive cold winters. ”</a:t>
            </a: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4753610" y="156845"/>
            <a:ext cx="2685415" cy="583565"/>
          </a:xfrm>
          <a:prstGeom prst="rect">
            <a:avLst/>
          </a:prstGeom>
          <a:solidFill>
            <a:schemeClr val="accent5">
              <a:lumMod val="75000"/>
            </a:schemeClr>
          </a:solidFill>
        </p:spPr>
        <p:txBody>
          <a:bodyPr wrap="square" rtlCol="0">
            <a:spAutoFit/>
          </a:bodyPr>
          <a:p>
            <a:pPr algn="ctr"/>
            <a:r>
              <a:rPr lang="zh-CN" altLang="en-US" sz="3200" b="1">
                <a:solidFill>
                  <a:srgbClr val="FFFF00"/>
                </a:solidFill>
              </a:rPr>
              <a:t>研究背景</a:t>
            </a:r>
            <a:endParaRPr lang="zh-CN" altLang="en-US" sz="3200" b="1">
              <a:solidFill>
                <a:srgbClr val="FFFF00"/>
              </a:solidFill>
            </a:endParaRPr>
          </a:p>
        </p:txBody>
      </p:sp>
      <p:sp>
        <p:nvSpPr>
          <p:cNvPr id="4" name="文本框 3"/>
          <p:cNvSpPr txBox="1"/>
          <p:nvPr/>
        </p:nvSpPr>
        <p:spPr>
          <a:xfrm>
            <a:off x="4249420" y="1086485"/>
            <a:ext cx="3899535" cy="583565"/>
          </a:xfrm>
          <a:prstGeom prst="rect">
            <a:avLst/>
          </a:prstGeom>
          <a:solidFill>
            <a:schemeClr val="accent5">
              <a:lumMod val="75000"/>
            </a:schemeClr>
          </a:solidFill>
        </p:spPr>
        <p:txBody>
          <a:bodyPr wrap="square" rtlCol="0">
            <a:spAutoFit/>
          </a:bodyPr>
          <a:p>
            <a:pPr algn="ctr"/>
            <a:r>
              <a:rPr lang="zh-CN" altLang="en-US" sz="3200" b="1">
                <a:solidFill>
                  <a:srgbClr val="FFFF00"/>
                </a:solidFill>
              </a:rPr>
              <a:t>研究团队和方法</a:t>
            </a:r>
            <a:endParaRPr lang="zh-CN" altLang="en-US" sz="3200" b="1">
              <a:solidFill>
                <a:srgbClr val="FFFF00"/>
              </a:solidFill>
            </a:endParaRPr>
          </a:p>
        </p:txBody>
      </p:sp>
      <p:sp>
        <p:nvSpPr>
          <p:cNvPr id="5" name="文本框 4"/>
          <p:cNvSpPr txBox="1"/>
          <p:nvPr/>
        </p:nvSpPr>
        <p:spPr>
          <a:xfrm>
            <a:off x="4827270" y="2540635"/>
            <a:ext cx="2346960" cy="583565"/>
          </a:xfrm>
          <a:prstGeom prst="rect">
            <a:avLst/>
          </a:prstGeom>
          <a:solidFill>
            <a:schemeClr val="accent5">
              <a:lumMod val="75000"/>
            </a:schemeClr>
          </a:solidFill>
        </p:spPr>
        <p:txBody>
          <a:bodyPr wrap="square" rtlCol="0">
            <a:spAutoFit/>
          </a:bodyPr>
          <a:p>
            <a:pPr algn="ctr"/>
            <a:r>
              <a:rPr lang="zh-CN" altLang="en-US" sz="3200" b="1">
                <a:solidFill>
                  <a:srgbClr val="FFFF00"/>
                </a:solidFill>
              </a:rPr>
              <a:t>实验过程</a:t>
            </a:r>
            <a:endParaRPr lang="zh-CN" altLang="en-US" sz="3200" b="1">
              <a:solidFill>
                <a:srgbClr val="FFFF00"/>
              </a:solidFill>
            </a:endParaRPr>
          </a:p>
        </p:txBody>
      </p:sp>
      <p:sp>
        <p:nvSpPr>
          <p:cNvPr id="6" name="文本框 5"/>
          <p:cNvSpPr txBox="1"/>
          <p:nvPr/>
        </p:nvSpPr>
        <p:spPr>
          <a:xfrm>
            <a:off x="4827270" y="4324350"/>
            <a:ext cx="2346960" cy="583565"/>
          </a:xfrm>
          <a:prstGeom prst="rect">
            <a:avLst/>
          </a:prstGeom>
          <a:solidFill>
            <a:schemeClr val="accent5">
              <a:lumMod val="75000"/>
            </a:schemeClr>
          </a:solidFill>
        </p:spPr>
        <p:txBody>
          <a:bodyPr wrap="square" rtlCol="0">
            <a:spAutoFit/>
          </a:bodyPr>
          <a:p>
            <a:pPr algn="ctr"/>
            <a:r>
              <a:rPr lang="zh-CN" altLang="en-US" sz="3200" b="1">
                <a:solidFill>
                  <a:srgbClr val="FFFF00"/>
                </a:solidFill>
              </a:rPr>
              <a:t>研究结果</a:t>
            </a:r>
            <a:endParaRPr lang="zh-CN" altLang="en-US" sz="3200" b="1">
              <a:solidFill>
                <a:srgbClr val="FFFF00"/>
              </a:solidFill>
            </a:endParaRPr>
          </a:p>
        </p:txBody>
      </p:sp>
      <p:sp>
        <p:nvSpPr>
          <p:cNvPr id="7" name="文本框 6"/>
          <p:cNvSpPr txBox="1"/>
          <p:nvPr/>
        </p:nvSpPr>
        <p:spPr>
          <a:xfrm>
            <a:off x="4827270" y="5541645"/>
            <a:ext cx="2346960" cy="583565"/>
          </a:xfrm>
          <a:prstGeom prst="rect">
            <a:avLst/>
          </a:prstGeom>
          <a:solidFill>
            <a:schemeClr val="accent5">
              <a:lumMod val="75000"/>
            </a:schemeClr>
          </a:solidFill>
        </p:spPr>
        <p:txBody>
          <a:bodyPr wrap="square" rtlCol="0">
            <a:spAutoFit/>
          </a:bodyPr>
          <a:p>
            <a:pPr algn="ctr"/>
            <a:r>
              <a:rPr lang="zh-CN" altLang="en-US" sz="3200" b="1">
                <a:solidFill>
                  <a:srgbClr val="FFFF00"/>
                </a:solidFill>
              </a:rPr>
              <a:t>研究意义</a:t>
            </a:r>
            <a:endParaRPr lang="zh-CN" altLang="en-US" sz="3200" b="1">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5" grpId="0" bldLvl="0" animBg="1"/>
      <p:bldP spid="6" grpId="0" bldLvl="0" animBg="1"/>
      <p:bldP spid="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4480" y="118744"/>
            <a:ext cx="10800000"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32. What do we know about mountain chickadees’ spacial memories?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They are linked with a hundred relevant genes.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They maintain a good balance in locating objects.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They are considered powerful in the animal world.</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They might account for the slow change of climate.</a:t>
            </a:r>
            <a:endParaRPr lang="en-US" sz="2800" spc="0">
              <a:solidFill>
                <a:srgbClr val="000000"/>
              </a:solidFill>
              <a:latin typeface="Times New Roman" panose="02020603050405020304" charset="0"/>
              <a:ea typeface="等线" panose="02010600030101010101" charset="-122"/>
              <a:cs typeface="+mn-cs"/>
            </a:endParaRPr>
          </a:p>
        </p:txBody>
      </p:sp>
      <p:sp>
        <p:nvSpPr>
          <p:cNvPr id="5" name="文本框 4"/>
          <p:cNvSpPr txBox="1"/>
          <p:nvPr/>
        </p:nvSpPr>
        <p:spPr>
          <a:xfrm>
            <a:off x="8399145" y="88646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132715" y="2799080"/>
            <a:ext cx="11681460" cy="1383665"/>
          </a:xfrm>
          <a:prstGeom prst="rect">
            <a:avLst/>
          </a:prstGeom>
          <a:solidFill>
            <a:schemeClr val="accent3">
              <a:lumMod val="40000"/>
              <a:lumOff val="60000"/>
            </a:schemeClr>
          </a:solidFill>
        </p:spPr>
        <p:txBody>
          <a:bodyPr wrap="square" rtlCol="0">
            <a:spAutoFit/>
          </a:bodyPr>
          <a:p>
            <a:r>
              <a:rPr lang="zh-CN" altLang="en-US" sz="2800"/>
              <a:t>本题是对山雀空间记忆能力地位的提问，可知属于研究背景部分，根据文章结构，定位第一段</a:t>
            </a:r>
            <a:r>
              <a:rPr lang="zh-CN" altLang="en-US" sz="2800" b="1"/>
              <a:t>：</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Mountain chickadees (山雀)  have  some of the </a:t>
            </a:r>
            <a:r>
              <a:rPr lang="zh-CN" altLang="en-US" sz="2800" b="1">
                <a:solidFill>
                  <a:srgbClr val="FF0000"/>
                </a:solidFill>
                <a:latin typeface="Times New Roman" panose="02020603050405020304" charset="0"/>
                <a:cs typeface="Times New Roman" panose="02020603050405020304" charset="0"/>
                <a:sym typeface="+mn-ea"/>
              </a:rPr>
              <a:t>strongest</a:t>
            </a:r>
            <a:r>
              <a:rPr lang="zh-CN" altLang="en-US" sz="2800">
                <a:latin typeface="Times New Roman" panose="02020603050405020304" charset="0"/>
                <a:cs typeface="Times New Roman" panose="02020603050405020304" charset="0"/>
                <a:sym typeface="+mn-ea"/>
              </a:rPr>
              <a:t> spacial memories in the animal kingdom.  </a:t>
            </a:r>
            <a:r>
              <a:rPr lang="zh-CN" altLang="en-US" sz="2800" b="1"/>
              <a:t> </a:t>
            </a:r>
            <a:endParaRPr lang="zh-CN" altLang="en-US" sz="2800" b="1"/>
          </a:p>
        </p:txBody>
      </p:sp>
      <p:sp>
        <p:nvSpPr>
          <p:cNvPr id="12" name="椭圆 11"/>
          <p:cNvSpPr/>
          <p:nvPr/>
        </p:nvSpPr>
        <p:spPr>
          <a:xfrm>
            <a:off x="410210" y="181038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1"/>
          <a:stretch>
            <a:fillRect/>
          </a:stretch>
        </p:blipFill>
        <p:spPr>
          <a:xfrm>
            <a:off x="0" y="4182745"/>
            <a:ext cx="3980815" cy="2675255"/>
          </a:xfrm>
          <a:prstGeom prst="rect">
            <a:avLst/>
          </a:prstGeom>
        </p:spPr>
      </p:pic>
      <p:pic>
        <p:nvPicPr>
          <p:cNvPr id="8" name="图片 7"/>
          <p:cNvPicPr>
            <a:picLocks noChangeAspect="1"/>
          </p:cNvPicPr>
          <p:nvPr/>
        </p:nvPicPr>
        <p:blipFill>
          <a:blip r:embed="rId2"/>
          <a:stretch>
            <a:fillRect/>
          </a:stretch>
        </p:blipFill>
        <p:spPr>
          <a:xfrm>
            <a:off x="3981450" y="4182745"/>
            <a:ext cx="4341495" cy="2675255"/>
          </a:xfrm>
          <a:prstGeom prst="rect">
            <a:avLst/>
          </a:prstGeom>
        </p:spPr>
      </p:pic>
      <p:pic>
        <p:nvPicPr>
          <p:cNvPr id="9" name="图片 8"/>
          <p:cNvPicPr>
            <a:picLocks noChangeAspect="1"/>
          </p:cNvPicPr>
          <p:nvPr/>
        </p:nvPicPr>
        <p:blipFill>
          <a:blip r:embed="rId3"/>
          <a:stretch>
            <a:fillRect/>
          </a:stretch>
        </p:blipFill>
        <p:spPr>
          <a:xfrm>
            <a:off x="8323580" y="4182745"/>
            <a:ext cx="3824605" cy="2675255"/>
          </a:xfrm>
          <a:prstGeom prst="rect">
            <a:avLst/>
          </a:prstGeom>
        </p:spPr>
      </p:pic>
      <p:sp>
        <p:nvSpPr>
          <p:cNvPr id="10" name="上箭头 9"/>
          <p:cNvSpPr/>
          <p:nvPr/>
        </p:nvSpPr>
        <p:spPr>
          <a:xfrm rot="3540000">
            <a:off x="2717800" y="1402715"/>
            <a:ext cx="201295" cy="307530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椭圆 10"/>
          <p:cNvSpPr/>
          <p:nvPr/>
        </p:nvSpPr>
        <p:spPr>
          <a:xfrm>
            <a:off x="3759200" y="1831340"/>
            <a:ext cx="1682115"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12" grpId="0" bldLvl="0" animBg="1"/>
      <p:bldP spid="10" grpId="0" bldLvl="0" animBg="1"/>
      <p:bldP spid="1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1770" y="613410"/>
            <a:ext cx="11304270" cy="596328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33. What can a radio frequency reader do in the test?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Lower the error rate of the chickadees.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Count the times each chickadee failed.</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Collect the food information of a feeder.</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Identify the chickadee landing on a feeder.</a:t>
            </a:r>
            <a:endParaRPr lang="en-US" sz="2800" spc="0">
              <a:solidFill>
                <a:srgbClr val="000000"/>
              </a:solidFill>
              <a:latin typeface="Times New Roman" panose="02020603050405020304" charset="0"/>
              <a:ea typeface="等线" panose="02010600030101010101" charset="-122"/>
              <a:cs typeface="+mn-cs"/>
            </a:endParaRPr>
          </a:p>
        </p:txBody>
      </p:sp>
      <p:sp>
        <p:nvSpPr>
          <p:cNvPr id="5" name="文本框 4"/>
          <p:cNvSpPr txBox="1"/>
          <p:nvPr/>
        </p:nvSpPr>
        <p:spPr>
          <a:xfrm>
            <a:off x="589915" y="2984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0" y="4198620"/>
            <a:ext cx="11681460" cy="1814830"/>
          </a:xfrm>
          <a:prstGeom prst="rect">
            <a:avLst/>
          </a:prstGeom>
          <a:solidFill>
            <a:schemeClr val="accent3">
              <a:lumMod val="40000"/>
              <a:lumOff val="60000"/>
            </a:schemeClr>
          </a:solidFill>
        </p:spPr>
        <p:txBody>
          <a:bodyPr wrap="square" rtlCol="0">
            <a:spAutoFit/>
          </a:bodyPr>
          <a:p>
            <a:pPr indent="292100" algn="l">
              <a:spcBef>
                <a:spcPts val="0"/>
              </a:spcBef>
              <a:spcAft>
                <a:spcPts val="1000"/>
              </a:spcAft>
              <a:buClrTx/>
              <a:buSzTx/>
              <a:buFont typeface="Arial" panose="020B0604020202020204" pitchFamily="34" charset="0"/>
              <a:buChar char="●"/>
            </a:pPr>
            <a:r>
              <a:rPr lang="en-US" altLang="zh-CN" sz="2800"/>
              <a:t>“</a:t>
            </a:r>
            <a:r>
              <a:rPr lang="en-US" sz="2800">
                <a:solidFill>
                  <a:srgbClr val="000000"/>
                </a:solidFill>
                <a:latin typeface="Times New Roman" panose="02020603050405020304" charset="0"/>
                <a:ea typeface="等线" panose="02010600030101010101" charset="-122"/>
                <a:sym typeface="+mn-ea"/>
              </a:rPr>
              <a:t>a radio frequency reader </a:t>
            </a:r>
            <a:r>
              <a:rPr lang="en-US" altLang="zh-CN" sz="2800"/>
              <a:t>”</a:t>
            </a:r>
            <a:r>
              <a:rPr lang="zh-CN" altLang="en-US" sz="2800"/>
              <a:t>是研究过程中利用的工具，定位第三段</a:t>
            </a:r>
            <a:r>
              <a:rPr lang="zh-CN" altLang="en-US" sz="2800" b="1"/>
              <a:t>：</a:t>
            </a:r>
            <a:r>
              <a:rPr lang="en-US" altLang="zh-CN" sz="2800" b="1"/>
              <a:t>...</a:t>
            </a:r>
            <a:r>
              <a:rPr lang="en-US" altLang="zh-CN" sz="2800">
                <a:latin typeface="Times New Roman" panose="02020603050405020304" charset="0"/>
                <a:cs typeface="Times New Roman" panose="02020603050405020304" charset="0"/>
                <a:sym typeface="+mn-ea"/>
              </a:rPr>
              <a:t> </a:t>
            </a:r>
            <a:r>
              <a:rPr lang="zh-CN" altLang="en-US" sz="2800"/>
              <a:t> </a:t>
            </a:r>
            <a:r>
              <a:rPr lang="en-US" sz="2800">
                <a:solidFill>
                  <a:srgbClr val="000000"/>
                </a:solidFill>
                <a:uFillTx/>
                <a:latin typeface="Times New Roman" panose="02020603050405020304" charset="0"/>
                <a:ea typeface="等线" panose="02010600030101010101" charset="-122"/>
              </a:rPr>
              <a:t>a radio frequency reader </a:t>
            </a:r>
            <a:r>
              <a:rPr lang="en-US" sz="2800" b="1">
                <a:solidFill>
                  <a:srgbClr val="FF0000"/>
                </a:solidFill>
                <a:uFillTx/>
                <a:latin typeface="Times New Roman" panose="02020603050405020304" charset="0"/>
                <a:ea typeface="等线" panose="02010600030101010101" charset="-122"/>
              </a:rPr>
              <a:t>capable of detecting a tag </a:t>
            </a:r>
            <a:r>
              <a:rPr lang="en-US" sz="2800">
                <a:solidFill>
                  <a:srgbClr val="000000"/>
                </a:solidFill>
                <a:uFillTx/>
                <a:latin typeface="Times New Roman" panose="02020603050405020304" charset="0"/>
                <a:ea typeface="等线" panose="02010600030101010101" charset="-122"/>
              </a:rPr>
              <a:t>placed on chickadees by researchers... and his team then </a:t>
            </a:r>
            <a:r>
              <a:rPr lang="en-US" sz="2800" b="1">
                <a:solidFill>
                  <a:srgbClr val="FF0000"/>
                </a:solidFill>
                <a:uFillTx/>
                <a:latin typeface="Times New Roman" panose="02020603050405020304" charset="0"/>
                <a:ea typeface="等线" panose="02010600030101010101" charset="-122"/>
              </a:rPr>
              <a:t>counted how many times</a:t>
            </a:r>
            <a:r>
              <a:rPr lang="en-US" sz="2800">
                <a:solidFill>
                  <a:srgbClr val="000000"/>
                </a:solidFill>
                <a:uFillTx/>
                <a:latin typeface="Times New Roman" panose="02020603050405020304" charset="0"/>
                <a:ea typeface="等线" panose="02010600030101010101" charset="-122"/>
              </a:rPr>
              <a:t> each chickadee </a:t>
            </a:r>
            <a:r>
              <a:rPr lang="en-US" sz="2800" b="1">
                <a:solidFill>
                  <a:srgbClr val="FF0000"/>
                </a:solidFill>
                <a:uFillTx/>
                <a:latin typeface="Times New Roman" panose="02020603050405020304" charset="0"/>
                <a:ea typeface="等线" panose="02010600030101010101" charset="-122"/>
              </a:rPr>
              <a:t>landed on</a:t>
            </a:r>
            <a:r>
              <a:rPr lang="en-US" sz="2800">
                <a:solidFill>
                  <a:srgbClr val="000000"/>
                </a:solidFill>
                <a:uFillTx/>
                <a:latin typeface="Times New Roman" panose="02020603050405020304" charset="0"/>
                <a:ea typeface="等线" panose="02010600030101010101" charset="-122"/>
              </a:rPr>
              <a:t> the wrong feeders before they recalled the right one.</a:t>
            </a:r>
            <a:endParaRPr lang="en-US" sz="2800">
              <a:solidFill>
                <a:srgbClr val="000000"/>
              </a:solidFill>
              <a:uFillTx/>
              <a:latin typeface="Times New Roman" panose="02020603050405020304" charset="0"/>
              <a:ea typeface="等线" panose="02010600030101010101" charset="-122"/>
            </a:endParaRPr>
          </a:p>
        </p:txBody>
      </p:sp>
      <p:sp>
        <p:nvSpPr>
          <p:cNvPr id="12" name="椭圆 11"/>
          <p:cNvSpPr/>
          <p:nvPr/>
        </p:nvSpPr>
        <p:spPr>
          <a:xfrm>
            <a:off x="297180" y="225234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1"/>
          <a:stretch>
            <a:fillRect/>
          </a:stretch>
        </p:blipFill>
        <p:spPr>
          <a:xfrm>
            <a:off x="8274685" y="298450"/>
            <a:ext cx="3221355" cy="3776345"/>
          </a:xfrm>
          <a:prstGeom prst="rect">
            <a:avLst/>
          </a:prstGeom>
        </p:spPr>
      </p:pic>
      <p:sp>
        <p:nvSpPr>
          <p:cNvPr id="11" name="椭圆 10"/>
          <p:cNvSpPr/>
          <p:nvPr/>
        </p:nvSpPr>
        <p:spPr>
          <a:xfrm>
            <a:off x="5255260" y="2345690"/>
            <a:ext cx="1682115"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12"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774700" y="1087120"/>
            <a:ext cx="5676900" cy="1948815"/>
          </a:xfrm>
        </p:spPr>
        <p:txBody>
          <a:bodyPr/>
          <a:p>
            <a:r>
              <a:rPr>
                <a:solidFill>
                  <a:schemeClr val="tx1"/>
                </a:solidFill>
                <a:effectLst/>
                <a:latin typeface="汉仪雅酷黑简" panose="00020600040101010101" charset="-122"/>
                <a:ea typeface="汉仪雅酷黑简" panose="00020600040101010101" charset="-122"/>
                <a:sym typeface="+mn-ea"/>
              </a:rPr>
              <a:t>题型概况</a:t>
            </a:r>
            <a:endParaRPr lang="zh-CN" altLang="en-US">
              <a:solidFill>
                <a:schemeClr val="tx1"/>
              </a:solidFill>
              <a:effectLst/>
              <a:latin typeface="汉仪雅酷黑简" panose="00020600040101010101" charset="-122"/>
              <a:ea typeface="汉仪雅酷黑简" panose="00020600040101010101" charset="-122"/>
              <a:sym typeface="+mn-ea"/>
            </a:endParaRPr>
          </a:p>
        </p:txBody>
      </p:sp>
      <p:sp>
        <p:nvSpPr>
          <p:cNvPr id="3" name="文本框 2"/>
          <p:cNvSpPr txBox="1"/>
          <p:nvPr/>
        </p:nvSpPr>
        <p:spPr>
          <a:xfrm>
            <a:off x="6865620" y="3035935"/>
            <a:ext cx="3921125" cy="3153410"/>
          </a:xfrm>
          <a:prstGeom prst="rect">
            <a:avLst/>
          </a:prstGeom>
          <a:noFill/>
          <a:ln>
            <a:noFill/>
          </a:ln>
        </p:spPr>
        <p:txBody>
          <a:bodyPr wrap="square" rtlCol="0">
            <a:spAutoFit/>
            <a:scene3d>
              <a:camera prst="orthographicFront"/>
              <a:lightRig rig="threePt" dir="t"/>
            </a:scene3d>
          </a:bodyPr>
          <a:p>
            <a:pPr algn="ctr"/>
            <a:r>
              <a:rPr lang="en-US" altLang="zh-CN" sz="19900" b="1">
                <a:ln>
                  <a:noFill/>
                </a:ln>
                <a:solidFill>
                  <a:schemeClr val="tx1"/>
                </a:solidFill>
                <a:effectLst>
                  <a:outerShdw blurRad="50800" dist="38100" dir="2700000" algn="tl" rotWithShape="0">
                    <a:prstClr val="black">
                      <a:alpha val="40000"/>
                    </a:prstClr>
                  </a:outerShdw>
                </a:effectLst>
                <a:latin typeface="汉仪程行简" panose="00020600040101010101" charset="-122"/>
                <a:ea typeface="汉仪程行简" panose="00020600040101010101" charset="-122"/>
              </a:rPr>
              <a:t>01</a:t>
            </a:r>
            <a:r>
              <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rPr>
              <a:t> </a:t>
            </a:r>
            <a:endPar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3045" y="191135"/>
            <a:ext cx="11262995" cy="249618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34. What does paragraph 4 focus on about the study?</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Blood sampling.         B. Genes involved.</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Ability comparing.      D. Data gathered.</a:t>
            </a:r>
            <a:r>
              <a:rPr lang="zh-CN" altLang="en-US"/>
              <a:t> </a:t>
            </a:r>
            <a:endParaRPr lang="zh-CN" altLang="en-US"/>
          </a:p>
        </p:txBody>
      </p:sp>
      <p:sp>
        <p:nvSpPr>
          <p:cNvPr id="5" name="文本框 4"/>
          <p:cNvSpPr txBox="1"/>
          <p:nvPr/>
        </p:nvSpPr>
        <p:spPr>
          <a:xfrm>
            <a:off x="8502015" y="61341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主旨大意题</a:t>
            </a:r>
            <a:endParaRPr lang="zh-CN" altLang="en-US" sz="3200">
              <a:solidFill>
                <a:srgbClr val="FFFF00"/>
              </a:solidFill>
            </a:endParaRPr>
          </a:p>
        </p:txBody>
      </p:sp>
      <p:sp>
        <p:nvSpPr>
          <p:cNvPr id="7" name="文本框 6"/>
          <p:cNvSpPr txBox="1"/>
          <p:nvPr/>
        </p:nvSpPr>
        <p:spPr>
          <a:xfrm>
            <a:off x="140970" y="1718945"/>
            <a:ext cx="11681460" cy="1383665"/>
          </a:xfrm>
          <a:prstGeom prst="rect">
            <a:avLst/>
          </a:prstGeom>
          <a:solidFill>
            <a:schemeClr val="accent3">
              <a:lumMod val="40000"/>
              <a:lumOff val="60000"/>
            </a:schemeClr>
          </a:solidFill>
        </p:spPr>
        <p:txBody>
          <a:bodyPr wrap="square" rtlCol="0">
            <a:spAutoFit/>
          </a:bodyPr>
          <a:p>
            <a:pPr indent="292100" algn="l">
              <a:spcBef>
                <a:spcPts val="0"/>
              </a:spcBef>
              <a:spcAft>
                <a:spcPts val="1000"/>
              </a:spcAft>
              <a:buClrTx/>
              <a:buSzTx/>
              <a:buFont typeface="Arial" panose="020B0604020202020204" pitchFamily="34" charset="0"/>
              <a:buChar char="●"/>
            </a:pPr>
            <a:r>
              <a:rPr lang="zh-CN" altLang="en-US" sz="2800"/>
              <a:t>从文章结构可知，第四段是研究的结果：</a:t>
            </a:r>
            <a:r>
              <a:rPr lang="en-US" altLang="zh-CN" sz="2800"/>
              <a:t>...</a:t>
            </a:r>
            <a:r>
              <a:rPr lang="zh-CN" altLang="en-US" sz="2800"/>
              <a:t>the </a:t>
            </a:r>
            <a:r>
              <a:rPr lang="en-US" altLang="zh-CN" sz="2800"/>
              <a:t>C</a:t>
            </a:r>
            <a:r>
              <a:rPr lang="zh-CN" altLang="en-US" sz="2800"/>
              <a:t>U Boulder team sequenced (测定序列)  </a:t>
            </a:r>
            <a:r>
              <a:rPr lang="zh-CN" altLang="en-US" sz="2800">
                <a:solidFill>
                  <a:srgbClr val="FF0000"/>
                </a:solidFill>
              </a:rPr>
              <a:t>the whole genome</a:t>
            </a:r>
            <a:r>
              <a:rPr lang="zh-CN" altLang="en-US" sz="2800"/>
              <a:t> of 162 tagged chickadees,he team discovered 97</a:t>
            </a:r>
            <a:r>
              <a:rPr lang="en-US" altLang="zh-CN" sz="2800"/>
              <a:t> </a:t>
            </a:r>
            <a:r>
              <a:rPr lang="zh-CN" altLang="en-US" sz="2800">
                <a:solidFill>
                  <a:srgbClr val="FF0000"/>
                </a:solidFill>
              </a:rPr>
              <a:t>genes</a:t>
            </a:r>
            <a:r>
              <a:rPr lang="zh-CN" altLang="en-US" sz="2800"/>
              <a:t> involved in</a:t>
            </a:r>
            <a:r>
              <a:rPr lang="en-US" altLang="zh-CN" sz="2800"/>
              <a:t>...</a:t>
            </a:r>
            <a:endParaRPr lang="en-US" altLang="zh-CN" sz="2800"/>
          </a:p>
        </p:txBody>
      </p:sp>
      <p:sp>
        <p:nvSpPr>
          <p:cNvPr id="11" name="椭圆 10"/>
          <p:cNvSpPr/>
          <p:nvPr/>
        </p:nvSpPr>
        <p:spPr>
          <a:xfrm>
            <a:off x="4339590" y="652145"/>
            <a:ext cx="2546350" cy="54483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33045" y="2049780"/>
            <a:ext cx="10450830" cy="2758440"/>
          </a:xfrm>
          <a:prstGeom prst="rect">
            <a:avLst/>
          </a:prstGeom>
        </p:spPr>
        <p:txBody>
          <a:bodyPr wrap="square">
            <a:spAutoFit/>
          </a:bodyPr>
          <a:p>
            <a:pPr indent="292100" algn="l" defTabSz="914400">
              <a:lnSpc>
                <a:spcPct val="100000"/>
              </a:lnSpc>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35. What does Scott Taylor imply in the last paragraph?</a:t>
            </a:r>
            <a:endParaRPr lang="en-US" sz="2800">
              <a:solidFill>
                <a:srgbClr val="000000"/>
              </a:solidFill>
              <a:uFillTx/>
              <a:latin typeface="Times New Roman" panose="02020603050405020304" charset="0"/>
              <a:ea typeface="等线" panose="02010600030101010101" charset="-122"/>
            </a:endParaRPr>
          </a:p>
          <a:p>
            <a:pPr indent="292100" algn="l" defTabSz="914400">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A. Chickadees possess amazing evolutionary capability.</a:t>
            </a:r>
            <a:endParaRPr lang="en-US" sz="2800">
              <a:solidFill>
                <a:srgbClr val="000000"/>
              </a:solidFill>
              <a:uFillTx/>
              <a:latin typeface="Times New Roman" panose="02020603050405020304" charset="0"/>
              <a:ea typeface="等线" panose="02010600030101010101" charset="-122"/>
            </a:endParaRPr>
          </a:p>
          <a:p>
            <a:pPr indent="292100" algn="l" defTabSz="914400">
              <a:lnSpc>
                <a:spcPct val="100000"/>
              </a:lnSpc>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B. Many other birds should improve their spacial memory.    </a:t>
            </a:r>
            <a:endParaRPr lang="en-US" sz="2800">
              <a:solidFill>
                <a:srgbClr val="000000"/>
              </a:solidFill>
              <a:uFillTx/>
              <a:latin typeface="Times New Roman" panose="02020603050405020304" charset="0"/>
              <a:ea typeface="等线" panose="02010600030101010101" charset="-122"/>
            </a:endParaRPr>
          </a:p>
          <a:p>
            <a:pPr indent="292100" algn="l" defTabSz="914400">
              <a:lnSpc>
                <a:spcPct val="100000"/>
              </a:lnSpc>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C. Food storage is vital to the survival of animals in winter. </a:t>
            </a:r>
            <a:endParaRPr lang="en-US" sz="2800">
              <a:solidFill>
                <a:srgbClr val="000000"/>
              </a:solidFill>
              <a:uFillTx/>
              <a:latin typeface="Times New Roman" panose="02020603050405020304" charset="0"/>
              <a:ea typeface="等线" panose="02010600030101010101" charset="-122"/>
            </a:endParaRPr>
          </a:p>
          <a:p>
            <a:pPr indent="292100" algn="l" defTabSz="914400">
              <a:lnSpc>
                <a:spcPct val="100000"/>
              </a:lnSpc>
              <a:spcBef>
                <a:spcPts val="0"/>
              </a:spcBef>
              <a:spcAft>
                <a:spcPts val="1000"/>
              </a:spcAft>
              <a:buClrTx/>
              <a:buSzTx/>
              <a:buFont typeface="Arial" panose="020B0604020202020204" pitchFamily="34" charset="0"/>
              <a:buChar char="●"/>
            </a:pPr>
            <a:r>
              <a:rPr lang="en-US" sz="2800">
                <a:solidFill>
                  <a:srgbClr val="000000"/>
                </a:solidFill>
                <a:uFillTx/>
                <a:latin typeface="Times New Roman" panose="02020603050405020304" charset="0"/>
                <a:ea typeface="等线" panose="02010600030101010101" charset="-122"/>
              </a:rPr>
              <a:t>D. Chickadees’ spacial memory carries them through winter.</a:t>
            </a:r>
            <a:endParaRPr lang="en-US" sz="2800">
              <a:solidFill>
                <a:srgbClr val="000000"/>
              </a:solidFill>
              <a:uFillTx/>
              <a:latin typeface="Times New Roman" panose="02020603050405020304" charset="0"/>
              <a:ea typeface="等线" panose="02010600030101010101" charset="-122"/>
            </a:endParaRPr>
          </a:p>
        </p:txBody>
      </p:sp>
      <p:sp>
        <p:nvSpPr>
          <p:cNvPr id="8" name="文本框 7"/>
          <p:cNvSpPr txBox="1"/>
          <p:nvPr/>
        </p:nvSpPr>
        <p:spPr>
          <a:xfrm>
            <a:off x="9266555" y="334327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9" name="文本框 8"/>
          <p:cNvSpPr txBox="1"/>
          <p:nvPr/>
        </p:nvSpPr>
        <p:spPr>
          <a:xfrm>
            <a:off x="233045" y="4808220"/>
            <a:ext cx="11681460" cy="1383665"/>
          </a:xfrm>
          <a:prstGeom prst="rect">
            <a:avLst/>
          </a:prstGeom>
          <a:solidFill>
            <a:schemeClr val="accent3">
              <a:lumMod val="40000"/>
              <a:lumOff val="60000"/>
            </a:schemeClr>
          </a:solidFill>
        </p:spPr>
        <p:txBody>
          <a:bodyPr wrap="square" rtlCol="0">
            <a:spAutoFit/>
          </a:bodyPr>
          <a:p>
            <a:pPr indent="292100" algn="l">
              <a:spcBef>
                <a:spcPts val="0"/>
              </a:spcBef>
              <a:spcAft>
                <a:spcPts val="1000"/>
              </a:spcAft>
              <a:buClrTx/>
              <a:buSzTx/>
              <a:buFont typeface="Arial" panose="020B0604020202020204" pitchFamily="34" charset="0"/>
              <a:buChar char="●"/>
            </a:pPr>
            <a:r>
              <a:rPr lang="zh-CN" altLang="en-US" sz="2800"/>
              <a:t>最后一段： </a:t>
            </a:r>
            <a:r>
              <a:rPr lang="en-US" altLang="zh-CN" sz="2800"/>
              <a:t>“</a:t>
            </a:r>
            <a:r>
              <a:rPr lang="zh-CN" altLang="en-US" sz="2800"/>
              <a:t>Their spacial memory is much more developed than many other birds that don , t have to have this strategy to survive cold winters.</a:t>
            </a:r>
            <a:r>
              <a:rPr lang="en-US" altLang="zh-CN" sz="2800"/>
              <a:t>”</a:t>
            </a:r>
            <a:r>
              <a:rPr lang="zh-CN" altLang="en-US" sz="2800"/>
              <a:t>暗示空间记忆能力帮助山雀度过寒冬。 </a:t>
            </a:r>
            <a:endParaRPr lang="zh-CN" altLang="en-US" sz="2800"/>
          </a:p>
        </p:txBody>
      </p:sp>
      <p:sp>
        <p:nvSpPr>
          <p:cNvPr id="12" name="椭圆 11"/>
          <p:cNvSpPr/>
          <p:nvPr/>
        </p:nvSpPr>
        <p:spPr>
          <a:xfrm>
            <a:off x="461645" y="430022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11" grpId="0" bldLvl="0" animBg="1"/>
      <p:bldP spid="7" grpId="1" animBg="1"/>
      <p:bldP spid="6" grpId="0"/>
      <p:bldP spid="8" grpId="0" bldLvl="0" animBg="1"/>
      <p:bldP spid="12" grpId="0" bldLvl="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100" name="文本框 99"/>
          <p:cNvSpPr txBox="1"/>
          <p:nvPr/>
        </p:nvSpPr>
        <p:spPr>
          <a:xfrm>
            <a:off x="513080" y="1296670"/>
            <a:ext cx="11262360" cy="2651125"/>
          </a:xfrm>
          <a:prstGeom prst="rect">
            <a:avLst/>
          </a:prstGeom>
          <a:solidFill>
            <a:schemeClr val="accent3">
              <a:lumMod val="20000"/>
              <a:lumOff val="80000"/>
            </a:schemeClr>
          </a:solidFill>
          <a:ln w="9525">
            <a:noFill/>
          </a:ln>
        </p:spPr>
        <p:txBody>
          <a:bodyPr wrap="square">
            <a:spAutoFit/>
          </a:bodyPr>
          <a:p>
            <a:pPr marL="0" indent="292100" algn="l">
              <a:lnSpc>
                <a:spcPct val="130000"/>
              </a:lnSpc>
              <a:buClrTx/>
              <a:buSzTx/>
              <a:buFontTx/>
              <a:buNone/>
            </a:pPr>
            <a:r>
              <a:rPr lang="en-US" sz="3200" b="0">
                <a:solidFill>
                  <a:srgbClr val="000000"/>
                </a:solidFill>
                <a:latin typeface="Times New Roman" panose="02020603050405020304" charset="0"/>
                <a:ea typeface="宋体" panose="02010600030101010101" pitchFamily="2" charset="-122"/>
              </a:rPr>
              <a:t> </a:t>
            </a:r>
            <a:r>
              <a:rPr lang="en-US" sz="3200">
                <a:solidFill>
                  <a:srgbClr val="000000"/>
                </a:solidFill>
                <a:latin typeface="Times New Roman" panose="02020603050405020304" charset="0"/>
                <a:ea typeface="宋体" panose="02010600030101010101" pitchFamily="2" charset="-122"/>
                <a:sym typeface="+mn-ea"/>
              </a:rPr>
              <a:t>Using blood samples ,  the CU Boulder team sequenced the whole genome of 162 tagged chickadees , resulting in the largest dataset ever collected for examining the genetic basis of chickadee cognitive ability.  </a:t>
            </a:r>
            <a:endParaRPr lang="en-US" sz="3200">
              <a:solidFill>
                <a:srgbClr val="000000"/>
              </a:solidFill>
              <a:latin typeface="Times New Roman" panose="02020603050405020304" charset="0"/>
              <a:ea typeface="宋体" panose="02010600030101010101" pitchFamily="2" charset="-122"/>
              <a:sym typeface="+mn-ea"/>
            </a:endParaRPr>
          </a:p>
        </p:txBody>
      </p:sp>
      <p:cxnSp>
        <p:nvCxnSpPr>
          <p:cNvPr id="6" name="直接连接符 5"/>
          <p:cNvCxnSpPr/>
          <p:nvPr/>
        </p:nvCxnSpPr>
        <p:spPr>
          <a:xfrm>
            <a:off x="4774565" y="1877695"/>
            <a:ext cx="3528060" cy="6985"/>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6330950" y="1884680"/>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7" name="直接连接符 6"/>
          <p:cNvCxnSpPr/>
          <p:nvPr/>
        </p:nvCxnSpPr>
        <p:spPr>
          <a:xfrm>
            <a:off x="8364220" y="1884680"/>
            <a:ext cx="1728470" cy="0"/>
          </a:xfrm>
          <a:prstGeom prst="line">
            <a:avLst/>
          </a:prstGeom>
          <a:ln w="28575">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8898890" y="1884680"/>
            <a:ext cx="659130" cy="368300"/>
          </a:xfrm>
          <a:prstGeom prst="rect">
            <a:avLst/>
          </a:prstGeom>
          <a:solidFill>
            <a:srgbClr val="FFFF00"/>
          </a:solidFill>
        </p:spPr>
        <p:txBody>
          <a:bodyPr wrap="square" rtlCol="0">
            <a:spAutoFit/>
          </a:bodyPr>
          <a:p>
            <a:r>
              <a:rPr lang="zh-CN" altLang="en-US"/>
              <a:t>谓语</a:t>
            </a:r>
            <a:endParaRPr lang="zh-CN" altLang="en-US"/>
          </a:p>
        </p:txBody>
      </p:sp>
      <p:cxnSp>
        <p:nvCxnSpPr>
          <p:cNvPr id="12" name="直接连接符 11"/>
          <p:cNvCxnSpPr/>
          <p:nvPr/>
        </p:nvCxnSpPr>
        <p:spPr>
          <a:xfrm flipV="1">
            <a:off x="623570" y="2533015"/>
            <a:ext cx="2411095" cy="2032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10230485" y="1884680"/>
            <a:ext cx="613410" cy="8255"/>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1084580" y="2533015"/>
            <a:ext cx="725805" cy="368300"/>
          </a:xfrm>
          <a:prstGeom prst="rect">
            <a:avLst/>
          </a:prstGeom>
          <a:solidFill>
            <a:srgbClr val="FFFF00"/>
          </a:solidFill>
        </p:spPr>
        <p:txBody>
          <a:bodyPr wrap="square" rtlCol="0">
            <a:spAutoFit/>
          </a:bodyPr>
          <a:p>
            <a:r>
              <a:rPr lang="zh-CN" altLang="en-US"/>
              <a:t>宾语</a:t>
            </a:r>
            <a:endParaRPr lang="zh-CN" altLang="en-US"/>
          </a:p>
        </p:txBody>
      </p:sp>
      <p:sp>
        <p:nvSpPr>
          <p:cNvPr id="14" name="文本框 13"/>
          <p:cNvSpPr txBox="1"/>
          <p:nvPr/>
        </p:nvSpPr>
        <p:spPr>
          <a:xfrm>
            <a:off x="2660015" y="2125980"/>
            <a:ext cx="537845" cy="540385"/>
          </a:xfrm>
          <a:prstGeom prst="rect">
            <a:avLst/>
          </a:prstGeom>
          <a:noFill/>
        </p:spPr>
        <p:txBody>
          <a:bodyPr wrap="square" rtlCol="0">
            <a:noAutofit/>
          </a:bodyPr>
          <a:p>
            <a:r>
              <a:rPr lang="zh-CN" altLang="en-US" sz="3200" b="1">
                <a:solidFill>
                  <a:srgbClr val="C00000"/>
                </a:solidFill>
              </a:rPr>
              <a:t>（</a:t>
            </a:r>
            <a:endParaRPr lang="zh-CN" altLang="en-US" sz="3200" b="1">
              <a:solidFill>
                <a:srgbClr val="C00000"/>
              </a:solidFill>
            </a:endParaRPr>
          </a:p>
        </p:txBody>
      </p:sp>
      <p:sp>
        <p:nvSpPr>
          <p:cNvPr id="26" name="文本框 25"/>
          <p:cNvSpPr txBox="1"/>
          <p:nvPr/>
        </p:nvSpPr>
        <p:spPr>
          <a:xfrm>
            <a:off x="6842125" y="203009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19" name="左中括号 18"/>
          <p:cNvSpPr/>
          <p:nvPr/>
        </p:nvSpPr>
        <p:spPr>
          <a:xfrm>
            <a:off x="7416800" y="195643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3197860" y="3199765"/>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文本框 14"/>
          <p:cNvSpPr txBox="1"/>
          <p:nvPr/>
        </p:nvSpPr>
        <p:spPr>
          <a:xfrm>
            <a:off x="3877310" y="2666365"/>
            <a:ext cx="537845" cy="540385"/>
          </a:xfrm>
          <a:prstGeom prst="rect">
            <a:avLst/>
          </a:prstGeom>
          <a:noFill/>
        </p:spPr>
        <p:txBody>
          <a:bodyPr wrap="square" rtlCol="0">
            <a:noAutofit/>
          </a:bodyPr>
          <a:p>
            <a:r>
              <a:rPr lang="zh-CN" altLang="en-US" sz="3200" b="1">
                <a:solidFill>
                  <a:srgbClr val="C00000"/>
                </a:solidFill>
              </a:rPr>
              <a:t>（</a:t>
            </a:r>
            <a:endParaRPr lang="zh-CN" altLang="en-US" sz="3200" b="1">
              <a:solidFill>
                <a:srgbClr val="C00000"/>
              </a:solidFill>
            </a:endParaRPr>
          </a:p>
        </p:txBody>
      </p:sp>
      <p:sp>
        <p:nvSpPr>
          <p:cNvPr id="17" name="文本框 16"/>
          <p:cNvSpPr txBox="1"/>
          <p:nvPr/>
        </p:nvSpPr>
        <p:spPr>
          <a:xfrm>
            <a:off x="3034665" y="3364230"/>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7" name="文本框 26"/>
          <p:cNvSpPr txBox="1"/>
          <p:nvPr>
            <p:custDataLst>
              <p:tags r:id="rId3"/>
            </p:custDataLst>
          </p:nvPr>
        </p:nvSpPr>
        <p:spPr>
          <a:xfrm>
            <a:off x="8928735" y="2553335"/>
            <a:ext cx="130175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结果状语</a:t>
            </a:r>
            <a:endParaRPr lang="zh-CN" altLang="en-US"/>
          </a:p>
        </p:txBody>
      </p:sp>
      <p:sp>
        <p:nvSpPr>
          <p:cNvPr id="18" name="文本框 17"/>
          <p:cNvSpPr txBox="1"/>
          <p:nvPr>
            <p:custDataLst>
              <p:tags r:id="rId4"/>
            </p:custDataLst>
          </p:nvPr>
        </p:nvSpPr>
        <p:spPr>
          <a:xfrm>
            <a:off x="7597140" y="3133090"/>
            <a:ext cx="130175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目的状语</a:t>
            </a:r>
            <a:endParaRPr lang="zh-CN" altLang="en-US"/>
          </a:p>
        </p:txBody>
      </p:sp>
      <p:sp>
        <p:nvSpPr>
          <p:cNvPr id="21" name="文本框 20"/>
          <p:cNvSpPr txBox="1"/>
          <p:nvPr/>
        </p:nvSpPr>
        <p:spPr>
          <a:xfrm>
            <a:off x="381635" y="4255770"/>
            <a:ext cx="11353165" cy="2011045"/>
          </a:xfrm>
          <a:prstGeom prst="rect">
            <a:avLst/>
          </a:prstGeom>
          <a:noFill/>
        </p:spPr>
        <p:txBody>
          <a:bodyPr wrap="square" rtlCol="0" anchor="t">
            <a:spAutoFit/>
          </a:bodyPr>
          <a:p>
            <a:pPr indent="266700">
              <a:lnSpc>
                <a:spcPct val="130000"/>
              </a:lnSpc>
            </a:pPr>
            <a:r>
              <a:rPr lang="zh-CN" sz="3200">
                <a:ea typeface="等线" panose="02010600030101010101" charset="-122"/>
                <a:sym typeface="+mn-ea"/>
              </a:rPr>
              <a:t>研究团队使用了血液样本，对162只被标记的山雀进行了全基因组测序，这一工作产生了有史以来最大的数据集，用于研究山雀认知能力的遗传基础。</a:t>
            </a:r>
            <a:endParaRPr lang="zh-CN" sz="3200">
              <a:ea typeface="等线" panose="02010600030101010101"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3" grpId="0" bldLvl="0" animBg="1"/>
      <p:bldP spid="14" grpId="0"/>
      <p:bldP spid="26" grpId="0"/>
      <p:bldP spid="19" grpId="0" bldLvl="0" animBg="1"/>
      <p:bldP spid="16" grpId="0" bldLvl="0" animBg="1"/>
      <p:bldP spid="15" grpId="0"/>
      <p:bldP spid="17" grpId="0"/>
      <p:bldP spid="27" grpId="0" bldLvl="0" animBg="1"/>
      <p:bldP spid="18" grpId="0" bldLvl="0" animBg="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09220" y="1681480"/>
            <a:ext cx="11921490" cy="2101850"/>
          </a:xfrm>
        </p:spPr>
        <p:txBody>
          <a:bodyPr>
            <a:noAutofit/>
          </a:bodyPr>
          <a:p>
            <a:pPr>
              <a:lnSpc>
                <a:spcPct val="90000"/>
              </a:lnSpc>
            </a:pPr>
            <a:r>
              <a:rPr lang="zh-CN" altLang="en-US" sz="2400"/>
              <a:t>spatial memory</a:t>
            </a:r>
            <a:r>
              <a:rPr lang="en-US" altLang="zh-CN" sz="2400"/>
              <a:t>     </a:t>
            </a:r>
            <a:r>
              <a:rPr lang="zh-CN" altLang="en-US" sz="2400"/>
              <a:t>空间记忆</a:t>
            </a:r>
            <a:r>
              <a:rPr lang="en-US" altLang="zh-CN" sz="2400"/>
              <a:t>           </a:t>
            </a:r>
            <a:r>
              <a:rPr lang="zh-CN" altLang="en-US" sz="2400"/>
              <a:t>genes</a:t>
            </a:r>
            <a:r>
              <a:rPr lang="en-US" altLang="zh-CN" sz="2400"/>
              <a:t>  n  </a:t>
            </a:r>
            <a:r>
              <a:rPr lang="zh-CN" altLang="en-US" sz="2400"/>
              <a:t>基因</a:t>
            </a:r>
            <a:r>
              <a:rPr lang="en-US" altLang="zh-CN" sz="2400"/>
              <a:t>      </a:t>
            </a:r>
            <a:endParaRPr lang="en-US" altLang="zh-CN" sz="2400"/>
          </a:p>
          <a:p>
            <a:pPr>
              <a:lnSpc>
                <a:spcPct val="90000"/>
              </a:lnSpc>
            </a:pPr>
            <a:r>
              <a:rPr lang="zh-CN" altLang="en-US" sz="2400"/>
              <a:t>evolution</a:t>
            </a:r>
            <a:r>
              <a:rPr lang="en-US" altLang="zh-CN" sz="2400"/>
              <a:t>  n  </a:t>
            </a:r>
            <a:r>
              <a:rPr lang="zh-CN" altLang="en-US" sz="2400"/>
              <a:t>进化</a:t>
            </a:r>
            <a:r>
              <a:rPr lang="en-US" altLang="zh-CN" sz="2400"/>
              <a:t>                    </a:t>
            </a:r>
            <a:r>
              <a:rPr lang="zh-CN" altLang="en-US" sz="2400"/>
              <a:t>cognitive ability</a:t>
            </a:r>
            <a:r>
              <a:rPr lang="en-US" altLang="zh-CN" sz="2400"/>
              <a:t>   </a:t>
            </a:r>
            <a:r>
              <a:rPr lang="zh-CN" altLang="en-US" sz="2400"/>
              <a:t>认知能力</a:t>
            </a:r>
            <a:r>
              <a:rPr lang="en-US" altLang="zh-CN" sz="2400"/>
              <a:t>   </a:t>
            </a:r>
            <a:endParaRPr lang="en-US" altLang="zh-CN" sz="2400"/>
          </a:p>
          <a:p>
            <a:pPr>
              <a:lnSpc>
                <a:spcPct val="90000"/>
              </a:lnSpc>
            </a:pPr>
            <a:r>
              <a:rPr lang="zh-CN" altLang="en-US" sz="2400"/>
              <a:t>genome</a:t>
            </a:r>
            <a:r>
              <a:rPr lang="en-US" altLang="zh-CN" sz="2400"/>
              <a:t> n </a:t>
            </a:r>
            <a:r>
              <a:rPr lang="zh-CN" altLang="en-US" sz="2400"/>
              <a:t>基因组</a:t>
            </a:r>
            <a:r>
              <a:rPr lang="en-US" altLang="zh-CN" sz="2400"/>
              <a:t>                      </a:t>
            </a:r>
            <a:r>
              <a:rPr lang="zh-CN" altLang="en-US" sz="2400">
                <a:sym typeface="+mn-ea"/>
              </a:rPr>
              <a:t>animal kingdom</a:t>
            </a:r>
            <a:r>
              <a:rPr lang="en-US" altLang="zh-CN" sz="2400">
                <a:sym typeface="+mn-ea"/>
              </a:rPr>
              <a:t>  </a:t>
            </a:r>
            <a:r>
              <a:rPr lang="zh-CN" altLang="en-US" sz="2400">
                <a:sym typeface="+mn-ea"/>
              </a:rPr>
              <a:t>动物界</a:t>
            </a:r>
            <a:endParaRPr lang="zh-CN" altLang="en-US" sz="2400">
              <a:sym typeface="+mn-ea"/>
            </a:endParaRPr>
          </a:p>
          <a:p>
            <a:pPr>
              <a:lnSpc>
                <a:spcPct val="90000"/>
              </a:lnSpc>
            </a:pPr>
            <a:r>
              <a:rPr lang="zh-CN" altLang="en-US" sz="2400">
                <a:sym typeface="+mn-ea"/>
              </a:rPr>
              <a:t>long-term memory</a:t>
            </a:r>
            <a:r>
              <a:rPr lang="en-US" altLang="zh-CN" sz="2400">
                <a:sym typeface="+mn-ea"/>
              </a:rPr>
              <a:t>  </a:t>
            </a:r>
            <a:r>
              <a:rPr lang="zh-CN" altLang="en-US" sz="2400">
                <a:sym typeface="+mn-ea"/>
              </a:rPr>
              <a:t>长期记忆</a:t>
            </a:r>
            <a:r>
              <a:rPr lang="en-US" altLang="zh-CN" sz="2400">
                <a:sym typeface="+mn-ea"/>
              </a:rPr>
              <a:t>         </a:t>
            </a:r>
            <a:endParaRPr lang="en-US" altLang="zh-CN" sz="2400">
              <a:sym typeface="+mn-ea"/>
            </a:endParaRPr>
          </a:p>
          <a:p>
            <a:pPr>
              <a:lnSpc>
                <a:spcPct val="90000"/>
              </a:lnSpc>
            </a:pPr>
            <a:r>
              <a:rPr lang="zh-CN" altLang="en-US" sz="2400">
                <a:sym typeface="+mn-ea"/>
              </a:rPr>
              <a:t>seed-filled bird feeders</a:t>
            </a:r>
            <a:r>
              <a:rPr lang="en-US" altLang="zh-CN" sz="2400">
                <a:sym typeface="+mn-ea"/>
              </a:rPr>
              <a:t>  </a:t>
            </a:r>
            <a:r>
              <a:rPr lang="zh-CN" altLang="en-US" sz="2400">
                <a:sym typeface="+mn-ea"/>
              </a:rPr>
              <a:t>装有种子的鸟食器</a:t>
            </a:r>
            <a:endParaRPr lang="zh-CN" altLang="en-US" sz="2400">
              <a:sym typeface="+mn-ea"/>
            </a:endParaRPr>
          </a:p>
          <a:p>
            <a:pPr>
              <a:lnSpc>
                <a:spcPct val="90000"/>
              </a:lnSpc>
            </a:pPr>
            <a:r>
              <a:rPr lang="zh-CN" altLang="en-US" sz="2400"/>
              <a:t>frequency reader</a:t>
            </a:r>
            <a:r>
              <a:rPr lang="en-US" altLang="zh-CN" sz="2400"/>
              <a:t>  </a:t>
            </a:r>
            <a:r>
              <a:rPr lang="zh-CN" altLang="en-US" sz="2400"/>
              <a:t>频率读取器</a:t>
            </a:r>
            <a:endParaRPr lang="zh-CN" altLang="en-US" sz="2400"/>
          </a:p>
          <a:p>
            <a:endParaRPr lang="zh-CN" altLang="en-US" sz="2400"/>
          </a:p>
        </p:txBody>
      </p:sp>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855345" y="12058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796415" y="1205865"/>
            <a:ext cx="5080000" cy="460375"/>
          </a:xfrm>
          <a:prstGeom prst="rect">
            <a:avLst/>
          </a:prstGeom>
          <a:noFill/>
          <a:ln w="9525">
            <a:noFill/>
          </a:ln>
        </p:spPr>
        <p:txBody>
          <a:bodyPr>
            <a:spAutoFit/>
          </a:bodyPr>
          <a:p>
            <a:pPr indent="266700"/>
            <a:r>
              <a:rPr lang="zh-CN" altLang="en-US" sz="2400" b="1">
                <a:latin typeface="微软雅黑" panose="020B0503020204020204" charset="-122"/>
                <a:ea typeface="微软雅黑" panose="020B0503020204020204" charset="-122"/>
                <a:cs typeface="微软雅黑" panose="020B0503020204020204" charset="-122"/>
              </a:rPr>
              <a:t>与生物学相关</a:t>
            </a:r>
            <a:r>
              <a:rPr lang="zh-CN" sz="2400" b="1">
                <a:latin typeface="微软雅黑" panose="020B0503020204020204" charset="-122"/>
                <a:ea typeface="微软雅黑" panose="020B0503020204020204" charset="-122"/>
                <a:cs typeface="微软雅黑" panose="020B0503020204020204" charset="-122"/>
              </a:rPr>
              <a:t>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49555" y="4959350"/>
            <a:ext cx="10908665" cy="1344295"/>
          </a:xfrm>
          <a:prstGeom prst="rect">
            <a:avLst/>
          </a:prstGeom>
          <a:noFill/>
        </p:spPr>
        <p:txBody>
          <a:bodyPr wrap="square" rtlCol="0" anchor="t">
            <a:spAutoFit/>
          </a:bodyPr>
          <a:p>
            <a:pPr marL="228600" indent="-228600" algn="l">
              <a:lnSpc>
                <a:spcPct val="90000"/>
              </a:lnSpc>
              <a:spcBef>
                <a:spcPts val="0"/>
              </a:spcBef>
              <a:spcAft>
                <a:spcPts val="1000"/>
              </a:spcAft>
              <a:buClrTx/>
              <a:buSzTx/>
              <a:buFont typeface="Arial" panose="020B0604020202020204" pitchFamily="34" charset="0"/>
              <a:buChar char="●"/>
            </a:pPr>
            <a:r>
              <a:rPr lang="zh-CN" altLang="en-US" sz="2400" spc="150">
                <a:solidFill>
                  <a:srgbClr val="253A3F"/>
                </a:solidFill>
                <a:uFillTx/>
                <a:ea typeface="+mn-lt"/>
                <a:cs typeface="汉仪大宋简" panose="02010600000101010101" charset="-122"/>
                <a:sym typeface="+mn-ea"/>
              </a:rPr>
              <a:t>new research（新研究）    </a:t>
            </a:r>
            <a:r>
              <a:rPr lang="en-US" altLang="zh-CN" sz="2400" spc="150">
                <a:solidFill>
                  <a:srgbClr val="253A3F"/>
                </a:solidFill>
                <a:uFillTx/>
                <a:ea typeface="+mn-lt"/>
                <a:cs typeface="汉仪大宋简" panose="02010600000101010101" charset="-122"/>
                <a:sym typeface="+mn-ea"/>
              </a:rPr>
              <a:t>    </a:t>
            </a:r>
            <a:r>
              <a:rPr lang="zh-CN" altLang="en-US" sz="2400" spc="150">
                <a:solidFill>
                  <a:srgbClr val="253A3F"/>
                </a:solidFill>
                <a:uFillTx/>
                <a:ea typeface="+mn-lt"/>
                <a:cs typeface="汉仪大宋简" panose="02010600000101010101" charset="-122"/>
                <a:sym typeface="+mn-ea"/>
              </a:rPr>
              <a:t>long-term memory（长期记忆）</a:t>
            </a:r>
            <a:endParaRPr lang="zh-CN" altLang="en-US" sz="2400" spc="150">
              <a:solidFill>
                <a:srgbClr val="253A3F"/>
              </a:solidFill>
              <a:uFillTx/>
              <a:ea typeface="+mn-lt"/>
              <a:cs typeface="汉仪大宋简" panose="02010600000101010101" charset="-122"/>
              <a:sym typeface="+mn-ea"/>
            </a:endParaRPr>
          </a:p>
          <a:p>
            <a:pPr marL="228600" indent="-228600" algn="l">
              <a:lnSpc>
                <a:spcPct val="90000"/>
              </a:lnSpc>
              <a:spcBef>
                <a:spcPts val="0"/>
              </a:spcBef>
              <a:spcAft>
                <a:spcPts val="1000"/>
              </a:spcAft>
              <a:buClrTx/>
              <a:buSzTx/>
              <a:buFont typeface="Arial" panose="020B0604020202020204" pitchFamily="34" charset="0"/>
              <a:buChar char="●"/>
            </a:pPr>
            <a:r>
              <a:rPr lang="zh-CN" altLang="en-US" sz="2400" spc="150">
                <a:solidFill>
                  <a:srgbClr val="253A3F"/>
                </a:solidFill>
                <a:uFillTx/>
                <a:ea typeface="+mn-lt"/>
                <a:cs typeface="汉仪大宋简" panose="02010600000101010101" charset="-122"/>
                <a:sym typeface="+mn-ea"/>
              </a:rPr>
              <a:t>tags（标签）</a:t>
            </a:r>
            <a:r>
              <a:rPr lang="en-US" altLang="zh-CN" sz="2400" spc="150">
                <a:solidFill>
                  <a:srgbClr val="253A3F"/>
                </a:solidFill>
                <a:uFillTx/>
                <a:ea typeface="+mn-lt"/>
                <a:cs typeface="汉仪大宋简" panose="02010600000101010101" charset="-122"/>
                <a:sym typeface="+mn-ea"/>
              </a:rPr>
              <a:t>                  </a:t>
            </a:r>
            <a:r>
              <a:rPr lang="zh-CN" altLang="en-US" sz="2400" spc="150">
                <a:solidFill>
                  <a:srgbClr val="253A3F"/>
                </a:solidFill>
                <a:uFillTx/>
                <a:ea typeface="+mn-lt"/>
                <a:cs typeface="汉仪大宋简" panose="02010600000101010101" charset="-122"/>
                <a:sym typeface="+mn-ea"/>
              </a:rPr>
              <a:t>novel technique（新技术）</a:t>
            </a:r>
            <a:endParaRPr lang="zh-CN" altLang="en-US" sz="2400" spc="150">
              <a:solidFill>
                <a:srgbClr val="253A3F"/>
              </a:solidFill>
              <a:uFillTx/>
              <a:ea typeface="+mn-lt"/>
              <a:cs typeface="汉仪大宋简" panose="02010600000101010101" charset="-122"/>
              <a:sym typeface="+mn-ea"/>
            </a:endParaRPr>
          </a:p>
          <a:p>
            <a:pPr marL="228600" indent="-228600" algn="l">
              <a:lnSpc>
                <a:spcPct val="90000"/>
              </a:lnSpc>
              <a:spcBef>
                <a:spcPts val="0"/>
              </a:spcBef>
              <a:spcAft>
                <a:spcPts val="1000"/>
              </a:spcAft>
              <a:buClrTx/>
              <a:buSzTx/>
              <a:buFont typeface="Arial" panose="020B0604020202020204" pitchFamily="34" charset="0"/>
              <a:buChar char="●"/>
            </a:pPr>
            <a:r>
              <a:rPr lang="en-US" altLang="zh-CN" sz="2400" spc="150">
                <a:solidFill>
                  <a:srgbClr val="253A3F"/>
                </a:solidFill>
                <a:uFillTx/>
                <a:ea typeface="+mn-lt"/>
                <a:cs typeface="汉仪大宋简" panose="02010600000101010101" charset="-122"/>
                <a:sym typeface="+mn-ea"/>
              </a:rPr>
              <a:t>account for    </a:t>
            </a:r>
            <a:r>
              <a:rPr lang="zh-CN" altLang="en-US" sz="2400" spc="150">
                <a:solidFill>
                  <a:srgbClr val="253A3F"/>
                </a:solidFill>
                <a:uFillTx/>
                <a:ea typeface="+mn-lt"/>
                <a:cs typeface="汉仪大宋简" panose="02010600000101010101" charset="-122"/>
                <a:sym typeface="+mn-ea"/>
              </a:rPr>
              <a:t>解释，说明；占比，占据</a:t>
            </a:r>
            <a:r>
              <a:rPr lang="en-US" altLang="zh-CN" sz="2400" spc="150">
                <a:solidFill>
                  <a:srgbClr val="253A3F"/>
                </a:solidFill>
                <a:uFillTx/>
                <a:ea typeface="+mn-lt"/>
                <a:cs typeface="汉仪大宋简" panose="02010600000101010101" charset="-122"/>
                <a:sym typeface="+mn-ea"/>
              </a:rPr>
              <a:t> </a:t>
            </a:r>
            <a:endParaRPr lang="en-US" altLang="zh-CN" sz="2400" spc="150">
              <a:solidFill>
                <a:srgbClr val="253A3F"/>
              </a:solidFill>
              <a:uFillTx/>
              <a:ea typeface="+mn-lt"/>
              <a:cs typeface="汉仪大宋简" panose="02010600000101010101" charset="-122"/>
              <a:sym typeface="+mn-ea"/>
            </a:endParaRPr>
          </a:p>
        </p:txBody>
      </p:sp>
      <p:sp>
        <p:nvSpPr>
          <p:cNvPr id="11" name="正五边形 10"/>
          <p:cNvSpPr/>
          <p:nvPr/>
        </p:nvSpPr>
        <p:spPr>
          <a:xfrm>
            <a:off x="855345" y="438467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796415" y="4384675"/>
            <a:ext cx="5080000" cy="460375"/>
          </a:xfrm>
          <a:prstGeom prst="rect">
            <a:avLst/>
          </a:prstGeom>
          <a:noFill/>
          <a:ln w="9525">
            <a:noFill/>
          </a:ln>
        </p:spPr>
        <p:txBody>
          <a:bodyPr>
            <a:spAutoFit/>
          </a:bodyPr>
          <a:p>
            <a:pPr indent="266700"/>
            <a:r>
              <a:rPr lang="zh-CN" sz="2400" b="1">
                <a:latin typeface="微软雅黑" panose="020B0503020204020204" charset="-122"/>
                <a:ea typeface="微软雅黑" panose="020B0503020204020204" charset="-122"/>
                <a:cs typeface="微软雅黑" panose="020B0503020204020204" charset="-122"/>
              </a:rPr>
              <a:t>其他语料</a:t>
            </a:r>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11" grpId="0" bldLvl="0" animBg="1"/>
      <p:bldP spid="13" grpId="0"/>
      <p:bldP spid="3" grpId="0" build="p"/>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148195" y="1770380"/>
            <a:ext cx="4526915" cy="3642995"/>
          </a:xfrm>
          <a:prstGeom prst="rect">
            <a:avLst/>
          </a:prstGeom>
          <a:noFill/>
        </p:spPr>
        <p:txBody>
          <a:bodyPr wrap="square" rtlCol="0">
            <a:noAutofit/>
          </a:bodyPr>
          <a:p>
            <a:pPr>
              <a:lnSpc>
                <a:spcPct val="150000"/>
              </a:lnSpc>
            </a:pPr>
            <a:r>
              <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本文提供了一些有效的应对方法，帮助人们处理生活中的压抑、挫败或缺乏兴趣等情绪，并重新掌控自己的生活。</a:t>
            </a:r>
            <a:endPar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p:txBody>
      </p:sp>
      <p:sp>
        <p:nvSpPr>
          <p:cNvPr id="7" name="文本框 6"/>
          <p:cNvSpPr txBox="1"/>
          <p:nvPr/>
        </p:nvSpPr>
        <p:spPr>
          <a:xfrm>
            <a:off x="1129348" y="497840"/>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zh-CN" altLang="en-US" sz="6000" i="1">
                <a:solidFill>
                  <a:schemeClr val="tx1">
                    <a:lumMod val="50000"/>
                    <a:lumOff val="50000"/>
                  </a:schemeClr>
                </a:solidFill>
                <a:latin typeface="汉仪雅酷黑简" panose="00020600040101010101" charset="-122"/>
                <a:ea typeface="汉仪雅酷黑简" panose="00020600040101010101" charset="-122"/>
              </a:rPr>
              <a:t>七选五</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grpSp>
        <p:nvGrpSpPr>
          <p:cNvPr id="16" name="组合 15"/>
          <p:cNvGrpSpPr/>
          <p:nvPr/>
        </p:nvGrpSpPr>
        <p:grpSpPr>
          <a:xfrm>
            <a:off x="3704053" y="615950"/>
            <a:ext cx="8297447" cy="778510"/>
            <a:chOff x="274" y="6225"/>
            <a:chExt cx="6948" cy="1129"/>
          </a:xfrm>
        </p:grpSpPr>
        <p:sp>
          <p:nvSpPr>
            <p:cNvPr id="9" name="圆角矩形 8"/>
            <p:cNvSpPr/>
            <p:nvPr/>
          </p:nvSpPr>
          <p:spPr>
            <a:xfrm>
              <a:off x="274" y="6225"/>
              <a:ext cx="6948"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31" y="6329"/>
              <a:ext cx="6707" cy="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lnSpc>
                  <a:spcPct val="120000"/>
                </a:lnSpc>
              </a:pPr>
              <a:r>
                <a:rPr lang="en-US" altLang="zh-CN" sz="2400">
                  <a:solidFill>
                    <a:schemeClr val="tx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rPr>
                <a:t>Coping strategies for life's overwhelming feelings.</a:t>
              </a:r>
              <a:endParaRPr lang="en-US" altLang="zh-CN" sz="2400">
                <a:solidFill>
                  <a:schemeClr val="tx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endParaRPr>
            </a:p>
          </p:txBody>
        </p:sp>
      </p:gr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2" name="图片 1"/>
          <p:cNvPicPr>
            <a:picLocks noChangeAspect="1"/>
          </p:cNvPicPr>
          <p:nvPr/>
        </p:nvPicPr>
        <p:blipFill>
          <a:blip r:embed="rId1"/>
          <a:stretch>
            <a:fillRect/>
          </a:stretch>
        </p:blipFill>
        <p:spPr>
          <a:xfrm>
            <a:off x="516255" y="1574165"/>
            <a:ext cx="6219825" cy="5073650"/>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1694160" cy="1568450"/>
          </a:xfrm>
          <a:prstGeom prst="rect">
            <a:avLst/>
          </a:prstGeom>
          <a:solidFill>
            <a:schemeClr val="accent4">
              <a:lumMod val="40000"/>
              <a:lumOff val="60000"/>
            </a:schemeClr>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Do you feel overwhelmed,  frustrated,  or  uninterested  in  life  lately?</a:t>
            </a:r>
            <a:r>
              <a:rPr lang="en-US" sz="3200" b="0" u="sng">
                <a:solidFill>
                  <a:srgbClr val="000000"/>
                </a:solidFill>
                <a:latin typeface="Times New Roman" panose="02020603050405020304" charset="0"/>
                <a:ea typeface="宋体" panose="02010600030101010101" pitchFamily="2" charset="-122"/>
              </a:rPr>
              <a:t>      36    </a:t>
            </a:r>
            <a:r>
              <a:rPr lang="en-US" sz="3200" b="0">
                <a:solidFill>
                  <a:srgbClr val="000000"/>
                </a:solidFill>
                <a:latin typeface="Times New Roman" panose="02020603050405020304" charset="0"/>
                <a:ea typeface="宋体" panose="02010600030101010101" pitchFamily="2" charset="-122"/>
              </a:rPr>
              <a:t>There  are some effective ways to deal with these feelings and regain control over your life.</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163195" y="2136775"/>
            <a:ext cx="12028805" cy="4030980"/>
          </a:xfrm>
          <a:prstGeom prst="rect">
            <a:avLst/>
          </a:prstGeom>
          <a:solidFill>
            <a:schemeClr val="accent2">
              <a:lumMod val="20000"/>
              <a:lumOff val="80000"/>
            </a:schemeClr>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A. Do things that make you feel good.</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B. If you do,  know that you’re not alone. </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C. Acknowledge and accept your feelings.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D. Allow yourself to think and process without judgment.</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E. They can help you identify your feelings and the causes of them.</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F. When you’re lost ,  it’s normal to lean into these unhealthy routines.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G. So, identify your top priorities and focus your time and energy on them. </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3557905" y="1936115"/>
            <a:ext cx="7832090" cy="3606165"/>
          </a:xfrm>
          <a:prstGeom prst="rect">
            <a:avLst/>
          </a:prstGeom>
          <a:solidFill>
            <a:schemeClr val="accent6">
              <a:lumMod val="40000"/>
              <a:lumOff val="60000"/>
            </a:schemeClr>
          </a:solidFill>
        </p:spPr>
        <p:txBody>
          <a:bodyPr wrap="square" rtlCol="0">
            <a:noAutofit/>
          </a:bodyPr>
          <a:p>
            <a:r>
              <a:rPr lang="zh-CN" altLang="en-US" sz="3600"/>
              <a:t>解析：该句的位置在说明文的第一段，是在引出话题，上文以问题的方式陈述现象，后文是解决这些现象的方法，所以</a:t>
            </a:r>
            <a:r>
              <a:rPr lang="en-US" altLang="zh-CN" sz="3600"/>
              <a:t>B</a:t>
            </a:r>
            <a:r>
              <a:rPr lang="zh-CN" altLang="en-US" sz="3600"/>
              <a:t>项承上启下</a:t>
            </a:r>
            <a:r>
              <a:rPr lang="en-US" altLang="zh-CN" sz="3600"/>
              <a:t>,“you do”</a:t>
            </a:r>
            <a:r>
              <a:rPr lang="zh-CN" altLang="en-US" sz="3600"/>
              <a:t>指上文的感觉，</a:t>
            </a:r>
            <a:r>
              <a:rPr lang="en-US" altLang="zh-CN" sz="3600"/>
              <a:t>“you’are not alone”</a:t>
            </a:r>
            <a:r>
              <a:rPr lang="zh-CN" altLang="en-US" sz="3600"/>
              <a:t>承接下文大家适用的方法</a:t>
            </a:r>
            <a:r>
              <a:rPr lang="zh-CN" altLang="en-US">
                <a:sym typeface="+mn-ea"/>
              </a:rPr>
              <a:t> </a:t>
            </a:r>
            <a:endParaRPr lang="en-US" altLang="en-US" b="0">
              <a:solidFill>
                <a:srgbClr val="000000"/>
              </a:solidFill>
              <a:latin typeface="Times New Roman" panose="02020603050405020304" charset="0"/>
              <a:ea typeface="宋体" panose="02010600030101010101" pitchFamily="2" charset="-122"/>
            </a:endParaRPr>
          </a:p>
          <a:p>
            <a:endParaRPr lang="zh-CN" altLang="en-US"/>
          </a:p>
        </p:txBody>
      </p:sp>
      <p:sp>
        <p:nvSpPr>
          <p:cNvPr id="6" name="矩形 5"/>
          <p:cNvSpPr/>
          <p:nvPr/>
        </p:nvSpPr>
        <p:spPr>
          <a:xfrm>
            <a:off x="7767320" y="3655060"/>
            <a:ext cx="149225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flipH="1" flipV="1">
            <a:off x="6831330" y="681355"/>
            <a:ext cx="1186180" cy="246126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2" name="直接连接符 1"/>
          <p:cNvCxnSpPr/>
          <p:nvPr/>
        </p:nvCxnSpPr>
        <p:spPr>
          <a:xfrm flipV="1">
            <a:off x="606425" y="578485"/>
            <a:ext cx="10186035" cy="2032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3" name="直接连接符 2"/>
          <p:cNvCxnSpPr/>
          <p:nvPr/>
        </p:nvCxnSpPr>
        <p:spPr>
          <a:xfrm flipV="1">
            <a:off x="163195" y="1174750"/>
            <a:ext cx="927100" cy="381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338455" y="269494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1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1694160" cy="3046095"/>
          </a:xfrm>
          <a:prstGeom prst="rect">
            <a:avLst/>
          </a:prstGeom>
          <a:solidFill>
            <a:schemeClr val="accent4">
              <a:lumMod val="40000"/>
              <a:lumOff val="60000"/>
            </a:schemeClr>
          </a:solidFill>
          <a:ln w="9525">
            <a:noFill/>
          </a:ln>
        </p:spPr>
        <p:txBody>
          <a:bodyPr wrap="square">
            <a:spAutoFit/>
          </a:bodyPr>
          <a:p>
            <a:pPr indent="292100"/>
            <a:r>
              <a:rPr lang="en-US" sz="3200" b="0" u="sng">
                <a:solidFill>
                  <a:srgbClr val="000000"/>
                </a:solidFill>
                <a:latin typeface="Times New Roman" panose="02020603050405020304" charset="0"/>
                <a:ea typeface="宋体" panose="02010600030101010101" pitchFamily="2" charset="-122"/>
              </a:rPr>
              <a:t>	37  </a:t>
            </a:r>
            <a:r>
              <a:rPr lang="en-US" sz="3200" b="0">
                <a:solidFill>
                  <a:srgbClr val="000000"/>
                </a:solidFill>
                <a:latin typeface="Times New Roman" panose="02020603050405020304" charset="0"/>
                <a:ea typeface="宋体" panose="02010600030101010101" pitchFamily="2" charset="-122"/>
              </a:rPr>
              <a:t> </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   If you’ re feeling lost,  the  first  step  to  regaining  direction  is  to  admit  your  feelings  to yourself.   Remind  yourself  that  it’s   perfectly  normal   to  feel  disappointed,   or  unfulfilled sometimes-everybody   does   at   some    point!   These    feelings   are   natural    reactions to overwhelming events or changes.</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1840230" y="2759075"/>
            <a:ext cx="9868535" cy="3606165"/>
          </a:xfrm>
          <a:prstGeom prst="rect">
            <a:avLst/>
          </a:prstGeom>
          <a:solidFill>
            <a:schemeClr val="accent6">
              <a:lumMod val="40000"/>
              <a:lumOff val="60000"/>
            </a:schemeClr>
          </a:solidFill>
        </p:spPr>
        <p:txBody>
          <a:bodyPr wrap="square" rtlCol="0">
            <a:noAutofit/>
          </a:bodyPr>
          <a:p>
            <a:r>
              <a:rPr lang="zh-CN" altLang="en-US" sz="3600"/>
              <a:t>解析：本题考查小标题。是对整段的总结。从</a:t>
            </a:r>
            <a:r>
              <a:rPr lang="en-US" altLang="zh-CN" sz="3600"/>
              <a:t>“admit...”</a:t>
            </a:r>
            <a:r>
              <a:rPr lang="zh-CN" altLang="en-US" sz="3600"/>
              <a:t>可知要</a:t>
            </a:r>
            <a:r>
              <a:rPr lang="en-US" altLang="zh-CN" sz="3600"/>
              <a:t>“</a:t>
            </a:r>
            <a:r>
              <a:rPr lang="zh-CN" altLang="en-US" sz="3600"/>
              <a:t>承认自己的感觉，与</a:t>
            </a:r>
            <a:r>
              <a:rPr lang="en-US" altLang="zh-CN" sz="3600"/>
              <a:t>C</a:t>
            </a:r>
            <a:r>
              <a:rPr lang="zh-CN" altLang="en-US" sz="3600"/>
              <a:t>项中</a:t>
            </a:r>
            <a:r>
              <a:rPr lang="en-US" altLang="zh-CN" sz="3600"/>
              <a:t>“acknowledge...your feelings”</a:t>
            </a:r>
            <a:r>
              <a:rPr lang="zh-CN" altLang="en-US" sz="3600"/>
              <a:t>同一含义。从</a:t>
            </a:r>
            <a:r>
              <a:rPr lang="en-US" altLang="zh-CN" sz="3600"/>
              <a:t>“remind...it’s ...normal to feel ...”,</a:t>
            </a:r>
            <a:r>
              <a:rPr lang="zh-CN" altLang="en-US" sz="3600"/>
              <a:t>与</a:t>
            </a:r>
            <a:r>
              <a:rPr lang="en-US" altLang="zh-CN" sz="3600"/>
              <a:t>C</a:t>
            </a:r>
            <a:r>
              <a:rPr lang="zh-CN" altLang="en-US" sz="3600"/>
              <a:t>项中</a:t>
            </a:r>
            <a:r>
              <a:rPr lang="en-US" altLang="zh-CN" sz="3600"/>
              <a:t>“accept your feelings”</a:t>
            </a:r>
            <a:r>
              <a:rPr lang="zh-CN" altLang="en-US" sz="3600"/>
              <a:t>同一含义。</a:t>
            </a:r>
            <a:endParaRPr lang="en-US" altLang="en-US" b="0">
              <a:solidFill>
                <a:srgbClr val="000000"/>
              </a:solidFill>
              <a:latin typeface="Times New Roman" panose="02020603050405020304" charset="0"/>
              <a:ea typeface="宋体" panose="02010600030101010101" pitchFamily="2" charset="-122"/>
            </a:endParaRPr>
          </a:p>
          <a:p>
            <a:endParaRPr lang="zh-CN" altLang="en-US"/>
          </a:p>
        </p:txBody>
      </p:sp>
      <p:cxnSp>
        <p:nvCxnSpPr>
          <p:cNvPr id="7" name="直接箭头连接符 6"/>
          <p:cNvCxnSpPr/>
          <p:nvPr/>
        </p:nvCxnSpPr>
        <p:spPr>
          <a:xfrm flipH="1" flipV="1">
            <a:off x="4763135" y="1530985"/>
            <a:ext cx="991235" cy="189801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2" name="直接连接符 1"/>
          <p:cNvCxnSpPr/>
          <p:nvPr/>
        </p:nvCxnSpPr>
        <p:spPr>
          <a:xfrm flipV="1">
            <a:off x="338455" y="1624965"/>
            <a:ext cx="5247640" cy="3175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3" name="直接连接符 2"/>
          <p:cNvCxnSpPr/>
          <p:nvPr/>
        </p:nvCxnSpPr>
        <p:spPr>
          <a:xfrm flipV="1">
            <a:off x="6007100" y="1614805"/>
            <a:ext cx="4301490" cy="10160"/>
          </a:xfrm>
          <a:prstGeom prst="line">
            <a:avLst/>
          </a:prstGeom>
          <a:ln w="28575">
            <a:solidFill>
              <a:schemeClr val="accent1">
                <a:lumMod val="75000"/>
              </a:schemeClr>
            </a:solidFill>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flipV="1">
            <a:off x="7911465" y="1604645"/>
            <a:ext cx="442595" cy="2973070"/>
          </a:xfrm>
          <a:prstGeom prst="straightConnector1">
            <a:avLst/>
          </a:prstGeom>
          <a:ln w="38100">
            <a:solidFill>
              <a:schemeClr val="accent1">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81915" y="3137535"/>
            <a:ext cx="12028805" cy="4030980"/>
          </a:xfrm>
          <a:prstGeom prst="rect">
            <a:avLst/>
          </a:prstGeom>
          <a:solidFill>
            <a:schemeClr val="accent2">
              <a:lumMod val="20000"/>
              <a:lumOff val="80000"/>
            </a:schemeClr>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A. Do things that make you feel good.</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B. If you do,  know that you’re not alone. </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C. Acknowledge and accept your feelings.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D. Allow yourself to think and process without judgment.</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E. They can help you identify your feelings and the causes of them.</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F. When you’re lost ,  it’s normal to lean into these unhealthy routines.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G. So, identify your top priorities and focus your time and energy on them. </a:t>
            </a:r>
            <a:endParaRPr lang="en-US" sz="3200" b="0">
              <a:solidFill>
                <a:srgbClr val="000000"/>
              </a:solidFill>
              <a:latin typeface="Times New Roman" panose="02020603050405020304" charset="0"/>
              <a:ea typeface="宋体" panose="02010600030101010101" pitchFamily="2" charset="-122"/>
            </a:endParaRPr>
          </a:p>
        </p:txBody>
      </p:sp>
      <p:sp>
        <p:nvSpPr>
          <p:cNvPr id="12" name="椭圆 11"/>
          <p:cNvSpPr/>
          <p:nvPr/>
        </p:nvSpPr>
        <p:spPr>
          <a:xfrm>
            <a:off x="338455" y="417576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1694160" cy="3046095"/>
          </a:xfrm>
          <a:prstGeom prst="rect">
            <a:avLst/>
          </a:prstGeom>
          <a:solidFill>
            <a:schemeClr val="accent4">
              <a:lumMod val="40000"/>
              <a:lumOff val="60000"/>
            </a:schemeClr>
          </a:solidFill>
          <a:ln w="9525">
            <a:noFill/>
          </a:ln>
        </p:spPr>
        <p:txBody>
          <a:bodyPr wrap="square">
            <a:spAutoFit/>
          </a:bodyPr>
          <a:p>
            <a:pPr indent="292100"/>
            <a:r>
              <a:rPr lang="en-US" sz="3200" b="1">
                <a:solidFill>
                  <a:srgbClr val="000000"/>
                </a:solidFill>
                <a:latin typeface="Times New Roman" panose="02020603050405020304" charset="0"/>
                <a:ea typeface="宋体" panose="02010600030101010101" pitchFamily="2" charset="-122"/>
              </a:rPr>
              <a:t>Ask yourself why you’re feeling lost.</a:t>
            </a:r>
            <a:endParaRPr lang="en-US" sz="3200" b="1">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You don’t have to unearth the answer right away.  Just ask yourself introspective (内省 的)  questions  while  journaling  or  meditating  to  turn  your  attention  inward.</a:t>
            </a:r>
            <a:r>
              <a:rPr lang="en-US" sz="3200" b="0" u="sng">
                <a:solidFill>
                  <a:srgbClr val="000000"/>
                </a:solidFill>
                <a:latin typeface="Times New Roman" panose="02020603050405020304" charset="0"/>
                <a:ea typeface="宋体" panose="02010600030101010101" pitchFamily="2" charset="-122"/>
              </a:rPr>
              <a:t>       38     </a:t>
            </a:r>
            <a:r>
              <a:rPr lang="en-US" sz="3200" b="0">
                <a:solidFill>
                  <a:srgbClr val="000000"/>
                </a:solidFill>
                <a:latin typeface="Times New Roman" panose="02020603050405020304" charset="0"/>
                <a:ea typeface="宋体" panose="02010600030101010101" pitchFamily="2" charset="-122"/>
              </a:rPr>
              <a:t>The journey to find your way again is highly personal and there are no right or wrong feelings to have!</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245745" y="3429000"/>
            <a:ext cx="12028805" cy="4030980"/>
          </a:xfrm>
          <a:prstGeom prst="rect">
            <a:avLst/>
          </a:prstGeom>
          <a:solidFill>
            <a:schemeClr val="accent2">
              <a:lumMod val="20000"/>
              <a:lumOff val="80000"/>
            </a:schemeClr>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A. Do things that make you feel good.</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B. If you do,  know that you’re not alone. </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C. Acknowledge and accept your feelings.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D. Allow yourself to think and process without judgment.</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E. They can help you identify your feelings and the causes of them.</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F. When you’re lost ,  it’s normal to lean into these unhealthy routines.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G. So, identify your top priorities and focus your time and energy on them. </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3562350" y="2470150"/>
            <a:ext cx="8295005" cy="2351405"/>
          </a:xfrm>
          <a:prstGeom prst="rect">
            <a:avLst/>
          </a:prstGeom>
          <a:solidFill>
            <a:schemeClr val="accent6">
              <a:lumMod val="40000"/>
              <a:lumOff val="60000"/>
            </a:schemeClr>
          </a:solidFill>
        </p:spPr>
        <p:txBody>
          <a:bodyPr wrap="square" rtlCol="0">
            <a:noAutofit/>
          </a:bodyPr>
          <a:p>
            <a:r>
              <a:rPr lang="zh-CN" altLang="en-US" sz="3600"/>
              <a:t>解析：</a:t>
            </a:r>
            <a:r>
              <a:rPr lang="zh-CN" altLang="en-US" sz="3600">
                <a:sym typeface="+mn-ea"/>
              </a:rPr>
              <a:t>承上启下。根据</a:t>
            </a:r>
            <a:r>
              <a:rPr lang="zh-CN" altLang="en-US" sz="3600">
                <a:solidFill>
                  <a:srgbClr val="C00000"/>
                </a:solidFill>
                <a:sym typeface="+mn-ea"/>
              </a:rPr>
              <a:t>小标题</a:t>
            </a:r>
            <a:r>
              <a:rPr lang="zh-CN" altLang="en-US" sz="3600">
                <a:sym typeface="+mn-ea"/>
              </a:rPr>
              <a:t>可知本段的策略是要自己思考。从</a:t>
            </a:r>
            <a:r>
              <a:rPr lang="zh-CN" altLang="en-US" sz="3600">
                <a:solidFill>
                  <a:srgbClr val="C00000"/>
                </a:solidFill>
                <a:sym typeface="+mn-ea"/>
              </a:rPr>
              <a:t>上文</a:t>
            </a:r>
            <a:r>
              <a:rPr lang="zh-CN" altLang="en-US" sz="3600">
                <a:solidFill>
                  <a:schemeClr val="tx1"/>
                </a:solidFill>
                <a:sym typeface="+mn-ea"/>
              </a:rPr>
              <a:t>的自省方法，再</a:t>
            </a:r>
            <a:r>
              <a:rPr lang="zh-CN" altLang="en-US" sz="3600">
                <a:sym typeface="+mn-ea"/>
              </a:rPr>
              <a:t>联系</a:t>
            </a:r>
            <a:r>
              <a:rPr lang="zh-CN" altLang="en-US" sz="3600">
                <a:solidFill>
                  <a:srgbClr val="C00000"/>
                </a:solidFill>
                <a:sym typeface="+mn-ea"/>
              </a:rPr>
              <a:t>下文</a:t>
            </a:r>
            <a:r>
              <a:rPr lang="en-US" altLang="zh-CN" sz="3600">
                <a:solidFill>
                  <a:srgbClr val="C00000"/>
                </a:solidFill>
                <a:sym typeface="+mn-ea"/>
              </a:rPr>
              <a:t> </a:t>
            </a:r>
            <a:r>
              <a:rPr lang="zh-CN" altLang="en-US" sz="3600">
                <a:sym typeface="+mn-ea"/>
              </a:rPr>
              <a:t>，把过程比作旅行</a:t>
            </a:r>
            <a:r>
              <a:rPr lang="en-US" altLang="zh-CN" sz="3600">
                <a:sym typeface="+mn-ea"/>
              </a:rPr>
              <a:t>.</a:t>
            </a:r>
            <a:r>
              <a:rPr lang="zh-CN" altLang="en-US" sz="3600">
                <a:sym typeface="+mn-ea"/>
              </a:rPr>
              <a:t>与</a:t>
            </a:r>
            <a:r>
              <a:rPr lang="en-US" altLang="zh-CN" sz="3600">
                <a:sym typeface="+mn-ea"/>
              </a:rPr>
              <a:t>D</a:t>
            </a:r>
            <a:r>
              <a:rPr lang="zh-CN" altLang="en-US" sz="3600">
                <a:sym typeface="+mn-ea"/>
              </a:rPr>
              <a:t>项中的</a:t>
            </a:r>
            <a:r>
              <a:rPr lang="en-US" altLang="zh-CN" sz="3600">
                <a:sym typeface="+mn-ea"/>
              </a:rPr>
              <a:t>“think and process”</a:t>
            </a:r>
            <a:r>
              <a:rPr lang="zh-CN" altLang="en-US" sz="3600">
                <a:sym typeface="+mn-ea"/>
              </a:rPr>
              <a:t>意思一致。</a:t>
            </a:r>
            <a:endParaRPr lang="en-US" altLang="zh-CN" sz="3600">
              <a:solidFill>
                <a:schemeClr val="tx1"/>
              </a:solidFill>
            </a:endParaRPr>
          </a:p>
          <a:p>
            <a:endParaRPr lang="en-US" altLang="en-US" b="0">
              <a:solidFill>
                <a:srgbClr val="000000"/>
              </a:solidFill>
              <a:latin typeface="Times New Roman" panose="02020603050405020304" charset="0"/>
              <a:ea typeface="宋体" panose="02010600030101010101" pitchFamily="2" charset="-122"/>
            </a:endParaRPr>
          </a:p>
          <a:p>
            <a:endParaRPr lang="zh-CN" altLang="en-US"/>
          </a:p>
        </p:txBody>
      </p:sp>
      <p:sp>
        <p:nvSpPr>
          <p:cNvPr id="6" name="矩形 5"/>
          <p:cNvSpPr/>
          <p:nvPr/>
        </p:nvSpPr>
        <p:spPr>
          <a:xfrm>
            <a:off x="6993890" y="1656715"/>
            <a:ext cx="206819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p:nvCxnSpPr>
        <p:spPr>
          <a:xfrm flipV="1">
            <a:off x="9259570" y="1051560"/>
            <a:ext cx="927100" cy="3810"/>
          </a:xfrm>
          <a:prstGeom prst="line">
            <a:avLst/>
          </a:prstGeom>
          <a:ln w="28575">
            <a:solidFill>
              <a:schemeClr val="accent1">
                <a:lumMod val="75000"/>
              </a:schemeClr>
            </a:solidFill>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471805" y="502031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连接符 8"/>
          <p:cNvCxnSpPr/>
          <p:nvPr/>
        </p:nvCxnSpPr>
        <p:spPr>
          <a:xfrm>
            <a:off x="6012180" y="1583690"/>
            <a:ext cx="5212080" cy="635"/>
          </a:xfrm>
          <a:prstGeom prst="line">
            <a:avLst/>
          </a:prstGeom>
          <a:ln w="28575">
            <a:solidFill>
              <a:schemeClr val="accent1">
                <a:lumMod val="75000"/>
              </a:schemeClr>
            </a:solidFill>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flipV="1">
            <a:off x="9372600" y="1203325"/>
            <a:ext cx="123190" cy="202692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flipV="1">
            <a:off x="6574155" y="2160270"/>
            <a:ext cx="1131570" cy="1594485"/>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1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1694160" cy="2553335"/>
          </a:xfrm>
          <a:prstGeom prst="rect">
            <a:avLst/>
          </a:prstGeom>
          <a:solidFill>
            <a:schemeClr val="accent4">
              <a:lumMod val="40000"/>
              <a:lumOff val="60000"/>
            </a:schemeClr>
          </a:solidFill>
          <a:ln w="9525">
            <a:noFill/>
          </a:ln>
        </p:spPr>
        <p:txBody>
          <a:bodyPr wrap="square">
            <a:spAutoFit/>
          </a:bodyPr>
          <a:p>
            <a:pPr indent="292100"/>
            <a:r>
              <a:rPr lang="en-US" sz="3200" b="1">
                <a:solidFill>
                  <a:srgbClr val="000000"/>
                </a:solidFill>
                <a:latin typeface="Times New Roman" panose="02020603050405020304" charset="0"/>
                <a:ea typeface="宋体" panose="02010600030101010101" pitchFamily="2" charset="-122"/>
              </a:rPr>
              <a:t>Replace negative behavior or habits with healthier routines.</a:t>
            </a:r>
            <a:endParaRPr lang="en-US" sz="3200" b="1">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Do you have any less-than-helpful habits that weigh you down,  like  endlessly scrolling through social media or snapping at loved ones when you’re stressed? </a:t>
            </a:r>
            <a:r>
              <a:rPr lang="en-US" sz="3200" b="0" u="sng">
                <a:solidFill>
                  <a:srgbClr val="000000"/>
                </a:solidFill>
                <a:latin typeface="Times New Roman" panose="02020603050405020304" charset="0"/>
                <a:ea typeface="宋体" panose="02010600030101010101" pitchFamily="2" charset="-122"/>
              </a:rPr>
              <a:t>    39    </a:t>
            </a:r>
            <a:r>
              <a:rPr lang="en-US" sz="3200" b="0">
                <a:solidFill>
                  <a:srgbClr val="000000"/>
                </a:solidFill>
                <a:latin typeface="Times New Roman" panose="02020603050405020304" charset="0"/>
                <a:ea typeface="宋体" panose="02010600030101010101" pitchFamily="2" charset="-122"/>
              </a:rPr>
              <a:t>Instead,  swap these habits with new, positive ones.</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43180" y="2964815"/>
            <a:ext cx="12028805" cy="2061210"/>
          </a:xfrm>
          <a:prstGeom prst="rect">
            <a:avLst/>
          </a:prstGeom>
          <a:solidFill>
            <a:schemeClr val="accent2">
              <a:lumMod val="20000"/>
              <a:lumOff val="80000"/>
            </a:schemeClr>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E. They can help you identify your feelings and the causes of them.</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F. When you’re lost ,  it’s normal to lean into these unhealthy routines.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G. So, identify your top priorities and focus your time and energy on them. </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3897630" y="4375150"/>
            <a:ext cx="7811770" cy="2331085"/>
          </a:xfrm>
          <a:prstGeom prst="rect">
            <a:avLst/>
          </a:prstGeom>
          <a:solidFill>
            <a:schemeClr val="accent6">
              <a:lumMod val="40000"/>
              <a:lumOff val="60000"/>
            </a:schemeClr>
          </a:solidFill>
        </p:spPr>
        <p:txBody>
          <a:bodyPr wrap="square" rtlCol="0">
            <a:noAutofit/>
          </a:bodyPr>
          <a:p>
            <a:r>
              <a:rPr lang="zh-CN" altLang="en-US" sz="3600"/>
              <a:t>解析：承上启下。</a:t>
            </a:r>
            <a:r>
              <a:rPr lang="zh-CN" altLang="en-US" sz="3600">
                <a:solidFill>
                  <a:srgbClr val="C00000"/>
                </a:solidFill>
              </a:rPr>
              <a:t>上文</a:t>
            </a:r>
            <a:r>
              <a:rPr lang="zh-CN" altLang="en-US" sz="3600"/>
              <a:t>都是不好的行为，下文</a:t>
            </a:r>
            <a:r>
              <a:rPr lang="en-US" altLang="zh-CN" sz="3600"/>
              <a:t>“Instead”</a:t>
            </a:r>
            <a:r>
              <a:rPr lang="zh-CN" altLang="en-US" sz="3600"/>
              <a:t>可知本句意思是养成这些坏习惯，故</a:t>
            </a:r>
            <a:r>
              <a:rPr lang="en-US" altLang="zh-CN" sz="3600"/>
              <a:t>F</a:t>
            </a:r>
            <a:r>
              <a:rPr lang="zh-CN" altLang="en-US" sz="3600"/>
              <a:t>项</a:t>
            </a:r>
            <a:r>
              <a:rPr lang="en-US" altLang="zh-CN" sz="3600"/>
              <a:t>“</a:t>
            </a:r>
            <a:r>
              <a:rPr lang="zh-CN" altLang="en-US" sz="3600">
                <a:solidFill>
                  <a:srgbClr val="C00000"/>
                </a:solidFill>
              </a:rPr>
              <a:t>陷入这些不健康的日常是正常的</a:t>
            </a:r>
            <a:r>
              <a:rPr lang="en-US" altLang="zh-CN" sz="3600"/>
              <a:t>”</a:t>
            </a:r>
            <a:r>
              <a:rPr lang="zh-CN" altLang="en-US" sz="3600"/>
              <a:t>是正确选项。</a:t>
            </a:r>
            <a:endParaRPr lang="zh-CN" altLang="en-US" sz="3600"/>
          </a:p>
        </p:txBody>
      </p:sp>
      <p:sp>
        <p:nvSpPr>
          <p:cNvPr id="6" name="矩形 5"/>
          <p:cNvSpPr/>
          <p:nvPr/>
        </p:nvSpPr>
        <p:spPr>
          <a:xfrm>
            <a:off x="8612505" y="3520440"/>
            <a:ext cx="309689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flipV="1">
            <a:off x="8612505" y="3993515"/>
            <a:ext cx="712470" cy="77978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225425" y="352044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1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1694160" cy="3538220"/>
          </a:xfrm>
          <a:prstGeom prst="rect">
            <a:avLst/>
          </a:prstGeom>
          <a:solidFill>
            <a:schemeClr val="accent4">
              <a:lumMod val="40000"/>
              <a:lumOff val="60000"/>
            </a:schemeClr>
          </a:solidFill>
          <a:ln w="9525">
            <a:noFill/>
          </a:ln>
        </p:spPr>
        <p:txBody>
          <a:bodyPr wrap="square">
            <a:spAutoFit/>
          </a:bodyPr>
          <a:p>
            <a:pPr indent="292100"/>
            <a:r>
              <a:rPr lang="en-US" sz="3200" b="1">
                <a:solidFill>
                  <a:srgbClr val="000000"/>
                </a:solidFill>
                <a:latin typeface="Times New Roman" panose="02020603050405020304" charset="0"/>
                <a:ea typeface="宋体" panose="02010600030101010101" pitchFamily="2" charset="-122"/>
              </a:rPr>
              <a:t>Work with a mental health professional if you’re stuck.</a:t>
            </a:r>
            <a:endParaRPr lang="en-US" sz="3200" b="1">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It’s normal to need outside guidance to find your way in life again.  If you find yourself at a loss for what to do next or aren’t sure how to cope with your feelings,  see a therapist or counselor. </a:t>
            </a:r>
            <a:r>
              <a:rPr lang="en-US" sz="3200" b="0" u="sng">
                <a:solidFill>
                  <a:srgbClr val="000000"/>
                </a:solidFill>
                <a:latin typeface="Times New Roman" panose="02020603050405020304" charset="0"/>
                <a:ea typeface="宋体" panose="02010600030101010101" pitchFamily="2" charset="-122"/>
              </a:rPr>
              <a:t>    40 </a:t>
            </a:r>
            <a:r>
              <a:rPr lang="en-US" sz="3200" b="0">
                <a:solidFill>
                  <a:srgbClr val="000000"/>
                </a:solidFill>
                <a:latin typeface="Times New Roman" panose="02020603050405020304" charset="0"/>
                <a:ea typeface="宋体" panose="02010600030101010101" pitchFamily="2" charset="-122"/>
              </a:rPr>
              <a:t>Additionally,  they can show you how to make meaningful changes in your life to make you happier, healthier, and more enthusiastic about the future.</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163195" y="4128135"/>
            <a:ext cx="12028805" cy="2061210"/>
          </a:xfrm>
          <a:prstGeom prst="rect">
            <a:avLst/>
          </a:prstGeom>
          <a:solidFill>
            <a:schemeClr val="accent2">
              <a:lumMod val="20000"/>
              <a:lumOff val="80000"/>
            </a:schemeClr>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E. They can help you identify your feelings and the causes of them.</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F. When you’re lost ,  it’s normal to lean into these unhealthy routines.</a:t>
            </a:r>
            <a:endParaRPr lang="en-US" sz="3200" b="0">
              <a:solidFill>
                <a:srgbClr val="000000"/>
              </a:solidFill>
              <a:latin typeface="Times New Roman" panose="02020603050405020304" charset="0"/>
              <a:ea typeface="宋体" panose="02010600030101010101" pitchFamily="2" charset="-122"/>
            </a:endParaRPr>
          </a:p>
          <a:p>
            <a:pPr indent="292100"/>
            <a:r>
              <a:rPr lang="en-US" sz="3200" b="0">
                <a:solidFill>
                  <a:srgbClr val="000000"/>
                </a:solidFill>
                <a:latin typeface="Times New Roman" panose="02020603050405020304" charset="0"/>
                <a:ea typeface="宋体" panose="02010600030101010101" pitchFamily="2" charset="-122"/>
              </a:rPr>
              <a:t>G. So, identify your top priorities and focus your time and energy on them. </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4113530" y="2698115"/>
            <a:ext cx="7832090" cy="2926715"/>
          </a:xfrm>
          <a:prstGeom prst="rect">
            <a:avLst/>
          </a:prstGeom>
          <a:solidFill>
            <a:schemeClr val="accent6">
              <a:lumMod val="40000"/>
              <a:lumOff val="60000"/>
            </a:schemeClr>
          </a:solidFill>
        </p:spPr>
        <p:txBody>
          <a:bodyPr wrap="square" rtlCol="0">
            <a:noAutofit/>
          </a:bodyPr>
          <a:p>
            <a:r>
              <a:rPr lang="zh-CN" altLang="en-US" sz="3600"/>
              <a:t>解析：</a:t>
            </a:r>
            <a:r>
              <a:rPr lang="en-US" sz="3600"/>
              <a:t>E</a:t>
            </a:r>
            <a:r>
              <a:rPr lang="zh-CN" altLang="en-US" sz="3600"/>
              <a:t>项中的</a:t>
            </a:r>
            <a:r>
              <a:rPr lang="en-US" altLang="zh-CN" sz="3600"/>
              <a:t>“they”</a:t>
            </a:r>
            <a:r>
              <a:rPr lang="zh-CN" altLang="en-US" sz="3600"/>
              <a:t>就代表前文的</a:t>
            </a:r>
            <a:r>
              <a:rPr lang="en-US" altLang="zh-CN" sz="3600"/>
              <a:t>“</a:t>
            </a:r>
            <a:r>
              <a:rPr lang="en-US" sz="3600">
                <a:solidFill>
                  <a:srgbClr val="000000"/>
                </a:solidFill>
                <a:latin typeface="Times New Roman" panose="02020603050405020304" charset="0"/>
                <a:ea typeface="宋体" panose="02010600030101010101" pitchFamily="2" charset="-122"/>
                <a:sym typeface="+mn-ea"/>
              </a:rPr>
              <a:t>a therapist or counselor</a:t>
            </a:r>
            <a:r>
              <a:rPr lang="en-US" altLang="zh-CN" sz="3600"/>
              <a:t>”</a:t>
            </a:r>
            <a:r>
              <a:rPr lang="zh-CN" altLang="en-US" sz="3600"/>
              <a:t>。后文中的</a:t>
            </a:r>
            <a:r>
              <a:rPr lang="en-US" altLang="zh-CN" sz="3600"/>
              <a:t>“Additionally, they can show you ...”</a:t>
            </a:r>
            <a:r>
              <a:rPr lang="zh-CN" altLang="en-US" sz="3600"/>
              <a:t>可知本句也是</a:t>
            </a:r>
            <a:r>
              <a:rPr lang="en-US" altLang="zh-CN" sz="3600"/>
              <a:t>“they”</a:t>
            </a:r>
            <a:r>
              <a:rPr lang="zh-CN" altLang="en-US" sz="3600"/>
              <a:t>的作用。</a:t>
            </a:r>
            <a:endParaRPr lang="en-US" altLang="en-US" b="0">
              <a:solidFill>
                <a:srgbClr val="000000"/>
              </a:solidFill>
              <a:latin typeface="Times New Roman" panose="02020603050405020304" charset="0"/>
              <a:ea typeface="宋体" panose="02010600030101010101" pitchFamily="2" charset="-122"/>
            </a:endParaRPr>
          </a:p>
          <a:p>
            <a:endParaRPr lang="zh-CN" altLang="en-US"/>
          </a:p>
        </p:txBody>
      </p:sp>
      <p:sp>
        <p:nvSpPr>
          <p:cNvPr id="6" name="矩形 5"/>
          <p:cNvSpPr/>
          <p:nvPr/>
        </p:nvSpPr>
        <p:spPr>
          <a:xfrm>
            <a:off x="915035" y="4189730"/>
            <a:ext cx="95758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flipV="1">
            <a:off x="1594485" y="2224405"/>
            <a:ext cx="3333115" cy="205803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2" name="直接连接符 1"/>
          <p:cNvCxnSpPr/>
          <p:nvPr/>
        </p:nvCxnSpPr>
        <p:spPr>
          <a:xfrm>
            <a:off x="4351655" y="2131695"/>
            <a:ext cx="442404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8" name="椭圆 7"/>
          <p:cNvSpPr/>
          <p:nvPr/>
        </p:nvSpPr>
        <p:spPr>
          <a:xfrm>
            <a:off x="400685" y="422021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8" grpId="0" bldLvl="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95960" y="1301750"/>
            <a:ext cx="10800080" cy="2250440"/>
          </a:xfrm>
        </p:spPr>
        <p:txBody>
          <a:bodyPr/>
          <a:p>
            <a:endParaRPr lang="zh-CN" altLang="en-US"/>
          </a:p>
        </p:txBody>
      </p:sp>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100" name="文本框 99"/>
          <p:cNvSpPr txBox="1"/>
          <p:nvPr/>
        </p:nvSpPr>
        <p:spPr>
          <a:xfrm>
            <a:off x="513080" y="1296670"/>
            <a:ext cx="11262360" cy="2011045"/>
          </a:xfrm>
          <a:prstGeom prst="rect">
            <a:avLst/>
          </a:prstGeom>
          <a:solidFill>
            <a:schemeClr val="accent3">
              <a:lumMod val="20000"/>
              <a:lumOff val="80000"/>
            </a:schemeClr>
          </a:solidFill>
          <a:ln w="9525">
            <a:noFill/>
          </a:ln>
        </p:spPr>
        <p:txBody>
          <a:bodyPr wrap="square">
            <a:spAutoFit/>
          </a:bodyPr>
          <a:p>
            <a:pPr marL="0" indent="292100" algn="l">
              <a:lnSpc>
                <a:spcPct val="130000"/>
              </a:lnSpc>
              <a:buClrTx/>
              <a:buSzTx/>
              <a:buFontTx/>
              <a:buNone/>
            </a:pPr>
            <a:r>
              <a:rPr lang="en-US" sz="3200" b="0">
                <a:solidFill>
                  <a:srgbClr val="000000"/>
                </a:solidFill>
                <a:latin typeface="Times New Roman" panose="02020603050405020304" charset="0"/>
                <a:ea typeface="宋体" panose="02010600030101010101" pitchFamily="2" charset="-122"/>
              </a:rPr>
              <a:t> </a:t>
            </a:r>
            <a:r>
              <a:rPr lang="en-US" sz="3200">
                <a:solidFill>
                  <a:srgbClr val="000000"/>
                </a:solidFill>
                <a:latin typeface="Times New Roman" panose="02020603050405020304" charset="0"/>
                <a:ea typeface="宋体" panose="02010600030101010101" pitchFamily="2" charset="-122"/>
                <a:sym typeface="+mn-ea"/>
              </a:rPr>
              <a:t>Do you have any less-than-helpful habits that weigh you down,  like  endlessly  scrolling through social media or snapping at loved ones when you’re stressed? </a:t>
            </a:r>
            <a:endParaRPr lang="en-US" sz="3200">
              <a:solidFill>
                <a:srgbClr val="000000"/>
              </a:solidFill>
              <a:latin typeface="Times New Roman" panose="02020603050405020304" charset="0"/>
              <a:ea typeface="宋体" panose="02010600030101010101" pitchFamily="2" charset="-122"/>
              <a:sym typeface="+mn-ea"/>
            </a:endParaRPr>
          </a:p>
        </p:txBody>
      </p:sp>
      <p:cxnSp>
        <p:nvCxnSpPr>
          <p:cNvPr id="6" name="直接连接符 5"/>
          <p:cNvCxnSpPr/>
          <p:nvPr/>
        </p:nvCxnSpPr>
        <p:spPr>
          <a:xfrm>
            <a:off x="1496060" y="1891030"/>
            <a:ext cx="715645" cy="4445"/>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1552575" y="1895475"/>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7" name="直接连接符 6"/>
          <p:cNvCxnSpPr/>
          <p:nvPr/>
        </p:nvCxnSpPr>
        <p:spPr>
          <a:xfrm flipV="1">
            <a:off x="2294255" y="1884680"/>
            <a:ext cx="740410" cy="10795"/>
          </a:xfrm>
          <a:prstGeom prst="line">
            <a:avLst/>
          </a:prstGeom>
          <a:ln w="28575">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2375535" y="1895475"/>
            <a:ext cx="659130" cy="368300"/>
          </a:xfrm>
          <a:prstGeom prst="rect">
            <a:avLst/>
          </a:prstGeom>
          <a:solidFill>
            <a:srgbClr val="FFFF00"/>
          </a:solidFill>
        </p:spPr>
        <p:txBody>
          <a:bodyPr wrap="square" rtlCol="0">
            <a:spAutoFit/>
          </a:bodyPr>
          <a:p>
            <a:r>
              <a:rPr lang="zh-CN" altLang="en-US"/>
              <a:t>谓语</a:t>
            </a:r>
            <a:endParaRPr lang="zh-CN" altLang="en-US"/>
          </a:p>
        </p:txBody>
      </p:sp>
      <p:cxnSp>
        <p:nvCxnSpPr>
          <p:cNvPr id="12" name="直接连接符 11"/>
          <p:cNvCxnSpPr/>
          <p:nvPr/>
        </p:nvCxnSpPr>
        <p:spPr>
          <a:xfrm>
            <a:off x="3121025" y="1884680"/>
            <a:ext cx="4481830" cy="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4999355" y="1895475"/>
            <a:ext cx="725805" cy="368300"/>
          </a:xfrm>
          <a:prstGeom prst="rect">
            <a:avLst/>
          </a:prstGeom>
          <a:solidFill>
            <a:srgbClr val="FFFF00"/>
          </a:solidFill>
        </p:spPr>
        <p:txBody>
          <a:bodyPr wrap="square" rtlCol="0">
            <a:spAutoFit/>
          </a:bodyPr>
          <a:p>
            <a:r>
              <a:rPr lang="zh-CN" altLang="en-US"/>
              <a:t>宾语</a:t>
            </a:r>
            <a:endParaRPr lang="zh-CN" altLang="en-US"/>
          </a:p>
        </p:txBody>
      </p:sp>
      <p:sp>
        <p:nvSpPr>
          <p:cNvPr id="19" name="左中括号 18"/>
          <p:cNvSpPr/>
          <p:nvPr/>
        </p:nvSpPr>
        <p:spPr>
          <a:xfrm>
            <a:off x="513080" y="203009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5121910" y="263906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7" name="文本框 26"/>
          <p:cNvSpPr txBox="1"/>
          <p:nvPr>
            <p:custDataLst>
              <p:tags r:id="rId3"/>
            </p:custDataLst>
          </p:nvPr>
        </p:nvSpPr>
        <p:spPr>
          <a:xfrm>
            <a:off x="8702675" y="1884680"/>
            <a:ext cx="130175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定语从句</a:t>
            </a:r>
            <a:endParaRPr lang="zh-CN" altLang="en-US"/>
          </a:p>
        </p:txBody>
      </p:sp>
      <p:sp>
        <p:nvSpPr>
          <p:cNvPr id="14" name="文本框 13"/>
          <p:cNvSpPr txBox="1"/>
          <p:nvPr/>
        </p:nvSpPr>
        <p:spPr>
          <a:xfrm>
            <a:off x="7460615" y="1483360"/>
            <a:ext cx="537845" cy="540385"/>
          </a:xfrm>
          <a:prstGeom prst="rect">
            <a:avLst/>
          </a:prstGeom>
          <a:noFill/>
        </p:spPr>
        <p:txBody>
          <a:bodyPr wrap="square" rtlCol="0">
            <a:noAutofit/>
          </a:bodyPr>
          <a:p>
            <a:r>
              <a:rPr lang="zh-CN" altLang="en-US" sz="3200" b="1">
                <a:solidFill>
                  <a:srgbClr val="C00000"/>
                </a:solidFill>
              </a:rPr>
              <a:t>（</a:t>
            </a:r>
            <a:endParaRPr lang="zh-CN" altLang="en-US" sz="3200" b="1">
              <a:solidFill>
                <a:srgbClr val="C00000"/>
              </a:solidFill>
            </a:endParaRPr>
          </a:p>
        </p:txBody>
      </p:sp>
      <p:sp>
        <p:nvSpPr>
          <p:cNvPr id="26" name="文本框 25"/>
          <p:cNvSpPr txBox="1"/>
          <p:nvPr/>
        </p:nvSpPr>
        <p:spPr>
          <a:xfrm>
            <a:off x="10906125" y="1446530"/>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11" name="文本框 10"/>
          <p:cNvSpPr txBox="1"/>
          <p:nvPr>
            <p:custDataLst>
              <p:tags r:id="rId4"/>
            </p:custDataLst>
          </p:nvPr>
        </p:nvSpPr>
        <p:spPr>
          <a:xfrm>
            <a:off x="7527925" y="2639060"/>
            <a:ext cx="130175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插入语</a:t>
            </a:r>
            <a:endParaRPr lang="zh-CN" altLang="en-US"/>
          </a:p>
        </p:txBody>
      </p:sp>
      <p:sp>
        <p:nvSpPr>
          <p:cNvPr id="15" name="文本框 14"/>
          <p:cNvSpPr txBox="1"/>
          <p:nvPr/>
        </p:nvSpPr>
        <p:spPr>
          <a:xfrm>
            <a:off x="151130" y="3950335"/>
            <a:ext cx="10481310" cy="1076325"/>
          </a:xfrm>
          <a:prstGeom prst="rect">
            <a:avLst/>
          </a:prstGeom>
        </p:spPr>
        <p:txBody>
          <a:bodyPr wrap="square">
            <a:spAutoFit/>
          </a:bodyPr>
          <a:p>
            <a:pPr marL="0" indent="0"/>
            <a:r>
              <a:rPr lang="en-US" altLang="zh-CN" sz="3200" b="0" i="0">
                <a:ea typeface="等线" panose="02010600030101010101" charset="-122"/>
              </a:rPr>
              <a:t>   </a:t>
            </a:r>
            <a:r>
              <a:rPr lang="zh-CN" sz="3200" b="0" i="0">
                <a:ea typeface="等线" panose="02010600030101010101" charset="-122"/>
              </a:rPr>
              <a:t>你是否有一些使你感到负担的不太有帮助的习惯，比如在压力大时无休止地刷社交媒体或对亲人发脾气？</a:t>
            </a:r>
            <a:endParaRPr lang="zh-CN" sz="3200" b="0" i="0">
              <a:ea typeface="等线" panose="0201060003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3" grpId="0" bldLvl="0" animBg="1"/>
      <p:bldP spid="19" grpId="0" bldLvl="0" animBg="1"/>
      <p:bldP spid="16" grpId="0" bldLvl="0" animBg="1"/>
      <p:bldP spid="27" grpId="0" bldLvl="0" animBg="1"/>
      <p:bldP spid="14" grpId="0"/>
      <p:bldP spid="26" grpId="0"/>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文"/>
          <p:cNvSpPr>
            <a:spLocks noGrp="1"/>
          </p:cNvSpPr>
          <p:nvPr>
            <p:ph idx="1"/>
            <p:custDataLst>
              <p:tags r:id="rId1"/>
            </p:custDataLst>
          </p:nvPr>
        </p:nvSpPr>
        <p:spPr/>
        <p:txBody>
          <a:bodyPr/>
          <a:lstStyle/>
          <a:p>
            <a:r>
              <a:rPr lang="zh-CN" altLang="en-US"/>
              <a:t>单击此处添加文本</a:t>
            </a:r>
            <a:endParaRPr lang="zh-CN" altLang="en-US"/>
          </a:p>
        </p:txBody>
      </p:sp>
      <p:sp>
        <p:nvSpPr>
          <p:cNvPr id="4" name="标题 3"/>
          <p:cNvSpPr/>
          <p:nvPr>
            <p:ph type="title"/>
          </p:nvPr>
        </p:nvSpPr>
        <p:spPr/>
        <p:txBody>
          <a:bodyPr/>
          <a:p>
            <a:endParaRPr lang="zh-CN" altLang="en-US"/>
          </a:p>
        </p:txBody>
      </p:sp>
      <p:graphicFrame>
        <p:nvGraphicFramePr>
          <p:cNvPr id="5" name="表格 4"/>
          <p:cNvGraphicFramePr/>
          <p:nvPr>
            <p:custDataLst>
              <p:tags r:id="rId2"/>
            </p:custDataLst>
          </p:nvPr>
        </p:nvGraphicFramePr>
        <p:xfrm>
          <a:off x="64135" y="0"/>
          <a:ext cx="11598910" cy="6562725"/>
        </p:xfrm>
        <a:graphic>
          <a:graphicData uri="http://schemas.openxmlformats.org/drawingml/2006/table">
            <a:tbl>
              <a:tblPr firstRow="1" bandRow="1">
                <a:tableStyleId>{D27B558C-881A-4A59-9799-E04A28F8AA34}</a:tableStyleId>
              </a:tblPr>
              <a:tblGrid>
                <a:gridCol w="2646680"/>
                <a:gridCol w="4165600"/>
                <a:gridCol w="1885950"/>
                <a:gridCol w="2900680"/>
              </a:tblGrid>
              <a:tr h="406400">
                <a:tc>
                  <a:txBody>
                    <a:bodyPr/>
                    <a:p>
                      <a:pPr indent="0" algn="ctr">
                        <a:lnSpc>
                          <a:spcPct val="110000"/>
                        </a:lnSpc>
                        <a:buNone/>
                      </a:pPr>
                      <a:r>
                        <a:rPr lang="en-US" sz="2000" b="1">
                          <a:solidFill>
                            <a:schemeClr val="tx1"/>
                          </a:solidFill>
                        </a:rPr>
                        <a:t>题型</a:t>
                      </a:r>
                      <a:endParaRPr lang="en-US" altLang="en-US" sz="2000" b="1">
                        <a:solidFill>
                          <a:schemeClr val="tx1"/>
                        </a:solidFill>
                      </a:endParaRPr>
                    </a:p>
                  </a:txBody>
                  <a:tcPr marL="68580" marR="68580" marT="0" marB="0" vert="horz" anchor="t" anchorCtr="0">
                    <a:solidFill>
                      <a:schemeClr val="bg2"/>
                    </a:solidFill>
                  </a:tcPr>
                </a:tc>
                <a:tc>
                  <a:txBody>
                    <a:bodyPr/>
                    <a:p>
                      <a:pPr indent="0" algn="ctr">
                        <a:lnSpc>
                          <a:spcPct val="110000"/>
                        </a:lnSpc>
                        <a:buNone/>
                      </a:pPr>
                      <a:r>
                        <a:rPr lang="en-US" sz="2000" b="1">
                          <a:solidFill>
                            <a:schemeClr val="tx1"/>
                          </a:solidFill>
                        </a:rPr>
                        <a:t>话题</a:t>
                      </a:r>
                      <a:endParaRPr lang="en-US" altLang="en-US" sz="2000" b="1">
                        <a:solidFill>
                          <a:schemeClr val="tx1"/>
                        </a:solidFill>
                      </a:endParaRPr>
                    </a:p>
                  </a:txBody>
                  <a:tcPr marL="68580" marR="68580" marT="0" marB="0" vert="horz" anchor="t" anchorCtr="0">
                    <a:solidFill>
                      <a:schemeClr val="bg2"/>
                    </a:solidFill>
                  </a:tcPr>
                </a:tc>
                <a:tc>
                  <a:txBody>
                    <a:bodyPr/>
                    <a:p>
                      <a:pPr indent="0" algn="ctr">
                        <a:lnSpc>
                          <a:spcPct val="110000"/>
                        </a:lnSpc>
                        <a:buNone/>
                      </a:pPr>
                      <a:r>
                        <a:rPr lang="en-US" sz="2000" b="1">
                          <a:solidFill>
                            <a:schemeClr val="tx1"/>
                          </a:solidFill>
                        </a:rPr>
                        <a:t>体裁</a:t>
                      </a:r>
                      <a:endParaRPr lang="en-US" altLang="en-US" sz="2000" b="1">
                        <a:solidFill>
                          <a:schemeClr val="tx1"/>
                        </a:solidFill>
                      </a:endParaRPr>
                    </a:p>
                  </a:txBody>
                  <a:tcPr marL="68580" marR="68580" marT="0" marB="0" vert="horz" anchor="t" anchorCtr="0">
                    <a:solidFill>
                      <a:schemeClr val="bg2"/>
                    </a:solidFill>
                  </a:tcPr>
                </a:tc>
                <a:tc>
                  <a:txBody>
                    <a:bodyPr/>
                    <a:p>
                      <a:pPr indent="0" algn="ctr">
                        <a:lnSpc>
                          <a:spcPct val="110000"/>
                        </a:lnSpc>
                        <a:buNone/>
                      </a:pPr>
                      <a:r>
                        <a:rPr lang="en-US" sz="2000" b="1">
                          <a:solidFill>
                            <a:schemeClr val="tx1"/>
                          </a:solidFill>
                        </a:rPr>
                        <a:t>词数</a:t>
                      </a:r>
                      <a:endParaRPr lang="en-US" altLang="en-US" sz="2000" b="1">
                        <a:solidFill>
                          <a:schemeClr val="tx1"/>
                        </a:solidFill>
                      </a:endParaRPr>
                    </a:p>
                  </a:txBody>
                  <a:tcPr marL="68580" marR="68580" marT="0" marB="0" vert="horz" anchor="t" anchorCtr="0">
                    <a:solidFill>
                      <a:schemeClr val="bg2"/>
                    </a:solidFill>
                  </a:tcPr>
                </a:tc>
              </a:tr>
              <a:tr h="949960">
                <a:tc>
                  <a:txBody>
                    <a:bodyPr/>
                    <a:p>
                      <a:pPr indent="0" algn="ctr">
                        <a:lnSpc>
                          <a:spcPct val="240000"/>
                        </a:lnSpc>
                        <a:buNone/>
                      </a:pPr>
                      <a:r>
                        <a:rPr lang="en-US" sz="1800" b="1">
                          <a:solidFill>
                            <a:schemeClr val="tx1"/>
                          </a:solidFill>
                        </a:rPr>
                        <a:t>阅读A</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en-US" sz="2000" b="0">
                          <a:solidFill>
                            <a:schemeClr val="tx1"/>
                          </a:solidFill>
                          <a:latin typeface="Times New Roman" panose="02020603050405020304" charset="0"/>
                          <a:cs typeface="Times New Roman" panose="02020603050405020304" charset="0"/>
                        </a:rPr>
                        <a:t>人与社会:An introduction of the Natural Center</a:t>
                      </a:r>
                      <a:endParaRPr lang="en-US" alt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tc>
                <a:tc>
                  <a:txBody>
                    <a:bodyPr/>
                    <a:p>
                      <a:pPr indent="0" algn="ctr">
                        <a:lnSpc>
                          <a:spcPct val="100000"/>
                        </a:lnSpc>
                        <a:buNone/>
                      </a:pPr>
                      <a:r>
                        <a:rPr lang="en-US" sz="2000">
                          <a:solidFill>
                            <a:schemeClr val="tx1"/>
                          </a:solidFill>
                        </a:rPr>
                        <a:t>应用文</a:t>
                      </a:r>
                      <a:endParaRPr lang="en-US" altLang="en-US" sz="2000">
                        <a:solidFill>
                          <a:schemeClr val="tx1"/>
                        </a:solidFill>
                      </a:endParaRPr>
                    </a:p>
                  </a:txBody>
                  <a:tcPr marL="68580" marR="68580" marT="0" marB="0" vert="horz" anchor="t" anchorCtr="0"/>
                </a:tc>
                <a:tc>
                  <a:txBody>
                    <a:bodyPr/>
                    <a:p>
                      <a:pPr indent="0" algn="ctr">
                        <a:lnSpc>
                          <a:spcPct val="290000"/>
                        </a:lnSpc>
                        <a:buNone/>
                      </a:pPr>
                      <a:r>
                        <a:rPr lang="en-US" sz="1800" b="0">
                          <a:solidFill>
                            <a:schemeClr val="tx1"/>
                          </a:solidFill>
                        </a:rPr>
                        <a:t>247</a:t>
                      </a:r>
                      <a:endParaRPr lang="en-US" altLang="en-US" sz="1800" b="0">
                        <a:solidFill>
                          <a:schemeClr val="tx1"/>
                        </a:solidFill>
                      </a:endParaRPr>
                    </a:p>
                  </a:txBody>
                  <a:tcPr marL="68580" marR="68580" marT="0" marB="0" vert="horz" anchor="t" anchorCtr="0"/>
                </a:tc>
              </a:tr>
              <a:tr h="949960">
                <a:tc>
                  <a:txBody>
                    <a:bodyPr/>
                    <a:p>
                      <a:pPr algn="ctr">
                        <a:lnSpc>
                          <a:spcPct val="110000"/>
                        </a:lnSpc>
                        <a:buClrTx/>
                        <a:buSzTx/>
                        <a:buFontTx/>
                        <a:buNone/>
                      </a:pPr>
                      <a:r>
                        <a:rPr lang="en-US" sz="2000" b="1">
                          <a:solidFill>
                            <a:schemeClr val="tx1"/>
                          </a:solidFill>
                        </a:rPr>
                        <a:t>阅读B</a:t>
                      </a:r>
                      <a:endParaRPr lang="en-US" sz="2000" b="1">
                        <a:solidFill>
                          <a:schemeClr val="tx1"/>
                        </a:solidFill>
                      </a:endParaRPr>
                    </a:p>
                  </a:txBody>
                  <a:tcPr marL="68580" marR="68580" marT="0" marB="0" vert="horz" anchor="t" anchorCtr="0">
                    <a:solidFill>
                      <a:schemeClr val="bg2">
                        <a:lumMod val="60000"/>
                        <a:lumOff val="40000"/>
                      </a:schemeClr>
                    </a:solidFill>
                  </a:tcPr>
                </a:tc>
                <a:tc>
                  <a:txBody>
                    <a:bodyPr/>
                    <a:p>
                      <a:pPr algn="ctr">
                        <a:lnSpc>
                          <a:spcPct val="130000"/>
                        </a:lnSpc>
                        <a:buClrTx/>
                        <a:buSzTx/>
                        <a:buFontTx/>
                        <a:buNone/>
                      </a:pPr>
                      <a:r>
                        <a:rPr lang="en-US" sz="2000" b="0">
                          <a:solidFill>
                            <a:schemeClr val="tx1"/>
                          </a:solidFill>
                          <a:latin typeface="Times New Roman" panose="02020603050405020304" charset="0"/>
                          <a:cs typeface="Times New Roman" panose="02020603050405020304" charset="0"/>
                        </a:rPr>
                        <a:t>人与社会:Stroke survivor finds joy, purpose in wheelchair basketball.</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solidFill>
                      <a:schemeClr val="bg2">
                        <a:lumMod val="60000"/>
                        <a:lumOff val="40000"/>
                      </a:schemeClr>
                    </a:solidFill>
                  </a:tcPr>
                </a:tc>
                <a:tc>
                  <a:txBody>
                    <a:bodyPr/>
                    <a:p>
                      <a:pPr algn="ctr">
                        <a:lnSpc>
                          <a:spcPct val="100000"/>
                        </a:lnSpc>
                        <a:buClrTx/>
                        <a:buSzTx/>
                        <a:buFontTx/>
                        <a:buNone/>
                      </a:pPr>
                      <a:r>
                        <a:rPr lang="en-US" sz="2000" b="1">
                          <a:solidFill>
                            <a:schemeClr val="tx1"/>
                          </a:solidFill>
                        </a:rPr>
                        <a:t>记叙文</a:t>
                      </a:r>
                      <a:endParaRPr lang="en-US" sz="2000" b="1">
                        <a:solidFill>
                          <a:schemeClr val="tx1"/>
                        </a:solidFill>
                      </a:endParaRPr>
                    </a:p>
                  </a:txBody>
                  <a:tcPr marL="68580" marR="68580" marT="0" marB="0" vert="horz" anchor="t" anchorCtr="0">
                    <a:solidFill>
                      <a:schemeClr val="bg2">
                        <a:lumMod val="60000"/>
                        <a:lumOff val="40000"/>
                      </a:schemeClr>
                    </a:solidFill>
                  </a:tcPr>
                </a:tc>
                <a:tc>
                  <a:txBody>
                    <a:bodyPr/>
                    <a:p>
                      <a:pPr algn="ctr">
                        <a:lnSpc>
                          <a:spcPct val="110000"/>
                        </a:lnSpc>
                        <a:buClrTx/>
                        <a:buSzTx/>
                        <a:buFontTx/>
                        <a:buNone/>
                      </a:pPr>
                      <a:r>
                        <a:rPr lang="en-US" sz="1800" b="0">
                          <a:solidFill>
                            <a:schemeClr val="tx1"/>
                          </a:solidFill>
                        </a:rPr>
                        <a:t> 405</a:t>
                      </a:r>
                      <a:endParaRPr lang="en-US" sz="1800" b="0">
                        <a:solidFill>
                          <a:schemeClr val="tx1"/>
                        </a:solidFill>
                      </a:endParaRPr>
                    </a:p>
                  </a:txBody>
                  <a:tcPr marL="68580" marR="68580" marT="0" marB="0" vert="horz" anchor="t" anchorCtr="0">
                    <a:solidFill>
                      <a:schemeClr val="bg2">
                        <a:lumMod val="60000"/>
                        <a:lumOff val="40000"/>
                      </a:schemeClr>
                    </a:solidFill>
                  </a:tcPr>
                </a:tc>
              </a:tr>
              <a:tr h="929005">
                <a:tc>
                  <a:txBody>
                    <a:bodyPr/>
                    <a:p>
                      <a:pPr indent="0" algn="ctr">
                        <a:lnSpc>
                          <a:spcPct val="240000"/>
                        </a:lnSpc>
                        <a:buNone/>
                      </a:pPr>
                      <a:r>
                        <a:rPr lang="en-US" sz="1800" b="1">
                          <a:solidFill>
                            <a:schemeClr val="tx1"/>
                          </a:solidFill>
                        </a:rPr>
                        <a:t>阅读C</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en-US" sz="2000" b="0">
                          <a:solidFill>
                            <a:schemeClr val="tx1"/>
                          </a:solidFill>
                          <a:latin typeface="Times New Roman" panose="02020603050405020304" charset="0"/>
                          <a:cs typeface="Times New Roman" panose="02020603050405020304" charset="0"/>
                        </a:rPr>
                        <a:t>人与自然：Rising AC use isolates us from nature and community.</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tc>
                <a:tc>
                  <a:txBody>
                    <a:bodyPr/>
                    <a:p>
                      <a:pPr indent="0" algn="ctr">
                        <a:lnSpc>
                          <a:spcPct val="100000"/>
                        </a:lnSpc>
                        <a:buNone/>
                      </a:pPr>
                      <a:r>
                        <a:rPr lang="zh-CN" altLang="en-US" sz="2000">
                          <a:solidFill>
                            <a:schemeClr val="tx1"/>
                          </a:solidFill>
                        </a:rPr>
                        <a:t>议论文</a:t>
                      </a:r>
                      <a:endParaRPr lang="zh-CN" altLang="en-US" sz="2000">
                        <a:solidFill>
                          <a:schemeClr val="tx1"/>
                        </a:solidFill>
                      </a:endParaRPr>
                    </a:p>
                  </a:txBody>
                  <a:tcPr marL="68580" marR="68580" marT="0" marB="0" vert="horz" anchor="t" anchorCtr="0"/>
                </a:tc>
                <a:tc>
                  <a:txBody>
                    <a:bodyPr/>
                    <a:p>
                      <a:pPr indent="0" algn="ctr">
                        <a:lnSpc>
                          <a:spcPct val="290000"/>
                        </a:lnSpc>
                        <a:buNone/>
                      </a:pPr>
                      <a:r>
                        <a:rPr lang="en-US" sz="1800" b="0">
                          <a:solidFill>
                            <a:schemeClr val="tx1"/>
                          </a:solidFill>
                        </a:rPr>
                        <a:t>362</a:t>
                      </a:r>
                      <a:endParaRPr lang="en-US" altLang="en-US" sz="1800" b="0">
                        <a:solidFill>
                          <a:schemeClr val="tx1"/>
                        </a:solidFill>
                      </a:endParaRPr>
                    </a:p>
                  </a:txBody>
                  <a:tcPr marL="68580" marR="68580" marT="0" marB="0" vert="horz" anchor="t" anchorCtr="0"/>
                </a:tc>
              </a:tr>
              <a:tr h="949960">
                <a:tc>
                  <a:txBody>
                    <a:bodyPr/>
                    <a:p>
                      <a:pPr indent="0" algn="ctr">
                        <a:lnSpc>
                          <a:spcPct val="240000"/>
                        </a:lnSpc>
                        <a:buNone/>
                      </a:pPr>
                      <a:r>
                        <a:rPr lang="en-US" sz="2000" b="1">
                          <a:solidFill>
                            <a:schemeClr val="tx1"/>
                          </a:solidFill>
                        </a:rPr>
                        <a:t>阅</a:t>
                      </a:r>
                      <a:r>
                        <a:rPr lang="en-US" sz="1800" b="1">
                          <a:solidFill>
                            <a:schemeClr val="tx1"/>
                          </a:solidFill>
                        </a:rPr>
                        <a:t>读D</a:t>
                      </a:r>
                      <a:endParaRPr lang="en-US" altLang="en-US" sz="1800" b="1">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130000"/>
                        </a:lnSpc>
                        <a:buNone/>
                      </a:pPr>
                      <a:r>
                        <a:rPr lang="en-US" sz="2000" b="0">
                          <a:solidFill>
                            <a:schemeClr val="tx1"/>
                          </a:solidFill>
                          <a:latin typeface="Times New Roman" panose="02020603050405020304" charset="0"/>
                          <a:cs typeface="Times New Roman" panose="02020603050405020304" charset="0"/>
                        </a:rPr>
                        <a:t>人与</a:t>
                      </a:r>
                      <a:r>
                        <a:rPr lang="zh-CN" altLang="en-US" sz="2000" b="0">
                          <a:solidFill>
                            <a:schemeClr val="tx1"/>
                          </a:solidFill>
                          <a:latin typeface="Times New Roman" panose="02020603050405020304" charset="0"/>
                          <a:cs typeface="Times New Roman" panose="02020603050405020304" charset="0"/>
                        </a:rPr>
                        <a:t>自然</a:t>
                      </a:r>
                      <a:r>
                        <a:rPr lang="en-US" sz="2000" b="0">
                          <a:solidFill>
                            <a:schemeClr val="tx1"/>
                          </a:solidFill>
                          <a:latin typeface="Times New Roman" panose="02020603050405020304" charset="0"/>
                          <a:cs typeface="Times New Roman" panose="02020603050405020304" charset="0"/>
                        </a:rPr>
                        <a:t> Study uncovers genes behind chickadees' spatial memory.</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solidFill>
                      <a:schemeClr val="bg2">
                        <a:lumMod val="60000"/>
                        <a:lumOff val="40000"/>
                      </a:schemeClr>
                    </a:solidFill>
                  </a:tcPr>
                </a:tc>
                <a:tc>
                  <a:txBody>
                    <a:bodyPr/>
                    <a:p>
                      <a:pPr indent="0" algn="ctr">
                        <a:lnSpc>
                          <a:spcPct val="100000"/>
                        </a:lnSpc>
                        <a:buNone/>
                      </a:pPr>
                      <a:r>
                        <a:rPr lang="zh-CN" altLang="en-US" sz="2000">
                          <a:solidFill>
                            <a:schemeClr val="tx1"/>
                          </a:solidFill>
                        </a:rPr>
                        <a:t>说明文</a:t>
                      </a:r>
                      <a:endParaRPr lang="zh-CN" altLang="en-US" sz="2000">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290000"/>
                        </a:lnSpc>
                        <a:buNone/>
                      </a:pPr>
                      <a:r>
                        <a:rPr lang="en-US" sz="1800" b="0">
                          <a:solidFill>
                            <a:schemeClr val="tx1"/>
                          </a:solidFill>
                        </a:rPr>
                        <a:t> 379</a:t>
                      </a:r>
                      <a:endParaRPr lang="en-US" altLang="en-US" sz="1800" b="0">
                        <a:solidFill>
                          <a:schemeClr val="tx1"/>
                        </a:solidFill>
                      </a:endParaRPr>
                    </a:p>
                  </a:txBody>
                  <a:tcPr marL="68580" marR="68580" marT="0" marB="0" vert="horz" anchor="t" anchorCtr="0">
                    <a:solidFill>
                      <a:schemeClr val="bg2">
                        <a:lumMod val="60000"/>
                        <a:lumOff val="40000"/>
                      </a:schemeClr>
                    </a:solidFill>
                  </a:tcPr>
                </a:tc>
              </a:tr>
              <a:tr h="756285">
                <a:tc>
                  <a:txBody>
                    <a:bodyPr/>
                    <a:p>
                      <a:pPr indent="0" algn="ctr">
                        <a:lnSpc>
                          <a:spcPct val="240000"/>
                        </a:lnSpc>
                        <a:buNone/>
                      </a:pPr>
                      <a:r>
                        <a:rPr lang="en-US" sz="1800" b="1">
                          <a:solidFill>
                            <a:schemeClr val="tx1"/>
                          </a:solidFill>
                        </a:rPr>
                        <a:t>七选五</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zh-CN" altLang="en-US" sz="2000" b="0">
                          <a:solidFill>
                            <a:schemeClr val="tx1"/>
                          </a:solidFill>
                          <a:latin typeface="Times New Roman" panose="02020603050405020304" charset="0"/>
                          <a:cs typeface="Times New Roman" panose="02020603050405020304" charset="0"/>
                        </a:rPr>
                        <a:t>人与自我</a:t>
                      </a:r>
                      <a:r>
                        <a:rPr lang="en-US" altLang="zh-CN" sz="2000" b="0">
                          <a:solidFill>
                            <a:schemeClr val="tx1"/>
                          </a:solidFill>
                          <a:latin typeface="Times New Roman" panose="02020603050405020304" charset="0"/>
                          <a:cs typeface="Times New Roman" panose="02020603050405020304" charset="0"/>
                        </a:rPr>
                        <a:t> </a:t>
                      </a:r>
                      <a:r>
                        <a:rPr lang="en-US" sz="2000" b="0">
                          <a:solidFill>
                            <a:schemeClr val="tx1"/>
                          </a:solidFill>
                          <a:latin typeface="Times New Roman" panose="02020603050405020304" charset="0"/>
                          <a:cs typeface="Times New Roman" panose="02020603050405020304" charset="0"/>
                        </a:rPr>
                        <a:t> </a:t>
                      </a:r>
                      <a:r>
                        <a:rPr lang="en-US" sz="2000" b="0">
                          <a:solidFill>
                            <a:schemeClr val="tx1"/>
                          </a:solidFill>
                          <a:latin typeface="Times New Roman" panose="02020603050405020304" charset="0"/>
                          <a:cs typeface="Times New Roman" panose="02020603050405020304" charset="0"/>
                          <a:sym typeface="+mn-ea"/>
                        </a:rPr>
                        <a:t>Coping strategies for life's overwhelming feelings.</a:t>
                      </a:r>
                      <a:endParaRPr lang="en-US" sz="2000" b="0">
                        <a:solidFill>
                          <a:schemeClr val="tx1"/>
                        </a:solidFill>
                        <a:latin typeface="Times New Roman" panose="02020603050405020304" charset="0"/>
                        <a:cs typeface="Times New Roman" panose="02020603050405020304" charset="0"/>
                        <a:sym typeface="+mn-ea"/>
                      </a:endParaRPr>
                    </a:p>
                  </a:txBody>
                  <a:tcPr marL="68580" marR="68580" marT="0" marB="0" vert="horz" anchor="t" anchorCtr="0"/>
                </a:tc>
                <a:tc>
                  <a:txBody>
                    <a:bodyPr/>
                    <a:p>
                      <a:pPr indent="0" algn="ctr">
                        <a:lnSpc>
                          <a:spcPct val="100000"/>
                        </a:lnSpc>
                        <a:buNone/>
                      </a:pPr>
                      <a:r>
                        <a:rPr lang="zh-CN" altLang="en-US" sz="2000">
                          <a:solidFill>
                            <a:schemeClr val="tx1"/>
                          </a:solidFill>
                        </a:rPr>
                        <a:t>说明文</a:t>
                      </a:r>
                      <a:r>
                        <a:rPr lang="en-US" sz="2000">
                          <a:solidFill>
                            <a:schemeClr val="tx1"/>
                          </a:solidFill>
                        </a:rPr>
                        <a:t> </a:t>
                      </a:r>
                      <a:endParaRPr lang="en-US" altLang="en-US" sz="2000">
                        <a:solidFill>
                          <a:schemeClr val="tx1"/>
                        </a:solidFill>
                      </a:endParaRPr>
                    </a:p>
                  </a:txBody>
                  <a:tcPr marL="68580" marR="68580" marT="0" marB="0" vert="horz" anchor="t" anchorCtr="0"/>
                </a:tc>
                <a:tc>
                  <a:txBody>
                    <a:bodyPr/>
                    <a:p>
                      <a:pPr indent="0" algn="ctr">
                        <a:lnSpc>
                          <a:spcPct val="290000"/>
                        </a:lnSpc>
                        <a:buNone/>
                      </a:pPr>
                      <a:r>
                        <a:rPr lang="en-US" sz="1800" b="0">
                          <a:solidFill>
                            <a:schemeClr val="tx1"/>
                          </a:solidFill>
                        </a:rPr>
                        <a:t> 252</a:t>
                      </a:r>
                      <a:endParaRPr lang="en-US" altLang="en-US" sz="1800" b="0">
                        <a:solidFill>
                          <a:schemeClr val="tx1"/>
                        </a:solidFill>
                      </a:endParaRPr>
                    </a:p>
                  </a:txBody>
                  <a:tcPr marL="68580" marR="68580" marT="0" marB="0" vert="horz" anchor="t" anchorCtr="0"/>
                </a:tc>
              </a:tr>
              <a:tr h="730250">
                <a:tc>
                  <a:txBody>
                    <a:bodyPr/>
                    <a:p>
                      <a:pPr indent="0" algn="ctr">
                        <a:lnSpc>
                          <a:spcPct val="240000"/>
                        </a:lnSpc>
                        <a:buNone/>
                      </a:pPr>
                      <a:r>
                        <a:rPr lang="en-US" sz="1800" b="1">
                          <a:solidFill>
                            <a:schemeClr val="tx1"/>
                          </a:solidFill>
                        </a:rPr>
                        <a:t>完型填空</a:t>
                      </a:r>
                      <a:endParaRPr lang="en-US" altLang="en-US" sz="1800" b="1">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130000"/>
                        </a:lnSpc>
                        <a:buNone/>
                      </a:pPr>
                      <a:r>
                        <a:rPr lang="zh-CN" altLang="en-US" sz="2000" b="0">
                          <a:solidFill>
                            <a:schemeClr val="tx1"/>
                          </a:solidFill>
                          <a:latin typeface="Times New Roman" panose="02020603050405020304" charset="0"/>
                          <a:cs typeface="Times New Roman" panose="02020603050405020304" charset="0"/>
                        </a:rPr>
                        <a:t>人与社会</a:t>
                      </a:r>
                      <a:r>
                        <a:rPr lang="en-US" altLang="zh-CN" sz="2000" b="0">
                          <a:solidFill>
                            <a:schemeClr val="tx1"/>
                          </a:solidFill>
                          <a:latin typeface="Times New Roman" panose="02020603050405020304" charset="0"/>
                          <a:cs typeface="Times New Roman" panose="02020603050405020304" charset="0"/>
                        </a:rPr>
                        <a:t> Realization of an old man's Space Dream</a:t>
                      </a:r>
                      <a:r>
                        <a:rPr lang="en-US" sz="2000" b="0">
                          <a:solidFill>
                            <a:schemeClr val="tx1"/>
                          </a:solidFill>
                          <a:latin typeface="Times New Roman" panose="02020603050405020304" charset="0"/>
                          <a:cs typeface="Times New Roman" panose="02020603050405020304" charset="0"/>
                        </a:rPr>
                        <a:t> </a:t>
                      </a:r>
                      <a:endParaRPr lang="en-US" alt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solidFill>
                      <a:schemeClr val="bg2">
                        <a:lumMod val="60000"/>
                        <a:lumOff val="40000"/>
                      </a:schemeClr>
                    </a:solidFill>
                  </a:tcPr>
                </a:tc>
                <a:tc>
                  <a:txBody>
                    <a:bodyPr/>
                    <a:p>
                      <a:pPr indent="0" algn="ctr">
                        <a:lnSpc>
                          <a:spcPct val="100000"/>
                        </a:lnSpc>
                        <a:buNone/>
                      </a:pPr>
                      <a:r>
                        <a:rPr lang="zh-CN" altLang="en-US" sz="2000">
                          <a:solidFill>
                            <a:schemeClr val="tx1"/>
                          </a:solidFill>
                        </a:rPr>
                        <a:t>记叙文</a:t>
                      </a:r>
                      <a:r>
                        <a:rPr lang="en-US" sz="2000">
                          <a:solidFill>
                            <a:schemeClr val="tx1"/>
                          </a:solidFill>
                        </a:rPr>
                        <a:t> </a:t>
                      </a:r>
                      <a:endParaRPr lang="en-US" altLang="en-US" sz="2000">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290000"/>
                        </a:lnSpc>
                        <a:buNone/>
                      </a:pPr>
                      <a:r>
                        <a:rPr lang="en-US" sz="1800" b="0">
                          <a:solidFill>
                            <a:schemeClr val="tx1"/>
                          </a:solidFill>
                        </a:rPr>
                        <a:t>328</a:t>
                      </a:r>
                      <a:endParaRPr lang="en-US" altLang="en-US" sz="1800" b="0">
                        <a:solidFill>
                          <a:schemeClr val="tx1"/>
                        </a:solidFill>
                      </a:endParaRPr>
                    </a:p>
                  </a:txBody>
                  <a:tcPr marL="68580" marR="68580" marT="0" marB="0" vert="horz" anchor="t" anchorCtr="0">
                    <a:solidFill>
                      <a:schemeClr val="bg2">
                        <a:lumMod val="60000"/>
                        <a:lumOff val="40000"/>
                      </a:schemeClr>
                    </a:solidFill>
                  </a:tcPr>
                </a:tc>
              </a:tr>
              <a:tr h="756285">
                <a:tc>
                  <a:txBody>
                    <a:bodyPr/>
                    <a:p>
                      <a:pPr indent="0" algn="ctr">
                        <a:lnSpc>
                          <a:spcPct val="240000"/>
                        </a:lnSpc>
                        <a:buNone/>
                      </a:pPr>
                      <a:r>
                        <a:rPr lang="en-US" sz="1800" b="1">
                          <a:solidFill>
                            <a:schemeClr val="tx1"/>
                          </a:solidFill>
                        </a:rPr>
                        <a:t>语法填空</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zh-CN" altLang="en-US" sz="2000" b="0">
                          <a:solidFill>
                            <a:schemeClr val="tx1"/>
                          </a:solidFill>
                          <a:latin typeface="Times New Roman" panose="02020603050405020304" charset="0"/>
                          <a:cs typeface="Times New Roman" panose="02020603050405020304" charset="0"/>
                        </a:rPr>
                        <a:t>人与社会</a:t>
                      </a:r>
                      <a:r>
                        <a:rPr lang="en-US" altLang="zh-CN" sz="2000" b="0">
                          <a:solidFill>
                            <a:schemeClr val="tx1"/>
                          </a:solidFill>
                          <a:latin typeface="Times New Roman" panose="02020603050405020304" charset="0"/>
                          <a:cs typeface="Times New Roman" panose="02020603050405020304" charset="0"/>
                        </a:rPr>
                        <a:t> Innovative erhu concert defies traditional Chinese music norms</a:t>
                      </a:r>
                      <a:endParaRPr lang="en-US" altLang="zh-CN" sz="2000" b="0">
                        <a:solidFill>
                          <a:schemeClr val="tx1"/>
                        </a:solidFill>
                        <a:latin typeface="Times New Roman" panose="02020603050405020304" charset="0"/>
                        <a:cs typeface="Times New Roman" panose="02020603050405020304" charset="0"/>
                      </a:endParaRPr>
                    </a:p>
                  </a:txBody>
                  <a:tcPr marL="68580" marR="68580" marT="0" marB="0" vert="horz" anchor="t" anchorCtr="0"/>
                </a:tc>
                <a:tc>
                  <a:txBody>
                    <a:bodyPr/>
                    <a:p>
                      <a:pPr indent="0" algn="ctr">
                        <a:lnSpc>
                          <a:spcPct val="100000"/>
                        </a:lnSpc>
                        <a:buNone/>
                      </a:pPr>
                      <a:r>
                        <a:rPr lang="zh-CN" altLang="en-US" sz="2000">
                          <a:solidFill>
                            <a:schemeClr val="tx1"/>
                          </a:solidFill>
                        </a:rPr>
                        <a:t>新闻报道</a:t>
                      </a:r>
                      <a:r>
                        <a:rPr lang="en-US" sz="2000">
                          <a:solidFill>
                            <a:schemeClr val="tx1"/>
                          </a:solidFill>
                        </a:rPr>
                        <a:t> </a:t>
                      </a:r>
                      <a:endParaRPr lang="en-US" altLang="en-US" sz="2000">
                        <a:solidFill>
                          <a:schemeClr val="tx1"/>
                        </a:solidFill>
                      </a:endParaRPr>
                    </a:p>
                  </a:txBody>
                  <a:tcPr marL="68580" marR="68580" marT="0" marB="0" vert="horz" anchor="t" anchorCtr="0"/>
                </a:tc>
                <a:tc>
                  <a:txBody>
                    <a:bodyPr/>
                    <a:p>
                      <a:pPr indent="0" algn="ctr">
                        <a:lnSpc>
                          <a:spcPct val="290000"/>
                        </a:lnSpc>
                        <a:buNone/>
                      </a:pPr>
                      <a:r>
                        <a:rPr lang="en-US" sz="1800" b="0">
                          <a:solidFill>
                            <a:schemeClr val="tx1"/>
                          </a:solidFill>
                        </a:rPr>
                        <a:t> 298</a:t>
                      </a:r>
                      <a:endParaRPr lang="en-US" altLang="en-US" sz="1800" b="0">
                        <a:solidFill>
                          <a:schemeClr val="tx1"/>
                        </a:solidFill>
                      </a:endParaRPr>
                    </a:p>
                  </a:txBody>
                  <a:tcPr marL="68580" marR="68580" marT="0" marB="0" vert="horz" anchor="t" anchorCtr="0"/>
                </a:tc>
              </a:tr>
            </a:tbl>
          </a:graphicData>
        </a:graphic>
      </p:graphicFrame>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09220" y="1681480"/>
            <a:ext cx="11921490" cy="2101850"/>
          </a:xfrm>
        </p:spPr>
        <p:txBody>
          <a:bodyPr>
            <a:noAutofit/>
          </a:bodyPr>
          <a:p>
            <a:pPr>
              <a:lnSpc>
                <a:spcPct val="120000"/>
              </a:lnSpc>
              <a:spcAft>
                <a:spcPts val="0"/>
              </a:spcAft>
            </a:pPr>
            <a:r>
              <a:rPr lang="en-US" sz="3200"/>
              <a:t>overwhelmed    adj   </a:t>
            </a:r>
            <a:r>
              <a:rPr lang="zh-CN" altLang="en-US" sz="3200"/>
              <a:t>不知所措的</a:t>
            </a:r>
            <a:r>
              <a:rPr lang="en-US" altLang="zh-CN" sz="3200"/>
              <a:t>      </a:t>
            </a:r>
            <a:endParaRPr lang="en-US" altLang="zh-CN" sz="3200"/>
          </a:p>
          <a:p>
            <a:pPr>
              <a:lnSpc>
                <a:spcPct val="120000"/>
              </a:lnSpc>
              <a:spcAft>
                <a:spcPts val="0"/>
              </a:spcAft>
            </a:pPr>
            <a:r>
              <a:rPr lang="en-US" altLang="zh-CN" sz="3200"/>
              <a:t>overwhelming  adj   </a:t>
            </a:r>
            <a:r>
              <a:rPr lang="zh-CN" altLang="en-US" sz="3200"/>
              <a:t>压倒性的；难以抗拒的</a:t>
            </a:r>
            <a:endParaRPr lang="zh-CN" altLang="en-US" sz="3200"/>
          </a:p>
          <a:p>
            <a:pPr>
              <a:lnSpc>
                <a:spcPct val="120000"/>
              </a:lnSpc>
              <a:spcAft>
                <a:spcPts val="0"/>
              </a:spcAft>
            </a:pPr>
            <a:r>
              <a:rPr lang="en-US" altLang="zh-CN" sz="3200"/>
              <a:t>meditate   vi   </a:t>
            </a:r>
            <a:r>
              <a:rPr lang="zh-CN" altLang="en-US" sz="3200"/>
              <a:t>冥想；沉思</a:t>
            </a:r>
            <a:endParaRPr lang="zh-CN" altLang="en-US" sz="3200"/>
          </a:p>
          <a:p>
            <a:pPr>
              <a:lnSpc>
                <a:spcPct val="120000"/>
              </a:lnSpc>
              <a:spcAft>
                <a:spcPts val="0"/>
              </a:spcAft>
            </a:pPr>
            <a:r>
              <a:rPr lang="en-US" altLang="zh-CN" sz="3200"/>
              <a:t>weigh sb down     </a:t>
            </a:r>
            <a:r>
              <a:rPr lang="zh-CN" altLang="en-US" sz="3200"/>
              <a:t>压垮某人</a:t>
            </a:r>
            <a:endParaRPr lang="zh-CN" altLang="en-US" sz="3200"/>
          </a:p>
        </p:txBody>
      </p:sp>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855345" y="12058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796415" y="1205865"/>
            <a:ext cx="5080000" cy="460375"/>
          </a:xfrm>
          <a:prstGeom prst="rect">
            <a:avLst/>
          </a:prstGeom>
          <a:noFill/>
          <a:ln w="9525">
            <a:noFill/>
          </a:ln>
        </p:spPr>
        <p:txBody>
          <a:bodyPr>
            <a:spAutoFit/>
          </a:bodyPr>
          <a:p>
            <a:pPr indent="266700"/>
            <a:r>
              <a:rPr lang="zh-CN" altLang="en-US" sz="2400" b="1">
                <a:latin typeface="微软雅黑" panose="020B0503020204020204" charset="-122"/>
                <a:ea typeface="微软雅黑" panose="020B0503020204020204" charset="-122"/>
                <a:cs typeface="微软雅黑" panose="020B0503020204020204" charset="-122"/>
              </a:rPr>
              <a:t>与心理相关</a:t>
            </a:r>
            <a:r>
              <a:rPr lang="zh-CN" sz="2400" b="1">
                <a:latin typeface="微软雅黑" panose="020B0503020204020204" charset="-122"/>
                <a:ea typeface="微软雅黑" panose="020B0503020204020204" charset="-122"/>
                <a:cs typeface="微软雅黑" panose="020B0503020204020204" charset="-122"/>
              </a:rPr>
              <a:t>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8585" y="4759325"/>
            <a:ext cx="11778615" cy="1677035"/>
          </a:xfrm>
          <a:prstGeom prst="rect">
            <a:avLst/>
          </a:prstGeom>
          <a:noFill/>
        </p:spPr>
        <p:txBody>
          <a:bodyPr wrap="square" rtlCol="0" anchor="t">
            <a:spAutoFit/>
          </a:bodyPr>
          <a:p>
            <a:pPr marL="228600" indent="-228600" algn="l">
              <a:lnSpc>
                <a:spcPct val="90000"/>
              </a:lnSpc>
              <a:spcBef>
                <a:spcPts val="0"/>
              </a:spcBef>
              <a:spcAft>
                <a:spcPts val="1000"/>
              </a:spcAft>
              <a:buClrTx/>
              <a:buSzTx/>
              <a:buFont typeface="Arial" panose="020B0604020202020204" pitchFamily="34" charset="0"/>
              <a:buChar char="●"/>
            </a:pPr>
            <a:r>
              <a:rPr lang="en-US" altLang="zh-CN" sz="3200" spc="150">
                <a:solidFill>
                  <a:srgbClr val="253A3F"/>
                </a:solidFill>
                <a:uFillTx/>
                <a:ea typeface="+mn-lt"/>
                <a:cs typeface="汉仪大宋简" panose="02010600000101010101" charset="-122"/>
                <a:sym typeface="+mn-ea"/>
              </a:rPr>
              <a:t>scroll through   </a:t>
            </a:r>
            <a:r>
              <a:rPr lang="zh-CN" altLang="en-US" sz="3200" spc="150">
                <a:solidFill>
                  <a:srgbClr val="253A3F"/>
                </a:solidFill>
                <a:uFillTx/>
                <a:ea typeface="+mn-lt"/>
                <a:cs typeface="汉仪大宋简" panose="02010600000101010101" charset="-122"/>
                <a:sym typeface="+mn-ea"/>
              </a:rPr>
              <a:t>滚动浏览</a:t>
            </a:r>
            <a:r>
              <a:rPr lang="en-US" altLang="zh-CN" sz="3200" spc="150">
                <a:solidFill>
                  <a:srgbClr val="253A3F"/>
                </a:solidFill>
                <a:uFillTx/>
                <a:ea typeface="+mn-lt"/>
                <a:cs typeface="汉仪大宋简" panose="02010600000101010101" charset="-122"/>
                <a:sym typeface="+mn-ea"/>
              </a:rPr>
              <a:t>       </a:t>
            </a:r>
            <a:endParaRPr lang="en-US" altLang="zh-CN" sz="3200" spc="150">
              <a:solidFill>
                <a:srgbClr val="253A3F"/>
              </a:solidFill>
              <a:uFillTx/>
              <a:ea typeface="+mn-lt"/>
              <a:cs typeface="汉仪大宋简" panose="02010600000101010101" charset="-122"/>
              <a:sym typeface="+mn-ea"/>
            </a:endParaRPr>
          </a:p>
          <a:p>
            <a:pPr marL="228600" indent="-228600" algn="l">
              <a:lnSpc>
                <a:spcPct val="90000"/>
              </a:lnSpc>
              <a:spcBef>
                <a:spcPts val="0"/>
              </a:spcBef>
              <a:spcAft>
                <a:spcPts val="1000"/>
              </a:spcAft>
              <a:buClrTx/>
              <a:buSzTx/>
              <a:buFont typeface="Arial" panose="020B0604020202020204" pitchFamily="34" charset="0"/>
              <a:buChar char="●"/>
            </a:pPr>
            <a:r>
              <a:rPr lang="en-US" altLang="zh-CN" sz="3200" spc="150">
                <a:solidFill>
                  <a:srgbClr val="253A3F"/>
                </a:solidFill>
                <a:uFillTx/>
                <a:ea typeface="+mn-lt"/>
                <a:cs typeface="汉仪大宋简" panose="02010600000101010101" charset="-122"/>
                <a:sym typeface="+mn-ea"/>
              </a:rPr>
              <a:t>snap at </a:t>
            </a:r>
            <a:r>
              <a:rPr lang="zh-CN" altLang="en-US" sz="3200" spc="150">
                <a:solidFill>
                  <a:srgbClr val="253A3F"/>
                </a:solidFill>
                <a:uFillTx/>
                <a:ea typeface="+mn-lt"/>
                <a:cs typeface="汉仪大宋简" panose="02010600000101010101" charset="-122"/>
                <a:sym typeface="+mn-ea"/>
              </a:rPr>
              <a:t>追咬；对</a:t>
            </a:r>
            <a:r>
              <a:rPr lang="en-US" altLang="zh-CN" sz="3200" spc="150">
                <a:solidFill>
                  <a:srgbClr val="253A3F"/>
                </a:solidFill>
                <a:uFillTx/>
                <a:ea typeface="+mn-lt"/>
                <a:cs typeface="汉仪大宋简" panose="02010600000101010101" charset="-122"/>
                <a:sym typeface="+mn-ea"/>
              </a:rPr>
              <a:t>...</a:t>
            </a:r>
            <a:r>
              <a:rPr lang="zh-CN" altLang="en-US" sz="3200" spc="150">
                <a:solidFill>
                  <a:srgbClr val="253A3F"/>
                </a:solidFill>
                <a:uFillTx/>
                <a:ea typeface="+mn-lt"/>
                <a:cs typeface="汉仪大宋简" panose="02010600000101010101" charset="-122"/>
                <a:sym typeface="+mn-ea"/>
              </a:rPr>
              <a:t>发火</a:t>
            </a:r>
            <a:endParaRPr lang="zh-CN" altLang="en-US" sz="3200" spc="150">
              <a:solidFill>
                <a:srgbClr val="253A3F"/>
              </a:solidFill>
              <a:uFillTx/>
              <a:ea typeface="+mn-lt"/>
              <a:cs typeface="汉仪大宋简" panose="02010600000101010101" charset="-122"/>
              <a:sym typeface="+mn-ea"/>
            </a:endParaRPr>
          </a:p>
          <a:p>
            <a:pPr marL="228600" indent="-228600" algn="l">
              <a:lnSpc>
                <a:spcPct val="90000"/>
              </a:lnSpc>
              <a:spcBef>
                <a:spcPts val="0"/>
              </a:spcBef>
              <a:spcAft>
                <a:spcPts val="1000"/>
              </a:spcAft>
              <a:buClrTx/>
              <a:buSzTx/>
              <a:buFont typeface="Arial" panose="020B0604020202020204" pitchFamily="34" charset="0"/>
              <a:buChar char="●"/>
            </a:pPr>
            <a:r>
              <a:rPr lang="en-US" altLang="zh-CN" sz="3200" spc="150">
                <a:solidFill>
                  <a:srgbClr val="253A3F"/>
                </a:solidFill>
                <a:uFillTx/>
                <a:ea typeface="+mn-lt"/>
                <a:cs typeface="汉仪大宋简" panose="02010600000101010101" charset="-122"/>
                <a:sym typeface="+mn-ea"/>
              </a:rPr>
              <a:t>acknowledge    </a:t>
            </a:r>
            <a:r>
              <a:rPr lang="zh-CN" altLang="en-US" sz="3200" spc="150">
                <a:solidFill>
                  <a:srgbClr val="253A3F"/>
                </a:solidFill>
                <a:uFillTx/>
                <a:ea typeface="+mn-lt"/>
                <a:cs typeface="汉仪大宋简" panose="02010600000101010101" charset="-122"/>
                <a:sym typeface="+mn-ea"/>
              </a:rPr>
              <a:t>承认</a:t>
            </a:r>
            <a:r>
              <a:rPr lang="en-US" altLang="zh-CN" sz="3200" spc="150">
                <a:solidFill>
                  <a:srgbClr val="253A3F"/>
                </a:solidFill>
                <a:uFillTx/>
                <a:ea typeface="+mn-lt"/>
                <a:cs typeface="汉仪大宋简" panose="02010600000101010101" charset="-122"/>
                <a:sym typeface="+mn-ea"/>
              </a:rPr>
              <a:t>           lean into    </a:t>
            </a:r>
            <a:r>
              <a:rPr lang="zh-CN" altLang="en-US" sz="3200" spc="150">
                <a:solidFill>
                  <a:srgbClr val="253A3F"/>
                </a:solidFill>
                <a:uFillTx/>
                <a:ea typeface="+mn-lt"/>
                <a:cs typeface="汉仪大宋简" panose="02010600000101010101" charset="-122"/>
                <a:sym typeface="+mn-ea"/>
              </a:rPr>
              <a:t>全力投入</a:t>
            </a:r>
            <a:endParaRPr lang="zh-CN" altLang="en-US" sz="3200" spc="150">
              <a:solidFill>
                <a:srgbClr val="253A3F"/>
              </a:solidFill>
              <a:uFillTx/>
              <a:ea typeface="+mn-lt"/>
              <a:cs typeface="汉仪大宋简" panose="02010600000101010101" charset="-122"/>
              <a:sym typeface="+mn-ea"/>
            </a:endParaRPr>
          </a:p>
        </p:txBody>
      </p:sp>
      <p:sp>
        <p:nvSpPr>
          <p:cNvPr id="11" name="正五边形 10"/>
          <p:cNvSpPr/>
          <p:nvPr/>
        </p:nvSpPr>
        <p:spPr>
          <a:xfrm>
            <a:off x="855345" y="40963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889125" y="4096385"/>
            <a:ext cx="5080000" cy="460375"/>
          </a:xfrm>
          <a:prstGeom prst="rect">
            <a:avLst/>
          </a:prstGeom>
          <a:noFill/>
          <a:ln w="9525">
            <a:noFill/>
          </a:ln>
        </p:spPr>
        <p:txBody>
          <a:bodyPr>
            <a:spAutoFit/>
          </a:bodyPr>
          <a:p>
            <a:pPr indent="266700"/>
            <a:r>
              <a:rPr lang="zh-CN" sz="2400" b="1">
                <a:latin typeface="微软雅黑" panose="020B0503020204020204" charset="-122"/>
                <a:ea typeface="微软雅黑" panose="020B0503020204020204" charset="-122"/>
                <a:cs typeface="微软雅黑" panose="020B0503020204020204" charset="-122"/>
              </a:rPr>
              <a:t>其他语料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圆角矩形 5"/>
          <p:cNvSpPr/>
          <p:nvPr/>
        </p:nvSpPr>
        <p:spPr>
          <a:xfrm>
            <a:off x="4191635" y="113030"/>
            <a:ext cx="7695565" cy="2534920"/>
          </a:xfrm>
          <a:prstGeom prst="roundRect">
            <a:avLst/>
          </a:prstGeom>
          <a:solidFill>
            <a:srgbClr val="FDC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rgbClr val="002060"/>
                </a:solidFill>
              </a:rPr>
              <a:t>小知识： 单词 "overwhelm" 由几个部分组成，其中包括词根和词缀：</a:t>
            </a:r>
            <a:endParaRPr lang="zh-CN" altLang="en-US">
              <a:solidFill>
                <a:srgbClr val="002060"/>
              </a:solidFill>
            </a:endParaRPr>
          </a:p>
          <a:p>
            <a:pPr algn="l"/>
            <a:r>
              <a:rPr lang="zh-CN" altLang="en-US">
                <a:solidFill>
                  <a:srgbClr val="002060"/>
                </a:solidFill>
              </a:rPr>
              <a:t>词根 "whelm" 来自古英语 "wealman" 或 "whelm"，意味着</a:t>
            </a:r>
            <a:r>
              <a:rPr lang="zh-CN" altLang="en-US">
                <a:solidFill>
                  <a:srgbClr val="C00000"/>
                </a:solidFill>
              </a:rPr>
              <a:t>“淹没”或“翻船”</a:t>
            </a:r>
            <a:r>
              <a:rPr lang="zh-CN" altLang="en-US">
                <a:solidFill>
                  <a:srgbClr val="002060"/>
                </a:solidFill>
              </a:rPr>
              <a:t>。这个词根与</a:t>
            </a:r>
            <a:r>
              <a:rPr lang="zh-CN" altLang="en-US">
                <a:solidFill>
                  <a:srgbClr val="C00000"/>
                </a:solidFill>
              </a:rPr>
              <a:t>水和淹没的概念</a:t>
            </a:r>
            <a:r>
              <a:rPr lang="zh-CN" altLang="en-US">
                <a:solidFill>
                  <a:srgbClr val="002060"/>
                </a:solidFill>
              </a:rPr>
              <a:t>有关。前缀 "over-" 在这里表示“</a:t>
            </a:r>
            <a:r>
              <a:rPr lang="zh-CN" altLang="en-US">
                <a:solidFill>
                  <a:srgbClr val="C00000"/>
                </a:solidFill>
              </a:rPr>
              <a:t>超过”或“过于</a:t>
            </a:r>
            <a:r>
              <a:rPr lang="zh-CN" altLang="en-US">
                <a:solidFill>
                  <a:srgbClr val="002060"/>
                </a:solidFill>
              </a:rPr>
              <a:t>”，它</a:t>
            </a:r>
            <a:r>
              <a:rPr lang="zh-CN" altLang="en-US" u="sng">
                <a:solidFill>
                  <a:srgbClr val="002060"/>
                </a:solidFill>
              </a:rPr>
              <a:t>加强了词根的意义</a:t>
            </a:r>
            <a:r>
              <a:rPr lang="zh-CN" altLang="en-US">
                <a:solidFill>
                  <a:srgbClr val="002060"/>
                </a:solidFill>
              </a:rPr>
              <a:t>，表示某种程度的超越或压倒性。</a:t>
            </a:r>
            <a:endParaRPr lang="zh-CN" altLang="en-US">
              <a:solidFill>
                <a:srgbClr val="002060"/>
              </a:solidFill>
            </a:endParaRPr>
          </a:p>
          <a:p>
            <a:pPr algn="l"/>
            <a:r>
              <a:rPr lang="zh-CN" altLang="en-US">
                <a:solidFill>
                  <a:srgbClr val="002060"/>
                </a:solidFill>
              </a:rPr>
              <a:t>将这两部分结合起来，“overwhelm” 这个单词的字面意思是“</a:t>
            </a:r>
            <a:r>
              <a:rPr lang="zh-CN" altLang="en-US">
                <a:solidFill>
                  <a:srgbClr val="C00000"/>
                </a:solidFill>
              </a:rPr>
              <a:t>淹没或压倒</a:t>
            </a:r>
            <a:r>
              <a:rPr lang="zh-CN" altLang="en-US">
                <a:solidFill>
                  <a:srgbClr val="002060"/>
                </a:solidFill>
              </a:rPr>
              <a:t>”，在现代英语中，它通常用来描述</a:t>
            </a:r>
            <a:r>
              <a:rPr lang="zh-CN" altLang="en-US" u="sng">
                <a:solidFill>
                  <a:srgbClr val="002060"/>
                </a:solidFill>
              </a:rPr>
              <a:t>某人或某事因为情感、工作量或其他压力而感到不知所措或无法应对的状态</a:t>
            </a:r>
            <a:r>
              <a:rPr lang="zh-CN" altLang="en-US">
                <a:solidFill>
                  <a:srgbClr val="002060"/>
                </a:solidFill>
              </a:rPr>
              <a:t>。</a:t>
            </a:r>
            <a:endParaRPr lang="zh-CN" altLang="en-US">
              <a:solidFill>
                <a:srgbClr val="00206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11" grpId="0" bldLvl="0" animBg="1"/>
      <p:bldP spid="13" grpId="0"/>
      <p:bldP spid="3" grpId="0" uiExpand="1" build="p"/>
      <p:bldP spid="10" grpId="0"/>
      <p:bldP spid="6"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774700" y="1087120"/>
            <a:ext cx="5676900" cy="1948815"/>
          </a:xfrm>
        </p:spPr>
        <p:txBody>
          <a:bodyPr/>
          <a:p>
            <a:r>
              <a:rPr>
                <a:solidFill>
                  <a:schemeClr val="tx1"/>
                </a:solidFill>
                <a:effectLst/>
                <a:latin typeface="汉仪雅酷黑简" panose="00020600040101010101" charset="-122"/>
                <a:ea typeface="汉仪雅酷黑简" panose="00020600040101010101" charset="-122"/>
                <a:sym typeface="+mn-ea"/>
              </a:rPr>
              <a:t>完形填空</a:t>
            </a:r>
            <a:endParaRPr>
              <a:solidFill>
                <a:schemeClr val="tx1"/>
              </a:solidFill>
              <a:effectLst/>
              <a:latin typeface="汉仪雅酷黑简" panose="00020600040101010101" charset="-122"/>
              <a:ea typeface="汉仪雅酷黑简" panose="00020600040101010101" charset="-122"/>
              <a:sym typeface="+mn-ea"/>
            </a:endParaRPr>
          </a:p>
        </p:txBody>
      </p:sp>
      <p:sp>
        <p:nvSpPr>
          <p:cNvPr id="3" name="文本框 2"/>
          <p:cNvSpPr txBox="1"/>
          <p:nvPr/>
        </p:nvSpPr>
        <p:spPr>
          <a:xfrm>
            <a:off x="6865620" y="3035935"/>
            <a:ext cx="3921125" cy="3153410"/>
          </a:xfrm>
          <a:prstGeom prst="rect">
            <a:avLst/>
          </a:prstGeom>
          <a:noFill/>
          <a:ln>
            <a:noFill/>
          </a:ln>
        </p:spPr>
        <p:txBody>
          <a:bodyPr wrap="square" rtlCol="0">
            <a:spAutoFit/>
            <a:scene3d>
              <a:camera prst="orthographicFront"/>
              <a:lightRig rig="threePt" dir="t"/>
            </a:scene3d>
          </a:bodyPr>
          <a:p>
            <a:pPr algn="ctr"/>
            <a:r>
              <a:rPr lang="en-US" altLang="zh-CN" sz="19900" b="1">
                <a:ln>
                  <a:noFill/>
                </a:ln>
                <a:solidFill>
                  <a:schemeClr val="tx1"/>
                </a:solidFill>
                <a:effectLst>
                  <a:outerShdw blurRad="50800" dist="38100" dir="2700000" algn="tl" rotWithShape="0">
                    <a:prstClr val="black">
                      <a:alpha val="40000"/>
                    </a:prstClr>
                  </a:outerShdw>
                </a:effectLst>
                <a:latin typeface="汉仪程行简" panose="00020600040101010101" charset="-122"/>
                <a:ea typeface="汉仪程行简" panose="00020600040101010101" charset="-122"/>
              </a:rPr>
              <a:t>03</a:t>
            </a:r>
            <a:r>
              <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rPr>
              <a:t> </a:t>
            </a:r>
            <a:endPar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410845" y="1610360"/>
            <a:ext cx="6047740" cy="3824605"/>
          </a:xfrm>
          <a:prstGeom prst="rect">
            <a:avLst/>
          </a:prstGeom>
        </p:spPr>
      </p:pic>
      <p:grpSp>
        <p:nvGrpSpPr>
          <p:cNvPr id="16" name="组合 15"/>
          <p:cNvGrpSpPr/>
          <p:nvPr/>
        </p:nvGrpSpPr>
        <p:grpSpPr>
          <a:xfrm>
            <a:off x="1243965" y="615950"/>
            <a:ext cx="9155430" cy="778510"/>
            <a:chOff x="987" y="6225"/>
            <a:chExt cx="5121" cy="1129"/>
          </a:xfrm>
        </p:grpSpPr>
        <p:sp>
          <p:nvSpPr>
            <p:cNvPr id="9" name="圆角矩形 8"/>
            <p:cNvSpPr/>
            <p:nvPr/>
          </p:nvSpPr>
          <p:spPr>
            <a:xfrm>
              <a:off x="987" y="6225"/>
              <a:ext cx="512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209" y="6329"/>
              <a:ext cx="4678" cy="75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r>
                <a:rPr lang="en-US" altLang="zh-CN" sz="2000">
                  <a:sym typeface="+mn-ea"/>
                </a:rPr>
                <a:t> </a:t>
              </a:r>
              <a:r>
                <a:rPr lang="en-US" altLang="zh-CN" sz="2800">
                  <a:sym typeface="+mn-ea"/>
                </a:rPr>
                <a:t>Realization of an old man's Space Dream</a:t>
              </a:r>
              <a:r>
                <a:rPr lang="en-US" sz="2800">
                  <a:sym typeface="+mn-ea"/>
                </a:rPr>
                <a:t> </a:t>
              </a:r>
              <a:endParaRPr lang="en-US" altLang="zh-CN" sz="2800" b="1">
                <a:solidFill>
                  <a:schemeClr val="tx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endParaRPr>
            </a:p>
          </p:txBody>
        </p:sp>
      </p:grpSp>
      <p:sp>
        <p:nvSpPr>
          <p:cNvPr id="12" name="文本框 11"/>
          <p:cNvSpPr txBox="1"/>
          <p:nvPr/>
        </p:nvSpPr>
        <p:spPr>
          <a:xfrm>
            <a:off x="6645910" y="2042160"/>
            <a:ext cx="5409565" cy="2861310"/>
          </a:xfrm>
          <a:prstGeom prst="rect">
            <a:avLst/>
          </a:prstGeom>
          <a:noFill/>
        </p:spPr>
        <p:txBody>
          <a:bodyPr wrap="square" rtlCol="0">
            <a:spAutoFit/>
          </a:bodyPr>
          <a:p>
            <a:pPr>
              <a:lnSpc>
                <a:spcPct val="150000"/>
              </a:lnSpc>
            </a:pPr>
            <a:r>
              <a:rPr lang="en-US" altLang="zh-CN"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文章讲述了90岁的Edward J. Dwight Jr. 即将实现他的太空梦想，他将成为年龄最大的太空旅行者。文章还提到了太空飞行对老年人健康的潜在影响，以及专家对飞行安全性的评估。</a:t>
            </a:r>
            <a:endPar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p:txBody>
      </p:sp>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en-US" sz="3200" spc="0">
              <a:solidFill>
                <a:srgbClr val="000000"/>
              </a:solidFill>
              <a:latin typeface="Times New Roman" panose="02020603050405020304" charset="0"/>
              <a:ea typeface="宋体" panose="02010600030101010101" pitchFamily="2" charset="-122"/>
              <a:cs typeface="+mn-cs"/>
            </a:endParaRPr>
          </a:p>
        </p:txBody>
      </p:sp>
      <p:sp>
        <p:nvSpPr>
          <p:cNvPr id="118" name="文本框 117"/>
          <p:cNvSpPr txBox="1"/>
          <p:nvPr/>
        </p:nvSpPr>
        <p:spPr>
          <a:xfrm>
            <a:off x="137160" y="0"/>
            <a:ext cx="11951335" cy="3784600"/>
          </a:xfrm>
          <a:prstGeom prst="rect">
            <a:avLst/>
          </a:prstGeom>
          <a:solidFill>
            <a:schemeClr val="accent5">
              <a:lumMod val="40000"/>
              <a:lumOff val="60000"/>
            </a:schemeClr>
          </a:solidFill>
          <a:ln w="9525">
            <a:noFill/>
          </a:ln>
        </p:spPr>
        <p:txBody>
          <a:bodyPr wrap="square">
            <a:spAutoFit/>
          </a:bodyPr>
          <a:p>
            <a:pPr indent="292100"/>
            <a:r>
              <a:rPr lang="en-US" sz="2400">
                <a:solidFill>
                  <a:srgbClr val="000000"/>
                </a:solidFill>
                <a:latin typeface="Times New Roman" panose="02020603050405020304" charset="0"/>
                <a:ea typeface="宋体" panose="02010600030101010101" pitchFamily="2" charset="-122"/>
                <a:sym typeface="+mn-ea"/>
              </a:rPr>
              <a:t>Edward J.  Dwight Jr.   has  waited a long time for his ride into  space.   In the 1960s ,  he seemed ready to become America ’s first Black </a:t>
            </a:r>
            <a:r>
              <a:rPr lang="en-US" sz="2400" u="sng">
                <a:solidFill>
                  <a:srgbClr val="000000"/>
                </a:solidFill>
                <a:latin typeface="Times New Roman" panose="02020603050405020304" charset="0"/>
                <a:ea typeface="宋体" panose="02010600030101010101" pitchFamily="2" charset="-122"/>
                <a:sym typeface="+mn-ea"/>
              </a:rPr>
              <a:t>    41  </a:t>
            </a:r>
            <a:r>
              <a:rPr lang="en-US" sz="2400">
                <a:solidFill>
                  <a:srgbClr val="000000"/>
                </a:solidFill>
                <a:latin typeface="Times New Roman" panose="02020603050405020304" charset="0"/>
                <a:ea typeface="宋体" panose="02010600030101010101" pitchFamily="2" charset="-122"/>
                <a:sym typeface="+mn-ea"/>
              </a:rPr>
              <a:t> .  That dream was never realized.   Now ,  at age 90,  he’s about to finally get his </a:t>
            </a:r>
            <a:r>
              <a:rPr lang="en-US" sz="2400" u="sng">
                <a:solidFill>
                  <a:srgbClr val="000000"/>
                </a:solidFill>
                <a:latin typeface="Times New Roman" panose="02020603050405020304" charset="0"/>
                <a:ea typeface="宋体" panose="02010600030101010101" pitchFamily="2" charset="-122"/>
                <a:sym typeface="+mn-ea"/>
              </a:rPr>
              <a:t>   42  </a:t>
            </a:r>
            <a:r>
              <a:rPr lang="en-US" sz="2400">
                <a:solidFill>
                  <a:srgbClr val="000000"/>
                </a:solidFill>
                <a:latin typeface="Times New Roman" panose="02020603050405020304" charset="0"/>
                <a:ea typeface="宋体" panose="02010600030101010101" pitchFamily="2" charset="-122"/>
                <a:sym typeface="+mn-ea"/>
              </a:rPr>
              <a:t> , aboard a Blue origin rocket.“ They called me up and asked me if I was </a:t>
            </a:r>
            <a:r>
              <a:rPr lang="en-US" sz="2400" u="sng">
                <a:solidFill>
                  <a:srgbClr val="000000"/>
                </a:solidFill>
                <a:latin typeface="Times New Roman" panose="02020603050405020304" charset="0"/>
                <a:ea typeface="宋体" panose="02010600030101010101" pitchFamily="2" charset="-122"/>
                <a:sym typeface="+mn-ea"/>
              </a:rPr>
              <a:t>    43  </a:t>
            </a:r>
            <a:r>
              <a:rPr lang="en-US" sz="2400">
                <a:solidFill>
                  <a:srgbClr val="000000"/>
                </a:solidFill>
                <a:latin typeface="Times New Roman" panose="02020603050405020304" charset="0"/>
                <a:ea typeface="宋体" panose="02010600030101010101" pitchFamily="2" charset="-122"/>
                <a:sym typeface="+mn-ea"/>
              </a:rPr>
              <a:t> .   And of course I said yes , ”Dwight says.</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While Dwight won’t be the first African American in space-that </a:t>
            </a:r>
            <a:r>
              <a:rPr lang="en-US" sz="2400" u="sng">
                <a:solidFill>
                  <a:srgbClr val="000000"/>
                </a:solidFill>
                <a:latin typeface="Times New Roman" panose="02020603050405020304" charset="0"/>
                <a:ea typeface="宋体" panose="02010600030101010101" pitchFamily="2" charset="-122"/>
                <a:sym typeface="+mn-ea"/>
              </a:rPr>
              <a:t>   44    </a:t>
            </a:r>
            <a:r>
              <a:rPr lang="en-US" sz="2400">
                <a:solidFill>
                  <a:srgbClr val="000000"/>
                </a:solidFill>
                <a:latin typeface="Times New Roman" panose="02020603050405020304" charset="0"/>
                <a:ea typeface="宋体" panose="02010600030101010101" pitchFamily="2" charset="-122"/>
                <a:sym typeface="+mn-ea"/>
              </a:rPr>
              <a:t>went to Guion Bluford Jr.  in 1983-he will be the oldest person to go there ,  </a:t>
            </a:r>
            <a:r>
              <a:rPr lang="en-US" sz="2400" u="sng">
                <a:solidFill>
                  <a:srgbClr val="000000"/>
                </a:solidFill>
                <a:latin typeface="Times New Roman" panose="02020603050405020304" charset="0"/>
                <a:ea typeface="宋体" panose="02010600030101010101" pitchFamily="2" charset="-122"/>
                <a:sym typeface="+mn-ea"/>
              </a:rPr>
              <a:t>  45   </a:t>
            </a:r>
            <a:r>
              <a:rPr lang="en-US" sz="2400">
                <a:solidFill>
                  <a:srgbClr val="000000"/>
                </a:solidFill>
                <a:latin typeface="Times New Roman" panose="02020603050405020304" charset="0"/>
                <a:ea typeface="宋体" panose="02010600030101010101" pitchFamily="2" charset="-122"/>
                <a:sym typeface="+mn-ea"/>
              </a:rPr>
              <a:t> star Trek actor william shatner , who flew aboard a Blue origin rocket in 2021. For many his age ,  a journey into space would seem </a:t>
            </a:r>
            <a:r>
              <a:rPr lang="en-US" sz="2400" u="sng">
                <a:solidFill>
                  <a:srgbClr val="000000"/>
                </a:solidFill>
                <a:latin typeface="Times New Roman" panose="02020603050405020304" charset="0"/>
                <a:ea typeface="宋体" panose="02010600030101010101" pitchFamily="2" charset="-122"/>
                <a:sym typeface="+mn-ea"/>
              </a:rPr>
              <a:t>   46  </a:t>
            </a:r>
            <a:r>
              <a:rPr lang="en-US" sz="2400">
                <a:solidFill>
                  <a:srgbClr val="000000"/>
                </a:solidFill>
                <a:latin typeface="Times New Roman" panose="02020603050405020304" charset="0"/>
                <a:ea typeface="宋体" panose="02010600030101010101" pitchFamily="2" charset="-122"/>
                <a:sym typeface="+mn-ea"/>
              </a:rPr>
              <a:t> .  Dwight says he’s ready to go.   He points out that the difficulties of his upcoming</a:t>
            </a:r>
            <a:r>
              <a:rPr lang="en-US" sz="2400" u="sng">
                <a:solidFill>
                  <a:srgbClr val="000000"/>
                </a:solidFill>
                <a:latin typeface="Times New Roman" panose="02020603050405020304" charset="0"/>
                <a:ea typeface="宋体" panose="02010600030101010101" pitchFamily="2" charset="-122"/>
                <a:sym typeface="+mn-ea"/>
              </a:rPr>
              <a:t>    47   </a:t>
            </a:r>
            <a:r>
              <a:rPr lang="en-US" sz="2400">
                <a:solidFill>
                  <a:srgbClr val="000000"/>
                </a:solidFill>
                <a:latin typeface="Times New Roman" panose="02020603050405020304" charset="0"/>
                <a:ea typeface="宋体" panose="02010600030101010101" pitchFamily="2" charset="-122"/>
                <a:sym typeface="+mn-ea"/>
              </a:rPr>
              <a:t> won’t  be  much  different  from  what  he </a:t>
            </a:r>
            <a:r>
              <a:rPr lang="en-US" sz="2400" u="sng">
                <a:solidFill>
                  <a:srgbClr val="000000"/>
                </a:solidFill>
                <a:latin typeface="Times New Roman" panose="02020603050405020304" charset="0"/>
                <a:ea typeface="宋体" panose="02010600030101010101" pitchFamily="2" charset="-122"/>
                <a:sym typeface="+mn-ea"/>
              </a:rPr>
              <a:t>   48    </a:t>
            </a:r>
            <a:r>
              <a:rPr lang="en-US" sz="2400">
                <a:solidFill>
                  <a:srgbClr val="000000"/>
                </a:solidFill>
                <a:latin typeface="Times New Roman" panose="02020603050405020304" charset="0"/>
                <a:ea typeface="宋体" panose="02010600030101010101" pitchFamily="2" charset="-122"/>
                <a:sym typeface="+mn-ea"/>
              </a:rPr>
              <a:t>as  a  test  pilot  in  the  Air Force.“ I’ve pulled more G’s than any person on Earth , ”he  </a:t>
            </a:r>
            <a:r>
              <a:rPr lang="en-US" sz="2400" u="sng">
                <a:solidFill>
                  <a:srgbClr val="000000"/>
                </a:solidFill>
                <a:latin typeface="Times New Roman" panose="02020603050405020304" charset="0"/>
                <a:ea typeface="宋体" panose="02010600030101010101" pitchFamily="2" charset="-122"/>
                <a:sym typeface="+mn-ea"/>
              </a:rPr>
              <a:t>  49  </a:t>
            </a:r>
            <a:r>
              <a:rPr lang="en-US" sz="2400">
                <a:solidFill>
                  <a:srgbClr val="000000"/>
                </a:solidFill>
                <a:latin typeface="Times New Roman" panose="02020603050405020304" charset="0"/>
                <a:ea typeface="宋体" panose="02010600030101010101" pitchFamily="2" charset="-122"/>
                <a:sym typeface="+mn-ea"/>
              </a:rPr>
              <a:t> it with a bitter smile.</a:t>
            </a:r>
            <a:endParaRPr lang="en-US" sz="2400" b="0">
              <a:ea typeface="宋体" panose="02010600030101010101" pitchFamily="2" charset="-122"/>
            </a:endParaRPr>
          </a:p>
        </p:txBody>
      </p:sp>
      <p:sp>
        <p:nvSpPr>
          <p:cNvPr id="4" name="文本框 3"/>
          <p:cNvSpPr txBox="1"/>
          <p:nvPr/>
        </p:nvSpPr>
        <p:spPr>
          <a:xfrm>
            <a:off x="0" y="3689985"/>
            <a:ext cx="12192000" cy="3167380"/>
          </a:xfrm>
          <a:prstGeom prst="rect">
            <a:avLst/>
          </a:prstGeom>
          <a:solidFill>
            <a:schemeClr val="accent2">
              <a:lumMod val="20000"/>
              <a:lumOff val="80000"/>
            </a:schemeClr>
          </a:solidFill>
          <a:ln w="9525">
            <a:noFill/>
          </a:ln>
        </p:spPr>
        <p:txBody>
          <a:bodyPr wrap="square">
            <a:noAutofit/>
          </a:bodyPr>
          <a:p>
            <a:pPr indent="292100"/>
            <a:r>
              <a:rPr lang="en-US" sz="2000" b="0">
                <a:solidFill>
                  <a:srgbClr val="000000"/>
                </a:solidFill>
                <a:latin typeface="Times New Roman" panose="02020603050405020304" charset="0"/>
                <a:ea typeface="宋体" panose="02010600030101010101" pitchFamily="2" charset="-122"/>
              </a:rPr>
              <a:t>41. A. student                     B. astronaut                    C. customer                     D. expert</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42. A. name                       B. shot                              C. money                         D. job</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43. A. convinced                 B. excited                         C. interested                    D. confused</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44. A. honor                        B. wonder                        C. account                        D. prize</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45. A. paying back             B. edging out                   C. running after              D. laughing at</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46. A. unthinkable             B. possible                      C. essential                      D. invaluable</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47. A. risk                          B. test                             C. flight                          D. training</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48. A. imagined                   B. researched                   C. experienced                 D. dreamed</a:t>
            </a:r>
            <a:endParaRPr lang="en-US" sz="2000" b="0">
              <a:solidFill>
                <a:srgbClr val="000000"/>
              </a:solidFill>
              <a:latin typeface="Times New Roman" panose="02020603050405020304" charset="0"/>
              <a:ea typeface="宋体" panose="02010600030101010101" pitchFamily="2" charset="-122"/>
            </a:endParaRPr>
          </a:p>
          <a:p>
            <a:pPr indent="292100"/>
            <a:r>
              <a:rPr lang="en-US" sz="2000" b="0">
                <a:solidFill>
                  <a:srgbClr val="000000"/>
                </a:solidFill>
                <a:latin typeface="Times New Roman" panose="02020603050405020304" charset="0"/>
                <a:ea typeface="宋体" panose="02010600030101010101" pitchFamily="2" charset="-122"/>
              </a:rPr>
              <a:t>49. A. realizes                      B. puts                             C. doubts                          D. shows</a:t>
            </a:r>
            <a:endParaRPr lang="en-US" sz="20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6677025" y="104775"/>
            <a:ext cx="238633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p:nvPr/>
        </p:nvCxnSpPr>
        <p:spPr>
          <a:xfrm flipH="1">
            <a:off x="3816985" y="382905"/>
            <a:ext cx="3601085" cy="339534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1"/>
            </p:custDataLst>
          </p:nvPr>
        </p:nvSpPr>
        <p:spPr>
          <a:xfrm>
            <a:off x="3007360" y="368998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285480" y="509905"/>
            <a:ext cx="287972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箭头连接符 5"/>
          <p:cNvCxnSpPr/>
          <p:nvPr/>
        </p:nvCxnSpPr>
        <p:spPr>
          <a:xfrm flipH="1">
            <a:off x="3662045" y="705485"/>
            <a:ext cx="5168900" cy="337121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7" name="矩形 6"/>
          <p:cNvSpPr/>
          <p:nvPr>
            <p:custDataLst>
              <p:tags r:id="rId2"/>
            </p:custDataLst>
          </p:nvPr>
        </p:nvSpPr>
        <p:spPr>
          <a:xfrm>
            <a:off x="3007360" y="4009390"/>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2130425" y="64135"/>
            <a:ext cx="7695565" cy="2534920"/>
          </a:xfrm>
          <a:prstGeom prst="roundRect">
            <a:avLst/>
          </a:prstGeom>
          <a:solidFill>
            <a:srgbClr val="FDC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rgbClr val="002060"/>
                </a:solidFill>
              </a:rPr>
              <a:t>小知识： </a:t>
            </a:r>
            <a:r>
              <a:rPr lang="en-US" altLang="zh-CN">
                <a:solidFill>
                  <a:srgbClr val="C00000"/>
                </a:solidFill>
              </a:rPr>
              <a:t>get one’s shot   得到这个机会</a:t>
            </a:r>
            <a:endParaRPr lang="zh-CN" altLang="en-US">
              <a:solidFill>
                <a:srgbClr val="002060"/>
              </a:solidFill>
            </a:endParaRPr>
          </a:p>
          <a:p>
            <a:pPr algn="l"/>
            <a:r>
              <a:rPr lang="en-US" altLang="zh-CN">
                <a:solidFill>
                  <a:srgbClr val="002060"/>
                </a:solidFill>
              </a:rPr>
              <a:t>  </a:t>
            </a:r>
            <a:r>
              <a:rPr lang="zh-CN" altLang="en-US">
                <a:solidFill>
                  <a:srgbClr val="002060"/>
                </a:solidFill>
              </a:rPr>
              <a:t>这个短语</a:t>
            </a:r>
            <a:r>
              <a:rPr lang="en-US" altLang="zh-CN">
                <a:solidFill>
                  <a:srgbClr val="002060"/>
                </a:solidFill>
              </a:rPr>
              <a:t>起源于体育领域，如篮球或足球，其中 "shot" 指的是尝试得分的机会。随着时间的推移，这个短语被广泛应用于更广泛的情境，包括尝试新事物、抓住机会或面对挑战。</a:t>
            </a:r>
            <a:endParaRPr lang="en-US" altLang="zh-CN">
              <a:solidFill>
                <a:srgbClr val="002060"/>
              </a:solidFill>
            </a:endParaRPr>
          </a:p>
          <a:p>
            <a:pPr algn="l"/>
            <a:r>
              <a:rPr lang="en-US" altLang="zh-CN">
                <a:solidFill>
                  <a:srgbClr val="002060"/>
                </a:solidFill>
              </a:rPr>
              <a:t>   在不同的语境中，"get one's shot" 可以有不同的含义，但核心思想是利用你得到的机会，不管结果如何。这个短语的流行可能也受到了流行文化的影响，比如歌曲、电影和电视节目中的使用，使其成为了日常英语中的一个常见表达。</a:t>
            </a:r>
            <a:endParaRPr lang="en-US" altLang="zh-CN">
              <a:solidFill>
                <a:srgbClr val="002060"/>
              </a:solidFill>
            </a:endParaRPr>
          </a:p>
        </p:txBody>
      </p:sp>
      <p:sp>
        <p:nvSpPr>
          <p:cNvPr id="12" name="矩形 11"/>
          <p:cNvSpPr/>
          <p:nvPr/>
        </p:nvSpPr>
        <p:spPr>
          <a:xfrm>
            <a:off x="4538345" y="1212850"/>
            <a:ext cx="287972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H="1">
            <a:off x="6604635" y="1490980"/>
            <a:ext cx="151765" cy="285051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custDataLst>
              <p:tags r:id="rId3"/>
            </p:custDataLst>
          </p:nvPr>
        </p:nvSpPr>
        <p:spPr>
          <a:xfrm>
            <a:off x="5686425" y="432879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3469640" y="1555750"/>
            <a:ext cx="3207385" cy="30797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p:nvPr/>
        </p:nvCxnSpPr>
        <p:spPr>
          <a:xfrm flipH="1">
            <a:off x="1584325" y="1928495"/>
            <a:ext cx="3234055" cy="272161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7" name="矩形 16"/>
          <p:cNvSpPr/>
          <p:nvPr>
            <p:custDataLst>
              <p:tags r:id="rId4"/>
            </p:custDataLst>
          </p:nvPr>
        </p:nvSpPr>
        <p:spPr>
          <a:xfrm>
            <a:off x="695960" y="465010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885440" y="1928495"/>
            <a:ext cx="224282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 name="直接箭头连接符 18"/>
          <p:cNvCxnSpPr/>
          <p:nvPr/>
        </p:nvCxnSpPr>
        <p:spPr>
          <a:xfrm flipH="1">
            <a:off x="3865880" y="2206625"/>
            <a:ext cx="151765" cy="285051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5"/>
            </p:custDataLst>
          </p:nvPr>
        </p:nvSpPr>
        <p:spPr>
          <a:xfrm>
            <a:off x="3007360" y="4969510"/>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375920" y="194945"/>
            <a:ext cx="7695565" cy="2534920"/>
          </a:xfrm>
          <a:prstGeom prst="roundRect">
            <a:avLst/>
          </a:prstGeom>
          <a:solidFill>
            <a:srgbClr val="FDC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rgbClr val="002060"/>
                </a:solidFill>
              </a:rPr>
              <a:t>小知识： </a:t>
            </a:r>
            <a:r>
              <a:rPr lang="en-US" altLang="zh-CN">
                <a:solidFill>
                  <a:srgbClr val="C00000"/>
                </a:solidFill>
              </a:rPr>
              <a:t>"edge out" 是一个常用的英语短语，用来描述某人或某物在竞争中以微弱的优势胜过其他人或事物。</a:t>
            </a:r>
            <a:r>
              <a:rPr lang="en-US" altLang="zh-CN">
                <a:solidFill>
                  <a:schemeClr val="tx1"/>
                </a:solidFill>
              </a:rPr>
              <a:t>这个短语暗示胜利并非轻易获得，而是需要努力和决心。它通常用于体育比赛、商业竞争或任何形式的较量中，表示以微弱差距或在最后时刻超越对手。</a:t>
            </a:r>
            <a:endParaRPr lang="en-US" altLang="zh-CN">
              <a:solidFill>
                <a:schemeClr val="tx1"/>
              </a:solidFill>
            </a:endParaRPr>
          </a:p>
        </p:txBody>
      </p:sp>
      <p:sp>
        <p:nvSpPr>
          <p:cNvPr id="23" name="矩形 22"/>
          <p:cNvSpPr/>
          <p:nvPr/>
        </p:nvSpPr>
        <p:spPr>
          <a:xfrm>
            <a:off x="137160" y="788035"/>
            <a:ext cx="144653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5240655" y="2320925"/>
            <a:ext cx="231457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5" name="直接箭头连接符 24"/>
          <p:cNvCxnSpPr/>
          <p:nvPr/>
        </p:nvCxnSpPr>
        <p:spPr>
          <a:xfrm flipH="1">
            <a:off x="1995805" y="2644140"/>
            <a:ext cx="4245610" cy="264350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6" name="矩形 25"/>
          <p:cNvSpPr/>
          <p:nvPr>
            <p:custDataLst>
              <p:tags r:id="rId6"/>
            </p:custDataLst>
          </p:nvPr>
        </p:nvSpPr>
        <p:spPr>
          <a:xfrm>
            <a:off x="695960" y="528891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9575800" y="2644140"/>
            <a:ext cx="139954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箭头连接符 27"/>
          <p:cNvCxnSpPr/>
          <p:nvPr/>
        </p:nvCxnSpPr>
        <p:spPr>
          <a:xfrm flipH="1">
            <a:off x="6800215" y="2967355"/>
            <a:ext cx="3177540" cy="264223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9" name="矩形 28"/>
          <p:cNvSpPr/>
          <p:nvPr>
            <p:custDataLst>
              <p:tags r:id="rId7"/>
            </p:custDataLst>
          </p:nvPr>
        </p:nvSpPr>
        <p:spPr>
          <a:xfrm>
            <a:off x="5495925" y="552640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0" name="直接箭头连接符 29"/>
          <p:cNvCxnSpPr/>
          <p:nvPr/>
        </p:nvCxnSpPr>
        <p:spPr>
          <a:xfrm>
            <a:off x="6087745" y="3321050"/>
            <a:ext cx="537845" cy="257619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1" name="矩形 30"/>
          <p:cNvSpPr/>
          <p:nvPr>
            <p:custDataLst>
              <p:tags r:id="rId8"/>
            </p:custDataLst>
          </p:nvPr>
        </p:nvSpPr>
        <p:spPr>
          <a:xfrm>
            <a:off x="5787390" y="5879465"/>
            <a:ext cx="163004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274955" y="3411855"/>
            <a:ext cx="426339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3" name="直接箭头连接符 32"/>
          <p:cNvCxnSpPr/>
          <p:nvPr/>
        </p:nvCxnSpPr>
        <p:spPr>
          <a:xfrm>
            <a:off x="2356485" y="3599180"/>
            <a:ext cx="894080" cy="258635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4" name="矩形 33"/>
          <p:cNvSpPr/>
          <p:nvPr>
            <p:custDataLst>
              <p:tags r:id="rId9"/>
            </p:custDataLst>
          </p:nvPr>
        </p:nvSpPr>
        <p:spPr>
          <a:xfrm>
            <a:off x="3007360" y="6202045"/>
            <a:ext cx="163004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3484245" y="5527040"/>
            <a:ext cx="3272155" cy="7226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a:t>He put it like that:引用某人原话或转述某人说法的方式</a:t>
            </a:r>
            <a:endParaRPr lang="en-US" altLang="zh-CN"/>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1" nodeType="clickEffect">
                                  <p:stCondLst>
                                    <p:cond delay="0"/>
                                  </p:stCondLst>
                                  <p:childTnLst>
                                    <p:animEffect transition="out" filter="wipe(down)">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5" grpId="0" bldLvl="0" animBg="1"/>
      <p:bldP spid="7" grpId="0" bldLvl="0" animBg="1"/>
      <p:bldP spid="10" grpId="0" bldLvl="0" animBg="1"/>
      <p:bldP spid="10" grpId="1" bldLvl="0" animBg="1"/>
      <p:bldP spid="12" grpId="0" bldLvl="0" animBg="1"/>
      <p:bldP spid="14" grpId="0" bldLvl="0" animBg="1"/>
      <p:bldP spid="15" grpId="0" bldLvl="0" animBg="1"/>
      <p:bldP spid="17" grpId="0" bldLvl="0" animBg="1"/>
      <p:bldP spid="18" grpId="0" bldLvl="0" animBg="1"/>
      <p:bldP spid="20" grpId="0" bldLvl="0" animBg="1"/>
      <p:bldP spid="22" grpId="0" bldLvl="0" animBg="1"/>
      <p:bldP spid="22" grpId="1" bldLvl="0" animBg="1"/>
      <p:bldP spid="23" grpId="0" bldLvl="0" animBg="1"/>
      <p:bldP spid="24" grpId="0" bldLvl="0" animBg="1"/>
      <p:bldP spid="26" grpId="0" bldLvl="0" animBg="1"/>
      <p:bldP spid="27" grpId="0" bldLvl="0" animBg="1"/>
      <p:bldP spid="29" grpId="0" bldLvl="0" animBg="1"/>
      <p:bldP spid="31" grpId="0" bldLvl="0" animBg="1"/>
      <p:bldP spid="32" grpId="0" bldLvl="0" animBg="1"/>
      <p:bldP spid="34" grpId="0" bldLvl="0" animBg="1"/>
      <p:bldP spid="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3840" y="180340"/>
            <a:ext cx="11807825" cy="6550025"/>
          </a:xfrm>
        </p:spPr>
        <p:txBody>
          <a:bodyPr/>
          <a:p>
            <a:endParaRPr lang="zh-CN" altLang="en-US"/>
          </a:p>
        </p:txBody>
      </p:sp>
      <p:sp>
        <p:nvSpPr>
          <p:cNvPr id="118" name="文本框 117"/>
          <p:cNvSpPr txBox="1"/>
          <p:nvPr/>
        </p:nvSpPr>
        <p:spPr>
          <a:xfrm>
            <a:off x="137160" y="0"/>
            <a:ext cx="11951335" cy="3046095"/>
          </a:xfrm>
          <a:prstGeom prst="rect">
            <a:avLst/>
          </a:prstGeom>
          <a:solidFill>
            <a:schemeClr val="accent5">
              <a:lumMod val="40000"/>
              <a:lumOff val="60000"/>
            </a:schemeClr>
          </a:solidFill>
          <a:ln w="9525">
            <a:noFill/>
          </a:ln>
        </p:spPr>
        <p:txBody>
          <a:bodyPr wrap="square">
            <a:spAutoFit/>
          </a:bodyPr>
          <a:p>
            <a:pPr indent="292100"/>
            <a:r>
              <a:rPr lang="en-US" sz="2400">
                <a:solidFill>
                  <a:srgbClr val="000000"/>
                </a:solidFill>
                <a:latin typeface="Times New Roman" panose="02020603050405020304" charset="0"/>
                <a:ea typeface="宋体" panose="02010600030101010101" pitchFamily="2" charset="-122"/>
                <a:sym typeface="+mn-ea"/>
              </a:rPr>
              <a:t>Space health expert Dorit Donoviel says the 11-minute flight means many of the </a:t>
            </a:r>
            <a:r>
              <a:rPr lang="en-US" sz="2400" u="sng">
                <a:solidFill>
                  <a:srgbClr val="000000"/>
                </a:solidFill>
                <a:latin typeface="Times New Roman" panose="02020603050405020304" charset="0"/>
                <a:ea typeface="宋体" panose="02010600030101010101" pitchFamily="2" charset="-122"/>
                <a:sym typeface="+mn-ea"/>
              </a:rPr>
              <a:t>    50	</a:t>
            </a:r>
            <a:r>
              <a:rPr lang="en-US" sz="2400">
                <a:solidFill>
                  <a:srgbClr val="000000"/>
                </a:solidFill>
                <a:latin typeface="Times New Roman" panose="02020603050405020304" charset="0"/>
                <a:ea typeface="宋体" panose="02010600030101010101" pitchFamily="2" charset="-122"/>
                <a:sym typeface="+mn-ea"/>
              </a:rPr>
              <a:t> about the long-term effects of deep-space missions won’t come into play.“ The main thing we worry about is the G forces , ”says Donoviel. </a:t>
            </a:r>
            <a:r>
              <a:rPr lang="en-US" sz="2400" u="sng">
                <a:solidFill>
                  <a:srgbClr val="000000"/>
                </a:solidFill>
                <a:latin typeface="Times New Roman" panose="02020603050405020304" charset="0"/>
                <a:ea typeface="宋体" panose="02010600030101010101" pitchFamily="2" charset="-122"/>
                <a:sym typeface="+mn-ea"/>
              </a:rPr>
              <a:t>     51   </a:t>
            </a:r>
            <a:r>
              <a:rPr lang="en-US" sz="2400">
                <a:solidFill>
                  <a:srgbClr val="000000"/>
                </a:solidFill>
                <a:latin typeface="Times New Roman" panose="02020603050405020304" charset="0"/>
                <a:ea typeface="宋体" panose="02010600030101010101" pitchFamily="2" charset="-122"/>
                <a:sym typeface="+mn-ea"/>
              </a:rPr>
              <a:t> ,  she points out that the seats are </a:t>
            </a:r>
            <a:r>
              <a:rPr lang="en-US" sz="2400" u="sng">
                <a:solidFill>
                  <a:srgbClr val="000000"/>
                </a:solidFill>
                <a:latin typeface="Times New Roman" panose="02020603050405020304" charset="0"/>
                <a:ea typeface="宋体" panose="02010600030101010101" pitchFamily="2" charset="-122"/>
                <a:sym typeface="+mn-ea"/>
              </a:rPr>
              <a:t>    52	 </a:t>
            </a:r>
            <a:r>
              <a:rPr lang="en-US" sz="2400">
                <a:solidFill>
                  <a:srgbClr val="000000"/>
                </a:solidFill>
                <a:latin typeface="Times New Roman" panose="02020603050405020304" charset="0"/>
                <a:ea typeface="宋体" panose="02010600030101010101" pitchFamily="2" charset="-122"/>
                <a:sym typeface="+mn-ea"/>
              </a:rPr>
              <a:t>at 20 or  30 degrees. “ As  you’re  experiencing  the G-forces ,   you’re  getting  it  through  the</a:t>
            </a:r>
            <a:r>
              <a:rPr lang="en-US" sz="2400" u="sng">
                <a:solidFill>
                  <a:srgbClr val="000000"/>
                </a:solidFill>
                <a:latin typeface="Times New Roman" panose="02020603050405020304" charset="0"/>
                <a:ea typeface="宋体" panose="02010600030101010101" pitchFamily="2" charset="-122"/>
                <a:sym typeface="+mn-ea"/>
              </a:rPr>
              <a:t> 	53  </a:t>
            </a:r>
            <a:r>
              <a:rPr lang="en-US" sz="2400">
                <a:solidFill>
                  <a:srgbClr val="000000"/>
                </a:solidFill>
                <a:latin typeface="Times New Roman" panose="02020603050405020304" charset="0"/>
                <a:ea typeface="宋体" panose="02010600030101010101" pitchFamily="2" charset="-122"/>
                <a:sym typeface="+mn-ea"/>
              </a:rPr>
              <a:t> , which is not affecting your head , ”Donoviel says.“ It’s distributed through the chest ,  which really shouldn’t  </a:t>
            </a:r>
            <a:r>
              <a:rPr lang="en-US" sz="2400" u="sng">
                <a:solidFill>
                  <a:srgbClr val="000000"/>
                </a:solidFill>
                <a:latin typeface="Times New Roman" panose="02020603050405020304" charset="0"/>
                <a:ea typeface="宋体" panose="02010600030101010101" pitchFamily="2" charset="-122"/>
                <a:sym typeface="+mn-ea"/>
              </a:rPr>
              <a:t>  54  </a:t>
            </a:r>
            <a:r>
              <a:rPr lang="en-US" sz="2400">
                <a:solidFill>
                  <a:srgbClr val="000000"/>
                </a:solidFill>
                <a:latin typeface="Times New Roman" panose="02020603050405020304" charset="0"/>
                <a:ea typeface="宋体" panose="02010600030101010101" pitchFamily="2" charset="-122"/>
                <a:sym typeface="+mn-ea"/>
              </a:rPr>
              <a:t> very much. ”</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And then there’s the landing. “ It’s not even a controlled crash.   It’s a crash , ”Donoviel says.  Still ,  she</a:t>
            </a:r>
            <a:r>
              <a:rPr lang="en-US" sz="2400" u="sng">
                <a:solidFill>
                  <a:srgbClr val="000000"/>
                </a:solidFill>
                <a:latin typeface="Times New Roman" panose="02020603050405020304" charset="0"/>
                <a:ea typeface="宋体" panose="02010600030101010101" pitchFamily="2" charset="-122"/>
                <a:sym typeface="+mn-ea"/>
              </a:rPr>
              <a:t>     55    </a:t>
            </a:r>
            <a:r>
              <a:rPr lang="en-US" sz="2400">
                <a:solidFill>
                  <a:srgbClr val="000000"/>
                </a:solidFill>
                <a:latin typeface="Times New Roman" panose="02020603050405020304" charset="0"/>
                <a:ea typeface="宋体" panose="02010600030101010101" pitchFamily="2" charset="-122"/>
                <a:sym typeface="+mn-ea"/>
              </a:rPr>
              <a:t>no issues.</a:t>
            </a:r>
            <a:endParaRPr lang="en-US" sz="2400">
              <a:solidFill>
                <a:srgbClr val="000000"/>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41275" y="3429000"/>
            <a:ext cx="11914505" cy="2364740"/>
          </a:xfrm>
          <a:prstGeom prst="rect">
            <a:avLst/>
          </a:prstGeom>
          <a:solidFill>
            <a:schemeClr val="accent2">
              <a:lumMod val="20000"/>
              <a:lumOff val="80000"/>
            </a:schemeClr>
          </a:solidFill>
          <a:ln w="9525">
            <a:noFill/>
          </a:ln>
        </p:spPr>
        <p:txBody>
          <a:bodyPr wrap="square">
            <a:noAutofit/>
          </a:bodyPr>
          <a:p>
            <a:pPr indent="292100"/>
            <a:r>
              <a:rPr lang="en-US" sz="2400" b="0">
                <a:solidFill>
                  <a:srgbClr val="000000"/>
                </a:solidFill>
                <a:latin typeface="Times New Roman" panose="02020603050405020304" charset="0"/>
                <a:ea typeface="宋体" panose="02010600030101010101" pitchFamily="2" charset="-122"/>
              </a:rPr>
              <a:t>50. A. benefits                    B. solutions                      C. regulations                 D. concerns</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51. A. Eventually               B. Consequently              C. somehow                   D. However</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52. A. reserved                    B. produced                      C. angled                          D. exchanged</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53. A. seat                            B. chest                            C. door                              D. foot</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54. A. work                         B. matter                         C. speed                           D. fail</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55. A. promises                   B. encounters                   C. remembers                  D. discusses</a:t>
            </a:r>
            <a:endParaRPr lang="en-US" sz="2400" b="0">
              <a:solidFill>
                <a:srgbClr val="000000"/>
              </a:solidFill>
              <a:latin typeface="Times New Roman" panose="02020603050405020304" charset="0"/>
              <a:ea typeface="宋体" panose="02010600030101010101" pitchFamily="2" charset="-122"/>
            </a:endParaRPr>
          </a:p>
        </p:txBody>
      </p:sp>
      <p:sp>
        <p:nvSpPr>
          <p:cNvPr id="5" name="矩形 4"/>
          <p:cNvSpPr/>
          <p:nvPr/>
        </p:nvSpPr>
        <p:spPr>
          <a:xfrm>
            <a:off x="8635365" y="509905"/>
            <a:ext cx="310642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箭头连接符 27"/>
          <p:cNvCxnSpPr/>
          <p:nvPr/>
        </p:nvCxnSpPr>
        <p:spPr>
          <a:xfrm>
            <a:off x="10111105" y="788035"/>
            <a:ext cx="372745" cy="269176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custDataLst>
              <p:tags r:id="rId1"/>
            </p:custDataLst>
          </p:nvPr>
        </p:nvSpPr>
        <p:spPr>
          <a:xfrm>
            <a:off x="9770745" y="3479800"/>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7023735" y="2706370"/>
            <a:ext cx="4156710" cy="8870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a:t>be concerned about  对...感到担心</a:t>
            </a:r>
            <a:endParaRPr lang="en-US" altLang="zh-CN"/>
          </a:p>
          <a:p>
            <a:pPr algn="l"/>
            <a:r>
              <a:rPr lang="en-US" altLang="zh-CN"/>
              <a:t>be concerned with   与...有关</a:t>
            </a:r>
            <a:endParaRPr lang="en-US" altLang="zh-CN"/>
          </a:p>
          <a:p>
            <a:pPr algn="l"/>
            <a:r>
              <a:rPr lang="en-US" altLang="zh-CN"/>
              <a:t>concerning </a:t>
            </a:r>
            <a:r>
              <a:rPr lang="en-US" altLang="zh-CN" i="1"/>
              <a:t>prep</a:t>
            </a:r>
            <a:r>
              <a:rPr lang="en-US" altLang="zh-CN"/>
              <a:t> 关于，涉及</a:t>
            </a:r>
            <a:endParaRPr lang="en-US" altLang="zh-CN"/>
          </a:p>
        </p:txBody>
      </p:sp>
      <p:sp>
        <p:nvSpPr>
          <p:cNvPr id="6" name="矩形 5"/>
          <p:cNvSpPr/>
          <p:nvPr/>
        </p:nvSpPr>
        <p:spPr>
          <a:xfrm>
            <a:off x="1005205" y="1891665"/>
            <a:ext cx="331152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箭头连接符 6"/>
          <p:cNvCxnSpPr/>
          <p:nvPr/>
        </p:nvCxnSpPr>
        <p:spPr>
          <a:xfrm>
            <a:off x="3427095" y="2169795"/>
            <a:ext cx="6336665" cy="173164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8" name="矩形 7"/>
          <p:cNvSpPr/>
          <p:nvPr>
            <p:custDataLst>
              <p:tags r:id="rId2"/>
            </p:custDataLst>
          </p:nvPr>
        </p:nvSpPr>
        <p:spPr>
          <a:xfrm>
            <a:off x="9763760" y="3901440"/>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1112500" y="855980"/>
            <a:ext cx="84328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37160" y="1216025"/>
            <a:ext cx="195389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a:off x="1238885" y="1494155"/>
            <a:ext cx="5818505" cy="271589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2" name="矩形 11"/>
          <p:cNvSpPr/>
          <p:nvPr>
            <p:custDataLst>
              <p:tags r:id="rId3"/>
            </p:custDataLst>
          </p:nvPr>
        </p:nvSpPr>
        <p:spPr>
          <a:xfrm>
            <a:off x="6804025" y="4234180"/>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6376035" y="1558925"/>
            <a:ext cx="419735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箭头连接符 14"/>
          <p:cNvCxnSpPr/>
          <p:nvPr/>
        </p:nvCxnSpPr>
        <p:spPr>
          <a:xfrm flipH="1">
            <a:off x="4608830" y="1891665"/>
            <a:ext cx="3653790" cy="271970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6" name="矩形 15"/>
          <p:cNvSpPr/>
          <p:nvPr>
            <p:custDataLst>
              <p:tags r:id="rId4"/>
            </p:custDataLst>
          </p:nvPr>
        </p:nvSpPr>
        <p:spPr>
          <a:xfrm>
            <a:off x="3690620" y="4611370"/>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custDataLst>
              <p:tags r:id="rId5"/>
            </p:custDataLst>
          </p:nvPr>
        </p:nvSpPr>
        <p:spPr>
          <a:xfrm>
            <a:off x="3690620" y="4995545"/>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43840" y="2660015"/>
            <a:ext cx="57467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 name="直接箭头连接符 18"/>
          <p:cNvCxnSpPr/>
          <p:nvPr/>
        </p:nvCxnSpPr>
        <p:spPr>
          <a:xfrm>
            <a:off x="557530" y="2938145"/>
            <a:ext cx="789940" cy="243459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6"/>
            </p:custDataLst>
          </p:nvPr>
        </p:nvSpPr>
        <p:spPr>
          <a:xfrm>
            <a:off x="818515" y="5372735"/>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4" grpId="0" bldLvl="0" animBg="1"/>
      <p:bldP spid="35" grpId="0" bldLvl="0" animBg="1"/>
      <p:bldP spid="6" grpId="0" bldLvl="0" animBg="1"/>
      <p:bldP spid="8" grpId="0" bldLvl="0" animBg="1"/>
      <p:bldP spid="9" grpId="0" bldLvl="0" animBg="1"/>
      <p:bldP spid="10" grpId="0" bldLvl="0" animBg="1"/>
      <p:bldP spid="12" grpId="0" bldLvl="0" animBg="1"/>
      <p:bldP spid="13" grpId="0" bldLvl="0" animBg="1"/>
      <p:bldP spid="16" grpId="0" bldLvl="0" animBg="1"/>
      <p:bldP spid="17" grpId="0" bldLvl="0" animBg="1"/>
      <p:bldP spid="18" grpId="0" bldLvl="0" animBg="1"/>
      <p:bldP spid="20"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4" name="文本框 3"/>
          <p:cNvSpPr txBox="1"/>
          <p:nvPr/>
        </p:nvSpPr>
        <p:spPr>
          <a:xfrm>
            <a:off x="605155" y="1475105"/>
            <a:ext cx="10982325" cy="1470025"/>
          </a:xfrm>
          <a:prstGeom prst="rect">
            <a:avLst/>
          </a:prstGeom>
          <a:noFill/>
        </p:spPr>
        <p:txBody>
          <a:bodyPr wrap="square" rtlCol="0" anchor="t">
            <a:spAutoFit/>
          </a:bodyPr>
          <a:p>
            <a:pPr>
              <a:lnSpc>
                <a:spcPct val="160000"/>
              </a:lnSpc>
            </a:pPr>
            <a:r>
              <a:rPr lang="en-US" sz="2800">
                <a:solidFill>
                  <a:srgbClr val="000000"/>
                </a:solidFill>
                <a:latin typeface="Times New Roman" panose="02020603050405020304" charset="0"/>
                <a:ea typeface="宋体" panose="02010600030101010101" pitchFamily="2" charset="-122"/>
                <a:sym typeface="+mn-ea"/>
              </a:rPr>
              <a:t>     He points out that the difficulties of his upcoming flight won’t  be  much  different  from  what  he experienced as  a  test  pilot  in  the  Air Force.</a:t>
            </a:r>
            <a:endParaRPr lang="en-US" altLang="en-US" sz="2800">
              <a:solidFill>
                <a:srgbClr val="000000"/>
              </a:solidFill>
              <a:latin typeface="Times New Roman" panose="02020603050405020304" charset="0"/>
              <a:ea typeface="宋体" panose="02010600030101010101" pitchFamily="2" charset="-122"/>
              <a:sym typeface="+mn-ea"/>
            </a:endParaRPr>
          </a:p>
        </p:txBody>
      </p:sp>
      <p:cxnSp>
        <p:nvCxnSpPr>
          <p:cNvPr id="6" name="直接连接符 5"/>
          <p:cNvCxnSpPr/>
          <p:nvPr/>
        </p:nvCxnSpPr>
        <p:spPr>
          <a:xfrm>
            <a:off x="1012825" y="2127250"/>
            <a:ext cx="715645" cy="4445"/>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1012825" y="2159000"/>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7" name="直接连接符 6"/>
          <p:cNvCxnSpPr/>
          <p:nvPr/>
        </p:nvCxnSpPr>
        <p:spPr>
          <a:xfrm flipV="1">
            <a:off x="1841500" y="2111375"/>
            <a:ext cx="1193165" cy="15875"/>
          </a:xfrm>
          <a:prstGeom prst="line">
            <a:avLst/>
          </a:prstGeom>
          <a:ln w="28575">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2015490" y="2159000"/>
            <a:ext cx="659130" cy="368300"/>
          </a:xfrm>
          <a:prstGeom prst="rect">
            <a:avLst/>
          </a:prstGeom>
          <a:solidFill>
            <a:srgbClr val="FFFF00"/>
          </a:solidFill>
        </p:spPr>
        <p:txBody>
          <a:bodyPr wrap="square" rtlCol="0">
            <a:spAutoFit/>
          </a:bodyPr>
          <a:p>
            <a:r>
              <a:rPr lang="zh-CN" altLang="en-US"/>
              <a:t>谓语</a:t>
            </a:r>
            <a:endParaRPr lang="zh-CN" altLang="en-US"/>
          </a:p>
        </p:txBody>
      </p:sp>
      <p:cxnSp>
        <p:nvCxnSpPr>
          <p:cNvPr id="12" name="直接连接符 11"/>
          <p:cNvCxnSpPr/>
          <p:nvPr/>
        </p:nvCxnSpPr>
        <p:spPr>
          <a:xfrm>
            <a:off x="3827145" y="2131695"/>
            <a:ext cx="1934210" cy="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6168390" y="2141855"/>
            <a:ext cx="1189355" cy="368300"/>
          </a:xfrm>
          <a:prstGeom prst="rect">
            <a:avLst/>
          </a:prstGeom>
          <a:solidFill>
            <a:srgbClr val="FFFF00"/>
          </a:solidFill>
        </p:spPr>
        <p:txBody>
          <a:bodyPr wrap="square" rtlCol="0">
            <a:spAutoFit/>
          </a:bodyPr>
          <a:p>
            <a:r>
              <a:rPr lang="zh-CN" altLang="en-US"/>
              <a:t>宾语从句</a:t>
            </a:r>
            <a:endParaRPr lang="zh-CN" altLang="en-US"/>
          </a:p>
        </p:txBody>
      </p:sp>
      <p:sp>
        <p:nvSpPr>
          <p:cNvPr id="14" name="左中括号 13"/>
          <p:cNvSpPr/>
          <p:nvPr/>
        </p:nvSpPr>
        <p:spPr>
          <a:xfrm>
            <a:off x="3147695" y="163957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1" name="右中括号 20"/>
          <p:cNvSpPr/>
          <p:nvPr>
            <p:custDataLst>
              <p:tags r:id="rId3"/>
            </p:custDataLst>
          </p:nvPr>
        </p:nvSpPr>
        <p:spPr>
          <a:xfrm>
            <a:off x="10874375" y="2276475"/>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2" name="文本框 31"/>
          <p:cNvSpPr txBox="1"/>
          <p:nvPr>
            <p:custDataLst>
              <p:tags r:id="rId4"/>
            </p:custDataLst>
          </p:nvPr>
        </p:nvSpPr>
        <p:spPr>
          <a:xfrm>
            <a:off x="4521200" y="2159000"/>
            <a:ext cx="659130" cy="368300"/>
          </a:xfrm>
          <a:prstGeom prst="rect">
            <a:avLst/>
          </a:prstGeom>
          <a:solidFill>
            <a:schemeClr val="accent5">
              <a:lumMod val="20000"/>
              <a:lumOff val="80000"/>
            </a:schemeClr>
          </a:solidFill>
        </p:spPr>
        <p:txBody>
          <a:bodyPr wrap="square" rtlCol="0">
            <a:spAutoFit/>
          </a:bodyPr>
          <a:p>
            <a:r>
              <a:rPr lang="zh-CN" altLang="en-US"/>
              <a:t>主语</a:t>
            </a:r>
            <a:endParaRPr lang="zh-CN" altLang="en-US"/>
          </a:p>
        </p:txBody>
      </p:sp>
      <p:cxnSp>
        <p:nvCxnSpPr>
          <p:cNvPr id="34" name="直接连接符 33"/>
          <p:cNvCxnSpPr/>
          <p:nvPr>
            <p:custDataLst>
              <p:tags r:id="rId5"/>
            </p:custDataLst>
          </p:nvPr>
        </p:nvCxnSpPr>
        <p:spPr>
          <a:xfrm flipV="1">
            <a:off x="9058275" y="2131695"/>
            <a:ext cx="1477010" cy="10160"/>
          </a:xfrm>
          <a:prstGeom prst="line">
            <a:avLst/>
          </a:prstGeom>
          <a:ln w="38100">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35" name="文本框 34"/>
          <p:cNvSpPr txBox="1"/>
          <p:nvPr>
            <p:custDataLst>
              <p:tags r:id="rId6"/>
            </p:custDataLst>
          </p:nvPr>
        </p:nvSpPr>
        <p:spPr>
          <a:xfrm>
            <a:off x="9411970" y="2159000"/>
            <a:ext cx="770255" cy="368300"/>
          </a:xfrm>
          <a:prstGeom prst="rect">
            <a:avLst/>
          </a:prstGeom>
          <a:solidFill>
            <a:schemeClr val="accent5">
              <a:lumMod val="20000"/>
              <a:lumOff val="80000"/>
            </a:schemeClr>
          </a:solidFill>
        </p:spPr>
        <p:txBody>
          <a:bodyPr wrap="square" rtlCol="0">
            <a:spAutoFit/>
          </a:bodyPr>
          <a:p>
            <a:pPr algn="ctr"/>
            <a:r>
              <a:rPr lang="zh-CN" altLang="en-US"/>
              <a:t>谓语</a:t>
            </a:r>
            <a:endParaRPr lang="zh-CN" altLang="en-US"/>
          </a:p>
        </p:txBody>
      </p:sp>
      <p:cxnSp>
        <p:nvCxnSpPr>
          <p:cNvPr id="37" name="直接连接符 36"/>
          <p:cNvCxnSpPr/>
          <p:nvPr>
            <p:custDataLst>
              <p:tags r:id="rId7"/>
            </p:custDataLst>
          </p:nvPr>
        </p:nvCxnSpPr>
        <p:spPr>
          <a:xfrm>
            <a:off x="10625455" y="2143125"/>
            <a:ext cx="866775" cy="952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8"/>
            </p:custDataLst>
          </p:nvPr>
        </p:nvCxnSpPr>
        <p:spPr>
          <a:xfrm flipV="1">
            <a:off x="605155" y="2753995"/>
            <a:ext cx="1288415" cy="127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36" name="文本框 35"/>
          <p:cNvSpPr txBox="1"/>
          <p:nvPr>
            <p:custDataLst>
              <p:tags r:id="rId9"/>
            </p:custDataLst>
          </p:nvPr>
        </p:nvSpPr>
        <p:spPr>
          <a:xfrm>
            <a:off x="605155" y="2837815"/>
            <a:ext cx="833120" cy="368300"/>
          </a:xfrm>
          <a:prstGeom prst="rect">
            <a:avLst/>
          </a:prstGeom>
          <a:solidFill>
            <a:schemeClr val="accent5">
              <a:lumMod val="20000"/>
              <a:lumOff val="80000"/>
            </a:schemeClr>
          </a:solidFill>
        </p:spPr>
        <p:txBody>
          <a:bodyPr wrap="square" rtlCol="0">
            <a:spAutoFit/>
          </a:bodyPr>
          <a:p>
            <a:pPr algn="ctr"/>
            <a:r>
              <a:rPr lang="zh-CN" altLang="en-US"/>
              <a:t>表语</a:t>
            </a:r>
            <a:endParaRPr lang="zh-CN" altLang="en-US"/>
          </a:p>
        </p:txBody>
      </p:sp>
      <p:sp>
        <p:nvSpPr>
          <p:cNvPr id="16" name="文本框 15"/>
          <p:cNvSpPr txBox="1"/>
          <p:nvPr/>
        </p:nvSpPr>
        <p:spPr>
          <a:xfrm>
            <a:off x="2674620" y="2377440"/>
            <a:ext cx="226060" cy="460375"/>
          </a:xfrm>
          <a:prstGeom prst="rect">
            <a:avLst/>
          </a:prstGeom>
          <a:noFill/>
        </p:spPr>
        <p:txBody>
          <a:bodyPr wrap="square" rtlCol="0">
            <a:spAutoFit/>
          </a:bodyPr>
          <a:p>
            <a:r>
              <a:rPr lang="zh-CN" altLang="en-US" sz="2400" b="1">
                <a:solidFill>
                  <a:srgbClr val="C00000"/>
                </a:solidFill>
              </a:rPr>
              <a:t>（</a:t>
            </a:r>
            <a:endParaRPr lang="zh-CN" altLang="en-US" sz="2400" b="1">
              <a:solidFill>
                <a:srgbClr val="C00000"/>
              </a:solidFill>
            </a:endParaRPr>
          </a:p>
        </p:txBody>
      </p:sp>
      <p:sp>
        <p:nvSpPr>
          <p:cNvPr id="17" name="文本框 16"/>
          <p:cNvSpPr txBox="1"/>
          <p:nvPr/>
        </p:nvSpPr>
        <p:spPr>
          <a:xfrm>
            <a:off x="10648315" y="2377440"/>
            <a:ext cx="226060" cy="460375"/>
          </a:xfrm>
          <a:prstGeom prst="rect">
            <a:avLst/>
          </a:prstGeom>
          <a:noFill/>
        </p:spPr>
        <p:txBody>
          <a:bodyPr wrap="square" rtlCol="0">
            <a:spAutoFit/>
          </a:bodyPr>
          <a:p>
            <a:r>
              <a:rPr lang="zh-CN" altLang="en-US" sz="2400" b="1">
                <a:solidFill>
                  <a:srgbClr val="C00000"/>
                </a:solidFill>
              </a:rPr>
              <a:t>）</a:t>
            </a:r>
            <a:endParaRPr lang="zh-CN" altLang="en-US" sz="2400" b="1">
              <a:solidFill>
                <a:srgbClr val="C00000"/>
              </a:solidFill>
            </a:endParaRPr>
          </a:p>
        </p:txBody>
      </p:sp>
      <p:sp>
        <p:nvSpPr>
          <p:cNvPr id="18" name="文本框 17"/>
          <p:cNvSpPr txBox="1"/>
          <p:nvPr>
            <p:custDataLst>
              <p:tags r:id="rId10"/>
            </p:custDataLst>
          </p:nvPr>
        </p:nvSpPr>
        <p:spPr>
          <a:xfrm>
            <a:off x="5626735" y="2837815"/>
            <a:ext cx="1223645" cy="368300"/>
          </a:xfrm>
          <a:prstGeom prst="rect">
            <a:avLst/>
          </a:prstGeom>
          <a:solidFill>
            <a:schemeClr val="accent5">
              <a:lumMod val="20000"/>
              <a:lumOff val="80000"/>
            </a:schemeClr>
          </a:solidFill>
        </p:spPr>
        <p:txBody>
          <a:bodyPr wrap="square" rtlCol="0">
            <a:spAutoFit/>
          </a:bodyPr>
          <a:p>
            <a:pPr algn="ctr"/>
            <a:r>
              <a:rPr lang="zh-CN" altLang="en-US"/>
              <a:t>宾语从句</a:t>
            </a:r>
            <a:endParaRPr lang="zh-CN" altLang="en-US"/>
          </a:p>
        </p:txBody>
      </p:sp>
      <p:sp>
        <p:nvSpPr>
          <p:cNvPr id="19" name="文本框 18"/>
          <p:cNvSpPr txBox="1"/>
          <p:nvPr/>
        </p:nvSpPr>
        <p:spPr>
          <a:xfrm>
            <a:off x="513080" y="3724275"/>
            <a:ext cx="9923145" cy="1198880"/>
          </a:xfrm>
          <a:prstGeom prst="rect">
            <a:avLst/>
          </a:prstGeom>
          <a:noFill/>
        </p:spPr>
        <p:txBody>
          <a:bodyPr wrap="square" rtlCol="0" anchor="t">
            <a:spAutoFit/>
          </a:bodyPr>
          <a:p>
            <a:pPr indent="266700">
              <a:lnSpc>
                <a:spcPct val="150000"/>
              </a:lnSpc>
              <a:buClrTx/>
              <a:buSzTx/>
              <a:buNone/>
            </a:pPr>
            <a:r>
              <a:rPr sz="2400">
                <a:sym typeface="+mn-ea"/>
              </a:rPr>
              <a:t>他指出，他即将进行的飞行所面临的困难，与他作为空军试飞员时所经历的相比，不会有很大的不同。</a:t>
            </a:r>
            <a:endParaRPr sz="2400">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3" grpId="0" bldLvl="0" animBg="1"/>
      <p:bldP spid="14" grpId="0" bldLvl="0" animBg="1"/>
      <p:bldP spid="21" grpId="0" bldLvl="0" animBg="1"/>
      <p:bldP spid="32" grpId="0" bldLvl="0" animBg="1"/>
      <p:bldP spid="35" grpId="0" bldLvl="0" animBg="1"/>
      <p:bldP spid="36" grpId="0" bldLvl="0" animBg="1"/>
      <p:bldP spid="16" grpId="0"/>
      <p:bldP spid="17" grpId="0"/>
      <p:bldP spid="18" grpId="0" bldLvl="0" animBg="1"/>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53365" y="1301750"/>
            <a:ext cx="11242675" cy="4873625"/>
          </a:xfrm>
        </p:spPr>
        <p:txBody>
          <a:bodyPr/>
          <a:p>
            <a:r>
              <a:rPr lang="zh-CN" altLang="en-US" sz="2400"/>
              <a:t>astronaut </a:t>
            </a:r>
            <a:r>
              <a:rPr lang="en-US" altLang="zh-CN" sz="2400"/>
              <a:t>  n</a:t>
            </a:r>
            <a:r>
              <a:rPr lang="zh-CN" altLang="en-US" sz="2400"/>
              <a:t> 宇航员</a:t>
            </a:r>
            <a:r>
              <a:rPr lang="en-US" altLang="zh-CN" sz="2400"/>
              <a:t>          </a:t>
            </a:r>
            <a:r>
              <a:rPr lang="zh-CN" altLang="en-US" sz="2400"/>
              <a:t>African American </a:t>
            </a:r>
            <a:r>
              <a:rPr lang="en-US" altLang="zh-CN" sz="2400"/>
              <a:t> </a:t>
            </a:r>
            <a:r>
              <a:rPr lang="zh-CN" altLang="en-US" sz="2400"/>
              <a:t> 非裔美国人</a:t>
            </a:r>
            <a:endParaRPr lang="zh-CN" altLang="en-US" sz="2400"/>
          </a:p>
          <a:p>
            <a:r>
              <a:rPr lang="zh-CN" altLang="en-US" sz="2400"/>
              <a:t>test pilot </a:t>
            </a:r>
            <a:r>
              <a:rPr lang="en-US" altLang="zh-CN" sz="2400"/>
              <a:t> n</a:t>
            </a:r>
            <a:r>
              <a:rPr lang="zh-CN" altLang="en-US" sz="2400"/>
              <a:t> 试飞员</a:t>
            </a:r>
            <a:r>
              <a:rPr lang="en-US" altLang="zh-CN" sz="2400"/>
              <a:t>         </a:t>
            </a:r>
            <a:r>
              <a:rPr lang="zh-CN" altLang="en-US" sz="2400"/>
              <a:t>Air Force </a:t>
            </a:r>
            <a:r>
              <a:rPr lang="en-US" altLang="zh-CN" sz="2400"/>
              <a:t>n</a:t>
            </a:r>
            <a:r>
              <a:rPr lang="zh-CN" altLang="en-US" sz="2400"/>
              <a:t> 空军</a:t>
            </a:r>
            <a:endParaRPr lang="zh-CN" altLang="en-US" sz="2400"/>
          </a:p>
          <a:p>
            <a:r>
              <a:rPr lang="zh-CN" altLang="en-US" sz="2400"/>
              <a:t>G-forces </a:t>
            </a:r>
            <a:r>
              <a:rPr lang="en-US" altLang="zh-CN" sz="2400"/>
              <a:t>n</a:t>
            </a:r>
            <a:r>
              <a:rPr lang="zh-CN" altLang="en-US" sz="2400"/>
              <a:t> 重力加速度</a:t>
            </a:r>
            <a:r>
              <a:rPr lang="en-US" altLang="zh-CN" sz="2400"/>
              <a:t>      </a:t>
            </a:r>
            <a:r>
              <a:rPr lang="zh-CN" altLang="en-US" sz="2400"/>
              <a:t>distributed </a:t>
            </a:r>
            <a:r>
              <a:rPr lang="en-US" altLang="zh-CN" sz="2400"/>
              <a:t>v</a:t>
            </a:r>
            <a:r>
              <a:rPr lang="zh-CN" altLang="en-US" sz="2400"/>
              <a:t> 分布</a:t>
            </a:r>
            <a:endParaRPr lang="zh-CN" altLang="en-US" sz="2400"/>
          </a:p>
          <a:p>
            <a:r>
              <a:rPr lang="zh-CN" altLang="en-US" sz="2400"/>
              <a:t>long-term effects </a:t>
            </a:r>
            <a:r>
              <a:rPr lang="en-US" altLang="zh-CN" sz="2400"/>
              <a:t>n</a:t>
            </a:r>
            <a:r>
              <a:rPr lang="zh-CN" altLang="en-US" sz="2400"/>
              <a:t> 长期影响</a:t>
            </a:r>
            <a:r>
              <a:rPr lang="en-US" altLang="zh-CN" sz="2400"/>
              <a:t>       </a:t>
            </a:r>
            <a:r>
              <a:rPr lang="zh-CN" altLang="en-US" sz="2400"/>
              <a:t>deep-space missions </a:t>
            </a:r>
            <a:r>
              <a:rPr lang="en-US" altLang="zh-CN" sz="2400"/>
              <a:t> </a:t>
            </a:r>
            <a:r>
              <a:rPr lang="zh-CN" altLang="en-US" sz="2400"/>
              <a:t> 深空任务</a:t>
            </a:r>
            <a:r>
              <a:rPr lang="en-US" altLang="zh-CN" sz="2400"/>
              <a:t>        </a:t>
            </a:r>
            <a:endParaRPr lang="en-US" altLang="zh-CN" sz="2400"/>
          </a:p>
          <a:p>
            <a:r>
              <a:rPr lang="zh-CN" altLang="en-US" sz="2400"/>
              <a:t>angle </a:t>
            </a:r>
            <a:r>
              <a:rPr lang="en-US" altLang="zh-CN" sz="2400"/>
              <a:t> v</a:t>
            </a:r>
            <a:r>
              <a:rPr lang="zh-CN" altLang="en-US" sz="2400"/>
              <a:t> 倾斜</a:t>
            </a:r>
            <a:r>
              <a:rPr lang="en-US" altLang="zh-CN" sz="2400"/>
              <a:t>                   </a:t>
            </a:r>
            <a:r>
              <a:rPr lang="zh-CN" altLang="en-US" sz="2400"/>
              <a:t>aerospace </a:t>
            </a:r>
            <a:r>
              <a:rPr lang="en-US" altLang="zh-CN" sz="2400"/>
              <a:t> n</a:t>
            </a:r>
            <a:r>
              <a:rPr lang="zh-CN" altLang="en-US" sz="2400"/>
              <a:t> 航空航天</a:t>
            </a:r>
            <a:r>
              <a:rPr lang="en-US" altLang="zh-CN" sz="2400"/>
              <a:t>    </a:t>
            </a:r>
            <a:endParaRPr lang="en-US" altLang="zh-CN" sz="2400"/>
          </a:p>
          <a:p>
            <a:r>
              <a:rPr lang="en-US" altLang="zh-CN" sz="2400"/>
              <a:t>get one’s shot     </a:t>
            </a:r>
            <a:r>
              <a:rPr lang="zh-CN" altLang="en-US" sz="2400"/>
              <a:t>得到这个机会</a:t>
            </a:r>
            <a:endParaRPr lang="zh-CN" altLang="en-US" sz="2400"/>
          </a:p>
          <a:p>
            <a:r>
              <a:rPr lang="en-US" altLang="zh-CN" sz="2400"/>
              <a:t>edge out       </a:t>
            </a:r>
            <a:r>
              <a:rPr lang="zh-CN" altLang="en-US" sz="2400"/>
              <a:t>取代</a:t>
            </a:r>
            <a:endParaRPr lang="zh-CN" altLang="en-US" sz="2400"/>
          </a:p>
          <a:p>
            <a:r>
              <a:rPr lang="en-US" altLang="zh-CN" sz="2400"/>
              <a:t>encounter     vt  </a:t>
            </a:r>
            <a:r>
              <a:rPr lang="zh-CN" altLang="en-US" sz="2400"/>
              <a:t>偶遇</a:t>
            </a:r>
            <a:endParaRPr lang="zh-CN" altLang="en-US" sz="2400"/>
          </a:p>
        </p:txBody>
      </p:sp>
      <p:grpSp>
        <p:nvGrpSpPr>
          <p:cNvPr id="12" name="组合 11"/>
          <p:cNvGrpSpPr/>
          <p:nvPr/>
        </p:nvGrpSpPr>
        <p:grpSpPr>
          <a:xfrm>
            <a:off x="574675" y="360045"/>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774700" y="1087120"/>
            <a:ext cx="5676900" cy="1948815"/>
          </a:xfrm>
        </p:spPr>
        <p:txBody>
          <a:bodyPr/>
          <a:p>
            <a:r>
              <a:rPr>
                <a:solidFill>
                  <a:schemeClr val="tx1"/>
                </a:solidFill>
                <a:effectLst/>
                <a:latin typeface="汉仪雅酷黑简" panose="00020600040101010101" charset="-122"/>
                <a:ea typeface="汉仪雅酷黑简" panose="00020600040101010101" charset="-122"/>
                <a:sym typeface="+mn-ea"/>
              </a:rPr>
              <a:t>语法填空</a:t>
            </a:r>
            <a:endParaRPr>
              <a:solidFill>
                <a:schemeClr val="tx1"/>
              </a:solidFill>
              <a:effectLst/>
              <a:latin typeface="汉仪雅酷黑简" panose="00020600040101010101" charset="-122"/>
              <a:ea typeface="汉仪雅酷黑简" panose="00020600040101010101" charset="-122"/>
              <a:sym typeface="+mn-ea"/>
            </a:endParaRPr>
          </a:p>
        </p:txBody>
      </p:sp>
      <p:sp>
        <p:nvSpPr>
          <p:cNvPr id="3" name="文本框 2"/>
          <p:cNvSpPr txBox="1"/>
          <p:nvPr/>
        </p:nvSpPr>
        <p:spPr>
          <a:xfrm>
            <a:off x="6865620" y="3035935"/>
            <a:ext cx="3921125" cy="3153410"/>
          </a:xfrm>
          <a:prstGeom prst="rect">
            <a:avLst/>
          </a:prstGeom>
          <a:noFill/>
          <a:ln>
            <a:noFill/>
          </a:ln>
        </p:spPr>
        <p:txBody>
          <a:bodyPr wrap="square" rtlCol="0">
            <a:spAutoFit/>
            <a:scene3d>
              <a:camera prst="orthographicFront"/>
              <a:lightRig rig="threePt" dir="t"/>
            </a:scene3d>
          </a:bodyPr>
          <a:p>
            <a:pPr algn="ctr"/>
            <a:r>
              <a:rPr lang="en-US" altLang="zh-CN" sz="19900" b="1">
                <a:ln>
                  <a:noFill/>
                </a:ln>
                <a:solidFill>
                  <a:schemeClr val="tx1"/>
                </a:solidFill>
                <a:effectLst>
                  <a:outerShdw blurRad="50800" dist="38100" dir="2700000" algn="tl" rotWithShape="0">
                    <a:prstClr val="black">
                      <a:alpha val="40000"/>
                    </a:prstClr>
                  </a:outerShdw>
                </a:effectLst>
                <a:latin typeface="汉仪程行简" panose="00020600040101010101" charset="-122"/>
                <a:ea typeface="汉仪程行简" panose="00020600040101010101" charset="-122"/>
              </a:rPr>
              <a:t>03</a:t>
            </a:r>
            <a:r>
              <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rPr>
              <a:t> </a:t>
            </a:r>
            <a:endPar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7282815" y="805815"/>
            <a:ext cx="4435475" cy="5237480"/>
          </a:xfrm>
          <a:prstGeom prst="rect">
            <a:avLst/>
          </a:prstGeom>
        </p:spPr>
      </p:pic>
      <p:sp>
        <p:nvSpPr>
          <p:cNvPr id="9" name="圆角矩形 8"/>
          <p:cNvSpPr/>
          <p:nvPr/>
        </p:nvSpPr>
        <p:spPr>
          <a:xfrm>
            <a:off x="369570" y="805815"/>
            <a:ext cx="6584950" cy="1140460"/>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a:solidFill>
                  <a:schemeClr val="tx1"/>
                </a:solidFill>
              </a:rPr>
              <a:t>Innovative erhu concert defies traditional Chinese music norms.</a:t>
            </a:r>
            <a:endParaRPr lang="zh-CN" altLang="en-US" sz="2800">
              <a:solidFill>
                <a:schemeClr val="tx1"/>
              </a:solidFill>
            </a:endParaRPr>
          </a:p>
        </p:txBody>
      </p:sp>
      <p:sp>
        <p:nvSpPr>
          <p:cNvPr id="12" name="文本框 11"/>
          <p:cNvSpPr txBox="1"/>
          <p:nvPr/>
        </p:nvSpPr>
        <p:spPr>
          <a:xfrm>
            <a:off x="483870" y="2597785"/>
            <a:ext cx="5748020" cy="2861310"/>
          </a:xfrm>
          <a:prstGeom prst="rect">
            <a:avLst/>
          </a:prstGeom>
          <a:noFill/>
        </p:spPr>
        <p:txBody>
          <a:bodyPr wrap="square" rtlCol="0">
            <a:spAutoFit/>
          </a:bodyPr>
          <a:p>
            <a:pPr>
              <a:lnSpc>
                <a:spcPct val="150000"/>
              </a:lnSpc>
            </a:pPr>
            <a:r>
              <a:rPr lang="en-US" altLang="zh-CN"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这篇文章介绍了二胡演奏家</a:t>
            </a:r>
            <a:r>
              <a:rPr lang="zh-CN"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姜</a:t>
            </a:r>
            <a:r>
              <a:rPr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建华在北京国家中心举办的一场创新音乐会。这场融合了古典和西方音乐元素的音乐会，是蒋建华致力于在全球推广二胡艺术的体现，旨在为观众带来难忘的音乐体验。</a:t>
            </a:r>
            <a:endParaRPr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p:txBody>
      </p:sp>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118" name="文本框 117"/>
          <p:cNvSpPr txBox="1"/>
          <p:nvPr/>
        </p:nvSpPr>
        <p:spPr>
          <a:xfrm>
            <a:off x="346075" y="495935"/>
            <a:ext cx="9440545" cy="4831080"/>
          </a:xfrm>
          <a:prstGeom prst="rect">
            <a:avLst/>
          </a:prstGeom>
          <a:solidFill>
            <a:schemeClr val="accent5">
              <a:lumMod val="20000"/>
              <a:lumOff val="80000"/>
            </a:schemeClr>
          </a:solidFill>
          <a:ln w="9525">
            <a:noFill/>
          </a:ln>
        </p:spPr>
        <p:txBody>
          <a:bodyPr wrap="square">
            <a:spAutoFit/>
          </a:bodyPr>
          <a:p>
            <a:pPr indent="292100"/>
            <a:r>
              <a:rPr lang="en-US" sz="2800" b="0">
                <a:solidFill>
                  <a:srgbClr val="000000"/>
                </a:solidFill>
                <a:latin typeface="Times New Roman" panose="02020603050405020304" charset="0"/>
                <a:ea typeface="宋体" panose="02010600030101010101" pitchFamily="2" charset="-122"/>
              </a:rPr>
              <a:t>Erhu virtuoso Jiang Jianhua will offer </a:t>
            </a:r>
            <a:r>
              <a:rPr lang="en-US" sz="2800" b="0" u="sng">
                <a:solidFill>
                  <a:srgbClr val="000000"/>
                </a:solidFill>
                <a:latin typeface="Times New Roman" panose="02020603050405020304" charset="0"/>
                <a:ea typeface="宋体" panose="02010600030101010101" pitchFamily="2" charset="-122"/>
              </a:rPr>
              <a:t>    56    </a:t>
            </a:r>
            <a:r>
              <a:rPr lang="en-US" sz="2800" b="0">
                <a:solidFill>
                  <a:srgbClr val="000000"/>
                </a:solidFill>
                <a:latin typeface="Times New Roman" panose="02020603050405020304" charset="0"/>
                <a:ea typeface="宋体" panose="02010600030101010101" pitchFamily="2" charset="-122"/>
              </a:rPr>
              <a:t>unique concert at Beijing’s National centre.  This will challenge how people </a:t>
            </a:r>
            <a:r>
              <a:rPr lang="en-US" sz="2800" b="0" u="sng">
                <a:solidFill>
                  <a:srgbClr val="000000"/>
                </a:solidFill>
                <a:latin typeface="Times New Roman" panose="02020603050405020304" charset="0"/>
                <a:ea typeface="宋体" panose="02010600030101010101" pitchFamily="2" charset="-122"/>
              </a:rPr>
              <a:t>   57   </a:t>
            </a:r>
            <a:r>
              <a:rPr lang="en-US" sz="2800" b="0">
                <a:solidFill>
                  <a:srgbClr val="000000"/>
                </a:solidFill>
                <a:latin typeface="Times New Roman" panose="02020603050405020304" charset="0"/>
                <a:ea typeface="宋体" panose="02010600030101010101" pitchFamily="2" charset="-122"/>
              </a:rPr>
              <a:t> (traditional)  think  about  chinese  music.   Jiang will collaborate with a pipa player ,  a  jazz  pianist ,  and  a  cellist  to  present  the  erhu  differently , </a:t>
            </a:r>
            <a:r>
              <a:rPr lang="en-US" sz="2800" b="0" u="sng">
                <a:solidFill>
                  <a:srgbClr val="000000"/>
                </a:solidFill>
                <a:latin typeface="Times New Roman" panose="02020603050405020304" charset="0"/>
                <a:ea typeface="宋体" panose="02010600030101010101" pitchFamily="2" charset="-122"/>
              </a:rPr>
              <a:t>	58    </a:t>
            </a:r>
            <a:r>
              <a:rPr lang="en-US" sz="2800" b="0">
                <a:solidFill>
                  <a:srgbClr val="000000"/>
                </a:solidFill>
                <a:latin typeface="Times New Roman" panose="02020603050405020304" charset="0"/>
                <a:ea typeface="宋体" panose="02010600030101010101" pitchFamily="2" charset="-122"/>
              </a:rPr>
              <a:t>( show)  it can be versatile beyond solo acts.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Jiang , </a:t>
            </a:r>
            <a:r>
              <a:rPr lang="en-US" sz="2800" b="0" u="sng">
                <a:solidFill>
                  <a:srgbClr val="000000"/>
                </a:solidFill>
                <a:latin typeface="Times New Roman" panose="02020603050405020304" charset="0"/>
                <a:ea typeface="宋体" panose="02010600030101010101" pitchFamily="2" charset="-122"/>
              </a:rPr>
              <a:t>     59  </a:t>
            </a:r>
            <a:r>
              <a:rPr lang="en-US" sz="2800" b="0">
                <a:solidFill>
                  <a:srgbClr val="000000"/>
                </a:solidFill>
                <a:latin typeface="Times New Roman" panose="02020603050405020304" charset="0"/>
                <a:ea typeface="宋体" panose="02010600030101010101" pitchFamily="2" charset="-122"/>
              </a:rPr>
              <a:t>  (retire)  from  the  central  conservatory  of  Music ,   arranges  music  that emphasizes  the   erhu’s   emotional   range   and   cultural   importance.    The   program </a:t>
            </a:r>
            <a:r>
              <a:rPr lang="en-US" sz="2800" b="0" u="sng">
                <a:solidFill>
                  <a:srgbClr val="000000"/>
                </a:solidFill>
                <a:latin typeface="Times New Roman" panose="02020603050405020304" charset="0"/>
                <a:ea typeface="宋体" panose="02010600030101010101" pitchFamily="2" charset="-122"/>
              </a:rPr>
              <a:t>      60    </a:t>
            </a:r>
            <a:r>
              <a:rPr lang="en-US" sz="2800" b="0">
                <a:solidFill>
                  <a:srgbClr val="000000"/>
                </a:solidFill>
                <a:latin typeface="Times New Roman" panose="02020603050405020304" charset="0"/>
                <a:ea typeface="宋体" panose="02010600030101010101" pitchFamily="2" charset="-122"/>
              </a:rPr>
              <a:t>(include) adaptations of classical chinese music and western compositions.</a:t>
            </a:r>
            <a:endParaRPr lang="en-US" sz="2800" b="0">
              <a:solidFill>
                <a:srgbClr val="000000"/>
              </a:solidFill>
              <a:latin typeface="Times New Roman" panose="02020603050405020304" charset="0"/>
              <a:ea typeface="宋体" panose="02010600030101010101" pitchFamily="2" charset="-122"/>
            </a:endParaRPr>
          </a:p>
        </p:txBody>
      </p:sp>
      <p:sp>
        <p:nvSpPr>
          <p:cNvPr id="15" name="矩形 14"/>
          <p:cNvSpPr/>
          <p:nvPr>
            <p:custDataLst>
              <p:tags r:id="rId1"/>
            </p:custDataLst>
          </p:nvPr>
        </p:nvSpPr>
        <p:spPr>
          <a:xfrm>
            <a:off x="7132955" y="652780"/>
            <a:ext cx="230251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404610" y="495935"/>
            <a:ext cx="401955" cy="521970"/>
          </a:xfrm>
          <a:prstGeom prst="rect">
            <a:avLst/>
          </a:prstGeom>
          <a:solidFill>
            <a:schemeClr val="accent1">
              <a:lumMod val="75000"/>
            </a:schemeClr>
          </a:solidFill>
        </p:spPr>
        <p:txBody>
          <a:bodyPr wrap="square" rtlCol="0">
            <a:spAutoFit/>
          </a:bodyPr>
          <a:p>
            <a:r>
              <a:rPr lang="en-US" altLang="zh-CN" sz="2800">
                <a:solidFill>
                  <a:schemeClr val="bg1"/>
                </a:solidFill>
              </a:rPr>
              <a:t>a</a:t>
            </a:r>
            <a:endParaRPr lang="en-US" altLang="zh-CN" sz="2800">
              <a:solidFill>
                <a:schemeClr val="bg1"/>
              </a:solidFill>
            </a:endParaRPr>
          </a:p>
        </p:txBody>
      </p:sp>
      <p:sp>
        <p:nvSpPr>
          <p:cNvPr id="5" name="文本框 4"/>
          <p:cNvSpPr txBox="1"/>
          <p:nvPr>
            <p:custDataLst>
              <p:tags r:id="rId2"/>
            </p:custDataLst>
          </p:nvPr>
        </p:nvSpPr>
        <p:spPr>
          <a:xfrm>
            <a:off x="9558020" y="495935"/>
            <a:ext cx="156527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56. </a:t>
            </a:r>
            <a:r>
              <a:rPr lang="zh-CN" altLang="en-US" sz="2400">
                <a:solidFill>
                  <a:schemeClr val="bg1"/>
                </a:solidFill>
              </a:rPr>
              <a:t>冠词</a:t>
            </a:r>
            <a:endParaRPr lang="zh-CN" altLang="en-US" sz="2400">
              <a:solidFill>
                <a:schemeClr val="bg1"/>
              </a:solidFill>
            </a:endParaRPr>
          </a:p>
        </p:txBody>
      </p:sp>
      <p:sp>
        <p:nvSpPr>
          <p:cNvPr id="6" name="矩形 5"/>
          <p:cNvSpPr/>
          <p:nvPr>
            <p:custDataLst>
              <p:tags r:id="rId3"/>
            </p:custDataLst>
          </p:nvPr>
        </p:nvSpPr>
        <p:spPr>
          <a:xfrm>
            <a:off x="2938780" y="1489710"/>
            <a:ext cx="86296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83515" y="1367790"/>
            <a:ext cx="2313940" cy="521970"/>
          </a:xfrm>
          <a:prstGeom prst="rect">
            <a:avLst/>
          </a:prstGeom>
          <a:solidFill>
            <a:schemeClr val="accent1">
              <a:lumMod val="75000"/>
            </a:schemeClr>
          </a:solidFill>
        </p:spPr>
        <p:txBody>
          <a:bodyPr wrap="square" rtlCol="0">
            <a:spAutoFit/>
          </a:bodyPr>
          <a:p>
            <a:r>
              <a:rPr lang="en-US" altLang="zh-CN" sz="2800">
                <a:solidFill>
                  <a:schemeClr val="bg1"/>
                </a:solidFill>
              </a:rPr>
              <a:t>traditionally</a:t>
            </a:r>
            <a:endParaRPr lang="en-US" altLang="zh-CN" sz="2800">
              <a:solidFill>
                <a:schemeClr val="bg1"/>
              </a:solidFill>
            </a:endParaRPr>
          </a:p>
        </p:txBody>
      </p:sp>
      <p:sp>
        <p:nvSpPr>
          <p:cNvPr id="8" name="文本框 7"/>
          <p:cNvSpPr txBox="1"/>
          <p:nvPr>
            <p:custDataLst>
              <p:tags r:id="rId4"/>
            </p:custDataLst>
          </p:nvPr>
        </p:nvSpPr>
        <p:spPr>
          <a:xfrm>
            <a:off x="9558020" y="1301750"/>
            <a:ext cx="2077720"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57. </a:t>
            </a:r>
            <a:r>
              <a:rPr lang="zh-CN" altLang="en-US" sz="2400">
                <a:solidFill>
                  <a:schemeClr val="bg1"/>
                </a:solidFill>
              </a:rPr>
              <a:t>词性转换</a:t>
            </a:r>
            <a:endParaRPr lang="zh-CN" altLang="en-US" sz="2400">
              <a:solidFill>
                <a:schemeClr val="bg1"/>
              </a:solidFill>
            </a:endParaRPr>
          </a:p>
        </p:txBody>
      </p:sp>
      <p:sp>
        <p:nvSpPr>
          <p:cNvPr id="9" name="矩形 8"/>
          <p:cNvSpPr/>
          <p:nvPr>
            <p:custDataLst>
              <p:tags r:id="rId5"/>
            </p:custDataLst>
          </p:nvPr>
        </p:nvSpPr>
        <p:spPr>
          <a:xfrm>
            <a:off x="8158480" y="1483995"/>
            <a:ext cx="86296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custDataLst>
              <p:tags r:id="rId6"/>
            </p:custDataLst>
          </p:nvPr>
        </p:nvSpPr>
        <p:spPr>
          <a:xfrm>
            <a:off x="346075" y="1889760"/>
            <a:ext cx="169608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311140" y="2256155"/>
            <a:ext cx="1494790" cy="521970"/>
          </a:xfrm>
          <a:prstGeom prst="rect">
            <a:avLst/>
          </a:prstGeom>
          <a:solidFill>
            <a:schemeClr val="accent1">
              <a:lumMod val="75000"/>
            </a:schemeClr>
          </a:solidFill>
        </p:spPr>
        <p:txBody>
          <a:bodyPr wrap="square" rtlCol="0">
            <a:spAutoFit/>
          </a:bodyPr>
          <a:p>
            <a:r>
              <a:rPr lang="en-US" altLang="zh-CN" sz="2800">
                <a:solidFill>
                  <a:schemeClr val="bg1"/>
                </a:solidFill>
              </a:rPr>
              <a:t>showing</a:t>
            </a:r>
            <a:endParaRPr lang="en-US" altLang="zh-CN" sz="2800">
              <a:solidFill>
                <a:schemeClr val="bg1"/>
              </a:solidFill>
            </a:endParaRPr>
          </a:p>
        </p:txBody>
      </p:sp>
      <p:sp>
        <p:nvSpPr>
          <p:cNvPr id="12" name="文本框 11"/>
          <p:cNvSpPr txBox="1"/>
          <p:nvPr>
            <p:custDataLst>
              <p:tags r:id="rId7"/>
            </p:custDataLst>
          </p:nvPr>
        </p:nvSpPr>
        <p:spPr>
          <a:xfrm>
            <a:off x="9558020" y="2317750"/>
            <a:ext cx="240728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58. </a:t>
            </a:r>
            <a:r>
              <a:rPr lang="zh-CN" altLang="en-US" sz="2400">
                <a:solidFill>
                  <a:schemeClr val="bg1"/>
                </a:solidFill>
              </a:rPr>
              <a:t>非谓语动词</a:t>
            </a:r>
            <a:endParaRPr lang="zh-CN" altLang="en-US" sz="2400">
              <a:solidFill>
                <a:schemeClr val="bg1"/>
              </a:solidFill>
            </a:endParaRPr>
          </a:p>
        </p:txBody>
      </p:sp>
      <p:sp>
        <p:nvSpPr>
          <p:cNvPr id="14" name="上箭头标注 13"/>
          <p:cNvSpPr/>
          <p:nvPr/>
        </p:nvSpPr>
        <p:spPr>
          <a:xfrm>
            <a:off x="2497455" y="1080135"/>
            <a:ext cx="8322945" cy="3748405"/>
          </a:xfrm>
          <a:prstGeom prst="upArrowCallout">
            <a:avLst/>
          </a:prstGeom>
          <a:solidFill>
            <a:schemeClr val="accent3">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endParaRPr lang="zh-CN" altLang="en-US" sz="2000" b="1">
              <a:solidFill>
                <a:srgbClr val="C00000"/>
              </a:solidFill>
              <a:latin typeface="楷体" panose="02010609060101010101" charset="-122"/>
              <a:ea typeface="楷体" panose="02010609060101010101" charset="-122"/>
              <a:cs typeface="楷体" panose="02010609060101010101" charset="-122"/>
            </a:endParaRPr>
          </a:p>
          <a:p>
            <a:pPr algn="l"/>
            <a:r>
              <a:rPr lang="zh-CN" altLang="en-US" sz="2000" b="1">
                <a:solidFill>
                  <a:srgbClr val="C00000"/>
                </a:solidFill>
                <a:latin typeface="楷体" panose="02010609060101010101" charset="-122"/>
                <a:ea typeface="楷体" panose="02010609060101010101" charset="-122"/>
                <a:cs typeface="楷体" panose="02010609060101010101" charset="-122"/>
              </a:rPr>
              <a:t>首字母是元音，但不定冠词却只能用</a:t>
            </a:r>
            <a:r>
              <a:rPr lang="en-US" altLang="zh-CN" sz="2000" b="1">
                <a:solidFill>
                  <a:srgbClr val="C00000"/>
                </a:solidFill>
                <a:latin typeface="楷体" panose="02010609060101010101" charset="-122"/>
                <a:ea typeface="楷体" panose="02010609060101010101" charset="-122"/>
                <a:cs typeface="楷体" panose="02010609060101010101" charset="-122"/>
              </a:rPr>
              <a:t>“a”,</a:t>
            </a:r>
            <a:r>
              <a:rPr lang="zh-CN" altLang="en-US" sz="2000" b="1">
                <a:solidFill>
                  <a:srgbClr val="C00000"/>
                </a:solidFill>
                <a:latin typeface="楷体" panose="02010609060101010101" charset="-122"/>
                <a:ea typeface="楷体" panose="02010609060101010101" charset="-122"/>
                <a:cs typeface="楷体" panose="02010609060101010101" charset="-122"/>
              </a:rPr>
              <a:t>为什么？</a:t>
            </a:r>
            <a:endParaRPr lang="zh-CN" altLang="en-US" sz="2000" b="1">
              <a:solidFill>
                <a:srgbClr val="C00000"/>
              </a:solidFill>
              <a:latin typeface="楷体" panose="02010609060101010101" charset="-122"/>
              <a:ea typeface="楷体" panose="02010609060101010101" charset="-122"/>
              <a:cs typeface="楷体" panose="02010609060101010101" charset="-122"/>
            </a:endParaRPr>
          </a:p>
          <a:p>
            <a:pPr algn="l"/>
            <a:r>
              <a:rPr lang="en-US" altLang="zh-CN" sz="2000" b="1">
                <a:solidFill>
                  <a:schemeClr val="tx1"/>
                </a:solidFill>
                <a:latin typeface="Times New Roman" panose="02020603050405020304" charset="0"/>
                <a:ea typeface="楷体" panose="02010609060101010101" charset="-122"/>
                <a:cs typeface="Times New Roman" panose="02020603050405020304" charset="0"/>
              </a:rPr>
              <a:t>   </a:t>
            </a:r>
            <a:r>
              <a:rPr lang="zh-CN" altLang="en-US" sz="2000" b="1">
                <a:solidFill>
                  <a:schemeClr val="tx1"/>
                </a:solidFill>
                <a:latin typeface="Times New Roman" panose="02020603050405020304" charset="0"/>
                <a:ea typeface="楷体" panose="02010609060101010101" charset="-122"/>
                <a:cs typeface="Times New Roman" panose="02020603050405020304" charset="0"/>
              </a:rPr>
              <a:t>有些单词虽然以元音字母开头，但发音却是以辅音音素开头，因此前面会使用 "a"。这种情况通常是因为单词的首字母不发音或者发音为一个辅音音素。</a:t>
            </a:r>
            <a:endParaRPr lang="zh-CN" altLang="en-US" sz="2000" b="1">
              <a:solidFill>
                <a:schemeClr val="tx1"/>
              </a:solidFill>
              <a:latin typeface="Times New Roman" panose="02020603050405020304" charset="0"/>
              <a:ea typeface="楷体" panose="02010609060101010101" charset="-122"/>
              <a:cs typeface="Times New Roman" panose="02020603050405020304" charset="0"/>
            </a:endParaRPr>
          </a:p>
          <a:p>
            <a:pPr algn="l"/>
            <a:r>
              <a:rPr lang="zh-CN" altLang="en-US" sz="2000" b="1">
                <a:solidFill>
                  <a:schemeClr val="tx1"/>
                </a:solidFill>
                <a:latin typeface="Times New Roman" panose="02020603050405020304" charset="0"/>
                <a:ea typeface="楷体" panose="02010609060101010101" charset="-122"/>
                <a:cs typeface="Times New Roman" panose="02020603050405020304" charset="0"/>
              </a:rPr>
              <a:t>例：a European（"E" 在这里不发音， "u" 发音为 /ˈjʊə/，其中的 /j/ 是一个辅音音素）</a:t>
            </a:r>
            <a:endParaRPr lang="zh-CN" altLang="en-US" sz="2000" b="1">
              <a:solidFill>
                <a:schemeClr val="tx1"/>
              </a:solidFill>
              <a:latin typeface="Times New Roman" panose="02020603050405020304" charset="0"/>
              <a:ea typeface="楷体" panose="02010609060101010101" charset="-122"/>
              <a:cs typeface="Times New Roman" panose="02020603050405020304" charset="0"/>
            </a:endParaRPr>
          </a:p>
          <a:p>
            <a:pPr algn="l"/>
            <a:r>
              <a:rPr lang="zh-CN" altLang="en-US" sz="2000" b="1">
                <a:solidFill>
                  <a:schemeClr val="tx1"/>
                </a:solidFill>
                <a:latin typeface="Times New Roman" panose="02020603050405020304" charset="0"/>
                <a:ea typeface="楷体" panose="02010609060101010101" charset="-122"/>
                <a:cs typeface="Times New Roman" panose="02020603050405020304" charset="0"/>
              </a:rPr>
              <a:t>a one-piece swimsuit - "one" 通常以 "an" 开头，但当 "one" 用作数字 "1" 的时候，发音为 /wʌn/，以辅音音素 /w/ 开头</a:t>
            </a:r>
            <a:endParaRPr lang="zh-CN" altLang="en-US" sz="2000" b="1">
              <a:solidFill>
                <a:schemeClr val="tx1"/>
              </a:solidFill>
              <a:latin typeface="Times New Roman" panose="02020603050405020304" charset="0"/>
              <a:ea typeface="楷体" panose="02010609060101010101" charset="-122"/>
              <a:cs typeface="Times New Roman" panose="02020603050405020304" charset="0"/>
            </a:endParaRPr>
          </a:p>
          <a:p>
            <a:pPr algn="l"/>
            <a:endParaRPr lang="zh-CN" altLang="en-US" sz="2000" b="1">
              <a:solidFill>
                <a:schemeClr val="tx1"/>
              </a:solidFill>
              <a:latin typeface="Times New Roman" panose="02020603050405020304" charset="0"/>
              <a:ea typeface="楷体" panose="02010609060101010101" charset="-122"/>
              <a:cs typeface="Times New Roman" panose="02020603050405020304" charset="0"/>
            </a:endParaRPr>
          </a:p>
        </p:txBody>
      </p:sp>
      <p:sp>
        <p:nvSpPr>
          <p:cNvPr id="16" name="矩形 15"/>
          <p:cNvSpPr/>
          <p:nvPr>
            <p:custDataLst>
              <p:tags r:id="rId8"/>
            </p:custDataLst>
          </p:nvPr>
        </p:nvSpPr>
        <p:spPr>
          <a:xfrm>
            <a:off x="1783080" y="3599815"/>
            <a:ext cx="115570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783080" y="3077845"/>
            <a:ext cx="1494790" cy="521970"/>
          </a:xfrm>
          <a:prstGeom prst="rect">
            <a:avLst/>
          </a:prstGeom>
          <a:solidFill>
            <a:schemeClr val="accent1">
              <a:lumMod val="75000"/>
            </a:schemeClr>
          </a:solidFill>
        </p:spPr>
        <p:txBody>
          <a:bodyPr wrap="square" rtlCol="0">
            <a:spAutoFit/>
          </a:bodyPr>
          <a:p>
            <a:r>
              <a:rPr lang="en-US" altLang="zh-CN" sz="2800">
                <a:solidFill>
                  <a:schemeClr val="bg1"/>
                </a:solidFill>
              </a:rPr>
              <a:t>retired</a:t>
            </a:r>
            <a:endParaRPr lang="en-US" altLang="zh-CN" sz="2800">
              <a:solidFill>
                <a:schemeClr val="bg1"/>
              </a:solidFill>
            </a:endParaRPr>
          </a:p>
        </p:txBody>
      </p:sp>
      <p:sp>
        <p:nvSpPr>
          <p:cNvPr id="18" name="文本框 17"/>
          <p:cNvSpPr txBox="1"/>
          <p:nvPr>
            <p:custDataLst>
              <p:tags r:id="rId9"/>
            </p:custDataLst>
          </p:nvPr>
        </p:nvSpPr>
        <p:spPr>
          <a:xfrm>
            <a:off x="9558020" y="3077845"/>
            <a:ext cx="240728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59. </a:t>
            </a:r>
            <a:r>
              <a:rPr lang="zh-CN" altLang="en-US" sz="2400">
                <a:solidFill>
                  <a:schemeClr val="bg1"/>
                </a:solidFill>
              </a:rPr>
              <a:t>非谓语动词</a:t>
            </a:r>
            <a:endParaRPr lang="zh-CN" altLang="en-US" sz="2400">
              <a:solidFill>
                <a:schemeClr val="bg1"/>
              </a:solidFill>
            </a:endParaRPr>
          </a:p>
        </p:txBody>
      </p:sp>
      <p:sp>
        <p:nvSpPr>
          <p:cNvPr id="19" name="矩形标注 18"/>
          <p:cNvSpPr/>
          <p:nvPr/>
        </p:nvSpPr>
        <p:spPr>
          <a:xfrm>
            <a:off x="814705" y="1561465"/>
            <a:ext cx="3370580" cy="1177290"/>
          </a:xfrm>
          <a:prstGeom prst="wedgeRectCallout">
            <a:avLst/>
          </a:prstGeom>
          <a:solidFill>
            <a:schemeClr val="accent3">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000">
                <a:solidFill>
                  <a:schemeClr val="accent1">
                    <a:lumMod val="75000"/>
                  </a:schemeClr>
                </a:solidFill>
              </a:rPr>
              <a:t>强调状态</a:t>
            </a:r>
            <a:r>
              <a:rPr lang="en-US" altLang="zh-CN" sz="2000">
                <a:solidFill>
                  <a:schemeClr val="accent1">
                    <a:lumMod val="75000"/>
                  </a:schemeClr>
                </a:solidFill>
              </a:rPr>
              <a:t>,</a:t>
            </a:r>
            <a:r>
              <a:rPr lang="zh-CN" altLang="en-US" sz="2000">
                <a:solidFill>
                  <a:schemeClr val="accent1">
                    <a:lumMod val="75000"/>
                  </a:schemeClr>
                </a:solidFill>
              </a:rPr>
              <a:t>要用</a:t>
            </a:r>
            <a:r>
              <a:rPr lang="en-US" altLang="zh-CN" sz="2000">
                <a:solidFill>
                  <a:schemeClr val="accent1">
                    <a:lumMod val="75000"/>
                  </a:schemeClr>
                </a:solidFill>
              </a:rPr>
              <a:t>sb is retired. </a:t>
            </a:r>
            <a:r>
              <a:rPr lang="zh-CN" altLang="en-US" sz="2000">
                <a:solidFill>
                  <a:schemeClr val="accent1">
                    <a:lumMod val="75000"/>
                  </a:schemeClr>
                </a:solidFill>
              </a:rPr>
              <a:t>故和逻辑主语</a:t>
            </a:r>
            <a:r>
              <a:rPr lang="en-US" altLang="zh-CN" sz="2000">
                <a:solidFill>
                  <a:schemeClr val="accent1">
                    <a:lumMod val="75000"/>
                  </a:schemeClr>
                </a:solidFill>
              </a:rPr>
              <a:t>Jiang</a:t>
            </a:r>
            <a:r>
              <a:rPr lang="zh-CN" altLang="en-US" sz="2000">
                <a:solidFill>
                  <a:schemeClr val="accent1">
                    <a:lumMod val="75000"/>
                  </a:schemeClr>
                </a:solidFill>
              </a:rPr>
              <a:t>之间是被动的关系</a:t>
            </a:r>
            <a:endParaRPr lang="zh-CN" altLang="en-US" sz="2000">
              <a:solidFill>
                <a:schemeClr val="accent1">
                  <a:lumMod val="75000"/>
                </a:schemeClr>
              </a:solidFill>
            </a:endParaRPr>
          </a:p>
        </p:txBody>
      </p:sp>
      <p:sp>
        <p:nvSpPr>
          <p:cNvPr id="20" name="文本框 19"/>
          <p:cNvSpPr txBox="1"/>
          <p:nvPr/>
        </p:nvSpPr>
        <p:spPr>
          <a:xfrm>
            <a:off x="346075" y="4305935"/>
            <a:ext cx="1494790" cy="521970"/>
          </a:xfrm>
          <a:prstGeom prst="rect">
            <a:avLst/>
          </a:prstGeom>
          <a:solidFill>
            <a:schemeClr val="accent1">
              <a:lumMod val="75000"/>
            </a:schemeClr>
          </a:solidFill>
        </p:spPr>
        <p:txBody>
          <a:bodyPr wrap="square" rtlCol="0">
            <a:spAutoFit/>
          </a:bodyPr>
          <a:p>
            <a:r>
              <a:rPr lang="en-US" altLang="zh-CN" sz="2800">
                <a:solidFill>
                  <a:schemeClr val="bg1"/>
                </a:solidFill>
              </a:rPr>
              <a:t>includes</a:t>
            </a:r>
            <a:endParaRPr lang="en-US" altLang="zh-CN" sz="2800">
              <a:solidFill>
                <a:schemeClr val="bg1"/>
              </a:solidFill>
            </a:endParaRPr>
          </a:p>
        </p:txBody>
      </p:sp>
      <p:sp>
        <p:nvSpPr>
          <p:cNvPr id="21" name="文本框 20"/>
          <p:cNvSpPr txBox="1"/>
          <p:nvPr>
            <p:custDataLst>
              <p:tags r:id="rId10"/>
            </p:custDataLst>
          </p:nvPr>
        </p:nvSpPr>
        <p:spPr>
          <a:xfrm>
            <a:off x="9558020" y="4367530"/>
            <a:ext cx="240728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60. </a:t>
            </a:r>
            <a:r>
              <a:rPr lang="zh-CN" altLang="en-US" sz="2400">
                <a:solidFill>
                  <a:schemeClr val="bg1"/>
                </a:solidFill>
              </a:rPr>
              <a:t>谓语动词</a:t>
            </a:r>
            <a:endParaRPr lang="zh-CN" altLang="en-US" sz="2400">
              <a:solidFill>
                <a:schemeClr val="bg1"/>
              </a:solidFill>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0" nodeType="clickEffect">
                                  <p:stCondLst>
                                    <p:cond delay="0"/>
                                  </p:stCondLst>
                                  <p:childTnLst>
                                    <p:animEffect transition="out" filter="wipe(down)">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4" grpId="0" bldLvl="0" animBg="1"/>
      <p:bldP spid="16" grpId="0" bldLvl="0" animBg="1"/>
      <p:bldP spid="17" grpId="0" bldLvl="0" animBg="1"/>
      <p:bldP spid="18" grpId="0" bldLvl="0" animBg="1"/>
      <p:bldP spid="19" grpId="0" bldLvl="0" animBg="1"/>
      <p:bldP spid="20" grpId="0" bldLvl="0" animBg="1"/>
      <p:bldP spid="21" grpId="0" bldLvl="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
            <p:custDataLst>
              <p:tags r:id="rId1"/>
            </p:custDataLst>
          </p:nvPr>
        </p:nvSpPr>
        <p:spPr>
          <a:xfrm>
            <a:off x="774700" y="1087120"/>
            <a:ext cx="5676900" cy="1948815"/>
          </a:xfrm>
        </p:spPr>
        <p:txBody>
          <a:bodyPr/>
          <a:p>
            <a:r>
              <a:rPr>
                <a:solidFill>
                  <a:schemeClr val="tx1"/>
                </a:solidFill>
                <a:effectLst/>
                <a:latin typeface="汉仪雅酷黑简" panose="00020600040101010101" charset="-122"/>
                <a:ea typeface="汉仪雅酷黑简" panose="00020600040101010101" charset="-122"/>
                <a:sym typeface="+mn-ea"/>
              </a:rPr>
              <a:t>阅读理解</a:t>
            </a:r>
            <a:endParaRPr>
              <a:solidFill>
                <a:schemeClr val="tx1"/>
              </a:solidFill>
              <a:effectLst/>
              <a:latin typeface="汉仪雅酷黑简" panose="00020600040101010101" charset="-122"/>
              <a:ea typeface="汉仪雅酷黑简" panose="00020600040101010101" charset="-122"/>
              <a:sym typeface="+mn-ea"/>
            </a:endParaRPr>
          </a:p>
        </p:txBody>
      </p:sp>
      <p:sp>
        <p:nvSpPr>
          <p:cNvPr id="3" name="文本框 2"/>
          <p:cNvSpPr txBox="1"/>
          <p:nvPr/>
        </p:nvSpPr>
        <p:spPr>
          <a:xfrm>
            <a:off x="6865620" y="3035935"/>
            <a:ext cx="3921125" cy="3153410"/>
          </a:xfrm>
          <a:prstGeom prst="rect">
            <a:avLst/>
          </a:prstGeom>
          <a:noFill/>
          <a:ln>
            <a:noFill/>
          </a:ln>
        </p:spPr>
        <p:txBody>
          <a:bodyPr wrap="square" rtlCol="0">
            <a:spAutoFit/>
            <a:scene3d>
              <a:camera prst="orthographicFront"/>
              <a:lightRig rig="threePt" dir="t"/>
            </a:scene3d>
          </a:bodyPr>
          <a:p>
            <a:pPr algn="ctr"/>
            <a:r>
              <a:rPr lang="en-US" altLang="zh-CN" sz="19900" b="1">
                <a:ln>
                  <a:noFill/>
                </a:ln>
                <a:solidFill>
                  <a:schemeClr val="tx1"/>
                </a:solidFill>
                <a:effectLst>
                  <a:outerShdw blurRad="50800" dist="38100" dir="2700000" algn="tl" rotWithShape="0">
                    <a:prstClr val="black">
                      <a:alpha val="40000"/>
                    </a:prstClr>
                  </a:outerShdw>
                </a:effectLst>
                <a:latin typeface="汉仪程行简" panose="00020600040101010101" charset="-122"/>
                <a:ea typeface="汉仪程行简" panose="00020600040101010101" charset="-122"/>
              </a:rPr>
              <a:t>02</a:t>
            </a:r>
            <a:r>
              <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rPr>
              <a:t> </a:t>
            </a:r>
            <a:endParaRPr lang="en-US" altLang="zh-CN" sz="4800" b="1" i="1">
              <a:ln>
                <a:solidFill>
                  <a:schemeClr val="tx1"/>
                </a:solidFill>
              </a:ln>
              <a:blipFill>
                <a:blip r:embed="rId2"/>
                <a:stretch>
                  <a:fillRect/>
                </a:stretch>
              </a:blipFill>
              <a:effectLst>
                <a:outerShdw blurRad="38100" dist="19050" dir="2700000" algn="tl" rotWithShape="0">
                  <a:schemeClr val="dk1">
                    <a:alpha val="40000"/>
                  </a:schemeClr>
                </a:outerShdw>
              </a:effectLst>
              <a:latin typeface="汉仪刚艺体-85W" panose="00020600040101010101" charset="-122"/>
              <a:ea typeface="汉仪刚艺体-85W" panose="00020600040101010101" charset="-122"/>
            </a:endParaRPr>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118" name="文本框 117"/>
          <p:cNvSpPr txBox="1"/>
          <p:nvPr/>
        </p:nvSpPr>
        <p:spPr>
          <a:xfrm>
            <a:off x="0" y="227330"/>
            <a:ext cx="10384790" cy="5262245"/>
          </a:xfrm>
          <a:prstGeom prst="rect">
            <a:avLst/>
          </a:prstGeom>
          <a:solidFill>
            <a:schemeClr val="accent5">
              <a:lumMod val="20000"/>
              <a:lumOff val="80000"/>
            </a:schemeClr>
          </a:solidFill>
          <a:ln w="9525">
            <a:noFill/>
          </a:ln>
        </p:spPr>
        <p:txBody>
          <a:bodyPr wrap="square">
            <a:spAutoFit/>
          </a:bodyPr>
          <a:p>
            <a:pPr indent="292100"/>
            <a:r>
              <a:rPr lang="en-US" sz="2800" b="0">
                <a:solidFill>
                  <a:srgbClr val="000000"/>
                </a:solidFill>
                <a:latin typeface="Times New Roman" panose="02020603050405020304" charset="0"/>
                <a:ea typeface="宋体" panose="02010600030101010101" pitchFamily="2" charset="-122"/>
              </a:rPr>
              <a:t>This  fusion  concert  is  a  testament  to  Jiang’s   lifelong  dedication  to  innovating  and promoting the erhu </a:t>
            </a:r>
            <a:r>
              <a:rPr lang="en-US" sz="2800" b="0" u="sng">
                <a:solidFill>
                  <a:srgbClr val="000000"/>
                </a:solidFill>
                <a:latin typeface="Times New Roman" panose="02020603050405020304" charset="0"/>
                <a:ea typeface="宋体" panose="02010600030101010101" pitchFamily="2" charset="-122"/>
              </a:rPr>
              <a:t>    61    </a:t>
            </a:r>
            <a:r>
              <a:rPr lang="en-US" sz="2800" b="0">
                <a:solidFill>
                  <a:srgbClr val="000000"/>
                </a:solidFill>
                <a:latin typeface="Times New Roman" panose="02020603050405020304" charset="0"/>
                <a:ea typeface="宋体" panose="02010600030101010101" pitchFamily="2" charset="-122"/>
              </a:rPr>
              <a:t>the global stage. Her artistic vision , </a:t>
            </a:r>
            <a:r>
              <a:rPr lang="en-US" sz="2800" b="0" u="sng">
                <a:solidFill>
                  <a:srgbClr val="000000"/>
                </a:solidFill>
                <a:latin typeface="Times New Roman" panose="02020603050405020304" charset="0"/>
                <a:ea typeface="宋体" panose="02010600030101010101" pitchFamily="2" charset="-122"/>
              </a:rPr>
              <a:t>     62    </a:t>
            </a:r>
            <a:r>
              <a:rPr lang="en-US" sz="2800" b="0">
                <a:solidFill>
                  <a:srgbClr val="000000"/>
                </a:solidFill>
                <a:latin typeface="Times New Roman" panose="02020603050405020304" charset="0"/>
                <a:ea typeface="宋体" panose="02010600030101010101" pitchFamily="2" charset="-122"/>
              </a:rPr>
              <a:t>respects  the  erhu’s history , is shared by other performers.  They too see the value in maintaining chinese musical traditions while adopting modern styles.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The concert promises  to  be a(n) </a:t>
            </a:r>
            <a:r>
              <a:rPr lang="en-US" sz="2800" b="0" u="sng">
                <a:solidFill>
                  <a:srgbClr val="000000"/>
                </a:solidFill>
                <a:latin typeface="Times New Roman" panose="02020603050405020304" charset="0"/>
                <a:ea typeface="宋体" panose="02010600030101010101" pitchFamily="2" charset="-122"/>
              </a:rPr>
              <a:t>     63    </a:t>
            </a:r>
            <a:r>
              <a:rPr lang="en-US" sz="2800" b="0">
                <a:solidFill>
                  <a:srgbClr val="000000"/>
                </a:solidFill>
                <a:latin typeface="Times New Roman" panose="02020603050405020304" charset="0"/>
                <a:ea typeface="宋体" panose="02010600030101010101" pitchFamily="2" charset="-122"/>
              </a:rPr>
              <a:t>(forget)  experience ,  where  the  audience  can expect an emotional journey through the evocative sounds of the erhu ,  presented  in  a fresh</a:t>
            </a:r>
            <a:r>
              <a:rPr lang="en-US" sz="2800" b="0" u="sng">
                <a:solidFill>
                  <a:srgbClr val="000000"/>
                </a:solidFill>
                <a:latin typeface="Times New Roman" panose="02020603050405020304" charset="0"/>
                <a:ea typeface="宋体" panose="02010600030101010101" pitchFamily="2" charset="-122"/>
              </a:rPr>
              <a:t> 	64   </a:t>
            </a:r>
            <a:r>
              <a:rPr lang="en-US" sz="2800" b="0">
                <a:solidFill>
                  <a:srgbClr val="000000"/>
                </a:solidFill>
                <a:latin typeface="Times New Roman" panose="02020603050405020304" charset="0"/>
                <a:ea typeface="宋体" panose="02010600030101010101" pitchFamily="2" charset="-122"/>
              </a:rPr>
              <a:t>engaging manner.  Jiang’s commitment to her craft is evident in her daily practice and her collaborations with international    </a:t>
            </a:r>
            <a:r>
              <a:rPr lang="en-US" sz="2800" b="0" u="sng">
                <a:solidFill>
                  <a:srgbClr val="000000"/>
                </a:solidFill>
                <a:latin typeface="Times New Roman" panose="02020603050405020304" charset="0"/>
                <a:ea typeface="宋体" panose="02010600030101010101" pitchFamily="2" charset="-122"/>
              </a:rPr>
              <a:t>65   </a:t>
            </a:r>
            <a:r>
              <a:rPr lang="en-US" sz="2800" b="0">
                <a:solidFill>
                  <a:srgbClr val="000000"/>
                </a:solidFill>
                <a:latin typeface="Times New Roman" panose="02020603050405020304" charset="0"/>
                <a:ea typeface="宋体" panose="02010600030101010101" pitchFamily="2" charset="-122"/>
              </a:rPr>
              <a:t> (musician) ,  which  have  not  only  expanded the erhu’s audience but inspired a new approach to playing the instrument.</a:t>
            </a:r>
            <a:endParaRPr lang="en-US" sz="2800" b="0">
              <a:solidFill>
                <a:srgbClr val="000000"/>
              </a:solidFill>
              <a:latin typeface="Times New Roman" panose="02020603050405020304" charset="0"/>
              <a:ea typeface="宋体" panose="02010600030101010101" pitchFamily="2" charset="-122"/>
            </a:endParaRPr>
          </a:p>
        </p:txBody>
      </p:sp>
      <p:sp>
        <p:nvSpPr>
          <p:cNvPr id="15" name="矩形 14"/>
          <p:cNvSpPr/>
          <p:nvPr>
            <p:custDataLst>
              <p:tags r:id="rId1"/>
            </p:custDataLst>
          </p:nvPr>
        </p:nvSpPr>
        <p:spPr>
          <a:xfrm>
            <a:off x="6701155" y="802005"/>
            <a:ext cx="230251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848985" y="680085"/>
            <a:ext cx="555625" cy="521970"/>
          </a:xfrm>
          <a:prstGeom prst="rect">
            <a:avLst/>
          </a:prstGeom>
          <a:solidFill>
            <a:schemeClr val="accent1">
              <a:lumMod val="75000"/>
            </a:schemeClr>
          </a:solidFill>
        </p:spPr>
        <p:txBody>
          <a:bodyPr wrap="square" rtlCol="0">
            <a:spAutoFit/>
          </a:bodyPr>
          <a:p>
            <a:r>
              <a:rPr lang="en-US" altLang="zh-CN" sz="2800">
                <a:solidFill>
                  <a:schemeClr val="bg1"/>
                </a:solidFill>
              </a:rPr>
              <a:t>on</a:t>
            </a:r>
            <a:endParaRPr lang="en-US" altLang="zh-CN" sz="2800">
              <a:solidFill>
                <a:schemeClr val="bg1"/>
              </a:solidFill>
            </a:endParaRPr>
          </a:p>
        </p:txBody>
      </p:sp>
      <p:sp>
        <p:nvSpPr>
          <p:cNvPr id="5" name="文本框 4"/>
          <p:cNvSpPr txBox="1"/>
          <p:nvPr>
            <p:custDataLst>
              <p:tags r:id="rId2"/>
            </p:custDataLst>
          </p:nvPr>
        </p:nvSpPr>
        <p:spPr>
          <a:xfrm>
            <a:off x="9784715" y="619760"/>
            <a:ext cx="156527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61. </a:t>
            </a:r>
            <a:r>
              <a:rPr lang="zh-CN" altLang="en-US" sz="2400">
                <a:solidFill>
                  <a:schemeClr val="bg1"/>
                </a:solidFill>
              </a:rPr>
              <a:t>介词</a:t>
            </a:r>
            <a:endParaRPr lang="zh-CN" altLang="en-US" sz="2400">
              <a:solidFill>
                <a:schemeClr val="bg1"/>
              </a:solidFill>
            </a:endParaRPr>
          </a:p>
        </p:txBody>
      </p:sp>
      <p:sp>
        <p:nvSpPr>
          <p:cNvPr id="6" name="矩形 5"/>
          <p:cNvSpPr/>
          <p:nvPr>
            <p:custDataLst>
              <p:tags r:id="rId3"/>
            </p:custDataLst>
          </p:nvPr>
        </p:nvSpPr>
        <p:spPr>
          <a:xfrm>
            <a:off x="1981835" y="1207135"/>
            <a:ext cx="36830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488565" y="1080135"/>
            <a:ext cx="1152525" cy="521970"/>
          </a:xfrm>
          <a:prstGeom prst="rect">
            <a:avLst/>
          </a:prstGeom>
          <a:solidFill>
            <a:schemeClr val="accent1">
              <a:lumMod val="75000"/>
            </a:schemeClr>
          </a:solidFill>
        </p:spPr>
        <p:txBody>
          <a:bodyPr wrap="square" rtlCol="0">
            <a:spAutoFit/>
          </a:bodyPr>
          <a:p>
            <a:r>
              <a:rPr lang="en-US" altLang="zh-CN" sz="2800">
                <a:solidFill>
                  <a:schemeClr val="bg1"/>
                </a:solidFill>
              </a:rPr>
              <a:t>which</a:t>
            </a:r>
            <a:endParaRPr lang="en-US" altLang="zh-CN" sz="2800">
              <a:solidFill>
                <a:schemeClr val="bg1"/>
              </a:solidFill>
            </a:endParaRPr>
          </a:p>
        </p:txBody>
      </p:sp>
      <p:sp>
        <p:nvSpPr>
          <p:cNvPr id="8" name="文本框 7"/>
          <p:cNvSpPr txBox="1"/>
          <p:nvPr>
            <p:custDataLst>
              <p:tags r:id="rId4"/>
            </p:custDataLst>
          </p:nvPr>
        </p:nvSpPr>
        <p:spPr>
          <a:xfrm>
            <a:off x="9004300" y="1202055"/>
            <a:ext cx="3117215" cy="398780"/>
          </a:xfrm>
          <a:prstGeom prst="rect">
            <a:avLst/>
          </a:prstGeom>
          <a:solidFill>
            <a:schemeClr val="accent1">
              <a:lumMod val="75000"/>
            </a:schemeClr>
          </a:solidFill>
        </p:spPr>
        <p:txBody>
          <a:bodyPr wrap="square" rtlCol="0">
            <a:spAutoFit/>
          </a:bodyPr>
          <a:p>
            <a:pPr algn="ctr"/>
            <a:r>
              <a:rPr lang="en-US" altLang="zh-CN" sz="2000">
                <a:solidFill>
                  <a:schemeClr val="bg1"/>
                </a:solidFill>
              </a:rPr>
              <a:t>62. </a:t>
            </a:r>
            <a:r>
              <a:rPr lang="zh-CN" altLang="en-US" sz="2000">
                <a:solidFill>
                  <a:schemeClr val="bg1"/>
                </a:solidFill>
              </a:rPr>
              <a:t>非限定性定语从句</a:t>
            </a:r>
            <a:endParaRPr lang="zh-CN" altLang="en-US" sz="2000">
              <a:solidFill>
                <a:schemeClr val="bg1"/>
              </a:solidFill>
            </a:endParaRPr>
          </a:p>
        </p:txBody>
      </p:sp>
      <p:sp>
        <p:nvSpPr>
          <p:cNvPr id="9" name="矩形 8"/>
          <p:cNvSpPr/>
          <p:nvPr>
            <p:custDataLst>
              <p:tags r:id="rId5"/>
            </p:custDataLst>
          </p:nvPr>
        </p:nvSpPr>
        <p:spPr>
          <a:xfrm>
            <a:off x="7332345" y="2523490"/>
            <a:ext cx="230251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5092065" y="2279650"/>
            <a:ext cx="2322195" cy="522605"/>
          </a:xfrm>
          <a:prstGeom prst="rect">
            <a:avLst/>
          </a:prstGeom>
          <a:solidFill>
            <a:schemeClr val="accent1">
              <a:lumMod val="75000"/>
            </a:schemeClr>
          </a:solidFill>
        </p:spPr>
        <p:txBody>
          <a:bodyPr wrap="square" rtlCol="0">
            <a:noAutofit/>
          </a:bodyPr>
          <a:p>
            <a:r>
              <a:rPr lang="en-US" altLang="zh-CN" sz="2800">
                <a:solidFill>
                  <a:schemeClr val="bg1"/>
                </a:solidFill>
              </a:rPr>
              <a:t>unforgettable</a:t>
            </a:r>
            <a:endParaRPr lang="en-US" altLang="zh-CN" sz="2800">
              <a:solidFill>
                <a:schemeClr val="bg1"/>
              </a:solidFill>
            </a:endParaRPr>
          </a:p>
        </p:txBody>
      </p:sp>
      <p:sp>
        <p:nvSpPr>
          <p:cNvPr id="11" name="下箭头标注 10"/>
          <p:cNvSpPr/>
          <p:nvPr/>
        </p:nvSpPr>
        <p:spPr>
          <a:xfrm>
            <a:off x="2652395" y="227330"/>
            <a:ext cx="6116955" cy="2046605"/>
          </a:xfrm>
          <a:prstGeom prst="downArrow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10000"/>
              </a:lnSpc>
            </a:pPr>
            <a:r>
              <a:rPr sz="2000">
                <a:solidFill>
                  <a:schemeClr val="tx1"/>
                </a:solidFill>
              </a:rPr>
              <a:t>一个单词以重读闭音节结尾，并且以单个辅音字母结尾，那么在添加一个后缀（如 "-ly" 来形成副词</a:t>
            </a:r>
            <a:r>
              <a:rPr lang="en-US" sz="2000">
                <a:solidFill>
                  <a:schemeClr val="tx1"/>
                </a:solidFill>
              </a:rPr>
              <a:t>; “able”</a:t>
            </a:r>
            <a:r>
              <a:rPr lang="zh-CN" altLang="en-US" sz="2000">
                <a:solidFill>
                  <a:schemeClr val="tx1"/>
                </a:solidFill>
              </a:rPr>
              <a:t>来形成形容词</a:t>
            </a:r>
            <a:r>
              <a:rPr sz="2000">
                <a:solidFill>
                  <a:schemeClr val="tx1"/>
                </a:solidFill>
              </a:rPr>
              <a:t>）时，通常需要双写最后一个辅音字母。</a:t>
            </a:r>
            <a:endParaRPr sz="2000">
              <a:solidFill>
                <a:schemeClr val="tx1"/>
              </a:solidFill>
            </a:endParaRPr>
          </a:p>
        </p:txBody>
      </p:sp>
      <p:sp>
        <p:nvSpPr>
          <p:cNvPr id="12" name="矩形 11"/>
          <p:cNvSpPr/>
          <p:nvPr>
            <p:custDataLst>
              <p:tags r:id="rId6"/>
            </p:custDataLst>
          </p:nvPr>
        </p:nvSpPr>
        <p:spPr>
          <a:xfrm>
            <a:off x="6701790" y="3305175"/>
            <a:ext cx="83185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7"/>
            </p:custDataLst>
          </p:nvPr>
        </p:nvSpPr>
        <p:spPr>
          <a:xfrm>
            <a:off x="9003665" y="3305175"/>
            <a:ext cx="129540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8"/>
            </p:custDataLst>
          </p:nvPr>
        </p:nvSpPr>
        <p:spPr>
          <a:xfrm>
            <a:off x="9784715" y="2341245"/>
            <a:ext cx="212026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63. </a:t>
            </a:r>
            <a:r>
              <a:rPr lang="zh-CN" altLang="en-US" sz="2400">
                <a:solidFill>
                  <a:schemeClr val="bg1"/>
                </a:solidFill>
              </a:rPr>
              <a:t>词性转换</a:t>
            </a:r>
            <a:endParaRPr lang="zh-CN" altLang="en-US" sz="2400">
              <a:solidFill>
                <a:schemeClr val="bg1"/>
              </a:solidFill>
            </a:endParaRPr>
          </a:p>
        </p:txBody>
      </p:sp>
      <p:sp>
        <p:nvSpPr>
          <p:cNvPr id="17" name="文本框 16"/>
          <p:cNvSpPr txBox="1"/>
          <p:nvPr/>
        </p:nvSpPr>
        <p:spPr>
          <a:xfrm>
            <a:off x="7636510" y="3183255"/>
            <a:ext cx="1132840" cy="522605"/>
          </a:xfrm>
          <a:prstGeom prst="rect">
            <a:avLst/>
          </a:prstGeom>
          <a:solidFill>
            <a:schemeClr val="accent1">
              <a:lumMod val="75000"/>
            </a:schemeClr>
          </a:solidFill>
        </p:spPr>
        <p:txBody>
          <a:bodyPr wrap="square" rtlCol="0">
            <a:noAutofit/>
          </a:bodyPr>
          <a:p>
            <a:r>
              <a:rPr lang="en-US" altLang="zh-CN" sz="2800">
                <a:solidFill>
                  <a:schemeClr val="bg1"/>
                </a:solidFill>
              </a:rPr>
              <a:t>and</a:t>
            </a:r>
            <a:endParaRPr lang="en-US" altLang="zh-CN" sz="2800">
              <a:solidFill>
                <a:schemeClr val="bg1"/>
              </a:solidFill>
            </a:endParaRPr>
          </a:p>
        </p:txBody>
      </p:sp>
      <p:sp>
        <p:nvSpPr>
          <p:cNvPr id="18" name="文本框 17"/>
          <p:cNvSpPr txBox="1"/>
          <p:nvPr>
            <p:custDataLst>
              <p:tags r:id="rId9"/>
            </p:custDataLst>
          </p:nvPr>
        </p:nvSpPr>
        <p:spPr>
          <a:xfrm>
            <a:off x="9784715" y="3245485"/>
            <a:ext cx="212026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64. </a:t>
            </a:r>
            <a:r>
              <a:rPr lang="zh-CN" altLang="en-US" sz="2400">
                <a:solidFill>
                  <a:schemeClr val="bg1"/>
                </a:solidFill>
              </a:rPr>
              <a:t>并列连词</a:t>
            </a:r>
            <a:endParaRPr lang="zh-CN" altLang="en-US" sz="2400">
              <a:solidFill>
                <a:schemeClr val="bg1"/>
              </a:solidFill>
            </a:endParaRPr>
          </a:p>
        </p:txBody>
      </p:sp>
      <p:sp>
        <p:nvSpPr>
          <p:cNvPr id="19" name="矩形 18"/>
          <p:cNvSpPr/>
          <p:nvPr>
            <p:custDataLst>
              <p:tags r:id="rId10"/>
            </p:custDataLst>
          </p:nvPr>
        </p:nvSpPr>
        <p:spPr>
          <a:xfrm>
            <a:off x="5264150" y="4224655"/>
            <a:ext cx="184023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332345" y="4086225"/>
            <a:ext cx="1795145" cy="522605"/>
          </a:xfrm>
          <a:prstGeom prst="rect">
            <a:avLst/>
          </a:prstGeom>
          <a:solidFill>
            <a:schemeClr val="accent1">
              <a:lumMod val="75000"/>
            </a:schemeClr>
          </a:solidFill>
        </p:spPr>
        <p:txBody>
          <a:bodyPr wrap="square" rtlCol="0">
            <a:noAutofit/>
          </a:bodyPr>
          <a:p>
            <a:r>
              <a:rPr lang="en-US" altLang="zh-CN" sz="2800">
                <a:solidFill>
                  <a:schemeClr val="bg1"/>
                </a:solidFill>
              </a:rPr>
              <a:t>musicians</a:t>
            </a:r>
            <a:endParaRPr lang="en-US" altLang="zh-CN" sz="2800">
              <a:solidFill>
                <a:schemeClr val="bg1"/>
              </a:solidFill>
            </a:endParaRPr>
          </a:p>
        </p:txBody>
      </p:sp>
      <p:sp>
        <p:nvSpPr>
          <p:cNvPr id="21" name="文本框 20"/>
          <p:cNvSpPr txBox="1"/>
          <p:nvPr>
            <p:custDataLst>
              <p:tags r:id="rId11"/>
            </p:custDataLst>
          </p:nvPr>
        </p:nvSpPr>
        <p:spPr>
          <a:xfrm>
            <a:off x="9229725" y="4086860"/>
            <a:ext cx="2675255" cy="460375"/>
          </a:xfrm>
          <a:prstGeom prst="rect">
            <a:avLst/>
          </a:prstGeom>
          <a:solidFill>
            <a:schemeClr val="accent1">
              <a:lumMod val="75000"/>
            </a:schemeClr>
          </a:solidFill>
        </p:spPr>
        <p:txBody>
          <a:bodyPr wrap="square" rtlCol="0">
            <a:spAutoFit/>
          </a:bodyPr>
          <a:p>
            <a:pPr algn="ctr"/>
            <a:r>
              <a:rPr lang="en-US" altLang="zh-CN" sz="2400">
                <a:solidFill>
                  <a:schemeClr val="bg1"/>
                </a:solidFill>
              </a:rPr>
              <a:t>65. </a:t>
            </a:r>
            <a:r>
              <a:rPr lang="zh-CN" altLang="en-US" sz="2400">
                <a:solidFill>
                  <a:schemeClr val="bg1"/>
                </a:solidFill>
              </a:rPr>
              <a:t>名词的单复数</a:t>
            </a:r>
            <a:endParaRPr lang="zh-CN" altLang="en-US" sz="2400">
              <a:solidFill>
                <a:schemeClr val="bg1"/>
              </a:solidFill>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2" grpId="0" bldLvl="0" animBg="1"/>
      <p:bldP spid="13" grpId="0" bldLvl="0" animBg="1"/>
      <p:bldP spid="16" grpId="0" bldLvl="0" animBg="1"/>
      <p:bldP spid="17" grpId="0" bldLvl="0" animBg="1"/>
      <p:bldP spid="18" grpId="0" bldLvl="0" animBg="1"/>
      <p:bldP spid="19" grpId="0" bldLvl="0" animBg="1"/>
      <p:bldP spid="20" grpId="0" bldLvl="0" animBg="1"/>
      <p:bldP spid="21" grpId="0" bldLvl="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1198245"/>
            <a:ext cx="10447020" cy="2159000"/>
          </a:xfrm>
          <a:prstGeom prst="rect">
            <a:avLst/>
          </a:prstGeom>
          <a:noFill/>
        </p:spPr>
        <p:txBody>
          <a:bodyPr wrap="square" rtlCol="0" anchor="t">
            <a:spAutoFit/>
          </a:bodyPr>
          <a:p>
            <a:pPr algn="l">
              <a:lnSpc>
                <a:spcPct val="160000"/>
              </a:lnSpc>
              <a:buClrTx/>
              <a:buSzTx/>
              <a:buFontTx/>
              <a:buNone/>
            </a:pPr>
            <a:r>
              <a:rPr lang="en-US" sz="2800">
                <a:solidFill>
                  <a:srgbClr val="000000"/>
                </a:solidFill>
                <a:latin typeface="Times New Roman" panose="02020603050405020304" charset="0"/>
                <a:ea typeface="宋体" panose="02010600030101010101" pitchFamily="2" charset="-122"/>
                <a:sym typeface="+mn-ea"/>
              </a:rPr>
              <a:t>The concert promises  to  be an  unforgettable  experience ,  where  the  audience  can expect an emotional journey through the evocative sounds of the erhu ,  presented  in  a fresh and engaging manner.</a:t>
            </a:r>
            <a:endParaRPr lang="en-US" sz="2800">
              <a:solidFill>
                <a:srgbClr val="000000"/>
              </a:solidFill>
              <a:latin typeface="Times New Roman" panose="02020603050405020304" charset="0"/>
              <a:ea typeface="宋体" panose="02010600030101010101" pitchFamily="2" charset="-122"/>
              <a:sym typeface="+mn-ea"/>
            </a:endParaRPr>
          </a:p>
        </p:txBody>
      </p:sp>
      <p:sp>
        <p:nvSpPr>
          <p:cNvPr id="4" name="文本框 3"/>
          <p:cNvSpPr txBox="1"/>
          <p:nvPr>
            <p:custDataLst>
              <p:tags r:id="rId3"/>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10" name="文本框 9"/>
          <p:cNvSpPr txBox="1"/>
          <p:nvPr/>
        </p:nvSpPr>
        <p:spPr>
          <a:xfrm>
            <a:off x="1483360" y="1859915"/>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6" name="直接连接符 5"/>
          <p:cNvCxnSpPr/>
          <p:nvPr/>
        </p:nvCxnSpPr>
        <p:spPr>
          <a:xfrm flipV="1">
            <a:off x="1012825" y="1854200"/>
            <a:ext cx="1548765" cy="571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2705735" y="1844040"/>
            <a:ext cx="2242820" cy="10160"/>
          </a:xfrm>
          <a:prstGeom prst="line">
            <a:avLst/>
          </a:prstGeom>
          <a:ln w="28575">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3281045" y="1854200"/>
            <a:ext cx="659130" cy="368300"/>
          </a:xfrm>
          <a:prstGeom prst="rect">
            <a:avLst/>
          </a:prstGeom>
          <a:solidFill>
            <a:srgbClr val="FFFF00"/>
          </a:solidFill>
        </p:spPr>
        <p:txBody>
          <a:bodyPr wrap="square" rtlCol="0">
            <a:spAutoFit/>
          </a:bodyPr>
          <a:p>
            <a:r>
              <a:rPr lang="zh-CN" altLang="en-US"/>
              <a:t>谓语</a:t>
            </a:r>
            <a:endParaRPr lang="zh-CN" altLang="en-US"/>
          </a:p>
        </p:txBody>
      </p:sp>
      <p:cxnSp>
        <p:nvCxnSpPr>
          <p:cNvPr id="12" name="直接连接符 11"/>
          <p:cNvCxnSpPr/>
          <p:nvPr/>
        </p:nvCxnSpPr>
        <p:spPr>
          <a:xfrm flipV="1">
            <a:off x="5078730" y="1854200"/>
            <a:ext cx="4088130" cy="5715"/>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6453505" y="1844040"/>
            <a:ext cx="659130" cy="368300"/>
          </a:xfrm>
          <a:prstGeom prst="rect">
            <a:avLst/>
          </a:prstGeom>
          <a:solidFill>
            <a:srgbClr val="FFFF00"/>
          </a:solidFill>
        </p:spPr>
        <p:txBody>
          <a:bodyPr wrap="square" rtlCol="0">
            <a:spAutoFit/>
          </a:bodyPr>
          <a:p>
            <a:r>
              <a:rPr lang="zh-CN" altLang="en-US"/>
              <a:t>表语</a:t>
            </a:r>
            <a:endParaRPr lang="zh-CN" altLang="en-US"/>
          </a:p>
        </p:txBody>
      </p:sp>
      <p:sp>
        <p:nvSpPr>
          <p:cNvPr id="19" name="左中括号 18"/>
          <p:cNvSpPr/>
          <p:nvPr/>
        </p:nvSpPr>
        <p:spPr>
          <a:xfrm>
            <a:off x="9505950" y="130175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9974580" y="268859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nvSpPr>
        <p:spPr>
          <a:xfrm>
            <a:off x="4338320" y="2505710"/>
            <a:ext cx="1127125" cy="368300"/>
          </a:xfrm>
          <a:prstGeom prst="rect">
            <a:avLst/>
          </a:prstGeom>
          <a:solidFill>
            <a:schemeClr val="accent3">
              <a:lumMod val="60000"/>
              <a:lumOff val="40000"/>
            </a:schemeClr>
          </a:solidFill>
        </p:spPr>
        <p:txBody>
          <a:bodyPr wrap="square" rtlCol="0">
            <a:spAutoFit/>
          </a:bodyPr>
          <a:p>
            <a:r>
              <a:rPr lang="zh-CN" altLang="en-US"/>
              <a:t>定语从句</a:t>
            </a:r>
            <a:endParaRPr lang="zh-CN" altLang="en-US"/>
          </a:p>
        </p:txBody>
      </p:sp>
      <p:cxnSp>
        <p:nvCxnSpPr>
          <p:cNvPr id="14" name="直接连接符 13"/>
          <p:cNvCxnSpPr/>
          <p:nvPr/>
        </p:nvCxnSpPr>
        <p:spPr>
          <a:xfrm>
            <a:off x="855345" y="2505710"/>
            <a:ext cx="1438910" cy="6985"/>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10298430" y="1864360"/>
            <a:ext cx="1261745" cy="2032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32" name="文本框 31"/>
          <p:cNvSpPr txBox="1"/>
          <p:nvPr>
            <p:custDataLst>
              <p:tags r:id="rId4"/>
            </p:custDataLst>
          </p:nvPr>
        </p:nvSpPr>
        <p:spPr>
          <a:xfrm>
            <a:off x="951230" y="2527300"/>
            <a:ext cx="659130" cy="368300"/>
          </a:xfrm>
          <a:prstGeom prst="rect">
            <a:avLst/>
          </a:prstGeom>
          <a:solidFill>
            <a:schemeClr val="accent5">
              <a:lumMod val="20000"/>
              <a:lumOff val="80000"/>
            </a:schemeClr>
          </a:solidFill>
        </p:spPr>
        <p:txBody>
          <a:bodyPr wrap="square" rtlCol="0">
            <a:spAutoFit/>
          </a:bodyPr>
          <a:p>
            <a:r>
              <a:rPr lang="zh-CN" altLang="en-US"/>
              <a:t>主语</a:t>
            </a:r>
            <a:endParaRPr lang="zh-CN" altLang="en-US"/>
          </a:p>
        </p:txBody>
      </p:sp>
      <p:cxnSp>
        <p:nvCxnSpPr>
          <p:cNvPr id="34" name="直接连接符 33"/>
          <p:cNvCxnSpPr/>
          <p:nvPr>
            <p:custDataLst>
              <p:tags r:id="rId5"/>
            </p:custDataLst>
          </p:nvPr>
        </p:nvCxnSpPr>
        <p:spPr>
          <a:xfrm flipV="1">
            <a:off x="2370455" y="2502535"/>
            <a:ext cx="1477010" cy="10160"/>
          </a:xfrm>
          <a:prstGeom prst="line">
            <a:avLst/>
          </a:prstGeom>
          <a:ln w="38100">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35" name="文本框 34"/>
          <p:cNvSpPr txBox="1"/>
          <p:nvPr>
            <p:custDataLst>
              <p:tags r:id="rId6"/>
            </p:custDataLst>
          </p:nvPr>
        </p:nvSpPr>
        <p:spPr>
          <a:xfrm>
            <a:off x="2632075" y="2527300"/>
            <a:ext cx="770255" cy="368300"/>
          </a:xfrm>
          <a:prstGeom prst="rect">
            <a:avLst/>
          </a:prstGeom>
          <a:solidFill>
            <a:schemeClr val="accent5">
              <a:lumMod val="20000"/>
              <a:lumOff val="80000"/>
            </a:schemeClr>
          </a:solidFill>
        </p:spPr>
        <p:txBody>
          <a:bodyPr wrap="square" rtlCol="0">
            <a:spAutoFit/>
          </a:bodyPr>
          <a:p>
            <a:pPr algn="ctr"/>
            <a:r>
              <a:rPr lang="zh-CN" altLang="en-US"/>
              <a:t>谓语</a:t>
            </a:r>
            <a:endParaRPr lang="zh-CN" altLang="en-US"/>
          </a:p>
        </p:txBody>
      </p:sp>
      <p:cxnSp>
        <p:nvCxnSpPr>
          <p:cNvPr id="17" name="直接连接符 16"/>
          <p:cNvCxnSpPr/>
          <p:nvPr>
            <p:custDataLst>
              <p:tags r:id="rId7"/>
            </p:custDataLst>
          </p:nvPr>
        </p:nvCxnSpPr>
        <p:spPr>
          <a:xfrm flipV="1">
            <a:off x="3940175" y="2491740"/>
            <a:ext cx="3024505" cy="1079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custDataLst>
              <p:tags r:id="rId8"/>
            </p:custDataLst>
          </p:nvPr>
        </p:nvSpPr>
        <p:spPr>
          <a:xfrm>
            <a:off x="5626735" y="2527300"/>
            <a:ext cx="827405" cy="368300"/>
          </a:xfrm>
          <a:prstGeom prst="rect">
            <a:avLst/>
          </a:prstGeom>
          <a:solidFill>
            <a:schemeClr val="accent5">
              <a:lumMod val="20000"/>
              <a:lumOff val="80000"/>
            </a:schemeClr>
          </a:solidFill>
        </p:spPr>
        <p:txBody>
          <a:bodyPr wrap="square" rtlCol="0">
            <a:spAutoFit/>
          </a:bodyPr>
          <a:p>
            <a:pPr algn="ctr"/>
            <a:r>
              <a:rPr lang="zh-CN" altLang="en-US"/>
              <a:t>宾语</a:t>
            </a:r>
            <a:endParaRPr lang="zh-CN" altLang="en-US"/>
          </a:p>
        </p:txBody>
      </p:sp>
      <p:sp>
        <p:nvSpPr>
          <p:cNvPr id="21" name="文本框 20"/>
          <p:cNvSpPr txBox="1"/>
          <p:nvPr/>
        </p:nvSpPr>
        <p:spPr>
          <a:xfrm>
            <a:off x="6851650" y="2140585"/>
            <a:ext cx="226060" cy="460375"/>
          </a:xfrm>
          <a:prstGeom prst="rect">
            <a:avLst/>
          </a:prstGeom>
          <a:noFill/>
        </p:spPr>
        <p:txBody>
          <a:bodyPr wrap="square" rtlCol="0">
            <a:spAutoFit/>
          </a:bodyPr>
          <a:p>
            <a:r>
              <a:rPr lang="zh-CN" altLang="en-US" sz="2400" b="1">
                <a:solidFill>
                  <a:srgbClr val="C00000"/>
                </a:solidFill>
              </a:rPr>
              <a:t>（</a:t>
            </a:r>
            <a:endParaRPr lang="zh-CN" altLang="en-US" sz="2400" b="1">
              <a:solidFill>
                <a:srgbClr val="C00000"/>
              </a:solidFill>
            </a:endParaRPr>
          </a:p>
        </p:txBody>
      </p:sp>
      <p:sp>
        <p:nvSpPr>
          <p:cNvPr id="22" name="文本框 21"/>
          <p:cNvSpPr txBox="1"/>
          <p:nvPr/>
        </p:nvSpPr>
        <p:spPr>
          <a:xfrm>
            <a:off x="3402330" y="2830195"/>
            <a:ext cx="226060" cy="460375"/>
          </a:xfrm>
          <a:prstGeom prst="rect">
            <a:avLst/>
          </a:prstGeom>
          <a:noFill/>
        </p:spPr>
        <p:txBody>
          <a:bodyPr wrap="square" rtlCol="0">
            <a:spAutoFit/>
          </a:bodyPr>
          <a:p>
            <a:r>
              <a:rPr lang="zh-CN" altLang="en-US" sz="2400" b="1">
                <a:solidFill>
                  <a:srgbClr val="C00000"/>
                </a:solidFill>
              </a:rPr>
              <a:t>）</a:t>
            </a:r>
            <a:endParaRPr lang="zh-CN" altLang="en-US" sz="2400" b="1">
              <a:solidFill>
                <a:srgbClr val="C00000"/>
              </a:solidFill>
            </a:endParaRPr>
          </a:p>
        </p:txBody>
      </p:sp>
      <p:sp>
        <p:nvSpPr>
          <p:cNvPr id="23" name="文本框 22"/>
          <p:cNvSpPr txBox="1"/>
          <p:nvPr>
            <p:custDataLst>
              <p:tags r:id="rId9"/>
            </p:custDataLst>
          </p:nvPr>
        </p:nvSpPr>
        <p:spPr>
          <a:xfrm>
            <a:off x="8193405" y="2512695"/>
            <a:ext cx="827405" cy="368300"/>
          </a:xfrm>
          <a:prstGeom prst="rect">
            <a:avLst/>
          </a:prstGeom>
          <a:solidFill>
            <a:schemeClr val="accent5">
              <a:lumMod val="20000"/>
              <a:lumOff val="80000"/>
            </a:schemeClr>
          </a:solidFill>
        </p:spPr>
        <p:txBody>
          <a:bodyPr wrap="square" rtlCol="0">
            <a:spAutoFit/>
          </a:bodyPr>
          <a:p>
            <a:pPr algn="ctr"/>
            <a:r>
              <a:rPr lang="zh-CN" altLang="en-US"/>
              <a:t>状语</a:t>
            </a:r>
            <a:endParaRPr lang="zh-CN" altLang="en-US"/>
          </a:p>
        </p:txBody>
      </p:sp>
      <p:sp>
        <p:nvSpPr>
          <p:cNvPr id="24" name="文本框 23"/>
          <p:cNvSpPr txBox="1"/>
          <p:nvPr/>
        </p:nvSpPr>
        <p:spPr>
          <a:xfrm>
            <a:off x="3714115" y="2882265"/>
            <a:ext cx="226060" cy="460375"/>
          </a:xfrm>
          <a:prstGeom prst="rect">
            <a:avLst/>
          </a:prstGeom>
          <a:noFill/>
        </p:spPr>
        <p:txBody>
          <a:bodyPr wrap="square" rtlCol="0">
            <a:spAutoFit/>
          </a:bodyPr>
          <a:p>
            <a:r>
              <a:rPr lang="zh-CN" altLang="en-US" sz="2400" b="1">
                <a:solidFill>
                  <a:srgbClr val="C00000"/>
                </a:solidFill>
              </a:rPr>
              <a:t>（</a:t>
            </a:r>
            <a:endParaRPr lang="zh-CN" altLang="en-US" sz="2400" b="1">
              <a:solidFill>
                <a:srgbClr val="C00000"/>
              </a:solidFill>
            </a:endParaRPr>
          </a:p>
        </p:txBody>
      </p:sp>
      <p:sp>
        <p:nvSpPr>
          <p:cNvPr id="26" name="文本框 25"/>
          <p:cNvSpPr txBox="1"/>
          <p:nvPr/>
        </p:nvSpPr>
        <p:spPr>
          <a:xfrm>
            <a:off x="9933940" y="2830195"/>
            <a:ext cx="226060" cy="460375"/>
          </a:xfrm>
          <a:prstGeom prst="rect">
            <a:avLst/>
          </a:prstGeom>
          <a:noFill/>
        </p:spPr>
        <p:txBody>
          <a:bodyPr wrap="square" rtlCol="0">
            <a:spAutoFit/>
          </a:bodyPr>
          <a:p>
            <a:r>
              <a:rPr lang="zh-CN" altLang="en-US" sz="2400" b="1">
                <a:solidFill>
                  <a:srgbClr val="C00000"/>
                </a:solidFill>
              </a:rPr>
              <a:t>）</a:t>
            </a:r>
            <a:endParaRPr lang="zh-CN" altLang="en-US" sz="2400" b="1">
              <a:solidFill>
                <a:srgbClr val="C00000"/>
              </a:solidFill>
            </a:endParaRPr>
          </a:p>
        </p:txBody>
      </p:sp>
      <p:sp>
        <p:nvSpPr>
          <p:cNvPr id="27" name="文本框 26"/>
          <p:cNvSpPr txBox="1"/>
          <p:nvPr>
            <p:custDataLst>
              <p:tags r:id="rId10"/>
            </p:custDataLst>
          </p:nvPr>
        </p:nvSpPr>
        <p:spPr>
          <a:xfrm>
            <a:off x="6708775" y="3244850"/>
            <a:ext cx="827405" cy="368300"/>
          </a:xfrm>
          <a:prstGeom prst="rect">
            <a:avLst/>
          </a:prstGeom>
          <a:solidFill>
            <a:schemeClr val="accent5">
              <a:lumMod val="20000"/>
              <a:lumOff val="80000"/>
            </a:schemeClr>
          </a:solidFill>
        </p:spPr>
        <p:txBody>
          <a:bodyPr wrap="square" rtlCol="0">
            <a:spAutoFit/>
          </a:bodyPr>
          <a:p>
            <a:pPr algn="ctr"/>
            <a:r>
              <a:rPr lang="zh-CN" altLang="en-US"/>
              <a:t>定语</a:t>
            </a:r>
            <a:endParaRPr lang="zh-CN" altLang="en-US"/>
          </a:p>
        </p:txBody>
      </p:sp>
      <p:sp>
        <p:nvSpPr>
          <p:cNvPr id="28" name="文本框 27"/>
          <p:cNvSpPr txBox="1"/>
          <p:nvPr/>
        </p:nvSpPr>
        <p:spPr>
          <a:xfrm>
            <a:off x="513080" y="3724275"/>
            <a:ext cx="9923145" cy="1198880"/>
          </a:xfrm>
          <a:prstGeom prst="rect">
            <a:avLst/>
          </a:prstGeom>
          <a:noFill/>
        </p:spPr>
        <p:txBody>
          <a:bodyPr wrap="square" rtlCol="0" anchor="t">
            <a:spAutoFit/>
          </a:bodyPr>
          <a:p>
            <a:pPr indent="266700">
              <a:lnSpc>
                <a:spcPct val="150000"/>
              </a:lnSpc>
              <a:buClrTx/>
              <a:buSzTx/>
              <a:buNone/>
            </a:pPr>
            <a:r>
              <a:rPr sz="2400">
                <a:sym typeface="+mn-ea"/>
              </a:rPr>
              <a:t>这场音乐会承诺将是一个难忘的体验，观众可以期待通过二胡感人的声音进行一次情感之旅，这种体验将以一种新颖且引人入胜的方式呈现。</a:t>
            </a:r>
            <a:endParaRPr sz="2400">
              <a:sym typeface="+mn-ea"/>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P spid="19" grpId="0" bldLvl="0" animBg="1"/>
      <p:bldP spid="16" grpId="0" bldLvl="0" animBg="1"/>
      <p:bldP spid="20" grpId="0" bldLvl="0" animBg="1"/>
      <p:bldP spid="32" grpId="0" bldLvl="0" animBg="1"/>
      <p:bldP spid="35" grpId="0" bldLvl="0" animBg="1"/>
      <p:bldP spid="18" grpId="0" bldLvl="0" animBg="1"/>
      <p:bldP spid="21" grpId="0"/>
      <p:bldP spid="22" grpId="0"/>
      <p:bldP spid="23" grpId="0" bldLvl="0" animBg="1"/>
      <p:bldP spid="24" grpId="0"/>
      <p:bldP spid="26" grpId="0"/>
      <p:bldP spid="27" grpId="0" bldLvl="0" animBg="1"/>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15595" y="1681480"/>
            <a:ext cx="11180445" cy="2677160"/>
          </a:xfrm>
        </p:spPr>
        <p:txBody>
          <a:bodyPr/>
          <a:p>
            <a:pPr marL="0" algn="l">
              <a:lnSpc>
                <a:spcPct val="80000"/>
              </a:lnSpc>
              <a:buClrTx/>
              <a:buSzTx/>
            </a:pPr>
            <a:r>
              <a:rPr lang="en-US" altLang="zh-CN" sz="2400" spc="0">
                <a:solidFill>
                  <a:schemeClr val="tx1"/>
                </a:solidFill>
                <a:ea typeface="+mn-ea"/>
                <a:cs typeface="+mn-cs"/>
              </a:rPr>
              <a:t>virtuoso n  演奏家，大师     pipa player n 琵琶演奏者</a:t>
            </a:r>
            <a:endParaRPr lang="en-US" altLang="zh-CN" sz="2400" spc="0">
              <a:solidFill>
                <a:schemeClr val="tx1"/>
              </a:solidFill>
              <a:ea typeface="+mn-ea"/>
              <a:cs typeface="+mn-cs"/>
            </a:endParaRPr>
          </a:p>
          <a:p>
            <a:pPr marL="0" algn="l">
              <a:lnSpc>
                <a:spcPct val="80000"/>
              </a:lnSpc>
              <a:buClrTx/>
              <a:buSzTx/>
            </a:pPr>
            <a:r>
              <a:rPr lang="en-US" altLang="zh-CN" sz="2400" spc="0">
                <a:solidFill>
                  <a:schemeClr val="tx1"/>
                </a:solidFill>
                <a:ea typeface="+mn-ea"/>
                <a:cs typeface="+mn-cs"/>
              </a:rPr>
              <a:t>jazz pianist  爵士钢琴家     cellist n 大提琴手</a:t>
            </a:r>
            <a:endParaRPr lang="en-US" altLang="zh-CN" sz="2400" spc="0">
              <a:solidFill>
                <a:schemeClr val="tx1"/>
              </a:solidFill>
              <a:ea typeface="+mn-ea"/>
              <a:cs typeface="+mn-cs"/>
            </a:endParaRPr>
          </a:p>
          <a:p>
            <a:pPr marL="0" algn="l">
              <a:lnSpc>
                <a:spcPct val="80000"/>
              </a:lnSpc>
              <a:buClrTx/>
              <a:buSzTx/>
            </a:pPr>
            <a:r>
              <a:rPr lang="en-US" altLang="zh-CN" sz="2400" spc="0">
                <a:solidFill>
                  <a:schemeClr val="tx1"/>
                </a:solidFill>
                <a:ea typeface="+mn-ea"/>
                <a:cs typeface="+mn-cs"/>
              </a:rPr>
              <a:t>versatile adj 多才多艺的     </a:t>
            </a:r>
            <a:endParaRPr lang="en-US" altLang="zh-CN" sz="2400" spc="0">
              <a:solidFill>
                <a:schemeClr val="tx1"/>
              </a:solidFill>
              <a:ea typeface="+mn-ea"/>
              <a:cs typeface="+mn-cs"/>
            </a:endParaRPr>
          </a:p>
          <a:p>
            <a:pPr marL="0" algn="l">
              <a:lnSpc>
                <a:spcPct val="80000"/>
              </a:lnSpc>
              <a:buClrTx/>
              <a:buSzTx/>
            </a:pPr>
            <a:r>
              <a:rPr lang="en-US" altLang="zh-CN" sz="2400" spc="0">
                <a:solidFill>
                  <a:schemeClr val="tx1"/>
                </a:solidFill>
                <a:ea typeface="+mn-ea"/>
                <a:cs typeface="+mn-cs"/>
              </a:rPr>
              <a:t>central conservatory of Music  中央音乐学院</a:t>
            </a:r>
            <a:endParaRPr lang="en-US" altLang="zh-CN" sz="2400" spc="0">
              <a:solidFill>
                <a:schemeClr val="tx1"/>
              </a:solidFill>
              <a:ea typeface="+mn-ea"/>
              <a:cs typeface="+mn-cs"/>
            </a:endParaRPr>
          </a:p>
          <a:p>
            <a:pPr marL="0" algn="l">
              <a:lnSpc>
                <a:spcPct val="80000"/>
              </a:lnSpc>
              <a:buClrTx/>
              <a:buSzTx/>
            </a:pPr>
            <a:r>
              <a:rPr lang="en-US" altLang="zh-CN" sz="2400" spc="0">
                <a:solidFill>
                  <a:schemeClr val="tx1"/>
                </a:solidFill>
                <a:ea typeface="+mn-ea"/>
                <a:cs typeface="+mn-cs"/>
              </a:rPr>
              <a:t>artistic vision  艺术视野     craft n 工艺，技艺</a:t>
            </a:r>
            <a:endParaRPr lang="en-US" altLang="zh-CN" sz="2400" spc="0">
              <a:solidFill>
                <a:schemeClr val="tx1"/>
              </a:solidFill>
              <a:ea typeface="+mn-ea"/>
              <a:cs typeface="+mn-cs"/>
            </a:endParaRPr>
          </a:p>
        </p:txBody>
      </p:sp>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855345" y="12058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796415" y="1205865"/>
            <a:ext cx="5080000" cy="460375"/>
          </a:xfrm>
          <a:prstGeom prst="rect">
            <a:avLst/>
          </a:prstGeom>
          <a:noFill/>
          <a:ln w="9525">
            <a:noFill/>
          </a:ln>
        </p:spPr>
        <p:txBody>
          <a:bodyPr>
            <a:spAutoFit/>
          </a:bodyPr>
          <a:p>
            <a:pPr indent="266700"/>
            <a:r>
              <a:rPr lang="zh-CN" altLang="en-US" sz="2400" b="1">
                <a:latin typeface="微软雅黑" panose="020B0503020204020204" charset="-122"/>
                <a:ea typeface="微软雅黑" panose="020B0503020204020204" charset="-122"/>
                <a:cs typeface="微软雅黑" panose="020B0503020204020204" charset="-122"/>
              </a:rPr>
              <a:t>与音乐相关</a:t>
            </a:r>
            <a:r>
              <a:rPr lang="zh-CN" sz="2400" b="1">
                <a:latin typeface="微软雅黑" panose="020B0503020204020204" charset="-122"/>
                <a:ea typeface="微软雅黑" panose="020B0503020204020204" charset="-122"/>
                <a:cs typeface="微软雅黑" panose="020B0503020204020204" charset="-122"/>
              </a:rPr>
              <a:t>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正五边形 5"/>
          <p:cNvSpPr/>
          <p:nvPr/>
        </p:nvSpPr>
        <p:spPr>
          <a:xfrm>
            <a:off x="855345" y="361315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796415" y="3613150"/>
            <a:ext cx="5080000" cy="460375"/>
          </a:xfrm>
          <a:prstGeom prst="rect">
            <a:avLst/>
          </a:prstGeom>
          <a:noFill/>
          <a:ln w="9525">
            <a:noFill/>
          </a:ln>
        </p:spPr>
        <p:txBody>
          <a:bodyPr>
            <a:spAutoFit/>
          </a:bodyPr>
          <a:p>
            <a:pPr indent="266700"/>
            <a:r>
              <a:rPr lang="zh-CN" sz="2400" b="1">
                <a:latin typeface="微软雅黑" panose="020B0503020204020204" charset="-122"/>
                <a:ea typeface="微软雅黑" panose="020B0503020204020204" charset="-122"/>
                <a:cs typeface="微软雅黑" panose="020B0503020204020204" charset="-122"/>
              </a:rPr>
              <a:t>与活动相关的语料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9" name="内容占位符 2"/>
          <p:cNvSpPr>
            <a:spLocks noGrp="1"/>
          </p:cNvSpPr>
          <p:nvPr/>
        </p:nvSpPr>
        <p:spPr>
          <a:xfrm>
            <a:off x="412115" y="4178300"/>
            <a:ext cx="10800080" cy="2604770"/>
          </a:xfrm>
          <a:prstGeom prst="rect">
            <a:avLst/>
          </a:prstGeom>
        </p:spPr>
        <p:txBody>
          <a:bodyPr vert="horz" wrap="square" lIns="0" tIns="0" rIns="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rgbClr val="253A3F"/>
                </a:solidFill>
                <a:uFillTx/>
                <a:latin typeface="+mn-lt"/>
                <a:ea typeface="+mn-lt"/>
                <a:cs typeface="汉仪大宋简" panose="0201060000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rgbClr val="253A3F"/>
                </a:solidFill>
                <a:uFillTx/>
                <a:latin typeface="+mn-lt"/>
                <a:ea typeface="+mn-lt"/>
                <a:cs typeface="汉仪大宋简" panose="0201060000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rgbClr val="253A3F"/>
                </a:solidFill>
                <a:uFillTx/>
                <a:latin typeface="+mn-lt"/>
                <a:ea typeface="+mn-lt"/>
                <a:cs typeface="汉仪大宋简" panose="0201060000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rgbClr val="253A3F"/>
                </a:solidFill>
                <a:uFillTx/>
                <a:latin typeface="+mn-lt"/>
                <a:ea typeface="+mn-lt"/>
                <a:cs typeface="汉仪大宋简" panose="0201060000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rgbClr val="253A3F"/>
                </a:solidFill>
                <a:uFillTx/>
                <a:latin typeface="+mn-lt"/>
                <a:ea typeface="+mn-lt"/>
                <a:cs typeface="汉仪大宋简" panose="0201060000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70000"/>
              </a:lnSpc>
              <a:buClrTx/>
              <a:buSzTx/>
            </a:pPr>
            <a:r>
              <a:rPr sz="2800" spc="0">
                <a:solidFill>
                  <a:schemeClr val="tx1"/>
                </a:solidFill>
                <a:ea typeface="+mn-ea"/>
                <a:cs typeface="+mn-cs"/>
              </a:rPr>
              <a:t>emphasize</a:t>
            </a:r>
            <a:r>
              <a:rPr lang="en-US" sz="2800" spc="0">
                <a:solidFill>
                  <a:schemeClr val="tx1"/>
                </a:solidFill>
                <a:ea typeface="+mn-ea"/>
                <a:cs typeface="+mn-cs"/>
              </a:rPr>
              <a:t>  v </a:t>
            </a:r>
            <a:r>
              <a:rPr sz="2800" spc="0">
                <a:solidFill>
                  <a:schemeClr val="tx1"/>
                </a:solidFill>
                <a:ea typeface="+mn-ea"/>
                <a:cs typeface="+mn-cs"/>
              </a:rPr>
              <a:t> 强调</a:t>
            </a:r>
            <a:r>
              <a:rPr lang="en-US" sz="2800" spc="0">
                <a:solidFill>
                  <a:schemeClr val="tx1"/>
                </a:solidFill>
                <a:ea typeface="+mn-ea"/>
                <a:cs typeface="+mn-cs"/>
              </a:rPr>
              <a:t>      adaptation n 改编</a:t>
            </a:r>
            <a:endParaRPr lang="en-US" sz="2800" spc="0">
              <a:solidFill>
                <a:schemeClr val="tx1"/>
              </a:solidFill>
              <a:ea typeface="+mn-ea"/>
              <a:cs typeface="+mn-cs"/>
            </a:endParaRPr>
          </a:p>
          <a:p>
            <a:pPr marL="0" algn="l">
              <a:lnSpc>
                <a:spcPct val="70000"/>
              </a:lnSpc>
              <a:buClrTx/>
              <a:buSzTx/>
            </a:pPr>
            <a:r>
              <a:rPr lang="en-US" sz="2800" spc="0">
                <a:solidFill>
                  <a:schemeClr val="tx1"/>
                </a:solidFill>
                <a:ea typeface="+mn-ea"/>
                <a:cs typeface="+mn-cs"/>
              </a:rPr>
              <a:t>fusion  n 融合           testament  n 证明，证据</a:t>
            </a:r>
            <a:endParaRPr lang="en-US" sz="2800" spc="0">
              <a:solidFill>
                <a:schemeClr val="tx1"/>
              </a:solidFill>
              <a:ea typeface="+mn-ea"/>
              <a:cs typeface="+mn-cs"/>
            </a:endParaRPr>
          </a:p>
          <a:p>
            <a:pPr marL="0" algn="l">
              <a:lnSpc>
                <a:spcPct val="70000"/>
              </a:lnSpc>
              <a:buClrTx/>
              <a:buSzTx/>
            </a:pPr>
            <a:r>
              <a:rPr lang="en-US" sz="2800" spc="0">
                <a:solidFill>
                  <a:schemeClr val="tx1"/>
                </a:solidFill>
                <a:ea typeface="+mn-ea"/>
                <a:cs typeface="+mn-cs"/>
              </a:rPr>
              <a:t>lifelong dedication   终身奉献    innovate  v  创新</a:t>
            </a:r>
            <a:endParaRPr lang="en-US" sz="2800" spc="0">
              <a:solidFill>
                <a:schemeClr val="tx1"/>
              </a:solidFill>
              <a:ea typeface="+mn-ea"/>
              <a:cs typeface="+mn-cs"/>
            </a:endParaRPr>
          </a:p>
          <a:p>
            <a:pPr marL="0" algn="l">
              <a:lnSpc>
                <a:spcPct val="70000"/>
              </a:lnSpc>
              <a:buClrTx/>
              <a:buSzTx/>
            </a:pPr>
            <a:r>
              <a:rPr lang="en-US" sz="2800" spc="0">
                <a:solidFill>
                  <a:schemeClr val="tx1"/>
                </a:solidFill>
                <a:ea typeface="+mn-ea"/>
                <a:cs typeface="+mn-cs"/>
              </a:rPr>
              <a:t>maintain  v 保持         evocative  adj 唤起情感的</a:t>
            </a:r>
            <a:endParaRPr lang="en-US" sz="2800" spc="0">
              <a:solidFill>
                <a:schemeClr val="tx1"/>
              </a:solidFill>
              <a:ea typeface="+mn-ea"/>
              <a:cs typeface="+mn-cs"/>
            </a:endParaRPr>
          </a:p>
          <a:p>
            <a:pPr marL="0" algn="l">
              <a:lnSpc>
                <a:spcPct val="70000"/>
              </a:lnSpc>
              <a:buClrTx/>
              <a:buSzTx/>
            </a:pPr>
            <a:r>
              <a:rPr lang="en-US" sz="2800" spc="0">
                <a:solidFill>
                  <a:schemeClr val="tx1"/>
                </a:solidFill>
                <a:ea typeface="+mn-ea"/>
                <a:cs typeface="+mn-cs"/>
              </a:rPr>
              <a:t>engaging adj 吸引人的    commitment n 承诺，投入</a:t>
            </a:r>
            <a:endParaRPr lang="en-US" sz="2800" spc="0">
              <a:solidFill>
                <a:schemeClr val="tx1"/>
              </a:solidFill>
              <a:ea typeface="+mn-ea"/>
              <a:cs typeface="+mn-cs"/>
            </a:endParaRPr>
          </a:p>
          <a:p>
            <a:pPr marL="0" algn="l">
              <a:lnSpc>
                <a:spcPct val="70000"/>
              </a:lnSpc>
              <a:buClrTx/>
              <a:buSzTx/>
            </a:pPr>
            <a:endParaRPr lang="en-US" sz="2800" spc="0">
              <a:solidFill>
                <a:schemeClr val="tx1"/>
              </a:solidFill>
              <a:ea typeface="+mn-ea"/>
              <a:cs typeface="+mn-cs"/>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P spid="7" grpId="0"/>
      <p:bldP spid="3" grpId="0" uiExpand="1" build="p"/>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1"/>
            <p:custDataLst>
              <p:tags r:id="rId1"/>
            </p:custDataLst>
          </p:nvPr>
        </p:nvSpPr>
        <p:spPr>
          <a:xfrm>
            <a:off x="5999480" y="2042795"/>
            <a:ext cx="5215255" cy="2093595"/>
          </a:xfrm>
        </p:spPr>
        <p:txBody>
          <a:bodyPr/>
          <a:p>
            <a:r>
              <a:rPr lang="zh-CN" altLang="en-US"/>
              <a:t>感谢您的观看</a:t>
            </a:r>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4386580" y="3998595"/>
            <a:ext cx="7570470" cy="1753235"/>
          </a:xfrm>
          <a:prstGeom prst="rect">
            <a:avLst/>
          </a:prstGeom>
          <a:noFill/>
        </p:spPr>
        <p:txBody>
          <a:bodyPr wrap="square" rtlCol="0">
            <a:spAutoFit/>
          </a:bodyPr>
          <a:p>
            <a:pPr algn="l">
              <a:lnSpc>
                <a:spcPct val="150000"/>
              </a:lnSpc>
            </a:pPr>
            <a:r>
              <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本文是</a:t>
            </a:r>
            <a:r>
              <a:rPr lang="en-US" sz="2400">
                <a:sym typeface="+mn-ea"/>
              </a:rPr>
              <a:t>the Natural Center</a:t>
            </a:r>
            <a:r>
              <a:rPr lang="zh-CN" altLang="en-US" sz="2400">
                <a:sym typeface="+mn-ea"/>
              </a:rPr>
              <a:t>这个艺术展览</a:t>
            </a:r>
            <a:r>
              <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的相关介绍。阐述了这个展览的理念、作者的创作目的，以及展中比较特别的作品。</a:t>
            </a:r>
            <a:endParaRPr lang="zh-CN" altLang="en-US"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p:txBody>
      </p:sp>
      <p:sp>
        <p:nvSpPr>
          <p:cNvPr id="7" name="文本框 6"/>
          <p:cNvSpPr txBox="1"/>
          <p:nvPr/>
        </p:nvSpPr>
        <p:spPr>
          <a:xfrm>
            <a:off x="736918" y="765175"/>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i="1">
                <a:solidFill>
                  <a:schemeClr val="tx1">
                    <a:lumMod val="50000"/>
                    <a:lumOff val="50000"/>
                  </a:schemeClr>
                </a:solidFill>
                <a:latin typeface="汉仪雅酷黑简" panose="00020600040101010101" charset="-122"/>
                <a:ea typeface="汉仪雅酷黑简" panose="00020600040101010101" charset="-122"/>
              </a:rPr>
              <a:t>A </a:t>
            </a:r>
            <a:r>
              <a:rPr lang="zh-CN" altLang="en-US" sz="6000" i="1">
                <a:solidFill>
                  <a:schemeClr val="tx1">
                    <a:lumMod val="50000"/>
                    <a:lumOff val="50000"/>
                  </a:schemeClr>
                </a:solidFill>
                <a:latin typeface="汉仪雅酷黑简" panose="00020600040101010101" charset="-122"/>
                <a:ea typeface="汉仪雅酷黑简" panose="00020600040101010101" charset="-122"/>
              </a:rPr>
              <a:t>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grpSp>
        <p:nvGrpSpPr>
          <p:cNvPr id="16" name="组合 15"/>
          <p:cNvGrpSpPr/>
          <p:nvPr/>
        </p:nvGrpSpPr>
        <p:grpSpPr>
          <a:xfrm>
            <a:off x="282575" y="2322830"/>
            <a:ext cx="4104005" cy="1018455"/>
            <a:chOff x="353" y="6225"/>
            <a:chExt cx="6189" cy="870"/>
          </a:xfrm>
        </p:grpSpPr>
        <p:sp>
          <p:nvSpPr>
            <p:cNvPr id="9" name="圆角矩形 8"/>
            <p:cNvSpPr/>
            <p:nvPr/>
          </p:nvSpPr>
          <p:spPr>
            <a:xfrm>
              <a:off x="353" y="6225"/>
              <a:ext cx="6189" cy="825"/>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54" y="6281"/>
              <a:ext cx="6087" cy="81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indent="0" algn="ctr">
                <a:lnSpc>
                  <a:spcPct val="100000"/>
                </a:lnSpc>
                <a:buNone/>
              </a:pPr>
              <a:r>
                <a:rPr lang="en-US" sz="2800">
                  <a:sym typeface="+mn-ea"/>
                </a:rPr>
                <a:t>An introduction of the Natural Center</a:t>
              </a:r>
              <a:endParaRPr lang="en-US" altLang="zh-CN" sz="2800">
                <a:solidFill>
                  <a:schemeClr val="bg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endParaRPr>
            </a:p>
          </p:txBody>
        </p:sp>
      </p:gr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2" name="图片 1"/>
          <p:cNvPicPr>
            <a:picLocks noChangeAspect="1"/>
          </p:cNvPicPr>
          <p:nvPr/>
        </p:nvPicPr>
        <p:blipFill>
          <a:blip r:embed="rId1"/>
          <a:stretch>
            <a:fillRect/>
          </a:stretch>
        </p:blipFill>
        <p:spPr>
          <a:xfrm>
            <a:off x="4460875" y="114300"/>
            <a:ext cx="7007225" cy="365379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297180" y="83185"/>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1023" y="7081"/>
              <a:ext cx="2381" cy="703"/>
            </a:xfrm>
            <a:prstGeom prst="rect">
              <a:avLst/>
            </a:prstGeom>
            <a:noFill/>
          </p:spPr>
          <p:txBody>
            <a:bodyPr wrap="square" rtlCol="0" anchor="t">
              <a:spAutoFit/>
            </a:bodyPr>
            <a:p>
              <a:pPr indent="0" algn="dist">
                <a:lnSpc>
                  <a:spcPct val="120000"/>
                </a:lnSpc>
                <a:buFont typeface="Wingdings" panose="05000000000000000000" charset="0"/>
                <a:buNone/>
              </a:pPr>
              <a:r>
                <a:rPr lang="en-US" altLang="zh-CN" sz="2400" b="1">
                  <a:solidFill>
                    <a:schemeClr val="bg1"/>
                  </a:solidFill>
                  <a:latin typeface="汉仪君黑-45简" panose="020B0604020202020204" charset="-122"/>
                  <a:ea typeface="汉仪君黑-45简" panose="020B0604020202020204" charset="-122"/>
                  <a:sym typeface="+mn-ea"/>
                </a:rPr>
                <a:t>A </a:t>
              </a:r>
              <a:r>
                <a:rPr lang="zh-CN" altLang="en-US" sz="2400" b="1">
                  <a:solidFill>
                    <a:schemeClr val="bg1"/>
                  </a:solidFill>
                  <a:latin typeface="汉仪君黑-45简" panose="020B0604020202020204" charset="-122"/>
                  <a:ea typeface="汉仪君黑-45简" panose="020B0604020202020204" charset="-122"/>
                  <a:sym typeface="+mn-ea"/>
                </a:rPr>
                <a:t>篇</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文本框 3"/>
          <p:cNvSpPr txBox="1"/>
          <p:nvPr/>
        </p:nvSpPr>
        <p:spPr>
          <a:xfrm>
            <a:off x="438785" y="758190"/>
            <a:ext cx="11437620" cy="2245360"/>
          </a:xfrm>
          <a:prstGeom prst="rect">
            <a:avLst/>
          </a:prstGeom>
        </p:spPr>
        <p:txBody>
          <a:bodyPr wrap="square">
            <a:spAutoFit/>
          </a:bodyPr>
          <a:p>
            <a:pPr indent="292100" algn="l" defTabSz="914400">
              <a:buClrTx/>
              <a:buSzTx/>
              <a:buFontTx/>
            </a:pPr>
            <a:r>
              <a:rPr lang="en-US" sz="2800">
                <a:solidFill>
                  <a:srgbClr val="000000"/>
                </a:solidFill>
                <a:latin typeface="Times New Roman" panose="02020603050405020304" charset="0"/>
                <a:ea typeface="等线" panose="02010600030101010101" charset="-122"/>
              </a:rPr>
              <a:t>21.what does Aaron Delehanty intend to do through The Natural center?</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rPr>
              <a:t>A. To praise humans as animals.</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rPr>
              <a:t>B. To challenge the natural world.</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sym typeface="+mn-ea"/>
              </a:rPr>
              <a:t>C.</a:t>
            </a:r>
            <a:r>
              <a:rPr lang="en-US" sz="2800">
                <a:solidFill>
                  <a:srgbClr val="000000"/>
                </a:solidFill>
                <a:latin typeface="Times New Roman" panose="02020603050405020304" charset="0"/>
                <a:ea typeface="等线" panose="02010600030101010101" charset="-122"/>
              </a:rPr>
              <a:t> To integrate mankind into nature.</a:t>
            </a:r>
            <a:endParaRPr lang="en-US" sz="2800">
              <a:solidFill>
                <a:srgbClr val="000000"/>
              </a:solidFill>
              <a:latin typeface="Times New Roman" panose="02020603050405020304" charset="0"/>
              <a:ea typeface="等线" panose="02010600030101010101" charset="-122"/>
            </a:endParaRPr>
          </a:p>
          <a:p>
            <a:pPr marL="0" indent="292100" algn="l" defTabSz="914400">
              <a:buClrTx/>
              <a:buSzTx/>
              <a:buFontTx/>
            </a:pPr>
            <a:r>
              <a:rPr lang="en-US" sz="2800">
                <a:solidFill>
                  <a:srgbClr val="000000"/>
                </a:solidFill>
                <a:latin typeface="Times New Roman" panose="02020603050405020304" charset="0"/>
                <a:ea typeface="等线" panose="02010600030101010101" charset="-122"/>
              </a:rPr>
              <a:t>D. To systemize the human world. </a:t>
            </a:r>
            <a:endParaRPr lang="en-US" sz="2800">
              <a:solidFill>
                <a:srgbClr val="000000"/>
              </a:solidFill>
              <a:latin typeface="Times New Roman" panose="02020603050405020304" charset="0"/>
              <a:ea typeface="等线" panose="02010600030101010101" charset="-122"/>
            </a:endParaRPr>
          </a:p>
        </p:txBody>
      </p:sp>
      <p:sp>
        <p:nvSpPr>
          <p:cNvPr id="6" name="文本框 5"/>
          <p:cNvSpPr txBox="1"/>
          <p:nvPr/>
        </p:nvSpPr>
        <p:spPr>
          <a:xfrm>
            <a:off x="7294245" y="141160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153035" y="3120390"/>
            <a:ext cx="11975465" cy="953135"/>
          </a:xfrm>
          <a:prstGeom prst="rect">
            <a:avLst/>
          </a:prstGeom>
          <a:solidFill>
            <a:schemeClr val="accent3">
              <a:lumMod val="40000"/>
              <a:lumOff val="60000"/>
            </a:schemeClr>
          </a:solidFill>
        </p:spPr>
        <p:txBody>
          <a:bodyPr wrap="square" rtlCol="0">
            <a:spAutoFit/>
          </a:bodyPr>
          <a:p>
            <a:r>
              <a:rPr lang="zh-CN" altLang="en-US" sz="2800"/>
              <a:t>第二段：Artist Aaron Delehanty explores questions such as these through his work The Natural center. </a:t>
            </a:r>
            <a:endParaRPr lang="zh-CN" altLang="en-US" sz="2800"/>
          </a:p>
        </p:txBody>
      </p:sp>
      <p:sp>
        <p:nvSpPr>
          <p:cNvPr id="9" name="椭圆 8"/>
          <p:cNvSpPr/>
          <p:nvPr/>
        </p:nvSpPr>
        <p:spPr>
          <a:xfrm>
            <a:off x="5189855" y="863600"/>
            <a:ext cx="2103755"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标注 9"/>
          <p:cNvSpPr/>
          <p:nvPr/>
        </p:nvSpPr>
        <p:spPr>
          <a:xfrm>
            <a:off x="5802630" y="58420"/>
            <a:ext cx="2778125" cy="699770"/>
          </a:xfrm>
          <a:prstGeom prst="wedgeRectCallout">
            <a:avLst/>
          </a:prstGeom>
          <a:solidFill>
            <a:schemeClr val="accent3">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a:solidFill>
                  <a:schemeClr val="accent5">
                    <a:lumMod val="50000"/>
                  </a:schemeClr>
                </a:solidFill>
              </a:rPr>
              <a:t>展览目的</a:t>
            </a:r>
            <a:endParaRPr lang="zh-CN" altLang="en-US" sz="3200">
              <a:solidFill>
                <a:schemeClr val="accent5">
                  <a:lumMod val="50000"/>
                </a:schemeClr>
              </a:solidFill>
            </a:endParaRPr>
          </a:p>
        </p:txBody>
      </p:sp>
      <p:sp>
        <p:nvSpPr>
          <p:cNvPr id="11" name="椭圆 10"/>
          <p:cNvSpPr/>
          <p:nvPr/>
        </p:nvSpPr>
        <p:spPr>
          <a:xfrm>
            <a:off x="9979660" y="3120390"/>
            <a:ext cx="1311275" cy="65786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a:stCxn id="11" idx="3"/>
          </p:cNvCxnSpPr>
          <p:nvPr/>
        </p:nvCxnSpPr>
        <p:spPr>
          <a:xfrm flipH="1">
            <a:off x="9424035" y="3681730"/>
            <a:ext cx="747395" cy="96075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153035" y="4739640"/>
            <a:ext cx="11975465" cy="953135"/>
          </a:xfrm>
          <a:prstGeom prst="rect">
            <a:avLst/>
          </a:prstGeom>
          <a:solidFill>
            <a:schemeClr val="accent3">
              <a:lumMod val="40000"/>
              <a:lumOff val="60000"/>
            </a:schemeClr>
          </a:solidFill>
        </p:spPr>
        <p:txBody>
          <a:bodyPr wrap="square" rtlCol="0">
            <a:spAutoFit/>
          </a:bodyPr>
          <a:p>
            <a:r>
              <a:rPr lang="zh-CN" altLang="en-US" sz="2800"/>
              <a:t>第一段最后一句： How do we reconcile (使和谐一致) our idea of humanity with our idea of nature,  as we are animals ourselves?</a:t>
            </a:r>
            <a:endParaRPr lang="zh-CN" altLang="en-US" sz="2800"/>
          </a:p>
        </p:txBody>
      </p:sp>
      <p:sp>
        <p:nvSpPr>
          <p:cNvPr id="15" name="文本框 14"/>
          <p:cNvSpPr txBox="1"/>
          <p:nvPr/>
        </p:nvSpPr>
        <p:spPr>
          <a:xfrm>
            <a:off x="3364230" y="4148455"/>
            <a:ext cx="7926705" cy="583565"/>
          </a:xfrm>
          <a:prstGeom prst="rect">
            <a:avLst/>
          </a:prstGeom>
          <a:solidFill>
            <a:schemeClr val="accent5">
              <a:lumMod val="75000"/>
            </a:schemeClr>
          </a:solidFill>
          <a:ln>
            <a:solidFill>
              <a:schemeClr val="accent5">
                <a:lumMod val="75000"/>
              </a:schemeClr>
            </a:solidFill>
          </a:ln>
        </p:spPr>
        <p:txBody>
          <a:bodyPr wrap="square" rtlCol="0">
            <a:spAutoFit/>
          </a:bodyPr>
          <a:p>
            <a:r>
              <a:rPr lang="en-US" altLang="zh-CN" sz="3200"/>
              <a:t>reconcile...with...</a:t>
            </a:r>
            <a:r>
              <a:rPr lang="zh-CN" altLang="en-US" sz="3200"/>
              <a:t>与</a:t>
            </a:r>
            <a:r>
              <a:rPr lang="en-US" altLang="zh-CN" sz="3200"/>
              <a:t>...</a:t>
            </a:r>
            <a:r>
              <a:rPr lang="zh-CN" altLang="en-US" sz="3200"/>
              <a:t>一致；与</a:t>
            </a:r>
            <a:r>
              <a:rPr lang="en-US" altLang="zh-CN" sz="3200"/>
              <a:t>...</a:t>
            </a:r>
            <a:r>
              <a:rPr lang="zh-CN" altLang="en-US" sz="3200"/>
              <a:t>和解</a:t>
            </a:r>
            <a:endParaRPr lang="zh-CN" altLang="en-US" sz="3200"/>
          </a:p>
        </p:txBody>
      </p:sp>
      <p:sp>
        <p:nvSpPr>
          <p:cNvPr id="16" name="上箭头 15"/>
          <p:cNvSpPr/>
          <p:nvPr/>
        </p:nvSpPr>
        <p:spPr>
          <a:xfrm>
            <a:off x="3631565" y="2471420"/>
            <a:ext cx="318770" cy="163576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nvSpPr>
        <p:spPr>
          <a:xfrm>
            <a:off x="594360" y="2105025"/>
            <a:ext cx="6054725" cy="492125"/>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0" grpId="0" animBg="1"/>
      <p:bldP spid="11" grpId="0" bldLvl="0" animBg="1"/>
      <p:bldP spid="14" grpId="0" bldLvl="0" animBg="1"/>
      <p:bldP spid="15" grpId="0" animBg="1"/>
      <p:bldP spid="17" grpId="0" bldLvl="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22. what can you do in the exhibit?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Make unique sculptures.            B. Admire fascinating artworks.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Enjoy comfortable music.          D. observe various living creatures.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6245225" y="26987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153035" y="2739390"/>
            <a:ext cx="11975465" cy="1814830"/>
          </a:xfrm>
          <a:prstGeom prst="rect">
            <a:avLst/>
          </a:prstGeom>
          <a:solidFill>
            <a:schemeClr val="accent3">
              <a:lumMod val="40000"/>
              <a:lumOff val="60000"/>
            </a:schemeClr>
          </a:solidFill>
        </p:spPr>
        <p:txBody>
          <a:bodyPr wrap="square" rtlCol="0">
            <a:spAutoFit/>
          </a:bodyPr>
          <a:p>
            <a:r>
              <a:rPr lang="zh-CN" altLang="en-US" sz="2800"/>
              <a:t>第三段：Each one of the mixed media paintings and sculptures intertwines (交织)  themes of nature and humanity, </a:t>
            </a:r>
            <a:r>
              <a:rPr lang="en-US" altLang="zh-CN" sz="2800"/>
              <a:t>....</a:t>
            </a:r>
            <a:endParaRPr lang="en-US" altLang="zh-CN" sz="2800"/>
          </a:p>
          <a:p>
            <a:r>
              <a:rPr lang="zh-CN" altLang="en-US" sz="2800"/>
              <a:t>第四段：</a:t>
            </a:r>
            <a:r>
              <a:rPr lang="en-US" altLang="zh-CN" sz="2800"/>
              <a:t>... is  the  watercolor  series...; The exhibit also houses four sculpted cranes,....</a:t>
            </a:r>
            <a:endParaRPr lang="en-US" altLang="zh-CN" sz="2800"/>
          </a:p>
        </p:txBody>
      </p:sp>
      <p:sp>
        <p:nvSpPr>
          <p:cNvPr id="9" name="椭圆 8"/>
          <p:cNvSpPr/>
          <p:nvPr/>
        </p:nvSpPr>
        <p:spPr>
          <a:xfrm>
            <a:off x="8513445" y="966470"/>
            <a:ext cx="2103755"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8720455" y="1428750"/>
            <a:ext cx="425450" cy="1734820"/>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4" name="直接连接符 3"/>
          <p:cNvCxnSpPr/>
          <p:nvPr/>
        </p:nvCxnSpPr>
        <p:spPr>
          <a:xfrm>
            <a:off x="5545455" y="3181350"/>
            <a:ext cx="5061585" cy="0"/>
          </a:xfrm>
          <a:prstGeom prst="line">
            <a:avLst/>
          </a:prstGeom>
          <a:ln w="57150"/>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693795" y="4048760"/>
            <a:ext cx="3610610" cy="6985"/>
          </a:xfrm>
          <a:prstGeom prst="line">
            <a:avLst/>
          </a:prstGeom>
          <a:ln w="57150"/>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210185" y="4474210"/>
            <a:ext cx="3610610" cy="6985"/>
          </a:xfrm>
          <a:prstGeom prst="line">
            <a:avLst/>
          </a:prstGeom>
          <a:ln w="57150"/>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4800" y="128905"/>
            <a:ext cx="11602720" cy="4873625"/>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23. In which section of the magazine may the text appear?</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Gardening.              B. Health.                      C. wildlife.                  D. Art.</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991600" y="12890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118745" y="1146175"/>
            <a:ext cx="11975465" cy="521970"/>
          </a:xfrm>
          <a:prstGeom prst="rect">
            <a:avLst/>
          </a:prstGeom>
          <a:solidFill>
            <a:schemeClr val="accent3">
              <a:lumMod val="40000"/>
              <a:lumOff val="60000"/>
            </a:schemeClr>
          </a:solidFill>
        </p:spPr>
        <p:txBody>
          <a:bodyPr wrap="square" rtlCol="0">
            <a:spAutoFit/>
          </a:bodyPr>
          <a:p>
            <a:r>
              <a:rPr lang="zh-CN" altLang="en-US" sz="2800"/>
              <a:t>根据文章内容可知，是一个艺术展览的介绍，所以应该放在</a:t>
            </a:r>
            <a:r>
              <a:rPr lang="en-US" altLang="zh-CN" sz="2800"/>
              <a:t>“</a:t>
            </a:r>
            <a:r>
              <a:rPr lang="zh-CN" altLang="en-US" sz="2800"/>
              <a:t>艺术</a:t>
            </a:r>
            <a:r>
              <a:rPr lang="en-US" altLang="zh-CN" sz="2800"/>
              <a:t>”</a:t>
            </a:r>
            <a:r>
              <a:rPr lang="zh-CN" altLang="en-US" sz="2800"/>
              <a:t>板块。</a:t>
            </a:r>
            <a:endParaRPr lang="zh-CN" altLang="en-US" sz="2800"/>
          </a:p>
        </p:txBody>
      </p:sp>
      <p:sp>
        <p:nvSpPr>
          <p:cNvPr id="4" name="文本框 3"/>
          <p:cNvSpPr txBox="1"/>
          <p:nvPr>
            <p:custDataLst>
              <p:tags r:id="rId1"/>
            </p:custDataLst>
          </p:nvPr>
        </p:nvSpPr>
        <p:spPr>
          <a:xfrm>
            <a:off x="37465" y="1668145"/>
            <a:ext cx="12056745" cy="5023485"/>
          </a:xfrm>
          <a:prstGeom prst="rect">
            <a:avLst/>
          </a:prstGeom>
          <a:solidFill>
            <a:schemeClr val="accent1">
              <a:lumMod val="60000"/>
              <a:lumOff val="40000"/>
            </a:schemeClr>
          </a:solidFill>
        </p:spPr>
        <p:txBody>
          <a:bodyPr wrap="square" rtlCol="0">
            <a:noAutofit/>
          </a:bodyPr>
          <a:p>
            <a:pPr>
              <a:lnSpc>
                <a:spcPct val="120000"/>
              </a:lnSpc>
            </a:pPr>
            <a:r>
              <a:rPr lang="en-US" altLang="zh-CN" sz="2800" b="1">
                <a:solidFill>
                  <a:schemeClr val="tx2"/>
                </a:solidFill>
              </a:rPr>
              <a:t>Tips:</a:t>
            </a:r>
            <a:r>
              <a:rPr lang="zh-CN" altLang="en-US" sz="2800" b="1">
                <a:solidFill>
                  <a:schemeClr val="tx2"/>
                </a:solidFill>
              </a:rPr>
              <a:t>对文章出处的</a:t>
            </a:r>
            <a:r>
              <a:rPr lang="en-US" altLang="zh-CN" sz="2800" b="1">
                <a:solidFill>
                  <a:schemeClr val="tx2"/>
                </a:solidFill>
              </a:rPr>
              <a:t>考查，通常需要注意以下几点：</a:t>
            </a:r>
            <a:endParaRPr lang="en-US" altLang="zh-CN" sz="2800" b="1">
              <a:solidFill>
                <a:schemeClr val="tx2"/>
              </a:solidFill>
            </a:endParaRPr>
          </a:p>
          <a:p>
            <a:pPr>
              <a:lnSpc>
                <a:spcPct val="120000"/>
              </a:lnSpc>
            </a:pPr>
            <a:r>
              <a:rPr lang="en-US" altLang="zh-CN" sz="2400" b="1">
                <a:solidFill>
                  <a:srgbClr val="C00000"/>
                </a:solidFill>
              </a:rPr>
              <a:t>文章内容与板块特点的匹配：</a:t>
            </a:r>
            <a:r>
              <a:rPr lang="en-US" altLang="zh-CN" sz="2400"/>
              <a:t>不同板块的文章有其特定的内容和语言风格。</a:t>
            </a:r>
            <a:endParaRPr lang="en-US" altLang="zh-CN" sz="2400"/>
          </a:p>
          <a:p>
            <a:pPr>
              <a:lnSpc>
                <a:spcPct val="120000"/>
              </a:lnSpc>
            </a:pPr>
            <a:r>
              <a:rPr lang="en-US" altLang="zh-CN" sz="2400" b="1">
                <a:solidFill>
                  <a:srgbClr val="C00000"/>
                </a:solidFill>
              </a:rPr>
              <a:t>文章的语言和结构特点：</a:t>
            </a:r>
            <a:r>
              <a:rPr lang="en-US" altLang="zh-CN" sz="2400"/>
              <a:t>注意文章使用的特定术语、语言风格以及结构布局，这些特点可以为判断文章可能的板块提供线索。</a:t>
            </a:r>
            <a:endParaRPr lang="en-US" altLang="zh-CN" sz="2400"/>
          </a:p>
          <a:p>
            <a:pPr>
              <a:lnSpc>
                <a:spcPct val="120000"/>
              </a:lnSpc>
            </a:pPr>
            <a:r>
              <a:rPr lang="en-US" altLang="zh-CN" sz="2400" b="1">
                <a:solidFill>
                  <a:srgbClr val="C00000"/>
                </a:solidFill>
              </a:rPr>
              <a:t>作者的背景和观点：</a:t>
            </a:r>
            <a:r>
              <a:rPr lang="en-US" altLang="zh-CN" sz="2400"/>
              <a:t>作者的专业背景和在文章中表达的观点，可能暗示了文章更可能出现在杂志的哪个板块。</a:t>
            </a:r>
            <a:endParaRPr lang="en-US" altLang="zh-CN" sz="2400"/>
          </a:p>
          <a:p>
            <a:pPr>
              <a:lnSpc>
                <a:spcPct val="120000"/>
              </a:lnSpc>
            </a:pPr>
            <a:r>
              <a:rPr lang="en-US" altLang="zh-CN" sz="2400" b="1">
                <a:solidFill>
                  <a:srgbClr val="C00000"/>
                </a:solidFill>
              </a:rPr>
              <a:t>注意文章的开头和结尾：</a:t>
            </a:r>
            <a:r>
              <a:rPr lang="en-US" altLang="zh-CN" sz="2400"/>
              <a:t>开头可能会设定文章的基调和目的，而结尾可能会有总结或号召性的语言，有助于判断文章的板块。</a:t>
            </a:r>
            <a:endParaRPr lang="en-US" altLang="zh-CN" sz="2400"/>
          </a:p>
          <a:p>
            <a:pPr>
              <a:lnSpc>
                <a:spcPct val="120000"/>
              </a:lnSpc>
            </a:pPr>
            <a:r>
              <a:rPr lang="en-US" altLang="zh-CN" sz="2400" b="1">
                <a:solidFill>
                  <a:srgbClr val="C00000"/>
                </a:solidFill>
              </a:rPr>
              <a:t>注意文章的时效性和目的性：</a:t>
            </a:r>
            <a:r>
              <a:rPr lang="en-US" altLang="zh-CN" sz="2400"/>
              <a:t>时效性强的文章可能来自新闻板块，而目的性明确的文章可能来自特写或评论板块。</a:t>
            </a:r>
            <a:endParaRPr lang="en-US" altLang="zh-CN" sz="2400"/>
          </a:p>
          <a:p>
            <a:pPr>
              <a:lnSpc>
                <a:spcPct val="120000"/>
              </a:lnSpc>
            </a:pPr>
            <a:r>
              <a:rPr lang="en-US" altLang="zh-CN" sz="2400" b="1">
                <a:solidFill>
                  <a:srgbClr val="C00000"/>
                </a:solidFill>
              </a:rPr>
              <a:t>利用文章中的插图和图表：</a:t>
            </a:r>
            <a:r>
              <a:rPr lang="en-US" altLang="zh-CN" sz="2400"/>
              <a:t>这些视觉元素有时也能提供关于文章板块的线索。</a:t>
            </a:r>
            <a:endParaRPr lang="en-US" altLang="zh-CN" sz="2400"/>
          </a:p>
        </p:txBody>
      </p:sp>
      <p:sp>
        <p:nvSpPr>
          <p:cNvPr id="9" name="椭圆 8"/>
          <p:cNvSpPr/>
          <p:nvPr/>
        </p:nvSpPr>
        <p:spPr>
          <a:xfrm>
            <a:off x="9803765" y="712470"/>
            <a:ext cx="2103755"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9"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30263"/>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30263"/>
</p:tagLst>
</file>

<file path=ppt/tags/tag112.xml><?xml version="1.0" encoding="utf-8"?>
<p:tagLst xmlns:p="http://schemas.openxmlformats.org/presentationml/2006/main">
  <p:tag name="KSO_WM_BEAUTIFY_FLAG" val="#wm#"/>
  <p:tag name="KSO_WM_TEMPLATE_CATEGORY" val="custom"/>
  <p:tag name="KSO_WM_TEMPLATE_INDEX" val="20230263"/>
</p:tagLst>
</file>

<file path=ppt/tags/tag113.xml><?xml version="1.0" encoding="utf-8"?>
<p:tagLst xmlns:p="http://schemas.openxmlformats.org/presentationml/2006/main">
  <p:tag name="KSO_WM_BEAUTIFY_FLAG" val="#wm#"/>
  <p:tag name="KSO_WM_TEMPLATE_CATEGORY" val="custom"/>
  <p:tag name="KSO_WM_TEMPLATE_INDEX" val="20230263"/>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30263"/>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30263"/>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30263"/>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wm#"/>
  <p:tag name="KSO_WM_TEMPLATE_CATEGORY" val="custom"/>
  <p:tag name="KSO_WM_TEMPLATE_INDEX" val="20230263"/>
</p:tagLst>
</file>

<file path=ppt/tags/tag125.xml><?xml version="1.0" encoding="utf-8"?>
<p:tagLst xmlns:p="http://schemas.openxmlformats.org/presentationml/2006/main">
  <p:tag name="KSO_WM_BEAUTIFY_FLAG" val="#wm#"/>
  <p:tag name="KSO_WM_TEMPLATE_CATEGORY" val="custom"/>
  <p:tag name="KSO_WM_TEMPLATE_INDEX" val="20230263"/>
</p:tagLst>
</file>

<file path=ppt/tags/tag126.xml><?xml version="1.0" encoding="utf-8"?>
<p:tagLst xmlns:p="http://schemas.openxmlformats.org/presentationml/2006/main">
  <p:tag name="KSO_WM_BEAUTIFY_FLAG" val="#wm#"/>
  <p:tag name="KSO_WM_TEMPLATE_CATEGORY" val="custom"/>
  <p:tag name="KSO_WM_TEMPLATE_INDEX" val="20230263"/>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30263"/>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30263"/>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30263"/>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BEAUTIFY_FLAG" val="#wm#"/>
  <p:tag name="KSO_WM_TEMPLATE_CATEGORY" val="custom"/>
  <p:tag name="KSO_WM_TEMPLATE_INDEX" val="20205081"/>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wm#"/>
  <p:tag name="KSO_WM_TEMPLATE_CATEGORY" val="custom"/>
  <p:tag name="KSO_WM_TEMPLATE_INDEX" val="2020508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30263"/>
</p:tagLst>
</file>

<file path=ppt/tags/tag1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3_9*a*1"/>
  <p:tag name="KSO_WM_TEMPLATE_CATEGORY" val="custom"/>
  <p:tag name="KSO_WM_TEMPLATE_INDEX" val="20230263"/>
  <p:tag name="KSO_WM_UNIT_LAYERLEVEL" val="1"/>
  <p:tag name="KSO_WM_TAG_VERSION" val="3.0"/>
  <p:tag name="KSO_WM_BEAUTIFY_FLAG" val="#wm#"/>
  <p:tag name="KSO_WM_UNIT_CONTENT_GROUP_TYPE" val="contentchip"/>
  <p:tag name="KSO_WM_UNIT_PRESET_TEXT" val="添加章节标题"/>
</p:tagLst>
</file>

<file path=ppt/tags/tag163.xml><?xml version="1.0" encoding="utf-8"?>
<p:tagLst xmlns:p="http://schemas.openxmlformats.org/presentationml/2006/main">
  <p:tag name="KSO_WM_SLIDE_ID" val="custom20230263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3"/>
  <p:tag name="KSO_WM_SLIDE_TYPE" val="sectionTitle"/>
  <p:tag name="KSO_WM_SLIDE_SUBTYPE" val="pureTxt"/>
  <p:tag name="KSO_WM_SLIDE_LAYOUT" val="a"/>
  <p:tag name="KSO_WM_SLIDE_LAYOUT_CNT" val="1"/>
  <p:tag name="KSO_WM_SPECIAL_SOURCE" val="bdnull"/>
  <p:tag name="KSO_WM_SLIDE_CONTENT_AREA" val="{&quot;left&quot;:&quot;43&quot;,&quot;top&quot;:&quot;156.65&quot;,&quot;width&quot;:&quot;459.25&quot;,&quot;height&quot;:&quot;180.85&quot;}"/>
  <p:tag name="KSO_WM_SLIDE_THEME_ID" val="3302786"/>
  <p:tag name="KSO_WM_SLIDE_THEME_NAME" val="蓝色山水意境中国风主题"/>
</p:tagLst>
</file>

<file path=ppt/tags/tag164.xml><?xml version="1.0" encoding="utf-8"?>
<p:tagLst xmlns:p="http://schemas.openxmlformats.org/presentationml/2006/main">
  <p:tag name="KSO_WM_BEAUTIFY_FLAG" val="#wm#"/>
  <p:tag name="KSO_WM_TEMPLATE_CATEGORY" val="custom"/>
  <p:tag name="KSO_WM_TEMPLATE_INDEX" val="20230263"/>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UNIT_TYPE" val="i"/>
  <p:tag name="KSO_WM_UNIT_INDEX" val="3"/>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wm#"/>
  <p:tag name="KSO_WM_TEMPLATE_CATEGORY" val="custom"/>
  <p:tag name="KSO_WM_TEMPLATE_INDEX" val="20230263"/>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UNIT_TYPE" val="i"/>
  <p:tag name="KSO_WM_UNIT_INDEX" val="4"/>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wm#"/>
  <p:tag name="KSO_WM_TEMPLATE_CATEGORY" val="custom"/>
  <p:tag name="KSO_WM_TEMPLATE_INDEX" val="20230263"/>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wm#"/>
  <p:tag name="KSO_WM_TEMPLATE_CATEGORY" val="custom"/>
  <p:tag name="KSO_WM_TEMPLATE_INDEX" val="20230263"/>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30263"/>
</p:tagLst>
</file>

<file path=ppt/tags/tag19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3_9*a*1"/>
  <p:tag name="KSO_WM_TEMPLATE_CATEGORY" val="custom"/>
  <p:tag name="KSO_WM_TEMPLATE_INDEX" val="20230263"/>
  <p:tag name="KSO_WM_UNIT_LAYERLEVEL" val="1"/>
  <p:tag name="KSO_WM_TAG_VERSION" val="3.0"/>
  <p:tag name="KSO_WM_BEAUTIFY_FLAG" val="#wm#"/>
  <p:tag name="KSO_WM_UNIT_CONTENT_GROUP_TYPE" val="contentchip"/>
  <p:tag name="KSO_WM_UNIT_PRESET_TEXT" val="添加章节标题"/>
</p:tagLst>
</file>

<file path=ppt/tags/tag197.xml><?xml version="1.0" encoding="utf-8"?>
<p:tagLst xmlns:p="http://schemas.openxmlformats.org/presentationml/2006/main">
  <p:tag name="KSO_WM_SLIDE_ID" val="custom20230263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3"/>
  <p:tag name="KSO_WM_SLIDE_TYPE" val="sectionTitle"/>
  <p:tag name="KSO_WM_SLIDE_SUBTYPE" val="pureTxt"/>
  <p:tag name="KSO_WM_SLIDE_LAYOUT" val="a"/>
  <p:tag name="KSO_WM_SLIDE_LAYOUT_CNT" val="1"/>
  <p:tag name="KSO_WM_SPECIAL_SOURCE" val="bdnull"/>
  <p:tag name="KSO_WM_SLIDE_CONTENT_AREA" val="{&quot;left&quot;:&quot;43&quot;,&quot;top&quot;:&quot;156.65&quot;,&quot;width&quot;:&quot;459.25&quot;,&quot;height&quot;:&quot;180.85&quot;}"/>
  <p:tag name="KSO_WM_SLIDE_THEME_ID" val="3302786"/>
  <p:tag name="KSO_WM_SLIDE_THEME_NAME" val="蓝色山水意境中国风主题"/>
</p:tagLst>
</file>

<file path=ppt/tags/tag198.xml><?xml version="1.0" encoding="utf-8"?>
<p:tagLst xmlns:p="http://schemas.openxmlformats.org/presentationml/2006/main">
  <p:tag name="KSO_WM_BEAUTIFY_FLAG" val="#wm#"/>
  <p:tag name="KSO_WM_TEMPLATE_CATEGORY" val="custom"/>
  <p:tag name="KSO_WM_TEMPLATE_INDEX" val="20230263"/>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3026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30263"/>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wm#"/>
  <p:tag name="KSO_WM_TEMPLATE_CATEGORY" val="custom"/>
  <p:tag name="KSO_WM_TEMPLATE_INDEX" val="20230263"/>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wm#"/>
  <p:tag name="KSO_WM_TEMPLATE_CATEGORY" val="custom"/>
  <p:tag name="KSO_WM_TEMPLATE_INDEX" val="20230263"/>
</p:tagLst>
</file>

<file path=ppt/tags/tag2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3_11*a*1"/>
  <p:tag name="KSO_WM_TEMPLATE_CATEGORY" val="custom"/>
  <p:tag name="KSO_WM_TEMPLATE_INDEX" val="20230263"/>
  <p:tag name="KSO_WM_UNIT_LAYERLEVEL" val="1"/>
  <p:tag name="KSO_WM_TAG_VERSION" val="3.0"/>
  <p:tag name="KSO_WM_BEAUTIFY_FLAG" val="#wm#"/>
  <p:tag name="KSO_WM_UNIT_CONTENT_GROUP_TYPE" val="contentchip"/>
  <p:tag name="KSO_WM_UNIT_PRESET_TEXT" val="感谢您的观看"/>
</p:tagLst>
</file>

<file path=ppt/tags/tag237.xml><?xml version="1.0" encoding="utf-8"?>
<p:tagLst xmlns:p="http://schemas.openxmlformats.org/presentationml/2006/main">
  <p:tag name="KSO_WM_SLIDE_ID" val="custom20230263_11"/>
  <p:tag name="KSO_WM_TEMPLATE_SUBCATEGORY" val="29"/>
  <p:tag name="KSO_WM_TEMPLATE_MASTER_TYPE" val="0"/>
  <p:tag name="KSO_WM_TEMPLATE_COLOR_TYPE" val="0"/>
  <p:tag name="KSO_WM_SLIDE_ITEM_CNT" val="0"/>
  <p:tag name="KSO_WM_SLIDE_INDEX" val="11"/>
  <p:tag name="KSO_WM_TAG_VERSION" val="3.0"/>
  <p:tag name="KSO_WM_BEAUTIFY_FLAG" val="#wm#"/>
  <p:tag name="KSO_WM_TEMPLATE_CATEGORY" val="custom"/>
  <p:tag name="KSO_WM_TEMPLATE_INDEX" val="20230263"/>
  <p:tag name="KSO_WM_SLIDE_TYPE" val="endPage"/>
  <p:tag name="KSO_WM_SLIDE_SUBTYPE" val="pureTxt"/>
  <p:tag name="KSO_WM_SLIDE_LAYOUT" val="a_f"/>
  <p:tag name="KSO_WM_SLIDE_LAYOUT_CNT" val="1_1"/>
  <p:tag name="KSO_WM_SPECIAL_SOURCE" val="bdnull"/>
  <p:tag name="KSO_WM_SLIDE_CONTENT_AREA" val="{&quot;left&quot;:&quot;462.85&quot;,&quot;top&quot;:&quot;118.75&quot;,&quot;width&quot;:&quot;459.25&quot;,&quot;height&quot;:&quot;265.1&quot;}"/>
  <p:tag name="KSO_WM_SLIDE_THEME_ID" val="3302786"/>
  <p:tag name="KSO_WM_SLIDE_THEME_NAME" val="蓝色山水意境中国风主题"/>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28.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xml><?xml version="1.0" encoding="utf-8"?>
<p:tagLst xmlns:p="http://schemas.openxmlformats.org/presentationml/2006/main">
  <p:tag name="KSO_WM_UNIT_SUBTYPE" val="b"/>
  <p:tag name="KSO_WM_UNIT_PRESET_TEXT" val="汇报人：稻壳儿"/>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65.xml><?xml version="1.0" encoding="utf-8"?>
<p:tagLst xmlns:p="http://schemas.openxmlformats.org/presentationml/2006/main">
  <p:tag name="KSO_WM_UNIT_SUBTYPE" val="b"/>
  <p:tag name="KSO_WM_UNIT_PRESET_TEXT" val="汇报人：稻壳儿"/>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66.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63"/>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0263"/>
</p:tagLst>
</file>

<file path=ppt/tags/tag7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63"/>
  <p:tag name="KSO_WM_SPECIAL_SOURCE" val="bdnull"/>
  <p:tag name="KSO_WM_TEMPLATE_THUMBS_INDEX" val="1、11"/>
</p:tagLst>
</file>

<file path=ppt/tags/tag78.xml><?xml version="1.0" encoding="utf-8"?>
<p:tagLst xmlns:p="http://schemas.openxmlformats.org/presentationml/2006/main">
  <p:tag name="KSO_WM_BEAUTIFY_FLAG" val="#wm#"/>
  <p:tag name="KSO_WM_TEMPLATE_CATEGORY" val="custom"/>
  <p:tag name="KSO_WM_TEMPLATE_INDEX" val="20230263"/>
</p:tagLst>
</file>

<file path=ppt/tags/tag79.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63_1*f*1"/>
  <p:tag name="KSO_WM_TEMPLATE_CATEGORY" val="custom"/>
  <p:tag name="KSO_WM_TEMPLATE_INDEX" val="20230263"/>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 name="KSO_WM_UNIT_PRESET_TEXT" val="汇报人：WPS"/>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3_1*a*1"/>
  <p:tag name="KSO_WM_TEMPLATE_CATEGORY" val="custom"/>
  <p:tag name="KSO_WM_TEMPLATE_INDEX" val="20230263"/>
  <p:tag name="KSO_WM_UNIT_LAYERLEVEL" val="1"/>
  <p:tag name="KSO_WM_TAG_VERSION" val="3.0"/>
  <p:tag name="KSO_WM_BEAUTIFY_FLAG" val="#wm#"/>
  <p:tag name="KSO_WM_UNIT_CONTENT_GROUP_TYPE" val="contentchip"/>
  <p:tag name="KSO_WM_UNIT_PRESET_TEXT" val="添加文档标题"/>
</p:tagLst>
</file>

<file path=ppt/tags/tag81.xml><?xml version="1.0" encoding="utf-8"?>
<p:tagLst xmlns:p="http://schemas.openxmlformats.org/presentationml/2006/main">
  <p:tag name="KSO_WM_SLIDE_ID" val="custom20230263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263"/>
  <p:tag name="KSO_WM_SLIDE_TYPE" val="title"/>
  <p:tag name="KSO_WM_SLIDE_SUBTYPE" val="pureTxt"/>
  <p:tag name="KSO_WM_SLIDE_LAYOUT" val="a_b_f"/>
  <p:tag name="KSO_WM_SLIDE_LAYOUT_CNT" val="1_1_1"/>
  <p:tag name="KSO_WM_SPECIAL_SOURCE" val="bdnull"/>
  <p:tag name="KSO_WM_TEMPLATE_THUMBS_INDEX" val="1、11"/>
  <p:tag name="KSO_WM_SLIDE_CONTENT_AREA" val="{&quot;left&quot;:&quot;462.85&quot;,&quot;top&quot;:&quot;118.75&quot;,&quot;width&quot;:&quot;459.25&quot;,&quot;height&quot;:&quot;265.1&quot;}"/>
  <p:tag name="KSO_WM_SLIDE_THEME_ID" val="3302786"/>
  <p:tag name="KSO_WM_SLIDE_THEME_NAME" val="蓝色山水意境中国风主题"/>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3_9*a*1"/>
  <p:tag name="KSO_WM_TEMPLATE_CATEGORY" val="custom"/>
  <p:tag name="KSO_WM_TEMPLATE_INDEX" val="20230263"/>
  <p:tag name="KSO_WM_UNIT_LAYERLEVEL" val="1"/>
  <p:tag name="KSO_WM_TAG_VERSION" val="3.0"/>
  <p:tag name="KSO_WM_BEAUTIFY_FLAG" val="#wm#"/>
  <p:tag name="KSO_WM_UNIT_CONTENT_GROUP_TYPE" val="contentchip"/>
  <p:tag name="KSO_WM_UNIT_PRESET_TEXT" val="添加章节标题"/>
</p:tagLst>
</file>

<file path=ppt/tags/tag83.xml><?xml version="1.0" encoding="utf-8"?>
<p:tagLst xmlns:p="http://schemas.openxmlformats.org/presentationml/2006/main">
  <p:tag name="KSO_WM_SLIDE_ID" val="custom20230263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3"/>
  <p:tag name="KSO_WM_SLIDE_TYPE" val="sectionTitle"/>
  <p:tag name="KSO_WM_SLIDE_SUBTYPE" val="pureTxt"/>
  <p:tag name="KSO_WM_SLIDE_LAYOUT" val="a"/>
  <p:tag name="KSO_WM_SLIDE_LAYOUT_CNT" val="1"/>
  <p:tag name="KSO_WM_SPECIAL_SOURCE" val="bdnull"/>
  <p:tag name="KSO_WM_SLIDE_CONTENT_AREA" val="{&quot;left&quot;:&quot;43&quot;,&quot;top&quot;:&quot;156.65&quot;,&quot;width&quot;:&quot;459.25&quot;,&quot;height&quot;:&quot;180.85&quot;}"/>
  <p:tag name="KSO_WM_SLIDE_THEME_ID" val="3302786"/>
  <p:tag name="KSO_WM_SLIDE_THEME_NAME" val="蓝色山水意境中国风主题"/>
</p:tagLst>
</file>

<file path=ppt/tags/tag8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二级&#10;三级&#10;四级&#10;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36"/>
  <p:tag name="KSO_WM_TEMPLATE_CATEGORY" val="custom"/>
  <p:tag name="KSO_WM_UNIT_VALUE" val="330"/>
</p:tagLst>
</file>

<file path=ppt/tags/tag85.xml><?xml version="1.0" encoding="utf-8"?>
<p:tagLst xmlns:p="http://schemas.openxmlformats.org/presentationml/2006/main">
  <p:tag name="TABLE_ENDDRAG_ORIGIN_RECT" val="913*524"/>
  <p:tag name="TABLE_ENDDRAG_RECT" val="5*15*913*524"/>
</p:tagLst>
</file>

<file path=ppt/tags/tag86.xml><?xml version="1.0" encoding="utf-8"?>
<p:tagLst xmlns:p="http://schemas.openxmlformats.org/presentationml/2006/main">
  <p:tag name="KSO_WM_SLIDE_TYPE" val="text"/>
  <p:tag name="KSO_WM_TEMPLATE_SUBCATEGORY" val="29"/>
  <p:tag name="KSO_WM_TEMPLATE_COLOR_TYPE" val="0"/>
  <p:tag name="KSO_WM_TAG_VERSION" val="3.0"/>
  <p:tag name="KSO_WM_SLIDE_SUBTYPE" val="pureTxt"/>
  <p:tag name="KSO_WM_SLIDE_ITEM_CNT" val="0"/>
  <p:tag name="KSO_WM_BEAUTIFY_FLAG" val="#wm#"/>
  <p:tag name="KSO_WM_TEMPLATE_INDEX" val="20235836"/>
  <p:tag name="KSO_WM_TEMPLATE_CATEGORY" val="custom"/>
  <p:tag name="KSO_WM_SLIDE_INDEX" val="8"/>
  <p:tag name="KSO_WM_SLIDE_ID" val="custom20235836_8"/>
  <p:tag name="KSO_WM_TEMPLATE_MASTER_TYPE" val="0"/>
  <p:tag name="KSO_WM_SLIDE_LAYOUT" val="a_f"/>
  <p:tag name="KSO_WM_SLIDE_LAYOUT_CNT" val="1_1"/>
  <p:tag name="KSO_WM_SLIDE_SIZE" val="850*457"/>
  <p:tag name="KSO_WM_SLIDE_POSITION" val="54*28"/>
  <p:tag name="KSO_WM_SLIDE_THEME_ID" val="3302786"/>
  <p:tag name="KSO_WM_SLIDE_THEME_NAME" val="蓝色山水意境中国风主题"/>
</p:tagLst>
</file>

<file path=ppt/tags/tag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63_9*a*1"/>
  <p:tag name="KSO_WM_TEMPLATE_CATEGORY" val="custom"/>
  <p:tag name="KSO_WM_TEMPLATE_INDEX" val="20230263"/>
  <p:tag name="KSO_WM_UNIT_LAYERLEVEL" val="1"/>
  <p:tag name="KSO_WM_TAG_VERSION" val="3.0"/>
  <p:tag name="KSO_WM_BEAUTIFY_FLAG" val="#wm#"/>
  <p:tag name="KSO_WM_UNIT_CONTENT_GROUP_TYPE" val="contentchip"/>
  <p:tag name="KSO_WM_UNIT_PRESET_TEXT" val="添加章节标题"/>
</p:tagLst>
</file>

<file path=ppt/tags/tag88.xml><?xml version="1.0" encoding="utf-8"?>
<p:tagLst xmlns:p="http://schemas.openxmlformats.org/presentationml/2006/main">
  <p:tag name="KSO_WM_SLIDE_ID" val="custom20230263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63"/>
  <p:tag name="KSO_WM_SLIDE_TYPE" val="sectionTitle"/>
  <p:tag name="KSO_WM_SLIDE_SUBTYPE" val="pureTxt"/>
  <p:tag name="KSO_WM_SLIDE_LAYOUT" val="a"/>
  <p:tag name="KSO_WM_SLIDE_LAYOUT_CNT" val="1"/>
  <p:tag name="KSO_WM_SPECIAL_SOURCE" val="bdnull"/>
  <p:tag name="KSO_WM_SLIDE_CONTENT_AREA" val="{&quot;left&quot;:&quot;43&quot;,&quot;top&quot;:&quot;156.65&quot;,&quot;width&quot;:&quot;459.25&quot;,&quot;height&quot;:&quot;180.85&quot;}"/>
  <p:tag name="KSO_WM_SLIDE_THEME_ID" val="3302786"/>
  <p:tag name="KSO_WM_SLIDE_THEME_NAME" val="蓝色山水意境中国风主题"/>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30263"/>
</p:tagLst>
</file>

<file path=ppt/tags/tag93.xml><?xml version="1.0" encoding="utf-8"?>
<p:tagLst xmlns:p="http://schemas.openxmlformats.org/presentationml/2006/main">
  <p:tag name="KSO_WM_BEAUTIFY_FLAG" val="#wm#"/>
  <p:tag name="KSO_WM_TEMPLATE_CATEGORY" val="custom"/>
  <p:tag name="KSO_WM_TEMPLATE_INDEX" val="20230263"/>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30263"/>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wm#"/>
  <p:tag name="KSO_WM_TEMPLATE_CATEGORY" val="custom"/>
  <p:tag name="KSO_WM_TEMPLATE_INDEX" val="20230263"/>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69">
      <a:dk1>
        <a:srgbClr val="000000"/>
      </a:dk1>
      <a:lt1>
        <a:srgbClr val="FFFFFF"/>
      </a:lt1>
      <a:dk2>
        <a:srgbClr val="253A3F"/>
      </a:dk2>
      <a:lt2>
        <a:srgbClr val="ADC8CE"/>
      </a:lt2>
      <a:accent1>
        <a:srgbClr val="578591"/>
      </a:accent1>
      <a:accent2>
        <a:srgbClr val="77A3AE"/>
      </a:accent2>
      <a:accent3>
        <a:srgbClr val="D36250"/>
      </a:accent3>
      <a:accent4>
        <a:srgbClr val="EC9B86"/>
      </a:accent4>
      <a:accent5>
        <a:srgbClr val="A0B9C6"/>
      </a:accent5>
      <a:accent6>
        <a:srgbClr val="B1B3D3"/>
      </a:accent6>
      <a:hlink>
        <a:srgbClr val="EC5F74"/>
      </a:hlink>
      <a:folHlink>
        <a:srgbClr val="6096E6"/>
      </a:folHlink>
    </a:clrScheme>
    <a:fontScheme name="自定义 27">
      <a:majorFont>
        <a:latin typeface="汉仪大宋简"/>
        <a:ea typeface="汉仪大宋简"/>
        <a:cs typeface=""/>
      </a:majorFont>
      <a:minorFont>
        <a:latin typeface="汉仪大宋简"/>
        <a:ea typeface="汉仪大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25566</Words>
  <Application>WPS 演示</Application>
  <PresentationFormat>宽屏</PresentationFormat>
  <Paragraphs>771</Paragraphs>
  <Slides>53</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53</vt:i4>
      </vt:variant>
    </vt:vector>
  </HeadingPairs>
  <TitlesOfParts>
    <vt:vector size="75" baseType="lpstr">
      <vt:lpstr>Arial</vt:lpstr>
      <vt:lpstr>宋体</vt:lpstr>
      <vt:lpstr>Wingdings</vt:lpstr>
      <vt:lpstr>汉仪大宋简</vt:lpstr>
      <vt:lpstr>Wingdings</vt:lpstr>
      <vt:lpstr>汉仪雅酷黑简</vt:lpstr>
      <vt:lpstr>汉仪刚艺体-85W</vt:lpstr>
      <vt:lpstr>汉仪程行简</vt:lpstr>
      <vt:lpstr>Times New Roman</vt:lpstr>
      <vt:lpstr>华文中宋</vt:lpstr>
      <vt:lpstr>汉仪君黑-45简</vt:lpstr>
      <vt:lpstr>等线</vt:lpstr>
      <vt:lpstr>微软雅黑</vt:lpstr>
      <vt:lpstr>黑体</vt:lpstr>
      <vt:lpstr>Arial Unicode MS</vt:lpstr>
      <vt:lpstr>Calibri</vt:lpstr>
      <vt:lpstr>楷体</vt:lpstr>
      <vt:lpstr>新宋体</vt:lpstr>
      <vt:lpstr>HelveticaNeue</vt:lpstr>
      <vt:lpstr>华文新魏</vt:lpstr>
      <vt:lpstr>Segoe Print</vt:lpstr>
      <vt:lpstr>Office 主题</vt:lpstr>
      <vt:lpstr>PowerPoint 演示文稿</vt:lpstr>
      <vt:lpstr>2024年8月</vt:lpstr>
      <vt:lpstr>题型概况</vt:lpstr>
      <vt:lpstr>PowerPoint 演示文稿</vt:lpstr>
      <vt:lpstr>阅读理解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完形填空</vt:lpstr>
      <vt:lpstr>PowerPoint 演示文稿</vt:lpstr>
      <vt:lpstr>PowerPoint 演示文稿</vt:lpstr>
      <vt:lpstr>PowerPoint 演示文稿</vt:lpstr>
      <vt:lpstr>PowerPoint 演示文稿</vt:lpstr>
      <vt:lpstr>PowerPoint 演示文稿</vt:lpstr>
      <vt:lpstr>语法填空</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158</cp:revision>
  <dcterms:created xsi:type="dcterms:W3CDTF">2019-06-19T02:08:00Z</dcterms:created>
  <dcterms:modified xsi:type="dcterms:W3CDTF">2024-09-04T03:14:06Z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30E7CB02E73E4D1EBB6A5242C9999DC2_13</vt:lpwstr>
  </property>
</Properties>
</file>