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39"/>
  </p:notesMasterIdLst>
  <p:handoutMasterIdLst>
    <p:handoutMasterId r:id="rId40"/>
  </p:handoutMasterIdLst>
  <p:sldIdLst>
    <p:sldId id="310" r:id="rId2"/>
    <p:sldId id="256" r:id="rId3"/>
    <p:sldId id="364" r:id="rId4"/>
    <p:sldId id="319" r:id="rId5"/>
    <p:sldId id="334" r:id="rId6"/>
    <p:sldId id="335" r:id="rId7"/>
    <p:sldId id="338" r:id="rId8"/>
    <p:sldId id="365" r:id="rId9"/>
    <p:sldId id="366" r:id="rId10"/>
    <p:sldId id="368" r:id="rId11"/>
    <p:sldId id="369" r:id="rId12"/>
    <p:sldId id="370" r:id="rId13"/>
    <p:sldId id="371" r:id="rId14"/>
    <p:sldId id="372" r:id="rId15"/>
    <p:sldId id="374" r:id="rId16"/>
    <p:sldId id="375" r:id="rId17"/>
    <p:sldId id="337" r:id="rId18"/>
    <p:sldId id="376" r:id="rId19"/>
    <p:sldId id="377" r:id="rId20"/>
    <p:sldId id="378" r:id="rId21"/>
    <p:sldId id="379" r:id="rId22"/>
    <p:sldId id="380" r:id="rId23"/>
    <p:sldId id="381" r:id="rId24"/>
    <p:sldId id="382" r:id="rId25"/>
    <p:sldId id="383" r:id="rId26"/>
    <p:sldId id="384" r:id="rId27"/>
    <p:sldId id="385" r:id="rId28"/>
    <p:sldId id="386" r:id="rId29"/>
    <p:sldId id="387" r:id="rId30"/>
    <p:sldId id="388" r:id="rId31"/>
    <p:sldId id="389" r:id="rId32"/>
    <p:sldId id="390" r:id="rId33"/>
    <p:sldId id="391" r:id="rId34"/>
    <p:sldId id="392" r:id="rId35"/>
    <p:sldId id="393" r:id="rId36"/>
    <p:sldId id="395" r:id="rId37"/>
    <p:sldId id="394" r:id="rId38"/>
  </p:sldIdLst>
  <p:sldSz cx="12192000" cy="6858000"/>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09" autoAdjust="0"/>
    <p:restoredTop sz="94605" autoAdjust="0"/>
  </p:normalViewPr>
  <p:slideViewPr>
    <p:cSldViewPr snapToGrid="0">
      <p:cViewPr varScale="1">
        <p:scale>
          <a:sx n="78" d="100"/>
          <a:sy n="78" d="100"/>
        </p:scale>
        <p:origin x="114" y="57"/>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8" d="100"/>
          <a:sy n="88" d="100"/>
        </p:scale>
        <p:origin x="379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8D2096-651A-44EB-B335-0CD3A7FF11CE}" type="datetime1">
              <a:rPr lang="zh-CN" altLang="en-US" smtClean="0">
                <a:latin typeface="Microsoft YaHei UI" panose="020B0503020204020204" pitchFamily="34" charset="-122"/>
                <a:ea typeface="Microsoft YaHei UI" panose="020B0503020204020204" pitchFamily="34" charset="-122"/>
              </a:rPr>
              <a:t>2020/7/12</a:t>
            </a:fld>
            <a:endParaRPr lang="zh-CN" altLang="en-US" dirty="0">
              <a:latin typeface="Microsoft YaHei UI" panose="020B0503020204020204" pitchFamily="34" charset="-122"/>
              <a:ea typeface="Microsoft YaHei UI"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D24AC9-7495-4E3F-ADDF-5256D7C54D8E}" type="slidenum">
              <a:rPr lang="en-US" altLang="zh-CN" smtClean="0">
                <a:latin typeface="Microsoft YaHei UI" panose="020B0503020204020204" pitchFamily="34" charset="-122"/>
                <a:ea typeface="Microsoft YaHei UI" panose="020B0503020204020204" pitchFamily="34" charset="-122"/>
              </a:rPr>
              <a:t>‹#›</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22A8867F-CAF7-4926-B47A-8DDC82ADFD2F}" type="datetime1">
              <a:rPr lang="zh-CN" altLang="en-US" smtClean="0"/>
              <a:t>2020/7/12</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编辑母版文本样式</a:t>
            </a:r>
          </a:p>
          <a:p>
            <a:pPr lvl="1"/>
            <a:r>
              <a:rPr lang="zh-CN" altLang="en-US" noProof="0" dirty="0"/>
              <a:t>第二级</a:t>
            </a:r>
          </a:p>
          <a:p>
            <a:pPr lvl="2"/>
            <a:r>
              <a:rPr lang="zh-CN" altLang="en-US" noProof="0" dirty="0"/>
              <a:t>第三级</a:t>
            </a:r>
          </a:p>
          <a:p>
            <a:pPr lvl="3"/>
            <a:r>
              <a:rPr lang="zh-CN" altLang="en-US" noProof="0" dirty="0"/>
              <a:t>第四级</a:t>
            </a:r>
          </a:p>
          <a:p>
            <a:pPr lvl="4"/>
            <a:r>
              <a:rPr lang="zh-CN" altLang="en-US" noProof="0" dirty="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68DE52DB-2063-4BF0-9899-4431302C06D1}" type="slidenum">
              <a:rPr lang="en-US" altLang="zh-CN" noProof="0" smtClean="0"/>
              <a:t>‹#›</a:t>
            </a:fld>
            <a:endParaRPr lang="zh-CN" altLang="en-US" noProof="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smtClean="0"/>
              <a:t>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矩形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矩形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矩形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矩形​​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组 3"/>
          <p:cNvGrpSpPr/>
          <p:nvPr/>
        </p:nvGrpSpPr>
        <p:grpSpPr>
          <a:xfrm>
            <a:off x="5250180" y="1267730"/>
            <a:ext cx="1691640" cy="645295"/>
            <a:chOff x="5318306" y="1386268"/>
            <a:chExt cx="1567331" cy="645295"/>
          </a:xfrm>
        </p:grpSpPr>
        <p:cxnSp>
          <p:nvCxnSpPr>
            <p:cNvPr id="17" name="直接连接符​​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ctrTitle"/>
          </p:nvPr>
        </p:nvSpPr>
        <p:spPr>
          <a:xfrm>
            <a:off x="1561708" y="2091263"/>
            <a:ext cx="9068586" cy="2590800"/>
          </a:xfrm>
        </p:spPr>
        <p:txBody>
          <a:bodyPr tIns="45720" bIns="45720"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p>
        </p:txBody>
      </p:sp>
      <p:sp>
        <p:nvSpPr>
          <p:cNvPr id="3" name="副标题 2"/>
          <p:cNvSpPr>
            <a:spLocks noGrp="1"/>
          </p:cNvSpPr>
          <p:nvPr>
            <p:ph type="subTitle" idx="1" hasCustomPrompt="1"/>
          </p:nvPr>
        </p:nvSpPr>
        <p:spPr>
          <a:xfrm>
            <a:off x="1562100" y="4682062"/>
            <a:ext cx="9070848" cy="457201"/>
          </a:xfrm>
        </p:spPr>
        <p:txBody>
          <a:bodyPr rtlCol="0">
            <a:normAutofit/>
          </a:bodyPr>
          <a:lstStyle>
            <a:lvl1pPr marL="0" indent="0" algn="ctr">
              <a:spcBef>
                <a:spcPts val="0"/>
              </a:spcBef>
              <a:buNone/>
              <a:defRPr sz="1600" spc="80" baseline="0">
                <a:solidFill>
                  <a:schemeClr val="tx2"/>
                </a:solidFill>
                <a:latin typeface="Microsoft YaHei UI" panose="020B0503020204020204" pitchFamily="34" charset="-122"/>
                <a:ea typeface="Microsoft YaHei UI" panose="020B0503020204020204" pitchFamily="34" charset="-122"/>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p>
        </p:txBody>
      </p:sp>
      <p:sp>
        <p:nvSpPr>
          <p:cNvPr id="20" name="日期占位符 19"/>
          <p:cNvSpPr>
            <a:spLocks noGrp="1"/>
          </p:cNvSpPr>
          <p:nvPr>
            <p:ph type="dt" sz="half" idx="10"/>
          </p:nvPr>
        </p:nvSpPr>
        <p:spPr>
          <a:xfrm>
            <a:off x="5318760" y="1341255"/>
            <a:ext cx="1554480" cy="527213"/>
          </a:xfrm>
        </p:spPr>
        <p:txBody>
          <a:bodyPr rtlCol="0"/>
          <a:lstStyle>
            <a:lvl1pPr algn="ctr">
              <a:defRPr sz="1300" spc="0" baseline="0">
                <a:solidFill>
                  <a:srgbClr val="FFFFFF"/>
                </a:solidFill>
                <a:latin typeface="Microsoft YaHei UI" panose="020B0503020204020204" pitchFamily="34" charset="-122"/>
                <a:ea typeface="Microsoft YaHei UI" panose="020B0503020204020204" pitchFamily="34" charset="-122"/>
              </a:defRPr>
            </a:lvl1pPr>
          </a:lstStyle>
          <a:p>
            <a:fld id="{1075EC1E-C64D-4101-8267-0B6FD8847CC8}" type="datetime1">
              <a:rPr lang="zh-CN" altLang="en-US" noProof="0" smtClean="0"/>
              <a:t>2020/7/12</a:t>
            </a:fld>
            <a:endParaRPr lang="zh-CN" altLang="en-US" noProof="0"/>
          </a:p>
        </p:txBody>
      </p:sp>
      <p:sp>
        <p:nvSpPr>
          <p:cNvPr id="21" name="页脚占位符 20"/>
          <p:cNvSpPr>
            <a:spLocks noGrp="1"/>
          </p:cNvSpPr>
          <p:nvPr>
            <p:ph type="ftr" sz="quarter" idx="11"/>
          </p:nvPr>
        </p:nvSpPr>
        <p:spPr>
          <a:xfrm>
            <a:off x="1453896" y="5212080"/>
            <a:ext cx="5905500"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22" name="幻灯片编号占位符 21"/>
          <p:cNvSpPr>
            <a:spLocks noGrp="1"/>
          </p:cNvSpPr>
          <p:nvPr>
            <p:ph type="sldNum" sz="quarter" idx="12"/>
          </p:nvPr>
        </p:nvSpPr>
        <p:spPr>
          <a:xfrm>
            <a:off x="8606919" y="5212080"/>
            <a:ext cx="2111881"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p>
        </p:txBody>
      </p:sp>
      <p:sp>
        <p:nvSpPr>
          <p:cNvPr id="3" name="垂直文本占位符 2"/>
          <p:cNvSpPr>
            <a:spLocks noGrp="1"/>
          </p:cNvSpPr>
          <p:nvPr>
            <p:ph type="body" orient="vert" idx="1" hasCustomPrompt="1"/>
          </p:nvPr>
        </p:nvSpPr>
        <p:spPr/>
        <p:txBody>
          <a:bodyPr vert="eaVert"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10"/>
          </p:nvPr>
        </p:nvSpPr>
        <p:spPr/>
        <p:txBody>
          <a:bodyPr rtlCol="0"/>
          <a:lstStyle>
            <a:lvl1pPr>
              <a:defRPr>
                <a:solidFill>
                  <a:schemeClr val="tx2"/>
                </a:solidFill>
              </a:defRPr>
            </a:lvl1pPr>
          </a:lstStyle>
          <a:p>
            <a:pPr rtl="0"/>
            <a:fld id="{BCCEF045-27B8-4DAF-B6BC-E52B05B9C207}" type="datetime1">
              <a:rPr lang="zh-CN" altLang="en-US" noProof="0" smtClean="0"/>
              <a:t>2020/7/12</a:t>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t>‹#›</a:t>
            </a:fld>
            <a:endParaRPr lang="zh-CN" altLang="en-U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991600" y="762000"/>
            <a:ext cx="2362200" cy="5257800"/>
          </a:xfrm>
        </p:spPr>
        <p:txBody>
          <a:bodyPr vert="eaVert"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3" name="垂直文本占位符 2"/>
          <p:cNvSpPr>
            <a:spLocks noGrp="1"/>
          </p:cNvSpPr>
          <p:nvPr>
            <p:ph type="body" orient="vert" idx="1" hasCustomPrompt="1"/>
          </p:nvPr>
        </p:nvSpPr>
        <p:spPr>
          <a:xfrm>
            <a:off x="838200" y="762000"/>
            <a:ext cx="8077200" cy="5257800"/>
          </a:xfrm>
        </p:spPr>
        <p:txBody>
          <a:bodyPr vert="eaVert" rtlCol="0"/>
          <a:lstStyle>
            <a:lvl1pPr>
              <a:defRPr>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6332E303-0D2A-4D78-B246-00723A3F99C8}" type="datetime1">
              <a:rPr lang="zh-CN" altLang="en-US" noProof="0" smtClean="0"/>
              <a:t>2020/7/12</a:t>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tx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3" name="内容占位符 2"/>
          <p:cNvSpPr>
            <a:spLocks noGrp="1"/>
          </p:cNvSpPr>
          <p:nvPr>
            <p:ph idx="1" hasCustomPrompt="1"/>
          </p:nvPr>
        </p:nvSpPr>
        <p:spPr/>
        <p:txBody>
          <a:bodyPr rtlCol="0"/>
          <a:lstStyle>
            <a:lvl1pPr>
              <a:defRPr sz="1800">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7F75CE96-05BA-4606-81C6-087C587193E9}" type="datetime1">
              <a:rPr lang="zh-CN" altLang="en-US" noProof="0" smtClean="0"/>
              <a:t>2020/7/12</a:t>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9" name="矩形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矩形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矩形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矩形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组 30"/>
          <p:cNvGrpSpPr/>
          <p:nvPr/>
        </p:nvGrpSpPr>
        <p:grpSpPr>
          <a:xfrm>
            <a:off x="5250180" y="1267730"/>
            <a:ext cx="1691640" cy="645295"/>
            <a:chOff x="5318306" y="1386268"/>
            <a:chExt cx="1567331" cy="645295"/>
          </a:xfrm>
        </p:grpSpPr>
        <p:cxnSp>
          <p:nvCxnSpPr>
            <p:cNvPr id="32" name="直接连接符​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title"/>
          </p:nvPr>
        </p:nvSpPr>
        <p:spPr>
          <a:xfrm>
            <a:off x="1563623" y="2094309"/>
            <a:ext cx="9070848" cy="2587752"/>
          </a:xfrm>
        </p:spPr>
        <p:txBody>
          <a:bodyPr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p>
        </p:txBody>
      </p:sp>
      <p:sp>
        <p:nvSpPr>
          <p:cNvPr id="3" name="文本占位符 2"/>
          <p:cNvSpPr>
            <a:spLocks noGrp="1"/>
          </p:cNvSpPr>
          <p:nvPr>
            <p:ph type="body" idx="1" hasCustomPrompt="1"/>
          </p:nvPr>
        </p:nvSpPr>
        <p:spPr>
          <a:xfrm>
            <a:off x="1563624" y="4682062"/>
            <a:ext cx="9070848" cy="457200"/>
          </a:xfrm>
        </p:spPr>
        <p:txBody>
          <a:bodyPr rtlCol="0" anchor="t">
            <a:normAutofit/>
          </a:bodyPr>
          <a:lstStyle>
            <a:lvl1pPr marL="0" indent="0" algn="ctr">
              <a:buNone/>
              <a:tabLst>
                <a:tab pos="2633345" algn="l"/>
              </a:tabLst>
              <a:defRPr sz="1600">
                <a:solidFill>
                  <a:schemeClr val="tx2"/>
                </a:solidFill>
                <a:effectLst/>
                <a:latin typeface="Microsoft YaHei UI" panose="020B0503020204020204" pitchFamily="34" charset="-122"/>
                <a:ea typeface="Microsoft YaHei UI" panose="020B0503020204020204" pitchFamily="34" charset="-122"/>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noProof="0"/>
              <a:t>编辑母版文本样式</a:t>
            </a:r>
          </a:p>
        </p:txBody>
      </p:sp>
      <p:sp>
        <p:nvSpPr>
          <p:cNvPr id="4" name="日期占位符 3"/>
          <p:cNvSpPr>
            <a:spLocks noGrp="1"/>
          </p:cNvSpPr>
          <p:nvPr>
            <p:ph type="dt" sz="half" idx="10"/>
          </p:nvPr>
        </p:nvSpPr>
        <p:spPr>
          <a:xfrm>
            <a:off x="5321808" y="1344502"/>
            <a:ext cx="1554480" cy="530352"/>
          </a:xfrm>
        </p:spPr>
        <p:txBody>
          <a:bodyPr rtlCol="0"/>
          <a:lstStyle>
            <a:lvl1pPr algn="ctr">
              <a:defRPr lang="en-US" sz="1300" kern="1200" spc="0" baseline="0">
                <a:solidFill>
                  <a:srgbClr val="FFFFFF"/>
                </a:solidFill>
                <a:latin typeface="Microsoft YaHei UI" panose="020B0503020204020204" pitchFamily="34" charset="-122"/>
                <a:ea typeface="Microsoft YaHei UI" panose="020B0503020204020204" pitchFamily="34" charset="-122"/>
                <a:cs typeface="+mn-cs"/>
              </a:defRPr>
            </a:lvl1pPr>
          </a:lstStyle>
          <a:p>
            <a:fld id="{D31950EB-3303-4FE6-8AD1-5227D9F3C618}" type="datetime1">
              <a:rPr lang="zh-CN" altLang="en-US" noProof="0" smtClean="0"/>
              <a:t>2020/7/12</a:t>
            </a:fld>
            <a:endParaRPr lang="zh-CN" altLang="en-US" noProof="0"/>
          </a:p>
        </p:txBody>
      </p:sp>
      <p:sp>
        <p:nvSpPr>
          <p:cNvPr id="5" name="页脚占位符 4"/>
          <p:cNvSpPr>
            <a:spLocks noGrp="1"/>
          </p:cNvSpPr>
          <p:nvPr>
            <p:ph type="ftr" sz="quarter" idx="11"/>
          </p:nvPr>
        </p:nvSpPr>
        <p:spPr>
          <a:xfrm>
            <a:off x="1453896" y="5212080"/>
            <a:ext cx="5907024"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a:xfrm>
            <a:off x="8604504" y="5212080"/>
            <a:ext cx="2112264"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标题 7"/>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内容占位符 2"/>
          <p:cNvSpPr>
            <a:spLocks noGrp="1"/>
          </p:cNvSpPr>
          <p:nvPr>
            <p:ph sz="half" idx="1" hasCustomPrompt="1"/>
          </p:nvPr>
        </p:nvSpPr>
        <p:spPr>
          <a:xfrm>
            <a:off x="106680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内容占位符 3"/>
          <p:cNvSpPr>
            <a:spLocks noGrp="1"/>
          </p:cNvSpPr>
          <p:nvPr>
            <p:ph sz="half" idx="2" hasCustomPrompt="1"/>
          </p:nvPr>
        </p:nvSpPr>
        <p:spPr>
          <a:xfrm>
            <a:off x="637032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5" name="日期占位符 4"/>
          <p:cNvSpPr>
            <a:spLocks noGrp="1"/>
          </p:cNvSpPr>
          <p:nvPr>
            <p:ph type="dt" sz="half" idx="10"/>
          </p:nvPr>
        </p:nvSpPr>
        <p:spPr/>
        <p:txBody>
          <a:bodyPr rtlCol="0"/>
          <a:lstStyle>
            <a:lvl1pPr>
              <a:defRPr>
                <a:solidFill>
                  <a:schemeClr val="tx2"/>
                </a:solidFill>
              </a:defRPr>
            </a:lvl1pPr>
          </a:lstStyle>
          <a:p>
            <a:pPr rtl="0"/>
            <a:fld id="{E7327386-70E9-46DE-AADA-F771DCDAE73F}" type="datetime1">
              <a:rPr lang="zh-CN" altLang="en-US" noProof="0" smtClean="0"/>
              <a:t>2020/7/12</a:t>
            </a:fld>
            <a:endParaRPr lang="zh-CN" altLang="en-US" noProof="0"/>
          </a:p>
        </p:txBody>
      </p:sp>
      <p:sp>
        <p:nvSpPr>
          <p:cNvPr id="6" name="页脚占位符 5"/>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t>‹#›</a:t>
            </a:fld>
            <a:endParaRPr lang="zh-CN" altLang="en-U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3" name="文本占位符 2"/>
          <p:cNvSpPr>
            <a:spLocks noGrp="1"/>
          </p:cNvSpPr>
          <p:nvPr>
            <p:ph type="body" idx="1" hasCustomPrompt="1"/>
          </p:nvPr>
        </p:nvSpPr>
        <p:spPr>
          <a:xfrm>
            <a:off x="106984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p>
        </p:txBody>
      </p:sp>
      <p:sp>
        <p:nvSpPr>
          <p:cNvPr id="4" name="内容占位符 3"/>
          <p:cNvSpPr>
            <a:spLocks noGrp="1"/>
          </p:cNvSpPr>
          <p:nvPr>
            <p:ph sz="half" idx="2" hasCustomPrompt="1"/>
          </p:nvPr>
        </p:nvSpPr>
        <p:spPr>
          <a:xfrm>
            <a:off x="1069848" y="2755898"/>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5" name="文本占位符 4"/>
          <p:cNvSpPr>
            <a:spLocks noGrp="1"/>
          </p:cNvSpPr>
          <p:nvPr>
            <p:ph type="body" sz="quarter" idx="3" hasCustomPrompt="1"/>
          </p:nvPr>
        </p:nvSpPr>
        <p:spPr>
          <a:xfrm>
            <a:off x="637336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p>
        </p:txBody>
      </p:sp>
      <p:sp>
        <p:nvSpPr>
          <p:cNvPr id="6" name="内容占位符 5"/>
          <p:cNvSpPr>
            <a:spLocks noGrp="1"/>
          </p:cNvSpPr>
          <p:nvPr>
            <p:ph sz="quarter" idx="4" hasCustomPrompt="1"/>
          </p:nvPr>
        </p:nvSpPr>
        <p:spPr>
          <a:xfrm>
            <a:off x="6373368" y="2756581"/>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7" name="日期占位符 6"/>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3C45F11-B51D-4F16-9E44-20F027185215}" type="datetime1">
              <a:rPr lang="zh-CN" altLang="en-US" smtClean="0"/>
              <a:t>2020/7/12</a:t>
            </a:fld>
            <a:endParaRPr lang="zh-CN" altLang="en-US"/>
          </a:p>
        </p:txBody>
      </p:sp>
      <p:sp>
        <p:nvSpPr>
          <p:cNvPr id="8" name="页脚占位符 7"/>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9" name="灯片编号占位符 8"/>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p>
        </p:txBody>
      </p:sp>
      <p:sp>
        <p:nvSpPr>
          <p:cNvPr id="3" name="日期占位符 2"/>
          <p:cNvSpPr>
            <a:spLocks noGrp="1"/>
          </p:cNvSpPr>
          <p:nvPr>
            <p:ph type="dt" sz="half" idx="10"/>
          </p:nvPr>
        </p:nvSpPr>
        <p:spPr/>
        <p:txBody>
          <a:bodyPr rtlCol="0"/>
          <a:lstStyle>
            <a:lvl1pPr>
              <a:defRPr>
                <a:solidFill>
                  <a:schemeClr val="tx2"/>
                </a:solidFill>
              </a:defRPr>
            </a:lvl1pPr>
          </a:lstStyle>
          <a:p>
            <a:pPr rtl="0"/>
            <a:fld id="{0F8DC16A-F715-4C36-9292-DEF1F990B7BE}" type="datetime1">
              <a:rPr lang="zh-CN" altLang="en-US" noProof="0" smtClean="0"/>
              <a:t>2020/7/12</a:t>
            </a:fld>
            <a:endParaRPr lang="zh-CN" altLang="en-US" noProof="0"/>
          </a:p>
        </p:txBody>
      </p:sp>
      <p:sp>
        <p:nvSpPr>
          <p:cNvPr id="4" name="页脚占位符 3"/>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5" name="灯片编号占位符 4"/>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t>‹#›</a:t>
            </a:fld>
            <a:endParaRPr lang="zh-CN" altLang="en-U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lvl1pPr>
              <a:defRPr>
                <a:solidFill>
                  <a:schemeClr val="tx2"/>
                </a:solidFill>
              </a:defRPr>
            </a:lvl1pPr>
          </a:lstStyle>
          <a:p>
            <a:pPr rtl="0"/>
            <a:fld id="{643AF9B7-E53B-423C-89F6-59EAF6D004F3}" type="datetime1">
              <a:rPr lang="zh-CN" altLang="en-US" noProof="0" smtClean="0"/>
              <a:t>2020/7/12</a:t>
            </a:fld>
            <a:endParaRPr lang="zh-CN" altLang="en-US" noProof="0"/>
          </a:p>
        </p:txBody>
      </p:sp>
      <p:sp>
        <p:nvSpPr>
          <p:cNvPr id="3" name="页脚占位符 2"/>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4" name="灯片编号占位符 3"/>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t>‹#›</a:t>
            </a:fld>
            <a:endParaRPr lang="zh-CN" altLang="en-U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带题注的内容">
    <p:spTree>
      <p:nvGrpSpPr>
        <p:cNvPr id="1" name=""/>
        <p:cNvGrpSpPr/>
        <p:nvPr/>
      </p:nvGrpSpPr>
      <p:grpSpPr>
        <a:xfrm>
          <a:off x="0" y="0"/>
          <a:ext cx="0" cy="0"/>
          <a:chOff x="0" y="0"/>
          <a:chExt cx="0" cy="0"/>
        </a:xfrm>
      </p:grpSpPr>
      <p:sp>
        <p:nvSpPr>
          <p:cNvPr id="14" name="矩形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矩形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矩形​​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7392"/>
            <a:ext cx="2430780" cy="1645920"/>
          </a:xfrm>
        </p:spPr>
        <p:txBody>
          <a:bodyPr rtlCol="0"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p>
        </p:txBody>
      </p:sp>
      <p:sp>
        <p:nvSpPr>
          <p:cNvPr id="3" name="内容占位符 2"/>
          <p:cNvSpPr>
            <a:spLocks noGrp="1"/>
          </p:cNvSpPr>
          <p:nvPr>
            <p:ph idx="1" hasCustomPrompt="1"/>
          </p:nvPr>
        </p:nvSpPr>
        <p:spPr>
          <a:xfrm>
            <a:off x="790575" y="704850"/>
            <a:ext cx="7562850" cy="5143500"/>
          </a:xfrm>
        </p:spPr>
        <p:txBody>
          <a:bodyPr rtlCol="0"/>
          <a:lstStyle>
            <a:lvl1pPr>
              <a:defRPr sz="19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文本占位符 3"/>
          <p:cNvSpPr>
            <a:spLocks noGrp="1"/>
          </p:cNvSpPr>
          <p:nvPr>
            <p:ph type="body" sz="half" idx="2" hasCustomPrompt="1"/>
          </p:nvPr>
        </p:nvSpPr>
        <p:spPr>
          <a:xfrm>
            <a:off x="9296400" y="2286000"/>
            <a:ext cx="2430780" cy="3505200"/>
          </a:xfrm>
        </p:spPr>
        <p:txBody>
          <a:bodyPr rtlCol="0">
            <a:normAutofit/>
          </a:bodyPr>
          <a:lstStyle>
            <a:lvl1pPr marL="0" indent="0">
              <a:lnSpc>
                <a:spcPct val="110000"/>
              </a:lnSpc>
              <a:spcBef>
                <a:spcPts val="800"/>
              </a:spcBef>
              <a:buNone/>
              <a:defRPr sz="1400">
                <a:solidFill>
                  <a:schemeClr val="bg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p>
        </p:txBody>
      </p:sp>
      <p:sp>
        <p:nvSpPr>
          <p:cNvPr id="5" name="日期占位符 4"/>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872393E-9C8B-42B8-91E5-4A1FF04109F8}" type="datetime1">
              <a:rPr lang="zh-CN" altLang="en-US" noProof="0" smtClean="0"/>
              <a:t>2020/7/12</a:t>
            </a:fld>
            <a:endParaRPr lang="zh-CN" altLang="en-US" noProof="0"/>
          </a:p>
        </p:txBody>
      </p:sp>
      <p:sp>
        <p:nvSpPr>
          <p:cNvPr id="6" name="页脚占位符 5"/>
          <p:cNvSpPr>
            <a:spLocks noGrp="1"/>
          </p:cNvSpPr>
          <p:nvPr>
            <p:ph type="ftr" sz="quarter" idx="11"/>
          </p:nvPr>
        </p:nvSpPr>
        <p:spPr>
          <a:xfrm>
            <a:off x="3439158" y="6214535"/>
            <a:ext cx="5184648" cy="256032"/>
          </a:xfrm>
        </p:spPr>
        <p:txBody>
          <a:bodyPr rtlCol="0"/>
          <a:lstStyle>
            <a:lvl1pPr algn="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幻灯片编号占位符 6"/>
          <p:cNvSpPr>
            <a:spLocks noGrp="1"/>
          </p:cNvSpPr>
          <p:nvPr>
            <p:ph type="sldNum" sz="quarter" idx="12"/>
          </p:nvPr>
        </p:nvSpPr>
        <p:spPr/>
        <p:txBody>
          <a:bodyPr rtlCol="0"/>
          <a:lstStyle>
            <a:lvl1pPr>
              <a:defRPr>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
        <p:nvSpPr>
          <p:cNvPr id="11" name="矩形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带题注的图片">
    <p:spTree>
      <p:nvGrpSpPr>
        <p:cNvPr id="1" name=""/>
        <p:cNvGrpSpPr/>
        <p:nvPr/>
      </p:nvGrpSpPr>
      <p:grpSpPr>
        <a:xfrm>
          <a:off x="0" y="0"/>
          <a:ext cx="0" cy="0"/>
          <a:chOff x="0" y="0"/>
          <a:chExt cx="0" cy="0"/>
        </a:xfrm>
      </p:grpSpPr>
      <p:sp>
        <p:nvSpPr>
          <p:cNvPr id="14" name="矩形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矩形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3504"/>
            <a:ext cx="2432304" cy="1645920"/>
          </a:xfrm>
        </p:spPr>
        <p:txBody>
          <a:bodyPr rtlCol="0" anchor="b">
            <a:noAutofit/>
          </a:bodyPr>
          <a:lstStyle>
            <a:lvl1pPr algn="l">
              <a:defRPr sz="2800" b="0">
                <a:solidFill>
                  <a:schemeClr val="tx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3" name="图片占位符 2"/>
          <p:cNvSpPr>
            <a:spLocks noGrp="1" noChangeAspect="1"/>
          </p:cNvSpPr>
          <p:nvPr>
            <p:ph type="pic" idx="1" hasCustomPrompt="1"/>
          </p:nvPr>
        </p:nvSpPr>
        <p:spPr>
          <a:xfrm>
            <a:off x="228599" y="237744"/>
            <a:ext cx="8601076" cy="6382512"/>
          </a:xfrm>
          <a:solidFill>
            <a:srgbClr val="808080"/>
          </a:solidFill>
          <a:ln>
            <a:noFill/>
          </a:ln>
        </p:spPr>
        <p:txBody>
          <a:bodyPr rtlCol="0" anchor="t"/>
          <a:lstStyle>
            <a:lvl1pPr marL="0" indent="0">
              <a:buNone/>
              <a:defRPr sz="3200">
                <a:latin typeface="Microsoft YaHei UI" panose="020B0503020204020204" pitchFamily="34" charset="-122"/>
                <a:ea typeface="Microsoft YaHei UI"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单击图标以添加图片</a:t>
            </a:r>
          </a:p>
        </p:txBody>
      </p:sp>
      <p:sp>
        <p:nvSpPr>
          <p:cNvPr id="4" name="文本占位符 3"/>
          <p:cNvSpPr>
            <a:spLocks noGrp="1"/>
          </p:cNvSpPr>
          <p:nvPr>
            <p:ph type="body" sz="half" idx="2" hasCustomPrompt="1"/>
          </p:nvPr>
        </p:nvSpPr>
        <p:spPr>
          <a:xfrm>
            <a:off x="9296400" y="2286000"/>
            <a:ext cx="2432304" cy="3502152"/>
          </a:xfrm>
        </p:spPr>
        <p:txBody>
          <a:bodyPr rtlCol="0">
            <a:normAutofit/>
          </a:bodyPr>
          <a:lstStyle>
            <a:lvl1pPr marL="0" indent="0" algn="l">
              <a:lnSpc>
                <a:spcPct val="110000"/>
              </a:lnSpc>
              <a:spcBef>
                <a:spcPts val="800"/>
              </a:spcBef>
              <a:buNone/>
              <a:defRPr sz="1400">
                <a:solidFill>
                  <a:schemeClr val="tx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p>
        </p:txBody>
      </p:sp>
      <p:sp>
        <p:nvSpPr>
          <p:cNvPr id="5" name="日期占位符 4"/>
          <p:cNvSpPr>
            <a:spLocks noGrp="1"/>
          </p:cNvSpPr>
          <p:nvPr>
            <p:ph type="dt" sz="half" idx="10"/>
          </p:nvPr>
        </p:nvSpPr>
        <p:spPr/>
        <p:txBody>
          <a:bodyPr rtlCol="0"/>
          <a:lstStyle>
            <a:lvl1pPr>
              <a:defRPr>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defRPr>
            </a:lvl1pPr>
          </a:lstStyle>
          <a:p>
            <a:fld id="{8727DDDF-338F-40F2-BD88-7C5A919ED619}" type="datetime1">
              <a:rPr lang="zh-CN" altLang="en-US" noProof="0" smtClean="0"/>
              <a:t>2020/7/12</a:t>
            </a:fld>
            <a:endParaRPr lang="zh-CN" altLang="en-US" noProof="0"/>
          </a:p>
        </p:txBody>
      </p:sp>
      <p:sp>
        <p:nvSpPr>
          <p:cNvPr id="6" name="页脚占位符 5"/>
          <p:cNvSpPr>
            <a:spLocks noGrp="1"/>
          </p:cNvSpPr>
          <p:nvPr>
            <p:ph type="ftr" sz="quarter" idx="11"/>
          </p:nvPr>
        </p:nvSpPr>
        <p:spPr/>
        <p:txBody>
          <a:bodyPr rtlCol="0"/>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矩形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矩形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标题占位符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zh-CN" altLang="en-US" noProof="0"/>
              <a:t>单击此处编辑母版标题样式</a:t>
            </a:r>
          </a:p>
        </p:txBody>
      </p:sp>
      <p:sp>
        <p:nvSpPr>
          <p:cNvPr id="3" name="文本占位符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latin typeface="Microsoft YaHei UI" panose="020B0503020204020204" pitchFamily="34" charset="-122"/>
                <a:ea typeface="Microsoft YaHei UI" panose="020B0503020204020204" pitchFamily="34" charset="-122"/>
              </a:defRPr>
            </a:lvl1pPr>
          </a:lstStyle>
          <a:p>
            <a:fld id="{EACB2E32-1F1E-45DE-9625-F2BA3EBC1D30}" type="datetime1">
              <a:rPr lang="zh-CN" altLang="en-US" noProof="0" smtClean="0"/>
              <a:t>2020/7/12</a:t>
            </a:fld>
            <a:endParaRPr lang="zh-CN" altLang="en-US" noProof="0"/>
          </a:p>
        </p:txBody>
      </p:sp>
      <p:sp>
        <p:nvSpPr>
          <p:cNvPr id="5" name="页脚占位符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icrosoft YaHei UI" panose="020B0503020204020204" pitchFamily="34" charset="-122"/>
          <a:ea typeface="Microsoft YaHei UI" panose="020B0503020204020204" pitchFamily="34" charset="-122"/>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600" kern="1200">
          <a:solidFill>
            <a:schemeClr val="tx1"/>
          </a:solidFill>
          <a:latin typeface="Microsoft YaHei UI" panose="020B0503020204020204" pitchFamily="34" charset="-122"/>
          <a:ea typeface="Microsoft YaHei UI" panose="020B0503020204020204" pitchFamily="34" charset="-122"/>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5pPr>
      <a:lvl6pPr marL="16002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6pPr>
      <a:lvl7pPr marL="189992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7pPr>
      <a:lvl8pPr marL="220027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8pPr>
      <a:lvl9pPr marL="249999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image" Target="../media/image15.png"/><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p>
        </p:txBody>
      </p:sp>
      <p:pic>
        <p:nvPicPr>
          <p:cNvPr id="14338"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p>
        </p:txBody>
      </p:sp>
      <p:pic>
        <p:nvPicPr>
          <p:cNvPr id="12" name="图片 11" descr="水印"/>
          <p:cNvPicPr>
            <a:picLocks noChangeAspect="1"/>
          </p:cNvPicPr>
          <p:nvPr userDrawn="1"/>
        </p:nvPicPr>
        <p:blipFill>
          <a:blip r:embed="rId3"/>
          <a:stretch>
            <a:fillRect/>
          </a:stretch>
        </p:blipFill>
        <p:spPr>
          <a:xfrm>
            <a:off x="7186295" y="63500"/>
            <a:ext cx="4902200" cy="158686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45438" y="3114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691640"/>
          </a:xfrm>
          <a:prstGeom prst="rect">
            <a:avLst/>
          </a:prstGeom>
          <a:solidFill>
            <a:schemeClr val="accent3">
              <a:lumMod val="20000"/>
              <a:lumOff val="80000"/>
            </a:schemeClr>
          </a:solidFill>
        </p:spPr>
        <p:txBody>
          <a:bodyPr wrap="square" rtlCol="0" anchor="t">
            <a:spAutoFit/>
          </a:bodyPr>
          <a:lstStyle/>
          <a:p>
            <a:r>
              <a:rPr lang="en-US" altLang="zh-CN" sz="2400" dirty="0">
                <a:solidFill>
                  <a:schemeClr val="bg1"/>
                </a:solidFill>
                <a:latin typeface="Times New Roman" panose="02020603050405020304" pitchFamily="18" charset="0"/>
                <a:cs typeface="Times New Roman" panose="02020603050405020304" pitchFamily="18" charset="0"/>
              </a:rPr>
              <a:t>      </a:t>
            </a:r>
            <a:r>
              <a:rPr lang="en-US" altLang="zh-CN" sz="2600" dirty="0">
                <a:solidFill>
                  <a:schemeClr val="bg1"/>
                </a:solidFill>
                <a:latin typeface="Times New Roman" panose="02020603050405020304" pitchFamily="18" charset="0"/>
                <a:cs typeface="Times New Roman" panose="02020603050405020304" pitchFamily="18" charset="0"/>
              </a:rPr>
              <a:t>I am an active playgoer and play-reader, and perhaps my best reason for editing this book is a hope of sharing my enthusiasm for the theater with others. To do this I have searched through dozens of plays to find the ones that I think best show the power and purpose of the short play. </a:t>
            </a:r>
          </a:p>
        </p:txBody>
      </p:sp>
      <p:sp>
        <p:nvSpPr>
          <p:cNvPr id="17" name="矩形 16"/>
          <p:cNvSpPr/>
          <p:nvPr/>
        </p:nvSpPr>
        <p:spPr>
          <a:xfrm>
            <a:off x="755015" y="2830830"/>
            <a:ext cx="10714990" cy="13646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24. What is this text? </a:t>
            </a:r>
          </a:p>
          <a:p>
            <a:pPr algn="l"/>
            <a:r>
              <a:rPr lang="en-US" altLang="zh-CN" sz="2600" dirty="0">
                <a:solidFill>
                  <a:schemeClr val="bg1"/>
                </a:solidFill>
                <a:latin typeface="Times New Roman" panose="02020603050405020304" pitchFamily="18" charset="0"/>
                <a:cs typeface="Times New Roman" panose="02020603050405020304" pitchFamily="18" charset="0"/>
              </a:rPr>
              <a:t>  A. A short story.     					B. An introduction to a book. </a:t>
            </a:r>
          </a:p>
          <a:p>
            <a:pPr algn="l"/>
            <a:r>
              <a:rPr lang="en-US" altLang="zh-CN" sz="2600" dirty="0">
                <a:solidFill>
                  <a:schemeClr val="bg1"/>
                </a:solidFill>
                <a:latin typeface="Times New Roman" panose="02020603050405020304" pitchFamily="18" charset="0"/>
                <a:cs typeface="Times New Roman" panose="02020603050405020304" pitchFamily="18" charset="0"/>
              </a:rPr>
              <a:t>  C. A play review.    				D. An advertisement for a theater.</a:t>
            </a:r>
            <a:r>
              <a:rPr lang="en-US" altLang="zh-CN" sz="25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3772535" y="2671445"/>
            <a:ext cx="2488565" cy="49085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推断</a:t>
            </a:r>
            <a:r>
              <a:rPr lang="zh-CN" altLang="en-US" sz="2800" b="1" u="sng" dirty="0">
                <a:solidFill>
                  <a:srgbClr val="C00000"/>
                </a:solidFill>
              </a:rPr>
              <a:t>文本类型</a:t>
            </a:r>
          </a:p>
        </p:txBody>
      </p:sp>
      <p:sp>
        <p:nvSpPr>
          <p:cNvPr id="3" name="矩形 2"/>
          <p:cNvSpPr/>
          <p:nvPr/>
        </p:nvSpPr>
        <p:spPr>
          <a:xfrm>
            <a:off x="755015" y="1507490"/>
            <a:ext cx="2240915" cy="37274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20"/>
          <p:cNvSpPr/>
          <p:nvPr/>
        </p:nvSpPr>
        <p:spPr>
          <a:xfrm>
            <a:off x="5295227" y="326486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755015" y="4330700"/>
            <a:ext cx="10776585" cy="829945"/>
          </a:xfrm>
          <a:prstGeom prst="rect">
            <a:avLst/>
          </a:prstGeom>
          <a:solidFill>
            <a:schemeClr val="accent5">
              <a:lumMod val="20000"/>
              <a:lumOff val="80000"/>
            </a:schemeClr>
          </a:solidFill>
          <a:ln w="25400" cmpd="sng">
            <a:noFill/>
            <a:prstDash val="solid"/>
          </a:ln>
        </p:spPr>
        <p:txBody>
          <a:bodyPr wrap="square" rtlCol="0">
            <a:spAutoFit/>
          </a:bodyPr>
          <a:lstStyle/>
          <a:p>
            <a:pPr algn="l"/>
            <a:r>
              <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23. Where is the text probably from?</a:t>
            </a:r>
            <a:r>
              <a:rPr 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[2020.1</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真题</a:t>
            </a:r>
            <a:r>
              <a:rPr 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t>
            </a:r>
            <a:endPar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pPr algn="l"/>
            <a:r>
              <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 A guidebook.     B. An autobiography.   </a:t>
            </a:r>
            <a:r>
              <a:rPr 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C. A news report</a:t>
            </a:r>
            <a:r>
              <a:rPr 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D. A book review.</a:t>
            </a:r>
          </a:p>
        </p:txBody>
      </p:sp>
      <p:sp>
        <p:nvSpPr>
          <p:cNvPr id="8" name="矩形 7"/>
          <p:cNvSpPr/>
          <p:nvPr/>
        </p:nvSpPr>
        <p:spPr>
          <a:xfrm>
            <a:off x="1343660" y="2308225"/>
            <a:ext cx="625094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94690" y="4330700"/>
            <a:ext cx="10900410" cy="1568450"/>
          </a:xfrm>
          <a:prstGeom prst="rect">
            <a:avLst/>
          </a:prstGeom>
          <a:solidFill>
            <a:schemeClr val="accent3">
              <a:lumMod val="40000"/>
              <a:lumOff val="60000"/>
            </a:schemeClr>
          </a:solidFill>
        </p:spPr>
        <p:txBody>
          <a:bodyPr wrap="square" rtlCol="0">
            <a:spAutoFit/>
          </a:bodyPr>
          <a:lstStyle/>
          <a:p>
            <a:r>
              <a:rPr lang="en-US" altLang="zh-CN" sz="2400" b="1">
                <a:solidFill>
                  <a:schemeClr val="bg1"/>
                </a:solidFill>
                <a:latin typeface="Times New Roman" panose="02020603050405020304" pitchFamily="18" charset="0"/>
                <a:cs typeface="Times New Roman" panose="02020603050405020304" pitchFamily="18" charset="0"/>
                <a:sym typeface="+mn-ea"/>
              </a:rPr>
              <a:t>▪play review: </a:t>
            </a:r>
            <a:r>
              <a:rPr lang="en-US" altLang="zh-CN" sz="2400" b="1">
                <a:solidFill>
                  <a:schemeClr val="bg1"/>
                </a:solidFill>
                <a:latin typeface="Times New Roman" panose="02020603050405020304" pitchFamily="18" charset="0"/>
                <a:cs typeface="Times New Roman" panose="02020603050405020304" pitchFamily="18" charset="0"/>
              </a:rPr>
              <a:t> a piece of article that goes through the content and form of a </a:t>
            </a:r>
          </a:p>
          <a:p>
            <a:r>
              <a:rPr lang="en-US" altLang="zh-CN" sz="2400" b="1">
                <a:solidFill>
                  <a:schemeClr val="bg1"/>
                </a:solidFill>
                <a:latin typeface="Times New Roman" panose="02020603050405020304" pitchFamily="18" charset="0"/>
                <a:cs typeface="Times New Roman" panose="02020603050405020304" pitchFamily="18" charset="0"/>
              </a:rPr>
              <a:t>                          play, usually with the author's own opinions.</a:t>
            </a:r>
          </a:p>
          <a:p>
            <a:r>
              <a:rPr lang="en-US" altLang="zh-CN" sz="2400" b="1">
                <a:solidFill>
                  <a:schemeClr val="bg1"/>
                </a:solidFill>
                <a:latin typeface="Times New Roman" panose="02020603050405020304" pitchFamily="18" charset="0"/>
                <a:cs typeface="Times New Roman" panose="02020603050405020304" pitchFamily="18" charset="0"/>
                <a:sym typeface="+mn-ea"/>
              </a:rPr>
              <a:t>▪preface: </a:t>
            </a:r>
            <a:r>
              <a:rPr lang="en-US" altLang="zh-CN" sz="2400" b="1">
                <a:solidFill>
                  <a:srgbClr val="C00000"/>
                </a:solidFill>
                <a:latin typeface="Times New Roman" panose="02020603050405020304" pitchFamily="18" charset="0"/>
                <a:cs typeface="Times New Roman" panose="02020603050405020304" pitchFamily="18" charset="0"/>
                <a:sym typeface="+mn-ea"/>
              </a:rPr>
              <a:t>an introduction</a:t>
            </a:r>
            <a:r>
              <a:rPr lang="en-US" altLang="zh-CN" sz="2400" b="1">
                <a:solidFill>
                  <a:schemeClr val="bg1"/>
                </a:solidFill>
                <a:latin typeface="Times New Roman" panose="02020603050405020304" pitchFamily="18" charset="0"/>
                <a:cs typeface="Times New Roman" panose="02020603050405020304" pitchFamily="18" charset="0"/>
                <a:sym typeface="+mn-ea"/>
              </a:rPr>
              <a:t> at the beginning of a book that explains what the book</a:t>
            </a:r>
          </a:p>
          <a:p>
            <a:r>
              <a:rPr lang="en-US" altLang="zh-CN" sz="2400" b="1">
                <a:solidFill>
                  <a:schemeClr val="bg1"/>
                </a:solidFill>
                <a:latin typeface="Times New Roman" panose="02020603050405020304" pitchFamily="18" charset="0"/>
                <a:cs typeface="Times New Roman" panose="02020603050405020304" pitchFamily="18" charset="0"/>
                <a:sym typeface="+mn-ea"/>
              </a:rPr>
              <a:t>                  is about or why it was written. </a:t>
            </a:r>
            <a:endParaRPr lang="en-US" altLang="zh-CN" sz="2800" b="1">
              <a:solidFill>
                <a:schemeClr val="bg1"/>
              </a:solidFill>
              <a:latin typeface="Calibri" panose="020F0502020204030204" charset="0"/>
              <a:cs typeface="Calibri" panose="020F0502020204030204" charset="0"/>
              <a:sym typeface="+mn-ea"/>
            </a:endParaRPr>
          </a:p>
        </p:txBody>
      </p:sp>
      <p:sp>
        <p:nvSpPr>
          <p:cNvPr id="12" name="矩形 11"/>
          <p:cNvSpPr/>
          <p:nvPr/>
        </p:nvSpPr>
        <p:spPr>
          <a:xfrm>
            <a:off x="9400540" y="2968625"/>
            <a:ext cx="1840230" cy="614045"/>
          </a:xfrm>
          <a:prstGeom prst="rect">
            <a:avLst/>
          </a:prstGeom>
          <a:solidFill>
            <a:schemeClr val="accent1"/>
          </a:solidFill>
          <a:ln>
            <a:noFill/>
          </a:ln>
        </p:spPr>
        <p:txBody>
          <a:bodyPr wrap="none" rtlCol="0" anchor="t">
            <a:spAutoFit/>
          </a:bodyPr>
          <a:lstStyle/>
          <a:p>
            <a:pPr algn="ctr"/>
            <a:r>
              <a:rPr lang="en-US" altLang="zh-CN" sz="3400" b="1">
                <a:solidFill>
                  <a:schemeClr val="bg1"/>
                </a:solidFill>
                <a:effectLst>
                  <a:outerShdw blurRad="38100" dist="25400" dir="5400000" algn="ctr" rotWithShape="0">
                    <a:srgbClr val="6E747A">
                      <a:alpha val="43000"/>
                    </a:srgbClr>
                  </a:outerShdw>
                </a:effectLst>
              </a:rPr>
              <a:t>preface</a:t>
            </a:r>
          </a:p>
        </p:txBody>
      </p:sp>
      <p:pic>
        <p:nvPicPr>
          <p:cNvPr id="14" name="图片 13"/>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42835"/>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blinds(horizontal)">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500" fill="hold">
                                          <p:stCondLst>
                                            <p:cond delay="0"/>
                                          </p:stCondLst>
                                        </p:cTn>
                                        <p:tgtEl>
                                          <p:spTgt spid="11"/>
                                        </p:tgtEl>
                                        <p:attrNameLst>
                                          <p:attrName>style.visibility</p:attrName>
                                        </p:attrNameLst>
                                      </p:cBhvr>
                                      <p:to>
                                        <p:strVal val="visible"/>
                                      </p:to>
                                    </p:set>
                                    <p:animEffect transition="in" filter="box(in)">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3" grpId="0" bldLvl="0" animBg="1"/>
      <p:bldP spid="13" grpId="0" bldLvl="0" animBg="1"/>
      <p:bldP spid="23" grpId="0" bldLvl="0" animBg="1"/>
      <p:bldP spid="8" grpId="0" bldLvl="0" animBg="1"/>
      <p:bldP spid="11" grpId="0" bldLvl="0" animBg="1"/>
      <p:bldP spid="12"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3" name="矩形 2"/>
          <p:cNvSpPr/>
          <p:nvPr/>
        </p:nvSpPr>
        <p:spPr>
          <a:xfrm>
            <a:off x="1414449" y="1062651"/>
            <a:ext cx="1713230" cy="46037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400" b="1" dirty="0"/>
              <a:t>记叙类文本</a:t>
            </a:r>
          </a:p>
        </p:txBody>
      </p:sp>
      <p:sp>
        <p:nvSpPr>
          <p:cNvPr id="4" name="矩形 3"/>
          <p:cNvSpPr/>
          <p:nvPr/>
        </p:nvSpPr>
        <p:spPr>
          <a:xfrm>
            <a:off x="4860594" y="1062651"/>
            <a:ext cx="1713230" cy="46037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400" b="1" dirty="0"/>
              <a:t>说明类文本</a:t>
            </a:r>
          </a:p>
        </p:txBody>
      </p:sp>
      <p:sp>
        <p:nvSpPr>
          <p:cNvPr id="8" name="矩形 7"/>
          <p:cNvSpPr/>
          <p:nvPr/>
        </p:nvSpPr>
        <p:spPr>
          <a:xfrm>
            <a:off x="8399449" y="1102656"/>
            <a:ext cx="1713230" cy="46037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400" b="1" dirty="0"/>
              <a:t>应用类文本</a:t>
            </a:r>
          </a:p>
        </p:txBody>
      </p:sp>
      <p:sp>
        <p:nvSpPr>
          <p:cNvPr id="7" name="矩形 6"/>
          <p:cNvSpPr/>
          <p:nvPr/>
        </p:nvSpPr>
        <p:spPr>
          <a:xfrm>
            <a:off x="464557" y="382751"/>
            <a:ext cx="2057400" cy="521970"/>
          </a:xfrm>
          <a:prstGeom prst="rect">
            <a:avLst/>
          </a:prstGeom>
          <a:noFill/>
        </p:spPr>
        <p:txBody>
          <a:bodyPr wrap="none" lIns="91440" tIns="45720" rIns="91440" bIns="45720">
            <a:spAutoFit/>
          </a:bodyPr>
          <a:lstStyle/>
          <a:p>
            <a:pPr algn="ctr"/>
            <a:r>
              <a:rPr lang="en-US" sz="2800" b="1" dirty="0">
                <a:ln w="0"/>
                <a:solidFill>
                  <a:schemeClr val="bg1"/>
                </a:solidFill>
                <a:latin typeface="Times New Roman" panose="02020603050405020304" pitchFamily="18" charset="0"/>
                <a:ea typeface="+mj-ea"/>
                <a:cs typeface="Times New Roman" panose="02020603050405020304" pitchFamily="18" charset="0"/>
              </a:rPr>
              <a:t>4. </a:t>
            </a:r>
            <a:r>
              <a:rPr lang="zh-CN" altLang="en-US" sz="2800" b="1" dirty="0">
                <a:ln w="0"/>
                <a:solidFill>
                  <a:schemeClr val="bg1"/>
                </a:solidFill>
                <a:latin typeface="Times New Roman" panose="02020603050405020304" pitchFamily="18" charset="0"/>
                <a:ea typeface="+mj-ea"/>
                <a:cs typeface="Times New Roman" panose="02020603050405020304" pitchFamily="18" charset="0"/>
              </a:rPr>
              <a:t>语篇知识</a:t>
            </a:r>
            <a:r>
              <a:rPr lang="en-US" sz="2800" b="1" dirty="0">
                <a:ln w="0"/>
                <a:solidFill>
                  <a:schemeClr val="bg1"/>
                </a:solidFill>
                <a:latin typeface="Times New Roman" panose="02020603050405020304" pitchFamily="18" charset="0"/>
                <a:ea typeface="+mj-ea"/>
                <a:cs typeface="Times New Roman" panose="02020603050405020304" pitchFamily="18" charset="0"/>
              </a:rPr>
              <a:t> </a:t>
            </a:r>
            <a:endParaRPr 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2" name="流程图: 过程 11"/>
          <p:cNvSpPr/>
          <p:nvPr/>
        </p:nvSpPr>
        <p:spPr>
          <a:xfrm>
            <a:off x="952500" y="1838325"/>
            <a:ext cx="10316210" cy="2856230"/>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      </a:t>
            </a:r>
            <a:r>
              <a:rPr lang="zh-CN" altLang="en-US" sz="2600" dirty="0">
                <a:solidFill>
                  <a:schemeClr val="bg1"/>
                </a:solidFill>
                <a:latin typeface="Times New Roman" panose="02020603050405020304" pitchFamily="18" charset="0"/>
                <a:cs typeface="Times New Roman" panose="02020603050405020304" pitchFamily="18" charset="0"/>
              </a:rPr>
              <a:t>《课程标准</a:t>
            </a:r>
            <a:r>
              <a:rPr lang="en-US" altLang="zh-CN" sz="2600" dirty="0">
                <a:solidFill>
                  <a:schemeClr val="bg1"/>
                </a:solidFill>
                <a:latin typeface="Times New Roman" panose="02020603050405020304" pitchFamily="18" charset="0"/>
                <a:cs typeface="Times New Roman" panose="02020603050405020304" pitchFamily="18" charset="0"/>
              </a:rPr>
              <a:t>》</a:t>
            </a:r>
            <a:r>
              <a:rPr lang="zh-CN" altLang="en-US" sz="2600" dirty="0">
                <a:solidFill>
                  <a:schemeClr val="bg1"/>
                </a:solidFill>
                <a:latin typeface="Times New Roman" panose="02020603050405020304" pitchFamily="18" charset="0"/>
                <a:cs typeface="Times New Roman" panose="02020603050405020304" pitchFamily="18" charset="0"/>
              </a:rPr>
              <a:t>在“语篇知识”中要求学生掌握：</a:t>
            </a:r>
          </a:p>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1. </a:t>
            </a:r>
            <a:r>
              <a:rPr lang="zh-CN" altLang="en-US" sz="2600" b="1" dirty="0">
                <a:solidFill>
                  <a:schemeClr val="bg1"/>
                </a:solidFill>
                <a:latin typeface="Times New Roman" panose="02020603050405020304" pitchFamily="18" charset="0"/>
                <a:cs typeface="Times New Roman" panose="02020603050405020304" pitchFamily="18" charset="0"/>
              </a:rPr>
              <a:t>记叙文</a:t>
            </a:r>
            <a:r>
              <a:rPr lang="zh-CN" altLang="en-US" sz="2600" dirty="0">
                <a:solidFill>
                  <a:schemeClr val="bg1"/>
                </a:solidFill>
                <a:latin typeface="Times New Roman" panose="02020603050405020304" pitchFamily="18" charset="0"/>
                <a:cs typeface="Times New Roman" panose="02020603050405020304" pitchFamily="18" charset="0"/>
              </a:rPr>
              <a:t>和</a:t>
            </a:r>
            <a:r>
              <a:rPr lang="zh-CN" altLang="en-US" sz="2600" b="1" dirty="0">
                <a:solidFill>
                  <a:schemeClr val="bg1"/>
                </a:solidFill>
                <a:latin typeface="Times New Roman" panose="02020603050405020304" pitchFamily="18" charset="0"/>
                <a:cs typeface="Times New Roman" panose="02020603050405020304" pitchFamily="18" charset="0"/>
              </a:rPr>
              <a:t>说明文</a:t>
            </a:r>
            <a:r>
              <a:rPr lang="zh-CN" altLang="en-US" sz="2600" dirty="0">
                <a:solidFill>
                  <a:schemeClr val="bg1"/>
                </a:solidFill>
                <a:latin typeface="Times New Roman" panose="02020603050405020304" pitchFamily="18" charset="0"/>
                <a:cs typeface="Times New Roman" panose="02020603050405020304" pitchFamily="18" charset="0"/>
              </a:rPr>
              <a:t>语篇的主要语篇结构特征（如：该类语篇的必要组</a:t>
            </a:r>
          </a:p>
          <a:p>
            <a:pPr fontAlgn="auto">
              <a:lnSpc>
                <a:spcPct val="120000"/>
              </a:lnSpc>
            </a:pPr>
            <a:r>
              <a:rPr lang="zh-CN" altLang="en-US" sz="2600" dirty="0">
                <a:solidFill>
                  <a:schemeClr val="bg1"/>
                </a:solidFill>
                <a:latin typeface="Times New Roman" panose="02020603050405020304" pitchFamily="18" charset="0"/>
                <a:cs typeface="Times New Roman" panose="02020603050405020304" pitchFamily="18" charset="0"/>
              </a:rPr>
              <a:t>    成部分和可选组成部分、各组成部分的顺序等）；</a:t>
            </a:r>
          </a:p>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2. </a:t>
            </a:r>
            <a:r>
              <a:rPr lang="zh-CN" altLang="en-US" sz="2600" b="1" dirty="0">
                <a:solidFill>
                  <a:schemeClr val="bg1"/>
                </a:solidFill>
                <a:latin typeface="Times New Roman" panose="02020603050405020304" pitchFamily="18" charset="0"/>
                <a:cs typeface="Times New Roman" panose="02020603050405020304" pitchFamily="18" charset="0"/>
              </a:rPr>
              <a:t>散文、诗歌、广告、访谈</a:t>
            </a:r>
            <a:r>
              <a:rPr lang="zh-CN" altLang="en-US" sz="2600" dirty="0">
                <a:solidFill>
                  <a:schemeClr val="bg1"/>
                </a:solidFill>
                <a:latin typeface="Times New Roman" panose="02020603050405020304" pitchFamily="18" charset="0"/>
                <a:cs typeface="Times New Roman" panose="02020603050405020304" pitchFamily="18" charset="0"/>
              </a:rPr>
              <a:t>等语篇的语篇结构特征；</a:t>
            </a:r>
          </a:p>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3. </a:t>
            </a:r>
            <a:r>
              <a:rPr lang="zh-CN" altLang="en-US" sz="2600" b="1" dirty="0">
                <a:solidFill>
                  <a:schemeClr val="bg1"/>
                </a:solidFill>
                <a:latin typeface="Times New Roman" panose="02020603050405020304" pitchFamily="18" charset="0"/>
                <a:cs typeface="Times New Roman" panose="02020603050405020304" pitchFamily="18" charset="0"/>
              </a:rPr>
              <a:t>议论文</a:t>
            </a:r>
            <a:r>
              <a:rPr lang="zh-CN" altLang="en-US" sz="2600" dirty="0">
                <a:solidFill>
                  <a:schemeClr val="bg1"/>
                </a:solidFill>
                <a:latin typeface="Times New Roman" panose="02020603050405020304" pitchFamily="18" charset="0"/>
                <a:cs typeface="Times New Roman" panose="02020603050405020304" pitchFamily="18" charset="0"/>
              </a:rPr>
              <a:t>语篇的主要语篇结构特征和论证方法；</a:t>
            </a:r>
          </a:p>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4. </a:t>
            </a:r>
            <a:r>
              <a:rPr lang="zh-CN" altLang="en-US" sz="2600" b="1" dirty="0">
                <a:solidFill>
                  <a:schemeClr val="bg1"/>
                </a:solidFill>
                <a:latin typeface="Times New Roman" panose="02020603050405020304" pitchFamily="18" charset="0"/>
                <a:cs typeface="Times New Roman" panose="02020603050405020304" pitchFamily="18" charset="0"/>
              </a:rPr>
              <a:t>公文、社论、书评</a:t>
            </a:r>
            <a:r>
              <a:rPr lang="zh-CN" altLang="en-US" sz="2600" dirty="0">
                <a:solidFill>
                  <a:schemeClr val="bg1"/>
                </a:solidFill>
                <a:latin typeface="Times New Roman" panose="02020603050405020304" pitchFamily="18" charset="0"/>
                <a:cs typeface="Times New Roman" panose="02020603050405020304" pitchFamily="18" charset="0"/>
              </a:rPr>
              <a:t>等语篇的语篇结构特征。</a:t>
            </a:r>
          </a:p>
        </p:txBody>
      </p:sp>
      <p:sp>
        <p:nvSpPr>
          <p:cNvPr id="23" name="矩形 22"/>
          <p:cNvSpPr/>
          <p:nvPr/>
        </p:nvSpPr>
        <p:spPr>
          <a:xfrm>
            <a:off x="952390" y="4980226"/>
            <a:ext cx="10013950" cy="1198880"/>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zh-CN" altLang="en-US" sz="2400" b="1" dirty="0"/>
              <a:t>阅读教学中除了解读文本信息、学习语言点之外，更应重视整个语篇的</a:t>
            </a:r>
          </a:p>
          <a:p>
            <a:pPr indent="0">
              <a:buFont typeface="Wingdings" panose="05000000000000000000" pitchFamily="2" charset="2"/>
              <a:buNone/>
            </a:pPr>
            <a:r>
              <a:rPr lang="zh-CN" altLang="en-US" sz="2400" b="1" dirty="0"/>
              <a:t>    分析，比如</a:t>
            </a:r>
            <a:r>
              <a:rPr lang="zh-CN" altLang="en-US" sz="2400" b="1" u="sng" dirty="0"/>
              <a:t>写作目的、结构特征、写作风格</a:t>
            </a:r>
            <a:r>
              <a:rPr lang="zh-CN" altLang="en-US" sz="2400" b="1" dirty="0"/>
              <a:t>等。语篇知识在新高考中的</a:t>
            </a:r>
          </a:p>
          <a:p>
            <a:pPr indent="0">
              <a:buFont typeface="Wingdings" panose="05000000000000000000" pitchFamily="2" charset="2"/>
              <a:buNone/>
            </a:pPr>
            <a:r>
              <a:rPr lang="zh-CN" altLang="en-US" sz="2400" b="1" dirty="0"/>
              <a:t>    比例会越来越大。</a:t>
            </a:r>
          </a:p>
        </p:txBody>
      </p:sp>
      <p:sp>
        <p:nvSpPr>
          <p:cNvPr id="2" name="文本框 1"/>
          <p:cNvSpPr txBox="1"/>
          <p:nvPr/>
        </p:nvSpPr>
        <p:spPr>
          <a:xfrm>
            <a:off x="874395" y="1628775"/>
            <a:ext cx="10758170" cy="4909820"/>
          </a:xfrm>
          <a:prstGeom prst="rect">
            <a:avLst/>
          </a:prstGeom>
          <a:solidFill>
            <a:schemeClr val="tx1">
              <a:lumMod val="95000"/>
            </a:schemeClr>
          </a:solidFill>
          <a:ln w="19050">
            <a:solidFill>
              <a:schemeClr val="accent5">
                <a:lumMod val="40000"/>
                <a:lumOff val="60000"/>
              </a:schemeClr>
            </a:solidFill>
          </a:ln>
        </p:spPr>
        <p:txBody>
          <a:bodyPr wrap="square" rtlCol="0">
            <a:spAutoFit/>
          </a:bodyPr>
          <a:lstStyle/>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autobiography				a science report			a guidebook</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science fiction				a research plan				an advertisement</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novel						a science magazine		an announcement	</a:t>
            </a: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diary						a health magazine			an exhibition guide</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children’s literature</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research paper			a travel brochure</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business report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 book review             						</a:t>
            </a: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an official report</a:t>
            </a: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 biology textbook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8" grpId="0" animBg="1"/>
      <p:bldP spid="23" grpId="0" bldLvl="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293097" y="420496"/>
            <a:ext cx="3726815"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二、阅读理解</a:t>
            </a:r>
            <a:r>
              <a:rPr lang="en-US" altLang="zh-CN" sz="3600" b="1" dirty="0">
                <a:ln w="0"/>
                <a:solidFill>
                  <a:schemeClr val="bg1"/>
                </a:solidFill>
                <a:latin typeface="Times New Roman" panose="02020603050405020304" pitchFamily="18" charset="0"/>
                <a:ea typeface="+mj-ea"/>
                <a:cs typeface="Times New Roman" panose="02020603050405020304" pitchFamily="18" charset="0"/>
              </a:rPr>
              <a:t>A</a:t>
            </a:r>
            <a:r>
              <a:rPr lang="zh-CN" altLang="en-US" sz="3600" b="1" dirty="0">
                <a:ln w="0"/>
                <a:solidFill>
                  <a:schemeClr val="bg1"/>
                </a:solidFill>
                <a:latin typeface="Times New Roman" panose="02020603050405020304" pitchFamily="18" charset="0"/>
                <a:ea typeface="+mj-ea"/>
                <a:cs typeface="Times New Roman" panose="02020603050405020304" pitchFamily="18" charset="0"/>
              </a:rPr>
              <a:t>篇</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en-US" altLang="zh-CN" sz="2600" b="1" dirty="0">
                <a:solidFill>
                  <a:schemeClr val="bg1"/>
                </a:solidFill>
                <a:latin typeface="Times New Roman" panose="02020603050405020304" pitchFamily="18" charset="0"/>
                <a:cs typeface="Times New Roman" panose="02020603050405020304" pitchFamily="18" charset="0"/>
              </a:rPr>
              <a:t>B</a:t>
            </a:r>
            <a:r>
              <a:rPr lang="zh-CN" altLang="en-US" sz="2600" b="1" dirty="0">
                <a:solidFill>
                  <a:schemeClr val="bg1"/>
                </a:solidFill>
                <a:latin typeface="Times New Roman" panose="02020603050405020304" pitchFamily="18" charset="0"/>
                <a:cs typeface="Times New Roman" panose="02020603050405020304" pitchFamily="18" charset="0"/>
              </a:rPr>
              <a:t>篇概览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669540">
                  <a:extLst>
                    <a:ext uri="{9D8B030D-6E8A-4147-A177-3AD203B41FA5}">
                      <a16:colId xmlns:a16="http://schemas.microsoft.com/office/drawing/2014/main" val="20002"/>
                    </a:ext>
                  </a:extLst>
                </a:gridCol>
                <a:gridCol w="4644522">
                  <a:extLst>
                    <a:ext uri="{9D8B030D-6E8A-4147-A177-3AD203B41FA5}">
                      <a16:colId xmlns:a16="http://schemas.microsoft.com/office/drawing/2014/main" val="20003"/>
                    </a:ext>
                  </a:extLst>
                </a:gridCol>
              </a:tblGrid>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323</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人与社会</a:t>
                      </a:r>
                    </a:p>
                    <a:p>
                      <a:pPr algn="ctr"/>
                      <a:r>
                        <a:rPr lang="zh-CN" altLang="en-US" sz="2400" dirty="0">
                          <a:latin typeface="Times New Roman" panose="02020603050405020304" pitchFamily="18" charset="0"/>
                          <a:ea typeface="+mj-ea"/>
                          <a:cs typeface="Times New Roman" panose="02020603050405020304" pitchFamily="18" charset="0"/>
                        </a:rPr>
                        <a:t>（科学与技术）</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现象说明类说明文</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https://time.com/3845445/commuting-times-adaptive-traffic-lights/ </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15970"/>
            <a:ext cx="10417810" cy="1513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b="1">
                <a:solidFill>
                  <a:schemeClr val="bg1"/>
                </a:solidFill>
                <a:latin typeface="Times New Roman" panose="02020603050405020304" pitchFamily="18" charset="0"/>
                <a:cs typeface="Times New Roman" panose="02020603050405020304" pitchFamily="18" charset="0"/>
              </a:rPr>
              <a:t>阅读理解</a:t>
            </a:r>
            <a:r>
              <a:rPr lang="en-US" altLang="zh-CN" sz="2600" b="1">
                <a:solidFill>
                  <a:schemeClr val="bg1"/>
                </a:solidFill>
                <a:latin typeface="Times New Roman" panose="02020603050405020304" pitchFamily="18" charset="0"/>
                <a:cs typeface="Times New Roman" panose="02020603050405020304" pitchFamily="18" charset="0"/>
              </a:rPr>
              <a:t>B</a:t>
            </a:r>
            <a:r>
              <a:rPr lang="zh-CN" altLang="en-US" sz="2600" b="1">
                <a:solidFill>
                  <a:schemeClr val="bg1"/>
                </a:solidFill>
                <a:latin typeface="Times New Roman" panose="02020603050405020304" pitchFamily="18" charset="0"/>
                <a:cs typeface="Times New Roman" panose="02020603050405020304" pitchFamily="18" charset="0"/>
              </a:rPr>
              <a:t>篇节选自外刊新闻，主要介绍了美国西雅图贝尔维尤市采用了智能信号灯后，在一定程度上改善了交通状况，但在更拥挤的城市不一定适用。</a:t>
            </a:r>
          </a:p>
        </p:txBody>
      </p:sp>
      <p:sp>
        <p:nvSpPr>
          <p:cNvPr id="23" name="文本框 22"/>
          <p:cNvSpPr txBox="1"/>
          <p:nvPr/>
        </p:nvSpPr>
        <p:spPr>
          <a:xfrm>
            <a:off x="800100" y="4969510"/>
            <a:ext cx="10728325" cy="118364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该篇阅读理解与</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2020</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年</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月</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B</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篇（用奶酪盐水方法除冬天道路上的冰）在非常类似，都涉及用新方法解决生活中的问题</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。这符合《课标》中要求发展学生的思维品质，提升学生的思维在逻辑性、</a:t>
            </a:r>
            <a:r>
              <a:rPr lang="zh-CN" altLang="en-US" sz="23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批判性、创新性</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等方面的能力和水平。</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3"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08575" y="416275"/>
            <a:ext cx="205740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语篇分析</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 name="图片 1"/>
          <p:cNvPicPr>
            <a:picLocks noChangeAspect="1"/>
          </p:cNvPicPr>
          <p:nvPr/>
        </p:nvPicPr>
        <p:blipFill>
          <a:blip r:embed="rId3"/>
          <a:stretch>
            <a:fillRect/>
          </a:stretch>
        </p:blipFill>
        <p:spPr>
          <a:xfrm>
            <a:off x="935355" y="1102995"/>
            <a:ext cx="6776085" cy="5198745"/>
          </a:xfrm>
          <a:prstGeom prst="rect">
            <a:avLst/>
          </a:prstGeom>
        </p:spPr>
      </p:pic>
      <p:sp>
        <p:nvSpPr>
          <p:cNvPr id="13" name="左大括号 12"/>
          <p:cNvSpPr/>
          <p:nvPr/>
        </p:nvSpPr>
        <p:spPr>
          <a:xfrm rot="10800000">
            <a:off x="7730490" y="2624455"/>
            <a:ext cx="208280" cy="833755"/>
          </a:xfrm>
          <a:prstGeom prst="leftBrace">
            <a:avLst>
              <a:gd name="adj1" fmla="val 8333"/>
              <a:gd name="adj2" fmla="val 50871"/>
            </a:avLst>
          </a:prstGeom>
          <a:ln w="25400" cmpd="sng">
            <a:solidFill>
              <a:srgbClr val="C00000"/>
            </a:solidFill>
            <a:prstDash val="solid"/>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文本框 18"/>
          <p:cNvSpPr txBox="1"/>
          <p:nvPr/>
        </p:nvSpPr>
        <p:spPr>
          <a:xfrm>
            <a:off x="7919720" y="1221740"/>
            <a:ext cx="3143250" cy="76835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 general </a:t>
            </a:r>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introduction</a:t>
            </a:r>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to the adaptive signals</a:t>
            </a:r>
          </a:p>
        </p:txBody>
      </p:sp>
      <p:sp>
        <p:nvSpPr>
          <p:cNvPr id="3" name="文本框 2"/>
          <p:cNvSpPr txBox="1"/>
          <p:nvPr/>
        </p:nvSpPr>
        <p:spPr>
          <a:xfrm>
            <a:off x="8027670" y="2428240"/>
            <a:ext cx="3143250"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The </a:t>
            </a:r>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benefits</a:t>
            </a:r>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brought to the city by the adaptive signals</a:t>
            </a:r>
          </a:p>
        </p:txBody>
      </p:sp>
      <p:sp>
        <p:nvSpPr>
          <p:cNvPr id="4" name="文本框 3"/>
          <p:cNvSpPr txBox="1"/>
          <p:nvPr/>
        </p:nvSpPr>
        <p:spPr>
          <a:xfrm>
            <a:off x="7938770" y="3813175"/>
            <a:ext cx="3143250"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The </a:t>
            </a:r>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shortcoming </a:t>
            </a:r>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of the adaptive signals for more jammed cities </a:t>
            </a:r>
          </a:p>
        </p:txBody>
      </p:sp>
      <p:sp>
        <p:nvSpPr>
          <p:cNvPr id="8" name="文本框 7"/>
          <p:cNvSpPr txBox="1"/>
          <p:nvPr/>
        </p:nvSpPr>
        <p:spPr>
          <a:xfrm>
            <a:off x="7938770" y="5194935"/>
            <a:ext cx="3143250"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The </a:t>
            </a:r>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lesson</a:t>
            </a:r>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learned from applying the adaptive signals</a:t>
            </a:r>
          </a:p>
        </p:txBody>
      </p:sp>
      <p:pic>
        <p:nvPicPr>
          <p:cNvPr id="14" name="图片 13"/>
          <p:cNvPicPr/>
          <p:nvPr/>
        </p:nvPicPr>
        <p:blipFill>
          <a:blip r:embed="rId4"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8626"/>
    </mc:Choice>
    <mc:Fallback xmlns="">
      <p:transition spd="slow" advTm="3486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500" fill="hold">
                                          <p:stCondLst>
                                            <p:cond delay="0"/>
                                          </p:stCondLst>
                                        </p:cTn>
                                        <p:tgtEl>
                                          <p:spTgt spid="13"/>
                                        </p:tgtEl>
                                        <p:attrNameLst>
                                          <p:attrName>style.visibility</p:attrName>
                                        </p:attrNameLst>
                                      </p:cBhvr>
                                      <p:to>
                                        <p:strVal val="visible"/>
                                      </p:to>
                                    </p:set>
                                    <p:animEffect transition="in" filter="box(i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9" grpId="0" bldLvl="0" animBg="1"/>
      <p:bldP spid="3" grpId="0" bldLvl="0" animBg="1"/>
      <p:bldP spid="4" grpId="0" bldLvl="0" animBg="1"/>
      <p:bldP spid="8"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4543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71830" y="1036955"/>
            <a:ext cx="9323705" cy="369252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The traffic signals along Factoria Boulevard in Bellevue, Washington, generally don't flash the same length of green twice in a row, especially at rush hour. At 9:30 am, the full red/yellow/green signal cycle might be 140 seconds. By 9:33am, a burst of additional traffic might push it to 145 seconds. Less traffic at 9:37am could push it down to 135. Just like the traffic itself, the timing of the signals changes. </a:t>
            </a:r>
          </a:p>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u="sng" dirty="0">
                <a:solidFill>
                  <a:schemeClr val="bg1"/>
                </a:solidFill>
                <a:latin typeface="Times New Roman" panose="02020603050405020304" pitchFamily="18" charset="0"/>
                <a:cs typeface="Times New Roman" panose="02020603050405020304" pitchFamily="18" charset="0"/>
              </a:rPr>
              <a:t>That</a:t>
            </a:r>
            <a:r>
              <a:rPr lang="en-US" altLang="zh-CN" sz="2600" dirty="0">
                <a:solidFill>
                  <a:schemeClr val="bg1"/>
                </a:solidFill>
                <a:latin typeface="Times New Roman" panose="02020603050405020304" pitchFamily="18" charset="0"/>
                <a:cs typeface="Times New Roman" panose="02020603050405020304" pitchFamily="18" charset="0"/>
              </a:rPr>
              <a:t> is by design. Bellevue, a fast-growing city, just east of Seattle...</a:t>
            </a:r>
          </a:p>
        </p:txBody>
      </p:sp>
      <p:sp>
        <p:nvSpPr>
          <p:cNvPr id="17" name="矩形 16"/>
          <p:cNvSpPr/>
          <p:nvPr/>
        </p:nvSpPr>
        <p:spPr>
          <a:xfrm>
            <a:off x="671830" y="4799330"/>
            <a:ext cx="10714990" cy="12172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25. What does the underlined word “</a:t>
            </a:r>
            <a:r>
              <a:rPr lang="en-US" altLang="zh-CN" sz="2600" u="sng" dirty="0">
                <a:solidFill>
                  <a:schemeClr val="bg1"/>
                </a:solidFill>
                <a:latin typeface="Times New Roman" panose="02020603050405020304" pitchFamily="18" charset="0"/>
                <a:cs typeface="Times New Roman" panose="02020603050405020304" pitchFamily="18" charset="0"/>
              </a:rPr>
              <a:t>that</a:t>
            </a:r>
            <a:r>
              <a:rPr lang="en-US" altLang="zh-CN" sz="2600" dirty="0">
                <a:solidFill>
                  <a:schemeClr val="bg1"/>
                </a:solidFill>
                <a:latin typeface="Times New Roman" panose="02020603050405020304" pitchFamily="18" charset="0"/>
                <a:cs typeface="Times New Roman" panose="02020603050405020304" pitchFamily="18" charset="0"/>
              </a:rPr>
              <a:t>” in paragraph 2 refer to? </a:t>
            </a:r>
          </a:p>
          <a:p>
            <a:pPr algn="l"/>
            <a:r>
              <a:rPr lang="en-US" altLang="zh-CN" sz="2600" dirty="0">
                <a:solidFill>
                  <a:schemeClr val="bg1"/>
                </a:solidFill>
                <a:latin typeface="Times New Roman" panose="02020603050405020304" pitchFamily="18" charset="0"/>
                <a:cs typeface="Times New Roman" panose="02020603050405020304" pitchFamily="18" charset="0"/>
              </a:rPr>
              <a:t>  A. Increased length of green lights.     		B. Shortened traffic signal cycle. </a:t>
            </a:r>
          </a:p>
          <a:p>
            <a:pPr algn="l"/>
            <a:r>
              <a:rPr lang="en-US" altLang="zh-CN" sz="2600" dirty="0">
                <a:solidFill>
                  <a:schemeClr val="bg1"/>
                </a:solidFill>
                <a:latin typeface="Times New Roman" panose="02020603050405020304" pitchFamily="18" charset="0"/>
                <a:cs typeface="Times New Roman" panose="02020603050405020304" pitchFamily="18" charset="0"/>
              </a:rPr>
              <a:t>  C. Flexible timing of traffic signals.     		D. Smooth traffic flow on the road.</a:t>
            </a:r>
            <a:r>
              <a:rPr lang="en-US" altLang="zh-CN" sz="25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8122920" y="4189095"/>
            <a:ext cx="3263900" cy="481330"/>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考查</a:t>
            </a:r>
            <a:r>
              <a:rPr lang="zh-CN" altLang="en-US" sz="2800" b="1" u="sng" dirty="0">
                <a:solidFill>
                  <a:srgbClr val="C00000"/>
                </a:solidFill>
              </a:rPr>
              <a:t>代词指代</a:t>
            </a:r>
            <a:endParaRPr lang="zh-CN" altLang="en-US" sz="2800" b="1" dirty="0">
              <a:solidFill>
                <a:schemeClr val="bg1"/>
              </a:solidFill>
            </a:endParaRPr>
          </a:p>
        </p:txBody>
      </p:sp>
      <p:sp>
        <p:nvSpPr>
          <p:cNvPr id="3" name="矩形 2"/>
          <p:cNvSpPr/>
          <p:nvPr/>
        </p:nvSpPr>
        <p:spPr>
          <a:xfrm>
            <a:off x="675005" y="3511550"/>
            <a:ext cx="2272030" cy="37274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86510" y="5619115"/>
            <a:ext cx="11239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p:nvPr/>
        </p:nvCxnSpPr>
        <p:spPr>
          <a:xfrm flipV="1">
            <a:off x="4191635" y="3430270"/>
            <a:ext cx="3752215" cy="225742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1903095" y="3798570"/>
            <a:ext cx="363855" cy="18205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6844030" y="3067050"/>
            <a:ext cx="242951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20"/>
          <p:cNvSpPr/>
          <p:nvPr/>
        </p:nvSpPr>
        <p:spPr>
          <a:xfrm>
            <a:off x="809587" y="555848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标注 7"/>
          <p:cNvSpPr/>
          <p:nvPr/>
        </p:nvSpPr>
        <p:spPr>
          <a:xfrm>
            <a:off x="4540885" y="476885"/>
            <a:ext cx="4253865" cy="560070"/>
          </a:xfrm>
          <a:prstGeom prst="wedgeRectCallout">
            <a:avLst>
              <a:gd name="adj1" fmla="val -47965"/>
              <a:gd name="adj2" fmla="val 8639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a:solidFill>
                  <a:schemeClr val="bg1"/>
                </a:solidFill>
                <a:latin typeface="Times New Roman" panose="02020603050405020304" pitchFamily="18" charset="0"/>
                <a:cs typeface="Times New Roman" panose="02020603050405020304" pitchFamily="18" charset="0"/>
              </a:rPr>
              <a:t>How is Paragraph 1 organized?</a:t>
            </a:r>
          </a:p>
        </p:txBody>
      </p:sp>
      <p:sp>
        <p:nvSpPr>
          <p:cNvPr id="11" name="文本框 10"/>
          <p:cNvSpPr txBox="1"/>
          <p:nvPr/>
        </p:nvSpPr>
        <p:spPr>
          <a:xfrm>
            <a:off x="666750" y="1036955"/>
            <a:ext cx="9323705" cy="3692525"/>
          </a:xfrm>
          <a:prstGeom prst="rect">
            <a:avLst/>
          </a:prstGeom>
          <a:no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dirty="0">
                <a:solidFill>
                  <a:srgbClr val="C00000"/>
                </a:solidFill>
                <a:latin typeface="Times New Roman" panose="02020603050405020304" pitchFamily="18" charset="0"/>
                <a:cs typeface="Times New Roman" panose="02020603050405020304" pitchFamily="18" charset="0"/>
              </a:rPr>
              <a:t> The traffic signals along Factoria Boulevard in Bellevue, Washington, generally don't flash the same length of green twice in a row, especially at rush hour.</a:t>
            </a:r>
            <a:r>
              <a:rPr lang="en-US" altLang="zh-CN" sz="2600" dirty="0">
                <a:solidFill>
                  <a:schemeClr val="bg1"/>
                </a:solidFill>
                <a:latin typeface="Times New Roman" panose="02020603050405020304" pitchFamily="18" charset="0"/>
                <a:cs typeface="Times New Roman" panose="02020603050405020304" pitchFamily="18" charset="0"/>
              </a:rPr>
              <a:t> At 9:30 am, the full red/yellow/green signal cycle might be 140 seconds. By 9:33am, a burst of additional traffic might push it to 145 seconds. Less traffic at 9:37am could push it down to 135. </a:t>
            </a:r>
            <a:r>
              <a:rPr lang="en-US" altLang="zh-CN" sz="2600" dirty="0">
                <a:solidFill>
                  <a:srgbClr val="7030A0"/>
                </a:solidFill>
                <a:latin typeface="Times New Roman" panose="02020603050405020304" pitchFamily="18" charset="0"/>
                <a:cs typeface="Times New Roman" panose="02020603050405020304" pitchFamily="18" charset="0"/>
              </a:rPr>
              <a:t>Just like the traffic itself, the timing of the signals changes. </a:t>
            </a:r>
          </a:p>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u="sng" dirty="0">
                <a:solidFill>
                  <a:schemeClr val="bg1"/>
                </a:solidFill>
                <a:latin typeface="Times New Roman" panose="02020603050405020304" pitchFamily="18" charset="0"/>
                <a:cs typeface="Times New Roman" panose="02020603050405020304" pitchFamily="18" charset="0"/>
              </a:rPr>
              <a:t>That</a:t>
            </a:r>
            <a:r>
              <a:rPr lang="en-US" altLang="zh-CN" sz="2600" dirty="0">
                <a:solidFill>
                  <a:schemeClr val="bg1"/>
                </a:solidFill>
                <a:latin typeface="Times New Roman" panose="02020603050405020304" pitchFamily="18" charset="0"/>
                <a:cs typeface="Times New Roman" panose="02020603050405020304" pitchFamily="18" charset="0"/>
              </a:rPr>
              <a:t> is by design. Bellevue, a fast-growing city, just east of Seattle...</a:t>
            </a:r>
          </a:p>
        </p:txBody>
      </p:sp>
      <p:sp>
        <p:nvSpPr>
          <p:cNvPr id="19" name="文本框 18"/>
          <p:cNvSpPr txBox="1"/>
          <p:nvPr/>
        </p:nvSpPr>
        <p:spPr>
          <a:xfrm>
            <a:off x="10211435" y="617855"/>
            <a:ext cx="1461770"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Topic sentence</a:t>
            </a:r>
          </a:p>
        </p:txBody>
      </p:sp>
      <p:cxnSp>
        <p:nvCxnSpPr>
          <p:cNvPr id="27" name="直接箭头连接符 26"/>
          <p:cNvCxnSpPr/>
          <p:nvPr/>
        </p:nvCxnSpPr>
        <p:spPr>
          <a:xfrm>
            <a:off x="10880725" y="1570990"/>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9998710" y="1872615"/>
            <a:ext cx="1792605"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chemeClr val="bg1"/>
                </a:solidFill>
                <a:latin typeface="Arial Narrow" panose="020B0606020202030204" pitchFamily="34" charset="0"/>
              </a:rPr>
              <a:t>supporting details</a:t>
            </a:r>
          </a:p>
        </p:txBody>
      </p:sp>
      <p:cxnSp>
        <p:nvCxnSpPr>
          <p:cNvPr id="14" name="直接箭头连接符 13"/>
          <p:cNvCxnSpPr/>
          <p:nvPr/>
        </p:nvCxnSpPr>
        <p:spPr>
          <a:xfrm>
            <a:off x="10880725" y="2825750"/>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9998710" y="3127375"/>
            <a:ext cx="1793240" cy="49149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600" b="1" dirty="0">
                <a:solidFill>
                  <a:srgbClr val="7030A0"/>
                </a:solidFill>
                <a:latin typeface="Arial Narrow" panose="020B0606020202030204" pitchFamily="34" charset="0"/>
              </a:rPr>
              <a:t>Conclusion</a:t>
            </a:r>
          </a:p>
        </p:txBody>
      </p:sp>
      <p:sp>
        <p:nvSpPr>
          <p:cNvPr id="18" name="矩形 17"/>
          <p:cNvSpPr/>
          <p:nvPr/>
        </p:nvSpPr>
        <p:spPr>
          <a:xfrm>
            <a:off x="2410460" y="5634355"/>
            <a:ext cx="322072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577215" y="6121400"/>
            <a:ext cx="9622155"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：段落</a:t>
            </a:r>
            <a:r>
              <a:rPr lang="zh-CN" altLang="en-US" sz="2400" b="1" u="sng" dirty="0">
                <a:solidFill>
                  <a:srgbClr val="C00000"/>
                </a:solidFill>
              </a:rPr>
              <a:t>首句</a:t>
            </a:r>
            <a:r>
              <a:rPr lang="zh-CN" altLang="en-US" sz="2400" b="1" dirty="0"/>
              <a:t>的代词指代，往往要去</a:t>
            </a:r>
            <a:r>
              <a:rPr lang="zh-CN" altLang="en-US" sz="2400" b="1" u="sng" dirty="0">
                <a:solidFill>
                  <a:srgbClr val="C00000"/>
                </a:solidFill>
              </a:rPr>
              <a:t>上一段最后一句</a:t>
            </a:r>
            <a:r>
              <a:rPr lang="zh-CN" altLang="en-US" sz="2400" b="1" dirty="0"/>
              <a:t>找。</a:t>
            </a:r>
          </a:p>
        </p:txBody>
      </p:sp>
      <p:pic>
        <p:nvPicPr>
          <p:cNvPr id="24" name="图片 23"/>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500" fill="hold"/>
                                        <p:tgtEl>
                                          <p:spTgt spid="42"/>
                                        </p:tgtEl>
                                        <p:attrNameLst>
                                          <p:attrName>ppt_x</p:attrName>
                                        </p:attrNameLst>
                                      </p:cBhvr>
                                      <p:tavLst>
                                        <p:tav tm="0">
                                          <p:val>
                                            <p:strVal val="#ppt_x"/>
                                          </p:val>
                                        </p:tav>
                                        <p:tav tm="100000">
                                          <p:val>
                                            <p:strVal val="#ppt_x"/>
                                          </p:val>
                                        </p:tav>
                                      </p:tavLst>
                                    </p:anim>
                                    <p:anim calcmode="lin" valueType="num">
                                      <p:cBhvr additive="base">
                                        <p:cTn id="8"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additive="base">
                                        <p:cTn id="51" dur="500" fill="hold"/>
                                        <p:tgtEl>
                                          <p:spTgt spid="9"/>
                                        </p:tgtEl>
                                        <p:attrNameLst>
                                          <p:attrName>ppt_x</p:attrName>
                                        </p:attrNameLst>
                                      </p:cBhvr>
                                      <p:tavLst>
                                        <p:tav tm="0">
                                          <p:val>
                                            <p:strVal val="#ppt_x"/>
                                          </p:val>
                                        </p:tav>
                                        <p:tav tm="100000">
                                          <p:val>
                                            <p:strVal val="#ppt_x"/>
                                          </p:val>
                                        </p:tav>
                                      </p:tavLst>
                                    </p:anim>
                                    <p:anim calcmode="lin" valueType="num">
                                      <p:cBhvr additive="base">
                                        <p:cTn id="5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500" fill="hold"/>
                                        <p:tgtEl>
                                          <p:spTgt spid="22"/>
                                        </p:tgtEl>
                                        <p:attrNameLst>
                                          <p:attrName>ppt_x</p:attrName>
                                        </p:attrNameLst>
                                      </p:cBhvr>
                                      <p:tavLst>
                                        <p:tav tm="0">
                                          <p:val>
                                            <p:strVal val="#ppt_x"/>
                                          </p:val>
                                        </p:tav>
                                        <p:tav tm="100000">
                                          <p:val>
                                            <p:strVal val="#ppt_x"/>
                                          </p:val>
                                        </p:tav>
                                      </p:tavLst>
                                    </p:anim>
                                    <p:anim calcmode="lin" valueType="num">
                                      <p:cBhvr additive="base">
                                        <p:cTn id="58" dur="500" fill="hold"/>
                                        <p:tgtEl>
                                          <p:spTgt spid="22"/>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additive="base">
                                        <p:cTn id="67" dur="500" fill="hold"/>
                                        <p:tgtEl>
                                          <p:spTgt spid="3"/>
                                        </p:tgtEl>
                                        <p:attrNameLst>
                                          <p:attrName>ppt_x</p:attrName>
                                        </p:attrNameLst>
                                      </p:cBhvr>
                                      <p:tavLst>
                                        <p:tav tm="0">
                                          <p:val>
                                            <p:strVal val="#ppt_x"/>
                                          </p:val>
                                        </p:tav>
                                        <p:tav tm="100000">
                                          <p:val>
                                            <p:strVal val="#ppt_x"/>
                                          </p:val>
                                        </p:tav>
                                      </p:tavLst>
                                    </p:anim>
                                    <p:anim calcmode="lin" valueType="num">
                                      <p:cBhvr additive="base">
                                        <p:cTn id="6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additive="base">
                                        <p:cTn id="73" dur="500" fill="hold"/>
                                        <p:tgtEl>
                                          <p:spTgt spid="7"/>
                                        </p:tgtEl>
                                        <p:attrNameLst>
                                          <p:attrName>ppt_x</p:attrName>
                                        </p:attrNameLst>
                                      </p:cBhvr>
                                      <p:tavLst>
                                        <p:tav tm="0">
                                          <p:val>
                                            <p:strVal val="#ppt_x"/>
                                          </p:val>
                                        </p:tav>
                                        <p:tav tm="100000">
                                          <p:val>
                                            <p:strVal val="#ppt_x"/>
                                          </p:val>
                                        </p:tav>
                                      </p:tavLst>
                                    </p:anim>
                                    <p:anim calcmode="lin" valueType="num">
                                      <p:cBhvr additive="base">
                                        <p:cTn id="74" dur="500" fill="hold"/>
                                        <p:tgtEl>
                                          <p:spTgt spid="7"/>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
                                        </p:tgtEl>
                                        <p:attrNameLst>
                                          <p:attrName>style.visibility</p:attrName>
                                        </p:attrNameLst>
                                      </p:cBhvr>
                                      <p:to>
                                        <p:strVal val="visible"/>
                                      </p:to>
                                    </p:set>
                                    <p:anim calcmode="lin" valueType="num">
                                      <p:cBhvr additive="base">
                                        <p:cTn id="77" dur="500" fill="hold"/>
                                        <p:tgtEl>
                                          <p:spTgt spid="4"/>
                                        </p:tgtEl>
                                        <p:attrNameLst>
                                          <p:attrName>ppt_x</p:attrName>
                                        </p:attrNameLst>
                                      </p:cBhvr>
                                      <p:tavLst>
                                        <p:tav tm="0">
                                          <p:val>
                                            <p:strVal val="#ppt_x"/>
                                          </p:val>
                                        </p:tav>
                                        <p:tav tm="100000">
                                          <p:val>
                                            <p:strVal val="#ppt_x"/>
                                          </p:val>
                                        </p:tav>
                                      </p:tavLst>
                                    </p:anim>
                                    <p:anim calcmode="lin" valueType="num">
                                      <p:cBhvr additive="base">
                                        <p:cTn id="7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3"/>
                                        </p:tgtEl>
                                        <p:attrNameLst>
                                          <p:attrName>style.visibility</p:attrName>
                                        </p:attrNameLst>
                                      </p:cBhvr>
                                      <p:to>
                                        <p:strVal val="visible"/>
                                      </p:to>
                                    </p:set>
                                    <p:anim calcmode="lin" valueType="num">
                                      <p:cBhvr additive="base">
                                        <p:cTn id="83" dur="500" fill="hold"/>
                                        <p:tgtEl>
                                          <p:spTgt spid="13"/>
                                        </p:tgtEl>
                                        <p:attrNameLst>
                                          <p:attrName>ppt_x</p:attrName>
                                        </p:attrNameLst>
                                      </p:cBhvr>
                                      <p:tavLst>
                                        <p:tav tm="0">
                                          <p:val>
                                            <p:strVal val="#ppt_x"/>
                                          </p:val>
                                        </p:tav>
                                        <p:tav tm="100000">
                                          <p:val>
                                            <p:strVal val="#ppt_x"/>
                                          </p:val>
                                        </p:tav>
                                      </p:tavLst>
                                    </p:anim>
                                    <p:anim calcmode="lin" valueType="num">
                                      <p:cBhvr additive="base">
                                        <p:cTn id="8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additive="base">
                                        <p:cTn id="89" dur="500" fill="hold"/>
                                        <p:tgtEl>
                                          <p:spTgt spid="21"/>
                                        </p:tgtEl>
                                        <p:attrNameLst>
                                          <p:attrName>ppt_x</p:attrName>
                                        </p:attrNameLst>
                                      </p:cBhvr>
                                      <p:tavLst>
                                        <p:tav tm="0">
                                          <p:val>
                                            <p:strVal val="#ppt_x"/>
                                          </p:val>
                                        </p:tav>
                                        <p:tav tm="100000">
                                          <p:val>
                                            <p:strVal val="#ppt_x"/>
                                          </p:val>
                                        </p:tav>
                                      </p:tavLst>
                                    </p:anim>
                                    <p:anim calcmode="lin" valueType="num">
                                      <p:cBhvr additive="base">
                                        <p:cTn id="9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3" grpId="0" animBg="1"/>
      <p:bldP spid="4" grpId="0" animBg="1"/>
      <p:bldP spid="9" grpId="0" animBg="1"/>
      <p:bldP spid="13" grpId="0" animBg="1"/>
      <p:bldP spid="8" grpId="0" animBg="1"/>
      <p:bldP spid="11" grpId="0"/>
      <p:bldP spid="19" grpId="0" animBg="1"/>
      <p:bldP spid="12" grpId="0" animBg="1"/>
      <p:bldP spid="15" grpId="0" animBg="1"/>
      <p:bldP spid="18"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690" y="1036955"/>
            <a:ext cx="9275445" cy="32918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For all of Bellevue's success, adaptive signals are not a cure-all for jammed roadways. Kevin Balke, a research engineer at the Texas A&amp;M University Transportation Institute, says that while smart lights can be particularly beneficial for some cities, others are so jammed that only a sharp reduction in the number of cars on the road will make a meaningful difference. “It's not going to fix everything, but adaptive signals have some benefits for smaller cities,” he says. </a:t>
            </a:r>
          </a:p>
        </p:txBody>
      </p:sp>
      <p:sp>
        <p:nvSpPr>
          <p:cNvPr id="17" name="矩形 16"/>
          <p:cNvSpPr/>
          <p:nvPr/>
        </p:nvSpPr>
        <p:spPr>
          <a:xfrm>
            <a:off x="694690" y="4404995"/>
            <a:ext cx="10714990" cy="2042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26. What does Kevin Balke say about adaptive signals? </a:t>
            </a:r>
          </a:p>
          <a:p>
            <a:pPr algn="l"/>
            <a:r>
              <a:rPr lang="en-US" altLang="zh-CN" sz="2600" dirty="0">
                <a:solidFill>
                  <a:schemeClr val="bg1"/>
                </a:solidFill>
                <a:latin typeface="Times New Roman" panose="02020603050405020304" pitchFamily="18" charset="0"/>
                <a:cs typeface="Times New Roman" panose="02020603050405020304" pitchFamily="18" charset="0"/>
              </a:rPr>
              <a:t>  A. They work better on broad roads. </a:t>
            </a:r>
          </a:p>
          <a:p>
            <a:pPr algn="l"/>
            <a:r>
              <a:rPr lang="en-US" altLang="zh-CN" sz="2600" dirty="0">
                <a:solidFill>
                  <a:schemeClr val="bg1"/>
                </a:solidFill>
                <a:latin typeface="Times New Roman" panose="02020603050405020304" pitchFamily="18" charset="0"/>
                <a:cs typeface="Times New Roman" panose="02020603050405020304" pitchFamily="18" charset="0"/>
              </a:rPr>
              <a:t>  B. They should be used in other cities. </a:t>
            </a:r>
          </a:p>
          <a:p>
            <a:pPr algn="l"/>
            <a:r>
              <a:rPr lang="en-US" altLang="zh-CN" sz="2600" dirty="0">
                <a:solidFill>
                  <a:schemeClr val="bg1"/>
                </a:solidFill>
                <a:latin typeface="Times New Roman" panose="02020603050405020304" pitchFamily="18" charset="0"/>
                <a:cs typeface="Times New Roman" panose="02020603050405020304" pitchFamily="18" charset="0"/>
              </a:rPr>
              <a:t>  C. They have greatly reduced traffic on the road. </a:t>
            </a:r>
          </a:p>
          <a:p>
            <a:pPr algn="l"/>
            <a:r>
              <a:rPr lang="en-US" altLang="zh-CN" sz="2600" dirty="0">
                <a:solidFill>
                  <a:schemeClr val="bg1"/>
                </a:solidFill>
                <a:latin typeface="Times New Roman" panose="02020603050405020304" pitchFamily="18" charset="0"/>
                <a:cs typeface="Times New Roman" panose="02020603050405020304" pitchFamily="18" charset="0"/>
              </a:rPr>
              <a:t>  D. They are less helpful in cities seriously jammed. </a:t>
            </a:r>
            <a:r>
              <a:rPr lang="en-US" altLang="zh-CN" sz="25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5544820" y="3823970"/>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的理解</a:t>
            </a:r>
          </a:p>
        </p:txBody>
      </p:sp>
      <p:sp>
        <p:nvSpPr>
          <p:cNvPr id="8" name="圆角矩形 16"/>
          <p:cNvSpPr/>
          <p:nvPr/>
        </p:nvSpPr>
        <p:spPr>
          <a:xfrm>
            <a:off x="2714625" y="4433570"/>
            <a:ext cx="177292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a:endCxn id="12" idx="2"/>
          </p:cNvCxnSpPr>
          <p:nvPr/>
        </p:nvCxnSpPr>
        <p:spPr>
          <a:xfrm flipV="1">
            <a:off x="3601085" y="1890395"/>
            <a:ext cx="1057275" cy="254317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3771265" y="1488440"/>
            <a:ext cx="177355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7592060" y="2301240"/>
            <a:ext cx="9080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6123305" y="3091180"/>
            <a:ext cx="27901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09587" y="5960439"/>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标注 1"/>
          <p:cNvSpPr/>
          <p:nvPr/>
        </p:nvSpPr>
        <p:spPr>
          <a:xfrm>
            <a:off x="4540885" y="476885"/>
            <a:ext cx="4253865" cy="560070"/>
          </a:xfrm>
          <a:prstGeom prst="wedgeRectCallout">
            <a:avLst>
              <a:gd name="adj1" fmla="val -47965"/>
              <a:gd name="adj2" fmla="val 8639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a:solidFill>
                  <a:schemeClr val="bg1"/>
                </a:solidFill>
                <a:latin typeface="Times New Roman" panose="02020603050405020304" pitchFamily="18" charset="0"/>
                <a:cs typeface="Times New Roman" panose="02020603050405020304" pitchFamily="18" charset="0"/>
              </a:rPr>
              <a:t>How is Paragraph 4 organized?</a:t>
            </a:r>
          </a:p>
        </p:txBody>
      </p:sp>
      <p:sp>
        <p:nvSpPr>
          <p:cNvPr id="3" name="文本框 2"/>
          <p:cNvSpPr txBox="1"/>
          <p:nvPr/>
        </p:nvSpPr>
        <p:spPr>
          <a:xfrm>
            <a:off x="694690" y="1040765"/>
            <a:ext cx="9275445" cy="3291840"/>
          </a:xfrm>
          <a:prstGeom prst="rect">
            <a:avLst/>
          </a:prstGeom>
          <a:no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dirty="0">
                <a:solidFill>
                  <a:srgbClr val="C00000"/>
                </a:solidFill>
                <a:latin typeface="Times New Roman" panose="02020603050405020304" pitchFamily="18" charset="0"/>
                <a:cs typeface="Times New Roman" panose="02020603050405020304" pitchFamily="18" charset="0"/>
              </a:rPr>
              <a:t>For all of Bellevue's success, adaptive signals are not a </a:t>
            </a:r>
            <a:r>
              <a:rPr lang="en-US" altLang="zh-CN" sz="2600" dirty="0">
                <a:solidFill>
                  <a:srgbClr val="7030A0"/>
                </a:solidFill>
                <a:latin typeface="Times New Roman" panose="02020603050405020304" pitchFamily="18" charset="0"/>
                <a:cs typeface="Times New Roman" panose="02020603050405020304" pitchFamily="18" charset="0"/>
              </a:rPr>
              <a:t>cure-all</a:t>
            </a:r>
            <a:r>
              <a:rPr lang="en-US" altLang="zh-CN" sz="2600" dirty="0">
                <a:solidFill>
                  <a:srgbClr val="C00000"/>
                </a:solidFill>
                <a:latin typeface="Times New Roman" panose="02020603050405020304" pitchFamily="18" charset="0"/>
                <a:cs typeface="Times New Roman" panose="02020603050405020304" pitchFamily="18" charset="0"/>
              </a:rPr>
              <a:t> for jammed roadways. </a:t>
            </a:r>
            <a:r>
              <a:rPr lang="en-US" altLang="zh-CN" sz="2600" dirty="0">
                <a:solidFill>
                  <a:schemeClr val="bg1"/>
                </a:solidFill>
                <a:latin typeface="Times New Roman" panose="02020603050405020304" pitchFamily="18" charset="0"/>
                <a:cs typeface="Times New Roman" panose="02020603050405020304" pitchFamily="18" charset="0"/>
              </a:rPr>
              <a:t>Kevin Balke, a research engineer at the Texas A&amp;M University Transportation Institute, says that </a:t>
            </a:r>
            <a:r>
              <a:rPr lang="en-US" altLang="zh-CN" sz="2600" dirty="0">
                <a:solidFill>
                  <a:srgbClr val="7030A0"/>
                </a:solidFill>
                <a:latin typeface="Times New Roman" panose="02020603050405020304" pitchFamily="18" charset="0"/>
                <a:cs typeface="Times New Roman" panose="02020603050405020304" pitchFamily="18" charset="0"/>
              </a:rPr>
              <a:t>while</a:t>
            </a:r>
            <a:r>
              <a:rPr lang="en-US" altLang="zh-CN" sz="2600" dirty="0">
                <a:solidFill>
                  <a:schemeClr val="bg1"/>
                </a:solidFill>
                <a:latin typeface="Times New Roman" panose="02020603050405020304" pitchFamily="18" charset="0"/>
                <a:cs typeface="Times New Roman" panose="02020603050405020304" pitchFamily="18" charset="0"/>
              </a:rPr>
              <a:t> smart lights can be particularly beneficial for some cities, others are so jammed that only a sharp reduction in the number of cars on the road will make a meaningful difference. “It's not going to fix everything, but adaptive signals have some benefits for smaller cities,” he says. </a:t>
            </a:r>
          </a:p>
        </p:txBody>
      </p:sp>
      <p:sp>
        <p:nvSpPr>
          <p:cNvPr id="4" name="文本框 3"/>
          <p:cNvSpPr txBox="1"/>
          <p:nvPr/>
        </p:nvSpPr>
        <p:spPr>
          <a:xfrm>
            <a:off x="10211435" y="617855"/>
            <a:ext cx="1461770"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Topic sentence</a:t>
            </a:r>
          </a:p>
        </p:txBody>
      </p:sp>
      <p:sp>
        <p:nvSpPr>
          <p:cNvPr id="7" name="文本框 6"/>
          <p:cNvSpPr txBox="1"/>
          <p:nvPr/>
        </p:nvSpPr>
        <p:spPr>
          <a:xfrm>
            <a:off x="9998710" y="1872615"/>
            <a:ext cx="1792605"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chemeClr val="bg1"/>
                </a:solidFill>
                <a:latin typeface="Arial Narrow" panose="020B0606020202030204" pitchFamily="34" charset="0"/>
              </a:rPr>
              <a:t>supporting details</a:t>
            </a:r>
          </a:p>
        </p:txBody>
      </p:sp>
      <p:cxnSp>
        <p:nvCxnSpPr>
          <p:cNvPr id="27" name="直接箭头连接符 26"/>
          <p:cNvCxnSpPr/>
          <p:nvPr/>
        </p:nvCxnSpPr>
        <p:spPr>
          <a:xfrm>
            <a:off x="10880725" y="1570990"/>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557145" y="6036310"/>
            <a:ext cx="164401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p:nvPr/>
        </p:nvCxnSpPr>
        <p:spPr>
          <a:xfrm flipH="1">
            <a:off x="3705225" y="3442335"/>
            <a:ext cx="3672205" cy="259334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矩形标注 19"/>
          <p:cNvSpPr/>
          <p:nvPr/>
        </p:nvSpPr>
        <p:spPr>
          <a:xfrm>
            <a:off x="9195435" y="3058160"/>
            <a:ext cx="2595880" cy="765810"/>
          </a:xfrm>
          <a:prstGeom prst="wedgeRectCallout">
            <a:avLst>
              <a:gd name="adj1" fmla="val -74461"/>
              <a:gd name="adj2" fmla="val -1098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a:solidFill>
                  <a:schemeClr val="bg1"/>
                </a:solidFill>
                <a:latin typeface="Times New Roman" panose="02020603050405020304" pitchFamily="18" charset="0"/>
                <a:cs typeface="Times New Roman" panose="02020603050405020304" pitchFamily="18" charset="0"/>
              </a:rPr>
              <a:t>What does “others” refer to? </a:t>
            </a:r>
          </a:p>
        </p:txBody>
      </p:sp>
      <p:sp>
        <p:nvSpPr>
          <p:cNvPr id="22" name="矩形 21"/>
          <p:cNvSpPr/>
          <p:nvPr/>
        </p:nvSpPr>
        <p:spPr>
          <a:xfrm>
            <a:off x="7795260" y="4835525"/>
            <a:ext cx="3996055" cy="156845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zh-CN" altLang="en-US" sz="2400" b="1" dirty="0"/>
              <a:t>该题答案既可以从支撑性细节中来，也可以从主旨句中看出（多训练学生找</a:t>
            </a:r>
            <a:r>
              <a:rPr lang="en-US" altLang="zh-CN" sz="2400" b="1" dirty="0"/>
              <a:t>topic sentence</a:t>
            </a:r>
            <a:r>
              <a:rPr lang="zh-CN" altLang="en-US" sz="2400" b="1" dirty="0"/>
              <a: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ppt_x"/>
                                          </p:val>
                                        </p:tav>
                                        <p:tav tm="100000">
                                          <p:val>
                                            <p:strVal val="#ppt_x"/>
                                          </p:val>
                                        </p:tav>
                                      </p:tavLst>
                                    </p:anim>
                                    <p:anim calcmode="lin" valueType="num">
                                      <p:cBhvr additive="base">
                                        <p:cTn id="34" dur="500" fill="hold"/>
                                        <p:tgtEl>
                                          <p:spTgt spid="27"/>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ppt_x"/>
                                          </p:val>
                                        </p:tav>
                                        <p:tav tm="100000">
                                          <p:val>
                                            <p:strVal val="#ppt_x"/>
                                          </p:val>
                                        </p:tav>
                                      </p:tavLst>
                                    </p:anim>
                                    <p:anim calcmode="lin" valueType="num">
                                      <p:cBhvr additive="base">
                                        <p:cTn id="4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ppt_x"/>
                                          </p:val>
                                        </p:tav>
                                        <p:tav tm="100000">
                                          <p:val>
                                            <p:strVal val="#ppt_x"/>
                                          </p:val>
                                        </p:tav>
                                      </p:tavLst>
                                    </p:anim>
                                    <p:anim calcmode="lin" valueType="num">
                                      <p:cBhvr additive="base">
                                        <p:cTn id="54" dur="500" fill="hold"/>
                                        <p:tgtEl>
                                          <p:spTgt spid="1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3"/>
                                        </p:tgtEl>
                                        <p:attrNameLst>
                                          <p:attrName>style.visibility</p:attrName>
                                        </p:attrNameLst>
                                      </p:cBhvr>
                                      <p:to>
                                        <p:strVal val="visible"/>
                                      </p:to>
                                    </p:set>
                                    <p:anim calcmode="lin" valueType="num">
                                      <p:cBhvr additive="base">
                                        <p:cTn id="69" dur="500" fill="hold"/>
                                        <p:tgtEl>
                                          <p:spTgt spid="13"/>
                                        </p:tgtEl>
                                        <p:attrNameLst>
                                          <p:attrName>ppt_x</p:attrName>
                                        </p:attrNameLst>
                                      </p:cBhvr>
                                      <p:tavLst>
                                        <p:tav tm="0">
                                          <p:val>
                                            <p:strVal val="#ppt_x"/>
                                          </p:val>
                                        </p:tav>
                                        <p:tav tm="100000">
                                          <p:val>
                                            <p:strVal val="#ppt_x"/>
                                          </p:val>
                                        </p:tav>
                                      </p:tavLst>
                                    </p:anim>
                                    <p:anim calcmode="lin" valueType="num">
                                      <p:cBhvr additive="base">
                                        <p:cTn id="70" dur="500" fill="hold"/>
                                        <p:tgtEl>
                                          <p:spTgt spid="13"/>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fill="hold"/>
                                        <p:tgtEl>
                                          <p:spTgt spid="9"/>
                                        </p:tgtEl>
                                        <p:attrNameLst>
                                          <p:attrName>ppt_x</p:attrName>
                                        </p:attrNameLst>
                                      </p:cBhvr>
                                      <p:tavLst>
                                        <p:tav tm="0">
                                          <p:val>
                                            <p:strVal val="#ppt_x"/>
                                          </p:val>
                                        </p:tav>
                                        <p:tav tm="100000">
                                          <p:val>
                                            <p:strVal val="#ppt_x"/>
                                          </p:val>
                                        </p:tav>
                                      </p:tavLst>
                                    </p:anim>
                                    <p:anim calcmode="lin" valueType="num">
                                      <p:cBhvr additive="base">
                                        <p:cTn id="7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8" grpId="0" bldLvl="0" animBg="1"/>
      <p:bldP spid="12" grpId="0" animBg="1"/>
      <p:bldP spid="14" grpId="0" animBg="1"/>
      <p:bldP spid="15" grpId="0" animBg="1"/>
      <p:bldP spid="18" grpId="0" animBg="1"/>
      <p:bldP spid="2" grpId="0" bldLvl="0" animBg="1"/>
      <p:bldP spid="3" grpId="0"/>
      <p:bldP spid="4" grpId="0" animBg="1"/>
      <p:bldP spid="7" grpId="0" animBg="1"/>
      <p:bldP spid="9" grpId="0" bldLvl="0" animBg="1"/>
      <p:bldP spid="20" grpId="0" bldLvl="0" animBg="1"/>
      <p:bldP spid="22"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4917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In Bellevue, the switch to adaptive signals has been a lesson in the value of welcoming new approaches. In the past, there was often an automatic reaction to increased traffic: just widen the roads, says Mark Poch, the Bellevue Transportation Department's traffic engineering manager. Now he hopes that other cities will consider making their streets run smarter instead of just making them bigger. </a:t>
            </a:r>
          </a:p>
        </p:txBody>
      </p:sp>
      <p:sp>
        <p:nvSpPr>
          <p:cNvPr id="17" name="矩形 16"/>
          <p:cNvSpPr/>
          <p:nvPr/>
        </p:nvSpPr>
        <p:spPr>
          <a:xfrm>
            <a:off x="694690" y="3633470"/>
            <a:ext cx="10714990" cy="1306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27. What can we learn from Bellevue's success? </a:t>
            </a:r>
          </a:p>
          <a:p>
            <a:pPr algn="l"/>
            <a:r>
              <a:rPr lang="en-US" altLang="zh-CN" sz="2600" dirty="0">
                <a:solidFill>
                  <a:schemeClr val="bg1"/>
                </a:solidFill>
                <a:latin typeface="Times New Roman" panose="02020603050405020304" pitchFamily="18" charset="0"/>
                <a:cs typeface="Times New Roman" panose="02020603050405020304" pitchFamily="18" charset="0"/>
              </a:rPr>
              <a:t>  A. It is rewarding to try new things.     B. The old methods still work today. </a:t>
            </a:r>
          </a:p>
          <a:p>
            <a:pPr algn="l"/>
            <a:r>
              <a:rPr lang="en-US" altLang="zh-CN" sz="2600" dirty="0">
                <a:solidFill>
                  <a:schemeClr val="bg1"/>
                </a:solidFill>
                <a:latin typeface="Times New Roman" panose="02020603050405020304" pitchFamily="18" charset="0"/>
                <a:cs typeface="Times New Roman" panose="02020603050405020304" pitchFamily="18" charset="0"/>
              </a:rPr>
              <a:t>  C. I pays to put theory into practice.     D. The simplest way is the best way.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5890260" y="3242945"/>
            <a:ext cx="43053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考查</a:t>
            </a:r>
            <a:r>
              <a:rPr lang="zh-CN" altLang="en-US" sz="2800" b="1" u="sng" dirty="0">
                <a:solidFill>
                  <a:srgbClr val="C00000"/>
                </a:solidFill>
              </a:rPr>
              <a:t>推理判断</a:t>
            </a:r>
            <a:r>
              <a:rPr lang="zh-CN" altLang="en-US" sz="2800" b="1" dirty="0">
                <a:solidFill>
                  <a:schemeClr val="bg1"/>
                </a:solidFill>
              </a:rPr>
              <a:t>和</a:t>
            </a:r>
            <a:r>
              <a:rPr lang="zh-CN" altLang="en-US" sz="2800" b="1" u="sng" dirty="0">
                <a:solidFill>
                  <a:srgbClr val="C00000"/>
                </a:solidFill>
              </a:rPr>
              <a:t>信息归纳</a:t>
            </a:r>
            <a:endParaRPr lang="zh-CN" altLang="en-US" sz="2800" b="1" dirty="0">
              <a:solidFill>
                <a:schemeClr val="bg1"/>
              </a:solidFill>
            </a:endParaRPr>
          </a:p>
        </p:txBody>
      </p:sp>
      <p:sp>
        <p:nvSpPr>
          <p:cNvPr id="8" name="圆角矩形 16"/>
          <p:cNvSpPr/>
          <p:nvPr/>
        </p:nvSpPr>
        <p:spPr>
          <a:xfrm>
            <a:off x="3056255" y="3691890"/>
            <a:ext cx="14001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p:cNvCxnSpPr>
          <p:nvPr/>
        </p:nvCxnSpPr>
        <p:spPr>
          <a:xfrm flipV="1">
            <a:off x="3756660" y="1489710"/>
            <a:ext cx="5163185" cy="220218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8092440" y="1108710"/>
            <a:ext cx="10953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9528175" y="1089660"/>
            <a:ext cx="17913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744855" y="1489710"/>
            <a:ext cx="379158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09587" y="4066869"/>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7729855" y="5112385"/>
            <a:ext cx="3589655" cy="119888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理解每个选项的含义；</a:t>
            </a:r>
          </a:p>
          <a:p>
            <a:pPr marL="457200" indent="-457200">
              <a:buAutoNum type="arabicPeriod"/>
            </a:pPr>
            <a:r>
              <a:rPr lang="zh-CN" altLang="en-US" sz="2400" b="1" dirty="0"/>
              <a:t>对应文中具体事例；</a:t>
            </a:r>
          </a:p>
        </p:txBody>
      </p:sp>
      <p:sp>
        <p:nvSpPr>
          <p:cNvPr id="19" name="文本框 18"/>
          <p:cNvSpPr txBox="1"/>
          <p:nvPr/>
        </p:nvSpPr>
        <p:spPr>
          <a:xfrm>
            <a:off x="694690" y="5112385"/>
            <a:ext cx="5737225" cy="132207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000">
                <a:solidFill>
                  <a:schemeClr val="bg1"/>
                </a:solidFill>
                <a:latin typeface="Times New Roman" panose="02020603050405020304" pitchFamily="18" charset="0"/>
                <a:cs typeface="Times New Roman" panose="02020603050405020304" pitchFamily="18" charset="0"/>
                <a:sym typeface="+mn-ea"/>
              </a:rPr>
              <a:t>26. Milwaukee’s new way to de-ice streets may be an   </a:t>
            </a:r>
            <a:endParaRPr lang="en-US" altLang="zh-CN" sz="2000">
              <a:solidFill>
                <a:schemeClr val="bg1"/>
              </a:solidFill>
              <a:latin typeface="Times New Roman" panose="02020603050405020304" pitchFamily="18" charset="0"/>
              <a:cs typeface="Times New Roman" panose="02020603050405020304" pitchFamily="18" charset="0"/>
            </a:endParaRPr>
          </a:p>
          <a:p>
            <a:pPr algn="l"/>
            <a:r>
              <a:rPr lang="en-US" altLang="zh-CN" sz="2000">
                <a:solidFill>
                  <a:schemeClr val="bg1"/>
                </a:solidFill>
                <a:latin typeface="Times New Roman" panose="02020603050405020304" pitchFamily="18" charset="0"/>
                <a:cs typeface="Times New Roman" panose="02020603050405020304" pitchFamily="18" charset="0"/>
                <a:sym typeface="+mn-ea"/>
              </a:rPr>
              <a:t>  example of ______. [2020.1</a:t>
            </a:r>
            <a:r>
              <a:rPr lang="zh-CN" altLang="en-US" sz="2000">
                <a:solidFill>
                  <a:schemeClr val="bg1"/>
                </a:solidFill>
                <a:latin typeface="Times New Roman" panose="02020603050405020304" pitchFamily="18" charset="0"/>
                <a:cs typeface="Times New Roman" panose="02020603050405020304" pitchFamily="18" charset="0"/>
                <a:sym typeface="+mn-ea"/>
              </a:rPr>
              <a:t>真题</a:t>
            </a:r>
            <a:r>
              <a:rPr lang="en-US" altLang="zh-CN" sz="2000">
                <a:solidFill>
                  <a:schemeClr val="bg1"/>
                </a:solidFill>
                <a:latin typeface="Times New Roman" panose="02020603050405020304" pitchFamily="18" charset="0"/>
                <a:cs typeface="Times New Roman" panose="02020603050405020304" pitchFamily="18" charset="0"/>
                <a:sym typeface="+mn-ea"/>
              </a:rPr>
              <a:t>]</a:t>
            </a:r>
          </a:p>
          <a:p>
            <a:pPr algn="l"/>
            <a:r>
              <a:rPr lang="zh-CN" altLang="en-US" sz="20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♦谚语是对《课标》中文化意识的直接考查，平时</a:t>
            </a:r>
          </a:p>
          <a:p>
            <a:pPr algn="l"/>
            <a:r>
              <a:rPr lang="zh-CN" altLang="en-US" sz="20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教学要渗透并积累。</a:t>
            </a: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
        <p:nvSpPr>
          <p:cNvPr id="9" name="矩形 8"/>
          <p:cNvSpPr/>
          <p:nvPr/>
        </p:nvSpPr>
        <p:spPr>
          <a:xfrm>
            <a:off x="3618230" y="4105275"/>
            <a:ext cx="205613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a:stCxn id="15" idx="2"/>
            <a:endCxn id="9" idx="0"/>
          </p:cNvCxnSpPr>
          <p:nvPr/>
        </p:nvCxnSpPr>
        <p:spPr>
          <a:xfrm>
            <a:off x="2640965" y="1852930"/>
            <a:ext cx="2005330" cy="22523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blinds(horizontal)">
                                      <p:cBhvr>
                                        <p:cTn id="49" dur="500"/>
                                        <p:tgtEl>
                                          <p:spTgt spid="19"/>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8" grpId="0" bldLvl="0" animBg="1"/>
      <p:bldP spid="12" grpId="0" bldLvl="0" animBg="1"/>
      <p:bldP spid="14" grpId="0" bldLvl="0" animBg="1"/>
      <p:bldP spid="15" grpId="0" bldLvl="0" animBg="1"/>
      <p:bldP spid="18" grpId="0" bldLvl="0" animBg="1"/>
      <p:bldP spid="21" grpId="0" bldLvl="0" animBg="1"/>
      <p:bldP spid="19" grpId="0" bldLvl="0" animBg="1"/>
      <p:bldP spid="9"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771730" y="911197"/>
            <a:ext cx="10836440" cy="2985433"/>
          </a:xfrm>
          <a:prstGeom prst="rect">
            <a:avLst/>
          </a:prstGeom>
          <a:solidFill>
            <a:schemeClr val="accent3">
              <a:lumMod val="20000"/>
              <a:lumOff val="80000"/>
            </a:schemeClr>
          </a:solidFill>
        </p:spPr>
        <p:txBody>
          <a:bodyPr wrap="square" rtlCol="0" anchor="t">
            <a:spAutoFit/>
          </a:bodyPr>
          <a:lstStyle/>
          <a:p>
            <a:r>
              <a:rPr lang="en-US" altLang="zh-CN" sz="2700" dirty="0">
                <a:solidFill>
                  <a:schemeClr val="bg1"/>
                </a:solidFill>
                <a:latin typeface="Times New Roman" panose="02020603050405020304" pitchFamily="18" charset="0"/>
                <a:cs typeface="Times New Roman" panose="02020603050405020304" pitchFamily="18" charset="0"/>
              </a:rPr>
              <a:t>      Terrafugia Inc, said Monday that its new flying car has completed its first flight, bringing the company closer to its goal of selling the flying car within the next year. The vehicle—named the Transition—has two seats…</a:t>
            </a:r>
          </a:p>
          <a:p>
            <a:r>
              <a:rPr lang="en-US" altLang="zh-CN" sz="2700" dirty="0">
                <a:solidFill>
                  <a:schemeClr val="bg1"/>
                </a:solidFill>
                <a:latin typeface="Times New Roman" panose="02020603050405020304" pitchFamily="18" charset="0"/>
                <a:cs typeface="Times New Roman" panose="02020603050405020304" pitchFamily="18" charset="0"/>
              </a:rPr>
              <a:t>     Around 100 people have already put down a $10,000 deposit to get a Transition when they go on sale…</a:t>
            </a:r>
          </a:p>
          <a:p>
            <a:r>
              <a:rPr lang="en-US" altLang="zh-CN" sz="2700" dirty="0">
                <a:solidFill>
                  <a:schemeClr val="bg1"/>
                </a:solidFill>
                <a:latin typeface="Times New Roman" panose="02020603050405020304" pitchFamily="18" charset="0"/>
                <a:cs typeface="Times New Roman" panose="02020603050405020304" pitchFamily="18" charset="0"/>
              </a:rPr>
              <a:t>     Inventors have been trying to make flying car since…</a:t>
            </a:r>
          </a:p>
          <a:p>
            <a:r>
              <a:rPr lang="en-US" altLang="zh-CN" sz="2700" dirty="0">
                <a:solidFill>
                  <a:schemeClr val="bg1"/>
                </a:solidFill>
                <a:latin typeface="Times New Roman" panose="02020603050405020304" pitchFamily="18" charset="0"/>
                <a:cs typeface="Times New Roman" panose="02020603050405020304" pitchFamily="18" charset="0"/>
              </a:rPr>
              <a:t>     Mann said Terrafugia was helped by the Federal Aviation…</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71730" y="4085540"/>
            <a:ext cx="10715210" cy="1351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700" dirty="0">
                <a:solidFill>
                  <a:schemeClr val="bg1"/>
                </a:solidFill>
                <a:latin typeface="Times New Roman" panose="02020603050405020304" pitchFamily="18" charset="0"/>
                <a:cs typeface="Times New Roman" panose="02020603050405020304" pitchFamily="18" charset="0"/>
              </a:rPr>
              <a:t>4. What is the best title for the text?</a:t>
            </a:r>
          </a:p>
          <a:p>
            <a:pPr algn="l"/>
            <a:r>
              <a:rPr lang="en-US" altLang="zh-CN" sz="2700" dirty="0">
                <a:solidFill>
                  <a:schemeClr val="bg1"/>
                </a:solidFill>
                <a:latin typeface="Times New Roman" panose="02020603050405020304" pitchFamily="18" charset="0"/>
                <a:cs typeface="Times New Roman" panose="02020603050405020304" pitchFamily="18" charset="0"/>
              </a:rPr>
              <a:t>    A. Flying Car at Auto Show.				B. The Transition’s First Flight.</a:t>
            </a:r>
          </a:p>
          <a:p>
            <a:pPr algn="l"/>
            <a:r>
              <a:rPr lang="en-US" altLang="zh-CN" sz="2700" dirty="0">
                <a:solidFill>
                  <a:schemeClr val="bg1"/>
                </a:solidFill>
                <a:latin typeface="Times New Roman" panose="02020603050405020304" pitchFamily="18" charset="0"/>
                <a:cs typeface="Times New Roman" panose="02020603050405020304" pitchFamily="18" charset="0"/>
              </a:rPr>
              <a:t>    C. Pilots’ Dream Coming True.			D. Flying Car Closer to Reality.</a:t>
            </a:r>
          </a:p>
        </p:txBody>
      </p:sp>
      <p:sp>
        <p:nvSpPr>
          <p:cNvPr id="13" name="文本框 12"/>
          <p:cNvSpPr txBox="1"/>
          <p:nvPr/>
        </p:nvSpPr>
        <p:spPr>
          <a:xfrm>
            <a:off x="773185" y="907880"/>
            <a:ext cx="10836440" cy="2985433"/>
          </a:xfrm>
          <a:prstGeom prst="rect">
            <a:avLst/>
          </a:prstGeom>
          <a:noFill/>
        </p:spPr>
        <p:txBody>
          <a:bodyPr wrap="square" rtlCol="0" anchor="t">
            <a:spAutoFit/>
          </a:bodyPr>
          <a:lstStyle/>
          <a:p>
            <a:r>
              <a:rPr lang="en-US" altLang="zh-CN" sz="2700" dirty="0">
                <a:solidFill>
                  <a:schemeClr val="bg1"/>
                </a:solidFill>
                <a:latin typeface="Times New Roman" panose="02020603050405020304" pitchFamily="18" charset="0"/>
                <a:cs typeface="Times New Roman" panose="02020603050405020304" pitchFamily="18" charset="0"/>
              </a:rPr>
              <a:t>      </a:t>
            </a:r>
            <a:r>
              <a:rPr lang="en-US" altLang="zh-CN" sz="2700" dirty="0">
                <a:solidFill>
                  <a:srgbClr val="C00000"/>
                </a:solidFill>
                <a:latin typeface="Times New Roman" panose="02020603050405020304" pitchFamily="18" charset="0"/>
                <a:cs typeface="Times New Roman" panose="02020603050405020304" pitchFamily="18" charset="0"/>
              </a:rPr>
              <a:t>Terrafugia Inc, said Monday that its new flying car has completed its first flight, bringing the company closer to its goal of selling the flying car within the next year. </a:t>
            </a:r>
            <a:r>
              <a:rPr lang="en-US" altLang="zh-CN" sz="2700" dirty="0">
                <a:solidFill>
                  <a:schemeClr val="bg1"/>
                </a:solidFill>
                <a:latin typeface="Times New Roman" panose="02020603050405020304" pitchFamily="18" charset="0"/>
                <a:cs typeface="Times New Roman" panose="02020603050405020304" pitchFamily="18" charset="0"/>
              </a:rPr>
              <a:t>The vehicle—named the Transition—has two seats…</a:t>
            </a:r>
          </a:p>
          <a:p>
            <a:r>
              <a:rPr lang="en-US" altLang="zh-CN" sz="2700" dirty="0">
                <a:solidFill>
                  <a:schemeClr val="bg1"/>
                </a:solidFill>
                <a:latin typeface="Times New Roman" panose="02020603050405020304" pitchFamily="18" charset="0"/>
                <a:cs typeface="Times New Roman" panose="02020603050405020304" pitchFamily="18" charset="0"/>
              </a:rPr>
              <a:t>     Around 100 people have already put down a $10,000 deposit to get a Transition when they go on sale…</a:t>
            </a:r>
          </a:p>
          <a:p>
            <a:r>
              <a:rPr lang="en-US" altLang="zh-CN" sz="2700" dirty="0">
                <a:solidFill>
                  <a:schemeClr val="bg1"/>
                </a:solidFill>
                <a:latin typeface="Times New Roman" panose="02020603050405020304" pitchFamily="18" charset="0"/>
                <a:cs typeface="Times New Roman" panose="02020603050405020304" pitchFamily="18" charset="0"/>
              </a:rPr>
              <a:t>     Inventors have been trying to make flying car since…</a:t>
            </a:r>
          </a:p>
          <a:p>
            <a:r>
              <a:rPr lang="en-US" altLang="zh-CN" sz="2700" dirty="0">
                <a:solidFill>
                  <a:schemeClr val="bg1"/>
                </a:solidFill>
                <a:latin typeface="Times New Roman" panose="02020603050405020304" pitchFamily="18" charset="0"/>
                <a:cs typeface="Times New Roman" panose="02020603050405020304" pitchFamily="18" charset="0"/>
              </a:rPr>
              <a:t>     Mann said Terrafugia was helped by the Federal Aviation…</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15" name="圆角矩形 16"/>
          <p:cNvSpPr/>
          <p:nvPr/>
        </p:nvSpPr>
        <p:spPr>
          <a:xfrm>
            <a:off x="6301409" y="955150"/>
            <a:ext cx="2126974"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6"/>
          <p:cNvSpPr/>
          <p:nvPr/>
        </p:nvSpPr>
        <p:spPr>
          <a:xfrm>
            <a:off x="4817102" y="1367044"/>
            <a:ext cx="2329133"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圆角矩形 16"/>
          <p:cNvSpPr/>
          <p:nvPr/>
        </p:nvSpPr>
        <p:spPr>
          <a:xfrm>
            <a:off x="770275" y="1367044"/>
            <a:ext cx="92434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7146236" y="4959727"/>
            <a:ext cx="1550504" cy="40338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 name="直接箭头连接符 20"/>
          <p:cNvCxnSpPr>
            <a:endCxn id="20" idx="0"/>
          </p:cNvCxnSpPr>
          <p:nvPr/>
        </p:nvCxnSpPr>
        <p:spPr>
          <a:xfrm>
            <a:off x="7146235" y="1357105"/>
            <a:ext cx="775253" cy="3602622"/>
          </a:xfrm>
          <a:prstGeom prst="straightConnector1">
            <a:avLst/>
          </a:prstGeom>
          <a:ln w="28575">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824120" y="5805726"/>
            <a:ext cx="8884163" cy="461665"/>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zh-CN" altLang="en-US" sz="2400" b="1" dirty="0"/>
              <a:t>“新闻报道”类语篇的标题，直接对应“新闻导语”关键词。</a:t>
            </a:r>
          </a:p>
        </p:txBody>
      </p:sp>
      <p:sp>
        <p:nvSpPr>
          <p:cNvPr id="14" name="矩形 13"/>
          <p:cNvSpPr/>
          <p:nvPr/>
        </p:nvSpPr>
        <p:spPr>
          <a:xfrm>
            <a:off x="361948" y="334965"/>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22" name="矩形 21"/>
          <p:cNvSpPr/>
          <p:nvPr/>
        </p:nvSpPr>
        <p:spPr>
          <a:xfrm>
            <a:off x="8766315" y="4951163"/>
            <a:ext cx="2464902" cy="40338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4" name="直接箭头连接符 23"/>
          <p:cNvCxnSpPr>
            <a:stCxn id="18" idx="2"/>
            <a:endCxn id="22" idx="0"/>
          </p:cNvCxnSpPr>
          <p:nvPr/>
        </p:nvCxnSpPr>
        <p:spPr>
          <a:xfrm>
            <a:off x="5981669" y="1768999"/>
            <a:ext cx="4017097" cy="3182164"/>
          </a:xfrm>
          <a:prstGeom prst="straightConnector1">
            <a:avLst/>
          </a:prstGeom>
          <a:ln w="28575">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星形: 五角 24"/>
          <p:cNvSpPr/>
          <p:nvPr/>
        </p:nvSpPr>
        <p:spPr>
          <a:xfrm>
            <a:off x="6702805" y="492476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4188"/>
    </mc:Choice>
    <mc:Fallback xmlns="">
      <p:transition spd="slow" advTm="941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blinds(horizontal)">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linds(horizontal)">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linds(horizontal)">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anim calcmode="lin" valueType="num">
                                      <p:cBhvr additive="base">
                                        <p:cTn id="26" dur="500" fill="hold"/>
                                        <p:tgtEl>
                                          <p:spTgt spid="23"/>
                                        </p:tgtEl>
                                        <p:attrNameLst>
                                          <p:attrName>ppt_x</p:attrName>
                                        </p:attrNameLst>
                                      </p:cBhvr>
                                      <p:tavLst>
                                        <p:tav tm="0">
                                          <p:val>
                                            <p:strVal val="#ppt_x"/>
                                          </p:val>
                                        </p:tav>
                                        <p:tav tm="100000">
                                          <p:val>
                                            <p:strVal val="#ppt_x"/>
                                          </p:val>
                                        </p:tav>
                                      </p:tavLst>
                                    </p:anim>
                                    <p:anim calcmode="lin" valueType="num">
                                      <p:cBhvr additive="base">
                                        <p:cTn id="2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bldLvl="0" animBg="1"/>
      <p:bldP spid="18" grpId="0" bldLvl="0" animBg="1"/>
      <p:bldP spid="19" grpId="0" bldLvl="0" animBg="1"/>
      <p:bldP spid="20" grpId="0" animBg="1"/>
      <p:bldP spid="23" grpId="0" bldLvl="0" animBg="1"/>
      <p:bldP spid="22" grpId="0" animBg="1"/>
      <p:bldP spid="2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293097" y="420496"/>
            <a:ext cx="3726815"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三、阅读理解</a:t>
            </a:r>
            <a:r>
              <a:rPr lang="en-US" altLang="zh-CN" sz="3600" b="1" dirty="0">
                <a:ln w="0"/>
                <a:solidFill>
                  <a:schemeClr val="bg1"/>
                </a:solidFill>
                <a:latin typeface="Times New Roman" panose="02020603050405020304" pitchFamily="18" charset="0"/>
                <a:ea typeface="+mj-ea"/>
                <a:cs typeface="Times New Roman" panose="02020603050405020304" pitchFamily="18" charset="0"/>
              </a:rPr>
              <a:t>C</a:t>
            </a:r>
            <a:r>
              <a:rPr lang="zh-CN" altLang="en-US" sz="3600" b="1" dirty="0">
                <a:ln w="0"/>
                <a:solidFill>
                  <a:schemeClr val="bg1"/>
                </a:solidFill>
                <a:latin typeface="Times New Roman" panose="02020603050405020304" pitchFamily="18" charset="0"/>
                <a:ea typeface="+mj-ea"/>
                <a:cs typeface="Times New Roman" panose="02020603050405020304" pitchFamily="18" charset="0"/>
              </a:rPr>
              <a:t>篇</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en-US" altLang="zh-CN" sz="2600" b="1" dirty="0">
                <a:solidFill>
                  <a:schemeClr val="bg1"/>
                </a:solidFill>
                <a:latin typeface="Times New Roman" panose="02020603050405020304" pitchFamily="18" charset="0"/>
                <a:cs typeface="Times New Roman" panose="02020603050405020304" pitchFamily="18" charset="0"/>
              </a:rPr>
              <a:t>C</a:t>
            </a:r>
            <a:r>
              <a:rPr lang="zh-CN" altLang="en-US" sz="2600" b="1" dirty="0">
                <a:solidFill>
                  <a:schemeClr val="bg1"/>
                </a:solidFill>
                <a:latin typeface="Times New Roman" panose="02020603050405020304" pitchFamily="18" charset="0"/>
                <a:cs typeface="Times New Roman" panose="02020603050405020304" pitchFamily="18" charset="0"/>
              </a:rPr>
              <a:t>篇概览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64592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443480">
                  <a:extLst>
                    <a:ext uri="{9D8B030D-6E8A-4147-A177-3AD203B41FA5}">
                      <a16:colId xmlns:a16="http://schemas.microsoft.com/office/drawing/2014/main" val="20002"/>
                    </a:ext>
                  </a:extLst>
                </a:gridCol>
                <a:gridCol w="4870582">
                  <a:extLst>
                    <a:ext uri="{9D8B030D-6E8A-4147-A177-3AD203B41FA5}">
                      <a16:colId xmlns:a16="http://schemas.microsoft.com/office/drawing/2014/main" val="20003"/>
                    </a:ext>
                  </a:extLst>
                </a:gridCol>
              </a:tblGrid>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336</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人与自我</a:t>
                      </a:r>
                    </a:p>
                    <a:p>
                      <a:pPr algn="ctr"/>
                      <a:r>
                        <a:rPr lang="zh-CN" altLang="en-US" sz="2400" dirty="0">
                          <a:latin typeface="Times New Roman" panose="02020603050405020304" pitchFamily="18" charset="0"/>
                          <a:ea typeface="+mj-ea"/>
                          <a:cs typeface="Times New Roman" panose="02020603050405020304" pitchFamily="18" charset="0"/>
                        </a:rPr>
                        <a:t>（生活与学习）</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科研报告</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https://www.npr.org/sections/health-shots/2015/04/29/403030347/your-tough-job-might-help-keep-you-sharp</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667125"/>
            <a:ext cx="10417810" cy="1003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b="1">
                <a:solidFill>
                  <a:schemeClr val="bg1"/>
                </a:solidFill>
                <a:latin typeface="Times New Roman" panose="02020603050405020304" pitchFamily="18" charset="0"/>
                <a:cs typeface="Times New Roman" panose="02020603050405020304" pitchFamily="18" charset="0"/>
              </a:rPr>
              <a:t>阅读理解</a:t>
            </a:r>
            <a:r>
              <a:rPr lang="en-US" altLang="zh-CN" sz="2600" b="1">
                <a:solidFill>
                  <a:schemeClr val="bg1"/>
                </a:solidFill>
                <a:latin typeface="Times New Roman" panose="02020603050405020304" pitchFamily="18" charset="0"/>
                <a:cs typeface="Times New Roman" panose="02020603050405020304" pitchFamily="18" charset="0"/>
              </a:rPr>
              <a:t>C</a:t>
            </a:r>
            <a:r>
              <a:rPr lang="zh-CN" altLang="en-US" sz="2600" b="1">
                <a:solidFill>
                  <a:schemeClr val="bg1"/>
                </a:solidFill>
                <a:latin typeface="Times New Roman" panose="02020603050405020304" pitchFamily="18" charset="0"/>
                <a:cs typeface="Times New Roman" panose="02020603050405020304" pitchFamily="18" charset="0"/>
              </a:rPr>
              <a:t>篇节选自外刊新闻，主要介绍了一项科学研究：德国的科学家通过实验发现，挑战性工作有助于提升大脑明锐度。</a:t>
            </a:r>
          </a:p>
        </p:txBody>
      </p:sp>
      <p:sp>
        <p:nvSpPr>
          <p:cNvPr id="23" name="文本框 22"/>
          <p:cNvSpPr txBox="1"/>
          <p:nvPr/>
        </p:nvSpPr>
        <p:spPr>
          <a:xfrm>
            <a:off x="751840" y="4860925"/>
            <a:ext cx="10728325" cy="118364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该篇阅读理解与</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2020</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年</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月</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C</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篇（父亲在孩子的成长中极大地影响孩子毅力的养成）非常类似，都属于科学研究报告</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。这类文本在近几年全国卷和浙江卷中经常出现，非常能考查学生思维的严谨性，有助于培养学生的科学素养。</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3"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08575" y="416275"/>
            <a:ext cx="205740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语篇分析</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4" name="图片 13"/>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pic>
        <p:nvPicPr>
          <p:cNvPr id="7" name="图片 6"/>
          <p:cNvPicPr>
            <a:picLocks noChangeAspect="1"/>
          </p:cNvPicPr>
          <p:nvPr/>
        </p:nvPicPr>
        <p:blipFill>
          <a:blip r:embed="rId4"/>
          <a:stretch>
            <a:fillRect/>
          </a:stretch>
        </p:blipFill>
        <p:spPr>
          <a:xfrm>
            <a:off x="2566035" y="938530"/>
            <a:ext cx="6898640" cy="5460365"/>
          </a:xfrm>
          <a:prstGeom prst="rect">
            <a:avLst/>
          </a:prstGeom>
        </p:spPr>
      </p:pic>
      <p:sp>
        <p:nvSpPr>
          <p:cNvPr id="9" name="对话气泡: 矩形 1"/>
          <p:cNvSpPr/>
          <p:nvPr/>
        </p:nvSpPr>
        <p:spPr>
          <a:xfrm>
            <a:off x="806331" y="1055772"/>
            <a:ext cx="1653285" cy="774499"/>
          </a:xfrm>
          <a:prstGeom prst="wedgeRectCallout">
            <a:avLst>
              <a:gd name="adj1" fmla="val 65770"/>
              <a:gd name="adj2" fmla="val 16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研究结论</a:t>
            </a:r>
            <a:endParaRPr lang="en-US" altLang="zh-CN" sz="2400" b="1" dirty="0">
              <a:solidFill>
                <a:schemeClr val="bg1"/>
              </a:solidFill>
            </a:endParaRPr>
          </a:p>
          <a:p>
            <a:pPr algn="ctr"/>
            <a:r>
              <a:rPr lang="zh-CN" altLang="en-US" sz="2400" b="1" dirty="0">
                <a:solidFill>
                  <a:schemeClr val="bg1"/>
                </a:solidFill>
              </a:rPr>
              <a:t>（首段）</a:t>
            </a:r>
          </a:p>
        </p:txBody>
      </p:sp>
      <p:sp>
        <p:nvSpPr>
          <p:cNvPr id="12" name="对话气泡: 矩形 11"/>
          <p:cNvSpPr/>
          <p:nvPr/>
        </p:nvSpPr>
        <p:spPr>
          <a:xfrm>
            <a:off x="710516" y="2266432"/>
            <a:ext cx="1653285" cy="442509"/>
          </a:xfrm>
          <a:prstGeom prst="wedgeRectCallout">
            <a:avLst>
              <a:gd name="adj1" fmla="val 83151"/>
              <a:gd name="adj2" fmla="val -547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研究方法</a:t>
            </a:r>
            <a:r>
              <a:rPr lang="en-US" altLang="zh-CN" sz="2400" b="1" dirty="0">
                <a:solidFill>
                  <a:schemeClr val="bg1"/>
                </a:solidFill>
              </a:rPr>
              <a:t> </a:t>
            </a:r>
          </a:p>
        </p:txBody>
      </p:sp>
      <p:sp>
        <p:nvSpPr>
          <p:cNvPr id="10" name="对话气泡: 矩形 12"/>
          <p:cNvSpPr/>
          <p:nvPr/>
        </p:nvSpPr>
        <p:spPr>
          <a:xfrm>
            <a:off x="508951" y="3642895"/>
            <a:ext cx="1911634" cy="793624"/>
          </a:xfrm>
          <a:prstGeom prst="wedgeRectCallout">
            <a:avLst>
              <a:gd name="adj1" fmla="val 71743"/>
              <a:gd name="adj2" fmla="val 685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原理解释</a:t>
            </a:r>
            <a:r>
              <a:rPr lang="en-US" altLang="zh-CN" sz="2400" b="1" dirty="0">
                <a:solidFill>
                  <a:schemeClr val="bg1"/>
                </a:solidFill>
              </a:rPr>
              <a:t>: </a:t>
            </a:r>
          </a:p>
          <a:p>
            <a:pPr algn="ctr"/>
            <a:r>
              <a:rPr lang="zh-CN" altLang="en-US" sz="2400" b="1" dirty="0">
                <a:solidFill>
                  <a:schemeClr val="bg1"/>
                </a:solidFill>
              </a:rPr>
              <a:t>（中间）</a:t>
            </a:r>
          </a:p>
        </p:txBody>
      </p:sp>
      <p:sp>
        <p:nvSpPr>
          <p:cNvPr id="20" name="对话气泡: 矩形 19"/>
          <p:cNvSpPr/>
          <p:nvPr/>
        </p:nvSpPr>
        <p:spPr>
          <a:xfrm>
            <a:off x="467887" y="5044646"/>
            <a:ext cx="1759038" cy="1110091"/>
          </a:xfrm>
          <a:prstGeom prst="wedgeRectCallout">
            <a:avLst>
              <a:gd name="adj1" fmla="val 71743"/>
              <a:gd name="adj2" fmla="val 685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研究意义</a:t>
            </a:r>
            <a:r>
              <a:rPr lang="en-US" altLang="zh-CN" sz="2400" b="1" dirty="0">
                <a:solidFill>
                  <a:srgbClr val="FF0000"/>
                </a:solidFill>
              </a:rPr>
              <a:t>/</a:t>
            </a:r>
            <a:r>
              <a:rPr lang="zh-CN" altLang="en-US" sz="2400" b="1" dirty="0">
                <a:solidFill>
                  <a:srgbClr val="FF0000"/>
                </a:solidFill>
              </a:rPr>
              <a:t>不足</a:t>
            </a:r>
            <a:r>
              <a:rPr lang="en-US" altLang="zh-CN" sz="2400" b="1" dirty="0">
                <a:solidFill>
                  <a:schemeClr val="bg1"/>
                </a:solidFill>
              </a:rPr>
              <a:t>: </a:t>
            </a:r>
          </a:p>
          <a:p>
            <a:pPr algn="ctr"/>
            <a:r>
              <a:rPr lang="zh-CN" altLang="en-US" sz="2400" b="1" dirty="0">
                <a:solidFill>
                  <a:schemeClr val="bg1"/>
                </a:solidFill>
              </a:rPr>
              <a:t>（结尾）</a:t>
            </a:r>
          </a:p>
        </p:txBody>
      </p:sp>
      <p:sp>
        <p:nvSpPr>
          <p:cNvPr id="22" name="对话气泡: 矩形 21"/>
          <p:cNvSpPr/>
          <p:nvPr/>
        </p:nvSpPr>
        <p:spPr>
          <a:xfrm>
            <a:off x="7153813" y="390232"/>
            <a:ext cx="4306242" cy="665721"/>
          </a:xfrm>
          <a:prstGeom prst="wedgeRectCallout">
            <a:avLst>
              <a:gd name="adj1" fmla="val -17216"/>
              <a:gd name="adj2" fmla="val 8412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a:solidFill>
                  <a:schemeClr val="bg1"/>
                </a:solidFill>
                <a:latin typeface="Times New Roman" panose="02020603050405020304" pitchFamily="18" charset="0"/>
                <a:cs typeface="Times New Roman" panose="02020603050405020304" pitchFamily="18" charset="0"/>
              </a:rPr>
              <a:t>A new </a:t>
            </a:r>
            <a:r>
              <a:rPr lang="en-US" altLang="zh-CN" sz="2400" b="1" dirty="0">
                <a:solidFill>
                  <a:schemeClr val="bg1"/>
                </a:solidFill>
                <a:latin typeface="Times New Roman" panose="02020603050405020304" pitchFamily="18" charset="0"/>
                <a:cs typeface="Times New Roman" panose="02020603050405020304" pitchFamily="18" charset="0"/>
              </a:rPr>
              <a:t>study/research </a:t>
            </a:r>
            <a:r>
              <a:rPr lang="en-US" altLang="zh-CN" sz="2400" b="1" u="sng" dirty="0">
                <a:solidFill>
                  <a:srgbClr val="C00000"/>
                </a:solidFill>
                <a:latin typeface="Times New Roman" panose="02020603050405020304" pitchFamily="18" charset="0"/>
                <a:cs typeface="Times New Roman" panose="02020603050405020304" pitchFamily="18" charset="0"/>
              </a:rPr>
              <a:t>suggests/ discovers/reveals/finds</a:t>
            </a:r>
            <a:r>
              <a:rPr lang="en-US" altLang="zh-CN" sz="2400" dirty="0">
                <a:solidFill>
                  <a:schemeClr val="bg1"/>
                </a:solidFill>
                <a:latin typeface="Times New Roman" panose="02020603050405020304" pitchFamily="18" charset="0"/>
                <a:cs typeface="Times New Roman" panose="02020603050405020304" pitchFamily="18" charset="0"/>
              </a:rPr>
              <a:t>…  </a:t>
            </a:r>
            <a:endParaRPr lang="zh-CN" altLang="en-US" sz="2400" b="1" dirty="0">
              <a:solidFill>
                <a:schemeClr val="bg1"/>
              </a:solidFill>
              <a:latin typeface="Times New Roman" panose="02020603050405020304" pitchFamily="18" charset="0"/>
              <a:cs typeface="Times New Roman" panose="02020603050405020304" pitchFamily="18" charset="0"/>
            </a:endParaRPr>
          </a:p>
        </p:txBody>
      </p:sp>
      <p:sp>
        <p:nvSpPr>
          <p:cNvPr id="25" name="对话气泡: 矩形 24"/>
          <p:cNvSpPr/>
          <p:nvPr/>
        </p:nvSpPr>
        <p:spPr>
          <a:xfrm>
            <a:off x="9614165" y="1623164"/>
            <a:ext cx="1845647" cy="1916202"/>
          </a:xfrm>
          <a:prstGeom prst="wedgeRectCallout">
            <a:avLst>
              <a:gd name="adj1" fmla="val -64836"/>
              <a:gd name="adj2" fmla="val -12703"/>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a:solidFill>
                  <a:schemeClr val="bg1"/>
                </a:solidFill>
                <a:latin typeface="Times New Roman" panose="02020603050405020304" pitchFamily="18" charset="0"/>
                <a:cs typeface="Times New Roman" panose="02020603050405020304" pitchFamily="18" charset="0"/>
              </a:rPr>
              <a:t>…by</a:t>
            </a:r>
            <a:endParaRPr lang="en-US" altLang="zh-CN" sz="2400" b="1" dirty="0">
              <a:solidFill>
                <a:schemeClr val="bg1"/>
              </a:solidFill>
              <a:latin typeface="Times New Roman" panose="02020603050405020304" pitchFamily="18" charset="0"/>
              <a:cs typeface="Times New Roman" panose="02020603050405020304" pitchFamily="18" charset="0"/>
            </a:endParaRPr>
          </a:p>
          <a:p>
            <a:r>
              <a:rPr lang="en-US" altLang="zh-CN" sz="2400" b="1" dirty="0">
                <a:solidFill>
                  <a:schemeClr val="bg1"/>
                </a:solidFill>
                <a:latin typeface="Times New Roman" panose="02020603050405020304" pitchFamily="18" charset="0"/>
                <a:cs typeface="Times New Roman" panose="02020603050405020304" pitchFamily="18" charset="0"/>
              </a:rPr>
              <a:t>·experiment</a:t>
            </a:r>
          </a:p>
          <a:p>
            <a:r>
              <a:rPr lang="en-US" altLang="zh-CN" sz="2400" b="1" dirty="0">
                <a:solidFill>
                  <a:schemeClr val="bg1"/>
                </a:solidFill>
                <a:latin typeface="Times New Roman" panose="02020603050405020304" pitchFamily="18" charset="0"/>
                <a:cs typeface="Times New Roman" panose="02020603050405020304" pitchFamily="18" charset="0"/>
              </a:rPr>
              <a:t>·observation</a:t>
            </a:r>
          </a:p>
          <a:p>
            <a:r>
              <a:rPr lang="en-US" altLang="zh-CN" sz="2400" b="1" dirty="0">
                <a:solidFill>
                  <a:schemeClr val="bg1"/>
                </a:solidFill>
                <a:latin typeface="Times New Roman" panose="02020603050405020304" pitchFamily="18" charset="0"/>
                <a:cs typeface="Times New Roman" panose="02020603050405020304" pitchFamily="18" charset="0"/>
              </a:rPr>
              <a:t>·survey</a:t>
            </a:r>
            <a:endParaRPr lang="en-US" altLang="zh-CN" sz="2400" dirty="0">
              <a:solidFill>
                <a:schemeClr val="bg1"/>
              </a:solidFill>
              <a:latin typeface="Times New Roman" panose="02020603050405020304" pitchFamily="18" charset="0"/>
              <a:cs typeface="Times New Roman" panose="02020603050405020304" pitchFamily="18" charset="0"/>
            </a:endParaRPr>
          </a:p>
          <a:p>
            <a:r>
              <a:rPr lang="en-US" altLang="zh-CN" sz="2400" b="1" dirty="0">
                <a:solidFill>
                  <a:schemeClr val="bg1"/>
                </a:solidFill>
                <a:latin typeface="Times New Roman" panose="02020603050405020304" pitchFamily="18" charset="0"/>
                <a:cs typeface="Times New Roman" panose="02020603050405020304" pitchFamily="18" charset="0"/>
              </a:rPr>
              <a:t>·</a:t>
            </a:r>
            <a:r>
              <a:rPr lang="en-US" altLang="zh-CN" sz="2400" dirty="0">
                <a:solidFill>
                  <a:schemeClr val="bg1"/>
                </a:solidFill>
                <a:latin typeface="Times New Roman" panose="02020603050405020304" pitchFamily="18" charset="0"/>
                <a:cs typeface="Times New Roman" panose="02020603050405020304" pitchFamily="18" charset="0"/>
              </a:rPr>
              <a:t>case study</a:t>
            </a:r>
          </a:p>
        </p:txBody>
      </p:sp>
      <p:pic>
        <p:nvPicPr>
          <p:cNvPr id="11" name="图片 10"/>
          <p:cNvPicPr>
            <a:picLocks noChangeAspect="1"/>
          </p:cNvPicPr>
          <p:nvPr/>
        </p:nvPicPr>
        <p:blipFill>
          <a:blip r:embed="rId5"/>
          <a:stretch>
            <a:fillRect/>
          </a:stretch>
        </p:blipFill>
        <p:spPr>
          <a:xfrm>
            <a:off x="3749733" y="1213205"/>
            <a:ext cx="4531534" cy="4739503"/>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8626"/>
    </mc:Choice>
    <mc:Fallback xmlns="">
      <p:transition spd="slow" advTm="3486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arn(inVertical)">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2" grpId="0" bldLvl="0" animBg="1"/>
      <p:bldP spid="10" grpId="0" bldLvl="0" animBg="1"/>
      <p:bldP spid="20" grpId="0" bldLvl="0" animBg="1"/>
      <p:bldP spid="22" grpId="0" bldLvl="0" animBg="1"/>
      <p:bldP spid="25"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长方形 23"/>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6" name="矩形 25"/>
          <p:cNvSpPr>
            <a:spLocks noGrp="1" noRot="1" noChangeAspect="1" noMove="1" noResize="1" noEditPoints="1" noAdjustHandles="1" noChangeArrowheads="1" noChangeShapeType="1" noTextEdit="1"/>
          </p:cNvSpPr>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8" name="矩形 27"/>
          <p:cNvSpPr>
            <a:spLocks noGrp="1" noRot="1" noChangeAspect="1" noMove="1" noResize="1" noEditPoints="1" noAdjustHandles="1" noChangeArrowheads="1" noChangeShapeType="1" noTextEdit="1"/>
          </p:cNvSpPr>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矩形 29"/>
          <p:cNvSpPr>
            <a:spLocks noGrp="1" noRot="1" noChangeAspect="1" noMove="1" noResize="1" noEditPoints="1" noAdjustHandles="1" noChangeArrowheads="1" noChangeShapeType="1" noTextEdit="1"/>
          </p:cNvSpPr>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矩形 31"/>
          <p:cNvSpPr>
            <a:spLocks noGrp="1" noRot="1" noChangeAspect="1" noMove="1" noResize="1" noEditPoints="1" noAdjustHandles="1" noChangeArrowheads="1" noChangeShapeType="1" noTextEdit="1"/>
          </p:cNvSpPr>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直接连接符​​ 33"/>
          <p:cNvCxnSpPr>
            <a:cxnSpLocks noGrp="1" noRot="1" noChangeAspect="1" noMove="1" noResize="1" noEditPoints="1" noAdjustHandles="1" noChangeArrowheads="1" noChangeShapeType="1"/>
          </p:cNvCxnSpPr>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直接连接符​​ 35"/>
          <p:cNvCxnSpPr>
            <a:cxnSpLocks noGrp="1" noRot="1" noChangeAspect="1" noMove="1" noResize="1" noEditPoints="1" noAdjustHandles="1" noChangeArrowheads="1" noChangeShapeType="1"/>
          </p:cNvCxnSpPr>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直接连接符​​ 37"/>
          <p:cNvCxnSpPr>
            <a:cxnSpLocks noGrp="1" noRot="1" noChangeAspect="1" noMove="1" noResize="1" noEditPoints="1" noAdjustHandles="1" noChangeArrowheads="1" noChangeShapeType="1"/>
          </p:cNvCxnSpPr>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1037102" y="1293530"/>
            <a:ext cx="6345936" cy="3252231"/>
          </a:xfrm>
        </p:spPr>
        <p:txBody>
          <a:bodyPr rtlCol="0">
            <a:noAutofit/>
          </a:bodyPr>
          <a:lstStyle/>
          <a:p>
            <a:pPr fontAlgn="auto">
              <a:lnSpc>
                <a:spcPct val="125000"/>
              </a:lnSpc>
            </a:pPr>
            <a:r>
              <a:rPr lang="zh-CN" altLang="en-US" sz="5400" b="1" dirty="0">
                <a:solidFill>
                  <a:schemeClr val="bg1"/>
                </a:solidFill>
                <a:effectLst/>
                <a:latin typeface="华文新魏" panose="02010800040101010101" pitchFamily="2" charset="-122"/>
                <a:ea typeface="华文新魏" panose="02010800040101010101" pitchFamily="2" charset="-122"/>
              </a:rPr>
              <a:t>2</a:t>
            </a:r>
            <a:r>
              <a:rPr altLang="zh-CN" sz="5400" b="1" dirty="0">
                <a:solidFill>
                  <a:schemeClr val="bg1"/>
                </a:solidFill>
                <a:effectLst/>
                <a:latin typeface="华文新魏" panose="02010800040101010101" pitchFamily="2" charset="-122"/>
                <a:ea typeface="华文新魏" panose="02010800040101010101" pitchFamily="2" charset="-122"/>
              </a:rPr>
              <a:t>020</a:t>
            </a:r>
            <a:r>
              <a:rPr lang="zh-CN" altLang="zh-CN" sz="5400" b="1" dirty="0">
                <a:solidFill>
                  <a:schemeClr val="bg1"/>
                </a:solidFill>
                <a:effectLst/>
                <a:latin typeface="华文新魏" panose="02010800040101010101" pitchFamily="2" charset="-122"/>
                <a:ea typeface="华文新魏" panose="02010800040101010101" pitchFamily="2" charset="-122"/>
              </a:rPr>
              <a:t>年</a:t>
            </a:r>
            <a:r>
              <a:rPr altLang="zh-CN" sz="5400" b="1" dirty="0">
                <a:solidFill>
                  <a:schemeClr val="bg1"/>
                </a:solidFill>
                <a:effectLst/>
                <a:latin typeface="华文新魏" panose="02010800040101010101" pitchFamily="2" charset="-122"/>
                <a:ea typeface="华文新魏" panose="02010800040101010101" pitchFamily="2" charset="-122"/>
              </a:rPr>
              <a:t>7</a:t>
            </a:r>
            <a:r>
              <a:rPr lang="zh-CN" altLang="en-US" sz="5400" b="1" dirty="0">
                <a:solidFill>
                  <a:schemeClr val="bg1"/>
                </a:solidFill>
                <a:effectLst/>
                <a:latin typeface="华文新魏" panose="02010800040101010101" pitchFamily="2" charset="-122"/>
                <a:ea typeface="华文新魏" panose="02010800040101010101" pitchFamily="2" charset="-122"/>
              </a:rPr>
              <a:t>月浙江高考英语客观题分析</a:t>
            </a:r>
            <a:r>
              <a:rPr lang="en-US" altLang="zh-CN" sz="5400" dirty="0">
                <a:effectLst/>
              </a:rPr>
              <a:t>1</a:t>
            </a:r>
            <a:endParaRPr lang="zh-CN" altLang="en-US" sz="5400" b="1" dirty="0">
              <a:solidFill>
                <a:schemeClr val="bg1"/>
              </a:solidFill>
              <a:effectLst/>
              <a:latin typeface="宋体" panose="02010600030101010101" pitchFamily="2" charset="-122"/>
              <a:ea typeface="宋体" panose="02010600030101010101" pitchFamily="2" charset="-122"/>
            </a:endParaRPr>
          </a:p>
        </p:txBody>
      </p:sp>
      <p:sp>
        <p:nvSpPr>
          <p:cNvPr id="15" name="文本框 14"/>
          <p:cNvSpPr txBox="1"/>
          <p:nvPr/>
        </p:nvSpPr>
        <p:spPr>
          <a:xfrm>
            <a:off x="7684135" y="1710690"/>
            <a:ext cx="3757295" cy="5777230"/>
          </a:xfrm>
          <a:prstGeom prst="rect">
            <a:avLst/>
          </a:prstGeom>
          <a:noFill/>
        </p:spPr>
        <p:txBody>
          <a:bodyPr wrap="square" rtlCol="0">
            <a:spAutoFit/>
          </a:bodyPr>
          <a:lstStyle/>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阅读理解</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任务型阅读        </a:t>
            </a: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完型填空</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语法填空</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endParaRPr lang="en-US" altLang="zh-CN" sz="4500" b="1" dirty="0">
              <a:solidFill>
                <a:schemeClr val="bg1"/>
              </a:solidFill>
            </a:endParaRPr>
          </a:p>
          <a:p>
            <a:pPr algn="ctr"/>
            <a:endParaRPr lang="en-US" altLang="zh-CN" sz="4500" b="1" dirty="0">
              <a:solidFill>
                <a:schemeClr val="bg1"/>
              </a:solidFill>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13" name="图片 12"/>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7" name="文本框 6"/>
          <p:cNvSpPr txBox="1"/>
          <p:nvPr/>
        </p:nvSpPr>
        <p:spPr>
          <a:xfrm>
            <a:off x="2506345" y="4250055"/>
            <a:ext cx="3407410" cy="1038860"/>
          </a:xfrm>
          <a:prstGeom prst="rect">
            <a:avLst/>
          </a:prstGeom>
          <a:noFill/>
        </p:spPr>
        <p:txBody>
          <a:bodyPr wrap="square" rtlCol="0">
            <a:spAutoFit/>
          </a:bodyPr>
          <a:lstStyle/>
          <a:p>
            <a:pPr algn="ctr" fontAlgn="auto">
              <a:lnSpc>
                <a:spcPct val="110000"/>
              </a:lnSpc>
            </a:pPr>
            <a:r>
              <a:rPr lang="zh-CN" altLang="en-US" sz="2800" b="1">
                <a:solidFill>
                  <a:schemeClr val="bg1"/>
                </a:solidFill>
              </a:rPr>
              <a:t>鲁周焕</a:t>
            </a:r>
          </a:p>
          <a:p>
            <a:pPr algn="ctr" fontAlgn="auto">
              <a:lnSpc>
                <a:spcPct val="110000"/>
              </a:lnSpc>
            </a:pPr>
            <a:r>
              <a:rPr lang="zh-CN" altLang="en-US" sz="2800" b="1">
                <a:solidFill>
                  <a:schemeClr val="bg1"/>
                </a:solidFill>
              </a:rPr>
              <a:t>杭州市余杭高级中学  </a:t>
            </a:r>
          </a:p>
        </p:txBody>
      </p:sp>
    </p:spTree>
  </p:cSld>
  <p:clrMapOvr>
    <a:masterClrMapping/>
  </p:clrMapOvr>
  <mc:AlternateContent xmlns:mc="http://schemas.openxmlformats.org/markup-compatibility/2006" xmlns:p14="http://schemas.microsoft.com/office/powerpoint/2010/main">
    <mc:Choice Requires="p14">
      <p:transition spd="slow" p14:dur="2000" advTm="17142"/>
    </mc:Choice>
    <mc:Fallback xmlns="">
      <p:transition spd="slow" advTm="17142"/>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16852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700" dirty="0">
                <a:solidFill>
                  <a:schemeClr val="bg1"/>
                </a:solidFill>
                <a:latin typeface="Times New Roman" panose="02020603050405020304" pitchFamily="18" charset="0"/>
                <a:cs typeface="Times New Roman" panose="02020603050405020304" pitchFamily="18" charset="0"/>
              </a:rPr>
              <a:t>Researchers from the University of Leipzig in Germany gathered more than 1, 000 retired workers who were over age 75 and assessed the volunteers' memory and thinking skills through a battery of tests. Then, for eight years, the scientists asked the same group to come back to the lab every 18 months to take the same sorts of tests. </a:t>
            </a:r>
          </a:p>
        </p:txBody>
      </p:sp>
      <p:sp>
        <p:nvSpPr>
          <p:cNvPr id="17" name="矩形 16"/>
          <p:cNvSpPr/>
          <p:nvPr/>
        </p:nvSpPr>
        <p:spPr>
          <a:xfrm>
            <a:off x="694690" y="3427095"/>
            <a:ext cx="10714990" cy="1306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28. Why did the scientists ask the volunteers to take the tests? </a:t>
            </a:r>
          </a:p>
          <a:p>
            <a:pPr algn="l"/>
            <a:r>
              <a:rPr lang="en-US" altLang="zh-CN" sz="2600" dirty="0">
                <a:solidFill>
                  <a:schemeClr val="bg1"/>
                </a:solidFill>
                <a:latin typeface="Times New Roman" panose="02020603050405020304" pitchFamily="18" charset="0"/>
                <a:cs typeface="Times New Roman" panose="02020603050405020304" pitchFamily="18" charset="0"/>
              </a:rPr>
              <a:t>  A. To assess their health status.     	B. To evaluate their work habits. </a:t>
            </a:r>
          </a:p>
          <a:p>
            <a:pPr algn="l"/>
            <a:r>
              <a:rPr lang="en-US" altLang="zh-CN" sz="2600" dirty="0">
                <a:solidFill>
                  <a:schemeClr val="bg1"/>
                </a:solidFill>
                <a:latin typeface="Times New Roman" panose="02020603050405020304" pitchFamily="18" charset="0"/>
                <a:cs typeface="Times New Roman" panose="02020603050405020304" pitchFamily="18" charset="0"/>
              </a:rPr>
              <a:t>  C. To analyze their personality.     	D. To measure their mental ability.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8" name="圆角矩形 16"/>
          <p:cNvSpPr/>
          <p:nvPr/>
        </p:nvSpPr>
        <p:spPr>
          <a:xfrm>
            <a:off x="4706620" y="3495040"/>
            <a:ext cx="202819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a:endCxn id="12" idx="2"/>
          </p:cNvCxnSpPr>
          <p:nvPr/>
        </p:nvCxnSpPr>
        <p:spPr>
          <a:xfrm flipH="1" flipV="1">
            <a:off x="1503045" y="2322195"/>
            <a:ext cx="4217670" cy="11728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694690" y="1920240"/>
            <a:ext cx="16160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8180705" y="1557020"/>
            <a:ext cx="17913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694690" y="1920240"/>
            <a:ext cx="55003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5718137" y="420593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6575425" y="4281805"/>
            <a:ext cx="395160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a:stCxn id="15" idx="2"/>
            <a:endCxn id="9" idx="0"/>
          </p:cNvCxnSpPr>
          <p:nvPr/>
        </p:nvCxnSpPr>
        <p:spPr>
          <a:xfrm>
            <a:off x="3444875" y="2283460"/>
            <a:ext cx="5106670" cy="19983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对话气泡: 矩形 24"/>
          <p:cNvSpPr/>
          <p:nvPr/>
        </p:nvSpPr>
        <p:spPr>
          <a:xfrm>
            <a:off x="6812280" y="2880360"/>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的理解</a:t>
            </a:r>
          </a:p>
        </p:txBody>
      </p:sp>
      <p:sp>
        <p:nvSpPr>
          <p:cNvPr id="3" name="矩形 2"/>
          <p:cNvSpPr/>
          <p:nvPr/>
        </p:nvSpPr>
        <p:spPr>
          <a:xfrm>
            <a:off x="7829550" y="4906010"/>
            <a:ext cx="2971165" cy="156845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找到题干关键词；</a:t>
            </a:r>
          </a:p>
          <a:p>
            <a:pPr marL="457200" indent="-457200">
              <a:buAutoNum type="arabicPeriod"/>
            </a:pPr>
            <a:r>
              <a:rPr lang="zh-CN" altLang="en-US" sz="2400" b="1" dirty="0"/>
              <a:t>对应文章关键句；</a:t>
            </a:r>
          </a:p>
          <a:p>
            <a:pPr marL="457200" indent="-457200">
              <a:buAutoNum type="arabicPeriod"/>
            </a:pPr>
            <a:r>
              <a:rPr lang="zh-CN" altLang="en-US" sz="2400" b="1" dirty="0"/>
              <a:t>找到同义改写</a:t>
            </a:r>
          </a:p>
        </p:txBody>
      </p:sp>
      <p:sp>
        <p:nvSpPr>
          <p:cNvPr id="4" name="文本框 3"/>
          <p:cNvSpPr txBox="1"/>
          <p:nvPr/>
        </p:nvSpPr>
        <p:spPr>
          <a:xfrm>
            <a:off x="838200" y="4906010"/>
            <a:ext cx="5737225"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the volunteers≈volunteers</a:t>
            </a:r>
          </a:p>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 assess=measure; </a:t>
            </a:r>
          </a:p>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mental ability=memory and thinking skills</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blinds(horizontal)">
                                      <p:cBhvr>
                                        <p:cTn id="49" dur="500"/>
                                        <p:tgtEl>
                                          <p:spTgt spid="4"/>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2" grpId="0" bldLvl="0" animBg="1"/>
      <p:bldP spid="14" grpId="0" bldLvl="0" animBg="1"/>
      <p:bldP spid="15" grpId="0" bldLvl="0" animBg="1"/>
      <p:bldP spid="18" grpId="0" bldLvl="0" animBg="1"/>
      <p:bldP spid="9" grpId="0" bldLvl="0" animBg="1"/>
      <p:bldP spid="2" grpId="0" bldLvl="0" animBg="1"/>
      <p:bldP spid="3" grpId="0" bldLvl="0" animBg="1"/>
      <p:bldP spid="4"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75323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700" dirty="0">
                <a:solidFill>
                  <a:schemeClr val="bg1"/>
                </a:solidFill>
                <a:latin typeface="Times New Roman" panose="02020603050405020304" pitchFamily="18" charset="0"/>
                <a:cs typeface="Times New Roman" panose="02020603050405020304" pitchFamily="18" charset="0"/>
              </a:rPr>
              <a:t>“This works just like physical exercise,” says Francisca Then, who led the study. “After a long run, you may feel like you're in pain, you may feel tired. But it makes you fit. After a long day at work-sure, you will feel tired, but it can help your brain stay healthy. ”</a:t>
            </a:r>
          </a:p>
        </p:txBody>
      </p:sp>
      <p:sp>
        <p:nvSpPr>
          <p:cNvPr id="17" name="矩形 16"/>
          <p:cNvSpPr/>
          <p:nvPr/>
        </p:nvSpPr>
        <p:spPr>
          <a:xfrm>
            <a:off x="694690" y="2975610"/>
            <a:ext cx="10714990" cy="1306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29. How does Francisca Then explain her findings in paragraph 4? </a:t>
            </a:r>
          </a:p>
          <a:p>
            <a:pPr algn="l"/>
            <a:r>
              <a:rPr lang="en-US" altLang="zh-CN" sz="2600" dirty="0">
                <a:solidFill>
                  <a:schemeClr val="bg1"/>
                </a:solidFill>
                <a:latin typeface="Times New Roman" panose="02020603050405020304" pitchFamily="18" charset="0"/>
                <a:cs typeface="Times New Roman" panose="02020603050405020304" pitchFamily="18" charset="0"/>
              </a:rPr>
              <a:t>  A. By using an expert's words.     		B. By making a comparison. </a:t>
            </a:r>
          </a:p>
          <a:p>
            <a:pPr algn="l"/>
            <a:r>
              <a:rPr lang="en-US" altLang="zh-CN" sz="2600" dirty="0">
                <a:solidFill>
                  <a:schemeClr val="bg1"/>
                </a:solidFill>
                <a:latin typeface="Times New Roman" panose="02020603050405020304" pitchFamily="18" charset="0"/>
                <a:cs typeface="Times New Roman" panose="02020603050405020304" pitchFamily="18" charset="0"/>
              </a:rPr>
              <a:t>  C. By referring to another study.    		D. By introducing a concept.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5" name="矩形 14"/>
          <p:cNvSpPr/>
          <p:nvPr/>
        </p:nvSpPr>
        <p:spPr>
          <a:xfrm>
            <a:off x="3444875" y="1114425"/>
            <a:ext cx="312991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6097867" y="3381069"/>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8137525" y="3456940"/>
            <a:ext cx="190881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话气泡: 矩形 24"/>
          <p:cNvSpPr/>
          <p:nvPr/>
        </p:nvSpPr>
        <p:spPr>
          <a:xfrm>
            <a:off x="7136765" y="2428875"/>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写作手法</a:t>
            </a:r>
            <a:r>
              <a:rPr lang="zh-CN" altLang="en-US" sz="2800" b="1" dirty="0">
                <a:solidFill>
                  <a:schemeClr val="bg1"/>
                </a:solidFill>
              </a:rPr>
              <a:t>的考查</a:t>
            </a:r>
          </a:p>
        </p:txBody>
      </p:sp>
      <p:cxnSp>
        <p:nvCxnSpPr>
          <p:cNvPr id="13" name="直接箭头连接符 12"/>
          <p:cNvCxnSpPr>
            <a:stCxn id="15" idx="2"/>
            <a:endCxn id="9" idx="0"/>
          </p:cNvCxnSpPr>
          <p:nvPr/>
        </p:nvCxnSpPr>
        <p:spPr>
          <a:xfrm>
            <a:off x="5010150" y="1477645"/>
            <a:ext cx="4081780" cy="197929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7606665" y="4513580"/>
            <a:ext cx="3658235" cy="156845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zh-CN" altLang="en-US" sz="2400" b="1" dirty="0"/>
              <a:t>平时阅读教学需要关注文章写作手法，尤其是最基本的</a:t>
            </a:r>
            <a:r>
              <a:rPr lang="en-US" altLang="zh-CN" sz="2400" b="1" dirty="0"/>
              <a:t>example, cause-effect</a:t>
            </a:r>
            <a:r>
              <a:rPr lang="zh-CN" altLang="en-US" sz="2400" b="1" dirty="0"/>
              <a:t>等</a:t>
            </a:r>
          </a:p>
        </p:txBody>
      </p:sp>
      <p:sp>
        <p:nvSpPr>
          <p:cNvPr id="4" name="文本框 3"/>
          <p:cNvSpPr txBox="1"/>
          <p:nvPr/>
        </p:nvSpPr>
        <p:spPr>
          <a:xfrm>
            <a:off x="694690" y="4513580"/>
            <a:ext cx="6149975" cy="119888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comparasion: When you make a comparison, you say that </a:t>
            </a:r>
            <a:r>
              <a:rPr lang="en-US" altLang="zh-CN" sz="2400" b="1">
                <a:solidFill>
                  <a:srgbClr val="C00000"/>
                </a:solidFill>
                <a:latin typeface="Times New Roman" panose="02020603050405020304" pitchFamily="18" charset="0"/>
                <a:ea typeface="Lingoes Unicode" panose="020B0604020202020204" charset="-122"/>
                <a:cs typeface="Times New Roman" panose="02020603050405020304" pitchFamily="18" charset="0"/>
                <a:sym typeface="+mn-ea"/>
              </a:rPr>
              <a:t>one thing is </a:t>
            </a:r>
            <a:r>
              <a:rPr lang="en-US" altLang="zh-CN" sz="2400" b="1" u="sng">
                <a:solidFill>
                  <a:srgbClr val="C00000"/>
                </a:solidFill>
                <a:latin typeface="Times New Roman" panose="02020603050405020304" pitchFamily="18" charset="0"/>
                <a:ea typeface="Lingoes Unicode" panose="020B0604020202020204" charset="-122"/>
                <a:cs typeface="Times New Roman" panose="02020603050405020304" pitchFamily="18" charset="0"/>
                <a:sym typeface="+mn-ea"/>
              </a:rPr>
              <a:t>like</a:t>
            </a:r>
            <a:r>
              <a:rPr lang="en-US" altLang="zh-CN" sz="2400" b="1">
                <a:solidFill>
                  <a:srgbClr val="C00000"/>
                </a:solidFill>
                <a:latin typeface="Times New Roman" panose="02020603050405020304" pitchFamily="18" charset="0"/>
                <a:ea typeface="Lingoes Unicode" panose="020B0604020202020204" charset="-122"/>
                <a:cs typeface="Times New Roman" panose="02020603050405020304" pitchFamily="18" charset="0"/>
                <a:sym typeface="+mn-ea"/>
              </a:rPr>
              <a:t> another</a:t>
            </a:r>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in some way.</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anim calcmode="lin" valueType="num">
                                      <p:cBhvr additive="base">
                                        <p:cTn id="9" dur="500" fill="hold"/>
                                        <p:tgtEl>
                                          <p:spTgt spid="15"/>
                                        </p:tgtEl>
                                        <p:attrNameLst>
                                          <p:attrName>ppt_x</p:attrName>
                                        </p:attrNameLst>
                                      </p:cBhvr>
                                      <p:tavLst>
                                        <p:tav tm="0">
                                          <p:val>
                                            <p:strVal val="#ppt_x"/>
                                          </p:val>
                                        </p:tav>
                                        <p:tav tm="100000">
                                          <p:val>
                                            <p:strVal val="#ppt_x"/>
                                          </p:val>
                                        </p:tav>
                                      </p:tavLst>
                                    </p:anim>
                                    <p:anim calcmode="lin" valueType="num">
                                      <p:cBhvr additive="base">
                                        <p:cTn id="1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linds(horizontal)">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8" grpId="0" bldLvl="0" animBg="1"/>
      <p:bldP spid="9" grpId="0" bldLvl="0" animBg="1"/>
      <p:bldP spid="2" grpId="0" bldLvl="0" animBg="1"/>
      <p:bldP spid="3" grpId="0" bldLvl="0" animBg="1"/>
      <p:bldP spid="4"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38366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800" dirty="0">
                <a:solidFill>
                  <a:schemeClr val="bg1"/>
                </a:solidFill>
                <a:latin typeface="Times New Roman" panose="02020603050405020304" pitchFamily="18" charset="0"/>
                <a:cs typeface="Times New Roman" panose="02020603050405020304" pitchFamily="18" charset="0"/>
              </a:rPr>
              <a:t>Challenging work that requires lots of analytical thinking, planning and other managerial skills might help your brain stay sharp as you age, </a:t>
            </a:r>
            <a:r>
              <a:rPr lang="en-US" altLang="zh-CN" sz="2800" b="1" dirty="0">
                <a:solidFill>
                  <a:srgbClr val="C00000"/>
                </a:solidFill>
                <a:latin typeface="Times New Roman" panose="02020603050405020304" pitchFamily="18" charset="0"/>
                <a:cs typeface="Times New Roman" panose="02020603050405020304" pitchFamily="18" charset="0"/>
              </a:rPr>
              <a:t>a study</a:t>
            </a:r>
            <a:r>
              <a:rPr lang="en-US" altLang="zh-CN" sz="2800" dirty="0">
                <a:solidFill>
                  <a:schemeClr val="bg1"/>
                </a:solidFill>
                <a:latin typeface="Times New Roman" panose="02020603050405020304" pitchFamily="18" charset="0"/>
                <a:cs typeface="Times New Roman" panose="02020603050405020304" pitchFamily="18" charset="0"/>
              </a:rPr>
              <a:t> published Wednesday in the journal Neurology </a:t>
            </a:r>
            <a:r>
              <a:rPr lang="en-US" altLang="zh-CN" sz="2800" b="1" dirty="0">
                <a:solidFill>
                  <a:srgbClr val="C00000"/>
                </a:solidFill>
                <a:latin typeface="Times New Roman" panose="02020603050405020304" pitchFamily="18" charset="0"/>
                <a:cs typeface="Times New Roman" panose="02020603050405020304" pitchFamily="18" charset="0"/>
              </a:rPr>
              <a:t>suggests</a:t>
            </a:r>
            <a:r>
              <a:rPr lang="en-US" altLang="zh-CN" sz="2800" dirty="0">
                <a:solidFill>
                  <a:schemeClr val="bg1"/>
                </a:solidFill>
                <a:latin typeface="Times New Roman" panose="02020603050405020304" pitchFamily="18" charset="0"/>
                <a:cs typeface="Times New Roman" panose="02020603050405020304" pitchFamily="18" charset="0"/>
              </a:rPr>
              <a:t>. </a:t>
            </a:r>
          </a:p>
        </p:txBody>
      </p:sp>
      <p:sp>
        <p:nvSpPr>
          <p:cNvPr id="17" name="矩形 16"/>
          <p:cNvSpPr/>
          <p:nvPr/>
        </p:nvSpPr>
        <p:spPr>
          <a:xfrm>
            <a:off x="739140" y="2661285"/>
            <a:ext cx="10714990" cy="2169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30. Which of the following is the best title for the text? </a:t>
            </a:r>
          </a:p>
          <a:p>
            <a:pPr algn="l"/>
            <a:r>
              <a:rPr lang="en-US" altLang="zh-CN" sz="2600" dirty="0">
                <a:solidFill>
                  <a:schemeClr val="bg1"/>
                </a:solidFill>
                <a:latin typeface="Times New Roman" panose="02020603050405020304" pitchFamily="18" charset="0"/>
                <a:cs typeface="Times New Roman" panose="02020603050405020304" pitchFamily="18" charset="0"/>
              </a:rPr>
              <a:t>  A. Retired Workers Can Pick Up New Skills </a:t>
            </a:r>
          </a:p>
          <a:p>
            <a:pPr algn="l"/>
            <a:r>
              <a:rPr lang="en-US" altLang="zh-CN" sz="2600" dirty="0">
                <a:solidFill>
                  <a:schemeClr val="bg1"/>
                </a:solidFill>
                <a:latin typeface="Times New Roman" panose="02020603050405020304" pitchFamily="18" charset="0"/>
                <a:cs typeface="Times New Roman" panose="02020603050405020304" pitchFamily="18" charset="0"/>
              </a:rPr>
              <a:t>  B. Old People Should Take Challenging Jobs </a:t>
            </a:r>
          </a:p>
          <a:p>
            <a:pPr algn="l"/>
            <a:r>
              <a:rPr lang="en-US" altLang="zh-CN" sz="2600" dirty="0">
                <a:solidFill>
                  <a:schemeClr val="bg1"/>
                </a:solidFill>
                <a:latin typeface="Times New Roman" panose="02020603050405020304" pitchFamily="18" charset="0"/>
                <a:cs typeface="Times New Roman" panose="02020603050405020304" pitchFamily="18" charset="0"/>
              </a:rPr>
              <a:t>  C. Your Tough Job Might Help Keep You Sharp </a:t>
            </a:r>
          </a:p>
          <a:p>
            <a:pPr algn="l"/>
            <a:r>
              <a:rPr lang="en-US" altLang="zh-CN" sz="2600" dirty="0">
                <a:solidFill>
                  <a:schemeClr val="bg1"/>
                </a:solidFill>
                <a:latin typeface="Times New Roman" panose="02020603050405020304" pitchFamily="18" charset="0"/>
                <a:cs typeface="Times New Roman" panose="02020603050405020304" pitchFamily="18" charset="0"/>
              </a:rPr>
              <a:t>  D. Cognitive Function May Decline As You Age</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5" name="矩形 14"/>
          <p:cNvSpPr/>
          <p:nvPr/>
        </p:nvSpPr>
        <p:spPr>
          <a:xfrm>
            <a:off x="1087120" y="1128395"/>
            <a:ext cx="263906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69912" y="3901769"/>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1967865" y="3977640"/>
            <a:ext cx="15557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话气泡: 矩形 24"/>
          <p:cNvSpPr/>
          <p:nvPr/>
        </p:nvSpPr>
        <p:spPr>
          <a:xfrm>
            <a:off x="7136765" y="2428875"/>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主旨大意</a:t>
            </a:r>
            <a:r>
              <a:rPr lang="zh-CN" altLang="en-US" sz="2800" b="1" dirty="0">
                <a:solidFill>
                  <a:schemeClr val="bg1"/>
                </a:solidFill>
              </a:rPr>
              <a:t>的考查</a:t>
            </a:r>
          </a:p>
        </p:txBody>
      </p:sp>
      <p:cxnSp>
        <p:nvCxnSpPr>
          <p:cNvPr id="13" name="直接箭头连接符 12"/>
          <p:cNvCxnSpPr>
            <a:endCxn id="9" idx="0"/>
          </p:cNvCxnSpPr>
          <p:nvPr/>
        </p:nvCxnSpPr>
        <p:spPr>
          <a:xfrm>
            <a:off x="2219960" y="1491615"/>
            <a:ext cx="525780" cy="248602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937125" y="1547495"/>
            <a:ext cx="38671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374515" y="3968115"/>
            <a:ext cx="301942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7" idx="2"/>
            <a:endCxn id="8" idx="0"/>
          </p:cNvCxnSpPr>
          <p:nvPr/>
        </p:nvCxnSpPr>
        <p:spPr>
          <a:xfrm flipH="1">
            <a:off x="5884545" y="1910715"/>
            <a:ext cx="986155" cy="205740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7719897" y="3393622"/>
            <a:ext cx="3583032" cy="1292662"/>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600" b="1" dirty="0"/>
              <a:t>1. </a:t>
            </a:r>
            <a:r>
              <a:rPr lang="zh-CN" altLang="en-US" sz="2600" b="1" dirty="0"/>
              <a:t>找到“研究结果”</a:t>
            </a:r>
            <a:endParaRPr lang="en-US" altLang="zh-CN" sz="2600" b="1" dirty="0"/>
          </a:p>
          <a:p>
            <a:r>
              <a:rPr lang="en-US" altLang="zh-CN" sz="2600" b="1" dirty="0"/>
              <a:t>    2. </a:t>
            </a:r>
            <a:r>
              <a:rPr lang="zh-CN" altLang="en-US" sz="2600" b="1" dirty="0"/>
              <a:t>定位“关键词”</a:t>
            </a:r>
            <a:endParaRPr lang="en-US" altLang="zh-CN" sz="2600" b="1" dirty="0"/>
          </a:p>
          <a:p>
            <a:r>
              <a:rPr lang="en-US" altLang="zh-CN" sz="2600" b="1" dirty="0"/>
              <a:t>    3. </a:t>
            </a:r>
            <a:r>
              <a:rPr lang="zh-CN" altLang="en-US" sz="2600" b="1" dirty="0"/>
              <a:t>对应选项</a:t>
            </a:r>
          </a:p>
        </p:txBody>
      </p:sp>
      <p:sp>
        <p:nvSpPr>
          <p:cNvPr id="12" name="文本框 11"/>
          <p:cNvSpPr txBox="1"/>
          <p:nvPr/>
        </p:nvSpPr>
        <p:spPr>
          <a:xfrm>
            <a:off x="694690" y="4916170"/>
            <a:ext cx="4302760" cy="1445260"/>
          </a:xfrm>
          <a:prstGeom prst="rect">
            <a:avLst/>
          </a:prstGeom>
          <a:solidFill>
            <a:schemeClr val="accent5">
              <a:lumMod val="20000"/>
              <a:lumOff val="80000"/>
            </a:schemeClr>
          </a:solidFill>
          <a:ln w="25400" cmpd="sng">
            <a:noFill/>
            <a:prstDash val="solid"/>
          </a:ln>
        </p:spPr>
        <p:txBody>
          <a:bodyPr wrap="square" rtlCol="0">
            <a:spAutoFit/>
          </a:bodyPr>
          <a:lstStyle/>
          <a:p>
            <a:pPr algn="l"/>
            <a:r>
              <a:rPr sz="2200">
                <a:solidFill>
                  <a:schemeClr val="bg1"/>
                </a:solidFill>
                <a:uFillTx/>
                <a:latin typeface="Times New Roman" panose="02020603050405020304" pitchFamily="18" charset="0"/>
                <a:cs typeface="Times New Roman" panose="02020603050405020304" pitchFamily="18" charset="0"/>
                <a:sym typeface="+mn-ea"/>
              </a:rPr>
              <a:t>Researchers from Brigham Young University discovered that fathers are in a unique position to help their adolescent children learn persistence.</a:t>
            </a:r>
            <a:endParaRPr lang="en-US" altLang="zh-CN" sz="2200" b="1">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4" name="文本框 13"/>
          <p:cNvSpPr txBox="1"/>
          <p:nvPr/>
        </p:nvSpPr>
        <p:spPr>
          <a:xfrm>
            <a:off x="5409565" y="4916170"/>
            <a:ext cx="5894070" cy="1476375"/>
          </a:xfrm>
          <a:prstGeom prst="rect">
            <a:avLst/>
          </a:prstGeom>
          <a:solidFill>
            <a:schemeClr val="accent5">
              <a:lumMod val="20000"/>
              <a:lumOff val="80000"/>
            </a:schemeClr>
          </a:solidFill>
          <a:ln w="25400" cmpd="sng">
            <a:noFill/>
            <a:prstDash val="solid"/>
          </a:ln>
        </p:spPr>
        <p:txBody>
          <a:bodyPr wrap="square" rtlCol="0">
            <a:spAutoFit/>
          </a:bodyPr>
          <a:lstStyle/>
          <a:p>
            <a:pPr algn="l"/>
            <a:r>
              <a:rPr>
                <a:solidFill>
                  <a:schemeClr val="bg1"/>
                </a:solidFill>
                <a:uFillTx/>
                <a:latin typeface="Times New Roman" panose="02020603050405020304" pitchFamily="18" charset="0"/>
                <a:cs typeface="Times New Roman" panose="02020603050405020304" pitchFamily="18" charset="0"/>
                <a:sym typeface="+mn-ea"/>
              </a:rPr>
              <a:t>30. Which of the following is the best title for the text?</a:t>
            </a:r>
          </a:p>
          <a:p>
            <a:pPr algn="l"/>
            <a:r>
              <a:rPr>
                <a:solidFill>
                  <a:schemeClr val="bg1"/>
                </a:solidFill>
                <a:uFillTx/>
                <a:latin typeface="Times New Roman" panose="02020603050405020304" pitchFamily="18" charset="0"/>
                <a:cs typeface="Times New Roman" panose="02020603050405020304" pitchFamily="18" charset="0"/>
                <a:sym typeface="+mn-ea"/>
              </a:rPr>
              <a:t>  A. Three Characteristics of Authoritative Fathers</a:t>
            </a:r>
          </a:p>
          <a:p>
            <a:pPr algn="l"/>
            <a:r>
              <a:rPr>
                <a:solidFill>
                  <a:schemeClr val="bg1"/>
                </a:solidFill>
                <a:uFillTx/>
                <a:latin typeface="Times New Roman" panose="02020603050405020304" pitchFamily="18" charset="0"/>
                <a:cs typeface="Times New Roman" panose="02020603050405020304" pitchFamily="18" charset="0"/>
                <a:sym typeface="+mn-ea"/>
              </a:rPr>
              <a:t>  B. Key Skills for Young Adults to Succeed in Future</a:t>
            </a:r>
          </a:p>
          <a:p>
            <a:pPr algn="l"/>
            <a:r>
              <a:rPr>
                <a:solidFill>
                  <a:schemeClr val="bg1"/>
                </a:solidFill>
                <a:uFillTx/>
                <a:latin typeface="Times New Roman" panose="02020603050405020304" pitchFamily="18" charset="0"/>
                <a:cs typeface="Times New Roman" panose="02020603050405020304" pitchFamily="18" charset="0"/>
                <a:sym typeface="+mn-ea"/>
              </a:rPr>
              <a:t>  C. Children Tend to Learn Determination from Father</a:t>
            </a:r>
          </a:p>
          <a:p>
            <a:pPr algn="l"/>
            <a:r>
              <a:rPr>
                <a:solidFill>
                  <a:schemeClr val="bg1"/>
                </a:solidFill>
                <a:uFillTx/>
                <a:latin typeface="Times New Roman" panose="02020603050405020304" pitchFamily="18" charset="0"/>
                <a:cs typeface="Times New Roman" panose="02020603050405020304" pitchFamily="18" charset="0"/>
                <a:sym typeface="+mn-ea"/>
              </a:rPr>
              <a:t>  D. Family Relationship Influences School Performance.</a:t>
            </a:r>
            <a:endParaRPr lang="en-US" altLang="zh-CN" b="1">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9" name="星形: 五角 20"/>
          <p:cNvSpPr/>
          <p:nvPr/>
        </p:nvSpPr>
        <p:spPr>
          <a:xfrm>
            <a:off x="5504815" y="5778500"/>
            <a:ext cx="379730" cy="31178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500" fill="hold"/>
                                        <p:tgtEl>
                                          <p:spTgt spid="21"/>
                                        </p:tgtEl>
                                        <p:attrNameLst>
                                          <p:attrName>ppt_x</p:attrName>
                                        </p:attrNameLst>
                                      </p:cBhvr>
                                      <p:tavLst>
                                        <p:tav tm="0">
                                          <p:val>
                                            <p:strVal val="#ppt_x"/>
                                          </p:val>
                                        </p:tav>
                                        <p:tav tm="100000">
                                          <p:val>
                                            <p:strVal val="#ppt_x"/>
                                          </p:val>
                                        </p:tav>
                                      </p:tavLst>
                                    </p:anim>
                                    <p:anim calcmode="lin" valueType="num">
                                      <p:cBhvr additive="base">
                                        <p:cTn id="5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animBg="1"/>
      <p:bldP spid="9" grpId="0" animBg="1"/>
      <p:bldP spid="2" grpId="0" animBg="1"/>
      <p:bldP spid="7" grpId="0" animBg="1"/>
      <p:bldP spid="8" grpId="0" animBg="1"/>
      <p:bldP spid="21" grpId="0" animBg="1"/>
      <p:bldP spid="12" grpId="0" animBg="1"/>
      <p:bldP spid="14" grpId="0" animBg="1"/>
      <p:bldP spid="1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第二节</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任务型阅读</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6842"/>
    </mc:Choice>
    <mc:Fallback xmlns="">
      <p:transition spd="slow" advTm="2684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58197" y="420496"/>
            <a:ext cx="3396615"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二、任务型阅读</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zh-CN" altLang="en-US" sz="2600" b="1" dirty="0">
                <a:solidFill>
                  <a:schemeClr val="bg1"/>
                </a:solidFill>
                <a:latin typeface="Times New Roman" panose="02020603050405020304" pitchFamily="18" charset="0"/>
                <a:cs typeface="Times New Roman" panose="02020603050405020304" pitchFamily="18" charset="0"/>
              </a:rPr>
              <a:t>任务型阅读概览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443480">
                  <a:extLst>
                    <a:ext uri="{9D8B030D-6E8A-4147-A177-3AD203B41FA5}">
                      <a16:colId xmlns:a16="http://schemas.microsoft.com/office/drawing/2014/main" val="20002"/>
                    </a:ext>
                  </a:extLst>
                </a:gridCol>
                <a:gridCol w="4870582">
                  <a:extLst>
                    <a:ext uri="{9D8B030D-6E8A-4147-A177-3AD203B41FA5}">
                      <a16:colId xmlns:a16="http://schemas.microsoft.com/office/drawing/2014/main" val="20003"/>
                    </a:ext>
                  </a:extLst>
                </a:gridCol>
              </a:tblGrid>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338</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人与自我</a:t>
                      </a:r>
                    </a:p>
                    <a:p>
                      <a:pPr algn="ctr"/>
                      <a:r>
                        <a:rPr lang="zh-CN" altLang="en-US" sz="2400" dirty="0">
                          <a:latin typeface="Times New Roman" panose="02020603050405020304" pitchFamily="18" charset="0"/>
                          <a:ea typeface="+mj-ea"/>
                          <a:cs typeface="Times New Roman" panose="02020603050405020304" pitchFamily="18" charset="0"/>
                        </a:rPr>
                        <a:t>（生活与学习）</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记叙文</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https://psychcentral.com/lib/how-to-help-your-child-combat-loneliness/</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33115"/>
            <a:ext cx="10417810" cy="14935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b="1">
                <a:solidFill>
                  <a:schemeClr val="bg1"/>
                </a:solidFill>
                <a:latin typeface="Times New Roman" panose="02020603050405020304" pitchFamily="18" charset="0"/>
                <a:cs typeface="Times New Roman" panose="02020603050405020304" pitchFamily="18" charset="0"/>
              </a:rPr>
              <a:t>任务型阅读选自有关心理学的外刊，原文是一篇</a:t>
            </a:r>
            <a:r>
              <a:rPr lang="en-US" altLang="zh-CN" sz="2600" b="1">
                <a:solidFill>
                  <a:schemeClr val="bg1"/>
                </a:solidFill>
                <a:latin typeface="Times New Roman" panose="02020603050405020304" pitchFamily="18" charset="0"/>
                <a:cs typeface="Times New Roman" panose="02020603050405020304" pitchFamily="18" charset="0"/>
              </a:rPr>
              <a:t>how-to</a:t>
            </a:r>
            <a:r>
              <a:rPr lang="zh-CN" altLang="en-US" sz="2600" b="1">
                <a:solidFill>
                  <a:schemeClr val="bg1"/>
                </a:solidFill>
                <a:latin typeface="Times New Roman" panose="02020603050405020304" pitchFamily="18" charset="0"/>
                <a:cs typeface="Times New Roman" panose="02020603050405020304" pitchFamily="18" charset="0"/>
              </a:rPr>
              <a:t>类型说明文，经剪裁后有点像记叙文了，主要讲了我小时候怕孤单，我妈妈用培养了我三个习惯让我觉得不再孤单：看书，做手工和出门活动。</a:t>
            </a:r>
          </a:p>
        </p:txBody>
      </p:sp>
      <p:sp>
        <p:nvSpPr>
          <p:cNvPr id="2" name="流程图: 过程 1"/>
          <p:cNvSpPr/>
          <p:nvPr/>
        </p:nvSpPr>
        <p:spPr>
          <a:xfrm>
            <a:off x="824230" y="5059680"/>
            <a:ext cx="10417175" cy="1278890"/>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dirty="0">
                <a:solidFill>
                  <a:schemeClr val="bg1"/>
                </a:solidFill>
                <a:latin typeface="Times New Roman" panose="02020603050405020304" pitchFamily="18" charset="0"/>
                <a:cs typeface="Times New Roman" panose="02020603050405020304" pitchFamily="18" charset="0"/>
              </a:rPr>
              <a:t>任务型阅读的语篇由由单一的</a:t>
            </a:r>
            <a:r>
              <a:rPr lang="en-US" altLang="zh-CN" sz="2400" b="1" dirty="0">
                <a:solidFill>
                  <a:schemeClr val="bg1"/>
                </a:solidFill>
                <a:latin typeface="Times New Roman" panose="02020603050405020304" pitchFamily="18" charset="0"/>
                <a:cs typeface="Times New Roman" panose="02020603050405020304" pitchFamily="18" charset="0"/>
              </a:rPr>
              <a:t>How-to</a:t>
            </a:r>
            <a:r>
              <a:rPr lang="zh-CN" altLang="en-US" sz="2400" b="1" dirty="0">
                <a:solidFill>
                  <a:schemeClr val="bg1"/>
                </a:solidFill>
                <a:latin typeface="Times New Roman" panose="02020603050405020304" pitchFamily="18" charset="0"/>
                <a:cs typeface="Times New Roman" panose="02020603050405020304" pitchFamily="18" charset="0"/>
              </a:rPr>
              <a:t>模式说明文</a:t>
            </a:r>
            <a:r>
              <a:rPr lang="zh-CN" altLang="en-US" sz="2400" dirty="0">
                <a:solidFill>
                  <a:schemeClr val="bg1"/>
                </a:solidFill>
                <a:latin typeface="Times New Roman" panose="02020603050405020304" pitchFamily="18" charset="0"/>
                <a:cs typeface="Times New Roman" panose="02020603050405020304" pitchFamily="18" charset="0"/>
              </a:rPr>
              <a:t>向</a:t>
            </a:r>
            <a:r>
              <a:rPr lang="zh-CN" altLang="en-US" sz="2400" b="1" dirty="0">
                <a:solidFill>
                  <a:schemeClr val="bg1"/>
                </a:solidFill>
                <a:latin typeface="Times New Roman" panose="02020603050405020304" pitchFamily="18" charset="0"/>
                <a:cs typeface="Times New Roman" panose="02020603050405020304" pitchFamily="18" charset="0"/>
              </a:rPr>
              <a:t>多元化语篇模式</a:t>
            </a:r>
            <a:r>
              <a:rPr lang="zh-CN" altLang="en-US" sz="2400" dirty="0">
                <a:solidFill>
                  <a:schemeClr val="bg1"/>
                </a:solidFill>
                <a:latin typeface="Times New Roman" panose="02020603050405020304" pitchFamily="18" charset="0"/>
                <a:cs typeface="Times New Roman" panose="02020603050405020304" pitchFamily="18" charset="0"/>
              </a:rPr>
              <a:t>发展，像事理阐释类说明文、记叙文等。万变不离其中，</a:t>
            </a:r>
            <a:r>
              <a:rPr lang="zh-CN" altLang="en-US" sz="2400" b="1" dirty="0">
                <a:solidFill>
                  <a:schemeClr val="bg1"/>
                </a:solidFill>
                <a:latin typeface="Times New Roman" panose="02020603050405020304" pitchFamily="18" charset="0"/>
                <a:cs typeface="Times New Roman" panose="02020603050405020304" pitchFamily="18" charset="0"/>
              </a:rPr>
              <a:t>宏观语篇知识（篇章模式）</a:t>
            </a:r>
            <a:r>
              <a:rPr lang="zh-CN" altLang="en-US" sz="2400" dirty="0">
                <a:solidFill>
                  <a:schemeClr val="bg1"/>
                </a:solidFill>
                <a:latin typeface="Times New Roman" panose="02020603050405020304" pitchFamily="18" charset="0"/>
                <a:cs typeface="Times New Roman" panose="02020603050405020304" pitchFamily="18" charset="0"/>
              </a:rPr>
              <a:t>和</a:t>
            </a:r>
            <a:r>
              <a:rPr lang="zh-CN" altLang="en-US" sz="2400" b="1" dirty="0">
                <a:solidFill>
                  <a:schemeClr val="bg1"/>
                </a:solidFill>
                <a:latin typeface="Times New Roman" panose="02020603050405020304" pitchFamily="18" charset="0"/>
                <a:cs typeface="Times New Roman" panose="02020603050405020304" pitchFamily="18" charset="0"/>
              </a:rPr>
              <a:t>微观语篇知识（过度、转折手法）</a:t>
            </a:r>
            <a:r>
              <a:rPr lang="zh-CN" altLang="en-US" sz="2400" dirty="0">
                <a:solidFill>
                  <a:schemeClr val="bg1"/>
                </a:solidFill>
                <a:latin typeface="Times New Roman" panose="02020603050405020304" pitchFamily="18" charset="0"/>
                <a:cs typeface="Times New Roman" panose="02020603050405020304" pitchFamily="18" charset="0"/>
              </a:rPr>
              <a:t>等在解题中尤为重要。</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293"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08575" y="416275"/>
            <a:ext cx="205740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语篇分析</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4" name="图片 13"/>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pic>
        <p:nvPicPr>
          <p:cNvPr id="2" name="图片 1"/>
          <p:cNvPicPr>
            <a:picLocks noChangeAspect="1"/>
          </p:cNvPicPr>
          <p:nvPr/>
        </p:nvPicPr>
        <p:blipFill>
          <a:blip r:embed="rId4"/>
          <a:stretch>
            <a:fillRect/>
          </a:stretch>
        </p:blipFill>
        <p:spPr>
          <a:xfrm>
            <a:off x="763905" y="1140460"/>
            <a:ext cx="7586980" cy="4920615"/>
          </a:xfrm>
          <a:prstGeom prst="rect">
            <a:avLst/>
          </a:prstGeom>
        </p:spPr>
      </p:pic>
      <p:sp>
        <p:nvSpPr>
          <p:cNvPr id="3" name="矩形 2"/>
          <p:cNvSpPr/>
          <p:nvPr/>
        </p:nvSpPr>
        <p:spPr>
          <a:xfrm>
            <a:off x="1178560" y="1141095"/>
            <a:ext cx="2528570" cy="27241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224010" y="995680"/>
            <a:ext cx="1461770"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problem</a:t>
            </a:r>
          </a:p>
        </p:txBody>
      </p:sp>
      <p:sp>
        <p:nvSpPr>
          <p:cNvPr id="8" name="文本框 7"/>
          <p:cNvSpPr txBox="1"/>
          <p:nvPr/>
        </p:nvSpPr>
        <p:spPr>
          <a:xfrm>
            <a:off x="9135745" y="1831340"/>
            <a:ext cx="1792605"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0070C0"/>
                </a:solidFill>
                <a:latin typeface="Arial Narrow" panose="020B0606020202030204" pitchFamily="34" charset="0"/>
              </a:rPr>
              <a:t>solution</a:t>
            </a:r>
          </a:p>
        </p:txBody>
      </p:sp>
      <p:cxnSp>
        <p:nvCxnSpPr>
          <p:cNvPr id="27" name="直接箭头连接符 26"/>
          <p:cNvCxnSpPr/>
          <p:nvPr/>
        </p:nvCxnSpPr>
        <p:spPr>
          <a:xfrm>
            <a:off x="9888855" y="1517650"/>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287747" name="Picture 3" descr="C:\Users\Administrator\Desktop\文本结构与序号\01.png"/>
          <p:cNvPicPr>
            <a:picLocks noChangeAspect="1" noChangeArrowheads="1"/>
          </p:cNvPicPr>
          <p:nvPr/>
        </p:nvPicPr>
        <p:blipFill>
          <a:blip r:embed="rId5"/>
          <a:srcRect/>
          <a:stretch>
            <a:fillRect/>
          </a:stretch>
        </p:blipFill>
        <p:spPr bwMode="auto">
          <a:xfrm>
            <a:off x="8629650" y="2536825"/>
            <a:ext cx="2805430" cy="1574165"/>
          </a:xfrm>
          <a:prstGeom prst="rect">
            <a:avLst/>
          </a:prstGeom>
        </p:spPr>
        <p:style>
          <a:lnRef idx="2">
            <a:schemeClr val="accent5"/>
          </a:lnRef>
          <a:fillRef idx="1">
            <a:schemeClr val="lt1"/>
          </a:fillRef>
          <a:effectRef idx="0">
            <a:schemeClr val="accent5"/>
          </a:effectRef>
          <a:fontRef idx="minor">
            <a:schemeClr val="dk1"/>
          </a:fontRef>
        </p:style>
      </p:pic>
      <p:sp>
        <p:nvSpPr>
          <p:cNvPr id="13" name="矩形 12"/>
          <p:cNvSpPr/>
          <p:nvPr/>
        </p:nvSpPr>
        <p:spPr>
          <a:xfrm>
            <a:off x="3957955" y="1955800"/>
            <a:ext cx="681990" cy="272415"/>
          </a:xfrm>
          <a:prstGeom prst="rect">
            <a:avLst/>
          </a:prstGeom>
          <a:noFill/>
          <a:ln w="2857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4045585" y="3321685"/>
            <a:ext cx="1782445" cy="272415"/>
          </a:xfrm>
          <a:prstGeom prst="rect">
            <a:avLst/>
          </a:prstGeom>
          <a:noFill/>
          <a:ln w="2857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2137410" y="3310255"/>
            <a:ext cx="422275" cy="334010"/>
          </a:xfrm>
          <a:prstGeom prst="ellipse">
            <a:avLst/>
          </a:prstGeom>
          <a:noFill/>
          <a:ln w="285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5508625" y="4971415"/>
            <a:ext cx="1606550" cy="272415"/>
          </a:xfrm>
          <a:prstGeom prst="rect">
            <a:avLst/>
          </a:prstGeom>
          <a:noFill/>
          <a:ln w="2857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8773160" y="4369435"/>
            <a:ext cx="2581910"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Topic sentence</a:t>
            </a:r>
          </a:p>
        </p:txBody>
      </p:sp>
      <p:sp>
        <p:nvSpPr>
          <p:cNvPr id="21" name="文本框 20"/>
          <p:cNvSpPr txBox="1"/>
          <p:nvPr/>
        </p:nvSpPr>
        <p:spPr>
          <a:xfrm>
            <a:off x="8516620" y="5193030"/>
            <a:ext cx="3089275"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chemeClr val="bg1"/>
                </a:solidFill>
                <a:latin typeface="Arial Narrow" panose="020B0606020202030204" pitchFamily="34" charset="0"/>
              </a:rPr>
              <a:t>supporting details</a:t>
            </a:r>
          </a:p>
          <a:p>
            <a:pPr algn="ctr"/>
            <a:r>
              <a:rPr lang="en-US" altLang="zh-CN" sz="2800" b="1" dirty="0">
                <a:solidFill>
                  <a:schemeClr val="bg1"/>
                </a:solidFill>
                <a:latin typeface="Arial Narrow" panose="020B0606020202030204" pitchFamily="34" charset="0"/>
              </a:rPr>
              <a:t>(examples)</a:t>
            </a:r>
          </a:p>
        </p:txBody>
      </p:sp>
      <p:cxnSp>
        <p:nvCxnSpPr>
          <p:cNvPr id="23" name="直接箭头连接符 22"/>
          <p:cNvCxnSpPr/>
          <p:nvPr/>
        </p:nvCxnSpPr>
        <p:spPr>
          <a:xfrm>
            <a:off x="10026650" y="4891405"/>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8626"/>
    </mc:Choice>
    <mc:Fallback xmlns="">
      <p:transition spd="slow" advTm="3486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87747"/>
                                        </p:tgtEl>
                                        <p:attrNameLst>
                                          <p:attrName>style.visibility</p:attrName>
                                        </p:attrNameLst>
                                      </p:cBhvr>
                                      <p:to>
                                        <p:strVal val="visible"/>
                                      </p:to>
                                    </p:set>
                                    <p:anim calcmode="lin" valueType="num">
                                      <p:cBhvr additive="base">
                                        <p:cTn id="29" dur="500" fill="hold"/>
                                        <p:tgtEl>
                                          <p:spTgt spid="287747"/>
                                        </p:tgtEl>
                                        <p:attrNameLst>
                                          <p:attrName>ppt_x</p:attrName>
                                        </p:attrNameLst>
                                      </p:cBhvr>
                                      <p:tavLst>
                                        <p:tav tm="0">
                                          <p:val>
                                            <p:strVal val="#ppt_x"/>
                                          </p:val>
                                        </p:tav>
                                        <p:tav tm="100000">
                                          <p:val>
                                            <p:strVal val="#ppt_x"/>
                                          </p:val>
                                        </p:tav>
                                      </p:tavLst>
                                    </p:anim>
                                    <p:anim calcmode="lin" valueType="num">
                                      <p:cBhvr additive="base">
                                        <p:cTn id="30" dur="500" fill="hold"/>
                                        <p:tgtEl>
                                          <p:spTgt spid="28774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additive="base">
                                        <p:cTn id="69" dur="500" fill="hold"/>
                                        <p:tgtEl>
                                          <p:spTgt spid="21"/>
                                        </p:tgtEl>
                                        <p:attrNameLst>
                                          <p:attrName>ppt_x</p:attrName>
                                        </p:attrNameLst>
                                      </p:cBhvr>
                                      <p:tavLst>
                                        <p:tav tm="0">
                                          <p:val>
                                            <p:strVal val="#ppt_x"/>
                                          </p:val>
                                        </p:tav>
                                        <p:tav tm="100000">
                                          <p:val>
                                            <p:strVal val="#ppt_x"/>
                                          </p:val>
                                        </p:tav>
                                      </p:tavLst>
                                    </p:anim>
                                    <p:anim calcmode="lin" valueType="num">
                                      <p:cBhvr additive="base">
                                        <p:cTn id="7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bldLvl="0" animBg="1"/>
      <p:bldP spid="8" grpId="0" bldLvl="0" animBg="1"/>
      <p:bldP spid="13" grpId="0" bldLvl="0" animBg="1"/>
      <p:bldP spid="15" grpId="0" bldLvl="0" animBg="1"/>
      <p:bldP spid="17" grpId="0" animBg="1"/>
      <p:bldP spid="18" grpId="0" bldLvl="0" animBg="1"/>
      <p:bldP spid="19" grpId="0" bldLvl="0" animBg="1"/>
      <p:bldP spid="21"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75323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700" dirty="0">
                <a:solidFill>
                  <a:schemeClr val="bg1"/>
                </a:solidFill>
                <a:latin typeface="Times New Roman" panose="02020603050405020304" pitchFamily="18" charset="0"/>
                <a:cs typeface="Times New Roman" panose="02020603050405020304" pitchFamily="18" charset="0"/>
              </a:rPr>
              <a:t>I experienced years of loneliness as a child.  </a:t>
            </a:r>
            <a:r>
              <a:rPr lang="en-US" altLang="zh-CN" sz="2700" u="sng" dirty="0">
                <a:solidFill>
                  <a:schemeClr val="bg1"/>
                </a:solidFill>
                <a:latin typeface="Times New Roman" panose="02020603050405020304" pitchFamily="18" charset="0"/>
                <a:cs typeface="Times New Roman" panose="02020603050405020304" pitchFamily="18" charset="0"/>
              </a:rPr>
              <a:t>    31    </a:t>
            </a:r>
            <a:r>
              <a:rPr lang="en-US" altLang="zh-CN" sz="2700" dirty="0">
                <a:solidFill>
                  <a:schemeClr val="bg1"/>
                </a:solidFill>
                <a:latin typeface="Times New Roman" panose="02020603050405020304" pitchFamily="18" charset="0"/>
                <a:cs typeface="Times New Roman" panose="02020603050405020304" pitchFamily="18" charset="0"/>
              </a:rPr>
              <a:t>  His friends teased him about babysitting his sister and his interests were far different from mine. With no other kids of my age in the neighborhood, I had to spend hours by myself. </a:t>
            </a:r>
          </a:p>
        </p:txBody>
      </p:sp>
      <p:sp>
        <p:nvSpPr>
          <p:cNvPr id="17" name="矩形 16"/>
          <p:cNvSpPr/>
          <p:nvPr/>
        </p:nvSpPr>
        <p:spPr>
          <a:xfrm>
            <a:off x="694690" y="2975610"/>
            <a:ext cx="10714990" cy="27984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A. I wasn't alone any longer. </a:t>
            </a:r>
          </a:p>
          <a:p>
            <a:pPr algn="l"/>
            <a:r>
              <a:rPr lang="en-US" altLang="zh-CN" sz="2600" dirty="0">
                <a:solidFill>
                  <a:schemeClr val="bg1"/>
                </a:solidFill>
                <a:latin typeface="Times New Roman" panose="02020603050405020304" pitchFamily="18" charset="0"/>
                <a:cs typeface="Times New Roman" panose="02020603050405020304" pitchFamily="18" charset="0"/>
              </a:rPr>
              <a:t>B. I enjoyed reading stories aloud. </a:t>
            </a:r>
          </a:p>
          <a:p>
            <a:pPr algn="l"/>
            <a:r>
              <a:rPr lang="en-US" altLang="zh-CN" sz="2600" dirty="0">
                <a:solidFill>
                  <a:schemeClr val="bg1"/>
                </a:solidFill>
                <a:latin typeface="Times New Roman" panose="02020603050405020304" pitchFamily="18" charset="0"/>
                <a:cs typeface="Times New Roman" panose="02020603050405020304" pitchFamily="18" charset="0"/>
              </a:rPr>
              <a:t>C. I was invited to play with another kid. </a:t>
            </a:r>
          </a:p>
          <a:p>
            <a:pPr algn="l"/>
            <a:r>
              <a:rPr lang="en-US" altLang="zh-CN" sz="2600" dirty="0">
                <a:solidFill>
                  <a:schemeClr val="bg1"/>
                </a:solidFill>
                <a:latin typeface="Times New Roman" panose="02020603050405020304" pitchFamily="18" charset="0"/>
                <a:cs typeface="Times New Roman" panose="02020603050405020304" pitchFamily="18" charset="0"/>
              </a:rPr>
              <a:t>D. I loved the colorful photographs in the books. </a:t>
            </a:r>
          </a:p>
          <a:p>
            <a:pPr algn="l"/>
            <a:r>
              <a:rPr lang="en-US" altLang="zh-CN" sz="2600" dirty="0">
                <a:solidFill>
                  <a:schemeClr val="bg1"/>
                </a:solidFill>
                <a:latin typeface="Times New Roman" panose="02020603050405020304" pitchFamily="18" charset="0"/>
                <a:cs typeface="Times New Roman" panose="02020603050405020304" pitchFamily="18" charset="0"/>
              </a:rPr>
              <a:t>E. Another habit I formed early was being outdoors. </a:t>
            </a:r>
          </a:p>
          <a:p>
            <a:pPr algn="l"/>
            <a:r>
              <a:rPr lang="en-US" altLang="zh-CN" sz="2600" dirty="0">
                <a:solidFill>
                  <a:schemeClr val="bg1"/>
                </a:solidFill>
                <a:latin typeface="Times New Roman" panose="02020603050405020304" pitchFamily="18" charset="0"/>
                <a:cs typeface="Times New Roman" panose="02020603050405020304" pitchFamily="18" charset="0"/>
              </a:rPr>
              <a:t>F. Thus, I began my lifelong interest in making things. </a:t>
            </a:r>
          </a:p>
          <a:p>
            <a:pPr algn="l"/>
            <a:r>
              <a:rPr lang="en-US" altLang="zh-CN" sz="2600" dirty="0">
                <a:solidFill>
                  <a:schemeClr val="bg1"/>
                </a:solidFill>
                <a:latin typeface="Times New Roman" panose="02020603050405020304" pitchFamily="18" charset="0"/>
                <a:cs typeface="Times New Roman" panose="02020603050405020304" pitchFamily="18" charset="0"/>
              </a:rPr>
              <a:t>G. My older brother couldn't be bothered to play with me.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8481060" y="1094105"/>
            <a:ext cx="16141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对话气泡: 矩形 24"/>
          <p:cNvSpPr/>
          <p:nvPr/>
        </p:nvSpPr>
        <p:spPr>
          <a:xfrm>
            <a:off x="7475220" y="1036955"/>
            <a:ext cx="75438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G</a:t>
            </a:r>
          </a:p>
        </p:txBody>
      </p:sp>
      <p:sp>
        <p:nvSpPr>
          <p:cNvPr id="8" name="矩形 7"/>
          <p:cNvSpPr/>
          <p:nvPr/>
        </p:nvSpPr>
        <p:spPr>
          <a:xfrm>
            <a:off x="1093470" y="5410835"/>
            <a:ext cx="241109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9" idx="2"/>
            <a:endCxn id="8" idx="0"/>
          </p:cNvCxnSpPr>
          <p:nvPr/>
        </p:nvCxnSpPr>
        <p:spPr>
          <a:xfrm flipH="1">
            <a:off x="2299335" y="1457325"/>
            <a:ext cx="6988810" cy="395351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8362950" y="514985"/>
            <a:ext cx="200850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Times New Roman" panose="02020603050405020304" pitchFamily="18" charset="0"/>
                <a:ea typeface="Lingoes Unicode" panose="020B0604020202020204" charset="-122"/>
                <a:cs typeface="+mj-lt"/>
                <a:sym typeface="+mn-ea"/>
              </a:rPr>
              <a:t>指代</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fill="hold"/>
                                        <p:tgtEl>
                                          <p:spTgt spid="23"/>
                                        </p:tgtEl>
                                        <p:attrNameLst>
                                          <p:attrName>ppt_x</p:attrName>
                                        </p:attrNameLst>
                                      </p:cBhvr>
                                      <p:tavLst>
                                        <p:tav tm="0">
                                          <p:val>
                                            <p:strVal val="#ppt_x"/>
                                          </p:val>
                                        </p:tav>
                                        <p:tav tm="100000">
                                          <p:val>
                                            <p:strVal val="#ppt_x"/>
                                          </p:val>
                                        </p:tav>
                                      </p:tavLst>
                                    </p:anim>
                                    <p:anim calcmode="lin" valueType="num">
                                      <p:cBhvr additive="base">
                                        <p:cTn id="3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3" grpId="0" animBg="1"/>
      <p:bldP spid="8" grpId="0" animBg="1"/>
      <p:bldP spid="2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78385" y="1036927"/>
            <a:ext cx="10836440" cy="24917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 bright spot for me turned out to be reading. My love of the written word began early as my mother read to me every evening. </a:t>
            </a:r>
            <a:r>
              <a:rPr lang="en-US" altLang="zh-CN" sz="2600" u="sng" dirty="0">
                <a:solidFill>
                  <a:schemeClr val="bg1"/>
                </a:solidFill>
                <a:latin typeface="Times New Roman" panose="02020603050405020304" pitchFamily="18" charset="0"/>
                <a:cs typeface="Times New Roman" panose="02020603050405020304" pitchFamily="18" charset="0"/>
              </a:rPr>
              <a:t>  32   </a:t>
            </a:r>
            <a:r>
              <a:rPr lang="en-US" altLang="zh-CN" sz="2600" dirty="0">
                <a:solidFill>
                  <a:schemeClr val="bg1"/>
                </a:solidFill>
                <a:latin typeface="Times New Roman" panose="02020603050405020304" pitchFamily="18" charset="0"/>
                <a:cs typeface="Times New Roman" panose="02020603050405020304" pitchFamily="18" charset="0"/>
              </a:rPr>
              <a:t> I started reading books on my own before age 5 and my mother took me to the public library once a week to borrow several books. I quickly graduated from typical children's books to ones with fewer pictures and longer chapters. Reading opened new worlds to me. </a:t>
            </a:r>
            <a:r>
              <a:rPr lang="en-US" altLang="zh-CN" sz="2600" u="sng" dirty="0">
                <a:solidFill>
                  <a:schemeClr val="bg1"/>
                </a:solidFill>
                <a:latin typeface="Times New Roman" panose="02020603050405020304" pitchFamily="18" charset="0"/>
                <a:cs typeface="Times New Roman" panose="02020603050405020304" pitchFamily="18" charset="0"/>
              </a:rPr>
              <a:t>  33   </a:t>
            </a:r>
          </a:p>
        </p:txBody>
      </p:sp>
      <p:sp>
        <p:nvSpPr>
          <p:cNvPr id="17" name="矩形 16"/>
          <p:cNvSpPr/>
          <p:nvPr/>
        </p:nvSpPr>
        <p:spPr>
          <a:xfrm>
            <a:off x="616585" y="3594735"/>
            <a:ext cx="10714990" cy="27984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A. I wasn't alone any longer. </a:t>
            </a:r>
          </a:p>
          <a:p>
            <a:pPr algn="l"/>
            <a:r>
              <a:rPr lang="en-US" altLang="zh-CN" sz="2600" dirty="0">
                <a:solidFill>
                  <a:schemeClr val="bg1"/>
                </a:solidFill>
                <a:latin typeface="Times New Roman" panose="02020603050405020304" pitchFamily="18" charset="0"/>
                <a:cs typeface="Times New Roman" panose="02020603050405020304" pitchFamily="18" charset="0"/>
              </a:rPr>
              <a:t>B. I enjoyed reading stories aloud. </a:t>
            </a:r>
          </a:p>
          <a:p>
            <a:pPr algn="l"/>
            <a:r>
              <a:rPr lang="en-US" altLang="zh-CN" sz="2600" dirty="0">
                <a:solidFill>
                  <a:schemeClr val="bg1"/>
                </a:solidFill>
                <a:latin typeface="Times New Roman" panose="02020603050405020304" pitchFamily="18" charset="0"/>
                <a:cs typeface="Times New Roman" panose="02020603050405020304" pitchFamily="18" charset="0"/>
              </a:rPr>
              <a:t>C. I was invited to play with another kid. </a:t>
            </a:r>
          </a:p>
          <a:p>
            <a:pPr algn="l"/>
            <a:r>
              <a:rPr lang="en-US" altLang="zh-CN" sz="2600" dirty="0">
                <a:solidFill>
                  <a:schemeClr val="bg1"/>
                </a:solidFill>
                <a:latin typeface="Times New Roman" panose="02020603050405020304" pitchFamily="18" charset="0"/>
                <a:cs typeface="Times New Roman" panose="02020603050405020304" pitchFamily="18" charset="0"/>
              </a:rPr>
              <a:t>D. I loved the colorful photographs in the books. </a:t>
            </a:r>
          </a:p>
          <a:p>
            <a:pPr algn="l"/>
            <a:r>
              <a:rPr lang="en-US" altLang="zh-CN" sz="2600" dirty="0">
                <a:solidFill>
                  <a:schemeClr val="bg1"/>
                </a:solidFill>
                <a:latin typeface="Times New Roman" panose="02020603050405020304" pitchFamily="18" charset="0"/>
                <a:cs typeface="Times New Roman" panose="02020603050405020304" pitchFamily="18" charset="0"/>
              </a:rPr>
              <a:t>E. Another habit I formed early was being outdoors. </a:t>
            </a:r>
          </a:p>
          <a:p>
            <a:pPr algn="l"/>
            <a:r>
              <a:rPr lang="en-US" altLang="zh-CN" sz="2600" dirty="0">
                <a:solidFill>
                  <a:schemeClr val="bg1"/>
                </a:solidFill>
                <a:latin typeface="Times New Roman" panose="02020603050405020304" pitchFamily="18" charset="0"/>
                <a:cs typeface="Times New Roman" panose="02020603050405020304" pitchFamily="18" charset="0"/>
              </a:rPr>
              <a:t>F. Thus, I began my lifelong interest in making things. </a:t>
            </a:r>
          </a:p>
          <a:p>
            <a:pPr algn="l"/>
            <a:r>
              <a:rPr lang="en-US" altLang="zh-CN" sz="2600" dirty="0">
                <a:solidFill>
                  <a:schemeClr val="bg1"/>
                </a:solidFill>
                <a:latin typeface="Times New Roman" panose="02020603050405020304" pitchFamily="18" charset="0"/>
                <a:cs typeface="Times New Roman" panose="02020603050405020304" pitchFamily="18" charset="0"/>
              </a:rPr>
              <a:t>G. My older brother couldn't be bothered to play with me.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2714625" y="1485900"/>
            <a:ext cx="30486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8495030" y="1485900"/>
            <a:ext cx="231330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p:nvPr/>
        </p:nvCxnSpPr>
        <p:spPr>
          <a:xfrm flipH="1">
            <a:off x="1983740" y="1732280"/>
            <a:ext cx="5959475" cy="307149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5603875" y="3051175"/>
            <a:ext cx="241109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mj-lt"/>
                <a:ea typeface="Lingoes Unicode" panose="020B0604020202020204" charset="-122"/>
                <a:cs typeface="+mj-lt"/>
                <a:sym typeface="+mn-ea"/>
              </a:rPr>
              <a:t>因果关系</a:t>
            </a:r>
          </a:p>
        </p:txBody>
      </p:sp>
      <p:sp>
        <p:nvSpPr>
          <p:cNvPr id="4" name="椭圆 3"/>
          <p:cNvSpPr/>
          <p:nvPr/>
        </p:nvSpPr>
        <p:spPr>
          <a:xfrm>
            <a:off x="6057265" y="1036955"/>
            <a:ext cx="1208405" cy="502285"/>
          </a:xfrm>
          <a:prstGeom prst="ellipse">
            <a:avLst/>
          </a:prstGeom>
          <a:noFill/>
          <a:ln w="412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a:stCxn id="9" idx="3"/>
            <a:endCxn id="8" idx="1"/>
          </p:cNvCxnSpPr>
          <p:nvPr/>
        </p:nvCxnSpPr>
        <p:spPr>
          <a:xfrm>
            <a:off x="5763260" y="1667510"/>
            <a:ext cx="2731770" cy="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1731645" y="3079750"/>
            <a:ext cx="166370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p:nvPr/>
        </p:nvCxnSpPr>
        <p:spPr>
          <a:xfrm>
            <a:off x="3395345" y="3295650"/>
            <a:ext cx="857885" cy="1333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4" name="对话气泡: 矩形 24"/>
          <p:cNvSpPr/>
          <p:nvPr/>
        </p:nvSpPr>
        <p:spPr>
          <a:xfrm>
            <a:off x="4253230" y="3051175"/>
            <a:ext cx="127444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7030A0"/>
                </a:solidFill>
                <a:latin typeface="Times New Roman" panose="02020603050405020304" pitchFamily="18" charset="0"/>
                <a:cs typeface="Times New Roman" panose="02020603050405020304" pitchFamily="18" charset="0"/>
              </a:rPr>
              <a:t>solution</a:t>
            </a:r>
          </a:p>
        </p:txBody>
      </p:sp>
      <p:sp>
        <p:nvSpPr>
          <p:cNvPr id="2" name="对话气泡: 矩形 24"/>
          <p:cNvSpPr/>
          <p:nvPr/>
        </p:nvSpPr>
        <p:spPr>
          <a:xfrm>
            <a:off x="4244340" y="3051175"/>
            <a:ext cx="127381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A</a:t>
            </a:r>
          </a:p>
        </p:txBody>
      </p:sp>
      <p:sp>
        <p:nvSpPr>
          <p:cNvPr id="27" name="文本框 26"/>
          <p:cNvSpPr txBox="1"/>
          <p:nvPr/>
        </p:nvSpPr>
        <p:spPr>
          <a:xfrm>
            <a:off x="6057265" y="935355"/>
            <a:ext cx="241109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mj-lt"/>
                <a:ea typeface="Lingoes Unicode" panose="020B0604020202020204" charset="-122"/>
                <a:cs typeface="+mj-lt"/>
                <a:sym typeface="+mn-ea"/>
              </a:rPr>
              <a:t>因果关系</a:t>
            </a:r>
          </a:p>
        </p:txBody>
      </p:sp>
      <p:sp>
        <p:nvSpPr>
          <p:cNvPr id="15" name="矩形 14"/>
          <p:cNvSpPr/>
          <p:nvPr/>
        </p:nvSpPr>
        <p:spPr>
          <a:xfrm>
            <a:off x="1204595" y="4812665"/>
            <a:ext cx="9664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204595" y="3656330"/>
            <a:ext cx="181038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箭头连接符 18"/>
          <p:cNvCxnSpPr>
            <a:endCxn id="18" idx="0"/>
          </p:cNvCxnSpPr>
          <p:nvPr/>
        </p:nvCxnSpPr>
        <p:spPr>
          <a:xfrm flipH="1">
            <a:off x="2110105" y="3379470"/>
            <a:ext cx="2477135" cy="27686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对话气泡: 矩形 24"/>
          <p:cNvSpPr/>
          <p:nvPr/>
        </p:nvSpPr>
        <p:spPr>
          <a:xfrm>
            <a:off x="7740650" y="1457325"/>
            <a:ext cx="75438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D</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fill="hold"/>
                                        <p:tgtEl>
                                          <p:spTgt spid="23"/>
                                        </p:tgtEl>
                                        <p:attrNameLst>
                                          <p:attrName>ppt_x</p:attrName>
                                        </p:attrNameLst>
                                      </p:cBhvr>
                                      <p:tavLst>
                                        <p:tav tm="0">
                                          <p:val>
                                            <p:strVal val="#ppt_x"/>
                                          </p:val>
                                        </p:tav>
                                        <p:tav tm="100000">
                                          <p:val>
                                            <p:strVal val="#ppt_x"/>
                                          </p:val>
                                        </p:tav>
                                      </p:tavLst>
                                    </p:anim>
                                    <p:anim calcmode="lin" valueType="num">
                                      <p:cBhvr additive="base">
                                        <p:cTn id="4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ppt_x"/>
                                          </p:val>
                                        </p:tav>
                                        <p:tav tm="100000">
                                          <p:val>
                                            <p:strVal val="#ppt_x"/>
                                          </p:val>
                                        </p:tav>
                                      </p:tavLst>
                                    </p:anim>
                                    <p:anim calcmode="lin" valueType="num">
                                      <p:cBhvr additive="base">
                                        <p:cTn id="5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ppt_x"/>
                                          </p:val>
                                        </p:tav>
                                        <p:tav tm="100000">
                                          <p:val>
                                            <p:strVal val="#ppt_x"/>
                                          </p:val>
                                        </p:tav>
                                      </p:tavLst>
                                    </p:anim>
                                    <p:anim calcmode="lin" valueType="num">
                                      <p:cBhvr additive="base">
                                        <p:cTn id="58" dur="500" fill="hold"/>
                                        <p:tgtEl>
                                          <p:spTgt spid="13"/>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additive="base">
                                        <p:cTn id="67" dur="500" fill="hold"/>
                                        <p:tgtEl>
                                          <p:spTgt spid="3"/>
                                        </p:tgtEl>
                                        <p:attrNameLst>
                                          <p:attrName>ppt_x</p:attrName>
                                        </p:attrNameLst>
                                      </p:cBhvr>
                                      <p:tavLst>
                                        <p:tav tm="0">
                                          <p:val>
                                            <p:strVal val="#ppt_x"/>
                                          </p:val>
                                        </p:tav>
                                        <p:tav tm="100000">
                                          <p:val>
                                            <p:strVal val="#ppt_x"/>
                                          </p:val>
                                        </p:tav>
                                      </p:tavLst>
                                    </p:anim>
                                    <p:anim calcmode="lin" valueType="num">
                                      <p:cBhvr additive="base">
                                        <p:cTn id="6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
                                        </p:tgtEl>
                                        <p:attrNameLst>
                                          <p:attrName>style.visibility</p:attrName>
                                        </p:attrNameLst>
                                      </p:cBhvr>
                                      <p:to>
                                        <p:strVal val="visible"/>
                                      </p:to>
                                    </p:set>
                                    <p:anim calcmode="lin" valueType="num">
                                      <p:cBhvr additive="base">
                                        <p:cTn id="83" dur="500" fill="hold"/>
                                        <p:tgtEl>
                                          <p:spTgt spid="2"/>
                                        </p:tgtEl>
                                        <p:attrNameLst>
                                          <p:attrName>ppt_x</p:attrName>
                                        </p:attrNameLst>
                                      </p:cBhvr>
                                      <p:tavLst>
                                        <p:tav tm="0">
                                          <p:val>
                                            <p:strVal val="#ppt_x"/>
                                          </p:val>
                                        </p:tav>
                                        <p:tav tm="100000">
                                          <p:val>
                                            <p:strVal val="#ppt_x"/>
                                          </p:val>
                                        </p:tav>
                                      </p:tavLst>
                                    </p:anim>
                                    <p:anim calcmode="lin" valueType="num">
                                      <p:cBhvr additive="base">
                                        <p:cTn id="8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3" grpId="0" animBg="1"/>
      <p:bldP spid="4" grpId="0" animBg="1"/>
      <p:bldP spid="12" grpId="0" animBg="1"/>
      <p:bldP spid="14" grpId="0" animBg="1"/>
      <p:bldP spid="2" grpId="0" bldLvl="0" animBg="1"/>
      <p:bldP spid="27" grpId="0" animBg="1"/>
      <p:bldP spid="15" grpId="0" animBg="1"/>
      <p:bldP spid="18" grpId="0" animBg="1"/>
      <p:bldP spid="2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41490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500" dirty="0">
                <a:solidFill>
                  <a:schemeClr val="bg1"/>
                </a:solidFill>
                <a:latin typeface="Times New Roman" panose="02020603050405020304" pitchFamily="18" charset="0"/>
                <a:cs typeface="Times New Roman" panose="02020603050405020304" pitchFamily="18" charset="0"/>
              </a:rPr>
              <a:t> My mother also encouraged me to make what I wanted. I tried making toy cars with cardboard boxes and constructing buildings from leftover cardboard and bits of wood my father gave me. When my mother saw my creations, she told me how creative my designs were. </a:t>
            </a:r>
            <a:r>
              <a:rPr lang="en-US" altLang="zh-CN" sz="2500" u="sng" dirty="0">
                <a:solidFill>
                  <a:schemeClr val="bg1"/>
                </a:solidFill>
                <a:latin typeface="Times New Roman" panose="02020603050405020304" pitchFamily="18" charset="0"/>
                <a:cs typeface="Times New Roman" panose="02020603050405020304" pitchFamily="18" charset="0"/>
              </a:rPr>
              <a:t>  34  </a:t>
            </a:r>
            <a:r>
              <a:rPr lang="en-US" altLang="zh-CN" sz="2500" dirty="0">
                <a:solidFill>
                  <a:schemeClr val="bg1"/>
                </a:solidFill>
                <a:latin typeface="Times New Roman" panose="02020603050405020304" pitchFamily="18" charset="0"/>
                <a:cs typeface="Times New Roman" panose="02020603050405020304" pitchFamily="18" charset="0"/>
              </a:rPr>
              <a:t> I learned a lot about how to extend the life of objects and transform them into something new and useful. It was a trait (特点) others found helpful，and I soon had friends who wanted to make things with me. </a:t>
            </a:r>
          </a:p>
        </p:txBody>
      </p:sp>
      <p:sp>
        <p:nvSpPr>
          <p:cNvPr id="17" name="矩形 16"/>
          <p:cNvSpPr/>
          <p:nvPr/>
        </p:nvSpPr>
        <p:spPr>
          <a:xfrm>
            <a:off x="694690" y="3579495"/>
            <a:ext cx="10714990" cy="26803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500" dirty="0">
                <a:solidFill>
                  <a:schemeClr val="bg1"/>
                </a:solidFill>
                <a:latin typeface="Times New Roman" panose="02020603050405020304" pitchFamily="18" charset="0"/>
                <a:cs typeface="Times New Roman" panose="02020603050405020304" pitchFamily="18" charset="0"/>
              </a:rPr>
              <a:t>A. I wasn't alone any longer. </a:t>
            </a:r>
          </a:p>
          <a:p>
            <a:pPr algn="l"/>
            <a:r>
              <a:rPr lang="en-US" altLang="zh-CN" sz="2500" dirty="0">
                <a:solidFill>
                  <a:schemeClr val="bg1"/>
                </a:solidFill>
                <a:latin typeface="Times New Roman" panose="02020603050405020304" pitchFamily="18" charset="0"/>
                <a:cs typeface="Times New Roman" panose="02020603050405020304" pitchFamily="18" charset="0"/>
              </a:rPr>
              <a:t>B. I enjoyed reading stories aloud. </a:t>
            </a:r>
          </a:p>
          <a:p>
            <a:pPr algn="l"/>
            <a:r>
              <a:rPr lang="en-US" altLang="zh-CN" sz="2500" dirty="0">
                <a:solidFill>
                  <a:schemeClr val="bg1"/>
                </a:solidFill>
                <a:latin typeface="Times New Roman" panose="02020603050405020304" pitchFamily="18" charset="0"/>
                <a:cs typeface="Times New Roman" panose="02020603050405020304" pitchFamily="18" charset="0"/>
              </a:rPr>
              <a:t>C. I was invited to play with another kid. </a:t>
            </a:r>
          </a:p>
          <a:p>
            <a:pPr algn="l"/>
            <a:r>
              <a:rPr lang="en-US" altLang="zh-CN" sz="2500" dirty="0">
                <a:solidFill>
                  <a:schemeClr val="bg1"/>
                </a:solidFill>
                <a:latin typeface="Times New Roman" panose="02020603050405020304" pitchFamily="18" charset="0"/>
                <a:cs typeface="Times New Roman" panose="02020603050405020304" pitchFamily="18" charset="0"/>
              </a:rPr>
              <a:t>D. I loved the colorful photographs in the books. </a:t>
            </a:r>
          </a:p>
          <a:p>
            <a:pPr algn="l"/>
            <a:r>
              <a:rPr lang="en-US" altLang="zh-CN" sz="2500" dirty="0">
                <a:solidFill>
                  <a:schemeClr val="bg1"/>
                </a:solidFill>
                <a:latin typeface="Times New Roman" panose="02020603050405020304" pitchFamily="18" charset="0"/>
                <a:cs typeface="Times New Roman" panose="02020603050405020304" pitchFamily="18" charset="0"/>
              </a:rPr>
              <a:t>E. Another habit I formed early was being outdoors. </a:t>
            </a:r>
          </a:p>
          <a:p>
            <a:pPr algn="l"/>
            <a:r>
              <a:rPr lang="en-US" altLang="zh-CN" sz="2500" dirty="0">
                <a:solidFill>
                  <a:schemeClr val="bg1"/>
                </a:solidFill>
                <a:latin typeface="Times New Roman" panose="02020603050405020304" pitchFamily="18" charset="0"/>
                <a:cs typeface="Times New Roman" panose="02020603050405020304" pitchFamily="18" charset="0"/>
              </a:rPr>
              <a:t>F. Thus, I began my lifelong interest in making things. </a:t>
            </a:r>
          </a:p>
          <a:p>
            <a:pPr algn="l"/>
            <a:r>
              <a:rPr lang="en-US" altLang="zh-CN" sz="2500" dirty="0">
                <a:solidFill>
                  <a:schemeClr val="bg1"/>
                </a:solidFill>
                <a:latin typeface="Times New Roman" panose="02020603050405020304" pitchFamily="18" charset="0"/>
                <a:cs typeface="Times New Roman" panose="02020603050405020304" pitchFamily="18" charset="0"/>
              </a:rPr>
              <a:t>G. My older brother couldn't be bothered to play with me. </a:t>
            </a:r>
            <a:r>
              <a:rPr lang="en-US" altLang="zh-CN" sz="26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4879340" y="2235835"/>
            <a:ext cx="260667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024890" y="5518785"/>
            <a:ext cx="44843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23" idx="2"/>
            <a:endCxn id="8" idx="0"/>
          </p:cNvCxnSpPr>
          <p:nvPr/>
        </p:nvCxnSpPr>
        <p:spPr>
          <a:xfrm flipH="1">
            <a:off x="3267075" y="2656205"/>
            <a:ext cx="1235075" cy="286258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椭圆 3"/>
          <p:cNvSpPr/>
          <p:nvPr/>
        </p:nvSpPr>
        <p:spPr>
          <a:xfrm>
            <a:off x="5508625" y="1024255"/>
            <a:ext cx="2854960" cy="514985"/>
          </a:xfrm>
          <a:prstGeom prst="ellipse">
            <a:avLst/>
          </a:prstGeom>
          <a:noFill/>
          <a:ln w="412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694690" y="2264410"/>
            <a:ext cx="115252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a:off x="1847215" y="2446020"/>
            <a:ext cx="2602865" cy="952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2038985" y="1742440"/>
            <a:ext cx="241109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mj-lt"/>
                <a:ea typeface="Lingoes Unicode" panose="020B0604020202020204" charset="-122"/>
                <a:cs typeface="+mj-lt"/>
                <a:sym typeface="+mn-ea"/>
              </a:rPr>
              <a:t>因果关系</a:t>
            </a:r>
          </a:p>
        </p:txBody>
      </p:sp>
      <p:sp>
        <p:nvSpPr>
          <p:cNvPr id="23" name="对话气泡: 矩形 24"/>
          <p:cNvSpPr/>
          <p:nvPr/>
        </p:nvSpPr>
        <p:spPr>
          <a:xfrm>
            <a:off x="4124960" y="2235835"/>
            <a:ext cx="75438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F</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fill="hold"/>
                                        <p:tgtEl>
                                          <p:spTgt spid="23"/>
                                        </p:tgtEl>
                                        <p:attrNameLst>
                                          <p:attrName>ppt_x</p:attrName>
                                        </p:attrNameLst>
                                      </p:cBhvr>
                                      <p:tavLst>
                                        <p:tav tm="0">
                                          <p:val>
                                            <p:strVal val="#ppt_x"/>
                                          </p:val>
                                        </p:tav>
                                        <p:tav tm="100000">
                                          <p:val>
                                            <p:strVal val="#ppt_x"/>
                                          </p:val>
                                        </p:tav>
                                      </p:tavLst>
                                    </p:anim>
                                    <p:anim calcmode="lin" valueType="num">
                                      <p:cBhvr additive="base">
                                        <p:cTn id="4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4" grpId="0" animBg="1"/>
      <p:bldP spid="2" grpId="0" animBg="1"/>
      <p:bldP spid="3" grpId="0" animBg="1"/>
      <p:bldP spid="2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16852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u="sng" dirty="0">
                <a:solidFill>
                  <a:schemeClr val="bg1"/>
                </a:solidFill>
                <a:latin typeface="Times New Roman" panose="02020603050405020304" pitchFamily="18" charset="0"/>
                <a:cs typeface="Times New Roman" panose="02020603050405020304" pitchFamily="18" charset="0"/>
              </a:rPr>
              <a:t>  </a:t>
            </a:r>
            <a:r>
              <a:rPr lang="en-US" altLang="zh-CN" sz="2700" u="sng" dirty="0">
                <a:solidFill>
                  <a:schemeClr val="bg1"/>
                </a:solidFill>
                <a:latin typeface="Times New Roman" panose="02020603050405020304" pitchFamily="18" charset="0"/>
                <a:cs typeface="Times New Roman" panose="02020603050405020304" pitchFamily="18" charset="0"/>
              </a:rPr>
              <a:t>35  </a:t>
            </a:r>
            <a:r>
              <a:rPr lang="en-US" altLang="zh-CN" sz="2700" dirty="0">
                <a:solidFill>
                  <a:schemeClr val="bg1"/>
                </a:solidFill>
                <a:latin typeface="Times New Roman" panose="02020603050405020304" pitchFamily="18" charset="0"/>
                <a:cs typeface="Times New Roman" panose="02020603050405020304" pitchFamily="18" charset="0"/>
              </a:rPr>
              <a:t> My parents made it a point for their two kids to spend time outside, no matter the weather or season. My brother, of course, raced off to be with his friends，while I had plenty to do myself. There was making leaf houses in autumn, ice skating in winter, and so much more. They're all memories I treasure today. </a:t>
            </a:r>
          </a:p>
        </p:txBody>
      </p:sp>
      <p:sp>
        <p:nvSpPr>
          <p:cNvPr id="17" name="矩形 16"/>
          <p:cNvSpPr/>
          <p:nvPr/>
        </p:nvSpPr>
        <p:spPr>
          <a:xfrm>
            <a:off x="694690" y="3261360"/>
            <a:ext cx="10714990" cy="27984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A. I wasn't alone any longer. </a:t>
            </a:r>
          </a:p>
          <a:p>
            <a:pPr algn="l"/>
            <a:r>
              <a:rPr lang="en-US" altLang="zh-CN" sz="2600" dirty="0">
                <a:solidFill>
                  <a:schemeClr val="bg1"/>
                </a:solidFill>
                <a:latin typeface="Times New Roman" panose="02020603050405020304" pitchFamily="18" charset="0"/>
                <a:cs typeface="Times New Roman" panose="02020603050405020304" pitchFamily="18" charset="0"/>
              </a:rPr>
              <a:t>B. I enjoyed reading stories aloud. </a:t>
            </a:r>
          </a:p>
          <a:p>
            <a:pPr algn="l"/>
            <a:r>
              <a:rPr lang="en-US" altLang="zh-CN" sz="2600" dirty="0">
                <a:solidFill>
                  <a:schemeClr val="bg1"/>
                </a:solidFill>
                <a:latin typeface="Times New Roman" panose="02020603050405020304" pitchFamily="18" charset="0"/>
                <a:cs typeface="Times New Roman" panose="02020603050405020304" pitchFamily="18" charset="0"/>
              </a:rPr>
              <a:t>C. I was invited to play with another kid. </a:t>
            </a:r>
          </a:p>
          <a:p>
            <a:pPr algn="l"/>
            <a:r>
              <a:rPr lang="en-US" altLang="zh-CN" sz="2600" dirty="0">
                <a:solidFill>
                  <a:schemeClr val="bg1"/>
                </a:solidFill>
                <a:latin typeface="Times New Roman" panose="02020603050405020304" pitchFamily="18" charset="0"/>
                <a:cs typeface="Times New Roman" panose="02020603050405020304" pitchFamily="18" charset="0"/>
              </a:rPr>
              <a:t>D. I loved the colorful photographs in the books. </a:t>
            </a:r>
          </a:p>
          <a:p>
            <a:pPr algn="l"/>
            <a:r>
              <a:rPr lang="en-US" altLang="zh-CN" sz="2600" dirty="0">
                <a:solidFill>
                  <a:schemeClr val="bg1"/>
                </a:solidFill>
                <a:latin typeface="Times New Roman" panose="02020603050405020304" pitchFamily="18" charset="0"/>
                <a:cs typeface="Times New Roman" panose="02020603050405020304" pitchFamily="18" charset="0"/>
              </a:rPr>
              <a:t>E. Another habit I formed early was being outdoors. </a:t>
            </a:r>
          </a:p>
          <a:p>
            <a:pPr algn="l"/>
            <a:r>
              <a:rPr lang="en-US" altLang="zh-CN" sz="2600" dirty="0">
                <a:solidFill>
                  <a:schemeClr val="bg1"/>
                </a:solidFill>
                <a:latin typeface="Times New Roman" panose="02020603050405020304" pitchFamily="18" charset="0"/>
                <a:cs typeface="Times New Roman" panose="02020603050405020304" pitchFamily="18" charset="0"/>
              </a:rPr>
              <a:t>F. Thus, I began my lifelong interest in making things. </a:t>
            </a:r>
          </a:p>
          <a:p>
            <a:pPr algn="l"/>
            <a:r>
              <a:rPr lang="en-US" altLang="zh-CN" sz="2600" dirty="0">
                <a:solidFill>
                  <a:schemeClr val="bg1"/>
                </a:solidFill>
                <a:latin typeface="Times New Roman" panose="02020603050405020304" pitchFamily="18" charset="0"/>
                <a:cs typeface="Times New Roman" panose="02020603050405020304" pitchFamily="18" charset="0"/>
              </a:rPr>
              <a:t>G. My older brother couldn't be bothered to play with me.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1029335" y="4879340"/>
            <a:ext cx="125158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对话气泡: 矩形 24"/>
          <p:cNvSpPr/>
          <p:nvPr/>
        </p:nvSpPr>
        <p:spPr>
          <a:xfrm>
            <a:off x="991235" y="1065530"/>
            <a:ext cx="75438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E</a:t>
            </a:r>
          </a:p>
        </p:txBody>
      </p:sp>
      <p:sp>
        <p:nvSpPr>
          <p:cNvPr id="8" name="矩形 7"/>
          <p:cNvSpPr/>
          <p:nvPr/>
        </p:nvSpPr>
        <p:spPr>
          <a:xfrm>
            <a:off x="5504815" y="4879340"/>
            <a:ext cx="223520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endCxn id="8" idx="0"/>
          </p:cNvCxnSpPr>
          <p:nvPr/>
        </p:nvCxnSpPr>
        <p:spPr>
          <a:xfrm flipH="1">
            <a:off x="6622415" y="1619885"/>
            <a:ext cx="2795905" cy="325945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738755" y="675005"/>
            <a:ext cx="397192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mj-lt"/>
                <a:ea typeface="Lingoes Unicode" panose="020B0604020202020204" charset="-122"/>
                <a:cs typeface="+mj-lt"/>
                <a:sym typeface="+mn-ea"/>
              </a:rPr>
              <a:t>段落主旨句</a:t>
            </a:r>
            <a:r>
              <a:rPr lang="zh-CN" altLang="en-US" sz="2800" b="1">
                <a:solidFill>
                  <a:schemeClr val="bg1"/>
                </a:solidFill>
                <a:latin typeface="+mj-lt"/>
                <a:ea typeface="Lingoes Unicode" panose="020B0604020202020204" charset="-122"/>
                <a:cs typeface="+mj-lt"/>
                <a:sym typeface="+mn-ea"/>
              </a:rPr>
              <a:t>（</a:t>
            </a:r>
            <a:r>
              <a:rPr lang="zh-CN" altLang="en-US" sz="2800" b="1" u="sng">
                <a:solidFill>
                  <a:srgbClr val="C00000"/>
                </a:solidFill>
                <a:latin typeface="+mj-lt"/>
                <a:ea typeface="Lingoes Unicode" panose="020B0604020202020204" charset="-122"/>
                <a:cs typeface="+mj-lt"/>
                <a:sym typeface="+mn-ea"/>
              </a:rPr>
              <a:t>复现</a:t>
            </a:r>
            <a:r>
              <a:rPr lang="zh-CN" altLang="en-US" sz="2800" b="1">
                <a:solidFill>
                  <a:schemeClr val="bg1"/>
                </a:solidFill>
                <a:latin typeface="+mj-lt"/>
                <a:ea typeface="Lingoes Unicode" panose="020B0604020202020204" charset="-122"/>
                <a:cs typeface="+mj-lt"/>
                <a:sym typeface="+mn-ea"/>
              </a:rPr>
              <a:t>）</a:t>
            </a:r>
            <a:endParaRPr lang="zh-CN" altLang="en-US" sz="2800" b="1" u="sng">
              <a:solidFill>
                <a:srgbClr val="C00000"/>
              </a:solidFill>
              <a:latin typeface="Times New Roman" panose="02020603050405020304" pitchFamily="18" charset="0"/>
              <a:ea typeface="Lingoes Unicode" panose="020B0604020202020204" charset="-122"/>
              <a:cs typeface="+mj-lt"/>
              <a:sym typeface="+mn-ea"/>
            </a:endParaRPr>
          </a:p>
        </p:txBody>
      </p:sp>
      <p:sp>
        <p:nvSpPr>
          <p:cNvPr id="4" name="椭圆 3"/>
          <p:cNvSpPr/>
          <p:nvPr/>
        </p:nvSpPr>
        <p:spPr>
          <a:xfrm>
            <a:off x="8318500" y="1027430"/>
            <a:ext cx="2756535" cy="594360"/>
          </a:xfrm>
          <a:prstGeom prst="ellipse">
            <a:avLst/>
          </a:prstGeom>
          <a:noFill/>
          <a:ln w="412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additive="base">
                                        <p:cTn id="35" dur="500" fill="hold"/>
                                        <p:tgtEl>
                                          <p:spTgt spid="23"/>
                                        </p:tgtEl>
                                        <p:attrNameLst>
                                          <p:attrName>ppt_x</p:attrName>
                                        </p:attrNameLst>
                                      </p:cBhvr>
                                      <p:tavLst>
                                        <p:tav tm="0">
                                          <p:val>
                                            <p:strVal val="#ppt_x"/>
                                          </p:val>
                                        </p:tav>
                                        <p:tav tm="100000">
                                          <p:val>
                                            <p:strVal val="#ppt_x"/>
                                          </p:val>
                                        </p:tav>
                                      </p:tavLst>
                                    </p:anim>
                                    <p:anim calcmode="lin" valueType="num">
                                      <p:cBhvr additive="base">
                                        <p:cTn id="3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3" grpId="0" animBg="1"/>
      <p:bldP spid="8" grpId="0" animBg="1"/>
      <p:bldP spid="27"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35325" y="420496"/>
            <a:ext cx="3855720"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一、试卷总体印象</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12585065"/>
          </a:xfrm>
          <a:prstGeom prst="rect">
            <a:avLst/>
          </a:prstGeom>
          <a:noFill/>
        </p:spPr>
        <p:txBody>
          <a:bodyPr wrap="square" rtlCol="0">
            <a:spAutoFit/>
          </a:bodyPr>
          <a:lstStyle/>
          <a:p>
            <a:pPr indent="0" fontAlgn="auto">
              <a:lnSpc>
                <a:spcPct val="110000"/>
              </a:lnSpc>
              <a:buNone/>
            </a:pPr>
            <a:r>
              <a:rPr lang="en-US" altLang="zh-CN" sz="2600" b="1" dirty="0">
                <a:solidFill>
                  <a:schemeClr val="bg1"/>
                </a:solidFill>
                <a:latin typeface="Times New Roman" panose="02020603050405020304" pitchFamily="18" charset="0"/>
                <a:cs typeface="Times New Roman" panose="02020603050405020304" pitchFamily="18" charset="0"/>
              </a:rPr>
              <a:t>1. </a:t>
            </a:r>
            <a:r>
              <a:rPr lang="zh-CN" altLang="en-US" sz="26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总体难度</a:t>
            </a:r>
            <a:r>
              <a:rPr lang="en-US" altLang="zh-CN" sz="2600" b="1" dirty="0">
                <a:solidFill>
                  <a:schemeClr val="bg1"/>
                </a:solidFill>
                <a:latin typeface="Times New Roman" panose="02020603050405020304" pitchFamily="18" charset="0"/>
                <a:cs typeface="Times New Roman" panose="02020603050405020304" pitchFamily="18" charset="0"/>
              </a:rPr>
              <a:t>:</a:t>
            </a:r>
            <a:r>
              <a:rPr lang="zh-CN" altLang="en-US" sz="2600" b="1" dirty="0">
                <a:solidFill>
                  <a:schemeClr val="bg1"/>
                </a:solidFill>
                <a:latin typeface="Times New Roman" panose="02020603050405020304" pitchFamily="18" charset="0"/>
                <a:cs typeface="Times New Roman" panose="02020603050405020304" pitchFamily="18" charset="0"/>
              </a:rPr>
              <a:t>感觉与</a:t>
            </a:r>
            <a:r>
              <a:rPr lang="en-US" altLang="zh-CN" sz="2600" b="1" dirty="0">
                <a:solidFill>
                  <a:schemeClr val="bg1"/>
                </a:solidFill>
                <a:latin typeface="Times New Roman" panose="02020603050405020304" pitchFamily="18" charset="0"/>
                <a:cs typeface="Times New Roman" panose="02020603050405020304" pitchFamily="18" charset="0"/>
              </a:rPr>
              <a:t>2020</a:t>
            </a:r>
            <a:r>
              <a:rPr lang="zh-CN" altLang="en-US" sz="2600" b="1" dirty="0">
                <a:solidFill>
                  <a:schemeClr val="bg1"/>
                </a:solidFill>
                <a:latin typeface="Times New Roman" panose="02020603050405020304" pitchFamily="18" charset="0"/>
                <a:cs typeface="Times New Roman" panose="02020603050405020304" pitchFamily="18" charset="0"/>
              </a:rPr>
              <a:t>年</a:t>
            </a:r>
            <a:r>
              <a:rPr lang="en-US" altLang="zh-CN" sz="2600" b="1" dirty="0">
                <a:solidFill>
                  <a:schemeClr val="bg1"/>
                </a:solidFill>
                <a:latin typeface="Times New Roman" panose="02020603050405020304" pitchFamily="18" charset="0"/>
                <a:cs typeface="Times New Roman" panose="02020603050405020304" pitchFamily="18" charset="0"/>
              </a:rPr>
              <a:t>1</a:t>
            </a:r>
            <a:r>
              <a:rPr lang="zh-CN" altLang="en-US" sz="2600" b="1" dirty="0">
                <a:solidFill>
                  <a:schemeClr val="bg1"/>
                </a:solidFill>
                <a:latin typeface="Times New Roman" panose="02020603050405020304" pitchFamily="18" charset="0"/>
                <a:cs typeface="Times New Roman" panose="02020603050405020304" pitchFamily="18" charset="0"/>
              </a:rPr>
              <a:t>月卷持平，但感觉题目更加灵活。</a:t>
            </a:r>
          </a:p>
          <a:p>
            <a:pPr indent="0" fontAlgn="auto">
              <a:lnSpc>
                <a:spcPct val="110000"/>
              </a:lnSpc>
              <a:buNone/>
            </a:pPr>
            <a:r>
              <a:rPr lang="en-US" altLang="zh-CN" sz="2600" b="1" dirty="0">
                <a:solidFill>
                  <a:schemeClr val="bg1"/>
                </a:solidFill>
                <a:latin typeface="Times New Roman" panose="02020603050405020304" pitchFamily="18" charset="0"/>
                <a:cs typeface="Times New Roman" panose="02020603050405020304" pitchFamily="18" charset="0"/>
              </a:rPr>
              <a:t>2. </a:t>
            </a:r>
            <a:r>
              <a:rPr lang="zh-CN" altLang="en-US" sz="26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阅读理解</a:t>
            </a:r>
            <a:r>
              <a:rPr lang="en-US" altLang="zh-CN" sz="2600" b="1" dirty="0">
                <a:solidFill>
                  <a:schemeClr val="bg1"/>
                </a:solidFill>
                <a:latin typeface="Times New Roman" panose="02020603050405020304" pitchFamily="18" charset="0"/>
                <a:cs typeface="Times New Roman" panose="02020603050405020304" pitchFamily="18" charset="0"/>
              </a:rPr>
              <a:t>:</a:t>
            </a:r>
            <a:r>
              <a:rPr lang="zh-CN" altLang="en-US" sz="2600" b="1" dirty="0">
                <a:solidFill>
                  <a:schemeClr val="bg1"/>
                </a:solidFill>
                <a:latin typeface="Times New Roman" panose="02020603050405020304" pitchFamily="18" charset="0"/>
                <a:cs typeface="Times New Roman" panose="02020603050405020304" pitchFamily="18" charset="0"/>
              </a:rPr>
              <a:t>中规中矩，三个语篇与</a:t>
            </a:r>
            <a:r>
              <a:rPr lang="en-US" altLang="zh-CN" sz="2600" b="1" dirty="0">
                <a:solidFill>
                  <a:schemeClr val="bg1"/>
                </a:solidFill>
                <a:latin typeface="Times New Roman" panose="02020603050405020304" pitchFamily="18" charset="0"/>
                <a:cs typeface="Times New Roman" panose="02020603050405020304" pitchFamily="18" charset="0"/>
              </a:rPr>
              <a:t>1</a:t>
            </a:r>
            <a:r>
              <a:rPr lang="zh-CN" altLang="en-US" sz="2600" b="1" dirty="0">
                <a:solidFill>
                  <a:schemeClr val="bg1"/>
                </a:solidFill>
                <a:latin typeface="Times New Roman" panose="02020603050405020304" pitchFamily="18" charset="0"/>
                <a:cs typeface="Times New Roman" panose="02020603050405020304" pitchFamily="18" charset="0"/>
              </a:rPr>
              <a:t>月卷类型相似：序言</a:t>
            </a:r>
            <a:r>
              <a:rPr lang="en-US" altLang="zh-CN" sz="2600" b="1" dirty="0">
                <a:solidFill>
                  <a:schemeClr val="bg1"/>
                </a:solidFill>
                <a:latin typeface="Times New Roman" panose="02020603050405020304" pitchFamily="18" charset="0"/>
                <a:cs typeface="Times New Roman" panose="02020603050405020304" pitchFamily="18" charset="0"/>
              </a:rPr>
              <a:t>——</a:t>
            </a:r>
            <a:r>
              <a:rPr lang="zh-CN" altLang="en-US" sz="2600" b="1" dirty="0">
                <a:solidFill>
                  <a:schemeClr val="bg1"/>
                </a:solidFill>
                <a:latin typeface="Times New Roman" panose="02020603050405020304" pitchFamily="18" charset="0"/>
                <a:cs typeface="Times New Roman" panose="02020603050405020304" pitchFamily="18" charset="0"/>
              </a:rPr>
              <a:t>自传；现象类</a:t>
            </a:r>
          </a:p>
          <a:p>
            <a:pPr indent="0" fontAlgn="auto">
              <a:lnSpc>
                <a:spcPct val="110000"/>
              </a:lnSpc>
              <a:buNone/>
            </a:pPr>
            <a:r>
              <a:rPr lang="zh-CN" altLang="en-US" sz="2600" b="1" dirty="0">
                <a:solidFill>
                  <a:schemeClr val="bg1"/>
                </a:solidFill>
                <a:latin typeface="Times New Roman" panose="02020603050405020304" pitchFamily="18" charset="0"/>
                <a:cs typeface="Times New Roman" panose="02020603050405020304" pitchFamily="18" charset="0"/>
              </a:rPr>
              <a:t>    说明文</a:t>
            </a:r>
            <a:r>
              <a:rPr lang="en-US" altLang="zh-CN" sz="2600" b="1" dirty="0">
                <a:solidFill>
                  <a:schemeClr val="bg1"/>
                </a:solidFill>
                <a:latin typeface="Times New Roman" panose="02020603050405020304" pitchFamily="18" charset="0"/>
                <a:cs typeface="Times New Roman" panose="02020603050405020304" pitchFamily="18" charset="0"/>
              </a:rPr>
              <a:t>——</a:t>
            </a:r>
            <a:r>
              <a:rPr lang="zh-CN" altLang="en-US" sz="2600" b="1" dirty="0">
                <a:solidFill>
                  <a:schemeClr val="bg1"/>
                </a:solidFill>
                <a:latin typeface="Times New Roman" panose="02020603050405020304" pitchFamily="18" charset="0"/>
                <a:cs typeface="Times New Roman" panose="02020603050405020304" pitchFamily="18" charset="0"/>
              </a:rPr>
              <a:t>新闻报道；科研报告</a:t>
            </a:r>
            <a:r>
              <a:rPr lang="en-US" altLang="zh-CN" sz="2600" b="1" dirty="0">
                <a:solidFill>
                  <a:schemeClr val="bg1"/>
                </a:solidFill>
                <a:latin typeface="Times New Roman" panose="02020603050405020304" pitchFamily="18" charset="0"/>
                <a:cs typeface="Times New Roman" panose="02020603050405020304" pitchFamily="18" charset="0"/>
              </a:rPr>
              <a:t>——</a:t>
            </a:r>
            <a:r>
              <a:rPr lang="zh-CN" altLang="en-US" sz="2600" b="1" dirty="0">
                <a:solidFill>
                  <a:schemeClr val="bg1"/>
                </a:solidFill>
                <a:latin typeface="Times New Roman" panose="02020603050405020304" pitchFamily="18" charset="0"/>
                <a:cs typeface="Times New Roman" panose="02020603050405020304" pitchFamily="18" charset="0"/>
              </a:rPr>
              <a:t>科研报告。考查的点都非常具有语篇</a:t>
            </a:r>
          </a:p>
          <a:p>
            <a:pPr indent="0" fontAlgn="auto">
              <a:lnSpc>
                <a:spcPct val="110000"/>
              </a:lnSpc>
              <a:buNone/>
            </a:pPr>
            <a:r>
              <a:rPr lang="zh-CN" altLang="en-US" sz="2600" b="1" dirty="0">
                <a:solidFill>
                  <a:schemeClr val="bg1"/>
                </a:solidFill>
                <a:latin typeface="Times New Roman" panose="02020603050405020304" pitchFamily="18" charset="0"/>
                <a:cs typeface="Times New Roman" panose="02020603050405020304" pitchFamily="18" charset="0"/>
              </a:rPr>
              <a:t>    特色，比如科研报告考标题选择，序言考文本类型。</a:t>
            </a:r>
          </a:p>
          <a:p>
            <a:pPr indent="0" fontAlgn="auto">
              <a:lnSpc>
                <a:spcPct val="110000"/>
              </a:lnSpc>
              <a:buNone/>
            </a:pPr>
            <a:r>
              <a:rPr lang="en-US" altLang="zh-CN" sz="2600" b="1" dirty="0">
                <a:solidFill>
                  <a:schemeClr val="bg1"/>
                </a:solidFill>
                <a:latin typeface="Times New Roman" panose="02020603050405020304" pitchFamily="18" charset="0"/>
                <a:cs typeface="Times New Roman" panose="02020603050405020304" pitchFamily="18" charset="0"/>
              </a:rPr>
              <a:t>3. </a:t>
            </a:r>
            <a:r>
              <a:rPr lang="zh-CN" altLang="en-US" sz="26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任务型阅读</a:t>
            </a:r>
            <a:r>
              <a:rPr lang="en-US" altLang="zh-CN" sz="2600" b="1" dirty="0">
                <a:solidFill>
                  <a:schemeClr val="bg1"/>
                </a:solidFill>
                <a:latin typeface="Times New Roman" panose="02020603050405020304" pitchFamily="18" charset="0"/>
                <a:cs typeface="Times New Roman" panose="02020603050405020304" pitchFamily="18" charset="0"/>
              </a:rPr>
              <a:t>:</a:t>
            </a:r>
            <a:r>
              <a:rPr lang="zh-CN" altLang="en-US" sz="2600" b="1" dirty="0">
                <a:solidFill>
                  <a:schemeClr val="bg1"/>
                </a:solidFill>
                <a:latin typeface="Times New Roman" panose="02020603050405020304" pitchFamily="18" charset="0"/>
                <a:cs typeface="Times New Roman" panose="02020603050405020304" pitchFamily="18" charset="0"/>
              </a:rPr>
              <a:t>难度有所上升，类似于记叙文，不像</a:t>
            </a:r>
            <a:r>
              <a:rPr lang="en-US" altLang="zh-CN" sz="2600" b="1" dirty="0">
                <a:solidFill>
                  <a:schemeClr val="bg1"/>
                </a:solidFill>
                <a:latin typeface="Times New Roman" panose="02020603050405020304" pitchFamily="18" charset="0"/>
                <a:cs typeface="Times New Roman" panose="02020603050405020304" pitchFamily="18" charset="0"/>
              </a:rPr>
              <a:t>1</a:t>
            </a:r>
            <a:r>
              <a:rPr lang="zh-CN" altLang="en-US" sz="2600" b="1" dirty="0">
                <a:solidFill>
                  <a:schemeClr val="bg1"/>
                </a:solidFill>
                <a:latin typeface="Times New Roman" panose="02020603050405020304" pitchFamily="18" charset="0"/>
                <a:cs typeface="Times New Roman" panose="02020603050405020304" pitchFamily="18" charset="0"/>
              </a:rPr>
              <a:t>月份的说明文语篇特征</a:t>
            </a:r>
          </a:p>
          <a:p>
            <a:pPr indent="0" fontAlgn="auto">
              <a:lnSpc>
                <a:spcPct val="110000"/>
              </a:lnSpc>
              <a:buNone/>
            </a:pPr>
            <a:r>
              <a:rPr lang="zh-CN" altLang="en-US" sz="2600" b="1" dirty="0">
                <a:solidFill>
                  <a:schemeClr val="bg1"/>
                </a:solidFill>
                <a:latin typeface="Times New Roman" panose="02020603050405020304" pitchFamily="18" charset="0"/>
                <a:cs typeface="Times New Roman" panose="02020603050405020304" pitchFamily="18" charset="0"/>
              </a:rPr>
              <a:t>    非常明显，技巧性比较强。该语篇设空前后逻辑关系比较隐晦。</a:t>
            </a:r>
          </a:p>
          <a:p>
            <a:pPr indent="0" fontAlgn="auto">
              <a:lnSpc>
                <a:spcPct val="110000"/>
              </a:lnSpc>
              <a:buNone/>
            </a:pPr>
            <a:r>
              <a:rPr lang="en-US" altLang="zh-CN" sz="2600" b="1" dirty="0">
                <a:solidFill>
                  <a:schemeClr val="bg1"/>
                </a:solidFill>
                <a:latin typeface="Times New Roman" panose="02020603050405020304" pitchFamily="18" charset="0"/>
                <a:cs typeface="Times New Roman" panose="02020603050405020304" pitchFamily="18" charset="0"/>
              </a:rPr>
              <a:t>4. </a:t>
            </a:r>
            <a:r>
              <a:rPr lang="zh-CN" altLang="en-US" sz="26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完型填空</a:t>
            </a:r>
            <a:r>
              <a:rPr lang="en-US" altLang="zh-CN" sz="2600" b="1" dirty="0">
                <a:solidFill>
                  <a:schemeClr val="bg1"/>
                </a:solidFill>
                <a:latin typeface="Times New Roman" panose="02020603050405020304" pitchFamily="18" charset="0"/>
                <a:cs typeface="Times New Roman" panose="02020603050405020304" pitchFamily="18" charset="0"/>
              </a:rPr>
              <a:t>:</a:t>
            </a:r>
            <a:r>
              <a:rPr lang="zh-CN" altLang="en-US" sz="2600" b="1" dirty="0">
                <a:solidFill>
                  <a:schemeClr val="bg1"/>
                </a:solidFill>
                <a:latin typeface="Times New Roman" panose="02020603050405020304" pitchFamily="18" charset="0"/>
                <a:cs typeface="Times New Roman" panose="02020603050405020304" pitchFamily="18" charset="0"/>
              </a:rPr>
              <a:t>单纯的记叙文，动作描写非常多，几处理解起来有一定难度。</a:t>
            </a:r>
          </a:p>
          <a:p>
            <a:pPr indent="0" fontAlgn="auto">
              <a:lnSpc>
                <a:spcPct val="110000"/>
              </a:lnSpc>
              <a:buNone/>
            </a:pPr>
            <a:r>
              <a:rPr lang="en-US" altLang="zh-CN" sz="2600" b="1" dirty="0">
                <a:solidFill>
                  <a:schemeClr val="bg1"/>
                </a:solidFill>
                <a:latin typeface="Times New Roman" panose="02020603050405020304" pitchFamily="18" charset="0"/>
                <a:cs typeface="Times New Roman" panose="02020603050405020304" pitchFamily="18" charset="0"/>
              </a:rPr>
              <a:t>5. </a:t>
            </a:r>
            <a:r>
              <a:rPr lang="zh-CN" altLang="en-US" sz="26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语法填空</a:t>
            </a:r>
            <a:r>
              <a:rPr lang="en-US" altLang="zh-CN" sz="2600" b="1" dirty="0">
                <a:solidFill>
                  <a:schemeClr val="bg1"/>
                </a:solidFill>
                <a:latin typeface="Times New Roman" panose="02020603050405020304" pitchFamily="18" charset="0"/>
                <a:cs typeface="Times New Roman" panose="02020603050405020304" pitchFamily="18" charset="0"/>
              </a:rPr>
              <a:t>:</a:t>
            </a:r>
            <a:r>
              <a:rPr lang="zh-CN" altLang="en-US" sz="2600" b="1" dirty="0">
                <a:solidFill>
                  <a:schemeClr val="bg1"/>
                </a:solidFill>
                <a:latin typeface="Times New Roman" panose="02020603050405020304" pitchFamily="18" charset="0"/>
                <a:cs typeface="Times New Roman" panose="02020603050405020304" pitchFamily="18" charset="0"/>
              </a:rPr>
              <a:t>考查谓语动词增多（有三处），其中一处考了</a:t>
            </a:r>
            <a:r>
              <a:rPr lang="en-US" altLang="zh-CN" sz="2600" b="1" dirty="0">
                <a:solidFill>
                  <a:schemeClr val="bg1"/>
                </a:solidFill>
                <a:latin typeface="Times New Roman" panose="02020603050405020304" pitchFamily="18" charset="0"/>
                <a:cs typeface="Times New Roman" panose="02020603050405020304" pitchFamily="18" charset="0"/>
              </a:rPr>
              <a:t>had done</a:t>
            </a:r>
            <a:r>
              <a:rPr lang="zh-CN" altLang="en-US" sz="2600" b="1" dirty="0">
                <a:solidFill>
                  <a:schemeClr val="bg1"/>
                </a:solidFill>
                <a:latin typeface="Times New Roman" panose="02020603050405020304" pitchFamily="18" charset="0"/>
                <a:cs typeface="Times New Roman" panose="02020603050405020304" pitchFamily="18" charset="0"/>
              </a:rPr>
              <a:t>，以前</a:t>
            </a:r>
          </a:p>
          <a:p>
            <a:pPr indent="0" fontAlgn="auto">
              <a:lnSpc>
                <a:spcPct val="110000"/>
              </a:lnSpc>
              <a:buNone/>
            </a:pPr>
            <a:r>
              <a:rPr lang="zh-CN" altLang="en-US" sz="2600" b="1" dirty="0">
                <a:solidFill>
                  <a:schemeClr val="bg1"/>
                </a:solidFill>
                <a:latin typeface="Times New Roman" panose="02020603050405020304" pitchFamily="18" charset="0"/>
                <a:cs typeface="Times New Roman" panose="02020603050405020304" pitchFamily="18" charset="0"/>
              </a:rPr>
              <a:t>    高考真题中极少出现，对学生语法知识的要求提高了。</a:t>
            </a:r>
          </a:p>
          <a:p>
            <a:pPr indent="0" fontAlgn="auto">
              <a:lnSpc>
                <a:spcPct val="110000"/>
              </a:lnSpc>
              <a:buNone/>
            </a:pPr>
            <a:r>
              <a:rPr lang="en-US" altLang="zh-CN" sz="2600" b="1" dirty="0">
                <a:solidFill>
                  <a:schemeClr val="bg1"/>
                </a:solidFill>
                <a:latin typeface="Times New Roman" panose="02020603050405020304" pitchFamily="18" charset="0"/>
                <a:cs typeface="Times New Roman" panose="02020603050405020304" pitchFamily="18" charset="0"/>
              </a:rPr>
              <a:t>6. </a:t>
            </a:r>
            <a:r>
              <a:rPr lang="zh-CN" altLang="en-US" sz="26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应用文</a:t>
            </a:r>
            <a:r>
              <a:rPr lang="en-US" altLang="zh-CN" sz="2600" b="1" dirty="0">
                <a:solidFill>
                  <a:schemeClr val="bg1"/>
                </a:solidFill>
                <a:latin typeface="Times New Roman" panose="02020603050405020304" pitchFamily="18" charset="0"/>
                <a:cs typeface="Times New Roman" panose="02020603050405020304" pitchFamily="18" charset="0"/>
              </a:rPr>
              <a:t>:</a:t>
            </a:r>
            <a:r>
              <a:rPr lang="zh-CN" altLang="en-US" sz="2600" b="1" dirty="0">
                <a:solidFill>
                  <a:schemeClr val="bg1"/>
                </a:solidFill>
                <a:latin typeface="Times New Roman" panose="02020603050405020304" pitchFamily="18" charset="0"/>
                <a:cs typeface="Times New Roman" panose="02020603050405020304" pitchFamily="18" charset="0"/>
              </a:rPr>
              <a:t>李华还在，但这次的内容明显要难，要写好不容易！</a:t>
            </a:r>
          </a:p>
          <a:p>
            <a:pPr indent="0" fontAlgn="auto">
              <a:lnSpc>
                <a:spcPct val="110000"/>
              </a:lnSpc>
              <a:buNone/>
            </a:pPr>
            <a:r>
              <a:rPr lang="en-US" altLang="zh-CN" sz="2600" b="1" dirty="0">
                <a:solidFill>
                  <a:schemeClr val="bg1"/>
                </a:solidFill>
                <a:latin typeface="Times New Roman" panose="02020603050405020304" pitchFamily="18" charset="0"/>
                <a:cs typeface="Times New Roman" panose="02020603050405020304" pitchFamily="18" charset="0"/>
              </a:rPr>
              <a:t>7. </a:t>
            </a:r>
            <a:r>
              <a:rPr lang="zh-CN" altLang="en-US" sz="26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读后续写</a:t>
            </a:r>
            <a:r>
              <a:rPr lang="zh-CN" altLang="en-US" sz="2600" b="1" dirty="0">
                <a:solidFill>
                  <a:schemeClr val="bg1"/>
                </a:solidFill>
                <a:latin typeface="Times New Roman" panose="02020603050405020304" pitchFamily="18" charset="0"/>
                <a:cs typeface="Times New Roman" panose="02020603050405020304" pitchFamily="18" charset="0"/>
              </a:rPr>
              <a:t>：（概要写作：终究是我错付了</a:t>
            </a:r>
            <a:r>
              <a:rPr lang="en-US" altLang="zh-CN" sz="2600" b="1" dirty="0">
                <a:solidFill>
                  <a:schemeClr val="bg1"/>
                </a:solidFill>
                <a:latin typeface="Times New Roman" panose="02020603050405020304" pitchFamily="18" charset="0"/>
                <a:cs typeface="Times New Roman" panose="02020603050405020304" pitchFamily="18" charset="0"/>
              </a:rPr>
              <a:t>o(╥</a:t>
            </a:r>
            <a:r>
              <a:rPr lang="zh-CN" altLang="en-US" sz="2600" b="1" dirty="0">
                <a:solidFill>
                  <a:schemeClr val="bg1"/>
                </a:solidFill>
                <a:latin typeface="Times New Roman" panose="02020603050405020304" pitchFamily="18" charset="0"/>
                <a:cs typeface="Times New Roman" panose="02020603050405020304" pitchFamily="18" charset="0"/>
              </a:rPr>
              <a:t>﹏</a:t>
            </a:r>
            <a:r>
              <a:rPr lang="en-US" altLang="zh-CN" sz="2600" b="1" dirty="0">
                <a:solidFill>
                  <a:schemeClr val="bg1"/>
                </a:solidFill>
                <a:latin typeface="Times New Roman" panose="02020603050405020304" pitchFamily="18" charset="0"/>
                <a:cs typeface="Times New Roman" panose="02020603050405020304" pitchFamily="18" charset="0"/>
              </a:rPr>
              <a:t>╥)o</a:t>
            </a:r>
            <a:r>
              <a:rPr lang="zh-CN" altLang="en-US" sz="2600" b="1" dirty="0">
                <a:solidFill>
                  <a:schemeClr val="bg1"/>
                </a:solidFill>
                <a:latin typeface="Times New Roman" panose="02020603050405020304" pitchFamily="18" charset="0"/>
                <a:cs typeface="Times New Roman" panose="02020603050405020304" pitchFamily="18" charset="0"/>
              </a:rPr>
              <a:t>）又又又是野外求生！</a:t>
            </a:r>
          </a:p>
          <a:p>
            <a:pPr indent="0" fontAlgn="auto">
              <a:lnSpc>
                <a:spcPct val="110000"/>
              </a:lnSpc>
              <a:buNone/>
            </a:pPr>
            <a:r>
              <a:rPr lang="zh-CN" altLang="en-US" sz="2600" b="1" dirty="0">
                <a:solidFill>
                  <a:schemeClr val="bg1"/>
                </a:solidFill>
                <a:latin typeface="Times New Roman" panose="02020603050405020304" pitchFamily="18" charset="0"/>
                <a:cs typeface="Times New Roman" panose="02020603050405020304" pitchFamily="18" charset="0"/>
              </a:rPr>
              <a:t>                      考了那么多次了，求换个主题（卑微），写出来的全是套路！</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28" end="2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第三节</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完型填空</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6842"/>
    </mc:Choice>
    <mc:Fallback xmlns="">
      <p:transition spd="slow" advTm="26842"/>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20415" y="333501"/>
            <a:ext cx="2937510"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三、完型填空</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zh-CN" altLang="en-US" sz="2600" b="1" dirty="0">
                <a:solidFill>
                  <a:schemeClr val="bg1"/>
                </a:solidFill>
                <a:latin typeface="Times New Roman" panose="02020603050405020304" pitchFamily="18" charset="0"/>
                <a:cs typeface="Times New Roman" panose="02020603050405020304" pitchFamily="18" charset="0"/>
              </a:rPr>
              <a:t>任务型阅读概览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1911350">
                  <a:extLst>
                    <a:ext uri="{9D8B030D-6E8A-4147-A177-3AD203B41FA5}">
                      <a16:colId xmlns:a16="http://schemas.microsoft.com/office/drawing/2014/main" val="20001"/>
                    </a:ext>
                  </a:extLst>
                </a:gridCol>
                <a:gridCol w="1912620">
                  <a:extLst>
                    <a:ext uri="{9D8B030D-6E8A-4147-A177-3AD203B41FA5}">
                      <a16:colId xmlns:a16="http://schemas.microsoft.com/office/drawing/2014/main" val="20002"/>
                    </a:ext>
                  </a:extLst>
                </a:gridCol>
                <a:gridCol w="5980562">
                  <a:extLst>
                    <a:ext uri="{9D8B030D-6E8A-4147-A177-3AD203B41FA5}">
                      <a16:colId xmlns:a16="http://schemas.microsoft.com/office/drawing/2014/main" val="20003"/>
                    </a:ext>
                  </a:extLst>
                </a:gridCol>
              </a:tblGrid>
              <a:tr h="45720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275</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人与社会</a:t>
                      </a:r>
                    </a:p>
                    <a:p>
                      <a:pPr algn="ct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记叙文</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https://www.theguardian.com/lifeandstyle/2015/jun/12/experience-my-dog-stole-my-tractor</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33115"/>
            <a:ext cx="10417810" cy="14935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a:solidFill>
                  <a:schemeClr val="bg1"/>
                </a:solidFill>
                <a:latin typeface="Times New Roman" panose="02020603050405020304" pitchFamily="18" charset="0"/>
                <a:cs typeface="Times New Roman" panose="02020603050405020304" pitchFamily="18" charset="0"/>
              </a:rPr>
              <a:t>完型填空是一个活生生的历险故事，情节丰富，语言生动，画面感强。讲述了作者牧羊期间可能由于狗的原因使得拖拉机溜坡，差点酿成恶性事故的一次经历。</a:t>
            </a:r>
            <a:endParaRPr lang="zh-CN" altLang="en-US" sz="2600" b="1">
              <a:solidFill>
                <a:schemeClr val="bg1"/>
              </a:solidFill>
              <a:latin typeface="Times New Roman" panose="02020603050405020304" pitchFamily="18" charset="0"/>
              <a:cs typeface="Times New Roman" panose="02020603050405020304" pitchFamily="18" charset="0"/>
            </a:endParaRPr>
          </a:p>
        </p:txBody>
      </p:sp>
      <p:sp>
        <p:nvSpPr>
          <p:cNvPr id="2" name="流程图: 过程 1"/>
          <p:cNvSpPr/>
          <p:nvPr/>
        </p:nvSpPr>
        <p:spPr>
          <a:xfrm>
            <a:off x="824230" y="5059680"/>
            <a:ext cx="10417175" cy="1278890"/>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a:solidFill>
                  <a:schemeClr val="bg1"/>
                </a:solidFill>
                <a:latin typeface="Times New Roman" panose="02020603050405020304" pitchFamily="18" charset="0"/>
                <a:cs typeface="Times New Roman" panose="02020603050405020304" pitchFamily="18" charset="0"/>
              </a:rPr>
              <a:t>    </a:t>
            </a:r>
            <a:r>
              <a:rPr lang="zh-CN" altLang="en-US" sz="2400" dirty="0">
                <a:solidFill>
                  <a:schemeClr val="bg1"/>
                </a:solidFill>
                <a:latin typeface="Times New Roman" panose="02020603050405020304" pitchFamily="18" charset="0"/>
                <a:cs typeface="Times New Roman" panose="02020603050405020304" pitchFamily="18" charset="0"/>
              </a:rPr>
              <a:t>今年的完型填空既非感人落泪的暖心故事，也不是讲述道理的学习故事，而是一篇纯粹的记叙文。阅读起来有点难度，几个选项的词汇用法非常灵活，需要结合语境。但万变不离其中，每个答案文章都有提示。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 grpId="0" bldLvl="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913102"/>
            <a:ext cx="10836440" cy="296862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300" dirty="0">
                <a:solidFill>
                  <a:schemeClr val="bg1"/>
                </a:solidFill>
                <a:latin typeface="Times New Roman" panose="02020603050405020304" pitchFamily="18" charset="0"/>
                <a:cs typeface="Times New Roman" panose="02020603050405020304" pitchFamily="18" charset="0"/>
              </a:rPr>
              <a:t> I’ve been farming sheep on a hillside for 54 years. I use a small tractor to get about. My dog Don always sits beside me in the passenger scat. </a:t>
            </a:r>
          </a:p>
          <a:p>
            <a:r>
              <a:rPr lang="en-US" altLang="zh-CN" sz="2300" dirty="0">
                <a:solidFill>
                  <a:schemeClr val="bg1"/>
                </a:solidFill>
                <a:latin typeface="Times New Roman" panose="02020603050405020304" pitchFamily="18" charset="0"/>
                <a:cs typeface="Times New Roman" panose="02020603050405020304" pitchFamily="18" charset="0"/>
              </a:rPr>
              <a:t>      One morning I </a:t>
            </a:r>
            <a:r>
              <a:rPr lang="en-US" altLang="zh-CN" sz="2300" u="sng" dirty="0">
                <a:solidFill>
                  <a:schemeClr val="bg1"/>
                </a:solidFill>
                <a:latin typeface="Times New Roman" panose="02020603050405020304" pitchFamily="18" charset="0"/>
                <a:cs typeface="Times New Roman" panose="02020603050405020304" pitchFamily="18" charset="0"/>
              </a:rPr>
              <a:t>  36  </a:t>
            </a:r>
            <a:r>
              <a:rPr lang="en-US" altLang="zh-CN" sz="2300" dirty="0">
                <a:solidFill>
                  <a:schemeClr val="bg1"/>
                </a:solidFill>
                <a:latin typeface="Times New Roman" panose="02020603050405020304" pitchFamily="18" charset="0"/>
                <a:cs typeface="Times New Roman" panose="02020603050405020304" pitchFamily="18" charset="0"/>
              </a:rPr>
              <a:t> a lost lamb when I was in the top field, near where a motorway cuts through my land. The lamb had become separated from its </a:t>
            </a:r>
            <a:r>
              <a:rPr lang="en-US" altLang="zh-CN" sz="2300" u="sng" dirty="0">
                <a:solidFill>
                  <a:schemeClr val="bg1"/>
                </a:solidFill>
                <a:latin typeface="Times New Roman" panose="02020603050405020304" pitchFamily="18" charset="0"/>
                <a:cs typeface="Times New Roman" panose="02020603050405020304" pitchFamily="18" charset="0"/>
              </a:rPr>
              <a:t>  37  </a:t>
            </a:r>
            <a:r>
              <a:rPr lang="en-US" altLang="zh-CN" sz="2300" dirty="0">
                <a:solidFill>
                  <a:schemeClr val="bg1"/>
                </a:solidFill>
                <a:latin typeface="Times New Roman" panose="02020603050405020304" pitchFamily="18" charset="0"/>
                <a:cs typeface="Times New Roman" panose="02020603050405020304" pitchFamily="18" charset="0"/>
              </a:rPr>
              <a:t>, so I jumped out of the tractor to </a:t>
            </a:r>
            <a:r>
              <a:rPr lang="en-US" altLang="zh-CN" sz="2300" u="sng" dirty="0">
                <a:solidFill>
                  <a:schemeClr val="bg1"/>
                </a:solidFill>
                <a:latin typeface="Times New Roman" panose="02020603050405020304" pitchFamily="18" charset="0"/>
                <a:cs typeface="Times New Roman" panose="02020603050405020304" pitchFamily="18" charset="0"/>
              </a:rPr>
              <a:t>  38  </a:t>
            </a:r>
            <a:r>
              <a:rPr lang="en-US" altLang="zh-CN" sz="2300" dirty="0">
                <a:solidFill>
                  <a:schemeClr val="bg1"/>
                </a:solidFill>
                <a:latin typeface="Times New Roman" panose="02020603050405020304" pitchFamily="18" charset="0"/>
                <a:cs typeface="Times New Roman" panose="02020603050405020304" pitchFamily="18" charset="0"/>
              </a:rPr>
              <a:t> it while Don stayed in his seat. </a:t>
            </a:r>
          </a:p>
          <a:p>
            <a:r>
              <a:rPr lang="en-US" altLang="zh-CN" sz="2300" dirty="0">
                <a:solidFill>
                  <a:schemeClr val="bg1"/>
                </a:solidFill>
                <a:latin typeface="Times New Roman" panose="02020603050405020304" pitchFamily="18" charset="0"/>
                <a:cs typeface="Times New Roman" panose="02020603050405020304" pitchFamily="18" charset="0"/>
              </a:rPr>
              <a:t>      Lamb and mother </a:t>
            </a:r>
            <a:r>
              <a:rPr lang="en-US" altLang="zh-CN" sz="2300" u="sng" dirty="0">
                <a:solidFill>
                  <a:schemeClr val="bg1"/>
                </a:solidFill>
                <a:latin typeface="Times New Roman" panose="02020603050405020304" pitchFamily="18" charset="0"/>
                <a:cs typeface="Times New Roman" panose="02020603050405020304" pitchFamily="18" charset="0"/>
              </a:rPr>
              <a:t>  39  </a:t>
            </a:r>
            <a:r>
              <a:rPr lang="en-US" altLang="zh-CN" sz="2300" dirty="0">
                <a:solidFill>
                  <a:schemeClr val="bg1"/>
                </a:solidFill>
                <a:latin typeface="Times New Roman" panose="02020603050405020304" pitchFamily="18" charset="0"/>
                <a:cs typeface="Times New Roman" panose="02020603050405020304" pitchFamily="18" charset="0"/>
              </a:rPr>
              <a:t>, I turned back to the tractor only to see it move suddenly away from me. This was so  </a:t>
            </a:r>
            <a:r>
              <a:rPr lang="en-US" altLang="zh-CN" sz="2300" u="sng" dirty="0">
                <a:solidFill>
                  <a:schemeClr val="bg1"/>
                </a:solidFill>
                <a:latin typeface="Times New Roman" panose="02020603050405020304" pitchFamily="18" charset="0"/>
                <a:cs typeface="Times New Roman" panose="02020603050405020304" pitchFamily="18" charset="0"/>
              </a:rPr>
              <a:t>  40  </a:t>
            </a:r>
            <a:r>
              <a:rPr lang="en-US" altLang="zh-CN" sz="2300" dirty="0">
                <a:solidFill>
                  <a:schemeClr val="bg1"/>
                </a:solidFill>
                <a:latin typeface="Times New Roman" panose="02020603050405020304" pitchFamily="18" charset="0"/>
                <a:cs typeface="Times New Roman" panose="02020603050405020304" pitchFamily="18" charset="0"/>
              </a:rPr>
              <a:t> because I had put the handbrake on when I jumped out.  </a:t>
            </a:r>
            <a:r>
              <a:rPr lang="en-US" altLang="zh-CN" sz="2300" u="sng" dirty="0">
                <a:solidFill>
                  <a:schemeClr val="bg1"/>
                </a:solidFill>
                <a:latin typeface="Times New Roman" panose="02020603050405020304" pitchFamily="18" charset="0"/>
                <a:cs typeface="Times New Roman" panose="02020603050405020304" pitchFamily="18" charset="0"/>
              </a:rPr>
              <a:t> 41  </a:t>
            </a:r>
            <a:r>
              <a:rPr lang="en-US" altLang="zh-CN" sz="2300" dirty="0">
                <a:solidFill>
                  <a:schemeClr val="bg1"/>
                </a:solidFill>
                <a:latin typeface="Times New Roman" panose="02020603050405020304" pitchFamily="18" charset="0"/>
                <a:cs typeface="Times New Roman" panose="02020603050405020304" pitchFamily="18" charset="0"/>
              </a:rPr>
              <a:t> Don had somehow made the </a:t>
            </a:r>
            <a:r>
              <a:rPr lang="en-US" altLang="zh-CN" sz="2300" u="sng" dirty="0">
                <a:solidFill>
                  <a:schemeClr val="bg1"/>
                </a:solidFill>
                <a:latin typeface="Times New Roman" panose="02020603050405020304" pitchFamily="18" charset="0"/>
                <a:cs typeface="Times New Roman" panose="02020603050405020304" pitchFamily="18" charset="0"/>
              </a:rPr>
              <a:t>  42  </a:t>
            </a:r>
            <a:r>
              <a:rPr lang="en-US" altLang="zh-CN" sz="2300" dirty="0">
                <a:solidFill>
                  <a:schemeClr val="bg1"/>
                </a:solidFill>
                <a:latin typeface="Times New Roman" panose="02020603050405020304" pitchFamily="18" charset="0"/>
                <a:cs typeface="Times New Roman" panose="02020603050405020304" pitchFamily="18" charset="0"/>
              </a:rPr>
              <a:t> move. </a:t>
            </a:r>
          </a:p>
        </p:txBody>
      </p:sp>
      <p:sp>
        <p:nvSpPr>
          <p:cNvPr id="17" name="矩形 16"/>
          <p:cNvSpPr/>
          <p:nvPr/>
        </p:nvSpPr>
        <p:spPr>
          <a:xfrm>
            <a:off x="694690" y="4006215"/>
            <a:ext cx="10714990" cy="24536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300" dirty="0">
                <a:solidFill>
                  <a:schemeClr val="bg1"/>
                </a:solidFill>
                <a:latin typeface="Times New Roman" panose="02020603050405020304" pitchFamily="18" charset="0"/>
                <a:cs typeface="Times New Roman" panose="02020603050405020304" pitchFamily="18" charset="0"/>
              </a:rPr>
              <a:t>36. A. dropped    		B. spotted        		C. carried        		D. returned</a:t>
            </a:r>
          </a:p>
          <a:p>
            <a:pPr algn="l"/>
            <a:r>
              <a:rPr lang="en-US" altLang="zh-CN" sz="2300" dirty="0">
                <a:solidFill>
                  <a:schemeClr val="bg1"/>
                </a:solidFill>
                <a:latin typeface="Times New Roman" panose="02020603050405020304" pitchFamily="18" charset="0"/>
                <a:cs typeface="Times New Roman" panose="02020603050405020304" pitchFamily="18" charset="0"/>
              </a:rPr>
              <a:t>37. A. kids           		B. friends        		C. owner          		D. mother</a:t>
            </a:r>
          </a:p>
          <a:p>
            <a:pPr algn="l"/>
            <a:r>
              <a:rPr lang="en-US" altLang="zh-CN" sz="2300" dirty="0">
                <a:solidFill>
                  <a:schemeClr val="bg1"/>
                </a:solidFill>
                <a:latin typeface="Times New Roman" panose="02020603050405020304" pitchFamily="18" charset="0"/>
                <a:cs typeface="Times New Roman" panose="02020603050405020304" pitchFamily="18" charset="0"/>
              </a:rPr>
              <a:t>38. A. ask about   		B. play with      	C. tend to         		D. run into</a:t>
            </a:r>
          </a:p>
          <a:p>
            <a:pPr algn="l"/>
            <a:r>
              <a:rPr lang="en-US" altLang="zh-CN" sz="2300" dirty="0">
                <a:solidFill>
                  <a:schemeClr val="bg1"/>
                </a:solidFill>
                <a:latin typeface="Times New Roman" panose="02020603050405020304" pitchFamily="18" charset="0"/>
                <a:cs typeface="Times New Roman" panose="02020603050405020304" pitchFamily="18" charset="0"/>
              </a:rPr>
              <a:t>39. A. freed          		B. switched       	C. reunited        	D. examined</a:t>
            </a:r>
          </a:p>
          <a:p>
            <a:pPr algn="l"/>
            <a:r>
              <a:rPr lang="en-US" altLang="zh-CN" sz="2300" dirty="0">
                <a:solidFill>
                  <a:schemeClr val="bg1"/>
                </a:solidFill>
                <a:latin typeface="Times New Roman" panose="02020603050405020304" pitchFamily="18" charset="0"/>
                <a:cs typeface="Times New Roman" panose="02020603050405020304" pitchFamily="18" charset="0"/>
              </a:rPr>
              <a:t>40. A. unexpected		B. dangerous      	C. embarrassing    	D. difficult</a:t>
            </a:r>
          </a:p>
          <a:p>
            <a:pPr algn="l"/>
            <a:r>
              <a:rPr lang="en-US" altLang="zh-CN" sz="2300" dirty="0">
                <a:solidFill>
                  <a:schemeClr val="bg1"/>
                </a:solidFill>
                <a:latin typeface="Times New Roman" panose="02020603050405020304" pitchFamily="18" charset="0"/>
                <a:cs typeface="Times New Roman" panose="02020603050405020304" pitchFamily="18" charset="0"/>
              </a:rPr>
              <a:t>41. A. Fortunately 		B. Generally      	C. Immediately    	D. Obviously</a:t>
            </a:r>
          </a:p>
          <a:p>
            <a:pPr algn="l"/>
            <a:r>
              <a:rPr lang="en-US" altLang="zh-CN" sz="2300" dirty="0">
                <a:solidFill>
                  <a:schemeClr val="bg1"/>
                </a:solidFill>
                <a:latin typeface="Times New Roman" panose="02020603050405020304" pitchFamily="18" charset="0"/>
                <a:cs typeface="Times New Roman" panose="02020603050405020304" pitchFamily="18" charset="0"/>
              </a:rPr>
              <a:t>42. A. lamb          		B. vehicle         	C. seat            		D. fence</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2" name="矩形 1"/>
          <p:cNvSpPr/>
          <p:nvPr/>
        </p:nvSpPr>
        <p:spPr>
          <a:xfrm>
            <a:off x="3843655" y="1684655"/>
            <a:ext cx="11817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flipH="1">
            <a:off x="3381375" y="1856740"/>
            <a:ext cx="462280" cy="1905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8" name="星形: 五角 20"/>
          <p:cNvSpPr/>
          <p:nvPr/>
        </p:nvSpPr>
        <p:spPr>
          <a:xfrm>
            <a:off x="3422650" y="400621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6003925" y="2047875"/>
            <a:ext cx="11817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箭头连接符 3"/>
          <p:cNvCxnSpPr/>
          <p:nvPr/>
        </p:nvCxnSpPr>
        <p:spPr>
          <a:xfrm>
            <a:off x="7185660" y="2219960"/>
            <a:ext cx="1026795" cy="2921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星形: 五角 20"/>
          <p:cNvSpPr/>
          <p:nvPr/>
        </p:nvSpPr>
        <p:spPr>
          <a:xfrm>
            <a:off x="8009890" y="434721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20"/>
          <p:cNvSpPr/>
          <p:nvPr/>
        </p:nvSpPr>
        <p:spPr>
          <a:xfrm>
            <a:off x="5730240" y="468820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7040880" y="4628515"/>
            <a:ext cx="1316355" cy="46037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care for</a:t>
            </a:r>
          </a:p>
        </p:txBody>
      </p:sp>
      <p:cxnSp>
        <p:nvCxnSpPr>
          <p:cNvPr id="15" name="直接箭头连接符 14"/>
          <p:cNvCxnSpPr/>
          <p:nvPr/>
        </p:nvCxnSpPr>
        <p:spPr>
          <a:xfrm flipH="1">
            <a:off x="3624580" y="2411095"/>
            <a:ext cx="2823210" cy="49657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9" name="星形: 五角 20"/>
          <p:cNvSpPr/>
          <p:nvPr/>
        </p:nvSpPr>
        <p:spPr>
          <a:xfrm>
            <a:off x="5730240" y="502920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7185660" y="2684145"/>
            <a:ext cx="939165" cy="514985"/>
          </a:xfrm>
          <a:prstGeom prst="ellipse">
            <a:avLst/>
          </a:prstGeom>
          <a:noFill/>
          <a:ln w="412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对话气泡: 矩形 21"/>
          <p:cNvSpPr/>
          <p:nvPr/>
        </p:nvSpPr>
        <p:spPr>
          <a:xfrm>
            <a:off x="7313295" y="2209800"/>
            <a:ext cx="3874135" cy="375285"/>
          </a:xfrm>
          <a:prstGeom prst="wedgeRectCallout">
            <a:avLst>
              <a:gd name="adj1" fmla="val -33937"/>
              <a:gd name="adj2" fmla="val 11548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Times New Roman" panose="02020603050405020304" pitchFamily="18" charset="0"/>
                <a:cs typeface="Times New Roman" panose="02020603050405020304" pitchFamily="18" charset="0"/>
              </a:rPr>
              <a:t>What does “only to” imply?</a:t>
            </a:r>
          </a:p>
        </p:txBody>
      </p:sp>
      <p:sp>
        <p:nvSpPr>
          <p:cNvPr id="24" name="星形: 五角 20"/>
          <p:cNvSpPr/>
          <p:nvPr/>
        </p:nvSpPr>
        <p:spPr>
          <a:xfrm>
            <a:off x="1122045" y="538924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星形: 五角 20"/>
          <p:cNvSpPr/>
          <p:nvPr/>
        </p:nvSpPr>
        <p:spPr>
          <a:xfrm>
            <a:off x="8009890" y="573024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5266055" y="3105785"/>
            <a:ext cx="300799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箭头连接符 27"/>
          <p:cNvCxnSpPr/>
          <p:nvPr/>
        </p:nvCxnSpPr>
        <p:spPr>
          <a:xfrm>
            <a:off x="8274050" y="3272790"/>
            <a:ext cx="2433955" cy="1778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6375400" y="2742565"/>
            <a:ext cx="87630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0" name="直接箭头连接符 29"/>
          <p:cNvCxnSpPr/>
          <p:nvPr/>
        </p:nvCxnSpPr>
        <p:spPr>
          <a:xfrm flipH="1">
            <a:off x="4528185" y="3105785"/>
            <a:ext cx="2222500" cy="55816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1" name="星形: 五角 20"/>
          <p:cNvSpPr/>
          <p:nvPr/>
        </p:nvSpPr>
        <p:spPr>
          <a:xfrm>
            <a:off x="3422650" y="607123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linds(horizontal)">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additive="base">
                                        <p:cTn id="44" dur="500" fill="hold"/>
                                        <p:tgtEl>
                                          <p:spTgt spid="15"/>
                                        </p:tgtEl>
                                        <p:attrNameLst>
                                          <p:attrName>ppt_x</p:attrName>
                                        </p:attrNameLst>
                                      </p:cBhvr>
                                      <p:tavLst>
                                        <p:tav tm="0">
                                          <p:val>
                                            <p:strVal val="#ppt_x"/>
                                          </p:val>
                                        </p:tav>
                                        <p:tav tm="100000">
                                          <p:val>
                                            <p:strVal val="#ppt_x"/>
                                          </p:val>
                                        </p:tav>
                                      </p:tavLst>
                                    </p:anim>
                                    <p:anim calcmode="lin" valueType="num">
                                      <p:cBhvr additive="base">
                                        <p:cTn id="4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additive="base">
                                        <p:cTn id="54" dur="500" fill="hold"/>
                                        <p:tgtEl>
                                          <p:spTgt spid="21"/>
                                        </p:tgtEl>
                                        <p:attrNameLst>
                                          <p:attrName>ppt_x</p:attrName>
                                        </p:attrNameLst>
                                      </p:cBhvr>
                                      <p:tavLst>
                                        <p:tav tm="0">
                                          <p:val>
                                            <p:strVal val="#ppt_x"/>
                                          </p:val>
                                        </p:tav>
                                        <p:tav tm="100000">
                                          <p:val>
                                            <p:strVal val="#ppt_x"/>
                                          </p:val>
                                        </p:tav>
                                      </p:tavLst>
                                    </p:anim>
                                    <p:anim calcmode="lin" valueType="num">
                                      <p:cBhvr additive="base">
                                        <p:cTn id="55"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2"/>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4"/>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additive="base">
                                        <p:cTn id="68" dur="500" fill="hold"/>
                                        <p:tgtEl>
                                          <p:spTgt spid="26"/>
                                        </p:tgtEl>
                                        <p:attrNameLst>
                                          <p:attrName>ppt_x</p:attrName>
                                        </p:attrNameLst>
                                      </p:cBhvr>
                                      <p:tavLst>
                                        <p:tav tm="0">
                                          <p:val>
                                            <p:strVal val="#ppt_x"/>
                                          </p:val>
                                        </p:tav>
                                        <p:tav tm="100000">
                                          <p:val>
                                            <p:strVal val="#ppt_x"/>
                                          </p:val>
                                        </p:tav>
                                      </p:tavLst>
                                    </p:anim>
                                    <p:anim calcmode="lin" valueType="num">
                                      <p:cBhvr additive="base">
                                        <p:cTn id="69" dur="500" fill="hold"/>
                                        <p:tgtEl>
                                          <p:spTgt spid="26"/>
                                        </p:tgtEl>
                                        <p:attrNameLst>
                                          <p:attrName>ppt_y</p:attrName>
                                        </p:attrNameLst>
                                      </p:cBhvr>
                                      <p:tavLst>
                                        <p:tav tm="0">
                                          <p:val>
                                            <p:strVal val="1+#ppt_h/2"/>
                                          </p:val>
                                        </p:tav>
                                        <p:tav tm="100000">
                                          <p:val>
                                            <p:strVal val="#ppt_y"/>
                                          </p:val>
                                        </p:tav>
                                      </p:tavLst>
                                    </p:anim>
                                  </p:childTnLst>
                                </p:cTn>
                              </p:par>
                              <p:par>
                                <p:cTn id="70" presetID="2" presetClass="entr" presetSubtype="4" fill="hold" nodeType="with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additive="base">
                                        <p:cTn id="72" dur="500" fill="hold"/>
                                        <p:tgtEl>
                                          <p:spTgt spid="28"/>
                                        </p:tgtEl>
                                        <p:attrNameLst>
                                          <p:attrName>ppt_x</p:attrName>
                                        </p:attrNameLst>
                                      </p:cBhvr>
                                      <p:tavLst>
                                        <p:tav tm="0">
                                          <p:val>
                                            <p:strVal val="#ppt_x"/>
                                          </p:val>
                                        </p:tav>
                                        <p:tav tm="100000">
                                          <p:val>
                                            <p:strVal val="#ppt_x"/>
                                          </p:val>
                                        </p:tav>
                                      </p:tavLst>
                                    </p:anim>
                                    <p:anim calcmode="lin" valueType="num">
                                      <p:cBhvr additive="base">
                                        <p:cTn id="73"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25"/>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29"/>
                                        </p:tgtEl>
                                        <p:attrNameLst>
                                          <p:attrName>style.visibility</p:attrName>
                                        </p:attrNameLst>
                                      </p:cBhvr>
                                      <p:to>
                                        <p:strVal val="visible"/>
                                      </p:to>
                                    </p:set>
                                    <p:anim calcmode="lin" valueType="num">
                                      <p:cBhvr additive="base">
                                        <p:cTn id="82" dur="500" fill="hold"/>
                                        <p:tgtEl>
                                          <p:spTgt spid="29"/>
                                        </p:tgtEl>
                                        <p:attrNameLst>
                                          <p:attrName>ppt_x</p:attrName>
                                        </p:attrNameLst>
                                      </p:cBhvr>
                                      <p:tavLst>
                                        <p:tav tm="0">
                                          <p:val>
                                            <p:strVal val="#ppt_x"/>
                                          </p:val>
                                        </p:tav>
                                        <p:tav tm="100000">
                                          <p:val>
                                            <p:strVal val="#ppt_x"/>
                                          </p:val>
                                        </p:tav>
                                      </p:tavLst>
                                    </p:anim>
                                    <p:anim calcmode="lin" valueType="num">
                                      <p:cBhvr additive="base">
                                        <p:cTn id="83" dur="500" fill="hold"/>
                                        <p:tgtEl>
                                          <p:spTgt spid="29"/>
                                        </p:tgtEl>
                                        <p:attrNameLst>
                                          <p:attrName>ppt_y</p:attrName>
                                        </p:attrNameLst>
                                      </p:cBhvr>
                                      <p:tavLst>
                                        <p:tav tm="0">
                                          <p:val>
                                            <p:strVal val="1+#ppt_h/2"/>
                                          </p:val>
                                        </p:tav>
                                        <p:tav tm="100000">
                                          <p:val>
                                            <p:strVal val="#ppt_y"/>
                                          </p:val>
                                        </p:tav>
                                      </p:tavLst>
                                    </p:anim>
                                  </p:childTnLst>
                                </p:cTn>
                              </p:par>
                              <p:par>
                                <p:cTn id="84" presetID="2" presetClass="entr" presetSubtype="4" fill="hold" nodeType="withEffect">
                                  <p:stCondLst>
                                    <p:cond delay="0"/>
                                  </p:stCondLst>
                                  <p:childTnLst>
                                    <p:set>
                                      <p:cBhvr>
                                        <p:cTn id="85" dur="1" fill="hold">
                                          <p:stCondLst>
                                            <p:cond delay="0"/>
                                          </p:stCondLst>
                                        </p:cTn>
                                        <p:tgtEl>
                                          <p:spTgt spid="30"/>
                                        </p:tgtEl>
                                        <p:attrNameLst>
                                          <p:attrName>style.visibility</p:attrName>
                                        </p:attrNameLst>
                                      </p:cBhvr>
                                      <p:to>
                                        <p:strVal val="visible"/>
                                      </p:to>
                                    </p:set>
                                    <p:anim calcmode="lin" valueType="num">
                                      <p:cBhvr additive="base">
                                        <p:cTn id="86" dur="500" fill="hold"/>
                                        <p:tgtEl>
                                          <p:spTgt spid="30"/>
                                        </p:tgtEl>
                                        <p:attrNameLst>
                                          <p:attrName>ppt_x</p:attrName>
                                        </p:attrNameLst>
                                      </p:cBhvr>
                                      <p:tavLst>
                                        <p:tav tm="0">
                                          <p:val>
                                            <p:strVal val="#ppt_x"/>
                                          </p:val>
                                        </p:tav>
                                        <p:tav tm="100000">
                                          <p:val>
                                            <p:strVal val="#ppt_x"/>
                                          </p:val>
                                        </p:tav>
                                      </p:tavLst>
                                    </p:anim>
                                    <p:anim calcmode="lin" valueType="num">
                                      <p:cBhvr additive="base">
                                        <p:cTn id="87"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bldLvl="0" animBg="1"/>
      <p:bldP spid="3" grpId="0" bldLvl="0" animBg="1"/>
      <p:bldP spid="12" grpId="0" bldLvl="0" animBg="1"/>
      <p:bldP spid="13" grpId="0" bldLvl="0" animBg="1"/>
      <p:bldP spid="14" grpId="0" bldLvl="0" animBg="1"/>
      <p:bldP spid="19" grpId="0" bldLvl="0" animBg="1"/>
      <p:bldP spid="21" grpId="0" bldLvl="0" animBg="1"/>
      <p:bldP spid="22" grpId="0" bldLvl="0" animBg="1"/>
      <p:bldP spid="24" grpId="0" bldLvl="0" animBg="1"/>
      <p:bldP spid="25" grpId="0" bldLvl="0" animBg="1"/>
      <p:bldP spid="26" grpId="0" animBg="1"/>
      <p:bldP spid="29" grpId="0" bldLvl="0" animBg="1"/>
      <p:bldP spid="31" grpId="0" bldLvl="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875002"/>
            <a:ext cx="10836440" cy="261493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300" dirty="0">
                <a:solidFill>
                  <a:schemeClr val="bg1"/>
                </a:solidFill>
                <a:latin typeface="Times New Roman" panose="02020603050405020304" pitchFamily="18" charset="0"/>
                <a:cs typeface="Times New Roman" panose="02020603050405020304" pitchFamily="18" charset="0"/>
              </a:rPr>
              <a:t> My heart froze in my chest as I  </a:t>
            </a:r>
            <a:r>
              <a:rPr lang="en-US" altLang="zh-CN" sz="2300" u="sng" dirty="0">
                <a:solidFill>
                  <a:schemeClr val="bg1"/>
                </a:solidFill>
                <a:latin typeface="Times New Roman" panose="02020603050405020304" pitchFamily="18" charset="0"/>
                <a:cs typeface="Times New Roman" panose="02020603050405020304" pitchFamily="18" charset="0"/>
              </a:rPr>
              <a:t> 43  </a:t>
            </a:r>
            <a:r>
              <a:rPr lang="en-US" altLang="zh-CN" sz="2300" dirty="0">
                <a:solidFill>
                  <a:schemeClr val="bg1"/>
                </a:solidFill>
                <a:latin typeface="Times New Roman" panose="02020603050405020304" pitchFamily="18" charset="0"/>
                <a:cs typeface="Times New Roman" panose="02020603050405020304" pitchFamily="18" charset="0"/>
              </a:rPr>
              <a:t> the tractor heading towards the </a:t>
            </a:r>
            <a:r>
              <a:rPr lang="en-US" altLang="zh-CN" sz="2300" u="sng" dirty="0">
                <a:solidFill>
                  <a:schemeClr val="bg1"/>
                </a:solidFill>
                <a:latin typeface="Times New Roman" panose="02020603050405020304" pitchFamily="18" charset="0"/>
                <a:cs typeface="Times New Roman" panose="02020603050405020304" pitchFamily="18" charset="0"/>
              </a:rPr>
              <a:t>  44  </a:t>
            </a:r>
            <a:r>
              <a:rPr lang="en-US" altLang="zh-CN" sz="2300" dirty="0">
                <a:solidFill>
                  <a:schemeClr val="bg1"/>
                </a:solidFill>
                <a:latin typeface="Times New Roman" panose="02020603050405020304" pitchFamily="18" charset="0"/>
                <a:cs typeface="Times New Roman" panose="02020603050405020304" pitchFamily="18" charset="0"/>
              </a:rPr>
              <a:t>. I ran desperately but failed to </a:t>
            </a:r>
            <a:r>
              <a:rPr lang="en-US" altLang="zh-CN" sz="2300" u="sng" dirty="0">
                <a:solidFill>
                  <a:schemeClr val="bg1"/>
                </a:solidFill>
                <a:latin typeface="Times New Roman" panose="02020603050405020304" pitchFamily="18" charset="0"/>
                <a:cs typeface="Times New Roman" panose="02020603050405020304" pitchFamily="18" charset="0"/>
              </a:rPr>
              <a:t>  45   </a:t>
            </a:r>
            <a:r>
              <a:rPr lang="en-US" altLang="zh-CN" sz="2300" dirty="0">
                <a:solidFill>
                  <a:schemeClr val="bg1"/>
                </a:solidFill>
                <a:latin typeface="Times New Roman" panose="02020603050405020304" pitchFamily="18" charset="0"/>
                <a:cs typeface="Times New Roman" panose="02020603050405020304" pitchFamily="18" charset="0"/>
              </a:rPr>
              <a:t>. It crashed through a wooden fence and disappeared. The   </a:t>
            </a:r>
            <a:r>
              <a:rPr lang="en-US" altLang="zh-CN" sz="2300" u="sng" dirty="0">
                <a:solidFill>
                  <a:schemeClr val="bg1"/>
                </a:solidFill>
                <a:latin typeface="Times New Roman" panose="02020603050405020304" pitchFamily="18" charset="0"/>
                <a:cs typeface="Times New Roman" panose="02020603050405020304" pitchFamily="18" charset="0"/>
              </a:rPr>
              <a:t>46  </a:t>
            </a:r>
            <a:r>
              <a:rPr lang="en-US" altLang="zh-CN" sz="2300" dirty="0">
                <a:solidFill>
                  <a:schemeClr val="bg1"/>
                </a:solidFill>
                <a:latin typeface="Times New Roman" panose="02020603050405020304" pitchFamily="18" charset="0"/>
                <a:cs typeface="Times New Roman" panose="02020603050405020304" pitchFamily="18" charset="0"/>
              </a:rPr>
              <a:t> thing I saw was Don's face, looking calmly back at me. </a:t>
            </a:r>
          </a:p>
          <a:p>
            <a:r>
              <a:rPr lang="en-US" altLang="zh-CN" sz="2300" dirty="0">
                <a:solidFill>
                  <a:schemeClr val="bg1"/>
                </a:solidFill>
                <a:latin typeface="Times New Roman" panose="02020603050405020304" pitchFamily="18" charset="0"/>
                <a:cs typeface="Times New Roman" panose="02020603050405020304" pitchFamily="18" charset="0"/>
              </a:rPr>
              <a:t>      Heart in mouth, I </a:t>
            </a:r>
            <a:r>
              <a:rPr lang="en-US" altLang="zh-CN" sz="2300" u="sng" dirty="0">
                <a:solidFill>
                  <a:schemeClr val="bg1"/>
                </a:solidFill>
                <a:latin typeface="Times New Roman" panose="02020603050405020304" pitchFamily="18" charset="0"/>
                <a:cs typeface="Times New Roman" panose="02020603050405020304" pitchFamily="18" charset="0"/>
              </a:rPr>
              <a:t>  47  </a:t>
            </a:r>
            <a:r>
              <a:rPr lang="en-US" altLang="zh-CN" sz="2300" dirty="0">
                <a:solidFill>
                  <a:schemeClr val="bg1"/>
                </a:solidFill>
                <a:latin typeface="Times New Roman" panose="02020603050405020304" pitchFamily="18" charset="0"/>
                <a:cs typeface="Times New Roman" panose="02020603050405020304" pitchFamily="18" charset="0"/>
              </a:rPr>
              <a:t> the fence and looked over. The tractor was </a:t>
            </a:r>
            <a:r>
              <a:rPr lang="en-US" altLang="zh-CN" sz="2300" u="sng" dirty="0">
                <a:solidFill>
                  <a:schemeClr val="bg1"/>
                </a:solidFill>
                <a:latin typeface="Times New Roman" panose="02020603050405020304" pitchFamily="18" charset="0"/>
                <a:cs typeface="Times New Roman" panose="02020603050405020304" pitchFamily="18" charset="0"/>
              </a:rPr>
              <a:t>  48  </a:t>
            </a:r>
            <a:r>
              <a:rPr lang="en-US" altLang="zh-CN" sz="2300" dirty="0">
                <a:solidFill>
                  <a:schemeClr val="bg1"/>
                </a:solidFill>
                <a:latin typeface="Times New Roman" panose="02020603050405020304" pitchFamily="18" charset="0"/>
                <a:cs typeface="Times New Roman" panose="02020603050405020304" pitchFamily="18" charset="0"/>
              </a:rPr>
              <a:t> against the crash barrier in the central reservation, having miraculously (奇迹般地) crossed the </a:t>
            </a:r>
            <a:r>
              <a:rPr lang="en-US" altLang="zh-CN" sz="2300" u="sng" dirty="0">
                <a:solidFill>
                  <a:schemeClr val="bg1"/>
                </a:solidFill>
                <a:latin typeface="Times New Roman" panose="02020603050405020304" pitchFamily="18" charset="0"/>
                <a:cs typeface="Times New Roman" panose="02020603050405020304" pitchFamily="18" charset="0"/>
              </a:rPr>
              <a:t>  49   </a:t>
            </a:r>
            <a:r>
              <a:rPr lang="en-US" altLang="zh-CN" sz="2300" dirty="0">
                <a:solidFill>
                  <a:schemeClr val="bg1"/>
                </a:solidFill>
                <a:latin typeface="Times New Roman" panose="02020603050405020304" pitchFamily="18" charset="0"/>
                <a:cs typeface="Times New Roman" panose="02020603050405020304" pitchFamily="18" charset="0"/>
              </a:rPr>
              <a:t>road with fast-flowing traffic. I couldn't see Don, but as I  </a:t>
            </a:r>
            <a:r>
              <a:rPr lang="en-US" altLang="zh-CN" sz="2300" u="sng" dirty="0">
                <a:solidFill>
                  <a:schemeClr val="bg1"/>
                </a:solidFill>
                <a:latin typeface="Times New Roman" panose="02020603050405020304" pitchFamily="18" charset="0"/>
                <a:cs typeface="Times New Roman" panose="02020603050405020304" pitchFamily="18" charset="0"/>
              </a:rPr>
              <a:t> 50  </a:t>
            </a:r>
            <a:r>
              <a:rPr lang="en-US" altLang="zh-CN" sz="2300" dirty="0">
                <a:solidFill>
                  <a:schemeClr val="bg1"/>
                </a:solidFill>
                <a:latin typeface="Times New Roman" panose="02020603050405020304" pitchFamily="18" charset="0"/>
                <a:cs typeface="Times New Roman" panose="02020603050405020304" pitchFamily="18" charset="0"/>
              </a:rPr>
              <a:t> the tractor he jumped out onto the road, apparently </a:t>
            </a:r>
            <a:r>
              <a:rPr lang="en-US" altLang="zh-CN" sz="2300" u="sng" dirty="0">
                <a:solidFill>
                  <a:schemeClr val="bg1"/>
                </a:solidFill>
                <a:latin typeface="Times New Roman" panose="02020603050405020304" pitchFamily="18" charset="0"/>
                <a:cs typeface="Times New Roman" panose="02020603050405020304" pitchFamily="18" charset="0"/>
              </a:rPr>
              <a:t>  51  </a:t>
            </a:r>
            <a:r>
              <a:rPr lang="en-US" altLang="zh-CN" sz="2300" dirty="0">
                <a:solidFill>
                  <a:schemeClr val="bg1"/>
                </a:solidFill>
                <a:latin typeface="Times New Roman" panose="02020603050405020304" pitchFamily="18" charset="0"/>
                <a:cs typeface="Times New Roman" panose="02020603050405020304" pitchFamily="18" charset="0"/>
              </a:rPr>
              <a:t>, and dashed back to me. </a:t>
            </a:r>
          </a:p>
        </p:txBody>
      </p:sp>
      <p:sp>
        <p:nvSpPr>
          <p:cNvPr id="17" name="矩形 16"/>
          <p:cNvSpPr/>
          <p:nvPr/>
        </p:nvSpPr>
        <p:spPr>
          <a:xfrm>
            <a:off x="694690" y="3490595"/>
            <a:ext cx="10714990" cy="2969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200" dirty="0">
                <a:solidFill>
                  <a:schemeClr val="bg1"/>
                </a:solidFill>
                <a:latin typeface="Times New Roman" panose="02020603050405020304" pitchFamily="18" charset="0"/>
                <a:cs typeface="Times New Roman" panose="02020603050405020304" pitchFamily="18" charset="0"/>
              </a:rPr>
              <a:t>43. A. saw           	B. stopped       	 	C. remembered     		D. drove</a:t>
            </a:r>
          </a:p>
          <a:p>
            <a:pPr algn="l"/>
            <a:r>
              <a:rPr lang="en-US" altLang="zh-CN" sz="2200" dirty="0">
                <a:solidFill>
                  <a:schemeClr val="bg1"/>
                </a:solidFill>
                <a:latin typeface="Times New Roman" panose="02020603050405020304" pitchFamily="18" charset="0"/>
                <a:cs typeface="Times New Roman" panose="02020603050405020304" pitchFamily="18" charset="0"/>
              </a:rPr>
              <a:t>44. A. crowd         	B. motorway      	C. field           			D. hill</a:t>
            </a:r>
          </a:p>
          <a:p>
            <a:pPr algn="l"/>
            <a:r>
              <a:rPr lang="en-US" altLang="zh-CN" sz="2200" dirty="0">
                <a:solidFill>
                  <a:schemeClr val="bg1"/>
                </a:solidFill>
                <a:latin typeface="Times New Roman" panose="02020603050405020304" pitchFamily="18" charset="0"/>
                <a:cs typeface="Times New Roman" panose="02020603050405020304" pitchFamily="18" charset="0"/>
              </a:rPr>
              <a:t>45. A. take off        	B. catch up       		C. hold back       		D. get out</a:t>
            </a:r>
          </a:p>
          <a:p>
            <a:pPr algn="l"/>
            <a:r>
              <a:rPr lang="en-US" altLang="zh-CN" sz="2200" dirty="0">
                <a:solidFill>
                  <a:schemeClr val="bg1"/>
                </a:solidFill>
                <a:latin typeface="Times New Roman" panose="02020603050405020304" pitchFamily="18" charset="0"/>
                <a:cs typeface="Times New Roman" panose="02020603050405020304" pitchFamily="18" charset="0"/>
              </a:rPr>
              <a:t>46. A. real           	B. best           		C. basic          			D. last</a:t>
            </a:r>
          </a:p>
          <a:p>
            <a:pPr algn="l"/>
            <a:r>
              <a:rPr lang="en-US" altLang="zh-CN" sz="2200" dirty="0">
                <a:solidFill>
                  <a:schemeClr val="bg1"/>
                </a:solidFill>
                <a:latin typeface="Times New Roman" panose="02020603050405020304" pitchFamily="18" charset="0"/>
                <a:cs typeface="Times New Roman" panose="02020603050405020304" pitchFamily="18" charset="0"/>
              </a:rPr>
              <a:t>47. A. fixed         	B. noticed         		C. reached        			D. closed</a:t>
            </a:r>
          </a:p>
          <a:p>
            <a:pPr algn="l"/>
            <a:r>
              <a:rPr lang="en-US" altLang="zh-CN" sz="2200" dirty="0">
                <a:solidFill>
                  <a:schemeClr val="bg1"/>
                </a:solidFill>
                <a:latin typeface="Times New Roman" panose="02020603050405020304" pitchFamily="18" charset="0"/>
                <a:cs typeface="Times New Roman" panose="02020603050405020304" pitchFamily="18" charset="0"/>
              </a:rPr>
              <a:t>48. A. resting        	B. running        		C. parking        			D. turning</a:t>
            </a:r>
          </a:p>
          <a:p>
            <a:pPr algn="l"/>
            <a:r>
              <a:rPr lang="en-US" altLang="zh-CN" sz="2200" dirty="0">
                <a:solidFill>
                  <a:schemeClr val="bg1"/>
                </a:solidFill>
                <a:latin typeface="Times New Roman" panose="02020603050405020304" pitchFamily="18" charset="0"/>
                <a:cs typeface="Times New Roman" panose="02020603050405020304" pitchFamily="18" charset="0"/>
              </a:rPr>
              <a:t>49. A. sleep          	B. long          		C. rough         			D. busy</a:t>
            </a:r>
          </a:p>
          <a:p>
            <a:pPr algn="l"/>
            <a:r>
              <a:rPr lang="en-US" altLang="zh-CN" sz="2200" dirty="0">
                <a:solidFill>
                  <a:schemeClr val="bg1"/>
                </a:solidFill>
                <a:latin typeface="Times New Roman" panose="02020603050405020304" pitchFamily="18" charset="0"/>
                <a:cs typeface="Times New Roman" panose="02020603050405020304" pitchFamily="18" charset="0"/>
              </a:rPr>
              <a:t>50. A. abandoned     B. approached     	C. recognized     		D. repaired</a:t>
            </a:r>
          </a:p>
          <a:p>
            <a:pPr algn="l"/>
            <a:r>
              <a:rPr lang="en-US" altLang="zh-CN" sz="2200" dirty="0">
                <a:solidFill>
                  <a:schemeClr val="bg1"/>
                </a:solidFill>
                <a:latin typeface="Times New Roman" panose="02020603050405020304" pitchFamily="18" charset="0"/>
                <a:cs typeface="Times New Roman" panose="02020603050405020304" pitchFamily="18" charset="0"/>
              </a:rPr>
              <a:t>51. A. unclean        	B. uncertain      		C. unhurt        			D. unhappy</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96830" y="364425"/>
            <a:ext cx="3726000" cy="1206000"/>
          </a:xfrm>
          <a:prstGeom prst="rect">
            <a:avLst/>
          </a:prstGeom>
        </p:spPr>
      </p:pic>
      <p:cxnSp>
        <p:nvCxnSpPr>
          <p:cNvPr id="7" name="直接箭头连接符 6"/>
          <p:cNvCxnSpPr/>
          <p:nvPr/>
        </p:nvCxnSpPr>
        <p:spPr>
          <a:xfrm>
            <a:off x="8436610" y="812800"/>
            <a:ext cx="1170940" cy="29718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4" name="星形: 五角 20"/>
          <p:cNvSpPr/>
          <p:nvPr/>
        </p:nvSpPr>
        <p:spPr>
          <a:xfrm>
            <a:off x="2978150" y="376174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对话气泡: 矩形 21"/>
          <p:cNvSpPr/>
          <p:nvPr/>
        </p:nvSpPr>
        <p:spPr>
          <a:xfrm>
            <a:off x="2641600" y="499745"/>
            <a:ext cx="3580130" cy="375285"/>
          </a:xfrm>
          <a:prstGeom prst="wedgeRectCallout">
            <a:avLst>
              <a:gd name="adj1" fmla="val -33937"/>
              <a:gd name="adj2" fmla="val 11548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Times New Roman" panose="02020603050405020304" pitchFamily="18" charset="0"/>
                <a:cs typeface="Times New Roman" panose="02020603050405020304" pitchFamily="18" charset="0"/>
              </a:rPr>
              <a:t>How does the writer feel?</a:t>
            </a:r>
          </a:p>
        </p:txBody>
      </p:sp>
      <p:sp>
        <p:nvSpPr>
          <p:cNvPr id="9" name="星形: 五角 20"/>
          <p:cNvSpPr/>
          <p:nvPr/>
        </p:nvSpPr>
        <p:spPr>
          <a:xfrm>
            <a:off x="1122045" y="348996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对话气泡: 矩形 21"/>
          <p:cNvSpPr/>
          <p:nvPr/>
        </p:nvSpPr>
        <p:spPr>
          <a:xfrm>
            <a:off x="6659880" y="412115"/>
            <a:ext cx="5262880" cy="375285"/>
          </a:xfrm>
          <a:prstGeom prst="wedgeRectCallout">
            <a:avLst>
              <a:gd name="adj1" fmla="val -33937"/>
              <a:gd name="adj2" fmla="val 11548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Times New Roman" panose="02020603050405020304" pitchFamily="18" charset="0"/>
                <a:cs typeface="Times New Roman" panose="02020603050405020304" pitchFamily="18" charset="0"/>
              </a:rPr>
              <a:t>...the mortorway ran normally again...</a:t>
            </a:r>
          </a:p>
        </p:txBody>
      </p:sp>
      <p:sp>
        <p:nvSpPr>
          <p:cNvPr id="2" name="矩形 1"/>
          <p:cNvSpPr/>
          <p:nvPr/>
        </p:nvSpPr>
        <p:spPr>
          <a:xfrm>
            <a:off x="7418705" y="449580"/>
            <a:ext cx="157416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星形: 五角 20"/>
          <p:cNvSpPr/>
          <p:nvPr/>
        </p:nvSpPr>
        <p:spPr>
          <a:xfrm>
            <a:off x="2978150" y="410273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9058910" y="1317625"/>
            <a:ext cx="157416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2" name="直接箭头连接符 31"/>
          <p:cNvCxnSpPr/>
          <p:nvPr/>
        </p:nvCxnSpPr>
        <p:spPr>
          <a:xfrm flipH="1">
            <a:off x="1182370" y="1489710"/>
            <a:ext cx="7876540" cy="40576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3" name="星形: 五角 20"/>
          <p:cNvSpPr/>
          <p:nvPr/>
        </p:nvSpPr>
        <p:spPr>
          <a:xfrm>
            <a:off x="8015605" y="444373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星形: 五角 20"/>
          <p:cNvSpPr/>
          <p:nvPr/>
        </p:nvSpPr>
        <p:spPr>
          <a:xfrm>
            <a:off x="5276215" y="480504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9607550" y="2000885"/>
            <a:ext cx="92583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 name="直接箭头连接符 35"/>
          <p:cNvCxnSpPr/>
          <p:nvPr/>
        </p:nvCxnSpPr>
        <p:spPr>
          <a:xfrm flipH="1" flipV="1">
            <a:off x="9022080" y="2229485"/>
            <a:ext cx="585470" cy="317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7" name="对话气泡: 矩形 21"/>
          <p:cNvSpPr/>
          <p:nvPr/>
        </p:nvSpPr>
        <p:spPr>
          <a:xfrm>
            <a:off x="1524000" y="3830955"/>
            <a:ext cx="6871335" cy="1090295"/>
          </a:xfrm>
          <a:prstGeom prst="wedgeRectCallout">
            <a:avLst>
              <a:gd name="adj1" fmla="val -45092"/>
              <a:gd name="adj2" fmla="val 6228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Times New Roman" panose="02020603050405020304" pitchFamily="18" charset="0"/>
                <a:cs typeface="Times New Roman" panose="02020603050405020304" pitchFamily="18" charset="0"/>
              </a:rPr>
              <a:t>    If something is resting somewhere, or if you are resting it there, it is in a position where its weight is supported.</a:t>
            </a:r>
          </a:p>
        </p:txBody>
      </p:sp>
      <p:sp>
        <p:nvSpPr>
          <p:cNvPr id="38" name="星形: 五角 20"/>
          <p:cNvSpPr/>
          <p:nvPr/>
        </p:nvSpPr>
        <p:spPr>
          <a:xfrm>
            <a:off x="1040765" y="514604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1884680" y="2745740"/>
            <a:ext cx="240855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0" name="直接箭头连接符 39"/>
          <p:cNvCxnSpPr/>
          <p:nvPr/>
        </p:nvCxnSpPr>
        <p:spPr>
          <a:xfrm flipV="1">
            <a:off x="4293235" y="2622550"/>
            <a:ext cx="6654800" cy="30607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1" name="星形: 五角 20"/>
          <p:cNvSpPr/>
          <p:nvPr/>
        </p:nvSpPr>
        <p:spPr>
          <a:xfrm>
            <a:off x="8015605" y="548703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星形: 五角 20"/>
          <p:cNvSpPr/>
          <p:nvPr/>
        </p:nvSpPr>
        <p:spPr>
          <a:xfrm>
            <a:off x="2978150" y="582803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星形: 五角 20"/>
          <p:cNvSpPr/>
          <p:nvPr/>
        </p:nvSpPr>
        <p:spPr>
          <a:xfrm>
            <a:off x="5276215" y="616902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additive="base">
                                        <p:cTn id="41" dur="500" fill="hold"/>
                                        <p:tgtEl>
                                          <p:spTgt spid="32"/>
                                        </p:tgtEl>
                                        <p:attrNameLst>
                                          <p:attrName>ppt_x</p:attrName>
                                        </p:attrNameLst>
                                      </p:cBhvr>
                                      <p:tavLst>
                                        <p:tav tm="0">
                                          <p:val>
                                            <p:strVal val="#ppt_x"/>
                                          </p:val>
                                        </p:tav>
                                        <p:tav tm="100000">
                                          <p:val>
                                            <p:strVal val="#ppt_x"/>
                                          </p:val>
                                        </p:tav>
                                      </p:tavLst>
                                    </p:anim>
                                    <p:anim calcmode="lin" valueType="num">
                                      <p:cBhvr additive="base">
                                        <p:cTn id="4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 calcmode="lin" valueType="num">
                                      <p:cBhvr additive="base">
                                        <p:cTn id="55" dur="500" fill="hold"/>
                                        <p:tgtEl>
                                          <p:spTgt spid="35"/>
                                        </p:tgtEl>
                                        <p:attrNameLst>
                                          <p:attrName>ppt_x</p:attrName>
                                        </p:attrNameLst>
                                      </p:cBhvr>
                                      <p:tavLst>
                                        <p:tav tm="0">
                                          <p:val>
                                            <p:strVal val="#ppt_x"/>
                                          </p:val>
                                        </p:tav>
                                        <p:tav tm="100000">
                                          <p:val>
                                            <p:strVal val="#ppt_x"/>
                                          </p:val>
                                        </p:tav>
                                      </p:tavLst>
                                    </p:anim>
                                    <p:anim calcmode="lin" valueType="num">
                                      <p:cBhvr additive="base">
                                        <p:cTn id="56" dur="500" fill="hold"/>
                                        <p:tgtEl>
                                          <p:spTgt spid="35"/>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6"/>
                                        </p:tgtEl>
                                        <p:attrNameLst>
                                          <p:attrName>style.visibility</p:attrName>
                                        </p:attrNameLst>
                                      </p:cBhvr>
                                      <p:to>
                                        <p:strVal val="visible"/>
                                      </p:to>
                                    </p:set>
                                    <p:anim calcmode="lin" valueType="num">
                                      <p:cBhvr additive="base">
                                        <p:cTn id="59" dur="500" fill="hold"/>
                                        <p:tgtEl>
                                          <p:spTgt spid="36"/>
                                        </p:tgtEl>
                                        <p:attrNameLst>
                                          <p:attrName>ppt_x</p:attrName>
                                        </p:attrNameLst>
                                      </p:cBhvr>
                                      <p:tavLst>
                                        <p:tav tm="0">
                                          <p:val>
                                            <p:strVal val="#ppt_x"/>
                                          </p:val>
                                        </p:tav>
                                        <p:tav tm="100000">
                                          <p:val>
                                            <p:strVal val="#ppt_x"/>
                                          </p:val>
                                        </p:tav>
                                      </p:tavLst>
                                    </p:anim>
                                    <p:anim calcmode="lin" valueType="num">
                                      <p:cBhvr additive="base">
                                        <p:cTn id="6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9"/>
                                        </p:tgtEl>
                                        <p:attrNameLst>
                                          <p:attrName>style.visibility</p:attrName>
                                        </p:attrNameLst>
                                      </p:cBhvr>
                                      <p:to>
                                        <p:strVal val="visible"/>
                                      </p:to>
                                    </p:set>
                                    <p:anim calcmode="lin" valueType="num">
                                      <p:cBhvr additive="base">
                                        <p:cTn id="73" dur="500" fill="hold"/>
                                        <p:tgtEl>
                                          <p:spTgt spid="39"/>
                                        </p:tgtEl>
                                        <p:attrNameLst>
                                          <p:attrName>ppt_x</p:attrName>
                                        </p:attrNameLst>
                                      </p:cBhvr>
                                      <p:tavLst>
                                        <p:tav tm="0">
                                          <p:val>
                                            <p:strVal val="#ppt_x"/>
                                          </p:val>
                                        </p:tav>
                                        <p:tav tm="100000">
                                          <p:val>
                                            <p:strVal val="#ppt_x"/>
                                          </p:val>
                                        </p:tav>
                                      </p:tavLst>
                                    </p:anim>
                                    <p:anim calcmode="lin" valueType="num">
                                      <p:cBhvr additive="base">
                                        <p:cTn id="74" dur="500" fill="hold"/>
                                        <p:tgtEl>
                                          <p:spTgt spid="3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additive="base">
                                        <p:cTn id="77" dur="500" fill="hold"/>
                                        <p:tgtEl>
                                          <p:spTgt spid="40"/>
                                        </p:tgtEl>
                                        <p:attrNameLst>
                                          <p:attrName>ppt_x</p:attrName>
                                        </p:attrNameLst>
                                      </p:cBhvr>
                                      <p:tavLst>
                                        <p:tav tm="0">
                                          <p:val>
                                            <p:strVal val="#ppt_x"/>
                                          </p:val>
                                        </p:tav>
                                        <p:tav tm="100000">
                                          <p:val>
                                            <p:strVal val="#ppt_x"/>
                                          </p:val>
                                        </p:tav>
                                      </p:tavLst>
                                    </p:anim>
                                    <p:anim calcmode="lin" valueType="num">
                                      <p:cBhvr additive="base">
                                        <p:cTn id="7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8" grpId="0" bldLvl="0" animBg="1"/>
      <p:bldP spid="9" grpId="0" bldLvl="0" animBg="1"/>
      <p:bldP spid="11" grpId="0" bldLvl="0" animBg="1"/>
      <p:bldP spid="2" grpId="0" bldLvl="0" animBg="1"/>
      <p:bldP spid="23" grpId="0" bldLvl="0" animBg="1"/>
      <p:bldP spid="27" grpId="0" bldLvl="0" animBg="1"/>
      <p:bldP spid="33" grpId="0" bldLvl="0" animBg="1"/>
      <p:bldP spid="34" grpId="0" bldLvl="0" animBg="1"/>
      <p:bldP spid="35" grpId="0" bldLvl="0" animBg="1"/>
      <p:bldP spid="37" grpId="0" bldLvl="0" animBg="1"/>
      <p:bldP spid="38" grpId="0" bldLvl="0" animBg="1"/>
      <p:bldP spid="39" grpId="0" bldLvl="0" animBg="1"/>
      <p:bldP spid="41" grpId="0" bldLvl="0" animBg="1"/>
      <p:bldP spid="42" grpId="0" bldLvl="0" animBg="1"/>
      <p:bldP spid="43" grpId="0" bldLvl="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78385" y="1090267"/>
            <a:ext cx="10836440" cy="16916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The police </a:t>
            </a:r>
            <a:r>
              <a:rPr lang="en-US" altLang="zh-CN" sz="2600" u="sng" dirty="0">
                <a:solidFill>
                  <a:schemeClr val="bg1"/>
                </a:solidFill>
                <a:latin typeface="Times New Roman" panose="02020603050405020304" pitchFamily="18" charset="0"/>
                <a:cs typeface="Times New Roman" panose="02020603050405020304" pitchFamily="18" charset="0"/>
              </a:rPr>
              <a:t>  52  </a:t>
            </a:r>
            <a:r>
              <a:rPr lang="en-US" altLang="zh-CN" sz="2600" dirty="0">
                <a:solidFill>
                  <a:schemeClr val="bg1"/>
                </a:solidFill>
                <a:latin typeface="Times New Roman" panose="02020603050405020304" pitchFamily="18" charset="0"/>
                <a:cs typeface="Times New Roman" panose="02020603050405020304" pitchFamily="18" charset="0"/>
              </a:rPr>
              <a:t> and the motorway ran normally again. I couldn't quite believe my </a:t>
            </a:r>
            <a:r>
              <a:rPr lang="en-US" altLang="zh-CN" sz="2600" u="sng" dirty="0">
                <a:solidFill>
                  <a:schemeClr val="bg1"/>
                </a:solidFill>
                <a:latin typeface="Times New Roman" panose="02020603050405020304" pitchFamily="18" charset="0"/>
                <a:cs typeface="Times New Roman" panose="02020603050405020304" pitchFamily="18" charset="0"/>
              </a:rPr>
              <a:t>  53  </a:t>
            </a:r>
            <a:r>
              <a:rPr lang="en-US" altLang="zh-CN" sz="2600" dirty="0">
                <a:solidFill>
                  <a:schemeClr val="bg1"/>
                </a:solidFill>
                <a:latin typeface="Times New Roman" panose="02020603050405020304" pitchFamily="18" charset="0"/>
                <a:cs typeface="Times New Roman" panose="02020603050405020304" pitchFamily="18" charset="0"/>
              </a:rPr>
              <a:t> it turned out no one got badly hurt, but the outcome could have been </a:t>
            </a:r>
            <a:r>
              <a:rPr lang="en-US" altLang="zh-CN" sz="2600" u="sng" dirty="0">
                <a:solidFill>
                  <a:schemeClr val="bg1"/>
                </a:solidFill>
                <a:latin typeface="Times New Roman" panose="02020603050405020304" pitchFamily="18" charset="0"/>
                <a:cs typeface="Times New Roman" panose="02020603050405020304" pitchFamily="18" charset="0"/>
              </a:rPr>
              <a:t> 54  </a:t>
            </a:r>
            <a:r>
              <a:rPr lang="en-US" altLang="zh-CN" sz="2600" dirty="0">
                <a:solidFill>
                  <a:schemeClr val="bg1"/>
                </a:solidFill>
                <a:latin typeface="Times New Roman" panose="02020603050405020304" pitchFamily="18" charset="0"/>
                <a:cs typeface="Times New Roman" panose="02020603050405020304" pitchFamily="18" charset="0"/>
              </a:rPr>
              <a:t>. Don was given a special </a:t>
            </a:r>
            <a:r>
              <a:rPr lang="en-US" altLang="zh-CN" sz="2600" u="sng" dirty="0">
                <a:solidFill>
                  <a:schemeClr val="bg1"/>
                </a:solidFill>
                <a:latin typeface="Times New Roman" panose="02020603050405020304" pitchFamily="18" charset="0"/>
                <a:cs typeface="Times New Roman" panose="02020603050405020304" pitchFamily="18" charset="0"/>
              </a:rPr>
              <a:t>  55  </a:t>
            </a:r>
            <a:r>
              <a:rPr lang="en-US" altLang="zh-CN" sz="2600" dirty="0">
                <a:solidFill>
                  <a:schemeClr val="bg1"/>
                </a:solidFill>
                <a:latin typeface="Times New Roman" panose="02020603050405020304" pitchFamily="18" charset="0"/>
                <a:cs typeface="Times New Roman" panose="02020603050405020304" pitchFamily="18" charset="0"/>
              </a:rPr>
              <a:t> that night—I didn't want him thinking I was angry with him. </a:t>
            </a:r>
          </a:p>
        </p:txBody>
      </p:sp>
      <p:sp>
        <p:nvSpPr>
          <p:cNvPr id="17" name="矩形 16"/>
          <p:cNvSpPr/>
          <p:nvPr/>
        </p:nvSpPr>
        <p:spPr>
          <a:xfrm>
            <a:off x="678180" y="3068955"/>
            <a:ext cx="10714990" cy="1724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52. A. arrived        	B. replied        	C. survived       		D. waited</a:t>
            </a:r>
          </a:p>
          <a:p>
            <a:pPr algn="l"/>
            <a:r>
              <a:rPr lang="en-US" altLang="zh-CN" sz="2600" dirty="0">
                <a:solidFill>
                  <a:schemeClr val="bg1"/>
                </a:solidFill>
                <a:latin typeface="Times New Roman" panose="02020603050405020304" pitchFamily="18" charset="0"/>
                <a:cs typeface="Times New Roman" panose="02020603050405020304" pitchFamily="18" charset="0"/>
              </a:rPr>
              <a:t>53. A. ability        	B. dream         	C. luck           		D. idea</a:t>
            </a:r>
          </a:p>
          <a:p>
            <a:pPr algn="l"/>
            <a:r>
              <a:rPr lang="en-US" altLang="zh-CN" sz="2600" dirty="0">
                <a:solidFill>
                  <a:schemeClr val="bg1"/>
                </a:solidFill>
                <a:latin typeface="Times New Roman" panose="02020603050405020304" pitchFamily="18" charset="0"/>
                <a:cs typeface="Times New Roman" panose="02020603050405020304" pitchFamily="18" charset="0"/>
              </a:rPr>
              <a:t>54. A. common      	B. confusing      	C. desirable       		D. awful</a:t>
            </a:r>
          </a:p>
          <a:p>
            <a:pPr algn="l"/>
            <a:r>
              <a:rPr lang="en-US" altLang="zh-CN" sz="2600" dirty="0">
                <a:solidFill>
                  <a:schemeClr val="bg1"/>
                </a:solidFill>
                <a:latin typeface="Times New Roman" panose="02020603050405020304" pitchFamily="18" charset="0"/>
                <a:cs typeface="Times New Roman" panose="02020603050405020304" pitchFamily="18" charset="0"/>
              </a:rPr>
              <a:t>55. A. meal         		B. test           		C. job            			D. lesson</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18705"/>
            <a:ext cx="3726000" cy="1206000"/>
          </a:xfrm>
          <a:prstGeom prst="rect">
            <a:avLst/>
          </a:prstGeom>
        </p:spPr>
      </p:pic>
      <p:sp>
        <p:nvSpPr>
          <p:cNvPr id="2" name="矩形 1"/>
          <p:cNvSpPr/>
          <p:nvPr/>
        </p:nvSpPr>
        <p:spPr>
          <a:xfrm>
            <a:off x="4688205" y="1524635"/>
            <a:ext cx="296989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flipH="1">
            <a:off x="2682240" y="1696720"/>
            <a:ext cx="2075180" cy="9080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4" name="星形: 五角 20"/>
          <p:cNvSpPr/>
          <p:nvPr/>
        </p:nvSpPr>
        <p:spPr>
          <a:xfrm>
            <a:off x="1170940" y="316484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星形: 五角 20"/>
          <p:cNvSpPr/>
          <p:nvPr/>
        </p:nvSpPr>
        <p:spPr>
          <a:xfrm>
            <a:off x="5718810" y="354838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9879965" y="1564640"/>
            <a:ext cx="16344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p:nvPr/>
        </p:nvCxnSpPr>
        <p:spPr>
          <a:xfrm flipH="1">
            <a:off x="1935480" y="1787525"/>
            <a:ext cx="7944485" cy="40322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3" name="星形: 五角 20"/>
          <p:cNvSpPr/>
          <p:nvPr/>
        </p:nvSpPr>
        <p:spPr>
          <a:xfrm>
            <a:off x="8468360" y="391795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星形: 五角 20"/>
          <p:cNvSpPr/>
          <p:nvPr/>
        </p:nvSpPr>
        <p:spPr>
          <a:xfrm>
            <a:off x="1170940" y="436054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32" name="表格 3"/>
          <p:cNvGraphicFramePr>
            <a:graphicFrameLocks noGrp="1"/>
          </p:cNvGraphicFramePr>
          <p:nvPr/>
        </p:nvGraphicFramePr>
        <p:xfrm>
          <a:off x="678070" y="4994224"/>
          <a:ext cx="10680509" cy="91440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500630">
                  <a:extLst>
                    <a:ext uri="{9D8B030D-6E8A-4147-A177-3AD203B41FA5}">
                      <a16:colId xmlns:a16="http://schemas.microsoft.com/office/drawing/2014/main" val="20001"/>
                    </a:ext>
                  </a:extLst>
                </a:gridCol>
                <a:gridCol w="3425825">
                  <a:extLst>
                    <a:ext uri="{9D8B030D-6E8A-4147-A177-3AD203B41FA5}">
                      <a16:colId xmlns:a16="http://schemas.microsoft.com/office/drawing/2014/main" val="20002"/>
                    </a:ext>
                  </a:extLst>
                </a:gridCol>
                <a:gridCol w="3878077">
                  <a:extLst>
                    <a:ext uri="{9D8B030D-6E8A-4147-A177-3AD203B41FA5}">
                      <a16:colId xmlns:a16="http://schemas.microsoft.com/office/drawing/2014/main" val="20003"/>
                    </a:ext>
                  </a:extLst>
                </a:gridCol>
              </a:tblGrid>
              <a:tr h="457200">
                <a:tc>
                  <a:txBody>
                    <a:bodyPr/>
                    <a:lstStyle/>
                    <a:p>
                      <a:pPr algn="ctr"/>
                      <a:r>
                        <a:rPr lang="zh-CN" altLang="en-US" sz="2400" dirty="0">
                          <a:latin typeface="Times New Roman" panose="02020603050405020304" pitchFamily="18" charset="0"/>
                          <a:ea typeface="+mj-ea"/>
                          <a:cs typeface="Times New Roman" panose="02020603050405020304" pitchFamily="18" charset="0"/>
                        </a:rPr>
                        <a:t>词性</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名词</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动词</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形容词副词</a:t>
                      </a:r>
                    </a:p>
                  </a:txBody>
                  <a:tcPr/>
                </a:tc>
                <a:extLst>
                  <a:ext uri="{0D108BD9-81ED-4DB2-BD59-A6C34878D82A}">
                    <a16:rowId xmlns:a16="http://schemas.microsoft.com/office/drawing/2014/main" val="10000"/>
                  </a:ext>
                </a:extLst>
              </a:tr>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个数</a:t>
                      </a:r>
                    </a:p>
                  </a:txBody>
                  <a:tcPr/>
                </a:tc>
                <a:tc>
                  <a:txBody>
                    <a:bodyPr/>
                    <a:lstStyle/>
                    <a:p>
                      <a:pPr algn="ctr"/>
                      <a:r>
                        <a:rPr lang="en-US" altLang="zh-CN" sz="2400" dirty="0">
                          <a:latin typeface="Times New Roman" panose="02020603050405020304" pitchFamily="18" charset="0"/>
                          <a:ea typeface="+mj-ea"/>
                          <a:cs typeface="Times New Roman" panose="02020603050405020304" pitchFamily="18" charset="0"/>
                        </a:rPr>
                        <a:t>5</a:t>
                      </a:r>
                    </a:p>
                  </a:txBody>
                  <a:tcPr/>
                </a:tc>
                <a:tc>
                  <a:txBody>
                    <a:bodyPr/>
                    <a:lstStyle/>
                    <a:p>
                      <a:pPr algn="ctr"/>
                      <a:r>
                        <a:rPr lang="en-US" altLang="zh-CN" sz="2400" dirty="0">
                          <a:latin typeface="Times New Roman" panose="02020603050405020304" pitchFamily="18" charset="0"/>
                          <a:ea typeface="+mj-ea"/>
                          <a:cs typeface="Times New Roman" panose="02020603050405020304" pitchFamily="18" charset="0"/>
                        </a:rPr>
                        <a:t>9</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6</a:t>
                      </a:r>
                    </a:p>
                  </a:txBody>
                  <a:tcPr/>
                </a:tc>
                <a:extLst>
                  <a:ext uri="{0D108BD9-81ED-4DB2-BD59-A6C34878D82A}">
                    <a16:rowId xmlns:a16="http://schemas.microsoft.com/office/drawing/2014/main" val="10001"/>
                  </a:ext>
                </a:extLst>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4" grpId="0" bldLvl="0" animBg="1"/>
      <p:bldP spid="8" grpId="0" bldLvl="0" animBg="1"/>
      <p:bldP spid="9" grpId="0" bldLvl="0" animBg="1"/>
      <p:bldP spid="23" grpId="0" bldLvl="0" animBg="1"/>
      <p:bldP spid="27" grpId="0" bldLvl="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第四节</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语法填空</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6842"/>
    </mc:Choice>
    <mc:Fallback xmlns="">
      <p:transition spd="slow" advTm="26842"/>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92475" y="401446"/>
            <a:ext cx="2937510"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四、语法填空</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zh-CN" altLang="en-US" sz="2600" b="1" dirty="0">
                <a:solidFill>
                  <a:schemeClr val="bg1"/>
                </a:solidFill>
                <a:latin typeface="Times New Roman" panose="02020603050405020304" pitchFamily="18" charset="0"/>
                <a:cs typeface="Times New Roman" panose="02020603050405020304" pitchFamily="18" charset="0"/>
              </a:rPr>
              <a:t>语法填空概览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443480">
                  <a:extLst>
                    <a:ext uri="{9D8B030D-6E8A-4147-A177-3AD203B41FA5}">
                      <a16:colId xmlns:a16="http://schemas.microsoft.com/office/drawing/2014/main" val="20002"/>
                    </a:ext>
                  </a:extLst>
                </a:gridCol>
                <a:gridCol w="4870582">
                  <a:extLst>
                    <a:ext uri="{9D8B030D-6E8A-4147-A177-3AD203B41FA5}">
                      <a16:colId xmlns:a16="http://schemas.microsoft.com/office/drawing/2014/main" val="20003"/>
                    </a:ext>
                  </a:extLst>
                </a:gridCol>
              </a:tblGrid>
              <a:tr h="45720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234</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人与社会</a:t>
                      </a:r>
                    </a:p>
                    <a:p>
                      <a:pPr algn="ctr"/>
                      <a:r>
                        <a:rPr lang="zh-CN" altLang="en-US" sz="2400" dirty="0">
                          <a:latin typeface="Times New Roman" panose="02020603050405020304" pitchFamily="18" charset="0"/>
                          <a:ea typeface="+mj-ea"/>
                          <a:cs typeface="Times New Roman" panose="02020603050405020304" pitchFamily="18" charset="0"/>
                        </a:rPr>
                        <a:t>（生活与学习）</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说明文</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原版书籍</a:t>
                      </a:r>
                    </a:p>
                    <a:p>
                      <a:pPr algn="ctr">
                        <a:buNone/>
                      </a:pPr>
                      <a:r>
                        <a:rPr lang="en-US" altLang="zh-CN" sz="2400" i="1" dirty="0">
                          <a:latin typeface="Times New Roman" panose="02020603050405020304" pitchFamily="18" charset="0"/>
                          <a:ea typeface="+mj-ea"/>
                          <a:cs typeface="Times New Roman" panose="02020603050405020304" pitchFamily="18" charset="0"/>
                        </a:rPr>
                        <a:t>1000 Inventions and Discoveries</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33115"/>
            <a:ext cx="8895080" cy="5410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a:solidFill>
                  <a:schemeClr val="bg1"/>
                </a:solidFill>
                <a:latin typeface="Times New Roman" panose="02020603050405020304" pitchFamily="18" charset="0"/>
                <a:cs typeface="Times New Roman" panose="02020603050405020304" pitchFamily="18" charset="0"/>
              </a:rPr>
              <a:t>语法填空介绍了从史前时代开始，农业发展演变的过程。</a:t>
            </a:r>
            <a:endParaRPr lang="zh-CN" altLang="en-US" sz="2600" b="1">
              <a:solidFill>
                <a:schemeClr val="bg1"/>
              </a:solidFill>
              <a:latin typeface="Times New Roman" panose="02020603050405020304" pitchFamily="18" charset="0"/>
              <a:cs typeface="Times New Roman" panose="02020603050405020304" pitchFamily="18" charset="0"/>
            </a:endParaRPr>
          </a:p>
        </p:txBody>
      </p:sp>
      <p:graphicFrame>
        <p:nvGraphicFramePr>
          <p:cNvPr id="7" name="表格 3"/>
          <p:cNvGraphicFramePr>
            <a:graphicFrameLocks noGrp="1"/>
          </p:cNvGraphicFramePr>
          <p:nvPr/>
        </p:nvGraphicFramePr>
        <p:xfrm>
          <a:off x="836930" y="4074795"/>
          <a:ext cx="10668000" cy="1304290"/>
        </p:xfrm>
        <a:graphic>
          <a:graphicData uri="http://schemas.openxmlformats.org/drawingml/2006/table">
            <a:tbl>
              <a:tblPr firstRow="1" bandRow="1">
                <a:tableStyleId>{5C22544A-7EE6-4342-B048-85BDC9FD1C3A}</a:tableStyleId>
              </a:tblPr>
              <a:tblGrid>
                <a:gridCol w="1848485">
                  <a:extLst>
                    <a:ext uri="{9D8B030D-6E8A-4147-A177-3AD203B41FA5}">
                      <a16:colId xmlns:a16="http://schemas.microsoft.com/office/drawing/2014/main" val="20000"/>
                    </a:ext>
                  </a:extLst>
                </a:gridCol>
                <a:gridCol w="1945640">
                  <a:extLst>
                    <a:ext uri="{9D8B030D-6E8A-4147-A177-3AD203B41FA5}">
                      <a16:colId xmlns:a16="http://schemas.microsoft.com/office/drawing/2014/main" val="20001"/>
                    </a:ext>
                  </a:extLst>
                </a:gridCol>
                <a:gridCol w="1624965">
                  <a:extLst>
                    <a:ext uri="{9D8B030D-6E8A-4147-A177-3AD203B41FA5}">
                      <a16:colId xmlns:a16="http://schemas.microsoft.com/office/drawing/2014/main" val="20002"/>
                    </a:ext>
                  </a:extLst>
                </a:gridCol>
                <a:gridCol w="1216025">
                  <a:extLst>
                    <a:ext uri="{9D8B030D-6E8A-4147-A177-3AD203B41FA5}">
                      <a16:colId xmlns:a16="http://schemas.microsoft.com/office/drawing/2014/main" val="20003"/>
                    </a:ext>
                  </a:extLst>
                </a:gridCol>
                <a:gridCol w="1226820">
                  <a:extLst>
                    <a:ext uri="{9D8B030D-6E8A-4147-A177-3AD203B41FA5}">
                      <a16:colId xmlns:a16="http://schemas.microsoft.com/office/drawing/2014/main" val="20004"/>
                    </a:ext>
                  </a:extLst>
                </a:gridCol>
                <a:gridCol w="1452245">
                  <a:extLst>
                    <a:ext uri="{9D8B030D-6E8A-4147-A177-3AD203B41FA5}">
                      <a16:colId xmlns:a16="http://schemas.microsoft.com/office/drawing/2014/main" val="20005"/>
                    </a:ext>
                  </a:extLst>
                </a:gridCol>
                <a:gridCol w="1353820">
                  <a:extLst>
                    <a:ext uri="{9D8B030D-6E8A-4147-A177-3AD203B41FA5}">
                      <a16:colId xmlns:a16="http://schemas.microsoft.com/office/drawing/2014/main" val="20006"/>
                    </a:ext>
                  </a:extLst>
                </a:gridCol>
              </a:tblGrid>
              <a:tr h="481330">
                <a:tc>
                  <a:txBody>
                    <a:bodyPr/>
                    <a:lstStyle/>
                    <a:p>
                      <a:pPr algn="ctr"/>
                      <a:r>
                        <a:rPr lang="zh-CN" altLang="en-US" sz="2400" dirty="0">
                          <a:latin typeface="Times New Roman" panose="02020603050405020304" pitchFamily="18" charset="0"/>
                          <a:ea typeface="+mj-ea"/>
                          <a:cs typeface="Times New Roman" panose="02020603050405020304" pitchFamily="18" charset="0"/>
                        </a:rPr>
                        <a:t>动词的时态与语态</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非谓语动词</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连词</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冠词</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介词</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名词单复数</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固定搭配</a:t>
                      </a:r>
                    </a:p>
                  </a:txBody>
                  <a:tcPr/>
                </a:tc>
                <a:extLst>
                  <a:ext uri="{0D108BD9-81ED-4DB2-BD59-A6C34878D82A}">
                    <a16:rowId xmlns:a16="http://schemas.microsoft.com/office/drawing/2014/main" val="10000"/>
                  </a:ext>
                </a:extLst>
              </a:tr>
              <a:tr h="481330">
                <a:tc>
                  <a:txBody>
                    <a:bodyPr/>
                    <a:lstStyle/>
                    <a:p>
                      <a:pPr algn="ctr"/>
                      <a:r>
                        <a:rPr lang="en-US" altLang="zh-CN" sz="2400" dirty="0">
                          <a:latin typeface="Times New Roman" panose="02020603050405020304" pitchFamily="18" charset="0"/>
                          <a:ea typeface="+mj-ea"/>
                          <a:cs typeface="Times New Roman" panose="02020603050405020304" pitchFamily="18" charset="0"/>
                        </a:rPr>
                        <a:t>3</a:t>
                      </a:r>
                    </a:p>
                  </a:txBody>
                  <a:tcPr/>
                </a:tc>
                <a:tc>
                  <a:txBody>
                    <a:bodyPr/>
                    <a:lstStyle/>
                    <a:p>
                      <a:pPr algn="ctr"/>
                      <a:r>
                        <a:rPr lang="en-US" altLang="zh-CN" sz="2400" dirty="0">
                          <a:latin typeface="Times New Roman" panose="02020603050405020304" pitchFamily="18" charset="0"/>
                          <a:ea typeface="+mj-ea"/>
                          <a:cs typeface="Times New Roman" panose="02020603050405020304" pitchFamily="18" charset="0"/>
                        </a:rPr>
                        <a:t>2</a:t>
                      </a:r>
                    </a:p>
                  </a:txBody>
                  <a:tcPr/>
                </a:tc>
                <a:tc>
                  <a:txBody>
                    <a:bodyPr/>
                    <a:lstStyle/>
                    <a:p>
                      <a:pPr algn="ctr"/>
                      <a:r>
                        <a:rPr lang="en-US" altLang="zh-CN" sz="2400" dirty="0">
                          <a:latin typeface="Times New Roman" panose="02020603050405020304" pitchFamily="18" charset="0"/>
                          <a:ea typeface="+mj-ea"/>
                          <a:cs typeface="Times New Roman" panose="02020603050405020304" pitchFamily="18" charset="0"/>
                        </a:rPr>
                        <a:t>1</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1</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1</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1</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1</a:t>
                      </a:r>
                    </a:p>
                  </a:txBody>
                  <a:tcPr/>
                </a:tc>
                <a:extLst>
                  <a:ext uri="{0D108BD9-81ED-4DB2-BD59-A6C34878D82A}">
                    <a16:rowId xmlns:a16="http://schemas.microsoft.com/office/drawing/2014/main" val="10001"/>
                  </a:ext>
                </a:extLst>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477520" y="886460"/>
            <a:ext cx="11061700" cy="509270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300" b="1" u="sng" dirty="0">
                <a:solidFill>
                  <a:srgbClr val="7030A0"/>
                </a:solidFill>
                <a:latin typeface="Times New Roman" panose="02020603050405020304" pitchFamily="18" charset="0"/>
                <a:cs typeface="Times New Roman" panose="02020603050405020304" pitchFamily="18" charset="0"/>
              </a:rPr>
              <a:t>Some time after 10,000 BC</a:t>
            </a:r>
            <a:r>
              <a:rPr lang="en-US" altLang="zh-CN" sz="2300" dirty="0">
                <a:solidFill>
                  <a:schemeClr val="bg1"/>
                </a:solidFill>
                <a:latin typeface="Times New Roman" panose="02020603050405020304" pitchFamily="18" charset="0"/>
                <a:cs typeface="Times New Roman" panose="02020603050405020304" pitchFamily="18" charset="0"/>
              </a:rPr>
              <a:t>, people made the first real attempt to control the world they lived </a:t>
            </a:r>
            <a:r>
              <a:rPr lang="en-US" altLang="zh-CN" sz="2300" u="sng" dirty="0">
                <a:solidFill>
                  <a:schemeClr val="bg1"/>
                </a:solidFill>
                <a:latin typeface="Times New Roman" panose="02020603050405020304" pitchFamily="18" charset="0"/>
                <a:cs typeface="Times New Roman" panose="02020603050405020304" pitchFamily="18" charset="0"/>
              </a:rPr>
              <a:t>  56   </a:t>
            </a:r>
            <a:r>
              <a:rPr lang="en-US" altLang="zh-CN" sz="2300" dirty="0">
                <a:solidFill>
                  <a:schemeClr val="bg1"/>
                </a:solidFill>
                <a:latin typeface="Times New Roman" panose="02020603050405020304" pitchFamily="18" charset="0"/>
                <a:cs typeface="Times New Roman" panose="02020603050405020304" pitchFamily="18" charset="0"/>
              </a:rPr>
              <a:t>, through agriculture. </a:t>
            </a:r>
            <a:r>
              <a:rPr lang="en-US" altLang="zh-CN" sz="2300" b="1" u="sng" dirty="0">
                <a:solidFill>
                  <a:srgbClr val="7030A0"/>
                </a:solidFill>
                <a:latin typeface="Times New Roman" panose="02020603050405020304" pitchFamily="18" charset="0"/>
                <a:cs typeface="Times New Roman" panose="02020603050405020304" pitchFamily="18" charset="0"/>
              </a:rPr>
              <a:t>Over thousands of years</a:t>
            </a:r>
            <a:r>
              <a:rPr lang="en-US" altLang="zh-CN" sz="2300" dirty="0">
                <a:solidFill>
                  <a:schemeClr val="bg1"/>
                </a:solidFill>
                <a:latin typeface="Times New Roman" panose="02020603050405020304" pitchFamily="18" charset="0"/>
                <a:cs typeface="Times New Roman" panose="02020603050405020304" pitchFamily="18" charset="0"/>
              </a:rPr>
              <a:t>,, they began to depend less on  </a:t>
            </a:r>
            <a:r>
              <a:rPr lang="en-US" altLang="zh-CN" sz="2300" u="sng" dirty="0">
                <a:solidFill>
                  <a:schemeClr val="bg1"/>
                </a:solidFill>
                <a:latin typeface="Times New Roman" panose="02020603050405020304" pitchFamily="18" charset="0"/>
                <a:cs typeface="Times New Roman" panose="02020603050405020304" pitchFamily="18" charset="0"/>
              </a:rPr>
              <a:t> 57   </a:t>
            </a:r>
            <a:r>
              <a:rPr lang="en-US" altLang="zh-CN" sz="2300" dirty="0">
                <a:solidFill>
                  <a:schemeClr val="bg1"/>
                </a:solidFill>
                <a:latin typeface="Times New Roman" panose="02020603050405020304" pitchFamily="18" charset="0"/>
                <a:cs typeface="Times New Roman" panose="02020603050405020304" pitchFamily="18" charset="0"/>
              </a:rPr>
              <a:t>could be hunted or gathered from the wild, and more on animals they had raised and crops they had sown. </a:t>
            </a:r>
          </a:p>
          <a:p>
            <a:r>
              <a:rPr lang="en-US" altLang="zh-CN" sz="2300" dirty="0">
                <a:solidFill>
                  <a:schemeClr val="bg1"/>
                </a:solidFill>
                <a:latin typeface="Times New Roman" panose="02020603050405020304" pitchFamily="18" charset="0"/>
                <a:cs typeface="Times New Roman" panose="02020603050405020304" pitchFamily="18" charset="0"/>
              </a:rPr>
              <a:t>    Farming produced more food per person </a:t>
            </a:r>
            <a:r>
              <a:rPr lang="en-US" altLang="zh-CN" sz="2300" u="sng" dirty="0">
                <a:solidFill>
                  <a:schemeClr val="bg1"/>
                </a:solidFill>
                <a:latin typeface="Times New Roman" panose="02020603050405020304" pitchFamily="18" charset="0"/>
                <a:cs typeface="Times New Roman" panose="02020603050405020304" pitchFamily="18" charset="0"/>
              </a:rPr>
              <a:t>  58  </a:t>
            </a:r>
            <a:r>
              <a:rPr lang="en-US" altLang="zh-CN" sz="2300" dirty="0">
                <a:solidFill>
                  <a:schemeClr val="bg1"/>
                </a:solidFill>
                <a:latin typeface="Times New Roman" panose="02020603050405020304" pitchFamily="18" charset="0"/>
                <a:cs typeface="Times New Roman" panose="02020603050405020304" pitchFamily="18" charset="0"/>
              </a:rPr>
              <a:t> hunting and gathering, so people were able to raise more children. And, as more children were born, more food </a:t>
            </a:r>
            <a:r>
              <a:rPr lang="en-US" altLang="zh-CN" sz="2300" u="sng" dirty="0">
                <a:solidFill>
                  <a:schemeClr val="bg1"/>
                </a:solidFill>
                <a:latin typeface="Times New Roman" panose="02020603050405020304" pitchFamily="18" charset="0"/>
                <a:cs typeface="Times New Roman" panose="02020603050405020304" pitchFamily="18" charset="0"/>
              </a:rPr>
              <a:t>  59  </a:t>
            </a:r>
            <a:r>
              <a:rPr lang="en-US" altLang="zh-CN" sz="2300" dirty="0">
                <a:solidFill>
                  <a:schemeClr val="bg1"/>
                </a:solidFill>
                <a:latin typeface="Times New Roman" panose="02020603050405020304" pitchFamily="18" charset="0"/>
                <a:cs typeface="Times New Roman" panose="02020603050405020304" pitchFamily="18" charset="0"/>
              </a:rPr>
              <a:t> (need). Agriculture gave people their first experience of the power of technology </a:t>
            </a:r>
            <a:r>
              <a:rPr lang="en-US" altLang="zh-CN" sz="2300" u="sng" dirty="0">
                <a:solidFill>
                  <a:schemeClr val="bg1"/>
                </a:solidFill>
                <a:latin typeface="Times New Roman" panose="02020603050405020304" pitchFamily="18" charset="0"/>
                <a:cs typeface="Times New Roman" panose="02020603050405020304" pitchFamily="18" charset="0"/>
              </a:rPr>
              <a:t> 60  </a:t>
            </a:r>
            <a:r>
              <a:rPr lang="en-US" altLang="zh-CN" sz="2300" dirty="0">
                <a:solidFill>
                  <a:schemeClr val="bg1"/>
                </a:solidFill>
                <a:latin typeface="Times New Roman" panose="02020603050405020304" pitchFamily="18" charset="0"/>
                <a:cs typeface="Times New Roman" panose="02020603050405020304" pitchFamily="18" charset="0"/>
              </a:rPr>
              <a:t> (change) lives. </a:t>
            </a:r>
          </a:p>
          <a:p>
            <a:r>
              <a:rPr lang="en-US" altLang="zh-CN" sz="2300" dirty="0">
                <a:solidFill>
                  <a:schemeClr val="bg1"/>
                </a:solidFill>
                <a:latin typeface="Times New Roman" panose="02020603050405020304" pitchFamily="18" charset="0"/>
                <a:cs typeface="Times New Roman" panose="02020603050405020304" pitchFamily="18" charset="0"/>
              </a:rPr>
              <a:t>    </a:t>
            </a:r>
            <a:r>
              <a:rPr lang="en-US" altLang="zh-CN" sz="2300" b="1" u="sng" dirty="0">
                <a:solidFill>
                  <a:srgbClr val="7030A0"/>
                </a:solidFill>
                <a:latin typeface="Times New Roman" panose="02020603050405020304" pitchFamily="18" charset="0"/>
                <a:cs typeface="Times New Roman" panose="02020603050405020304" pitchFamily="18" charset="0"/>
              </a:rPr>
              <a:t>By about 6000 BC</a:t>
            </a:r>
            <a:r>
              <a:rPr lang="en-US" altLang="zh-CN" sz="2300" dirty="0">
                <a:solidFill>
                  <a:schemeClr val="bg1"/>
                </a:solidFill>
                <a:latin typeface="Times New Roman" panose="02020603050405020304" pitchFamily="18" charset="0"/>
                <a:cs typeface="Times New Roman" panose="02020603050405020304" pitchFamily="18" charset="0"/>
              </a:rPr>
              <a:t>, people </a:t>
            </a:r>
            <a:r>
              <a:rPr lang="en-US" altLang="zh-CN" sz="2300" u="sng" dirty="0">
                <a:solidFill>
                  <a:schemeClr val="bg1"/>
                </a:solidFill>
                <a:latin typeface="Times New Roman" panose="02020603050405020304" pitchFamily="18" charset="0"/>
                <a:cs typeface="Times New Roman" panose="02020603050405020304" pitchFamily="18" charset="0"/>
              </a:rPr>
              <a:t>  61   </a:t>
            </a:r>
            <a:r>
              <a:rPr lang="en-US" altLang="zh-CN" sz="2300" dirty="0">
                <a:solidFill>
                  <a:schemeClr val="bg1"/>
                </a:solidFill>
                <a:latin typeface="Times New Roman" panose="02020603050405020304" pitchFamily="18" charset="0"/>
                <a:cs typeface="Times New Roman" panose="02020603050405020304" pitchFamily="18" charset="0"/>
              </a:rPr>
              <a:t> (discover) the best crops to grow and animals to raise. </a:t>
            </a:r>
            <a:r>
              <a:rPr lang="en-US" altLang="zh-CN" sz="2300" b="1" u="sng" dirty="0">
                <a:solidFill>
                  <a:srgbClr val="7030A0"/>
                </a:solidFill>
                <a:latin typeface="Times New Roman" panose="02020603050405020304" pitchFamily="18" charset="0"/>
                <a:cs typeface="Times New Roman" panose="02020603050405020304" pitchFamily="18" charset="0"/>
              </a:rPr>
              <a:t>Later</a:t>
            </a:r>
            <a:r>
              <a:rPr lang="en-US" altLang="zh-CN" sz="2300" dirty="0">
                <a:solidFill>
                  <a:schemeClr val="bg1"/>
                </a:solidFill>
                <a:latin typeface="Times New Roman" panose="02020603050405020304" pitchFamily="18" charset="0"/>
                <a:cs typeface="Times New Roman" panose="02020603050405020304" pitchFamily="18" charset="0"/>
              </a:rPr>
              <a:t>, they learned to work with the  </a:t>
            </a:r>
            <a:r>
              <a:rPr lang="en-US" altLang="zh-CN" sz="2300" u="sng" dirty="0">
                <a:solidFill>
                  <a:schemeClr val="bg1"/>
                </a:solidFill>
                <a:latin typeface="Times New Roman" panose="02020603050405020304" pitchFamily="18" charset="0"/>
                <a:cs typeface="Times New Roman" panose="02020603050405020304" pitchFamily="18" charset="0"/>
              </a:rPr>
              <a:t> 62   </a:t>
            </a:r>
            <a:r>
              <a:rPr lang="en-US" altLang="zh-CN" sz="2300" dirty="0">
                <a:solidFill>
                  <a:schemeClr val="bg1"/>
                </a:solidFill>
                <a:latin typeface="Times New Roman" panose="02020603050405020304" pitchFamily="18" charset="0"/>
                <a:cs typeface="Times New Roman" panose="02020603050405020304" pitchFamily="18" charset="0"/>
              </a:rPr>
              <a:t> (season), planting at the right time and, in dry areas, </a:t>
            </a:r>
            <a:r>
              <a:rPr lang="en-US" altLang="zh-CN" sz="2300" u="sng" dirty="0">
                <a:solidFill>
                  <a:schemeClr val="bg1"/>
                </a:solidFill>
                <a:latin typeface="Times New Roman" panose="02020603050405020304" pitchFamily="18" charset="0"/>
                <a:cs typeface="Times New Roman" panose="02020603050405020304" pitchFamily="18" charset="0"/>
              </a:rPr>
              <a:t>   63   </a:t>
            </a:r>
            <a:r>
              <a:rPr lang="en-US" altLang="zh-CN" sz="2300" dirty="0">
                <a:solidFill>
                  <a:schemeClr val="bg1"/>
                </a:solidFill>
                <a:latin typeface="Times New Roman" panose="02020603050405020304" pitchFamily="18" charset="0"/>
                <a:cs typeface="Times New Roman" panose="02020603050405020304" pitchFamily="18" charset="0"/>
              </a:rPr>
              <a:t> (make) use of annual floods to irrigate (</a:t>
            </a:r>
            <a:r>
              <a:rPr lang="zh-CN" altLang="en-US" sz="2300" dirty="0">
                <a:solidFill>
                  <a:schemeClr val="bg1"/>
                </a:solidFill>
                <a:latin typeface="Times New Roman" panose="02020603050405020304" pitchFamily="18" charset="0"/>
                <a:cs typeface="Times New Roman" panose="02020603050405020304" pitchFamily="18" charset="0"/>
              </a:rPr>
              <a:t>灌溉</a:t>
            </a:r>
            <a:r>
              <a:rPr lang="en-US" altLang="zh-CN" sz="2300" dirty="0">
                <a:solidFill>
                  <a:schemeClr val="bg1"/>
                </a:solidFill>
                <a:latin typeface="Times New Roman" panose="02020603050405020304" pitchFamily="18" charset="0"/>
                <a:cs typeface="Times New Roman" panose="02020603050405020304" pitchFamily="18" charset="0"/>
              </a:rPr>
              <a:t>) their fields. </a:t>
            </a:r>
          </a:p>
          <a:p>
            <a:r>
              <a:rPr lang="en-US" altLang="zh-CN" sz="2300" dirty="0">
                <a:solidFill>
                  <a:schemeClr val="bg1"/>
                </a:solidFill>
                <a:latin typeface="Times New Roman" panose="02020603050405020304" pitchFamily="18" charset="0"/>
                <a:cs typeface="Times New Roman" panose="02020603050405020304" pitchFamily="18" charset="0"/>
              </a:rPr>
              <a:t>    This style of farming lasted for quite a long time. </a:t>
            </a:r>
            <a:r>
              <a:rPr lang="en-US" altLang="zh-CN" sz="2300" b="1" u="sng" dirty="0">
                <a:solidFill>
                  <a:srgbClr val="7030A0"/>
                </a:solidFill>
                <a:latin typeface="Times New Roman" panose="02020603050405020304" pitchFamily="18" charset="0"/>
                <a:cs typeface="Times New Roman" panose="02020603050405020304" pitchFamily="18" charset="0"/>
              </a:rPr>
              <a:t>Then</a:t>
            </a:r>
            <a:r>
              <a:rPr lang="en-US" altLang="zh-CN" sz="2300" dirty="0">
                <a:solidFill>
                  <a:schemeClr val="bg1"/>
                </a:solidFill>
                <a:latin typeface="Times New Roman" panose="02020603050405020304" pitchFamily="18" charset="0"/>
                <a:cs typeface="Times New Roman" panose="02020603050405020304" pitchFamily="18" charset="0"/>
              </a:rPr>
              <a:t>, with </a:t>
            </a:r>
            <a:r>
              <a:rPr lang="en-US" altLang="zh-CN" sz="2300" u="sng" dirty="0">
                <a:solidFill>
                  <a:schemeClr val="bg1"/>
                </a:solidFill>
                <a:latin typeface="Times New Roman" panose="02020603050405020304" pitchFamily="18" charset="0"/>
                <a:cs typeface="Times New Roman" panose="02020603050405020304" pitchFamily="18" charset="0"/>
              </a:rPr>
              <a:t>  64  </a:t>
            </a:r>
            <a:r>
              <a:rPr lang="en-US" altLang="zh-CN" sz="2300" dirty="0">
                <a:solidFill>
                  <a:schemeClr val="bg1"/>
                </a:solidFill>
                <a:latin typeface="Times New Roman" panose="02020603050405020304" pitchFamily="18" charset="0"/>
                <a:cs typeface="Times New Roman" panose="02020603050405020304" pitchFamily="18" charset="0"/>
              </a:rPr>
              <a:t>  rise of science, changes began. New methods </a:t>
            </a:r>
            <a:r>
              <a:rPr lang="en-US" altLang="zh-CN" sz="2300" u="sng" dirty="0">
                <a:solidFill>
                  <a:schemeClr val="bg1"/>
                </a:solidFill>
                <a:latin typeface="Times New Roman" panose="02020603050405020304" pitchFamily="18" charset="0"/>
                <a:cs typeface="Times New Roman" panose="02020603050405020304" pitchFamily="18" charset="0"/>
              </a:rPr>
              <a:t>  65   </a:t>
            </a:r>
            <a:r>
              <a:rPr lang="en-US" altLang="zh-CN" sz="2300" dirty="0">
                <a:solidFill>
                  <a:schemeClr val="bg1"/>
                </a:solidFill>
                <a:latin typeface="Times New Roman" panose="02020603050405020304" pitchFamily="18" charset="0"/>
                <a:cs typeface="Times New Roman" panose="02020603050405020304" pitchFamily="18" charset="0"/>
              </a:rPr>
              <a:t> (mean) that fewer people worked in farming.</a:t>
            </a:r>
            <a:r>
              <a:rPr lang="en-US" altLang="zh-CN" sz="2300" b="1" u="sng" dirty="0">
                <a:solidFill>
                  <a:srgbClr val="7030A0"/>
                </a:solidFill>
                <a:latin typeface="Times New Roman" panose="02020603050405020304" pitchFamily="18" charset="0"/>
                <a:cs typeface="Times New Roman" panose="02020603050405020304" pitchFamily="18" charset="0"/>
              </a:rPr>
              <a:t> In the last century or so</a:t>
            </a:r>
            <a:r>
              <a:rPr lang="en-US" altLang="zh-CN" sz="2300" dirty="0">
                <a:solidFill>
                  <a:schemeClr val="bg1"/>
                </a:solidFill>
                <a:latin typeface="Times New Roman" panose="02020603050405020304" pitchFamily="18" charset="0"/>
                <a:cs typeface="Times New Roman" panose="02020603050405020304" pitchFamily="18" charset="0"/>
              </a:rPr>
              <a:t>, these changes have accelerated. New power machinery and artificial fertilizers (</a:t>
            </a:r>
            <a:r>
              <a:rPr lang="zh-CN" altLang="en-US" sz="2300" dirty="0">
                <a:solidFill>
                  <a:schemeClr val="bg1"/>
                </a:solidFill>
                <a:latin typeface="Times New Roman" panose="02020603050405020304" pitchFamily="18" charset="0"/>
                <a:cs typeface="Times New Roman" panose="02020603050405020304" pitchFamily="18" charset="0"/>
              </a:rPr>
              <a:t>化肥</a:t>
            </a:r>
            <a:r>
              <a:rPr lang="en-US" altLang="zh-CN" sz="2300" dirty="0">
                <a:solidFill>
                  <a:schemeClr val="bg1"/>
                </a:solidFill>
                <a:latin typeface="Times New Roman" panose="02020603050405020304" pitchFamily="18" charset="0"/>
                <a:cs typeface="Times New Roman" panose="02020603050405020304" pitchFamily="18" charset="0"/>
              </a:rPr>
              <a:t>) have now totally transformed a way of life that started in the Stone Age.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18705"/>
            <a:ext cx="3726000" cy="1206000"/>
          </a:xfrm>
          <a:prstGeom prst="rect">
            <a:avLst/>
          </a:prstGeom>
        </p:spPr>
      </p:pic>
      <p:sp>
        <p:nvSpPr>
          <p:cNvPr id="3" name="对话气泡: 矩形 24"/>
          <p:cNvSpPr/>
          <p:nvPr/>
        </p:nvSpPr>
        <p:spPr>
          <a:xfrm>
            <a:off x="1218565" y="1317625"/>
            <a:ext cx="52832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in</a:t>
            </a:r>
          </a:p>
        </p:txBody>
      </p:sp>
      <p:sp>
        <p:nvSpPr>
          <p:cNvPr id="4" name="对话气泡: 矩形 24"/>
          <p:cNvSpPr/>
          <p:nvPr/>
        </p:nvSpPr>
        <p:spPr>
          <a:xfrm>
            <a:off x="248920" y="1661160"/>
            <a:ext cx="96964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what</a:t>
            </a:r>
          </a:p>
        </p:txBody>
      </p:sp>
      <p:sp>
        <p:nvSpPr>
          <p:cNvPr id="12" name="对话气泡: 矩形 24"/>
          <p:cNvSpPr/>
          <p:nvPr/>
        </p:nvSpPr>
        <p:spPr>
          <a:xfrm>
            <a:off x="5567680" y="2319655"/>
            <a:ext cx="88074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than</a:t>
            </a:r>
          </a:p>
        </p:txBody>
      </p:sp>
      <p:sp>
        <p:nvSpPr>
          <p:cNvPr id="13" name="矩形 12"/>
          <p:cNvSpPr/>
          <p:nvPr/>
        </p:nvSpPr>
        <p:spPr>
          <a:xfrm>
            <a:off x="3027680" y="2376805"/>
            <a:ext cx="7581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445135" y="1346200"/>
            <a:ext cx="7581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7830820" y="2740025"/>
            <a:ext cx="7581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对话气泡: 矩形 24"/>
          <p:cNvSpPr/>
          <p:nvPr/>
        </p:nvSpPr>
        <p:spPr>
          <a:xfrm>
            <a:off x="8524875" y="2642870"/>
            <a:ext cx="207899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was needed</a:t>
            </a:r>
          </a:p>
        </p:txBody>
      </p:sp>
      <p:sp>
        <p:nvSpPr>
          <p:cNvPr id="19" name="对话气泡: 矩形 24"/>
          <p:cNvSpPr/>
          <p:nvPr/>
        </p:nvSpPr>
        <p:spPr>
          <a:xfrm>
            <a:off x="7699375" y="3063240"/>
            <a:ext cx="172529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to change</a:t>
            </a:r>
          </a:p>
        </p:txBody>
      </p:sp>
      <p:sp>
        <p:nvSpPr>
          <p:cNvPr id="21" name="矩形 20"/>
          <p:cNvSpPr/>
          <p:nvPr/>
        </p:nvSpPr>
        <p:spPr>
          <a:xfrm>
            <a:off x="748030" y="3416935"/>
            <a:ext cx="25158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对话气泡: 矩形 24"/>
          <p:cNvSpPr/>
          <p:nvPr/>
        </p:nvSpPr>
        <p:spPr>
          <a:xfrm>
            <a:off x="4076065" y="3359785"/>
            <a:ext cx="251142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had discovered</a:t>
            </a:r>
          </a:p>
        </p:txBody>
      </p:sp>
      <p:sp>
        <p:nvSpPr>
          <p:cNvPr id="25" name="对话气泡: 矩形 24"/>
          <p:cNvSpPr/>
          <p:nvPr/>
        </p:nvSpPr>
        <p:spPr>
          <a:xfrm>
            <a:off x="4862195" y="3780155"/>
            <a:ext cx="172529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seasons</a:t>
            </a:r>
          </a:p>
        </p:txBody>
      </p:sp>
      <p:sp>
        <p:nvSpPr>
          <p:cNvPr id="26" name="对话气泡: 矩形 24"/>
          <p:cNvSpPr/>
          <p:nvPr/>
        </p:nvSpPr>
        <p:spPr>
          <a:xfrm>
            <a:off x="1203325" y="4093845"/>
            <a:ext cx="172529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making</a:t>
            </a:r>
          </a:p>
        </p:txBody>
      </p:sp>
      <p:sp>
        <p:nvSpPr>
          <p:cNvPr id="28" name="对话气泡: 矩形 24"/>
          <p:cNvSpPr/>
          <p:nvPr/>
        </p:nvSpPr>
        <p:spPr>
          <a:xfrm>
            <a:off x="8032115" y="4438015"/>
            <a:ext cx="73406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the</a:t>
            </a:r>
          </a:p>
        </p:txBody>
      </p:sp>
      <p:sp>
        <p:nvSpPr>
          <p:cNvPr id="29" name="对话气泡: 矩形 24"/>
          <p:cNvSpPr/>
          <p:nvPr/>
        </p:nvSpPr>
        <p:spPr>
          <a:xfrm>
            <a:off x="4076065" y="4752340"/>
            <a:ext cx="149161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meant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ppt_x"/>
                                          </p:val>
                                        </p:tav>
                                        <p:tav tm="100000">
                                          <p:val>
                                            <p:strVal val="#ppt_x"/>
                                          </p:val>
                                        </p:tav>
                                      </p:tavLst>
                                    </p:anim>
                                    <p:anim calcmode="lin" valueType="num">
                                      <p:cBhvr additive="base">
                                        <p:cTn id="5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additive="base">
                                        <p:cTn id="61" dur="500" fill="hold"/>
                                        <p:tgtEl>
                                          <p:spTgt spid="22"/>
                                        </p:tgtEl>
                                        <p:attrNameLst>
                                          <p:attrName>ppt_x</p:attrName>
                                        </p:attrNameLst>
                                      </p:cBhvr>
                                      <p:tavLst>
                                        <p:tav tm="0">
                                          <p:val>
                                            <p:strVal val="#ppt_x"/>
                                          </p:val>
                                        </p:tav>
                                        <p:tav tm="100000">
                                          <p:val>
                                            <p:strVal val="#ppt_x"/>
                                          </p:val>
                                        </p:tav>
                                      </p:tavLst>
                                    </p:anim>
                                    <p:anim calcmode="lin" valueType="num">
                                      <p:cBhvr additive="base">
                                        <p:cTn id="6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additive="base">
                                        <p:cTn id="67" dur="500" fill="hold"/>
                                        <p:tgtEl>
                                          <p:spTgt spid="25"/>
                                        </p:tgtEl>
                                        <p:attrNameLst>
                                          <p:attrName>ppt_x</p:attrName>
                                        </p:attrNameLst>
                                      </p:cBhvr>
                                      <p:tavLst>
                                        <p:tav tm="0">
                                          <p:val>
                                            <p:strVal val="#ppt_x"/>
                                          </p:val>
                                        </p:tav>
                                        <p:tav tm="100000">
                                          <p:val>
                                            <p:strVal val="#ppt_x"/>
                                          </p:val>
                                        </p:tav>
                                      </p:tavLst>
                                    </p:anim>
                                    <p:anim calcmode="lin" valueType="num">
                                      <p:cBhvr additive="base">
                                        <p:cTn id="6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additive="base">
                                        <p:cTn id="73" dur="500" fill="hold"/>
                                        <p:tgtEl>
                                          <p:spTgt spid="26"/>
                                        </p:tgtEl>
                                        <p:attrNameLst>
                                          <p:attrName>ppt_x</p:attrName>
                                        </p:attrNameLst>
                                      </p:cBhvr>
                                      <p:tavLst>
                                        <p:tav tm="0">
                                          <p:val>
                                            <p:strVal val="#ppt_x"/>
                                          </p:val>
                                        </p:tav>
                                        <p:tav tm="100000">
                                          <p:val>
                                            <p:strVal val="#ppt_x"/>
                                          </p:val>
                                        </p:tav>
                                      </p:tavLst>
                                    </p:anim>
                                    <p:anim calcmode="lin" valueType="num">
                                      <p:cBhvr additive="base">
                                        <p:cTn id="7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additive="base">
                                        <p:cTn id="79" dur="500" fill="hold"/>
                                        <p:tgtEl>
                                          <p:spTgt spid="28"/>
                                        </p:tgtEl>
                                        <p:attrNameLst>
                                          <p:attrName>ppt_x</p:attrName>
                                        </p:attrNameLst>
                                      </p:cBhvr>
                                      <p:tavLst>
                                        <p:tav tm="0">
                                          <p:val>
                                            <p:strVal val="#ppt_x"/>
                                          </p:val>
                                        </p:tav>
                                        <p:tav tm="100000">
                                          <p:val>
                                            <p:strVal val="#ppt_x"/>
                                          </p:val>
                                        </p:tav>
                                      </p:tavLst>
                                    </p:anim>
                                    <p:anim calcmode="lin" valueType="num">
                                      <p:cBhvr additive="base">
                                        <p:cTn id="8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9"/>
                                        </p:tgtEl>
                                        <p:attrNameLst>
                                          <p:attrName>style.visibility</p:attrName>
                                        </p:attrNameLst>
                                      </p:cBhvr>
                                      <p:to>
                                        <p:strVal val="visible"/>
                                      </p:to>
                                    </p:set>
                                    <p:anim calcmode="lin" valueType="num">
                                      <p:cBhvr additive="base">
                                        <p:cTn id="85" dur="500" fill="hold"/>
                                        <p:tgtEl>
                                          <p:spTgt spid="29"/>
                                        </p:tgtEl>
                                        <p:attrNameLst>
                                          <p:attrName>ppt_x</p:attrName>
                                        </p:attrNameLst>
                                      </p:cBhvr>
                                      <p:tavLst>
                                        <p:tav tm="0">
                                          <p:val>
                                            <p:strVal val="#ppt_x"/>
                                          </p:val>
                                        </p:tav>
                                        <p:tav tm="100000">
                                          <p:val>
                                            <p:strVal val="#ppt_x"/>
                                          </p:val>
                                        </p:tav>
                                      </p:tavLst>
                                    </p:anim>
                                    <p:anim calcmode="lin" valueType="num">
                                      <p:cBhvr additive="base">
                                        <p:cTn id="8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12" grpId="0" bldLvl="0" animBg="1"/>
      <p:bldP spid="13" grpId="0" bldLvl="0" animBg="1"/>
      <p:bldP spid="14" grpId="0" bldLvl="0" animBg="1"/>
      <p:bldP spid="15" grpId="0" bldLvl="0" animBg="1"/>
      <p:bldP spid="18" grpId="0" bldLvl="0" animBg="1"/>
      <p:bldP spid="19" grpId="0" bldLvl="0" animBg="1"/>
      <p:bldP spid="21" grpId="0" bldLvl="0" animBg="1"/>
      <p:bldP spid="22" grpId="0" bldLvl="0" animBg="1"/>
      <p:bldP spid="25" grpId="0" bldLvl="0" animBg="1"/>
      <p:bldP spid="26" grpId="0" bldLvl="0" animBg="1"/>
      <p:bldP spid="28" grpId="0" bldLvl="0" animBg="1"/>
      <p:bldP spid="29"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第一节</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阅读理解</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6842"/>
    </mc:Choice>
    <mc:Fallback xmlns="">
      <p:transition spd="slow" advTm="2684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293097" y="420496"/>
            <a:ext cx="3726815"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一、阅读理解</a:t>
            </a:r>
            <a:r>
              <a:rPr lang="en-US" altLang="zh-CN" sz="3600" b="1" dirty="0">
                <a:ln w="0"/>
                <a:solidFill>
                  <a:schemeClr val="bg1"/>
                </a:solidFill>
                <a:latin typeface="Times New Roman" panose="02020603050405020304" pitchFamily="18" charset="0"/>
                <a:ea typeface="+mj-ea"/>
                <a:cs typeface="Times New Roman" panose="02020603050405020304" pitchFamily="18" charset="0"/>
              </a:rPr>
              <a:t>A</a:t>
            </a:r>
            <a:r>
              <a:rPr lang="zh-CN" altLang="en-US" sz="3600" b="1" dirty="0">
                <a:ln w="0"/>
                <a:solidFill>
                  <a:schemeClr val="bg1"/>
                </a:solidFill>
                <a:latin typeface="Times New Roman" panose="02020603050405020304" pitchFamily="18" charset="0"/>
                <a:ea typeface="+mj-ea"/>
                <a:cs typeface="Times New Roman" panose="02020603050405020304" pitchFamily="18" charset="0"/>
              </a:rPr>
              <a:t>篇</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en-US" altLang="zh-CN" sz="2600" b="1" dirty="0">
                <a:solidFill>
                  <a:schemeClr val="bg1"/>
                </a:solidFill>
                <a:latin typeface="Times New Roman" panose="02020603050405020304" pitchFamily="18" charset="0"/>
                <a:cs typeface="Times New Roman" panose="02020603050405020304" pitchFamily="18" charset="0"/>
              </a:rPr>
              <a:t>A</a:t>
            </a:r>
            <a:r>
              <a:rPr lang="zh-CN" altLang="en-US" sz="2600" b="1" dirty="0">
                <a:solidFill>
                  <a:schemeClr val="bg1"/>
                </a:solidFill>
                <a:latin typeface="Times New Roman" panose="02020603050405020304" pitchFamily="18" charset="0"/>
                <a:cs typeface="Times New Roman" panose="02020603050405020304" pitchFamily="18" charset="0"/>
              </a:rPr>
              <a:t>篇概览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669540">
                  <a:extLst>
                    <a:ext uri="{9D8B030D-6E8A-4147-A177-3AD203B41FA5}">
                      <a16:colId xmlns:a16="http://schemas.microsoft.com/office/drawing/2014/main" val="20002"/>
                    </a:ext>
                  </a:extLst>
                </a:gridCol>
                <a:gridCol w="4644522">
                  <a:extLst>
                    <a:ext uri="{9D8B030D-6E8A-4147-A177-3AD203B41FA5}">
                      <a16:colId xmlns:a16="http://schemas.microsoft.com/office/drawing/2014/main" val="20003"/>
                    </a:ext>
                  </a:extLst>
                </a:gridCol>
              </a:tblGrid>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299</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人与自我</a:t>
                      </a:r>
                    </a:p>
                    <a:p>
                      <a:pPr algn="ctr"/>
                      <a:r>
                        <a:rPr lang="zh-CN" altLang="en-US" sz="2400" dirty="0">
                          <a:latin typeface="Times New Roman" panose="02020603050405020304" pitchFamily="18" charset="0"/>
                          <a:ea typeface="+mj-ea"/>
                          <a:cs typeface="Times New Roman" panose="02020603050405020304" pitchFamily="18" charset="0"/>
                        </a:rPr>
                        <a:t>（生活与学习）</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介绍说明类</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404 not found</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15970"/>
            <a:ext cx="10417810" cy="1866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b="1">
                <a:solidFill>
                  <a:schemeClr val="bg1"/>
                </a:solidFill>
                <a:latin typeface="Times New Roman" panose="02020603050405020304" pitchFamily="18" charset="0"/>
                <a:cs typeface="Times New Roman" panose="02020603050405020304" pitchFamily="18" charset="0"/>
              </a:rPr>
              <a:t>阅读理解</a:t>
            </a:r>
            <a:r>
              <a:rPr lang="en-US" altLang="zh-CN" sz="2600" b="1">
                <a:solidFill>
                  <a:schemeClr val="bg1"/>
                </a:solidFill>
                <a:latin typeface="Times New Roman" panose="02020603050405020304" pitchFamily="18" charset="0"/>
                <a:cs typeface="Times New Roman" panose="02020603050405020304" pitchFamily="18" charset="0"/>
              </a:rPr>
              <a:t>A</a:t>
            </a:r>
            <a:r>
              <a:rPr lang="zh-CN" altLang="en-US" sz="2600" b="1">
                <a:solidFill>
                  <a:schemeClr val="bg1"/>
                </a:solidFill>
                <a:latin typeface="Times New Roman" panose="02020603050405020304" pitchFamily="18" charset="0"/>
                <a:cs typeface="Times New Roman" panose="02020603050405020304" pitchFamily="18" charset="0"/>
              </a:rPr>
              <a:t>篇节选自某本书的序言</a:t>
            </a:r>
            <a:r>
              <a:rPr lang="en-US" altLang="zh-CN" sz="2600" b="1">
                <a:solidFill>
                  <a:schemeClr val="bg1"/>
                </a:solidFill>
                <a:latin typeface="Times New Roman" panose="02020603050405020304" pitchFamily="18" charset="0"/>
                <a:cs typeface="Times New Roman" panose="02020603050405020304" pitchFamily="18" charset="0"/>
              </a:rPr>
              <a:t>(preface)</a:t>
            </a:r>
            <a:r>
              <a:rPr lang="zh-CN" altLang="en-US" sz="2600" b="1">
                <a:solidFill>
                  <a:schemeClr val="bg1"/>
                </a:solidFill>
                <a:latin typeface="Times New Roman" panose="02020603050405020304" pitchFamily="18" charset="0"/>
                <a:cs typeface="Times New Roman" panose="02020603050405020304" pitchFamily="18" charset="0"/>
              </a:rPr>
              <a:t>，主要讲述了身为主编，作者在编撰该书时的一些初衷和想法，比如为什么不直接呈现每部戏剧的主旨，以及对读者阅读戏剧时的一些指导，比如运用想象力沉浸其中、感同身受。</a:t>
            </a:r>
            <a:endParaRPr lang="zh-CN" altLang="en-US" sz="2600" b="1">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p:txBody>
      </p:sp>
      <p:sp>
        <p:nvSpPr>
          <p:cNvPr id="23" name="文本框 22"/>
          <p:cNvSpPr txBox="1"/>
          <p:nvPr/>
        </p:nvSpPr>
        <p:spPr>
          <a:xfrm>
            <a:off x="800100" y="5313045"/>
            <a:ext cx="10728325" cy="116840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今年全国英语</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I</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和</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II</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卷中也有两篇阅读理解是关于</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rereading</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和</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love for the library</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的，本篇是作者对戏剧的喜爱，</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2020</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年</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月高考中</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篇是</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love for reading</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，相信关注</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阅读</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主题的文章今后会在高考中越来越常见。</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08575" y="416275"/>
            <a:ext cx="205740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语篇分析</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7" name="图片 6"/>
          <p:cNvPicPr>
            <a:picLocks noChangeAspect="1"/>
          </p:cNvPicPr>
          <p:nvPr/>
        </p:nvPicPr>
        <p:blipFill>
          <a:blip r:embed="rId3"/>
          <a:stretch>
            <a:fillRect/>
          </a:stretch>
        </p:blipFill>
        <p:spPr>
          <a:xfrm>
            <a:off x="650240" y="1102995"/>
            <a:ext cx="7283450" cy="4773295"/>
          </a:xfrm>
          <a:prstGeom prst="rect">
            <a:avLst/>
          </a:prstGeom>
        </p:spPr>
      </p:pic>
      <p:pic>
        <p:nvPicPr>
          <p:cNvPr id="9" name="图片 8"/>
          <p:cNvPicPr>
            <a:picLocks noChangeAspect="1"/>
          </p:cNvPicPr>
          <p:nvPr/>
        </p:nvPicPr>
        <p:blipFill>
          <a:blip r:embed="rId4"/>
          <a:stretch>
            <a:fillRect/>
          </a:stretch>
        </p:blipFill>
        <p:spPr>
          <a:xfrm>
            <a:off x="8146415" y="1102995"/>
            <a:ext cx="3261360" cy="831850"/>
          </a:xfrm>
          <a:prstGeom prst="rect">
            <a:avLst/>
          </a:prstGeom>
        </p:spPr>
      </p:pic>
      <p:pic>
        <p:nvPicPr>
          <p:cNvPr id="10" name="图片 9"/>
          <p:cNvPicPr>
            <a:picLocks noChangeAspect="1"/>
          </p:cNvPicPr>
          <p:nvPr/>
        </p:nvPicPr>
        <p:blipFill>
          <a:blip r:embed="rId5"/>
          <a:stretch>
            <a:fillRect/>
          </a:stretch>
        </p:blipFill>
        <p:spPr>
          <a:xfrm>
            <a:off x="8146415" y="2155190"/>
            <a:ext cx="3265170" cy="1421765"/>
          </a:xfrm>
          <a:prstGeom prst="rect">
            <a:avLst/>
          </a:prstGeom>
        </p:spPr>
      </p:pic>
      <p:pic>
        <p:nvPicPr>
          <p:cNvPr id="11" name="图片 10"/>
          <p:cNvPicPr>
            <a:picLocks noChangeAspect="1"/>
          </p:cNvPicPr>
          <p:nvPr/>
        </p:nvPicPr>
        <p:blipFill>
          <a:blip r:embed="rId6"/>
          <a:stretch>
            <a:fillRect/>
          </a:stretch>
        </p:blipFill>
        <p:spPr>
          <a:xfrm>
            <a:off x="8213725" y="4106545"/>
            <a:ext cx="3194050" cy="432435"/>
          </a:xfrm>
          <a:prstGeom prst="rect">
            <a:avLst/>
          </a:prstGeom>
        </p:spPr>
      </p:pic>
      <p:pic>
        <p:nvPicPr>
          <p:cNvPr id="12" name="图片 11"/>
          <p:cNvPicPr>
            <a:picLocks noChangeAspect="1"/>
          </p:cNvPicPr>
          <p:nvPr/>
        </p:nvPicPr>
        <p:blipFill>
          <a:blip r:embed="rId7"/>
          <a:stretch>
            <a:fillRect/>
          </a:stretch>
        </p:blipFill>
        <p:spPr>
          <a:xfrm>
            <a:off x="8188325" y="4913630"/>
            <a:ext cx="3220085" cy="861060"/>
          </a:xfrm>
          <a:prstGeom prst="rect">
            <a:avLst/>
          </a:prstGeom>
        </p:spPr>
      </p:pic>
      <p:pic>
        <p:nvPicPr>
          <p:cNvPr id="14" name="图片 13"/>
          <p:cNvPicPr/>
          <p:nvPr/>
        </p:nvPicPr>
        <p:blipFill>
          <a:blip r:embed="rId8"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8626"/>
    </mc:Choice>
    <mc:Fallback xmlns="">
      <p:transition spd="slow" advTm="3486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45438" y="3114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691640"/>
          </a:xfrm>
          <a:prstGeom prst="rect">
            <a:avLst/>
          </a:prstGeom>
          <a:solidFill>
            <a:schemeClr val="accent3">
              <a:lumMod val="20000"/>
              <a:lumOff val="80000"/>
            </a:schemeClr>
          </a:solidFill>
        </p:spPr>
        <p:txBody>
          <a:bodyPr wrap="square" rtlCol="0" anchor="t">
            <a:spAutoFit/>
          </a:bodyPr>
          <a:lstStyle/>
          <a:p>
            <a:r>
              <a:rPr lang="en-US" altLang="zh-CN" sz="2400" dirty="0">
                <a:solidFill>
                  <a:schemeClr val="bg1"/>
                </a:solidFill>
                <a:latin typeface="Times New Roman" panose="02020603050405020304" pitchFamily="18" charset="0"/>
                <a:cs typeface="Times New Roman" panose="02020603050405020304" pitchFamily="18" charset="0"/>
              </a:rPr>
              <a:t>      </a:t>
            </a:r>
            <a:r>
              <a:rPr lang="en-US" altLang="zh-CN" sz="2600" dirty="0">
                <a:solidFill>
                  <a:schemeClr val="bg1"/>
                </a:solidFill>
                <a:latin typeface="Times New Roman" panose="02020603050405020304" pitchFamily="18" charset="0"/>
                <a:cs typeface="Times New Roman" panose="02020603050405020304" pitchFamily="18" charset="0"/>
              </a:rPr>
              <a:t>I am an active playgoer and play-reader, and perhaps my best reason for editing this book is a hope of sharing my enthusiasm for the theater with others. To do this I have searched through dozens of plays to find the ones that I think best show the power and purpose of the short play. </a:t>
            </a:r>
          </a:p>
        </p:txBody>
      </p:sp>
      <p:sp>
        <p:nvSpPr>
          <p:cNvPr id="17" name="矩形 16"/>
          <p:cNvSpPr/>
          <p:nvPr/>
        </p:nvSpPr>
        <p:spPr>
          <a:xfrm>
            <a:off x="694580" y="3195198"/>
            <a:ext cx="10715210" cy="19728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500" dirty="0">
                <a:solidFill>
                  <a:schemeClr val="bg1"/>
                </a:solidFill>
                <a:latin typeface="Times New Roman" panose="02020603050405020304" pitchFamily="18" charset="0"/>
                <a:cs typeface="Times New Roman" panose="02020603050405020304" pitchFamily="18" charset="0"/>
              </a:rPr>
              <a:t>21. What do we know about the author from the first paragraph? </a:t>
            </a:r>
          </a:p>
          <a:p>
            <a:pPr algn="l"/>
            <a:r>
              <a:rPr lang="en-US" altLang="zh-CN" sz="2500" dirty="0">
                <a:solidFill>
                  <a:schemeClr val="bg1"/>
                </a:solidFill>
                <a:latin typeface="Times New Roman" panose="02020603050405020304" pitchFamily="18" charset="0"/>
                <a:cs typeface="Times New Roman" panose="02020603050405020304" pitchFamily="18" charset="0"/>
              </a:rPr>
              <a:t>  A. He has written dozens of plays.     </a:t>
            </a:r>
          </a:p>
          <a:p>
            <a:pPr algn="l"/>
            <a:r>
              <a:rPr lang="en-US" altLang="zh-CN" sz="2500" dirty="0">
                <a:solidFill>
                  <a:schemeClr val="bg1"/>
                </a:solidFill>
                <a:latin typeface="Times New Roman" panose="02020603050405020304" pitchFamily="18" charset="0"/>
                <a:cs typeface="Times New Roman" panose="02020603050405020304" pitchFamily="18" charset="0"/>
              </a:rPr>
              <a:t>  B. He has a deep love for the theater. </a:t>
            </a:r>
          </a:p>
          <a:p>
            <a:pPr algn="l"/>
            <a:r>
              <a:rPr lang="en-US" altLang="zh-CN" sz="2500" dirty="0">
                <a:solidFill>
                  <a:schemeClr val="bg1"/>
                </a:solidFill>
                <a:latin typeface="Times New Roman" panose="02020603050405020304" pitchFamily="18" charset="0"/>
                <a:cs typeface="Times New Roman" panose="02020603050405020304" pitchFamily="18" charset="0"/>
              </a:rPr>
              <a:t>  C. He is a professional stage actor.     </a:t>
            </a:r>
          </a:p>
          <a:p>
            <a:pPr algn="l"/>
            <a:r>
              <a:rPr lang="en-US" altLang="zh-CN" sz="2500" dirty="0">
                <a:solidFill>
                  <a:schemeClr val="bg1"/>
                </a:solidFill>
                <a:latin typeface="Times New Roman" panose="02020603050405020304" pitchFamily="18" charset="0"/>
                <a:cs typeface="Times New Roman" panose="02020603050405020304" pitchFamily="18" charset="0"/>
              </a:rPr>
              <a:t>  D. He likes reading short plays to others.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2" name="圆角矩形 16"/>
          <p:cNvSpPr/>
          <p:nvPr/>
        </p:nvSpPr>
        <p:spPr>
          <a:xfrm>
            <a:off x="4372610" y="3220085"/>
            <a:ext cx="140906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对话气泡: 矩形 24"/>
          <p:cNvSpPr/>
          <p:nvPr/>
        </p:nvSpPr>
        <p:spPr>
          <a:xfrm>
            <a:off x="5694680" y="2673350"/>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的推断</a:t>
            </a:r>
          </a:p>
        </p:txBody>
      </p:sp>
      <p:sp>
        <p:nvSpPr>
          <p:cNvPr id="3" name="矩形 2"/>
          <p:cNvSpPr/>
          <p:nvPr/>
        </p:nvSpPr>
        <p:spPr>
          <a:xfrm>
            <a:off x="2272665" y="1094105"/>
            <a:ext cx="4324985" cy="37274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694680" y="1507490"/>
            <a:ext cx="405066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p:nvPr/>
        </p:nvCxnSpPr>
        <p:spPr>
          <a:xfrm flipV="1">
            <a:off x="2996565" y="1870710"/>
            <a:ext cx="3829685" cy="214693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2967355" y="1466850"/>
            <a:ext cx="360680" cy="259016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186940" y="4017645"/>
            <a:ext cx="158559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20"/>
          <p:cNvSpPr/>
          <p:nvPr/>
        </p:nvSpPr>
        <p:spPr>
          <a:xfrm>
            <a:off x="809587" y="396209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7345680" y="3622040"/>
            <a:ext cx="3910965" cy="119888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r>
              <a:rPr lang="en-US" altLang="zh-CN" sz="2400" b="1" dirty="0"/>
              <a:t>1. </a:t>
            </a:r>
            <a:r>
              <a:rPr lang="zh-CN" altLang="en-US" sz="2400" b="1" dirty="0"/>
              <a:t>找到推断对象；</a:t>
            </a:r>
            <a:endParaRPr lang="en-US" altLang="zh-CN" sz="2400" b="1" dirty="0"/>
          </a:p>
          <a:p>
            <a:pPr indent="0">
              <a:buNone/>
            </a:pPr>
            <a:r>
              <a:rPr lang="zh-CN" altLang="en-US" sz="2400" b="1" dirty="0"/>
              <a:t>              </a:t>
            </a:r>
            <a:r>
              <a:rPr lang="en-US" altLang="zh-CN" sz="2400" b="1" dirty="0"/>
              <a:t>2. </a:t>
            </a:r>
            <a:r>
              <a:rPr lang="zh-CN" altLang="en-US" sz="2400" b="1" dirty="0"/>
              <a:t>定位推断内容；</a:t>
            </a:r>
            <a:endParaRPr lang="en-US" altLang="zh-CN" sz="2400" b="1" dirty="0"/>
          </a:p>
          <a:p>
            <a:pPr indent="0">
              <a:buNone/>
            </a:pPr>
            <a:r>
              <a:rPr lang="zh-CN" altLang="en-US" sz="2400" b="1" dirty="0"/>
              <a:t>              </a:t>
            </a:r>
            <a:r>
              <a:rPr lang="en-US" altLang="zh-CN" sz="2400" b="1" dirty="0"/>
              <a:t>3. </a:t>
            </a:r>
            <a:r>
              <a:rPr lang="zh-CN" altLang="en-US" sz="2400" b="1" dirty="0"/>
              <a:t>找到同义改写；</a:t>
            </a:r>
          </a:p>
        </p:txBody>
      </p:sp>
      <p:sp>
        <p:nvSpPr>
          <p:cNvPr id="23" name="文本框 22"/>
          <p:cNvSpPr txBox="1"/>
          <p:nvPr/>
        </p:nvSpPr>
        <p:spPr>
          <a:xfrm>
            <a:off x="576580" y="5313045"/>
            <a:ext cx="10728325"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27. What can we infer about the writer from the first paragraph?[2018.11</a:t>
            </a:r>
            <a:r>
              <a:rPr lang="zh-CN" altLang="en-US"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月真题</a:t>
            </a:r>
            <a:r>
              <a:rPr lang="en-US"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t>
            </a:r>
          </a:p>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 He has a cottage in New England.		B. He shows talents for literature.</a:t>
            </a:r>
          </a:p>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C. He enjoys reading when traveling.		D. He admires a lot of great writers.</a:t>
            </a:r>
          </a:p>
        </p:txBody>
      </p:sp>
      <p:sp>
        <p:nvSpPr>
          <p:cNvPr id="25" name="矩形 24"/>
          <p:cNvSpPr/>
          <p:nvPr/>
        </p:nvSpPr>
        <p:spPr>
          <a:xfrm>
            <a:off x="9823450" y="5559425"/>
            <a:ext cx="1917700" cy="614045"/>
          </a:xfrm>
          <a:prstGeom prst="rect">
            <a:avLst/>
          </a:prstGeom>
          <a:solidFill>
            <a:schemeClr val="accent1"/>
          </a:solidFill>
          <a:ln>
            <a:noFill/>
          </a:ln>
        </p:spPr>
        <p:txBody>
          <a:bodyPr wrap="none" rtlCol="0" anchor="t">
            <a:spAutoFit/>
          </a:bodyPr>
          <a:lstStyle/>
          <a:p>
            <a:pPr algn="ctr"/>
            <a:r>
              <a:rPr lang="zh-CN" altLang="en-US" sz="3400" b="1">
                <a:solidFill>
                  <a:schemeClr val="bg1"/>
                </a:solidFill>
                <a:effectLst>
                  <a:outerShdw blurRad="38100" dist="25400" dir="5400000" algn="ctr" rotWithShape="0">
                    <a:srgbClr val="6E747A">
                      <a:alpha val="43000"/>
                    </a:srgbClr>
                  </a:outerShdw>
                </a:effectLst>
              </a:rPr>
              <a:t>似曾相识</a:t>
            </a:r>
          </a:p>
        </p:txBody>
      </p:sp>
      <p:pic>
        <p:nvPicPr>
          <p:cNvPr id="26" name="图片 25"/>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500" fill="hold"/>
                                        <p:tgtEl>
                                          <p:spTgt spid="25"/>
                                        </p:tgtEl>
                                        <p:attrNameLst>
                                          <p:attrName>ppt_x</p:attrName>
                                        </p:attrNameLst>
                                      </p:cBhvr>
                                      <p:tavLst>
                                        <p:tav tm="0">
                                          <p:val>
                                            <p:strVal val="#ppt_x"/>
                                          </p:val>
                                        </p:tav>
                                        <p:tav tm="100000">
                                          <p:val>
                                            <p:strVal val="#ppt_x"/>
                                          </p:val>
                                        </p:tav>
                                      </p:tavLst>
                                    </p:anim>
                                    <p:anim calcmode="lin" valueType="num">
                                      <p:cBhvr additive="base">
                                        <p:cTn id="4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blinds(horizontal)">
                                      <p:cBhvr>
                                        <p:cTn id="5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2" grpId="0" bldLvl="0" animBg="1"/>
      <p:bldP spid="3" grpId="0" bldLvl="0" animBg="1"/>
      <p:bldP spid="4" grpId="0" bldLvl="0" animBg="1"/>
      <p:bldP spid="9" grpId="0" animBg="1"/>
      <p:bldP spid="13" grpId="0" bldLvl="0" animBg="1"/>
      <p:bldP spid="30" grpId="0" bldLvl="0" animBg="1"/>
      <p:bldP spid="23" grpId="0" bldLvl="0" animBg="1"/>
      <p:bldP spid="25"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4917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Each play has a theme or central idea which the playwright (剧作家) hopes to get across through dialogue and action. A few characters are used to create a single impression growing out of the theme. It is not my intention to point out the central theme of each of the plays in this collection, for that would, indeed, ruin the pleasure of reading, discussing, and thinking about the plays and the effectiveness of the playwright... </a:t>
            </a:r>
          </a:p>
        </p:txBody>
      </p:sp>
      <p:sp>
        <p:nvSpPr>
          <p:cNvPr id="17" name="矩形 16"/>
          <p:cNvSpPr/>
          <p:nvPr/>
        </p:nvSpPr>
        <p:spPr>
          <a:xfrm>
            <a:off x="694690" y="3709670"/>
            <a:ext cx="10714990" cy="20808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22. What does the author avoid doing in his work? </a:t>
            </a:r>
          </a:p>
          <a:p>
            <a:pPr algn="l"/>
            <a:r>
              <a:rPr lang="en-US" altLang="zh-CN" sz="2600" dirty="0">
                <a:solidFill>
                  <a:schemeClr val="bg1"/>
                </a:solidFill>
                <a:latin typeface="Times New Roman" panose="02020603050405020304" pitchFamily="18" charset="0"/>
                <a:cs typeface="Times New Roman" panose="02020603050405020304" pitchFamily="18" charset="0"/>
              </a:rPr>
              <a:t>  A. Stating the plays' central ideas.     </a:t>
            </a:r>
          </a:p>
          <a:p>
            <a:pPr algn="l"/>
            <a:r>
              <a:rPr lang="en-US" altLang="zh-CN" sz="2600" dirty="0">
                <a:solidFill>
                  <a:schemeClr val="bg1"/>
                </a:solidFill>
                <a:latin typeface="Times New Roman" panose="02020603050405020304" pitchFamily="18" charset="0"/>
                <a:cs typeface="Times New Roman" panose="02020603050405020304" pitchFamily="18" charset="0"/>
              </a:rPr>
              <a:t>  B. Selecting works by famous playwrights. </a:t>
            </a:r>
          </a:p>
          <a:p>
            <a:pPr algn="l"/>
            <a:r>
              <a:rPr lang="en-US" altLang="zh-CN" sz="2600" dirty="0">
                <a:solidFill>
                  <a:schemeClr val="bg1"/>
                </a:solidFill>
                <a:latin typeface="Times New Roman" panose="02020603050405020304" pitchFamily="18" charset="0"/>
                <a:cs typeface="Times New Roman" panose="02020603050405020304" pitchFamily="18" charset="0"/>
              </a:rPr>
              <a:t>  C. Including various types of plays.    </a:t>
            </a:r>
          </a:p>
          <a:p>
            <a:pPr algn="l"/>
            <a:r>
              <a:rPr lang="en-US" altLang="zh-CN" sz="2600" dirty="0">
                <a:solidFill>
                  <a:schemeClr val="bg1"/>
                </a:solidFill>
                <a:latin typeface="Times New Roman" panose="02020603050405020304" pitchFamily="18" charset="0"/>
                <a:cs typeface="Times New Roman" panose="02020603050405020304" pitchFamily="18" charset="0"/>
              </a:rPr>
              <a:t>  D. Offering information on the playwrights.</a:t>
            </a:r>
            <a:r>
              <a:rPr lang="en-US" altLang="zh-CN" sz="25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5791835" y="3242945"/>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的理解</a:t>
            </a:r>
          </a:p>
        </p:txBody>
      </p:sp>
      <p:sp>
        <p:nvSpPr>
          <p:cNvPr id="8" name="圆角矩形 16"/>
          <p:cNvSpPr/>
          <p:nvPr/>
        </p:nvSpPr>
        <p:spPr>
          <a:xfrm>
            <a:off x="4107180" y="3789680"/>
            <a:ext cx="168465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p:cNvCxnSpPr>
          <p:nvPr/>
        </p:nvCxnSpPr>
        <p:spPr>
          <a:xfrm flipV="1">
            <a:off x="4949825" y="2259330"/>
            <a:ext cx="2258060" cy="153035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7211060" y="1870710"/>
            <a:ext cx="228409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9792335" y="1909445"/>
            <a:ext cx="14287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694690" y="2282190"/>
            <a:ext cx="509778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09587" y="409925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8249920" y="4099560"/>
            <a:ext cx="2971165" cy="156845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找到题干关键词；</a:t>
            </a:r>
          </a:p>
          <a:p>
            <a:pPr marL="457200" indent="-457200">
              <a:buAutoNum type="arabicPeriod"/>
            </a:pPr>
            <a:r>
              <a:rPr lang="zh-CN" altLang="en-US" sz="2400" b="1" dirty="0"/>
              <a:t>对应文章关键句；</a:t>
            </a:r>
          </a:p>
          <a:p>
            <a:pPr marL="457200" indent="-457200">
              <a:buAutoNum type="arabicPeriod"/>
            </a:pPr>
            <a:r>
              <a:rPr lang="zh-CN" altLang="en-US" sz="2400" b="1" dirty="0"/>
              <a:t>找到同义改写</a:t>
            </a:r>
          </a:p>
        </p:txBody>
      </p:sp>
      <p:sp>
        <p:nvSpPr>
          <p:cNvPr id="19" name="文本框 18"/>
          <p:cNvSpPr txBox="1"/>
          <p:nvPr/>
        </p:nvSpPr>
        <p:spPr>
          <a:xfrm>
            <a:off x="641985" y="5790565"/>
            <a:ext cx="5737225" cy="76835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avoid≈not my intention to</a:t>
            </a:r>
          </a:p>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 point out=state; central theme=central ideas</a:t>
            </a: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linds(horizontal)">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8" grpId="0" bldLvl="0" animBg="1"/>
      <p:bldP spid="12" grpId="0" animBg="1"/>
      <p:bldP spid="14" grpId="0" animBg="1"/>
      <p:bldP spid="15" grpId="0" animBg="1"/>
      <p:bldP spid="18" grpId="0" bldLvl="0" animBg="1"/>
      <p:bldP spid="21" grpId="0" bldLvl="0" animBg="1"/>
      <p:bldP spid="19"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608427"/>
            <a:ext cx="10836440" cy="175323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700" dirty="0">
                <a:solidFill>
                  <a:schemeClr val="bg1"/>
                </a:solidFill>
                <a:latin typeface="Times New Roman" panose="02020603050405020304" pitchFamily="18" charset="0"/>
                <a:cs typeface="Times New Roman" panose="02020603050405020304" pitchFamily="18" charset="0"/>
              </a:rPr>
              <a:t>To get the most out of reading these plays, try to picture the play on stage, with you, the reader, in the audience. The houselights dim (变暗). The curtains are about to open, and in a few minutes the action and dialogue will tell you the story. </a:t>
            </a:r>
          </a:p>
        </p:txBody>
      </p:sp>
      <p:sp>
        <p:nvSpPr>
          <p:cNvPr id="17" name="矩形 16"/>
          <p:cNvSpPr/>
          <p:nvPr/>
        </p:nvSpPr>
        <p:spPr>
          <a:xfrm>
            <a:off x="721360" y="3623310"/>
            <a:ext cx="10714990" cy="14770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700" dirty="0">
                <a:solidFill>
                  <a:schemeClr val="bg1"/>
                </a:solidFill>
                <a:latin typeface="Times New Roman" panose="02020603050405020304" pitchFamily="18" charset="0"/>
                <a:cs typeface="Times New Roman" panose="02020603050405020304" pitchFamily="18" charset="0"/>
              </a:rPr>
              <a:t>23. What does the author suggest readers do while reading the plays? </a:t>
            </a:r>
          </a:p>
          <a:p>
            <a:pPr algn="l"/>
            <a:r>
              <a:rPr lang="en-US" altLang="zh-CN" sz="2700" dirty="0">
                <a:solidFill>
                  <a:schemeClr val="bg1"/>
                </a:solidFill>
                <a:latin typeface="Times New Roman" panose="02020603050405020304" pitchFamily="18" charset="0"/>
                <a:cs typeface="Times New Roman" panose="02020603050405020304" pitchFamily="18" charset="0"/>
              </a:rPr>
              <a:t>  A. Control their feelings.     				B. Apply their acting skills. </a:t>
            </a:r>
          </a:p>
          <a:p>
            <a:pPr algn="l"/>
            <a:r>
              <a:rPr lang="en-US" altLang="zh-CN" sz="2700" dirty="0">
                <a:solidFill>
                  <a:schemeClr val="bg1"/>
                </a:solidFill>
                <a:latin typeface="Times New Roman" panose="02020603050405020304" pitchFamily="18" charset="0"/>
                <a:cs typeface="Times New Roman" panose="02020603050405020304" pitchFamily="18" charset="0"/>
              </a:rPr>
              <a:t>  C. Use their imagination.     				D. Keep their audience in mind.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6779260" y="3076575"/>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的理解</a:t>
            </a:r>
          </a:p>
        </p:txBody>
      </p:sp>
      <p:sp>
        <p:nvSpPr>
          <p:cNvPr id="8" name="圆角矩形 16"/>
          <p:cNvSpPr/>
          <p:nvPr/>
        </p:nvSpPr>
        <p:spPr>
          <a:xfrm>
            <a:off x="5433060" y="3751580"/>
            <a:ext cx="147891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p:cNvCxnSpPr>
          <p:nvPr/>
        </p:nvCxnSpPr>
        <p:spPr>
          <a:xfrm flipH="1" flipV="1">
            <a:off x="3651250" y="2101850"/>
            <a:ext cx="2521585" cy="164973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1061085" y="1685290"/>
            <a:ext cx="585152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7729220" y="1695450"/>
            <a:ext cx="232346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68642" y="451200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6172835" y="5254625"/>
            <a:ext cx="4817110" cy="110680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200" b="1" dirty="0"/>
              <a:t>Tips</a:t>
            </a:r>
            <a:r>
              <a:rPr lang="zh-CN" altLang="en-US" sz="2200" b="1" dirty="0"/>
              <a:t>：平时要积累一些常见单词的</a:t>
            </a:r>
            <a:r>
              <a:rPr lang="en-US" altLang="zh-CN" sz="2200" b="1" dirty="0"/>
              <a:t>“</a:t>
            </a:r>
            <a:r>
              <a:rPr lang="zh-CN" altLang="en-US" sz="2200" b="1" dirty="0"/>
              <a:t>熟词生义</a:t>
            </a:r>
            <a:r>
              <a:rPr lang="en-US" altLang="zh-CN" sz="2200" b="1" dirty="0"/>
              <a:t>”</a:t>
            </a:r>
            <a:r>
              <a:rPr lang="zh-CN" altLang="en-US" sz="2200" b="1" dirty="0"/>
              <a:t>，以及赏析部分单词在句子中的活用妙用。</a:t>
            </a:r>
          </a:p>
        </p:txBody>
      </p:sp>
      <p:sp>
        <p:nvSpPr>
          <p:cNvPr id="19" name="文本框 18"/>
          <p:cNvSpPr txBox="1"/>
          <p:nvPr/>
        </p:nvSpPr>
        <p:spPr>
          <a:xfrm>
            <a:off x="721360" y="5254625"/>
            <a:ext cx="3575050" cy="82994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readers do≈to get...</a:t>
            </a:r>
          </a:p>
          <a:p>
            <a:pPr algn="l"/>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 picture=imgaination</a:t>
            </a:r>
          </a:p>
        </p:txBody>
      </p:sp>
      <p:sp>
        <p:nvSpPr>
          <p:cNvPr id="2" name="矩形标注 1"/>
          <p:cNvSpPr/>
          <p:nvPr/>
        </p:nvSpPr>
        <p:spPr>
          <a:xfrm>
            <a:off x="4799965" y="487680"/>
            <a:ext cx="7063740" cy="1001395"/>
          </a:xfrm>
          <a:prstGeom prst="wedgeRectCallout">
            <a:avLst>
              <a:gd name="adj1" fmla="val -260"/>
              <a:gd name="adj2" fmla="val 70608"/>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200">
                <a:solidFill>
                  <a:schemeClr val="bg1"/>
                </a:solidFill>
                <a:latin typeface="Times New Roman" panose="02020603050405020304" pitchFamily="18" charset="0"/>
                <a:cs typeface="Times New Roman" panose="02020603050405020304" pitchFamily="18" charset="0"/>
              </a:rPr>
              <a:t>    I</a:t>
            </a:r>
            <a:r>
              <a:rPr lang="zh-CN" altLang="en-US" sz="2200">
                <a:solidFill>
                  <a:schemeClr val="bg1"/>
                </a:solidFill>
                <a:latin typeface="Times New Roman" panose="02020603050405020304" pitchFamily="18" charset="0"/>
                <a:cs typeface="Times New Roman" panose="02020603050405020304" pitchFamily="18" charset="0"/>
              </a:rPr>
              <a:t>f you picture s</a:t>
            </a:r>
            <a:r>
              <a:rPr lang="en-US" altLang="zh-CN" sz="2200">
                <a:solidFill>
                  <a:schemeClr val="bg1"/>
                </a:solidFill>
                <a:latin typeface="Times New Roman" panose="02020603050405020304" pitchFamily="18" charset="0"/>
                <a:cs typeface="Times New Roman" panose="02020603050405020304" pitchFamily="18" charset="0"/>
              </a:rPr>
              <a:t>th.</a:t>
            </a:r>
            <a:r>
              <a:rPr lang="zh-CN" altLang="en-US" sz="2200">
                <a:solidFill>
                  <a:schemeClr val="bg1"/>
                </a:solidFill>
                <a:latin typeface="Times New Roman" panose="02020603050405020304" pitchFamily="18" charset="0"/>
                <a:cs typeface="Times New Roman" panose="02020603050405020304" pitchFamily="18" charset="0"/>
              </a:rPr>
              <a:t> in your mind, you think of it and have such a clear memory or idea of it </a:t>
            </a:r>
            <a:r>
              <a:rPr lang="zh-CN" altLang="en-US" sz="2200" b="1" u="sng">
                <a:solidFill>
                  <a:schemeClr val="bg1"/>
                </a:solidFill>
                <a:latin typeface="Times New Roman" panose="02020603050405020304" pitchFamily="18" charset="0"/>
                <a:cs typeface="Times New Roman" panose="02020603050405020304" pitchFamily="18" charset="0"/>
              </a:rPr>
              <a:t>that you seem to be able to see it</a:t>
            </a:r>
            <a:r>
              <a:rPr lang="zh-CN" altLang="en-US" sz="2200">
                <a:solidFill>
                  <a:schemeClr val="bg1"/>
                </a:solidFill>
                <a:latin typeface="Times New Roman" panose="02020603050405020304" pitchFamily="18" charset="0"/>
                <a:cs typeface="Times New Roman" panose="02020603050405020304" pitchFamily="18" charset="0"/>
              </a:rPr>
              <a:t>. </a:t>
            </a:r>
          </a:p>
        </p:txBody>
      </p:sp>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blinds(horizontal)">
                                      <p:cBhvr>
                                        <p:cTn id="41" dur="500"/>
                                        <p:tgtEl>
                                          <p:spTgt spid="1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8" grpId="0" bldLvl="0" animBg="1"/>
      <p:bldP spid="12" grpId="0" bldLvl="0" animBg="1"/>
      <p:bldP spid="14" grpId="0" bldLvl="0" animBg="1"/>
      <p:bldP spid="18" grpId="0" bldLvl="0" animBg="1"/>
      <p:bldP spid="21" grpId="0" bldLvl="0" animBg="1"/>
      <p:bldP spid="19" grpId="0" bldLvl="0" animBg="1"/>
      <p:bldP spid="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5.2|76.1|0.6|26.3"/>
</p:tagLst>
</file>

<file path=ppt/tags/tag10.xml><?xml version="1.0" encoding="utf-8"?>
<p:tagLst xmlns:a="http://schemas.openxmlformats.org/drawingml/2006/main" xmlns:r="http://schemas.openxmlformats.org/officeDocument/2006/relationships" xmlns:p="http://schemas.openxmlformats.org/presentationml/2006/main">
  <p:tag name="TIMING" val="|81.3|47.6|65.2|39.7|25.6|39"/>
</p:tagLst>
</file>

<file path=ppt/tags/tag11.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2.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3.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4.xml><?xml version="1.0" encoding="utf-8"?>
<p:tagLst xmlns:a="http://schemas.openxmlformats.org/drawingml/2006/main" xmlns:r="http://schemas.openxmlformats.org/officeDocument/2006/relationships" xmlns:p="http://schemas.openxmlformats.org/presentationml/2006/main">
  <p:tag name="TIMING" val="|13.4|37.1|2.8|2.7|4.7|1.7|3.5|5.4"/>
</p:tagLst>
</file>

<file path=ppt/tags/tag15.xml><?xml version="1.0" encoding="utf-8"?>
<p:tagLst xmlns:a="http://schemas.openxmlformats.org/drawingml/2006/main" xmlns:r="http://schemas.openxmlformats.org/officeDocument/2006/relationships" xmlns:p="http://schemas.openxmlformats.org/presentationml/2006/main">
  <p:tag name="TIMING" val="|25.2|76.1|0.6|26.3"/>
</p:tagLst>
</file>

<file path=ppt/tags/tag16.xml><?xml version="1.0" encoding="utf-8"?>
<p:tagLst xmlns:a="http://schemas.openxmlformats.org/drawingml/2006/main" xmlns:r="http://schemas.openxmlformats.org/officeDocument/2006/relationships" xmlns:p="http://schemas.openxmlformats.org/presentationml/2006/main">
  <p:tag name="TIMING" val="|81.3|47.6|65.2|39.7|25.6|39"/>
</p:tagLst>
</file>

<file path=ppt/tags/tag17.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8.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9.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xml><?xml version="1.0" encoding="utf-8"?>
<p:tagLst xmlns:a="http://schemas.openxmlformats.org/drawingml/2006/main" xmlns:r="http://schemas.openxmlformats.org/officeDocument/2006/relationships" xmlns:p="http://schemas.openxmlformats.org/presentationml/2006/main">
  <p:tag name="TIMING" val="|25.2|76.1|0.6|26.3"/>
</p:tagLst>
</file>

<file path=ppt/tags/tag20.xml><?xml version="1.0" encoding="utf-8"?>
<p:tagLst xmlns:a="http://schemas.openxmlformats.org/drawingml/2006/main" xmlns:r="http://schemas.openxmlformats.org/officeDocument/2006/relationships" xmlns:p="http://schemas.openxmlformats.org/presentationml/2006/main">
  <p:tag name="TIMING" val="|25.2|76.1|0.6|26.3"/>
</p:tagLst>
</file>

<file path=ppt/tags/tag21.xml><?xml version="1.0" encoding="utf-8"?>
<p:tagLst xmlns:a="http://schemas.openxmlformats.org/drawingml/2006/main" xmlns:r="http://schemas.openxmlformats.org/officeDocument/2006/relationships" xmlns:p="http://schemas.openxmlformats.org/presentationml/2006/main">
  <p:tag name="TIMING" val="|81.3|47.6|65.2|39.7|25.6|39"/>
</p:tagLst>
</file>

<file path=ppt/tags/tag22.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3.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4.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5.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6.xml><?xml version="1.0" encoding="utf-8"?>
<p:tagLst xmlns:a="http://schemas.openxmlformats.org/drawingml/2006/main" xmlns:r="http://schemas.openxmlformats.org/officeDocument/2006/relationships" xmlns:p="http://schemas.openxmlformats.org/presentationml/2006/main">
  <p:tag name="TIMING" val="|25.2|76.1|0.6|26.3"/>
</p:tagLst>
</file>

<file path=ppt/tags/tag27.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8.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9.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3.xml><?xml version="1.0" encoding="utf-8"?>
<p:tagLst xmlns:a="http://schemas.openxmlformats.org/drawingml/2006/main" xmlns:r="http://schemas.openxmlformats.org/officeDocument/2006/relationships" xmlns:p="http://schemas.openxmlformats.org/presentationml/2006/main">
  <p:tag name="TIMING" val="|81.3|47.6|65.2|39.7|25.6|39"/>
</p:tagLst>
</file>

<file path=ppt/tags/tag30.xml><?xml version="1.0" encoding="utf-8"?>
<p:tagLst xmlns:a="http://schemas.openxmlformats.org/drawingml/2006/main" xmlns:r="http://schemas.openxmlformats.org/officeDocument/2006/relationships" xmlns:p="http://schemas.openxmlformats.org/presentationml/2006/main">
  <p:tag name="TIMING" val="|25.2|76.1|0.6|26.3"/>
</p:tagLst>
</file>

<file path=ppt/tags/tag31.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4.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5.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6.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7.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8.xml><?xml version="1.0" encoding="utf-8"?>
<p:tagLst xmlns:a="http://schemas.openxmlformats.org/drawingml/2006/main" xmlns:r="http://schemas.openxmlformats.org/officeDocument/2006/relationships" xmlns:p="http://schemas.openxmlformats.org/presentationml/2006/main">
  <p:tag name="TIMING" val="|25.2|76.1|0.6|26.3"/>
</p:tagLst>
</file>

<file path=ppt/tags/tag9.xml><?xml version="1.0" encoding="utf-8"?>
<p:tagLst xmlns:a="http://schemas.openxmlformats.org/drawingml/2006/main" xmlns:r="http://schemas.openxmlformats.org/officeDocument/2006/relationships" xmlns:p="http://schemas.openxmlformats.org/presentationml/2006/main">
  <p:tag name="TIMING" val="|25.2|76.1|0.6|26.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肥皂">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花园 Savon 设计</Template>
  <TotalTime>0</TotalTime>
  <Words>5576</Words>
  <Application>Microsoft Office PowerPoint</Application>
  <PresentationFormat>宽屏</PresentationFormat>
  <Paragraphs>581</Paragraphs>
  <Slides>37</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37</vt:i4>
      </vt:variant>
    </vt:vector>
  </HeadingPairs>
  <TitlesOfParts>
    <vt:vector size="49" baseType="lpstr">
      <vt:lpstr>HelveticaNeue</vt:lpstr>
      <vt:lpstr>Microsoft YaHei UI</vt:lpstr>
      <vt:lpstr>华文新魏</vt:lpstr>
      <vt:lpstr>楷体</vt:lpstr>
      <vt:lpstr>宋体</vt:lpstr>
      <vt:lpstr>Arial</vt:lpstr>
      <vt:lpstr>Arial Narrow</vt:lpstr>
      <vt:lpstr>Calibri</vt:lpstr>
      <vt:lpstr>Century Gothic</vt:lpstr>
      <vt:lpstr>Times New Roman</vt:lpstr>
      <vt:lpstr>Wingdings</vt:lpstr>
      <vt:lpstr>肥皂</vt:lpstr>
      <vt:lpstr>PowerPoint 演示文稿</vt:lpstr>
      <vt:lpstr>2020年7月浙江高考英语客观题分析1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57</cp:revision>
  <dcterms:created xsi:type="dcterms:W3CDTF">2020-02-06T10:57:00Z</dcterms:created>
  <dcterms:modified xsi:type="dcterms:W3CDTF">2020-07-12T07:13:48Z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KSOProductBuildVer">
    <vt:lpwstr>2052-10.1.0.7698</vt:lpwstr>
  </property>
</Properties>
</file>