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28"/>
  </p:notesMasterIdLst>
  <p:sldIdLst>
    <p:sldId id="257" r:id="rId3"/>
    <p:sldId id="344" r:id="rId4"/>
    <p:sldId id="393" r:id="rId5"/>
    <p:sldId id="392" r:id="rId6"/>
    <p:sldId id="399" r:id="rId7"/>
    <p:sldId id="398" r:id="rId8"/>
    <p:sldId id="376" r:id="rId9"/>
    <p:sldId id="391" r:id="rId10"/>
    <p:sldId id="367" r:id="rId11"/>
    <p:sldId id="377" r:id="rId12"/>
    <p:sldId id="389" r:id="rId13"/>
    <p:sldId id="387" r:id="rId14"/>
    <p:sldId id="396" r:id="rId15"/>
    <p:sldId id="397" r:id="rId16"/>
    <p:sldId id="390" r:id="rId17"/>
    <p:sldId id="360" r:id="rId18"/>
    <p:sldId id="400" r:id="rId19"/>
    <p:sldId id="401" r:id="rId20"/>
    <p:sldId id="402" r:id="rId21"/>
    <p:sldId id="403" r:id="rId22"/>
    <p:sldId id="361" r:id="rId23"/>
    <p:sldId id="369" r:id="rId24"/>
    <p:sldId id="348" r:id="rId25"/>
    <p:sldId id="370" r:id="rId26"/>
    <p:sldId id="343" r:id="rId2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50202"/>
    <a:srgbClr val="C00000"/>
    <a:srgbClr val="5D5D5D"/>
    <a:srgbClr val="FFFFFF"/>
    <a:srgbClr val="FFD900"/>
    <a:srgbClr val="F1F1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2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25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D6D245-60EC-48F1-85B2-57EC15D22389}" type="datetimeFigureOut">
              <a:rPr lang="zh-CN" altLang="en-US" smtClean="0"/>
              <a:pPr/>
              <a:t>2020/7/2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F93696-0096-4E01-BBDD-D1B001E4C7D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7605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51D9C-74F3-4A50-80CE-FCA0A0469843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93696-0096-4E01-BBDD-D1B001E4C7D7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93696-0096-4E01-BBDD-D1B001E4C7D7}" type="slidenum">
              <a:rPr lang="zh-CN" altLang="en-US" smtClean="0"/>
              <a:pPr/>
              <a:t>25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39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57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6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4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0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3B0C-C86F-45B7-914F-B28544627FAA}" type="datetimeFigureOut">
              <a:rPr lang="zh-CN" altLang="en-US" smtClean="0"/>
              <a:pPr/>
              <a:t>2020/7/2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2EFA-B0D9-43AE-BC6F-426EE09EDED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眉头"/>
          <p:cNvSpPr>
            <a:spLocks noChangeArrowheads="1"/>
          </p:cNvSpPr>
          <p:nvPr userDrawn="1"/>
        </p:nvSpPr>
        <p:spPr bwMode="auto">
          <a:xfrm>
            <a:off x="0" y="0"/>
            <a:ext cx="12192000" cy="55317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8565"/>
            <a:endParaRPr lang="zh-CN" altLang="en-US" sz="2400" kern="0">
              <a:solidFill>
                <a:sysClr val="windowText" lastClr="000000"/>
              </a:solidFill>
            </a:endParaRPr>
          </a:p>
        </p:txBody>
      </p:sp>
      <p:sp>
        <p:nvSpPr>
          <p:cNvPr id="7" name="Freeform 5"/>
          <p:cNvSpPr>
            <a:spLocks noEditPoints="1"/>
          </p:cNvSpPr>
          <p:nvPr userDrawn="1"/>
        </p:nvSpPr>
        <p:spPr bwMode="auto">
          <a:xfrm>
            <a:off x="7737117" y="15455"/>
            <a:ext cx="1875179" cy="714036"/>
          </a:xfrm>
          <a:custGeom>
            <a:avLst/>
            <a:gdLst>
              <a:gd name="T0" fmla="*/ 562 w 562"/>
              <a:gd name="T1" fmla="*/ 32 h 214"/>
              <a:gd name="T2" fmla="*/ 562 w 562"/>
              <a:gd name="T3" fmla="*/ 118 h 214"/>
              <a:gd name="T4" fmla="*/ 562 w 562"/>
              <a:gd name="T5" fmla="*/ 180 h 214"/>
              <a:gd name="T6" fmla="*/ 560 w 562"/>
              <a:gd name="T7" fmla="*/ 184 h 214"/>
              <a:gd name="T8" fmla="*/ 444 w 562"/>
              <a:gd name="T9" fmla="*/ 184 h 214"/>
              <a:gd name="T10" fmla="*/ 316 w 562"/>
              <a:gd name="T11" fmla="*/ 184 h 214"/>
              <a:gd name="T12" fmla="*/ 282 w 562"/>
              <a:gd name="T13" fmla="*/ 212 h 214"/>
              <a:gd name="T14" fmla="*/ 280 w 562"/>
              <a:gd name="T15" fmla="*/ 212 h 214"/>
              <a:gd name="T16" fmla="*/ 246 w 562"/>
              <a:gd name="T17" fmla="*/ 184 h 214"/>
              <a:gd name="T18" fmla="*/ 142 w 562"/>
              <a:gd name="T19" fmla="*/ 184 h 214"/>
              <a:gd name="T20" fmla="*/ 56 w 562"/>
              <a:gd name="T21" fmla="*/ 184 h 214"/>
              <a:gd name="T22" fmla="*/ 2 w 562"/>
              <a:gd name="T23" fmla="*/ 184 h 214"/>
              <a:gd name="T24" fmla="*/ 0 w 562"/>
              <a:gd name="T25" fmla="*/ 180 h 214"/>
              <a:gd name="T26" fmla="*/ 0 w 562"/>
              <a:gd name="T27" fmla="*/ 82 h 214"/>
              <a:gd name="T28" fmla="*/ 0 w 562"/>
              <a:gd name="T29" fmla="*/ 0 h 214"/>
              <a:gd name="T30" fmla="*/ 4 w 562"/>
              <a:gd name="T31" fmla="*/ 54 h 214"/>
              <a:gd name="T32" fmla="*/ 4 w 562"/>
              <a:gd name="T33" fmla="*/ 178 h 214"/>
              <a:gd name="T34" fmla="*/ 78 w 562"/>
              <a:gd name="T35" fmla="*/ 178 h 214"/>
              <a:gd name="T36" fmla="*/ 194 w 562"/>
              <a:gd name="T37" fmla="*/ 178 h 214"/>
              <a:gd name="T38" fmla="*/ 248 w 562"/>
              <a:gd name="T39" fmla="*/ 178 h 214"/>
              <a:gd name="T40" fmla="*/ 264 w 562"/>
              <a:gd name="T41" fmla="*/ 194 h 214"/>
              <a:gd name="T42" fmla="*/ 298 w 562"/>
              <a:gd name="T43" fmla="*/ 192 h 214"/>
              <a:gd name="T44" fmla="*/ 314 w 562"/>
              <a:gd name="T45" fmla="*/ 178 h 214"/>
              <a:gd name="T46" fmla="*/ 352 w 562"/>
              <a:gd name="T47" fmla="*/ 178 h 214"/>
              <a:gd name="T48" fmla="*/ 470 w 562"/>
              <a:gd name="T49" fmla="*/ 178 h 214"/>
              <a:gd name="T50" fmla="*/ 556 w 562"/>
              <a:gd name="T51" fmla="*/ 178 h 214"/>
              <a:gd name="T52" fmla="*/ 558 w 562"/>
              <a:gd name="T53" fmla="*/ 76 h 214"/>
              <a:gd name="T54" fmla="*/ 558 w 562"/>
              <a:gd name="T55" fmla="*/ 0 h 214"/>
              <a:gd name="T56" fmla="*/ 562 w 562"/>
              <a:gd name="T57" fmla="*/ 0 h 214"/>
              <a:gd name="T58" fmla="*/ 14 w 562"/>
              <a:gd name="T59" fmla="*/ 44 h 214"/>
              <a:gd name="T60" fmla="*/ 14 w 562"/>
              <a:gd name="T61" fmla="*/ 132 h 214"/>
              <a:gd name="T62" fmla="*/ 80 w 562"/>
              <a:gd name="T63" fmla="*/ 170 h 214"/>
              <a:gd name="T64" fmla="*/ 192 w 562"/>
              <a:gd name="T65" fmla="*/ 170 h 214"/>
              <a:gd name="T66" fmla="*/ 258 w 562"/>
              <a:gd name="T67" fmla="*/ 176 h 214"/>
              <a:gd name="T68" fmla="*/ 304 w 562"/>
              <a:gd name="T69" fmla="*/ 176 h 214"/>
              <a:gd name="T70" fmla="*/ 348 w 562"/>
              <a:gd name="T71" fmla="*/ 170 h 214"/>
              <a:gd name="T72" fmla="*/ 482 w 562"/>
              <a:gd name="T73" fmla="*/ 170 h 214"/>
              <a:gd name="T74" fmla="*/ 548 w 562"/>
              <a:gd name="T75" fmla="*/ 144 h 214"/>
              <a:gd name="T76" fmla="*/ 548 w 562"/>
              <a:gd name="T77" fmla="*/ 46 h 214"/>
              <a:gd name="T78" fmla="*/ 14 w 562"/>
              <a:gd name="T79" fmla="*/ 0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562" h="214">
                <a:moveTo>
                  <a:pt x="562" y="0"/>
                </a:moveTo>
                <a:lnTo>
                  <a:pt x="562" y="32"/>
                </a:lnTo>
                <a:lnTo>
                  <a:pt x="562" y="82"/>
                </a:lnTo>
                <a:lnTo>
                  <a:pt x="562" y="118"/>
                </a:lnTo>
                <a:lnTo>
                  <a:pt x="562" y="162"/>
                </a:lnTo>
                <a:lnTo>
                  <a:pt x="562" y="180"/>
                </a:lnTo>
                <a:lnTo>
                  <a:pt x="562" y="184"/>
                </a:lnTo>
                <a:lnTo>
                  <a:pt x="560" y="184"/>
                </a:lnTo>
                <a:lnTo>
                  <a:pt x="514" y="184"/>
                </a:lnTo>
                <a:lnTo>
                  <a:pt x="444" y="184"/>
                </a:lnTo>
                <a:lnTo>
                  <a:pt x="374" y="184"/>
                </a:lnTo>
                <a:lnTo>
                  <a:pt x="316" y="184"/>
                </a:lnTo>
                <a:lnTo>
                  <a:pt x="300" y="198"/>
                </a:lnTo>
                <a:lnTo>
                  <a:pt x="282" y="212"/>
                </a:lnTo>
                <a:lnTo>
                  <a:pt x="280" y="214"/>
                </a:lnTo>
                <a:lnTo>
                  <a:pt x="280" y="212"/>
                </a:lnTo>
                <a:lnTo>
                  <a:pt x="264" y="200"/>
                </a:lnTo>
                <a:lnTo>
                  <a:pt x="246" y="184"/>
                </a:lnTo>
                <a:lnTo>
                  <a:pt x="202" y="184"/>
                </a:lnTo>
                <a:lnTo>
                  <a:pt x="142" y="184"/>
                </a:lnTo>
                <a:lnTo>
                  <a:pt x="96" y="184"/>
                </a:lnTo>
                <a:lnTo>
                  <a:pt x="56" y="184"/>
                </a:lnTo>
                <a:lnTo>
                  <a:pt x="26" y="184"/>
                </a:lnTo>
                <a:lnTo>
                  <a:pt x="2" y="184"/>
                </a:lnTo>
                <a:lnTo>
                  <a:pt x="0" y="184"/>
                </a:lnTo>
                <a:lnTo>
                  <a:pt x="0" y="180"/>
                </a:lnTo>
                <a:lnTo>
                  <a:pt x="0" y="140"/>
                </a:lnTo>
                <a:lnTo>
                  <a:pt x="0" y="82"/>
                </a:lnTo>
                <a:lnTo>
                  <a:pt x="0" y="28"/>
                </a:lnTo>
                <a:lnTo>
                  <a:pt x="0" y="0"/>
                </a:lnTo>
                <a:lnTo>
                  <a:pt x="4" y="0"/>
                </a:lnTo>
                <a:lnTo>
                  <a:pt x="4" y="54"/>
                </a:lnTo>
                <a:lnTo>
                  <a:pt x="4" y="112"/>
                </a:lnTo>
                <a:lnTo>
                  <a:pt x="4" y="178"/>
                </a:lnTo>
                <a:lnTo>
                  <a:pt x="38" y="178"/>
                </a:lnTo>
                <a:lnTo>
                  <a:pt x="78" y="178"/>
                </a:lnTo>
                <a:lnTo>
                  <a:pt x="136" y="178"/>
                </a:lnTo>
                <a:lnTo>
                  <a:pt x="194" y="178"/>
                </a:lnTo>
                <a:lnTo>
                  <a:pt x="246" y="178"/>
                </a:lnTo>
                <a:lnTo>
                  <a:pt x="248" y="178"/>
                </a:lnTo>
                <a:lnTo>
                  <a:pt x="248" y="180"/>
                </a:lnTo>
                <a:lnTo>
                  <a:pt x="264" y="194"/>
                </a:lnTo>
                <a:lnTo>
                  <a:pt x="280" y="208"/>
                </a:lnTo>
                <a:lnTo>
                  <a:pt x="298" y="192"/>
                </a:lnTo>
                <a:lnTo>
                  <a:pt x="314" y="180"/>
                </a:lnTo>
                <a:lnTo>
                  <a:pt x="314" y="178"/>
                </a:lnTo>
                <a:lnTo>
                  <a:pt x="316" y="178"/>
                </a:lnTo>
                <a:lnTo>
                  <a:pt x="352" y="178"/>
                </a:lnTo>
                <a:lnTo>
                  <a:pt x="420" y="178"/>
                </a:lnTo>
                <a:lnTo>
                  <a:pt x="470" y="178"/>
                </a:lnTo>
                <a:lnTo>
                  <a:pt x="510" y="178"/>
                </a:lnTo>
                <a:lnTo>
                  <a:pt x="556" y="178"/>
                </a:lnTo>
                <a:lnTo>
                  <a:pt x="556" y="134"/>
                </a:lnTo>
                <a:lnTo>
                  <a:pt x="558" y="76"/>
                </a:lnTo>
                <a:lnTo>
                  <a:pt x="558" y="44"/>
                </a:lnTo>
                <a:lnTo>
                  <a:pt x="558" y="0"/>
                </a:lnTo>
                <a:lnTo>
                  <a:pt x="562" y="0"/>
                </a:lnTo>
                <a:lnTo>
                  <a:pt x="562" y="0"/>
                </a:lnTo>
                <a:close/>
                <a:moveTo>
                  <a:pt x="14" y="0"/>
                </a:moveTo>
                <a:lnTo>
                  <a:pt x="14" y="44"/>
                </a:lnTo>
                <a:lnTo>
                  <a:pt x="14" y="92"/>
                </a:lnTo>
                <a:lnTo>
                  <a:pt x="14" y="132"/>
                </a:lnTo>
                <a:lnTo>
                  <a:pt x="14" y="170"/>
                </a:lnTo>
                <a:lnTo>
                  <a:pt x="80" y="170"/>
                </a:lnTo>
                <a:lnTo>
                  <a:pt x="134" y="170"/>
                </a:lnTo>
                <a:lnTo>
                  <a:pt x="192" y="170"/>
                </a:lnTo>
                <a:lnTo>
                  <a:pt x="250" y="170"/>
                </a:lnTo>
                <a:lnTo>
                  <a:pt x="258" y="176"/>
                </a:lnTo>
                <a:lnTo>
                  <a:pt x="280" y="196"/>
                </a:lnTo>
                <a:lnTo>
                  <a:pt x="304" y="176"/>
                </a:lnTo>
                <a:lnTo>
                  <a:pt x="310" y="170"/>
                </a:lnTo>
                <a:lnTo>
                  <a:pt x="348" y="170"/>
                </a:lnTo>
                <a:lnTo>
                  <a:pt x="406" y="170"/>
                </a:lnTo>
                <a:lnTo>
                  <a:pt x="482" y="170"/>
                </a:lnTo>
                <a:lnTo>
                  <a:pt x="548" y="170"/>
                </a:lnTo>
                <a:lnTo>
                  <a:pt x="548" y="144"/>
                </a:lnTo>
                <a:lnTo>
                  <a:pt x="548" y="104"/>
                </a:lnTo>
                <a:lnTo>
                  <a:pt x="548" y="46"/>
                </a:lnTo>
                <a:lnTo>
                  <a:pt x="548" y="0"/>
                </a:lnTo>
                <a:lnTo>
                  <a:pt x="1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8565"/>
            <a:endParaRPr lang="zh-CN" altLang="en-US" sz="2400" kern="0">
              <a:solidFill>
                <a:sysClr val="windowText" lastClr="000000"/>
              </a:solidFill>
            </a:endParaRPr>
          </a:p>
        </p:txBody>
      </p:sp>
      <p:sp>
        <p:nvSpPr>
          <p:cNvPr id="8" name="眉头"/>
          <p:cNvSpPr txBox="1"/>
          <p:nvPr userDrawn="1"/>
        </p:nvSpPr>
        <p:spPr>
          <a:xfrm>
            <a:off x="648498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565"/>
            <a:r>
              <a:rPr lang="zh-CN" altLang="en-US" sz="1600" kern="0" dirty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章节标题一</a:t>
            </a:r>
          </a:p>
        </p:txBody>
      </p:sp>
      <p:sp>
        <p:nvSpPr>
          <p:cNvPr id="9" name="眉头"/>
          <p:cNvSpPr txBox="1"/>
          <p:nvPr userDrawn="1"/>
        </p:nvSpPr>
        <p:spPr>
          <a:xfrm>
            <a:off x="2478497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565"/>
            <a:r>
              <a:rPr lang="zh-CN" altLang="en-US" sz="1600" kern="0" dirty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章节标题二</a:t>
            </a:r>
          </a:p>
        </p:txBody>
      </p:sp>
      <p:sp>
        <p:nvSpPr>
          <p:cNvPr id="10" name="眉头"/>
          <p:cNvSpPr txBox="1"/>
          <p:nvPr userDrawn="1"/>
        </p:nvSpPr>
        <p:spPr>
          <a:xfrm>
            <a:off x="4324930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565"/>
            <a:r>
              <a:rPr lang="zh-CN" altLang="en-US" sz="1600" kern="0" dirty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章节标题三</a:t>
            </a:r>
          </a:p>
        </p:txBody>
      </p:sp>
      <p:sp>
        <p:nvSpPr>
          <p:cNvPr id="11" name="眉头"/>
          <p:cNvSpPr txBox="1"/>
          <p:nvPr userDrawn="1"/>
        </p:nvSpPr>
        <p:spPr>
          <a:xfrm>
            <a:off x="6145876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565"/>
            <a:r>
              <a:rPr lang="zh-CN" altLang="en-US" sz="1600" kern="0" dirty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章节标题四</a:t>
            </a:r>
          </a:p>
        </p:txBody>
      </p:sp>
      <p:sp>
        <p:nvSpPr>
          <p:cNvPr id="12" name="眉头"/>
          <p:cNvSpPr txBox="1"/>
          <p:nvPr userDrawn="1"/>
        </p:nvSpPr>
        <p:spPr>
          <a:xfrm>
            <a:off x="7966821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565"/>
            <a:r>
              <a:rPr lang="zh-CN" altLang="en-US" sz="1600" kern="0" dirty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  <p:bldP spid="10" grpId="0"/>
      <p:bldP spid="11" grpId="0"/>
      <p:bldP spid="12" grpId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 userDrawn="1"/>
        </p:nvSpPr>
        <p:spPr>
          <a:xfrm>
            <a:off x="4270625" y="2353505"/>
            <a:ext cx="556564" cy="556564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chemeClr val="bg1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5" name="椭圆 4"/>
          <p:cNvSpPr/>
          <p:nvPr userDrawn="1"/>
        </p:nvSpPr>
        <p:spPr>
          <a:xfrm>
            <a:off x="4528773" y="-477229"/>
            <a:ext cx="2688299" cy="2688299"/>
          </a:xfrm>
          <a:prstGeom prst="ellipse">
            <a:avLst/>
          </a:prstGeom>
          <a:solidFill>
            <a:schemeClr val="accent3">
              <a:alpha val="40000"/>
            </a:schemeClr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chemeClr val="bg1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6" name="椭圆 5"/>
          <p:cNvSpPr/>
          <p:nvPr userDrawn="1"/>
        </p:nvSpPr>
        <p:spPr>
          <a:xfrm>
            <a:off x="2987598" y="2042929"/>
            <a:ext cx="621152" cy="621152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 dirty="0"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7" name="椭圆 6"/>
          <p:cNvSpPr/>
          <p:nvPr userDrawn="1"/>
        </p:nvSpPr>
        <p:spPr>
          <a:xfrm>
            <a:off x="4739271" y="-266732"/>
            <a:ext cx="2267304" cy="2267304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chemeClr val="bg1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8" name="椭圆 7"/>
          <p:cNvSpPr/>
          <p:nvPr userDrawn="1"/>
        </p:nvSpPr>
        <p:spPr>
          <a:xfrm>
            <a:off x="6120029" y="2032387"/>
            <a:ext cx="768085" cy="768085"/>
          </a:xfrm>
          <a:prstGeom prst="ellipse">
            <a:avLst/>
          </a:prstGeom>
          <a:solidFill>
            <a:schemeClr val="accent5"/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chemeClr val="bg1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9" name="椭圆 8"/>
          <p:cNvSpPr/>
          <p:nvPr userDrawn="1"/>
        </p:nvSpPr>
        <p:spPr>
          <a:xfrm>
            <a:off x="7025051" y="2211069"/>
            <a:ext cx="384043" cy="384043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chemeClr val="bg1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0" name="椭圆 9"/>
          <p:cNvSpPr/>
          <p:nvPr userDrawn="1"/>
        </p:nvSpPr>
        <p:spPr>
          <a:xfrm>
            <a:off x="3982077" y="1089331"/>
            <a:ext cx="609993" cy="609993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 dirty="0"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1" name="椭圆 10"/>
          <p:cNvSpPr/>
          <p:nvPr userDrawn="1"/>
        </p:nvSpPr>
        <p:spPr>
          <a:xfrm>
            <a:off x="5182808" y="2143050"/>
            <a:ext cx="723284" cy="723284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chemeClr val="bg1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2" name="椭圆 11"/>
          <p:cNvSpPr/>
          <p:nvPr userDrawn="1"/>
        </p:nvSpPr>
        <p:spPr>
          <a:xfrm>
            <a:off x="7617500" y="1375507"/>
            <a:ext cx="618715" cy="618715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3" name="椭圆 12"/>
          <p:cNvSpPr/>
          <p:nvPr userDrawn="1"/>
        </p:nvSpPr>
        <p:spPr>
          <a:xfrm>
            <a:off x="4525976" y="2557969"/>
            <a:ext cx="212225" cy="212225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chemeClr val="bg1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4" name="椭圆 13"/>
          <p:cNvSpPr/>
          <p:nvPr userDrawn="1"/>
        </p:nvSpPr>
        <p:spPr>
          <a:xfrm>
            <a:off x="7001233" y="2767399"/>
            <a:ext cx="384043" cy="384043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chemeClr val="bg1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5" name="椭圆 14"/>
          <p:cNvSpPr/>
          <p:nvPr userDrawn="1"/>
        </p:nvSpPr>
        <p:spPr>
          <a:xfrm>
            <a:off x="4838129" y="1759007"/>
            <a:ext cx="384043" cy="384043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chemeClr val="bg1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6" name="椭圆 15"/>
          <p:cNvSpPr/>
          <p:nvPr userDrawn="1"/>
        </p:nvSpPr>
        <p:spPr>
          <a:xfrm>
            <a:off x="7527072" y="501557"/>
            <a:ext cx="180856" cy="18085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7" name="椭圆 16"/>
          <p:cNvSpPr/>
          <p:nvPr userDrawn="1"/>
        </p:nvSpPr>
        <p:spPr>
          <a:xfrm>
            <a:off x="8635233" y="1884993"/>
            <a:ext cx="212225" cy="212225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chemeClr val="bg1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8" name="椭圆 17"/>
          <p:cNvSpPr/>
          <p:nvPr userDrawn="1"/>
        </p:nvSpPr>
        <p:spPr>
          <a:xfrm>
            <a:off x="3346731" y="1513565"/>
            <a:ext cx="384043" cy="384043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chemeClr val="bg1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9" name="椭圆 18"/>
          <p:cNvSpPr/>
          <p:nvPr userDrawn="1"/>
        </p:nvSpPr>
        <p:spPr>
          <a:xfrm>
            <a:off x="7785971" y="2179547"/>
            <a:ext cx="384043" cy="384043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chemeClr val="bg1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3" name="文本占位符 22"/>
          <p:cNvSpPr>
            <a:spLocks noGrp="1"/>
          </p:cNvSpPr>
          <p:nvPr>
            <p:ph type="body" sz="quarter" idx="10" hasCustomPrompt="1"/>
          </p:nvPr>
        </p:nvSpPr>
        <p:spPr>
          <a:xfrm>
            <a:off x="4992498" y="601430"/>
            <a:ext cx="1769288" cy="914400"/>
          </a:xfrm>
        </p:spPr>
        <p:txBody>
          <a:bodyPr anchor="ctr">
            <a:noAutofit/>
          </a:bodyPr>
          <a:lstStyle>
            <a:lvl1pPr marL="0" indent="0" algn="ctr">
              <a:buNone/>
              <a:defRPr sz="9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/>
              <a:t>01</a:t>
            </a:r>
            <a:endParaRPr lang="zh-CN" altLang="en-US" dirty="0"/>
          </a:p>
        </p:txBody>
      </p:sp>
      <p:sp>
        <p:nvSpPr>
          <p:cNvPr id="24" name="文本占位符 22"/>
          <p:cNvSpPr>
            <a:spLocks noGrp="1"/>
          </p:cNvSpPr>
          <p:nvPr>
            <p:ph type="body" sz="quarter" idx="11" hasCustomPrompt="1"/>
          </p:nvPr>
        </p:nvSpPr>
        <p:spPr>
          <a:xfrm>
            <a:off x="2598049" y="3541569"/>
            <a:ext cx="6549745" cy="914400"/>
          </a:xfrm>
        </p:spPr>
        <p:txBody>
          <a:bodyPr anchor="ctr">
            <a:noAutofit/>
          </a:bodyPr>
          <a:lstStyle>
            <a:lvl1pPr marL="0" indent="0" algn="ctr">
              <a:buNone/>
              <a:defRPr sz="5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点击输入标题内容</a:t>
            </a:r>
          </a:p>
        </p:txBody>
      </p:sp>
      <p:sp>
        <p:nvSpPr>
          <p:cNvPr id="25" name="文本占位符 22"/>
          <p:cNvSpPr>
            <a:spLocks noGrp="1"/>
          </p:cNvSpPr>
          <p:nvPr>
            <p:ph type="body" sz="quarter" idx="12" hasCustomPrompt="1"/>
          </p:nvPr>
        </p:nvSpPr>
        <p:spPr>
          <a:xfrm>
            <a:off x="2598048" y="4642717"/>
            <a:ext cx="6549745" cy="914400"/>
          </a:xfrm>
        </p:spPr>
        <p:txBody>
          <a:bodyPr anchor="t">
            <a:noAutofit/>
          </a:bodyPr>
          <a:lstStyle>
            <a:lvl1pPr marL="0" indent="0" algn="l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点击输入标题内容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38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38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38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38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38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38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38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28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32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8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32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80"/>
                            </p:stCondLst>
                            <p:childTnLst>
                              <p:par>
                                <p:cTn id="5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5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4" grpId="0" build="p">
        <p:tmplLst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2020/7/2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297829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2020/7/2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1851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2020/7/2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98817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2020/7/2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00756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2020/7/2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05411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2020/7/2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8986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2020/7/2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71838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2020/7/2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133828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3B0C-C86F-45B7-914F-B28544627FAA}" type="datetimeFigureOut">
              <a:rPr lang="zh-CN" altLang="en-US" smtClean="0"/>
              <a:pPr/>
              <a:t>2020/7/2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2EFA-B0D9-43AE-BC6F-426EE09EDED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2020/7/2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62303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2020/7/2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0111718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2020/7/2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  <p:extLst>
      <p:ext uri="{BB962C8B-B14F-4D97-AF65-F5344CB8AC3E}">
        <p14:creationId xmlns:p14="http://schemas.microsoft.com/office/powerpoint/2010/main" val="4153180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4195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2pPr>
            <a:lvl3pPr marL="10883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325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767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7209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2651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8093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3535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3B0C-C86F-45B7-914F-B28544627FAA}" type="datetimeFigureOut">
              <a:rPr lang="zh-CN" altLang="en-US" smtClean="0"/>
              <a:pPr/>
              <a:t>2020/7/2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2EFA-B0D9-43AE-BC6F-426EE09EDED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335"/>
            </a:lvl1pPr>
            <a:lvl2pPr>
              <a:defRPr sz="2800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335"/>
            </a:lvl1pPr>
            <a:lvl2pPr>
              <a:defRPr sz="2800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3B0C-C86F-45B7-914F-B28544627FAA}" type="datetimeFigureOut">
              <a:rPr lang="zh-CN" altLang="en-US" smtClean="0"/>
              <a:pPr/>
              <a:t>2020/7/2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2EFA-B0D9-43AE-BC6F-426EE09EDED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2"/>
            <a:ext cx="5386917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4195" indent="0">
              <a:buNone/>
              <a:defRPr sz="2400" b="1"/>
            </a:lvl2pPr>
            <a:lvl3pPr marL="1088390" indent="0">
              <a:buNone/>
              <a:defRPr sz="2135" b="1"/>
            </a:lvl3pPr>
            <a:lvl4pPr marL="1632585" indent="0">
              <a:buNone/>
              <a:defRPr sz="2000" b="1"/>
            </a:lvl4pPr>
            <a:lvl5pPr marL="2176780" indent="0">
              <a:buNone/>
              <a:defRPr sz="2000" b="1"/>
            </a:lvl5pPr>
            <a:lvl6pPr marL="2720975" indent="0">
              <a:buNone/>
              <a:defRPr sz="2000" b="1"/>
            </a:lvl6pPr>
            <a:lvl7pPr marL="3265170" indent="0">
              <a:buNone/>
              <a:defRPr sz="2000" b="1"/>
            </a:lvl7pPr>
            <a:lvl8pPr marL="3809365" indent="0">
              <a:buNone/>
              <a:defRPr sz="2000" b="1"/>
            </a:lvl8pPr>
            <a:lvl9pPr marL="4353560" indent="0">
              <a:buNone/>
              <a:defRPr sz="2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35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9" y="1535112"/>
            <a:ext cx="5389033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4195" indent="0">
              <a:buNone/>
              <a:defRPr sz="2400" b="1"/>
            </a:lvl2pPr>
            <a:lvl3pPr marL="1088390" indent="0">
              <a:buNone/>
              <a:defRPr sz="2135" b="1"/>
            </a:lvl3pPr>
            <a:lvl4pPr marL="1632585" indent="0">
              <a:buNone/>
              <a:defRPr sz="2000" b="1"/>
            </a:lvl4pPr>
            <a:lvl5pPr marL="2176780" indent="0">
              <a:buNone/>
              <a:defRPr sz="2000" b="1"/>
            </a:lvl5pPr>
            <a:lvl6pPr marL="2720975" indent="0">
              <a:buNone/>
              <a:defRPr sz="2000" b="1"/>
            </a:lvl6pPr>
            <a:lvl7pPr marL="3265170" indent="0">
              <a:buNone/>
              <a:defRPr sz="2000" b="1"/>
            </a:lvl7pPr>
            <a:lvl8pPr marL="3809365" indent="0">
              <a:buNone/>
              <a:defRPr sz="2000" b="1"/>
            </a:lvl8pPr>
            <a:lvl9pPr marL="4353560" indent="0">
              <a:buNone/>
              <a:defRPr sz="2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35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3B0C-C86F-45B7-914F-B28544627FAA}" type="datetimeFigureOut">
              <a:rPr lang="zh-CN" altLang="en-US" smtClean="0"/>
              <a:pPr/>
              <a:t>2020/7/2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2EFA-B0D9-43AE-BC6F-426EE09EDED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3B0C-C86F-45B7-914F-B28544627FAA}" type="datetimeFigureOut">
              <a:rPr lang="zh-CN" altLang="en-US" smtClean="0"/>
              <a:pPr/>
              <a:t>2020/7/2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2EFA-B0D9-43AE-BC6F-426EE09EDED2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5" name="眉头"/>
          <p:cNvSpPr>
            <a:spLocks noChangeArrowheads="1"/>
          </p:cNvSpPr>
          <p:nvPr userDrawn="1"/>
        </p:nvSpPr>
        <p:spPr bwMode="auto">
          <a:xfrm>
            <a:off x="0" y="0"/>
            <a:ext cx="12192000" cy="55317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8565"/>
            <a:endParaRPr lang="zh-CN" altLang="en-US" sz="2400" kern="0">
              <a:solidFill>
                <a:sysClr val="windowText" lastClr="000000"/>
              </a:solidFill>
            </a:endParaRPr>
          </a:p>
        </p:txBody>
      </p:sp>
      <p:sp>
        <p:nvSpPr>
          <p:cNvPr id="6" name="Freeform 5"/>
          <p:cNvSpPr>
            <a:spLocks noEditPoints="1"/>
          </p:cNvSpPr>
          <p:nvPr userDrawn="1"/>
        </p:nvSpPr>
        <p:spPr bwMode="auto">
          <a:xfrm>
            <a:off x="508768" y="-15709"/>
            <a:ext cx="1875179" cy="714036"/>
          </a:xfrm>
          <a:custGeom>
            <a:avLst/>
            <a:gdLst>
              <a:gd name="T0" fmla="*/ 562 w 562"/>
              <a:gd name="T1" fmla="*/ 32 h 214"/>
              <a:gd name="T2" fmla="*/ 562 w 562"/>
              <a:gd name="T3" fmla="*/ 118 h 214"/>
              <a:gd name="T4" fmla="*/ 562 w 562"/>
              <a:gd name="T5" fmla="*/ 180 h 214"/>
              <a:gd name="T6" fmla="*/ 560 w 562"/>
              <a:gd name="T7" fmla="*/ 184 h 214"/>
              <a:gd name="T8" fmla="*/ 444 w 562"/>
              <a:gd name="T9" fmla="*/ 184 h 214"/>
              <a:gd name="T10" fmla="*/ 316 w 562"/>
              <a:gd name="T11" fmla="*/ 184 h 214"/>
              <a:gd name="T12" fmla="*/ 282 w 562"/>
              <a:gd name="T13" fmla="*/ 212 h 214"/>
              <a:gd name="T14" fmla="*/ 280 w 562"/>
              <a:gd name="T15" fmla="*/ 212 h 214"/>
              <a:gd name="T16" fmla="*/ 246 w 562"/>
              <a:gd name="T17" fmla="*/ 184 h 214"/>
              <a:gd name="T18" fmla="*/ 142 w 562"/>
              <a:gd name="T19" fmla="*/ 184 h 214"/>
              <a:gd name="T20" fmla="*/ 56 w 562"/>
              <a:gd name="T21" fmla="*/ 184 h 214"/>
              <a:gd name="T22" fmla="*/ 2 w 562"/>
              <a:gd name="T23" fmla="*/ 184 h 214"/>
              <a:gd name="T24" fmla="*/ 0 w 562"/>
              <a:gd name="T25" fmla="*/ 180 h 214"/>
              <a:gd name="T26" fmla="*/ 0 w 562"/>
              <a:gd name="T27" fmla="*/ 82 h 214"/>
              <a:gd name="T28" fmla="*/ 0 w 562"/>
              <a:gd name="T29" fmla="*/ 0 h 214"/>
              <a:gd name="T30" fmla="*/ 4 w 562"/>
              <a:gd name="T31" fmla="*/ 54 h 214"/>
              <a:gd name="T32" fmla="*/ 4 w 562"/>
              <a:gd name="T33" fmla="*/ 178 h 214"/>
              <a:gd name="T34" fmla="*/ 78 w 562"/>
              <a:gd name="T35" fmla="*/ 178 h 214"/>
              <a:gd name="T36" fmla="*/ 194 w 562"/>
              <a:gd name="T37" fmla="*/ 178 h 214"/>
              <a:gd name="T38" fmla="*/ 248 w 562"/>
              <a:gd name="T39" fmla="*/ 178 h 214"/>
              <a:gd name="T40" fmla="*/ 264 w 562"/>
              <a:gd name="T41" fmla="*/ 194 h 214"/>
              <a:gd name="T42" fmla="*/ 298 w 562"/>
              <a:gd name="T43" fmla="*/ 192 h 214"/>
              <a:gd name="T44" fmla="*/ 314 w 562"/>
              <a:gd name="T45" fmla="*/ 178 h 214"/>
              <a:gd name="T46" fmla="*/ 352 w 562"/>
              <a:gd name="T47" fmla="*/ 178 h 214"/>
              <a:gd name="T48" fmla="*/ 470 w 562"/>
              <a:gd name="T49" fmla="*/ 178 h 214"/>
              <a:gd name="T50" fmla="*/ 556 w 562"/>
              <a:gd name="T51" fmla="*/ 178 h 214"/>
              <a:gd name="T52" fmla="*/ 558 w 562"/>
              <a:gd name="T53" fmla="*/ 76 h 214"/>
              <a:gd name="T54" fmla="*/ 558 w 562"/>
              <a:gd name="T55" fmla="*/ 0 h 214"/>
              <a:gd name="T56" fmla="*/ 562 w 562"/>
              <a:gd name="T57" fmla="*/ 0 h 214"/>
              <a:gd name="T58" fmla="*/ 14 w 562"/>
              <a:gd name="T59" fmla="*/ 44 h 214"/>
              <a:gd name="T60" fmla="*/ 14 w 562"/>
              <a:gd name="T61" fmla="*/ 132 h 214"/>
              <a:gd name="T62" fmla="*/ 80 w 562"/>
              <a:gd name="T63" fmla="*/ 170 h 214"/>
              <a:gd name="T64" fmla="*/ 192 w 562"/>
              <a:gd name="T65" fmla="*/ 170 h 214"/>
              <a:gd name="T66" fmla="*/ 258 w 562"/>
              <a:gd name="T67" fmla="*/ 176 h 214"/>
              <a:gd name="T68" fmla="*/ 304 w 562"/>
              <a:gd name="T69" fmla="*/ 176 h 214"/>
              <a:gd name="T70" fmla="*/ 348 w 562"/>
              <a:gd name="T71" fmla="*/ 170 h 214"/>
              <a:gd name="T72" fmla="*/ 482 w 562"/>
              <a:gd name="T73" fmla="*/ 170 h 214"/>
              <a:gd name="T74" fmla="*/ 548 w 562"/>
              <a:gd name="T75" fmla="*/ 144 h 214"/>
              <a:gd name="T76" fmla="*/ 548 w 562"/>
              <a:gd name="T77" fmla="*/ 46 h 214"/>
              <a:gd name="T78" fmla="*/ 14 w 562"/>
              <a:gd name="T79" fmla="*/ 0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562" h="214">
                <a:moveTo>
                  <a:pt x="562" y="0"/>
                </a:moveTo>
                <a:lnTo>
                  <a:pt x="562" y="32"/>
                </a:lnTo>
                <a:lnTo>
                  <a:pt x="562" y="82"/>
                </a:lnTo>
                <a:lnTo>
                  <a:pt x="562" y="118"/>
                </a:lnTo>
                <a:lnTo>
                  <a:pt x="562" y="162"/>
                </a:lnTo>
                <a:lnTo>
                  <a:pt x="562" y="180"/>
                </a:lnTo>
                <a:lnTo>
                  <a:pt x="562" y="184"/>
                </a:lnTo>
                <a:lnTo>
                  <a:pt x="560" y="184"/>
                </a:lnTo>
                <a:lnTo>
                  <a:pt x="514" y="184"/>
                </a:lnTo>
                <a:lnTo>
                  <a:pt x="444" y="184"/>
                </a:lnTo>
                <a:lnTo>
                  <a:pt x="374" y="184"/>
                </a:lnTo>
                <a:lnTo>
                  <a:pt x="316" y="184"/>
                </a:lnTo>
                <a:lnTo>
                  <a:pt x="300" y="198"/>
                </a:lnTo>
                <a:lnTo>
                  <a:pt x="282" y="212"/>
                </a:lnTo>
                <a:lnTo>
                  <a:pt x="280" y="214"/>
                </a:lnTo>
                <a:lnTo>
                  <a:pt x="280" y="212"/>
                </a:lnTo>
                <a:lnTo>
                  <a:pt x="264" y="200"/>
                </a:lnTo>
                <a:lnTo>
                  <a:pt x="246" y="184"/>
                </a:lnTo>
                <a:lnTo>
                  <a:pt x="202" y="184"/>
                </a:lnTo>
                <a:lnTo>
                  <a:pt x="142" y="184"/>
                </a:lnTo>
                <a:lnTo>
                  <a:pt x="96" y="184"/>
                </a:lnTo>
                <a:lnTo>
                  <a:pt x="56" y="184"/>
                </a:lnTo>
                <a:lnTo>
                  <a:pt x="26" y="184"/>
                </a:lnTo>
                <a:lnTo>
                  <a:pt x="2" y="184"/>
                </a:lnTo>
                <a:lnTo>
                  <a:pt x="0" y="184"/>
                </a:lnTo>
                <a:lnTo>
                  <a:pt x="0" y="180"/>
                </a:lnTo>
                <a:lnTo>
                  <a:pt x="0" y="140"/>
                </a:lnTo>
                <a:lnTo>
                  <a:pt x="0" y="82"/>
                </a:lnTo>
                <a:lnTo>
                  <a:pt x="0" y="28"/>
                </a:lnTo>
                <a:lnTo>
                  <a:pt x="0" y="0"/>
                </a:lnTo>
                <a:lnTo>
                  <a:pt x="4" y="0"/>
                </a:lnTo>
                <a:lnTo>
                  <a:pt x="4" y="54"/>
                </a:lnTo>
                <a:lnTo>
                  <a:pt x="4" y="112"/>
                </a:lnTo>
                <a:lnTo>
                  <a:pt x="4" y="178"/>
                </a:lnTo>
                <a:lnTo>
                  <a:pt x="38" y="178"/>
                </a:lnTo>
                <a:lnTo>
                  <a:pt x="78" y="178"/>
                </a:lnTo>
                <a:lnTo>
                  <a:pt x="136" y="178"/>
                </a:lnTo>
                <a:lnTo>
                  <a:pt x="194" y="178"/>
                </a:lnTo>
                <a:lnTo>
                  <a:pt x="246" y="178"/>
                </a:lnTo>
                <a:lnTo>
                  <a:pt x="248" y="178"/>
                </a:lnTo>
                <a:lnTo>
                  <a:pt x="248" y="180"/>
                </a:lnTo>
                <a:lnTo>
                  <a:pt x="264" y="194"/>
                </a:lnTo>
                <a:lnTo>
                  <a:pt x="280" y="208"/>
                </a:lnTo>
                <a:lnTo>
                  <a:pt x="298" y="192"/>
                </a:lnTo>
                <a:lnTo>
                  <a:pt x="314" y="180"/>
                </a:lnTo>
                <a:lnTo>
                  <a:pt x="314" y="178"/>
                </a:lnTo>
                <a:lnTo>
                  <a:pt x="316" y="178"/>
                </a:lnTo>
                <a:lnTo>
                  <a:pt x="352" y="178"/>
                </a:lnTo>
                <a:lnTo>
                  <a:pt x="420" y="178"/>
                </a:lnTo>
                <a:lnTo>
                  <a:pt x="470" y="178"/>
                </a:lnTo>
                <a:lnTo>
                  <a:pt x="510" y="178"/>
                </a:lnTo>
                <a:lnTo>
                  <a:pt x="556" y="178"/>
                </a:lnTo>
                <a:lnTo>
                  <a:pt x="556" y="134"/>
                </a:lnTo>
                <a:lnTo>
                  <a:pt x="558" y="76"/>
                </a:lnTo>
                <a:lnTo>
                  <a:pt x="558" y="44"/>
                </a:lnTo>
                <a:lnTo>
                  <a:pt x="558" y="0"/>
                </a:lnTo>
                <a:lnTo>
                  <a:pt x="562" y="0"/>
                </a:lnTo>
                <a:lnTo>
                  <a:pt x="562" y="0"/>
                </a:lnTo>
                <a:close/>
                <a:moveTo>
                  <a:pt x="14" y="0"/>
                </a:moveTo>
                <a:lnTo>
                  <a:pt x="14" y="44"/>
                </a:lnTo>
                <a:lnTo>
                  <a:pt x="14" y="92"/>
                </a:lnTo>
                <a:lnTo>
                  <a:pt x="14" y="132"/>
                </a:lnTo>
                <a:lnTo>
                  <a:pt x="14" y="170"/>
                </a:lnTo>
                <a:lnTo>
                  <a:pt x="80" y="170"/>
                </a:lnTo>
                <a:lnTo>
                  <a:pt x="134" y="170"/>
                </a:lnTo>
                <a:lnTo>
                  <a:pt x="192" y="170"/>
                </a:lnTo>
                <a:lnTo>
                  <a:pt x="250" y="170"/>
                </a:lnTo>
                <a:lnTo>
                  <a:pt x="258" y="176"/>
                </a:lnTo>
                <a:lnTo>
                  <a:pt x="280" y="196"/>
                </a:lnTo>
                <a:lnTo>
                  <a:pt x="304" y="176"/>
                </a:lnTo>
                <a:lnTo>
                  <a:pt x="310" y="170"/>
                </a:lnTo>
                <a:lnTo>
                  <a:pt x="348" y="170"/>
                </a:lnTo>
                <a:lnTo>
                  <a:pt x="406" y="170"/>
                </a:lnTo>
                <a:lnTo>
                  <a:pt x="482" y="170"/>
                </a:lnTo>
                <a:lnTo>
                  <a:pt x="548" y="170"/>
                </a:lnTo>
                <a:lnTo>
                  <a:pt x="548" y="144"/>
                </a:lnTo>
                <a:lnTo>
                  <a:pt x="548" y="104"/>
                </a:lnTo>
                <a:lnTo>
                  <a:pt x="548" y="46"/>
                </a:lnTo>
                <a:lnTo>
                  <a:pt x="548" y="0"/>
                </a:lnTo>
                <a:lnTo>
                  <a:pt x="14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8565"/>
            <a:endParaRPr lang="zh-CN" altLang="en-US" sz="1600" kern="0">
              <a:solidFill>
                <a:sysClr val="windowText" lastClr="000000"/>
              </a:solidFill>
            </a:endParaRPr>
          </a:p>
        </p:txBody>
      </p:sp>
      <p:sp>
        <p:nvSpPr>
          <p:cNvPr id="7" name="眉头"/>
          <p:cNvSpPr txBox="1"/>
          <p:nvPr userDrawn="1"/>
        </p:nvSpPr>
        <p:spPr>
          <a:xfrm>
            <a:off x="840622" y="97207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565"/>
            <a:r>
              <a:rPr lang="zh-CN" altLang="en-US" sz="1600" kern="0" dirty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章节标题一</a:t>
            </a:r>
          </a:p>
        </p:txBody>
      </p:sp>
      <p:sp>
        <p:nvSpPr>
          <p:cNvPr id="8" name="眉头"/>
          <p:cNvSpPr txBox="1"/>
          <p:nvPr userDrawn="1"/>
        </p:nvSpPr>
        <p:spPr>
          <a:xfrm>
            <a:off x="2749573" y="97207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565"/>
            <a:r>
              <a:rPr lang="zh-CN" altLang="en-US" sz="1600" kern="0" dirty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章节标题二</a:t>
            </a:r>
          </a:p>
        </p:txBody>
      </p:sp>
      <p:sp>
        <p:nvSpPr>
          <p:cNvPr id="9" name="眉头"/>
          <p:cNvSpPr txBox="1"/>
          <p:nvPr userDrawn="1"/>
        </p:nvSpPr>
        <p:spPr>
          <a:xfrm>
            <a:off x="4570519" y="97207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565"/>
            <a:r>
              <a:rPr lang="zh-CN" altLang="en-US" sz="1600" kern="0" dirty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章节标题三</a:t>
            </a:r>
          </a:p>
        </p:txBody>
      </p:sp>
      <p:sp>
        <p:nvSpPr>
          <p:cNvPr id="10" name="眉头"/>
          <p:cNvSpPr txBox="1"/>
          <p:nvPr userDrawn="1"/>
        </p:nvSpPr>
        <p:spPr>
          <a:xfrm>
            <a:off x="6391464" y="97207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565"/>
            <a:r>
              <a:rPr lang="zh-CN" altLang="en-US" sz="1600" kern="0" dirty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章节标题四</a:t>
            </a:r>
          </a:p>
        </p:txBody>
      </p:sp>
      <p:sp>
        <p:nvSpPr>
          <p:cNvPr id="11" name="眉头"/>
          <p:cNvSpPr txBox="1"/>
          <p:nvPr userDrawn="1"/>
        </p:nvSpPr>
        <p:spPr>
          <a:xfrm>
            <a:off x="8212409" y="97207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565"/>
            <a:r>
              <a:rPr lang="zh-CN" altLang="en-US" sz="1600" kern="0" dirty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9" grpId="0"/>
      <p:bldP spid="10" grpId="0"/>
      <p:bldP spid="11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眉头"/>
          <p:cNvSpPr>
            <a:spLocks noChangeArrowheads="1"/>
          </p:cNvSpPr>
          <p:nvPr userDrawn="1"/>
        </p:nvSpPr>
        <p:spPr bwMode="auto">
          <a:xfrm>
            <a:off x="0" y="0"/>
            <a:ext cx="12192000" cy="55317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8565"/>
            <a:endParaRPr lang="zh-CN" altLang="en-US" sz="2400" kern="0">
              <a:solidFill>
                <a:sysClr val="windowText" lastClr="000000"/>
              </a:solidFill>
            </a:endParaRPr>
          </a:p>
        </p:txBody>
      </p:sp>
      <p:sp>
        <p:nvSpPr>
          <p:cNvPr id="7" name="Freeform 5"/>
          <p:cNvSpPr>
            <a:spLocks noEditPoints="1"/>
          </p:cNvSpPr>
          <p:nvPr userDrawn="1"/>
        </p:nvSpPr>
        <p:spPr bwMode="auto">
          <a:xfrm>
            <a:off x="2338767" y="-15709"/>
            <a:ext cx="1875179" cy="714036"/>
          </a:xfrm>
          <a:custGeom>
            <a:avLst/>
            <a:gdLst>
              <a:gd name="T0" fmla="*/ 562 w 562"/>
              <a:gd name="T1" fmla="*/ 32 h 214"/>
              <a:gd name="T2" fmla="*/ 562 w 562"/>
              <a:gd name="T3" fmla="*/ 118 h 214"/>
              <a:gd name="T4" fmla="*/ 562 w 562"/>
              <a:gd name="T5" fmla="*/ 180 h 214"/>
              <a:gd name="T6" fmla="*/ 560 w 562"/>
              <a:gd name="T7" fmla="*/ 184 h 214"/>
              <a:gd name="T8" fmla="*/ 444 w 562"/>
              <a:gd name="T9" fmla="*/ 184 h 214"/>
              <a:gd name="T10" fmla="*/ 316 w 562"/>
              <a:gd name="T11" fmla="*/ 184 h 214"/>
              <a:gd name="T12" fmla="*/ 282 w 562"/>
              <a:gd name="T13" fmla="*/ 212 h 214"/>
              <a:gd name="T14" fmla="*/ 280 w 562"/>
              <a:gd name="T15" fmla="*/ 212 h 214"/>
              <a:gd name="T16" fmla="*/ 246 w 562"/>
              <a:gd name="T17" fmla="*/ 184 h 214"/>
              <a:gd name="T18" fmla="*/ 142 w 562"/>
              <a:gd name="T19" fmla="*/ 184 h 214"/>
              <a:gd name="T20" fmla="*/ 56 w 562"/>
              <a:gd name="T21" fmla="*/ 184 h 214"/>
              <a:gd name="T22" fmla="*/ 2 w 562"/>
              <a:gd name="T23" fmla="*/ 184 h 214"/>
              <a:gd name="T24" fmla="*/ 0 w 562"/>
              <a:gd name="T25" fmla="*/ 180 h 214"/>
              <a:gd name="T26" fmla="*/ 0 w 562"/>
              <a:gd name="T27" fmla="*/ 82 h 214"/>
              <a:gd name="T28" fmla="*/ 0 w 562"/>
              <a:gd name="T29" fmla="*/ 0 h 214"/>
              <a:gd name="T30" fmla="*/ 4 w 562"/>
              <a:gd name="T31" fmla="*/ 54 h 214"/>
              <a:gd name="T32" fmla="*/ 4 w 562"/>
              <a:gd name="T33" fmla="*/ 178 h 214"/>
              <a:gd name="T34" fmla="*/ 78 w 562"/>
              <a:gd name="T35" fmla="*/ 178 h 214"/>
              <a:gd name="T36" fmla="*/ 194 w 562"/>
              <a:gd name="T37" fmla="*/ 178 h 214"/>
              <a:gd name="T38" fmla="*/ 248 w 562"/>
              <a:gd name="T39" fmla="*/ 178 h 214"/>
              <a:gd name="T40" fmla="*/ 264 w 562"/>
              <a:gd name="T41" fmla="*/ 194 h 214"/>
              <a:gd name="T42" fmla="*/ 298 w 562"/>
              <a:gd name="T43" fmla="*/ 192 h 214"/>
              <a:gd name="T44" fmla="*/ 314 w 562"/>
              <a:gd name="T45" fmla="*/ 178 h 214"/>
              <a:gd name="T46" fmla="*/ 352 w 562"/>
              <a:gd name="T47" fmla="*/ 178 h 214"/>
              <a:gd name="T48" fmla="*/ 470 w 562"/>
              <a:gd name="T49" fmla="*/ 178 h 214"/>
              <a:gd name="T50" fmla="*/ 556 w 562"/>
              <a:gd name="T51" fmla="*/ 178 h 214"/>
              <a:gd name="T52" fmla="*/ 558 w 562"/>
              <a:gd name="T53" fmla="*/ 76 h 214"/>
              <a:gd name="T54" fmla="*/ 558 w 562"/>
              <a:gd name="T55" fmla="*/ 0 h 214"/>
              <a:gd name="T56" fmla="*/ 562 w 562"/>
              <a:gd name="T57" fmla="*/ 0 h 214"/>
              <a:gd name="T58" fmla="*/ 14 w 562"/>
              <a:gd name="T59" fmla="*/ 44 h 214"/>
              <a:gd name="T60" fmla="*/ 14 w 562"/>
              <a:gd name="T61" fmla="*/ 132 h 214"/>
              <a:gd name="T62" fmla="*/ 80 w 562"/>
              <a:gd name="T63" fmla="*/ 170 h 214"/>
              <a:gd name="T64" fmla="*/ 192 w 562"/>
              <a:gd name="T65" fmla="*/ 170 h 214"/>
              <a:gd name="T66" fmla="*/ 258 w 562"/>
              <a:gd name="T67" fmla="*/ 176 h 214"/>
              <a:gd name="T68" fmla="*/ 304 w 562"/>
              <a:gd name="T69" fmla="*/ 176 h 214"/>
              <a:gd name="T70" fmla="*/ 348 w 562"/>
              <a:gd name="T71" fmla="*/ 170 h 214"/>
              <a:gd name="T72" fmla="*/ 482 w 562"/>
              <a:gd name="T73" fmla="*/ 170 h 214"/>
              <a:gd name="T74" fmla="*/ 548 w 562"/>
              <a:gd name="T75" fmla="*/ 144 h 214"/>
              <a:gd name="T76" fmla="*/ 548 w 562"/>
              <a:gd name="T77" fmla="*/ 46 h 214"/>
              <a:gd name="T78" fmla="*/ 14 w 562"/>
              <a:gd name="T79" fmla="*/ 0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562" h="214">
                <a:moveTo>
                  <a:pt x="562" y="0"/>
                </a:moveTo>
                <a:lnTo>
                  <a:pt x="562" y="32"/>
                </a:lnTo>
                <a:lnTo>
                  <a:pt x="562" y="82"/>
                </a:lnTo>
                <a:lnTo>
                  <a:pt x="562" y="118"/>
                </a:lnTo>
                <a:lnTo>
                  <a:pt x="562" y="162"/>
                </a:lnTo>
                <a:lnTo>
                  <a:pt x="562" y="180"/>
                </a:lnTo>
                <a:lnTo>
                  <a:pt x="562" y="184"/>
                </a:lnTo>
                <a:lnTo>
                  <a:pt x="560" y="184"/>
                </a:lnTo>
                <a:lnTo>
                  <a:pt x="514" y="184"/>
                </a:lnTo>
                <a:lnTo>
                  <a:pt x="444" y="184"/>
                </a:lnTo>
                <a:lnTo>
                  <a:pt x="374" y="184"/>
                </a:lnTo>
                <a:lnTo>
                  <a:pt x="316" y="184"/>
                </a:lnTo>
                <a:lnTo>
                  <a:pt x="300" y="198"/>
                </a:lnTo>
                <a:lnTo>
                  <a:pt x="282" y="212"/>
                </a:lnTo>
                <a:lnTo>
                  <a:pt x="280" y="214"/>
                </a:lnTo>
                <a:lnTo>
                  <a:pt x="280" y="212"/>
                </a:lnTo>
                <a:lnTo>
                  <a:pt x="264" y="200"/>
                </a:lnTo>
                <a:lnTo>
                  <a:pt x="246" y="184"/>
                </a:lnTo>
                <a:lnTo>
                  <a:pt x="202" y="184"/>
                </a:lnTo>
                <a:lnTo>
                  <a:pt x="142" y="184"/>
                </a:lnTo>
                <a:lnTo>
                  <a:pt x="96" y="184"/>
                </a:lnTo>
                <a:lnTo>
                  <a:pt x="56" y="184"/>
                </a:lnTo>
                <a:lnTo>
                  <a:pt x="26" y="184"/>
                </a:lnTo>
                <a:lnTo>
                  <a:pt x="2" y="184"/>
                </a:lnTo>
                <a:lnTo>
                  <a:pt x="0" y="184"/>
                </a:lnTo>
                <a:lnTo>
                  <a:pt x="0" y="180"/>
                </a:lnTo>
                <a:lnTo>
                  <a:pt x="0" y="140"/>
                </a:lnTo>
                <a:lnTo>
                  <a:pt x="0" y="82"/>
                </a:lnTo>
                <a:lnTo>
                  <a:pt x="0" y="28"/>
                </a:lnTo>
                <a:lnTo>
                  <a:pt x="0" y="0"/>
                </a:lnTo>
                <a:lnTo>
                  <a:pt x="4" y="0"/>
                </a:lnTo>
                <a:lnTo>
                  <a:pt x="4" y="54"/>
                </a:lnTo>
                <a:lnTo>
                  <a:pt x="4" y="112"/>
                </a:lnTo>
                <a:lnTo>
                  <a:pt x="4" y="178"/>
                </a:lnTo>
                <a:lnTo>
                  <a:pt x="38" y="178"/>
                </a:lnTo>
                <a:lnTo>
                  <a:pt x="78" y="178"/>
                </a:lnTo>
                <a:lnTo>
                  <a:pt x="136" y="178"/>
                </a:lnTo>
                <a:lnTo>
                  <a:pt x="194" y="178"/>
                </a:lnTo>
                <a:lnTo>
                  <a:pt x="246" y="178"/>
                </a:lnTo>
                <a:lnTo>
                  <a:pt x="248" y="178"/>
                </a:lnTo>
                <a:lnTo>
                  <a:pt x="248" y="180"/>
                </a:lnTo>
                <a:lnTo>
                  <a:pt x="264" y="194"/>
                </a:lnTo>
                <a:lnTo>
                  <a:pt x="280" y="208"/>
                </a:lnTo>
                <a:lnTo>
                  <a:pt x="298" y="192"/>
                </a:lnTo>
                <a:lnTo>
                  <a:pt x="314" y="180"/>
                </a:lnTo>
                <a:lnTo>
                  <a:pt x="314" y="178"/>
                </a:lnTo>
                <a:lnTo>
                  <a:pt x="316" y="178"/>
                </a:lnTo>
                <a:lnTo>
                  <a:pt x="352" y="178"/>
                </a:lnTo>
                <a:lnTo>
                  <a:pt x="420" y="178"/>
                </a:lnTo>
                <a:lnTo>
                  <a:pt x="470" y="178"/>
                </a:lnTo>
                <a:lnTo>
                  <a:pt x="510" y="178"/>
                </a:lnTo>
                <a:lnTo>
                  <a:pt x="556" y="178"/>
                </a:lnTo>
                <a:lnTo>
                  <a:pt x="556" y="134"/>
                </a:lnTo>
                <a:lnTo>
                  <a:pt x="558" y="76"/>
                </a:lnTo>
                <a:lnTo>
                  <a:pt x="558" y="44"/>
                </a:lnTo>
                <a:lnTo>
                  <a:pt x="558" y="0"/>
                </a:lnTo>
                <a:lnTo>
                  <a:pt x="562" y="0"/>
                </a:lnTo>
                <a:lnTo>
                  <a:pt x="562" y="0"/>
                </a:lnTo>
                <a:close/>
                <a:moveTo>
                  <a:pt x="14" y="0"/>
                </a:moveTo>
                <a:lnTo>
                  <a:pt x="14" y="44"/>
                </a:lnTo>
                <a:lnTo>
                  <a:pt x="14" y="92"/>
                </a:lnTo>
                <a:lnTo>
                  <a:pt x="14" y="132"/>
                </a:lnTo>
                <a:lnTo>
                  <a:pt x="14" y="170"/>
                </a:lnTo>
                <a:lnTo>
                  <a:pt x="80" y="170"/>
                </a:lnTo>
                <a:lnTo>
                  <a:pt x="134" y="170"/>
                </a:lnTo>
                <a:lnTo>
                  <a:pt x="192" y="170"/>
                </a:lnTo>
                <a:lnTo>
                  <a:pt x="250" y="170"/>
                </a:lnTo>
                <a:lnTo>
                  <a:pt x="258" y="176"/>
                </a:lnTo>
                <a:lnTo>
                  <a:pt x="280" y="196"/>
                </a:lnTo>
                <a:lnTo>
                  <a:pt x="304" y="176"/>
                </a:lnTo>
                <a:lnTo>
                  <a:pt x="310" y="170"/>
                </a:lnTo>
                <a:lnTo>
                  <a:pt x="348" y="170"/>
                </a:lnTo>
                <a:lnTo>
                  <a:pt x="406" y="170"/>
                </a:lnTo>
                <a:lnTo>
                  <a:pt x="482" y="170"/>
                </a:lnTo>
                <a:lnTo>
                  <a:pt x="548" y="170"/>
                </a:lnTo>
                <a:lnTo>
                  <a:pt x="548" y="144"/>
                </a:lnTo>
                <a:lnTo>
                  <a:pt x="548" y="104"/>
                </a:lnTo>
                <a:lnTo>
                  <a:pt x="548" y="46"/>
                </a:lnTo>
                <a:lnTo>
                  <a:pt x="548" y="0"/>
                </a:lnTo>
                <a:lnTo>
                  <a:pt x="14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8565"/>
            <a:endParaRPr lang="zh-CN" altLang="en-US" sz="2400" kern="0">
              <a:solidFill>
                <a:sysClr val="windowText" lastClr="000000"/>
              </a:solidFill>
            </a:endParaRPr>
          </a:p>
        </p:txBody>
      </p:sp>
      <p:sp>
        <p:nvSpPr>
          <p:cNvPr id="8" name="眉头"/>
          <p:cNvSpPr txBox="1"/>
          <p:nvPr userDrawn="1"/>
        </p:nvSpPr>
        <p:spPr>
          <a:xfrm>
            <a:off x="648498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565"/>
            <a:r>
              <a:rPr lang="zh-CN" altLang="en-US" sz="1600" kern="0" dirty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章节标题一</a:t>
            </a:r>
          </a:p>
        </p:txBody>
      </p:sp>
      <p:sp>
        <p:nvSpPr>
          <p:cNvPr id="9" name="眉头"/>
          <p:cNvSpPr txBox="1"/>
          <p:nvPr userDrawn="1"/>
        </p:nvSpPr>
        <p:spPr>
          <a:xfrm>
            <a:off x="2671062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565"/>
            <a:r>
              <a:rPr lang="zh-CN" altLang="en-US" sz="1600" kern="0" dirty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章节标题二</a:t>
            </a:r>
          </a:p>
        </p:txBody>
      </p:sp>
      <p:sp>
        <p:nvSpPr>
          <p:cNvPr id="10" name="眉头"/>
          <p:cNvSpPr txBox="1"/>
          <p:nvPr userDrawn="1"/>
        </p:nvSpPr>
        <p:spPr>
          <a:xfrm>
            <a:off x="4324930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565"/>
            <a:r>
              <a:rPr lang="zh-CN" altLang="en-US" sz="1600" kern="0" dirty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章节标题三</a:t>
            </a:r>
          </a:p>
        </p:txBody>
      </p:sp>
      <p:sp>
        <p:nvSpPr>
          <p:cNvPr id="11" name="眉头"/>
          <p:cNvSpPr txBox="1"/>
          <p:nvPr userDrawn="1"/>
        </p:nvSpPr>
        <p:spPr>
          <a:xfrm>
            <a:off x="6145876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565"/>
            <a:r>
              <a:rPr lang="zh-CN" altLang="en-US" sz="1600" kern="0" dirty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章节标题四</a:t>
            </a:r>
          </a:p>
        </p:txBody>
      </p:sp>
      <p:sp>
        <p:nvSpPr>
          <p:cNvPr id="12" name="眉头"/>
          <p:cNvSpPr txBox="1"/>
          <p:nvPr userDrawn="1"/>
        </p:nvSpPr>
        <p:spPr>
          <a:xfrm>
            <a:off x="7966821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565"/>
            <a:r>
              <a:rPr lang="zh-CN" altLang="en-US" sz="1600" kern="0" dirty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  <p:bldP spid="10" grpId="0"/>
      <p:bldP spid="11" grpId="0"/>
      <p:bldP spid="12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眉头"/>
          <p:cNvSpPr>
            <a:spLocks noChangeArrowheads="1"/>
          </p:cNvSpPr>
          <p:nvPr userDrawn="1"/>
        </p:nvSpPr>
        <p:spPr bwMode="auto">
          <a:xfrm>
            <a:off x="0" y="0"/>
            <a:ext cx="12192000" cy="55317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8565"/>
            <a:endParaRPr lang="zh-CN" altLang="en-US" sz="2400" kern="0">
              <a:solidFill>
                <a:sysClr val="windowText" lastClr="000000"/>
              </a:solidFill>
            </a:endParaRPr>
          </a:p>
        </p:txBody>
      </p:sp>
      <p:sp>
        <p:nvSpPr>
          <p:cNvPr id="7" name="Freeform 5"/>
          <p:cNvSpPr>
            <a:spLocks noEditPoints="1"/>
          </p:cNvSpPr>
          <p:nvPr userDrawn="1"/>
        </p:nvSpPr>
        <p:spPr bwMode="auto">
          <a:xfrm>
            <a:off x="4068110" y="0"/>
            <a:ext cx="1875179" cy="714036"/>
          </a:xfrm>
          <a:custGeom>
            <a:avLst/>
            <a:gdLst>
              <a:gd name="T0" fmla="*/ 562 w 562"/>
              <a:gd name="T1" fmla="*/ 32 h 214"/>
              <a:gd name="T2" fmla="*/ 562 w 562"/>
              <a:gd name="T3" fmla="*/ 118 h 214"/>
              <a:gd name="T4" fmla="*/ 562 w 562"/>
              <a:gd name="T5" fmla="*/ 180 h 214"/>
              <a:gd name="T6" fmla="*/ 560 w 562"/>
              <a:gd name="T7" fmla="*/ 184 h 214"/>
              <a:gd name="T8" fmla="*/ 444 w 562"/>
              <a:gd name="T9" fmla="*/ 184 h 214"/>
              <a:gd name="T10" fmla="*/ 316 w 562"/>
              <a:gd name="T11" fmla="*/ 184 h 214"/>
              <a:gd name="T12" fmla="*/ 282 w 562"/>
              <a:gd name="T13" fmla="*/ 212 h 214"/>
              <a:gd name="T14" fmla="*/ 280 w 562"/>
              <a:gd name="T15" fmla="*/ 212 h 214"/>
              <a:gd name="T16" fmla="*/ 246 w 562"/>
              <a:gd name="T17" fmla="*/ 184 h 214"/>
              <a:gd name="T18" fmla="*/ 142 w 562"/>
              <a:gd name="T19" fmla="*/ 184 h 214"/>
              <a:gd name="T20" fmla="*/ 56 w 562"/>
              <a:gd name="T21" fmla="*/ 184 h 214"/>
              <a:gd name="T22" fmla="*/ 2 w 562"/>
              <a:gd name="T23" fmla="*/ 184 h 214"/>
              <a:gd name="T24" fmla="*/ 0 w 562"/>
              <a:gd name="T25" fmla="*/ 180 h 214"/>
              <a:gd name="T26" fmla="*/ 0 w 562"/>
              <a:gd name="T27" fmla="*/ 82 h 214"/>
              <a:gd name="T28" fmla="*/ 0 w 562"/>
              <a:gd name="T29" fmla="*/ 0 h 214"/>
              <a:gd name="T30" fmla="*/ 4 w 562"/>
              <a:gd name="T31" fmla="*/ 54 h 214"/>
              <a:gd name="T32" fmla="*/ 4 w 562"/>
              <a:gd name="T33" fmla="*/ 178 h 214"/>
              <a:gd name="T34" fmla="*/ 78 w 562"/>
              <a:gd name="T35" fmla="*/ 178 h 214"/>
              <a:gd name="T36" fmla="*/ 194 w 562"/>
              <a:gd name="T37" fmla="*/ 178 h 214"/>
              <a:gd name="T38" fmla="*/ 248 w 562"/>
              <a:gd name="T39" fmla="*/ 178 h 214"/>
              <a:gd name="T40" fmla="*/ 264 w 562"/>
              <a:gd name="T41" fmla="*/ 194 h 214"/>
              <a:gd name="T42" fmla="*/ 298 w 562"/>
              <a:gd name="T43" fmla="*/ 192 h 214"/>
              <a:gd name="T44" fmla="*/ 314 w 562"/>
              <a:gd name="T45" fmla="*/ 178 h 214"/>
              <a:gd name="T46" fmla="*/ 352 w 562"/>
              <a:gd name="T47" fmla="*/ 178 h 214"/>
              <a:gd name="T48" fmla="*/ 470 w 562"/>
              <a:gd name="T49" fmla="*/ 178 h 214"/>
              <a:gd name="T50" fmla="*/ 556 w 562"/>
              <a:gd name="T51" fmla="*/ 178 h 214"/>
              <a:gd name="T52" fmla="*/ 558 w 562"/>
              <a:gd name="T53" fmla="*/ 76 h 214"/>
              <a:gd name="T54" fmla="*/ 558 w 562"/>
              <a:gd name="T55" fmla="*/ 0 h 214"/>
              <a:gd name="T56" fmla="*/ 562 w 562"/>
              <a:gd name="T57" fmla="*/ 0 h 214"/>
              <a:gd name="T58" fmla="*/ 14 w 562"/>
              <a:gd name="T59" fmla="*/ 44 h 214"/>
              <a:gd name="T60" fmla="*/ 14 w 562"/>
              <a:gd name="T61" fmla="*/ 132 h 214"/>
              <a:gd name="T62" fmla="*/ 80 w 562"/>
              <a:gd name="T63" fmla="*/ 170 h 214"/>
              <a:gd name="T64" fmla="*/ 192 w 562"/>
              <a:gd name="T65" fmla="*/ 170 h 214"/>
              <a:gd name="T66" fmla="*/ 258 w 562"/>
              <a:gd name="T67" fmla="*/ 176 h 214"/>
              <a:gd name="T68" fmla="*/ 304 w 562"/>
              <a:gd name="T69" fmla="*/ 176 h 214"/>
              <a:gd name="T70" fmla="*/ 348 w 562"/>
              <a:gd name="T71" fmla="*/ 170 h 214"/>
              <a:gd name="T72" fmla="*/ 482 w 562"/>
              <a:gd name="T73" fmla="*/ 170 h 214"/>
              <a:gd name="T74" fmla="*/ 548 w 562"/>
              <a:gd name="T75" fmla="*/ 144 h 214"/>
              <a:gd name="T76" fmla="*/ 548 w 562"/>
              <a:gd name="T77" fmla="*/ 46 h 214"/>
              <a:gd name="T78" fmla="*/ 14 w 562"/>
              <a:gd name="T79" fmla="*/ 0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562" h="214">
                <a:moveTo>
                  <a:pt x="562" y="0"/>
                </a:moveTo>
                <a:lnTo>
                  <a:pt x="562" y="32"/>
                </a:lnTo>
                <a:lnTo>
                  <a:pt x="562" y="82"/>
                </a:lnTo>
                <a:lnTo>
                  <a:pt x="562" y="118"/>
                </a:lnTo>
                <a:lnTo>
                  <a:pt x="562" y="162"/>
                </a:lnTo>
                <a:lnTo>
                  <a:pt x="562" y="180"/>
                </a:lnTo>
                <a:lnTo>
                  <a:pt x="562" y="184"/>
                </a:lnTo>
                <a:lnTo>
                  <a:pt x="560" y="184"/>
                </a:lnTo>
                <a:lnTo>
                  <a:pt x="514" y="184"/>
                </a:lnTo>
                <a:lnTo>
                  <a:pt x="444" y="184"/>
                </a:lnTo>
                <a:lnTo>
                  <a:pt x="374" y="184"/>
                </a:lnTo>
                <a:lnTo>
                  <a:pt x="316" y="184"/>
                </a:lnTo>
                <a:lnTo>
                  <a:pt x="300" y="198"/>
                </a:lnTo>
                <a:lnTo>
                  <a:pt x="282" y="212"/>
                </a:lnTo>
                <a:lnTo>
                  <a:pt x="280" y="214"/>
                </a:lnTo>
                <a:lnTo>
                  <a:pt x="280" y="212"/>
                </a:lnTo>
                <a:lnTo>
                  <a:pt x="264" y="200"/>
                </a:lnTo>
                <a:lnTo>
                  <a:pt x="246" y="184"/>
                </a:lnTo>
                <a:lnTo>
                  <a:pt x="202" y="184"/>
                </a:lnTo>
                <a:lnTo>
                  <a:pt x="142" y="184"/>
                </a:lnTo>
                <a:lnTo>
                  <a:pt x="96" y="184"/>
                </a:lnTo>
                <a:lnTo>
                  <a:pt x="56" y="184"/>
                </a:lnTo>
                <a:lnTo>
                  <a:pt x="26" y="184"/>
                </a:lnTo>
                <a:lnTo>
                  <a:pt x="2" y="184"/>
                </a:lnTo>
                <a:lnTo>
                  <a:pt x="0" y="184"/>
                </a:lnTo>
                <a:lnTo>
                  <a:pt x="0" y="180"/>
                </a:lnTo>
                <a:lnTo>
                  <a:pt x="0" y="140"/>
                </a:lnTo>
                <a:lnTo>
                  <a:pt x="0" y="82"/>
                </a:lnTo>
                <a:lnTo>
                  <a:pt x="0" y="28"/>
                </a:lnTo>
                <a:lnTo>
                  <a:pt x="0" y="0"/>
                </a:lnTo>
                <a:lnTo>
                  <a:pt x="4" y="0"/>
                </a:lnTo>
                <a:lnTo>
                  <a:pt x="4" y="54"/>
                </a:lnTo>
                <a:lnTo>
                  <a:pt x="4" y="112"/>
                </a:lnTo>
                <a:lnTo>
                  <a:pt x="4" y="178"/>
                </a:lnTo>
                <a:lnTo>
                  <a:pt x="38" y="178"/>
                </a:lnTo>
                <a:lnTo>
                  <a:pt x="78" y="178"/>
                </a:lnTo>
                <a:lnTo>
                  <a:pt x="136" y="178"/>
                </a:lnTo>
                <a:lnTo>
                  <a:pt x="194" y="178"/>
                </a:lnTo>
                <a:lnTo>
                  <a:pt x="246" y="178"/>
                </a:lnTo>
                <a:lnTo>
                  <a:pt x="248" y="178"/>
                </a:lnTo>
                <a:lnTo>
                  <a:pt x="248" y="180"/>
                </a:lnTo>
                <a:lnTo>
                  <a:pt x="264" y="194"/>
                </a:lnTo>
                <a:lnTo>
                  <a:pt x="280" y="208"/>
                </a:lnTo>
                <a:lnTo>
                  <a:pt x="298" y="192"/>
                </a:lnTo>
                <a:lnTo>
                  <a:pt x="314" y="180"/>
                </a:lnTo>
                <a:lnTo>
                  <a:pt x="314" y="178"/>
                </a:lnTo>
                <a:lnTo>
                  <a:pt x="316" y="178"/>
                </a:lnTo>
                <a:lnTo>
                  <a:pt x="352" y="178"/>
                </a:lnTo>
                <a:lnTo>
                  <a:pt x="420" y="178"/>
                </a:lnTo>
                <a:lnTo>
                  <a:pt x="470" y="178"/>
                </a:lnTo>
                <a:lnTo>
                  <a:pt x="510" y="178"/>
                </a:lnTo>
                <a:lnTo>
                  <a:pt x="556" y="178"/>
                </a:lnTo>
                <a:lnTo>
                  <a:pt x="556" y="134"/>
                </a:lnTo>
                <a:lnTo>
                  <a:pt x="558" y="76"/>
                </a:lnTo>
                <a:lnTo>
                  <a:pt x="558" y="44"/>
                </a:lnTo>
                <a:lnTo>
                  <a:pt x="558" y="0"/>
                </a:lnTo>
                <a:lnTo>
                  <a:pt x="562" y="0"/>
                </a:lnTo>
                <a:lnTo>
                  <a:pt x="562" y="0"/>
                </a:lnTo>
                <a:close/>
                <a:moveTo>
                  <a:pt x="14" y="0"/>
                </a:moveTo>
                <a:lnTo>
                  <a:pt x="14" y="44"/>
                </a:lnTo>
                <a:lnTo>
                  <a:pt x="14" y="92"/>
                </a:lnTo>
                <a:lnTo>
                  <a:pt x="14" y="132"/>
                </a:lnTo>
                <a:lnTo>
                  <a:pt x="14" y="170"/>
                </a:lnTo>
                <a:lnTo>
                  <a:pt x="80" y="170"/>
                </a:lnTo>
                <a:lnTo>
                  <a:pt x="134" y="170"/>
                </a:lnTo>
                <a:lnTo>
                  <a:pt x="192" y="170"/>
                </a:lnTo>
                <a:lnTo>
                  <a:pt x="250" y="170"/>
                </a:lnTo>
                <a:lnTo>
                  <a:pt x="258" y="176"/>
                </a:lnTo>
                <a:lnTo>
                  <a:pt x="280" y="196"/>
                </a:lnTo>
                <a:lnTo>
                  <a:pt x="304" y="176"/>
                </a:lnTo>
                <a:lnTo>
                  <a:pt x="310" y="170"/>
                </a:lnTo>
                <a:lnTo>
                  <a:pt x="348" y="170"/>
                </a:lnTo>
                <a:lnTo>
                  <a:pt x="406" y="170"/>
                </a:lnTo>
                <a:lnTo>
                  <a:pt x="482" y="170"/>
                </a:lnTo>
                <a:lnTo>
                  <a:pt x="548" y="170"/>
                </a:lnTo>
                <a:lnTo>
                  <a:pt x="548" y="144"/>
                </a:lnTo>
                <a:lnTo>
                  <a:pt x="548" y="104"/>
                </a:lnTo>
                <a:lnTo>
                  <a:pt x="548" y="46"/>
                </a:lnTo>
                <a:lnTo>
                  <a:pt x="548" y="0"/>
                </a:lnTo>
                <a:lnTo>
                  <a:pt x="14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8565"/>
            <a:endParaRPr lang="zh-CN" altLang="en-US" sz="2400" kern="0">
              <a:solidFill>
                <a:sysClr val="windowText" lastClr="000000"/>
              </a:solidFill>
            </a:endParaRPr>
          </a:p>
        </p:txBody>
      </p:sp>
      <p:sp>
        <p:nvSpPr>
          <p:cNvPr id="8" name="眉头"/>
          <p:cNvSpPr txBox="1"/>
          <p:nvPr userDrawn="1"/>
        </p:nvSpPr>
        <p:spPr>
          <a:xfrm>
            <a:off x="648498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565"/>
            <a:r>
              <a:rPr lang="zh-CN" altLang="en-US" sz="1600" kern="0" dirty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章节标题一</a:t>
            </a:r>
          </a:p>
        </p:txBody>
      </p:sp>
      <p:sp>
        <p:nvSpPr>
          <p:cNvPr id="9" name="眉头"/>
          <p:cNvSpPr txBox="1"/>
          <p:nvPr userDrawn="1"/>
        </p:nvSpPr>
        <p:spPr>
          <a:xfrm>
            <a:off x="2478497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565"/>
            <a:r>
              <a:rPr lang="zh-CN" altLang="en-US" sz="1600" kern="0" dirty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章节标题二</a:t>
            </a:r>
          </a:p>
        </p:txBody>
      </p:sp>
      <p:sp>
        <p:nvSpPr>
          <p:cNvPr id="10" name="眉头"/>
          <p:cNvSpPr txBox="1"/>
          <p:nvPr userDrawn="1"/>
        </p:nvSpPr>
        <p:spPr>
          <a:xfrm>
            <a:off x="4324930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565"/>
            <a:r>
              <a:rPr lang="zh-CN" altLang="en-US" sz="1600" kern="0" dirty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章节标题三</a:t>
            </a:r>
          </a:p>
        </p:txBody>
      </p:sp>
      <p:sp>
        <p:nvSpPr>
          <p:cNvPr id="11" name="眉头"/>
          <p:cNvSpPr txBox="1"/>
          <p:nvPr userDrawn="1"/>
        </p:nvSpPr>
        <p:spPr>
          <a:xfrm>
            <a:off x="6145876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565"/>
            <a:r>
              <a:rPr lang="zh-CN" altLang="en-US" sz="1600" kern="0" dirty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章节标题四</a:t>
            </a:r>
          </a:p>
        </p:txBody>
      </p:sp>
      <p:sp>
        <p:nvSpPr>
          <p:cNvPr id="12" name="眉头"/>
          <p:cNvSpPr txBox="1"/>
          <p:nvPr userDrawn="1"/>
        </p:nvSpPr>
        <p:spPr>
          <a:xfrm>
            <a:off x="7966821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565"/>
            <a:r>
              <a:rPr lang="zh-CN" altLang="en-US" sz="1600" kern="0" dirty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  <p:bldP spid="10" grpId="0"/>
      <p:bldP spid="11" grpId="0"/>
      <p:bldP spid="12" grpId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眉头"/>
          <p:cNvSpPr>
            <a:spLocks noChangeArrowheads="1"/>
          </p:cNvSpPr>
          <p:nvPr userDrawn="1"/>
        </p:nvSpPr>
        <p:spPr bwMode="auto">
          <a:xfrm>
            <a:off x="0" y="0"/>
            <a:ext cx="12192000" cy="55317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8565"/>
            <a:endParaRPr lang="zh-CN" altLang="en-US" sz="2400" kern="0">
              <a:solidFill>
                <a:sysClr val="windowText" lastClr="000000"/>
              </a:solidFill>
            </a:endParaRPr>
          </a:p>
        </p:txBody>
      </p:sp>
      <p:sp>
        <p:nvSpPr>
          <p:cNvPr id="7" name="Freeform 5"/>
          <p:cNvSpPr>
            <a:spLocks noEditPoints="1"/>
          </p:cNvSpPr>
          <p:nvPr userDrawn="1"/>
        </p:nvSpPr>
        <p:spPr bwMode="auto">
          <a:xfrm>
            <a:off x="5761471" y="-34070"/>
            <a:ext cx="1875179" cy="714036"/>
          </a:xfrm>
          <a:custGeom>
            <a:avLst/>
            <a:gdLst>
              <a:gd name="T0" fmla="*/ 562 w 562"/>
              <a:gd name="T1" fmla="*/ 32 h 214"/>
              <a:gd name="T2" fmla="*/ 562 w 562"/>
              <a:gd name="T3" fmla="*/ 118 h 214"/>
              <a:gd name="T4" fmla="*/ 562 w 562"/>
              <a:gd name="T5" fmla="*/ 180 h 214"/>
              <a:gd name="T6" fmla="*/ 560 w 562"/>
              <a:gd name="T7" fmla="*/ 184 h 214"/>
              <a:gd name="T8" fmla="*/ 444 w 562"/>
              <a:gd name="T9" fmla="*/ 184 h 214"/>
              <a:gd name="T10" fmla="*/ 316 w 562"/>
              <a:gd name="T11" fmla="*/ 184 h 214"/>
              <a:gd name="T12" fmla="*/ 282 w 562"/>
              <a:gd name="T13" fmla="*/ 212 h 214"/>
              <a:gd name="T14" fmla="*/ 280 w 562"/>
              <a:gd name="T15" fmla="*/ 212 h 214"/>
              <a:gd name="T16" fmla="*/ 246 w 562"/>
              <a:gd name="T17" fmla="*/ 184 h 214"/>
              <a:gd name="T18" fmla="*/ 142 w 562"/>
              <a:gd name="T19" fmla="*/ 184 h 214"/>
              <a:gd name="T20" fmla="*/ 56 w 562"/>
              <a:gd name="T21" fmla="*/ 184 h 214"/>
              <a:gd name="T22" fmla="*/ 2 w 562"/>
              <a:gd name="T23" fmla="*/ 184 h 214"/>
              <a:gd name="T24" fmla="*/ 0 w 562"/>
              <a:gd name="T25" fmla="*/ 180 h 214"/>
              <a:gd name="T26" fmla="*/ 0 w 562"/>
              <a:gd name="T27" fmla="*/ 82 h 214"/>
              <a:gd name="T28" fmla="*/ 0 w 562"/>
              <a:gd name="T29" fmla="*/ 0 h 214"/>
              <a:gd name="T30" fmla="*/ 4 w 562"/>
              <a:gd name="T31" fmla="*/ 54 h 214"/>
              <a:gd name="T32" fmla="*/ 4 w 562"/>
              <a:gd name="T33" fmla="*/ 178 h 214"/>
              <a:gd name="T34" fmla="*/ 78 w 562"/>
              <a:gd name="T35" fmla="*/ 178 h 214"/>
              <a:gd name="T36" fmla="*/ 194 w 562"/>
              <a:gd name="T37" fmla="*/ 178 h 214"/>
              <a:gd name="T38" fmla="*/ 248 w 562"/>
              <a:gd name="T39" fmla="*/ 178 h 214"/>
              <a:gd name="T40" fmla="*/ 264 w 562"/>
              <a:gd name="T41" fmla="*/ 194 h 214"/>
              <a:gd name="T42" fmla="*/ 298 w 562"/>
              <a:gd name="T43" fmla="*/ 192 h 214"/>
              <a:gd name="T44" fmla="*/ 314 w 562"/>
              <a:gd name="T45" fmla="*/ 178 h 214"/>
              <a:gd name="T46" fmla="*/ 352 w 562"/>
              <a:gd name="T47" fmla="*/ 178 h 214"/>
              <a:gd name="T48" fmla="*/ 470 w 562"/>
              <a:gd name="T49" fmla="*/ 178 h 214"/>
              <a:gd name="T50" fmla="*/ 556 w 562"/>
              <a:gd name="T51" fmla="*/ 178 h 214"/>
              <a:gd name="T52" fmla="*/ 558 w 562"/>
              <a:gd name="T53" fmla="*/ 76 h 214"/>
              <a:gd name="T54" fmla="*/ 558 w 562"/>
              <a:gd name="T55" fmla="*/ 0 h 214"/>
              <a:gd name="T56" fmla="*/ 562 w 562"/>
              <a:gd name="T57" fmla="*/ 0 h 214"/>
              <a:gd name="T58" fmla="*/ 14 w 562"/>
              <a:gd name="T59" fmla="*/ 44 h 214"/>
              <a:gd name="T60" fmla="*/ 14 w 562"/>
              <a:gd name="T61" fmla="*/ 132 h 214"/>
              <a:gd name="T62" fmla="*/ 80 w 562"/>
              <a:gd name="T63" fmla="*/ 170 h 214"/>
              <a:gd name="T64" fmla="*/ 192 w 562"/>
              <a:gd name="T65" fmla="*/ 170 h 214"/>
              <a:gd name="T66" fmla="*/ 258 w 562"/>
              <a:gd name="T67" fmla="*/ 176 h 214"/>
              <a:gd name="T68" fmla="*/ 304 w 562"/>
              <a:gd name="T69" fmla="*/ 176 h 214"/>
              <a:gd name="T70" fmla="*/ 348 w 562"/>
              <a:gd name="T71" fmla="*/ 170 h 214"/>
              <a:gd name="T72" fmla="*/ 482 w 562"/>
              <a:gd name="T73" fmla="*/ 170 h 214"/>
              <a:gd name="T74" fmla="*/ 548 w 562"/>
              <a:gd name="T75" fmla="*/ 144 h 214"/>
              <a:gd name="T76" fmla="*/ 548 w 562"/>
              <a:gd name="T77" fmla="*/ 46 h 214"/>
              <a:gd name="T78" fmla="*/ 14 w 562"/>
              <a:gd name="T79" fmla="*/ 0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562" h="214">
                <a:moveTo>
                  <a:pt x="562" y="0"/>
                </a:moveTo>
                <a:lnTo>
                  <a:pt x="562" y="32"/>
                </a:lnTo>
                <a:lnTo>
                  <a:pt x="562" y="82"/>
                </a:lnTo>
                <a:lnTo>
                  <a:pt x="562" y="118"/>
                </a:lnTo>
                <a:lnTo>
                  <a:pt x="562" y="162"/>
                </a:lnTo>
                <a:lnTo>
                  <a:pt x="562" y="180"/>
                </a:lnTo>
                <a:lnTo>
                  <a:pt x="562" y="184"/>
                </a:lnTo>
                <a:lnTo>
                  <a:pt x="560" y="184"/>
                </a:lnTo>
                <a:lnTo>
                  <a:pt x="514" y="184"/>
                </a:lnTo>
                <a:lnTo>
                  <a:pt x="444" y="184"/>
                </a:lnTo>
                <a:lnTo>
                  <a:pt x="374" y="184"/>
                </a:lnTo>
                <a:lnTo>
                  <a:pt x="316" y="184"/>
                </a:lnTo>
                <a:lnTo>
                  <a:pt x="300" y="198"/>
                </a:lnTo>
                <a:lnTo>
                  <a:pt x="282" y="212"/>
                </a:lnTo>
                <a:lnTo>
                  <a:pt x="280" y="214"/>
                </a:lnTo>
                <a:lnTo>
                  <a:pt x="280" y="212"/>
                </a:lnTo>
                <a:lnTo>
                  <a:pt x="264" y="200"/>
                </a:lnTo>
                <a:lnTo>
                  <a:pt x="246" y="184"/>
                </a:lnTo>
                <a:lnTo>
                  <a:pt x="202" y="184"/>
                </a:lnTo>
                <a:lnTo>
                  <a:pt x="142" y="184"/>
                </a:lnTo>
                <a:lnTo>
                  <a:pt x="96" y="184"/>
                </a:lnTo>
                <a:lnTo>
                  <a:pt x="56" y="184"/>
                </a:lnTo>
                <a:lnTo>
                  <a:pt x="26" y="184"/>
                </a:lnTo>
                <a:lnTo>
                  <a:pt x="2" y="184"/>
                </a:lnTo>
                <a:lnTo>
                  <a:pt x="0" y="184"/>
                </a:lnTo>
                <a:lnTo>
                  <a:pt x="0" y="180"/>
                </a:lnTo>
                <a:lnTo>
                  <a:pt x="0" y="140"/>
                </a:lnTo>
                <a:lnTo>
                  <a:pt x="0" y="82"/>
                </a:lnTo>
                <a:lnTo>
                  <a:pt x="0" y="28"/>
                </a:lnTo>
                <a:lnTo>
                  <a:pt x="0" y="0"/>
                </a:lnTo>
                <a:lnTo>
                  <a:pt x="4" y="0"/>
                </a:lnTo>
                <a:lnTo>
                  <a:pt x="4" y="54"/>
                </a:lnTo>
                <a:lnTo>
                  <a:pt x="4" y="112"/>
                </a:lnTo>
                <a:lnTo>
                  <a:pt x="4" y="178"/>
                </a:lnTo>
                <a:lnTo>
                  <a:pt x="38" y="178"/>
                </a:lnTo>
                <a:lnTo>
                  <a:pt x="78" y="178"/>
                </a:lnTo>
                <a:lnTo>
                  <a:pt x="136" y="178"/>
                </a:lnTo>
                <a:lnTo>
                  <a:pt x="194" y="178"/>
                </a:lnTo>
                <a:lnTo>
                  <a:pt x="246" y="178"/>
                </a:lnTo>
                <a:lnTo>
                  <a:pt x="248" y="178"/>
                </a:lnTo>
                <a:lnTo>
                  <a:pt x="248" y="180"/>
                </a:lnTo>
                <a:lnTo>
                  <a:pt x="264" y="194"/>
                </a:lnTo>
                <a:lnTo>
                  <a:pt x="280" y="208"/>
                </a:lnTo>
                <a:lnTo>
                  <a:pt x="298" y="192"/>
                </a:lnTo>
                <a:lnTo>
                  <a:pt x="314" y="180"/>
                </a:lnTo>
                <a:lnTo>
                  <a:pt x="314" y="178"/>
                </a:lnTo>
                <a:lnTo>
                  <a:pt x="316" y="178"/>
                </a:lnTo>
                <a:lnTo>
                  <a:pt x="352" y="178"/>
                </a:lnTo>
                <a:lnTo>
                  <a:pt x="420" y="178"/>
                </a:lnTo>
                <a:lnTo>
                  <a:pt x="470" y="178"/>
                </a:lnTo>
                <a:lnTo>
                  <a:pt x="510" y="178"/>
                </a:lnTo>
                <a:lnTo>
                  <a:pt x="556" y="178"/>
                </a:lnTo>
                <a:lnTo>
                  <a:pt x="556" y="134"/>
                </a:lnTo>
                <a:lnTo>
                  <a:pt x="558" y="76"/>
                </a:lnTo>
                <a:lnTo>
                  <a:pt x="558" y="44"/>
                </a:lnTo>
                <a:lnTo>
                  <a:pt x="558" y="0"/>
                </a:lnTo>
                <a:lnTo>
                  <a:pt x="562" y="0"/>
                </a:lnTo>
                <a:lnTo>
                  <a:pt x="562" y="0"/>
                </a:lnTo>
                <a:close/>
                <a:moveTo>
                  <a:pt x="14" y="0"/>
                </a:moveTo>
                <a:lnTo>
                  <a:pt x="14" y="44"/>
                </a:lnTo>
                <a:lnTo>
                  <a:pt x="14" y="92"/>
                </a:lnTo>
                <a:lnTo>
                  <a:pt x="14" y="132"/>
                </a:lnTo>
                <a:lnTo>
                  <a:pt x="14" y="170"/>
                </a:lnTo>
                <a:lnTo>
                  <a:pt x="80" y="170"/>
                </a:lnTo>
                <a:lnTo>
                  <a:pt x="134" y="170"/>
                </a:lnTo>
                <a:lnTo>
                  <a:pt x="192" y="170"/>
                </a:lnTo>
                <a:lnTo>
                  <a:pt x="250" y="170"/>
                </a:lnTo>
                <a:lnTo>
                  <a:pt x="258" y="176"/>
                </a:lnTo>
                <a:lnTo>
                  <a:pt x="280" y="196"/>
                </a:lnTo>
                <a:lnTo>
                  <a:pt x="304" y="176"/>
                </a:lnTo>
                <a:lnTo>
                  <a:pt x="310" y="170"/>
                </a:lnTo>
                <a:lnTo>
                  <a:pt x="348" y="170"/>
                </a:lnTo>
                <a:lnTo>
                  <a:pt x="406" y="170"/>
                </a:lnTo>
                <a:lnTo>
                  <a:pt x="482" y="170"/>
                </a:lnTo>
                <a:lnTo>
                  <a:pt x="548" y="170"/>
                </a:lnTo>
                <a:lnTo>
                  <a:pt x="548" y="144"/>
                </a:lnTo>
                <a:lnTo>
                  <a:pt x="548" y="104"/>
                </a:lnTo>
                <a:lnTo>
                  <a:pt x="548" y="46"/>
                </a:lnTo>
                <a:lnTo>
                  <a:pt x="548" y="0"/>
                </a:lnTo>
                <a:lnTo>
                  <a:pt x="14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defTabSz="1218565"/>
            <a:endParaRPr lang="zh-CN" altLang="en-US" sz="2400" kern="0">
              <a:solidFill>
                <a:sysClr val="windowText" lastClr="000000"/>
              </a:solidFill>
            </a:endParaRPr>
          </a:p>
        </p:txBody>
      </p:sp>
      <p:sp>
        <p:nvSpPr>
          <p:cNvPr id="8" name="眉头"/>
          <p:cNvSpPr txBox="1"/>
          <p:nvPr userDrawn="1"/>
        </p:nvSpPr>
        <p:spPr>
          <a:xfrm>
            <a:off x="648498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565"/>
            <a:r>
              <a:rPr lang="zh-CN" altLang="en-US" sz="1600" kern="0" dirty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章节标题一</a:t>
            </a:r>
          </a:p>
        </p:txBody>
      </p:sp>
      <p:sp>
        <p:nvSpPr>
          <p:cNvPr id="9" name="眉头"/>
          <p:cNvSpPr txBox="1"/>
          <p:nvPr userDrawn="1"/>
        </p:nvSpPr>
        <p:spPr>
          <a:xfrm>
            <a:off x="2478497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565"/>
            <a:r>
              <a:rPr lang="zh-CN" altLang="en-US" sz="1600" kern="0" dirty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章节标题二</a:t>
            </a:r>
          </a:p>
        </p:txBody>
      </p:sp>
      <p:sp>
        <p:nvSpPr>
          <p:cNvPr id="10" name="眉头"/>
          <p:cNvSpPr txBox="1"/>
          <p:nvPr userDrawn="1"/>
        </p:nvSpPr>
        <p:spPr>
          <a:xfrm>
            <a:off x="4324930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565"/>
            <a:r>
              <a:rPr lang="zh-CN" altLang="en-US" sz="1600" kern="0" dirty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章节标题三</a:t>
            </a:r>
          </a:p>
        </p:txBody>
      </p:sp>
      <p:sp>
        <p:nvSpPr>
          <p:cNvPr id="11" name="眉头"/>
          <p:cNvSpPr txBox="1"/>
          <p:nvPr userDrawn="1"/>
        </p:nvSpPr>
        <p:spPr>
          <a:xfrm>
            <a:off x="6145876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565"/>
            <a:r>
              <a:rPr lang="zh-CN" altLang="en-US" sz="1600" kern="0" dirty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章节标题四</a:t>
            </a:r>
          </a:p>
        </p:txBody>
      </p:sp>
      <p:sp>
        <p:nvSpPr>
          <p:cNvPr id="12" name="眉头"/>
          <p:cNvSpPr txBox="1"/>
          <p:nvPr userDrawn="1"/>
        </p:nvSpPr>
        <p:spPr>
          <a:xfrm>
            <a:off x="7966821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565"/>
            <a:r>
              <a:rPr lang="zh-CN" altLang="en-US" sz="1600" kern="0" dirty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  <p:bldP spid="10" grpId="0"/>
      <p:bldP spid="11" grpId="0"/>
      <p:bldP spid="12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13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81634" tIns="40817" rIns="81634" bIns="40817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81634" tIns="40817" rIns="81634" bIns="40817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81634" tIns="40817" rIns="81634" bIns="40817" rtlCol="0" anchor="ctr"/>
          <a:lstStyle>
            <a:lvl1pPr algn="l">
              <a:defRPr sz="1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C3B0C-C86F-45B7-914F-B28544627FAA}" type="datetimeFigureOut">
              <a:rPr lang="zh-CN" altLang="en-US" smtClean="0"/>
              <a:pPr/>
              <a:t>2020/7/2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1" y="6356351"/>
            <a:ext cx="3860800" cy="365125"/>
          </a:xfrm>
          <a:prstGeom prst="rect">
            <a:avLst/>
          </a:prstGeom>
        </p:spPr>
        <p:txBody>
          <a:bodyPr vert="horz" lIns="81634" tIns="40817" rIns="81634" bIns="40817" rtlCol="0" anchor="ctr"/>
          <a:lstStyle>
            <a:lvl1pPr algn="ctr">
              <a:defRPr sz="1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81634" tIns="40817" rIns="81634" bIns="40817" rtlCol="0" anchor="ctr"/>
          <a:lstStyle>
            <a:lvl1pPr algn="r">
              <a:defRPr sz="1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B2EFA-B0D9-43AE-BC6F-426EE09EDED2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 descr="水印">
            <a:extLst>
              <a:ext uri="{FF2B5EF4-FFF2-40B4-BE49-F238E27FC236}">
                <a16:creationId xmlns:a16="http://schemas.microsoft.com/office/drawing/2014/main" id="{CB798B24-9F71-46A5-AF3E-EB59DB1B0B86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88390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305" indent="-408305" algn="l" defTabSz="1088390" rtl="0" eaLnBrk="1" latinLnBrk="0" hangingPunct="1">
        <a:spcBef>
          <a:spcPct val="20000"/>
        </a:spcBef>
        <a:buFont typeface="Arial" panose="020B0604020202020204" pitchFamily="34" charset="0"/>
        <a:buChar char="•"/>
        <a:defRPr sz="3865" kern="1200">
          <a:solidFill>
            <a:schemeClr val="tx1"/>
          </a:solidFill>
          <a:latin typeface="+mn-lt"/>
          <a:ea typeface="+mn-ea"/>
          <a:cs typeface="+mn-cs"/>
        </a:defRPr>
      </a:lvl1pPr>
      <a:lvl2pPr marL="884555" indent="-340360" algn="l" defTabSz="1088390" rtl="0" eaLnBrk="1" latinLnBrk="0" hangingPunct="1">
        <a:spcBef>
          <a:spcPct val="20000"/>
        </a:spcBef>
        <a:buFont typeface="Arial" panose="020B0604020202020204" pitchFamily="34" charset="0"/>
        <a:buChar char="–"/>
        <a:defRPr sz="3335" kern="1200">
          <a:solidFill>
            <a:schemeClr val="tx1"/>
          </a:solidFill>
          <a:latin typeface="+mn-lt"/>
          <a:ea typeface="+mn-ea"/>
          <a:cs typeface="+mn-cs"/>
        </a:defRPr>
      </a:lvl2pPr>
      <a:lvl3pPr marL="1360805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905000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95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90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585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780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975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088390" rtl="0" eaLnBrk="1" latinLnBrk="0" hangingPunct="1">
        <a:defRPr sz="2135" kern="1200">
          <a:solidFill>
            <a:schemeClr val="tx1"/>
          </a:solidFill>
          <a:latin typeface="+mn-lt"/>
          <a:ea typeface="+mn-ea"/>
          <a:cs typeface="+mn-cs"/>
        </a:defRPr>
      </a:lvl1pPr>
      <a:lvl2pPr marL="544195" algn="l" defTabSz="1088390" rtl="0" eaLnBrk="1" latinLnBrk="0" hangingPunct="1">
        <a:defRPr sz="2135" kern="1200">
          <a:solidFill>
            <a:schemeClr val="tx1"/>
          </a:solidFill>
          <a:latin typeface="+mn-lt"/>
          <a:ea typeface="+mn-ea"/>
          <a:cs typeface="+mn-cs"/>
        </a:defRPr>
      </a:lvl2pPr>
      <a:lvl3pPr marL="1088390" algn="l" defTabSz="1088390" rtl="0" eaLnBrk="1" latinLnBrk="0" hangingPunct="1">
        <a:defRPr sz="2135" kern="1200">
          <a:solidFill>
            <a:schemeClr val="tx1"/>
          </a:solidFill>
          <a:latin typeface="+mn-lt"/>
          <a:ea typeface="+mn-ea"/>
          <a:cs typeface="+mn-cs"/>
        </a:defRPr>
      </a:lvl3pPr>
      <a:lvl4pPr marL="1632585" algn="l" defTabSz="1088390" rtl="0" eaLnBrk="1" latinLnBrk="0" hangingPunct="1">
        <a:defRPr sz="2135" kern="1200">
          <a:solidFill>
            <a:schemeClr val="tx1"/>
          </a:solidFill>
          <a:latin typeface="+mn-lt"/>
          <a:ea typeface="+mn-ea"/>
          <a:cs typeface="+mn-cs"/>
        </a:defRPr>
      </a:lvl4pPr>
      <a:lvl5pPr marL="2176780" algn="l" defTabSz="1088390" rtl="0" eaLnBrk="1" latinLnBrk="0" hangingPunct="1">
        <a:defRPr sz="2135" kern="1200">
          <a:solidFill>
            <a:schemeClr val="tx1"/>
          </a:solidFill>
          <a:latin typeface="+mn-lt"/>
          <a:ea typeface="+mn-ea"/>
          <a:cs typeface="+mn-cs"/>
        </a:defRPr>
      </a:lvl5pPr>
      <a:lvl6pPr marL="2720975" algn="l" defTabSz="1088390" rtl="0" eaLnBrk="1" latinLnBrk="0" hangingPunct="1">
        <a:defRPr sz="2135" kern="1200">
          <a:solidFill>
            <a:schemeClr val="tx1"/>
          </a:solidFill>
          <a:latin typeface="+mn-lt"/>
          <a:ea typeface="+mn-ea"/>
          <a:cs typeface="+mn-cs"/>
        </a:defRPr>
      </a:lvl6pPr>
      <a:lvl7pPr marL="3265170" algn="l" defTabSz="1088390" rtl="0" eaLnBrk="1" latinLnBrk="0" hangingPunct="1">
        <a:defRPr sz="2135" kern="1200">
          <a:solidFill>
            <a:schemeClr val="tx1"/>
          </a:solidFill>
          <a:latin typeface="+mn-lt"/>
          <a:ea typeface="+mn-ea"/>
          <a:cs typeface="+mn-cs"/>
        </a:defRPr>
      </a:lvl7pPr>
      <a:lvl8pPr marL="3809365" algn="l" defTabSz="1088390" rtl="0" eaLnBrk="1" latinLnBrk="0" hangingPunct="1">
        <a:defRPr sz="2135" kern="1200">
          <a:solidFill>
            <a:schemeClr val="tx1"/>
          </a:solidFill>
          <a:latin typeface="+mn-lt"/>
          <a:ea typeface="+mn-ea"/>
          <a:cs typeface="+mn-cs"/>
        </a:defRPr>
      </a:lvl8pPr>
      <a:lvl9pPr marL="4353560" algn="l" defTabSz="1088390" rtl="0" eaLnBrk="1" latinLnBrk="0" hangingPunct="1">
        <a:defRPr sz="21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2020/7/2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 descr="水印">
            <a:extLst>
              <a:ext uri="{FF2B5EF4-FFF2-40B4-BE49-F238E27FC236}">
                <a16:creationId xmlns:a16="http://schemas.microsoft.com/office/drawing/2014/main" id="{CD44E735-7653-42EB-9DC6-4F21168E2758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335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1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dmin\Desktop\20200623%20&#35835;&#21518;&#32493;&#20889;&#35762;&#35780;\20200623%20&#35835;&#21518;&#32493;&#20889;&#35762;&#35780;\6.22.mp4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762000" y="1246505"/>
            <a:ext cx="6538595" cy="501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e" panose="02000503000000020004" pitchFamily="2" charset="0"/>
                <a:ea typeface="宋体" panose="02010600030101010101" pitchFamily="2" charset="-122"/>
                <a:cs typeface="+mn-cs"/>
              </a:rPr>
              <a:t>感恩遇见，相互成就，本课件资料仅供您个人参考、教学使用，严禁自行在网络传播，违者依知识产权法追究法律责任。</a:t>
            </a:r>
            <a:endParaRPr kumimoji="1" lang="en-US" altLang="zh-CN" sz="40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Neue" panose="02000503000000020004" pitchFamily="2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40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Neue" panose="02000503000000020004" pitchFamily="2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e" panose="02000503000000020004" pitchFamily="2" charset="0"/>
                <a:ea typeface="宋体" panose="02010600030101010101" pitchFamily="2" charset="-122"/>
                <a:cs typeface="+mn-cs"/>
              </a:rPr>
              <a:t>更多教学资源请关注</a:t>
            </a:r>
            <a:endParaRPr kumimoji="1" lang="en-US" altLang="zh-CN" sz="40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Neue" panose="02000503000000020004" pitchFamily="2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e" panose="02000503000000020004" pitchFamily="2" charset="0"/>
                <a:ea typeface="宋体" panose="02010600030101010101" pitchFamily="2" charset="-122"/>
                <a:cs typeface="+mn-cs"/>
              </a:rPr>
              <a:t>公众号：溯恩高中英语</a:t>
            </a: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385" y="2273935"/>
            <a:ext cx="335915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7311390" y="1616710"/>
            <a:ext cx="360362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新魏" panose="02010800040101010101" pitchFamily="2" charset="-122"/>
                <a:ea typeface="宋体" panose="02010600030101010101" pitchFamily="2" charset="-122"/>
                <a:cs typeface="+mn-cs"/>
              </a:rPr>
              <a:t>知识产权声明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6053" y="224747"/>
            <a:ext cx="10972800" cy="792395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US" altLang="zh-CN" sz="3600" dirty="0"/>
              <a:t>Plots :    </a:t>
            </a:r>
            <a:r>
              <a:rPr lang="en-US" altLang="zh-CN" sz="3600" dirty="0">
                <a:latin typeface="Franklin Gothic Demi Cond" panose="020B0706030402020204" pitchFamily="34" charset="0"/>
              </a:rPr>
              <a:t>At the sight of the truck</a:t>
            </a:r>
            <a:r>
              <a:rPr lang="en-US" altLang="zh-CN" sz="3600" dirty="0"/>
              <a:t>…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6053" y="1545968"/>
            <a:ext cx="11399894" cy="451578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n-US" altLang="zh-CN" sz="3600" dirty="0">
                <a:latin typeface="Arial Narrow" pitchFamily="34" charset="0"/>
              </a:rPr>
              <a:t>Peers’ Sparkling Lines </a:t>
            </a:r>
          </a:p>
          <a:p>
            <a:r>
              <a:rPr lang="en-US" altLang="zh-CN" sz="3600" dirty="0">
                <a:latin typeface="Arial Narrow" pitchFamily="34" charset="0"/>
              </a:rPr>
              <a:t>The hope that had been </a:t>
            </a:r>
            <a:r>
              <a:rPr lang="en-US" altLang="zh-CN" sz="3600" dirty="0">
                <a:solidFill>
                  <a:srgbClr val="FF0000"/>
                </a:solidFill>
                <a:latin typeface="Arial Narrow" pitchFamily="34" charset="0"/>
              </a:rPr>
              <a:t>submerged</a:t>
            </a:r>
            <a:r>
              <a:rPr lang="en-US" altLang="zh-CN" sz="3600" dirty="0">
                <a:latin typeface="Arial Narrow" pitchFamily="34" charset="0"/>
              </a:rPr>
              <a:t> suddenly </a:t>
            </a:r>
            <a:r>
              <a:rPr lang="en-US" altLang="zh-CN" sz="3600" dirty="0">
                <a:solidFill>
                  <a:srgbClr val="FF0000"/>
                </a:solidFill>
                <a:latin typeface="Arial Narrow" pitchFamily="34" charset="0"/>
              </a:rPr>
              <a:t>resurfaced</a:t>
            </a:r>
            <a:r>
              <a:rPr lang="en-US" altLang="zh-CN" sz="3600" dirty="0">
                <a:latin typeface="Arial Narrow" pitchFamily="34" charset="0"/>
              </a:rPr>
              <a:t>.</a:t>
            </a:r>
            <a:r>
              <a:rPr lang="zh-CN" altLang="en-US" sz="3600" dirty="0">
                <a:latin typeface="Arial Narrow" pitchFamily="34" charset="0"/>
              </a:rPr>
              <a:t> </a:t>
            </a:r>
            <a:endParaRPr lang="en-US" altLang="zh-CN" sz="3600" dirty="0">
              <a:latin typeface="Arial Narrow" pitchFamily="34" charset="0"/>
            </a:endParaRPr>
          </a:p>
          <a:p>
            <a:r>
              <a:rPr lang="en-US" altLang="zh-CN" sz="3600" dirty="0">
                <a:latin typeface="Arial Narrow" pitchFamily="34" charset="0"/>
              </a:rPr>
              <a:t>When I realized that he was my husband, I </a:t>
            </a:r>
            <a:r>
              <a:rPr lang="en-US" altLang="zh-CN" sz="3600" dirty="0">
                <a:solidFill>
                  <a:srgbClr val="FF0000"/>
                </a:solidFill>
                <a:latin typeface="Arial Narrow" pitchFamily="34" charset="0"/>
              </a:rPr>
              <a:t>could hardly contain</a:t>
            </a:r>
            <a:r>
              <a:rPr lang="en-US" altLang="zh-CN" sz="3600" dirty="0">
                <a:latin typeface="Arial Narrow" pitchFamily="34" charset="0"/>
              </a:rPr>
              <a:t> my excitement. </a:t>
            </a:r>
            <a:r>
              <a:rPr lang="zh-CN" altLang="en-US" sz="3600" dirty="0">
                <a:latin typeface="Arial Narrow" pitchFamily="34" charset="0"/>
              </a:rPr>
              <a:t> </a:t>
            </a:r>
            <a:endParaRPr lang="en-US" altLang="zh-CN" sz="3600" dirty="0">
              <a:latin typeface="Arial Narrow" pitchFamily="34" charset="0"/>
            </a:endParaRPr>
          </a:p>
          <a:p>
            <a:r>
              <a:rPr lang="en-US" altLang="zh-CN" sz="3600" dirty="0">
                <a:solidFill>
                  <a:srgbClr val="FF0000"/>
                </a:solidFill>
                <a:latin typeface="Arial Narrow" pitchFamily="34" charset="0"/>
              </a:rPr>
              <a:t>Engulfed by </a:t>
            </a:r>
            <a:r>
              <a:rPr lang="en-US" altLang="zh-CN" sz="3600" dirty="0">
                <a:latin typeface="Arial Narrow" pitchFamily="34" charset="0"/>
              </a:rPr>
              <a:t>a surge of guilt </a:t>
            </a:r>
            <a:r>
              <a:rPr lang="en-US" altLang="zh-CN" sz="3600" dirty="0">
                <a:solidFill>
                  <a:srgbClr val="FF0000"/>
                </a:solidFill>
                <a:latin typeface="Arial Narrow" pitchFamily="34" charset="0"/>
              </a:rPr>
              <a:t>mingled with </a:t>
            </a:r>
            <a:r>
              <a:rPr lang="en-US" altLang="zh-CN" sz="3600" dirty="0">
                <a:solidFill>
                  <a:schemeClr val="tx1"/>
                </a:solidFill>
                <a:latin typeface="Arial Narrow" pitchFamily="34" charset="0"/>
              </a:rPr>
              <a:t>being moved</a:t>
            </a:r>
            <a:r>
              <a:rPr lang="en-US" altLang="zh-CN" sz="3600" dirty="0">
                <a:latin typeface="Arial Narrow" pitchFamily="34" charset="0"/>
              </a:rPr>
              <a:t>, I </a:t>
            </a:r>
            <a:r>
              <a:rPr lang="en-US" altLang="zh-CN" sz="3600" dirty="0">
                <a:solidFill>
                  <a:srgbClr val="FF0000"/>
                </a:solidFill>
                <a:latin typeface="Arial Narrow" pitchFamily="34" charset="0"/>
              </a:rPr>
              <a:t>shouted</a:t>
            </a:r>
            <a:r>
              <a:rPr lang="en-US" altLang="zh-CN" sz="3600" dirty="0">
                <a:latin typeface="Arial Narrow" pitchFamily="34" charset="0"/>
              </a:rPr>
              <a:t>, “Go back! It is so dangerous!” </a:t>
            </a:r>
            <a:r>
              <a:rPr lang="zh-CN" altLang="en-US" sz="3600" dirty="0">
                <a:latin typeface="Arial Narrow" pitchFamily="34" charset="0"/>
              </a:rPr>
              <a:t> </a:t>
            </a:r>
            <a:endParaRPr lang="en-US" altLang="zh-CN" sz="3600" dirty="0">
              <a:latin typeface="Arial Narrow" pitchFamily="34" charset="0"/>
            </a:endParaRPr>
          </a:p>
          <a:p>
            <a:endParaRPr lang="zh-CN" altLang="en-US" sz="36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9680" y="1507604"/>
            <a:ext cx="4309642" cy="4129267"/>
          </a:xfrm>
        </p:spPr>
        <p:txBody>
          <a:bodyPr/>
          <a:lstStyle/>
          <a:p>
            <a:r>
              <a:rPr lang="en-US" altLang="zh-CN" dirty="0">
                <a:latin typeface="Franklin Gothic Demi Cond" panose="020B0706030402020204" pitchFamily="34" charset="0"/>
              </a:rPr>
              <a:t>a rope</a:t>
            </a:r>
          </a:p>
          <a:p>
            <a:r>
              <a:rPr lang="en-US" altLang="zh-CN" dirty="0">
                <a:latin typeface="Franklin Gothic Demi Cond" panose="020B0706030402020204" pitchFamily="34" charset="0"/>
              </a:rPr>
              <a:t>a ladder</a:t>
            </a:r>
          </a:p>
          <a:p>
            <a:r>
              <a:rPr lang="en-US" altLang="zh-CN" dirty="0">
                <a:latin typeface="Franklin Gothic Demi Cond" panose="020B0706030402020204" pitchFamily="34" charset="0"/>
              </a:rPr>
              <a:t>a life buoy </a:t>
            </a:r>
            <a:r>
              <a:rPr lang="zh-CN" altLang="en-US" dirty="0">
                <a:latin typeface="Franklin Gothic Demi Cond" panose="020B0706030402020204" pitchFamily="34" charset="0"/>
              </a:rPr>
              <a:t>救生圈</a:t>
            </a:r>
          </a:p>
          <a:p>
            <a:r>
              <a:rPr lang="en-US" altLang="zh-CN" dirty="0">
                <a:latin typeface="Franklin Gothic Demi Cond" panose="020B0706030402020204" pitchFamily="34" charset="0"/>
              </a:rPr>
              <a:t>a kayak </a:t>
            </a:r>
            <a:r>
              <a:rPr lang="zh-CN" altLang="en-US" dirty="0">
                <a:latin typeface="Franklin Gothic Demi Cond" panose="020B0706030402020204" pitchFamily="34" charset="0"/>
              </a:rPr>
              <a:t>皮艇</a:t>
            </a:r>
            <a:endParaRPr lang="en-US" altLang="zh-CN" dirty="0">
              <a:latin typeface="Franklin Gothic Demi Cond" panose="020B0706030402020204" pitchFamily="34" charset="0"/>
            </a:endParaRPr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4593219" y="1544258"/>
            <a:ext cx="2864887" cy="193899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>
              <a:defRPr sz="4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zh-CN" altLang="en-US" dirty="0"/>
              <a:t>扔过来：</a:t>
            </a:r>
            <a:endParaRPr lang="en-US" altLang="zh-CN" dirty="0"/>
          </a:p>
          <a:p>
            <a:r>
              <a:rPr lang="zh-CN" altLang="en-US" dirty="0"/>
              <a:t>抓住绳子 ：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7293719" y="1544258"/>
            <a:ext cx="286488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throw / cast </a:t>
            </a:r>
            <a:endParaRPr lang="zh-CN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4452" name="Picture 4" descr="https://timgsa.baidu.com/timg?image&amp;quality=80&amp;size=b9999_10000&amp;sec=1592821760000&amp;di=8c3d468699bab857ab4263495fec05d5&amp;imgtype=0&amp;src=http%3A%2F%2Fbpic.588ku.com%2Felement_origin_min_pic%2F17%2F04%2F23%2Ff421c8345498f9cf90dd0b7caf06755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3999" y="4571999"/>
            <a:ext cx="3048001" cy="2286001"/>
          </a:xfrm>
          <a:prstGeom prst="rect">
            <a:avLst/>
          </a:prstGeom>
          <a:noFill/>
        </p:spPr>
      </p:pic>
      <p:pic>
        <p:nvPicPr>
          <p:cNvPr id="104454" name="Picture 6" descr="https://timgsa.baidu.com/timg?image&amp;quality=80&amp;size=b9999_10000&amp;sec=1592821790770&amp;di=d31ea70a596d595c40464cc22d1feedd&amp;imgtype=0&amp;src=http%3A%2F%2Fbpic.588ku.com%2Felement_origin_min_pic%2F17%2F03%2F20%2F6af1b1566e10e74b6b6cb630c8a5dba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21933" y="4583575"/>
            <a:ext cx="2596627" cy="2274425"/>
          </a:xfrm>
          <a:prstGeom prst="rect">
            <a:avLst/>
          </a:prstGeom>
          <a:noFill/>
        </p:spPr>
      </p:pic>
      <p:pic>
        <p:nvPicPr>
          <p:cNvPr id="104456" name="Picture 8" descr="https://timgsa.baidu.com/timg?image&amp;quality=80&amp;size=b9999_10000&amp;sec=1592821819151&amp;di=d8e2fde6e7a96d1cc0f7724a92acec80&amp;imgtype=0&amp;src=http%3A%2F%2Fpic.51yuansu.com%2Fpic3%2Fcover%2F01%2F40%2F29%2F59272466677c3_61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1331" y="4572000"/>
            <a:ext cx="2503302" cy="2286000"/>
          </a:xfrm>
          <a:prstGeom prst="rect">
            <a:avLst/>
          </a:prstGeom>
          <a:noFill/>
        </p:spPr>
      </p:pic>
      <p:pic>
        <p:nvPicPr>
          <p:cNvPr id="104458" name="Picture 10" descr="https://timgsa.baidu.com/timg?image&amp;quality=80&amp;size=b9999_10000&amp;sec=1592821890997&amp;di=10378c9bf04520c377a29bda906645c6&amp;imgtype=0&amp;src=http%3A%2F%2Fpic.nipic.com%2F2007-08-20%2F200782020266966_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6688" y="4724769"/>
            <a:ext cx="2471878" cy="2133231"/>
          </a:xfrm>
          <a:prstGeom prst="rect">
            <a:avLst/>
          </a:prstGeom>
          <a:noFill/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3D6D5473-DC7C-4C5B-BE95-80C264CB42E2}"/>
              </a:ext>
            </a:extLst>
          </p:cNvPr>
          <p:cNvSpPr/>
          <p:nvPr/>
        </p:nvSpPr>
        <p:spPr>
          <a:xfrm>
            <a:off x="7293719" y="2252144"/>
            <a:ext cx="4713278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catch (hold of)/ hold </a:t>
            </a:r>
          </a:p>
          <a:p>
            <a:r>
              <a:rPr lang="en-US" altLang="zh-CN" sz="4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to/seize/grab /grip</a:t>
            </a:r>
          </a:p>
          <a:p>
            <a:r>
              <a:rPr lang="en-US" altLang="zh-CN" sz="4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capture / clutch …</a:t>
            </a:r>
            <a:endParaRPr lang="zh-CN" altLang="en-US" sz="4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标题 1">
            <a:extLst>
              <a:ext uri="{FF2B5EF4-FFF2-40B4-BE49-F238E27FC236}">
                <a16:creationId xmlns:a16="http://schemas.microsoft.com/office/drawing/2014/main" id="{838BFDFA-E1DD-4BCE-83B4-6B131ED55DE4}"/>
              </a:ext>
            </a:extLst>
          </p:cNvPr>
          <p:cNvSpPr txBox="1">
            <a:spLocks/>
          </p:cNvSpPr>
          <p:nvPr/>
        </p:nvSpPr>
        <p:spPr>
          <a:xfrm>
            <a:off x="389680" y="106028"/>
            <a:ext cx="10972800" cy="9221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lIns="81634" tIns="40817" rIns="81634" bIns="40817" rtlCol="0" anchor="ctr">
            <a:normAutofit/>
          </a:bodyPr>
          <a:lstStyle>
            <a:lvl1pPr algn="ctr" defTabSz="1088390" rtl="0" eaLnBrk="1" latinLnBrk="0" hangingPunct="1">
              <a:spcBef>
                <a:spcPct val="0"/>
              </a:spcBef>
              <a:buNone/>
              <a:defRPr sz="5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3600" dirty="0">
                <a:solidFill>
                  <a:schemeClr val="bg1"/>
                </a:solidFill>
              </a:rPr>
              <a:t>Plots :  </a:t>
            </a:r>
            <a:r>
              <a:rPr lang="en-US" altLang="zh-CN" sz="36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The way the driver helped me…</a:t>
            </a:r>
            <a:endParaRPr lang="zh-CN" altLang="en-US" sz="36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4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5148" y="0"/>
            <a:ext cx="7315809" cy="85551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lIns="81634" tIns="40817" rIns="81634" bIns="40817" rtlCol="0" anchor="ctr">
            <a:normAutofit/>
          </a:bodyPr>
          <a:lstStyle/>
          <a:p>
            <a:pPr algn="l"/>
            <a:r>
              <a:rPr lang="en-US" altLang="zh-CN" sz="4000" dirty="0">
                <a:solidFill>
                  <a:schemeClr val="lt1"/>
                </a:solidFill>
                <a:latin typeface="Franklin Gothic Demi Cond" panose="020B0706030402020204" pitchFamily="34" charset="0"/>
                <a:ea typeface="+mn-ea"/>
                <a:cs typeface="+mn-cs"/>
              </a:rPr>
              <a:t>Plots: The way I was rescued…</a:t>
            </a:r>
            <a:endParaRPr lang="zh-CN" altLang="en-US" sz="4000" dirty="0">
              <a:solidFill>
                <a:schemeClr val="lt1"/>
              </a:solidFill>
              <a:latin typeface="Franklin Gothic Demi Cond" panose="020B0706030402020204" pitchFamily="34" charset="0"/>
              <a:ea typeface="+mn-ea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1893" y="1080121"/>
            <a:ext cx="11528214" cy="5526162"/>
          </a:xfrm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zh-CN" altLang="en-US" sz="3200" dirty="0">
                <a:solidFill>
                  <a:srgbClr val="0070C0"/>
                </a:solidFill>
                <a:latin typeface="Arial Narrow" pitchFamily="34" charset="0"/>
              </a:rPr>
              <a:t>拉开门 </a:t>
            </a:r>
            <a:endParaRPr lang="en-US" altLang="zh-CN" sz="3200" dirty="0">
              <a:solidFill>
                <a:srgbClr val="0070C0"/>
              </a:solidFill>
              <a:latin typeface="Arial Narrow" pitchFamily="34" charset="0"/>
            </a:endParaRPr>
          </a:p>
          <a:p>
            <a:r>
              <a:rPr lang="en-US" altLang="zh-CN" sz="3200" b="1" dirty="0">
                <a:solidFill>
                  <a:srgbClr val="FF0000"/>
                </a:solidFill>
                <a:latin typeface="Arial Narrow" pitchFamily="34" charset="0"/>
              </a:rPr>
              <a:t>tug /haul </a:t>
            </a:r>
            <a:r>
              <a:rPr lang="en-US" altLang="zh-CN" sz="3200" dirty="0">
                <a:latin typeface="Arial Narrow" pitchFamily="34" charset="0"/>
              </a:rPr>
              <a:t>the door :</a:t>
            </a:r>
            <a:r>
              <a:rPr lang="en-US" sz="3200" dirty="0">
                <a:latin typeface="Arial Narrow" pitchFamily="34" charset="0"/>
              </a:rPr>
              <a:t> pull  （</a:t>
            </a:r>
            <a:r>
              <a:rPr lang="en-US" sz="3200" dirty="0" err="1">
                <a:latin typeface="Arial Narrow" pitchFamily="34" charset="0"/>
              </a:rPr>
              <a:t>用力</a:t>
            </a:r>
            <a:r>
              <a:rPr lang="en-US" sz="3200" dirty="0">
                <a:latin typeface="Arial Narrow" pitchFamily="34" charset="0"/>
              </a:rPr>
              <a:t>） </a:t>
            </a:r>
            <a:r>
              <a:rPr lang="en-US" sz="3200" dirty="0" err="1">
                <a:latin typeface="Arial Narrow" pitchFamily="34" charset="0"/>
              </a:rPr>
              <a:t>拖，拉，拽</a:t>
            </a:r>
            <a:endParaRPr lang="en-US" sz="3200" dirty="0">
              <a:latin typeface="Arial Narrow" pitchFamily="34" charset="0"/>
            </a:endParaRPr>
          </a:p>
          <a:p>
            <a:r>
              <a:rPr lang="en-US" altLang="zh-CN" sz="3200" b="1" dirty="0">
                <a:solidFill>
                  <a:srgbClr val="FF0000"/>
                </a:solidFill>
                <a:latin typeface="Arial Narrow" pitchFamily="34" charset="0"/>
              </a:rPr>
              <a:t>shove / thrust </a:t>
            </a:r>
            <a:r>
              <a:rPr lang="en-US" altLang="zh-CN" sz="3200" dirty="0">
                <a:latin typeface="Arial Narrow" pitchFamily="34" charset="0"/>
              </a:rPr>
              <a:t>the door: push       </a:t>
            </a:r>
            <a:r>
              <a:rPr lang="zh-CN" altLang="en-US" sz="3200" dirty="0"/>
              <a:t>猛推</a:t>
            </a:r>
            <a:endParaRPr lang="en-US" altLang="zh-CN" sz="3200" dirty="0"/>
          </a:p>
          <a:p>
            <a:r>
              <a:rPr lang="en-US" altLang="zh-CN" sz="3200" b="1" dirty="0">
                <a:solidFill>
                  <a:srgbClr val="FF0000"/>
                </a:solidFill>
                <a:latin typeface="Arial Narrow" pitchFamily="34" charset="0"/>
              </a:rPr>
              <a:t>burst</a:t>
            </a:r>
            <a:r>
              <a:rPr lang="en-US" altLang="zh-CN" sz="3200" dirty="0"/>
              <a:t> </a:t>
            </a:r>
            <a:r>
              <a:rPr lang="en-US" altLang="zh-CN" sz="3200" dirty="0">
                <a:latin typeface="Arial Narrow" pitchFamily="34" charset="0"/>
              </a:rPr>
              <a:t>the door open    </a:t>
            </a:r>
            <a:r>
              <a:rPr lang="zh-CN" altLang="en-US" sz="3200" dirty="0"/>
              <a:t>冲开门 </a:t>
            </a:r>
            <a:endParaRPr lang="en-US" altLang="zh-CN" sz="3200" dirty="0"/>
          </a:p>
          <a:p>
            <a:pPr>
              <a:buFont typeface="Wingdings" panose="05000000000000000000" pitchFamily="2" charset="2"/>
              <a:buChar char="ü"/>
            </a:pPr>
            <a:r>
              <a:rPr lang="zh-CN" altLang="en-US" sz="3200" dirty="0">
                <a:solidFill>
                  <a:srgbClr val="0070C0"/>
                </a:solidFill>
                <a:latin typeface="Arial Narrow" pitchFamily="34" charset="0"/>
              </a:rPr>
              <a:t>爬窗 </a:t>
            </a:r>
            <a:endParaRPr lang="en-US" altLang="zh-CN" sz="3200" dirty="0">
              <a:solidFill>
                <a:srgbClr val="0070C0"/>
              </a:solidFill>
              <a:latin typeface="Arial Narrow" pitchFamily="34" charset="0"/>
            </a:endParaRPr>
          </a:p>
          <a:p>
            <a:r>
              <a:rPr lang="en-US" altLang="zh-CN" sz="3200" dirty="0">
                <a:latin typeface="Arial Narrow" pitchFamily="34" charset="0"/>
              </a:rPr>
              <a:t>wind (wound-wound) down the window  </a:t>
            </a:r>
            <a:r>
              <a:rPr lang="zh-CN" altLang="en-US" sz="3200" dirty="0">
                <a:latin typeface="Arial Narrow" pitchFamily="34" charset="0"/>
              </a:rPr>
              <a:t>摇下车窗</a:t>
            </a:r>
            <a:endParaRPr lang="en-US" altLang="zh-CN" sz="3200" dirty="0">
              <a:latin typeface="Arial Narrow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3200" dirty="0">
                <a:solidFill>
                  <a:srgbClr val="0070C0"/>
                </a:solidFill>
              </a:rPr>
              <a:t>Joe </a:t>
            </a:r>
            <a:r>
              <a:rPr lang="zh-CN" altLang="en-US" sz="3200" dirty="0">
                <a:solidFill>
                  <a:srgbClr val="0070C0"/>
                </a:solidFill>
              </a:rPr>
              <a:t>紧紧抓住我的手臂</a:t>
            </a:r>
            <a:endParaRPr lang="en-US" altLang="zh-CN" sz="3200" dirty="0">
              <a:solidFill>
                <a:srgbClr val="0070C0"/>
              </a:solidFill>
            </a:endParaRPr>
          </a:p>
          <a:p>
            <a:r>
              <a:rPr lang="en-US" altLang="zh-CN" sz="3200" dirty="0">
                <a:latin typeface="Franklin Gothic Demi Cond" panose="020B0706030402020204" pitchFamily="34" charset="0"/>
              </a:rPr>
              <a:t>take a firm ________________ of my arm</a:t>
            </a:r>
          </a:p>
          <a:p>
            <a:r>
              <a:rPr lang="zh-CN" altLang="en-US" sz="3200" dirty="0">
                <a:latin typeface="Franklin Gothic Demi Cond" panose="020B0706030402020204" pitchFamily="34" charset="0"/>
              </a:rPr>
              <a:t>抓得更紧了 </a:t>
            </a:r>
            <a:r>
              <a:rPr lang="en-US" altLang="zh-CN" sz="3200" dirty="0">
                <a:latin typeface="Franklin Gothic Demi Cond" panose="020B0706030402020204" pitchFamily="34" charset="0"/>
              </a:rPr>
              <a:t>_______</a:t>
            </a:r>
            <a:r>
              <a:rPr lang="zh-CN" altLang="en-US" sz="3200" dirty="0">
                <a:latin typeface="Franklin Gothic Demi Cond" panose="020B0706030402020204" pitchFamily="34" charset="0"/>
              </a:rPr>
              <a:t>（</a:t>
            </a:r>
            <a:r>
              <a:rPr lang="en-US" altLang="zh-CN" sz="3200" dirty="0">
                <a:latin typeface="Franklin Gothic Demi Cond" panose="020B0706030402020204" pitchFamily="34" charset="0"/>
              </a:rPr>
              <a:t>tight</a:t>
            </a:r>
            <a:r>
              <a:rPr lang="zh-CN" altLang="en-US" sz="3200" dirty="0">
                <a:latin typeface="Franklin Gothic Demi Cond" panose="020B0706030402020204" pitchFamily="34" charset="0"/>
              </a:rPr>
              <a:t>）</a:t>
            </a:r>
            <a:r>
              <a:rPr lang="en-US" altLang="zh-CN" sz="3200" dirty="0">
                <a:latin typeface="Franklin Gothic Demi Cond" panose="020B0706030402020204" pitchFamily="34" charset="0"/>
              </a:rPr>
              <a:t> his hold</a:t>
            </a:r>
          </a:p>
          <a:p>
            <a:endParaRPr lang="zh-CN" altLang="en-US" sz="3200" dirty="0">
              <a:latin typeface="Arial Narrow" pitchFamily="34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3066A91-B334-4CA7-A4E6-B4D6A0B072D7}"/>
              </a:ext>
            </a:extLst>
          </p:cNvPr>
          <p:cNvSpPr txBox="1"/>
          <p:nvPr/>
        </p:nvSpPr>
        <p:spPr>
          <a:xfrm>
            <a:off x="9267290" y="1503584"/>
            <a:ext cx="1191802" cy="707886"/>
          </a:xfrm>
          <a:prstGeom prst="rect">
            <a:avLst/>
          </a:prstGeom>
          <a:ln w="571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accent5">
                    <a:lumMod val="75000"/>
                  </a:schemeClr>
                </a:solidFill>
              </a:rPr>
              <a:t>Joe </a:t>
            </a:r>
            <a:endParaRPr lang="zh-CN" altLang="en-US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0053153-4C69-4BAA-AE0F-F6D0EF9D100B}"/>
              </a:ext>
            </a:extLst>
          </p:cNvPr>
          <p:cNvSpPr txBox="1"/>
          <p:nvPr/>
        </p:nvSpPr>
        <p:spPr>
          <a:xfrm>
            <a:off x="7530957" y="2462103"/>
            <a:ext cx="1191802" cy="707886"/>
          </a:xfrm>
          <a:prstGeom prst="rect">
            <a:avLst/>
          </a:prstGeom>
          <a:ln w="571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accent5">
                    <a:lumMod val="75000"/>
                  </a:schemeClr>
                </a:solidFill>
              </a:rPr>
              <a:t>I </a:t>
            </a:r>
            <a:endParaRPr lang="zh-CN" altLang="en-US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616959B-9FE4-4561-9966-0FC6C4858513}"/>
              </a:ext>
            </a:extLst>
          </p:cNvPr>
          <p:cNvSpPr/>
          <p:nvPr/>
        </p:nvSpPr>
        <p:spPr>
          <a:xfrm>
            <a:off x="2564975" y="5072746"/>
            <a:ext cx="3145413" cy="6871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865" dirty="0">
                <a:solidFill>
                  <a:srgbClr val="C00000"/>
                </a:solidFill>
                <a:latin typeface="Arial Narrow" panose="020B0606020202030204" pitchFamily="34" charset="0"/>
              </a:rPr>
              <a:t>grip/ grasp/ grab</a:t>
            </a:r>
            <a:endParaRPr lang="zh-CN" altLang="en-US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9A7E5C0-8035-4254-98FC-DE4771D5C386}"/>
              </a:ext>
            </a:extLst>
          </p:cNvPr>
          <p:cNvSpPr/>
          <p:nvPr/>
        </p:nvSpPr>
        <p:spPr>
          <a:xfrm>
            <a:off x="2881645" y="5640904"/>
            <a:ext cx="1651414" cy="6871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865" dirty="0">
                <a:solidFill>
                  <a:srgbClr val="C00000"/>
                </a:solidFill>
                <a:latin typeface="Arial Narrow" panose="020B0606020202030204" pitchFamily="34" charset="0"/>
              </a:rPr>
              <a:t>tighten</a:t>
            </a:r>
            <a:endParaRPr lang="zh-CN" altLang="en-US" sz="3865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406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8577" y="1"/>
            <a:ext cx="6231819" cy="77056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lIns="81634" tIns="40817" rIns="81634" bIns="40817" rtlCol="0" anchor="ctr">
            <a:normAutofit/>
          </a:bodyPr>
          <a:lstStyle/>
          <a:p>
            <a:pPr algn="l"/>
            <a:r>
              <a:rPr lang="en-US" altLang="zh-CN" sz="3600" dirty="0">
                <a:solidFill>
                  <a:schemeClr val="lt1"/>
                </a:solidFill>
                <a:latin typeface="Franklin Gothic Demi Cond" panose="020B0706030402020204" pitchFamily="34" charset="0"/>
                <a:ea typeface="+mn-ea"/>
                <a:cs typeface="+mn-cs"/>
              </a:rPr>
              <a:t>Plots : Walk in the flood…</a:t>
            </a:r>
            <a:endParaRPr lang="zh-CN" altLang="en-US" sz="3600" dirty="0">
              <a:solidFill>
                <a:schemeClr val="lt1"/>
              </a:solidFill>
              <a:latin typeface="Franklin Gothic Demi Cond" panose="020B0706030402020204" pitchFamily="34" charset="0"/>
              <a:ea typeface="+mn-ea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8560" y="877983"/>
            <a:ext cx="11791656" cy="5779671"/>
          </a:xfrm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CN" sz="3200" b="1" dirty="0">
                <a:solidFill>
                  <a:srgbClr val="FF0000"/>
                </a:solidFill>
                <a:latin typeface="Arial Narrow" pitchFamily="34" charset="0"/>
              </a:rPr>
              <a:t>wade</a:t>
            </a:r>
            <a:r>
              <a:rPr lang="en-US" altLang="zh-CN" sz="3200" dirty="0">
                <a:latin typeface="Arial Narrow" pitchFamily="34" charset="0"/>
              </a:rPr>
              <a:t>: </a:t>
            </a:r>
            <a:r>
              <a:rPr lang="zh-CN" altLang="en-US" sz="3200" dirty="0">
                <a:latin typeface="Arial Narrow" pitchFamily="34" charset="0"/>
              </a:rPr>
              <a:t>跋涉，蹚（水或淤泥等）</a:t>
            </a:r>
            <a:endParaRPr lang="en-US" altLang="zh-CN" sz="3200" dirty="0">
              <a:latin typeface="Arial Narrow" pitchFamily="34" charset="0"/>
            </a:endParaRPr>
          </a:p>
          <a:p>
            <a:r>
              <a:rPr lang="en-US" altLang="zh-CN" sz="3200" dirty="0">
                <a:latin typeface="Arial Narrow" pitchFamily="34" charset="0"/>
              </a:rPr>
              <a:t>Joe leaped out and </a:t>
            </a:r>
            <a:r>
              <a:rPr lang="en-US" altLang="zh-CN" sz="3200" b="1" dirty="0">
                <a:latin typeface="Arial Narrow" pitchFamily="34" charset="0"/>
              </a:rPr>
              <a:t>waded</a:t>
            </a:r>
            <a:r>
              <a:rPr lang="en-US" altLang="zh-CN" sz="3200" dirty="0">
                <a:latin typeface="Arial Narrow" pitchFamily="34" charset="0"/>
              </a:rPr>
              <a:t> into the flood.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3200" b="1" dirty="0">
                <a:solidFill>
                  <a:srgbClr val="FF0000"/>
                </a:solidFill>
                <a:latin typeface="Arial Narrow" pitchFamily="34" charset="0"/>
              </a:rPr>
              <a:t>struggle:</a:t>
            </a:r>
            <a:r>
              <a:rPr lang="en-US" sz="3200" dirty="0">
                <a:latin typeface="Arial Narrow" pitchFamily="34" charset="0"/>
              </a:rPr>
              <a:t> </a:t>
            </a:r>
            <a:r>
              <a:rPr lang="zh-CN" altLang="en-US" sz="3200" dirty="0">
                <a:latin typeface="Arial Narrow" pitchFamily="34" charset="0"/>
              </a:rPr>
              <a:t>艰难地行进；吃力地进行</a:t>
            </a:r>
          </a:p>
          <a:p>
            <a:r>
              <a:rPr lang="en-US" sz="3200" dirty="0">
                <a:latin typeface="Arial Narrow" pitchFamily="34" charset="0"/>
              </a:rPr>
              <a:t>I </a:t>
            </a:r>
            <a:r>
              <a:rPr lang="en-US" sz="3200" b="1" dirty="0">
                <a:latin typeface="Arial Narrow" pitchFamily="34" charset="0"/>
              </a:rPr>
              <a:t>struggled </a:t>
            </a:r>
            <a:r>
              <a:rPr lang="en-US" sz="3200" dirty="0">
                <a:latin typeface="Arial Narrow" pitchFamily="34" charset="0"/>
              </a:rPr>
              <a:t>up the hill with the heavy bags. </a:t>
            </a:r>
          </a:p>
          <a:p>
            <a:r>
              <a:rPr lang="en-US" altLang="zh-CN" sz="3200" dirty="0">
                <a:latin typeface="Arial Narrow" pitchFamily="34" charset="0"/>
              </a:rPr>
              <a:t>struggle to one’s feet      </a:t>
            </a:r>
            <a:r>
              <a:rPr lang="zh-CN" altLang="en-US" sz="3200" dirty="0">
                <a:latin typeface="Arial Narrow" pitchFamily="34" charset="0"/>
              </a:rPr>
              <a:t>挣扎着站起来 </a:t>
            </a:r>
            <a:endParaRPr lang="en-US" altLang="zh-CN" sz="3200" dirty="0">
              <a:latin typeface="Arial Narrow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3200" b="1" dirty="0">
                <a:solidFill>
                  <a:srgbClr val="FF0000"/>
                </a:solidFill>
                <a:latin typeface="Arial Narrow" pitchFamily="34" charset="0"/>
              </a:rPr>
              <a:t>plod:    </a:t>
            </a:r>
            <a:r>
              <a:rPr lang="zh-CN" altLang="en-US" sz="3200" dirty="0">
                <a:latin typeface="Arial Narrow" pitchFamily="34" charset="0"/>
              </a:rPr>
              <a:t>艰难地行走；吃力地</a:t>
            </a:r>
            <a:endParaRPr lang="en-US" sz="3200" dirty="0">
              <a:latin typeface="Arial Narrow" pitchFamily="34" charset="0"/>
            </a:endParaRPr>
          </a:p>
          <a:p>
            <a:r>
              <a:rPr lang="en-US" sz="3200" dirty="0">
                <a:latin typeface="Arial Narrow" pitchFamily="34" charset="0"/>
              </a:rPr>
              <a:t> Our horses </a:t>
            </a:r>
            <a:r>
              <a:rPr lang="en-US" sz="3200" b="1" dirty="0">
                <a:solidFill>
                  <a:schemeClr val="tx1"/>
                </a:solidFill>
                <a:latin typeface="Arial Narrow" pitchFamily="34" charset="0"/>
              </a:rPr>
              <a:t>plodded</a:t>
            </a:r>
            <a:r>
              <a:rPr lang="en-US" sz="3200" dirty="0">
                <a:latin typeface="Arial Narrow" pitchFamily="34" charset="0"/>
              </a:rPr>
              <a:t> down the muddy track. </a:t>
            </a:r>
            <a:r>
              <a:rPr lang="zh-CN" altLang="en-US" sz="3200" dirty="0">
                <a:latin typeface="Arial Narrow" pitchFamily="34" charset="0"/>
              </a:rPr>
              <a:t>我们的马沿着泥泞小路蹒跚而行。</a:t>
            </a:r>
          </a:p>
          <a:p>
            <a:r>
              <a:rPr lang="zh-CN" altLang="en-US" sz="3200" dirty="0">
                <a:latin typeface="Arial Narrow" pitchFamily="34" charset="0"/>
              </a:rPr>
              <a:t> </a:t>
            </a:r>
            <a:r>
              <a:rPr lang="en-US" sz="3200" dirty="0">
                <a:latin typeface="Arial Narrow" pitchFamily="34" charset="0"/>
              </a:rPr>
              <a:t>We </a:t>
            </a:r>
            <a:r>
              <a:rPr lang="en-US" sz="3200" b="1" dirty="0">
                <a:latin typeface="Arial Narrow" pitchFamily="34" charset="0"/>
              </a:rPr>
              <a:t>plodded on </a:t>
            </a:r>
            <a:r>
              <a:rPr lang="en-US" sz="3200" dirty="0">
                <a:latin typeface="Arial Narrow" pitchFamily="34" charset="0"/>
              </a:rPr>
              <a:t>through the rain. </a:t>
            </a:r>
            <a:r>
              <a:rPr lang="zh-CN" altLang="en-US" sz="3200" dirty="0">
                <a:latin typeface="Arial Narrow" pitchFamily="34" charset="0"/>
              </a:rPr>
              <a:t>我们冒雨艰难地跋涉。</a:t>
            </a:r>
            <a:endParaRPr lang="en-US" altLang="zh-CN" sz="3200" dirty="0">
              <a:latin typeface="Arial Narrow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3200" b="1" dirty="0">
                <a:solidFill>
                  <a:srgbClr val="FF0000"/>
                </a:solidFill>
                <a:latin typeface="Arial Narrow" pitchFamily="34" charset="0"/>
              </a:rPr>
              <a:t>stagger/  </a:t>
            </a:r>
            <a:r>
              <a:rPr lang="en-US" sz="3200" b="1" dirty="0">
                <a:solidFill>
                  <a:srgbClr val="FF0000"/>
                </a:solidFill>
                <a:latin typeface="Arial Narrow" pitchFamily="34" charset="0"/>
              </a:rPr>
              <a:t>totter</a:t>
            </a:r>
            <a:r>
              <a:rPr lang="en-US" altLang="zh-CN" sz="3200" b="1" dirty="0">
                <a:solidFill>
                  <a:srgbClr val="FF0000"/>
                </a:solidFill>
                <a:latin typeface="Arial Narrow" pitchFamily="34" charset="0"/>
              </a:rPr>
              <a:t>/ stumble </a:t>
            </a:r>
            <a:r>
              <a:rPr lang="zh-CN" altLang="en-US" sz="3200" dirty="0">
                <a:latin typeface="Arial Narrow" pitchFamily="34" charset="0"/>
              </a:rPr>
              <a:t>蹒跚；踉跄</a:t>
            </a:r>
          </a:p>
          <a:p>
            <a:endParaRPr lang="en-US" altLang="zh-CN" sz="3200" dirty="0">
              <a:latin typeface="Arial Narrow" pitchFamily="34" charset="0"/>
            </a:endParaRPr>
          </a:p>
          <a:p>
            <a:endParaRPr lang="zh-CN" altLang="en-US" sz="3200" dirty="0">
              <a:latin typeface="Arial Narrow" pitchFamily="34" charset="0"/>
            </a:endParaRPr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7332345" y="107421"/>
            <a:ext cx="3077977" cy="770562"/>
          </a:xfrm>
          <a:prstGeom prst="rect">
            <a:avLst/>
          </a:prstGeom>
        </p:spPr>
        <p:txBody>
          <a:bodyPr vert="horz" lIns="81634" tIns="40817" rIns="81634" bIns="40817" rtlCol="0">
            <a:normAutofit/>
          </a:bodyPr>
          <a:lstStyle/>
          <a:p>
            <a:pPr marR="0" lvl="0" algn="l" defTabSz="108839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No rush / </a:t>
            </a:r>
            <a:r>
              <a:rPr lang="en-US" altLang="zh-CN" sz="3600" dirty="0">
                <a:latin typeface="Arial Narrow" pitchFamily="34" charset="0"/>
              </a:rPr>
              <a:t>dash</a:t>
            </a:r>
          </a:p>
          <a:p>
            <a:pPr marL="408305" marR="0" lvl="0" indent="-408305" algn="l" defTabSz="108839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</a:endParaRPr>
          </a:p>
          <a:p>
            <a:pPr marL="408305" marR="0" lvl="0" indent="-408305" algn="l" defTabSz="108839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</a:endParaRPr>
          </a:p>
          <a:p>
            <a:pPr marL="408305" marR="0" lvl="0" indent="-408305" algn="l" defTabSz="108839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6873424-89BB-4E59-B3FA-958CEE96F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035" y="359597"/>
            <a:ext cx="10972800" cy="559190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altLang="zh-CN" dirty="0">
                <a:latin typeface="Arial Narrow" panose="020B0606020202030204" pitchFamily="34" charset="0"/>
              </a:rPr>
              <a:t>Peers’ Sparkling Lines </a:t>
            </a:r>
          </a:p>
          <a:p>
            <a:endParaRPr lang="en-US" altLang="zh-CN" dirty="0">
              <a:latin typeface="Arial Narrow" panose="020B0606020202030204" pitchFamily="34" charset="0"/>
            </a:endParaRPr>
          </a:p>
          <a:p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With jaws clenched</a:t>
            </a:r>
            <a:r>
              <a:rPr lang="en-US" altLang="zh-CN" dirty="0">
                <a:latin typeface="Arial Narrow" panose="020B0606020202030204" pitchFamily="34" charset="0"/>
              </a:rPr>
              <a:t>, I resolved to keep edging closer, inch by inch.</a:t>
            </a:r>
          </a:p>
          <a:p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Mustering up my courage</a:t>
            </a:r>
            <a:r>
              <a:rPr lang="en-US" altLang="zh-CN" dirty="0">
                <a:latin typeface="Arial Narrow" panose="020B0606020202030204" pitchFamily="34" charset="0"/>
              </a:rPr>
              <a:t>, I pushed the door open 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with all my might</a:t>
            </a:r>
            <a:r>
              <a:rPr lang="en-US" altLang="zh-CN" dirty="0">
                <a:latin typeface="Arial Narrow" panose="020B0606020202030204" pitchFamily="34" charset="0"/>
              </a:rPr>
              <a:t>, seized Joe’s arm tightly, and we 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waddled</a:t>
            </a:r>
            <a:r>
              <a:rPr lang="en-US" altLang="zh-CN" dirty="0">
                <a:latin typeface="Arial Narrow" panose="020B0606020202030204" pitchFamily="34" charset="0"/>
              </a:rPr>
              <a:t> </a:t>
            </a:r>
            <a:r>
              <a:rPr lang="zh-CN" altLang="en-US" dirty="0">
                <a:latin typeface="Arial Narrow" panose="020B0606020202030204" pitchFamily="34" charset="0"/>
              </a:rPr>
              <a:t>（蹒跚而行）</a:t>
            </a:r>
            <a:r>
              <a:rPr lang="en-US" altLang="zh-CN" dirty="0">
                <a:latin typeface="Arial Narrow" panose="020B0606020202030204" pitchFamily="34" charset="0"/>
              </a:rPr>
              <a:t>to the truck by holding each other up.</a:t>
            </a:r>
          </a:p>
          <a:p>
            <a:r>
              <a:rPr lang="en-US" altLang="zh-CN" dirty="0">
                <a:latin typeface="Arial Narrow" panose="020B0606020202030204" pitchFamily="34" charset="0"/>
              </a:rPr>
              <a:t>I 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stretched</a:t>
            </a:r>
            <a:r>
              <a:rPr lang="en-US" altLang="zh-CN" dirty="0">
                <a:latin typeface="Arial Narrow" panose="020B0606020202030204" pitchFamily="34" charset="0"/>
              </a:rPr>
              <a:t> out my arms to 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embrace</a:t>
            </a:r>
            <a:r>
              <a:rPr lang="en-US" altLang="zh-CN" dirty="0">
                <a:latin typeface="Arial Narrow" panose="020B0606020202030204" pitchFamily="34" charset="0"/>
              </a:rPr>
              <a:t> him, and he 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patted me on the back</a:t>
            </a:r>
            <a:r>
              <a:rPr lang="en-US" altLang="zh-CN" dirty="0">
                <a:latin typeface="Arial Narrow" panose="020B0606020202030204" pitchFamily="34" charset="0"/>
              </a:rPr>
              <a:t> slightly to show comfort. </a:t>
            </a:r>
          </a:p>
          <a:p>
            <a:endParaRPr lang="en-US" altLang="zh-CN" dirty="0">
              <a:latin typeface="Arial Narrow" panose="020B0606020202030204" pitchFamily="34" charset="0"/>
            </a:endParaRPr>
          </a:p>
          <a:p>
            <a:endParaRPr lang="en-US" altLang="zh-CN" dirty="0">
              <a:latin typeface="Arial Narrow" panose="020B0606020202030204" pitchFamily="34" charset="0"/>
            </a:endParaRPr>
          </a:p>
          <a:p>
            <a:endParaRPr lang="zh-CN" alt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51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0232" y="0"/>
            <a:ext cx="5597683" cy="87073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lIns="81634" tIns="40817" rIns="81634" bIns="40817" rtlCol="0" anchor="ctr">
            <a:normAutofit/>
          </a:bodyPr>
          <a:lstStyle/>
          <a:p>
            <a:pPr algn="l"/>
            <a:r>
              <a:rPr lang="en-US" altLang="zh-CN" sz="4000" dirty="0">
                <a:solidFill>
                  <a:schemeClr val="lt1"/>
                </a:solidFill>
                <a:latin typeface="Franklin Gothic Demi Cond" panose="020B0706030402020204" pitchFamily="34" charset="0"/>
                <a:ea typeface="+mn-ea"/>
                <a:cs typeface="+mn-cs"/>
              </a:rPr>
              <a:t>Plots: After being rescued…</a:t>
            </a:r>
            <a:endParaRPr lang="zh-CN" altLang="en-US" sz="4000" dirty="0">
              <a:solidFill>
                <a:schemeClr val="lt1"/>
              </a:solidFill>
              <a:latin typeface="Franklin Gothic Demi Cond" panose="020B0706030402020204" pitchFamily="34" charset="0"/>
              <a:ea typeface="+mn-ea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01254" y="1671471"/>
            <a:ext cx="11497519" cy="431264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n-US" altLang="zh-CN" sz="3200" dirty="0">
                <a:latin typeface="Arial Narrow" pitchFamily="34" charset="0"/>
              </a:rPr>
              <a:t>Peers’ Sparkling Lines</a:t>
            </a:r>
          </a:p>
          <a:p>
            <a:r>
              <a:rPr lang="en-US" altLang="zh-CN" sz="3200" dirty="0">
                <a:latin typeface="Arial Narrow" pitchFamily="34" charset="0"/>
              </a:rPr>
              <a:t>I </a:t>
            </a:r>
            <a:r>
              <a:rPr lang="en-US" altLang="zh-CN" sz="3200" dirty="0">
                <a:solidFill>
                  <a:srgbClr val="FF0000"/>
                </a:solidFill>
                <a:latin typeface="Arial Narrow" pitchFamily="34" charset="0"/>
              </a:rPr>
              <a:t>failed to utter </a:t>
            </a:r>
            <a:r>
              <a:rPr lang="en-US" altLang="zh-CN" sz="3200" dirty="0">
                <a:latin typeface="Arial Narrow" pitchFamily="34" charset="0"/>
              </a:rPr>
              <a:t>a word, with my eyes </a:t>
            </a:r>
            <a:r>
              <a:rPr lang="en-US" altLang="zh-CN" sz="3200" dirty="0">
                <a:solidFill>
                  <a:srgbClr val="FF0000"/>
                </a:solidFill>
                <a:latin typeface="Arial Narrow" pitchFamily="34" charset="0"/>
              </a:rPr>
              <a:t>crammed with </a:t>
            </a:r>
            <a:r>
              <a:rPr lang="en-US" altLang="zh-CN" sz="3200" dirty="0">
                <a:latin typeface="Arial Narrow" pitchFamily="34" charset="0"/>
              </a:rPr>
              <a:t>tears and my head </a:t>
            </a:r>
            <a:r>
              <a:rPr lang="en-US" altLang="zh-CN" sz="3200" dirty="0">
                <a:solidFill>
                  <a:srgbClr val="FF0000"/>
                </a:solidFill>
                <a:latin typeface="Arial Narrow" pitchFamily="34" charset="0"/>
              </a:rPr>
              <a:t>resting against </a:t>
            </a:r>
            <a:r>
              <a:rPr lang="en-US" altLang="zh-CN" sz="3200" dirty="0">
                <a:latin typeface="Arial Narrow" pitchFamily="34" charset="0"/>
              </a:rPr>
              <a:t>his chest. </a:t>
            </a:r>
          </a:p>
          <a:p>
            <a:r>
              <a:rPr lang="en-US" altLang="zh-CN" sz="3200" dirty="0">
                <a:latin typeface="Arial Narrow" pitchFamily="34" charset="0"/>
              </a:rPr>
              <a:t>“I’m sorry, and I should have taken your advice,” I </a:t>
            </a:r>
            <a:r>
              <a:rPr lang="en-US" altLang="zh-CN" sz="3200" dirty="0">
                <a:solidFill>
                  <a:srgbClr val="FF0000"/>
                </a:solidFill>
                <a:latin typeface="Arial Narrow" pitchFamily="34" charset="0"/>
              </a:rPr>
              <a:t>murmured</a:t>
            </a:r>
            <a:r>
              <a:rPr lang="en-US" altLang="zh-CN" sz="3200" dirty="0">
                <a:latin typeface="Arial Narrow" pitchFamily="34" charset="0"/>
              </a:rPr>
              <a:t>, head </a:t>
            </a:r>
            <a:r>
              <a:rPr lang="en-US" altLang="zh-CN" sz="3200" dirty="0">
                <a:solidFill>
                  <a:srgbClr val="FF0000"/>
                </a:solidFill>
                <a:latin typeface="Arial Narrow" pitchFamily="34" charset="0"/>
              </a:rPr>
              <a:t>drooping</a:t>
            </a:r>
            <a:r>
              <a:rPr lang="en-US" altLang="zh-CN" sz="3200" dirty="0">
                <a:latin typeface="Arial Narrow" pitchFamily="34" charset="0"/>
              </a:rPr>
              <a:t>. Joe </a:t>
            </a:r>
            <a:r>
              <a:rPr lang="en-US" altLang="zh-CN" sz="3200" dirty="0">
                <a:solidFill>
                  <a:srgbClr val="FF0000"/>
                </a:solidFill>
                <a:latin typeface="Arial Narrow" pitchFamily="34" charset="0"/>
              </a:rPr>
              <a:t>chuckled</a:t>
            </a:r>
            <a:r>
              <a:rPr lang="en-US" altLang="zh-CN" sz="3200" dirty="0">
                <a:latin typeface="Arial Narrow" pitchFamily="34" charset="0"/>
              </a:rPr>
              <a:t> in relief, “You are safe. That’s enough.” </a:t>
            </a:r>
          </a:p>
          <a:p>
            <a:r>
              <a:rPr lang="en-US" altLang="zh-CN" sz="3200" dirty="0">
                <a:latin typeface="Arial Narrow" pitchFamily="34" charset="0"/>
              </a:rPr>
              <a:t>The moment we pulled ourselves out of the water, the car was washed away. </a:t>
            </a:r>
            <a:r>
              <a:rPr lang="en-US" altLang="zh-CN" sz="3200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What a narrow escape</a:t>
            </a:r>
            <a:r>
              <a:rPr lang="en-US" altLang="zh-CN" sz="3200" dirty="0">
                <a:latin typeface="Arial Narrow" pitchFamily="34" charset="0"/>
              </a:rPr>
              <a:t>!</a:t>
            </a:r>
          </a:p>
          <a:p>
            <a:endParaRPr lang="zh-CN" altLang="en-US" sz="32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>
          <a:xfrm>
            <a:off x="2155200" y="3601722"/>
            <a:ext cx="7853890" cy="1307004"/>
          </a:xfrm>
        </p:spPr>
        <p:txBody>
          <a:bodyPr/>
          <a:lstStyle/>
          <a:p>
            <a:r>
              <a:rPr lang="en-US" altLang="zh-CN" sz="4800" b="0" dirty="0"/>
              <a:t>Share the vivid description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2"/>
          </p:nvPr>
        </p:nvSpPr>
        <p:spPr>
          <a:xfrm>
            <a:off x="3276921" y="5099917"/>
            <a:ext cx="6549745" cy="9144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文本占位符 1">
            <a:extLst>
              <a:ext uri="{FF2B5EF4-FFF2-40B4-BE49-F238E27FC236}">
                <a16:creationId xmlns:a16="http://schemas.microsoft.com/office/drawing/2014/main" id="{8AF31E67-AE76-4983-87D1-54BD67D90D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92498" y="601430"/>
            <a:ext cx="1769288" cy="914400"/>
          </a:xfrm>
        </p:spPr>
        <p:txBody>
          <a:bodyPr/>
          <a:lstStyle/>
          <a:p>
            <a:r>
              <a:rPr lang="en-US" altLang="zh-CN" dirty="0">
                <a:cs typeface="+mn-ea"/>
                <a:sym typeface="+mn-lt"/>
              </a:rPr>
              <a:t>03</a:t>
            </a:r>
            <a:endParaRPr lang="zh-CN" altLang="en-US" dirty="0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6606" y="0"/>
            <a:ext cx="10972800" cy="77056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US" altLang="zh-CN" sz="4000" dirty="0">
                <a:latin typeface="Franklin Gothic Demi Cond" panose="020B0706030402020204" pitchFamily="34" charset="0"/>
              </a:rPr>
              <a:t>The situation at that moment</a:t>
            </a:r>
            <a:r>
              <a:rPr lang="en-US" altLang="zh-CN" sz="4000" dirty="0"/>
              <a:t>…</a:t>
            </a:r>
            <a:r>
              <a:rPr lang="zh-CN" altLang="en-US" sz="4000" dirty="0"/>
              <a:t>（环境描写）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0169" y="842905"/>
            <a:ext cx="11175515" cy="5568170"/>
          </a:xfrm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>
                <a:solidFill>
                  <a:srgbClr val="C00000"/>
                </a:solidFill>
                <a:latin typeface="Arial Narrow" pitchFamily="34" charset="0"/>
              </a:rPr>
              <a:t>heavy rain </a:t>
            </a:r>
            <a:r>
              <a:rPr lang="en-US" altLang="zh-CN" sz="3200" dirty="0">
                <a:latin typeface="Arial Narrow" pitchFamily="34" charset="0"/>
              </a:rPr>
              <a:t>:  </a:t>
            </a:r>
            <a:r>
              <a:rPr lang="en-US" altLang="zh-CN" sz="3200" dirty="0">
                <a:solidFill>
                  <a:srgbClr val="0070C0"/>
                </a:solidFill>
                <a:latin typeface="Arial Narrow" pitchFamily="34" charset="0"/>
              </a:rPr>
              <a:t>fall / pour /  beat / hit </a:t>
            </a:r>
          </a:p>
          <a:p>
            <a:pPr marL="0" indent="0">
              <a:buNone/>
            </a:pPr>
            <a:r>
              <a:rPr lang="en-US" altLang="zh-CN" sz="3200" dirty="0">
                <a:latin typeface="Arial Narrow" pitchFamily="34" charset="0"/>
              </a:rPr>
              <a:t>       Rain came down </a:t>
            </a:r>
            <a:r>
              <a:rPr lang="en-US" altLang="zh-CN" sz="3200" dirty="0">
                <a:solidFill>
                  <a:srgbClr val="0070C0"/>
                </a:solidFill>
                <a:latin typeface="Arial Narrow" pitchFamily="34" charset="0"/>
              </a:rPr>
              <a:t>in sheets</a:t>
            </a:r>
            <a:r>
              <a:rPr lang="en-US" altLang="zh-CN" sz="3200" dirty="0">
                <a:latin typeface="Arial Narrow" pitchFamily="34" charset="0"/>
              </a:rPr>
              <a:t>. </a:t>
            </a:r>
            <a:r>
              <a:rPr lang="zh-CN" altLang="en-US" sz="3200" dirty="0">
                <a:latin typeface="Arial Narrow" pitchFamily="34" charset="0"/>
              </a:rPr>
              <a:t>大雨倾盆。</a:t>
            </a:r>
            <a:endParaRPr lang="en-US" altLang="zh-CN" sz="3200" dirty="0">
              <a:latin typeface="Arial Narrow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3600" dirty="0">
                <a:solidFill>
                  <a:srgbClr val="0070C0"/>
                </a:solidFill>
                <a:latin typeface="Arial Narrow" pitchFamily="34" charset="0"/>
              </a:rPr>
              <a:t>   pelt </a:t>
            </a:r>
            <a:r>
              <a:rPr lang="zh-CN" altLang="en-US" sz="3200" dirty="0">
                <a:latin typeface="Arial Narrow" pitchFamily="34" charset="0"/>
              </a:rPr>
              <a:t>倾泻；下得很大</a:t>
            </a:r>
            <a:endParaRPr lang="en-US" altLang="zh-CN" sz="3200" dirty="0">
              <a:latin typeface="Arial Narrow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Arial Narrow" pitchFamily="34" charset="0"/>
              </a:rPr>
              <a:t>   The rain now was </a:t>
            </a:r>
            <a:r>
              <a:rPr lang="en-US" sz="3200" b="1" dirty="0">
                <a:latin typeface="Arial Narrow" pitchFamily="34" charset="0"/>
              </a:rPr>
              <a:t>pelting</a:t>
            </a:r>
            <a:r>
              <a:rPr lang="en-US" sz="3200" dirty="0">
                <a:latin typeface="Arial Narrow" pitchFamily="34" charset="0"/>
              </a:rPr>
              <a:t> down.    </a:t>
            </a:r>
            <a:r>
              <a:rPr lang="zh-CN" altLang="en-US" sz="3200" dirty="0">
                <a:latin typeface="Arial Narrow" pitchFamily="34" charset="0"/>
              </a:rPr>
              <a:t>  雨这时正哗哗地下。</a:t>
            </a:r>
            <a:endParaRPr lang="en-US" altLang="zh-CN" sz="3200" dirty="0">
              <a:latin typeface="Arial Narrow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3600" dirty="0">
                <a:solidFill>
                  <a:srgbClr val="0070C0"/>
                </a:solidFill>
                <a:latin typeface="Arial Narrow" pitchFamily="34" charset="0"/>
              </a:rPr>
              <a:t>splash / spatter  / splatter  </a:t>
            </a:r>
            <a:r>
              <a:rPr lang="zh-CN" altLang="en-US" sz="3200" dirty="0">
                <a:latin typeface="Arial Narrow" pitchFamily="34" charset="0"/>
              </a:rPr>
              <a:t>溅落</a:t>
            </a:r>
          </a:p>
          <a:p>
            <a:pPr marL="0" indent="0">
              <a:buNone/>
            </a:pPr>
            <a:r>
              <a:rPr lang="en-US" altLang="zh-CN" sz="3200" dirty="0">
                <a:latin typeface="Arial Narrow" pitchFamily="34" charset="0"/>
              </a:rPr>
              <a:t>   Rain </a:t>
            </a:r>
            <a:r>
              <a:rPr lang="en-US" altLang="zh-CN" sz="3200" b="1" dirty="0">
                <a:latin typeface="Arial Narrow" pitchFamily="34" charset="0"/>
              </a:rPr>
              <a:t>splashed</a:t>
            </a:r>
            <a:r>
              <a:rPr lang="en-US" altLang="zh-CN" sz="3200" dirty="0">
                <a:latin typeface="Arial Narrow" pitchFamily="34" charset="0"/>
              </a:rPr>
              <a:t> against the windows. </a:t>
            </a:r>
            <a:r>
              <a:rPr lang="zh-CN" altLang="en-US" sz="3200" dirty="0">
                <a:latin typeface="Arial Narrow" pitchFamily="34" charset="0"/>
              </a:rPr>
              <a:t>   雨点啪啦啪啦打在窗户上。</a:t>
            </a:r>
            <a:endParaRPr lang="en-US" altLang="zh-CN" sz="3200" dirty="0">
              <a:latin typeface="Arial Narrow" pitchFamily="34" charset="0"/>
            </a:endParaRPr>
          </a:p>
          <a:p>
            <a:pPr marL="0" indent="0">
              <a:buNone/>
            </a:pPr>
            <a:r>
              <a:rPr lang="en-US" altLang="zh-CN" sz="3200" dirty="0">
                <a:latin typeface="Arial Narrow" pitchFamily="34" charset="0"/>
              </a:rPr>
              <a:t>   Heavy rain </a:t>
            </a:r>
            <a:r>
              <a:rPr lang="en-US" altLang="zh-CN" sz="3200" b="1" dirty="0">
                <a:latin typeface="Arial Narrow" pitchFamily="34" charset="0"/>
              </a:rPr>
              <a:t>splattered</a:t>
            </a:r>
            <a:r>
              <a:rPr lang="en-US" altLang="zh-CN" sz="3200" dirty="0">
                <a:latin typeface="Arial Narrow" pitchFamily="34" charset="0"/>
              </a:rPr>
              <a:t> on the windshield. </a:t>
            </a:r>
          </a:p>
          <a:p>
            <a:pPr marL="0" indent="0">
              <a:buNone/>
            </a:pPr>
            <a:r>
              <a:rPr lang="en-US" altLang="zh-CN" sz="3200" dirty="0">
                <a:latin typeface="Arial Narrow" pitchFamily="34" charset="0"/>
              </a:rPr>
              <a:t>       </a:t>
            </a:r>
            <a:r>
              <a:rPr lang="zh-CN" altLang="en-US" sz="3200" dirty="0">
                <a:latin typeface="Arial Narrow" pitchFamily="34" charset="0"/>
              </a:rPr>
              <a:t>    大雨噼里啪啦地打在挡风玻璃上。</a:t>
            </a:r>
          </a:p>
          <a:p>
            <a:pPr lvl="0">
              <a:defRPr/>
            </a:pPr>
            <a:r>
              <a:rPr lang="en-US" altLang="zh-CN" sz="3600" b="1" dirty="0">
                <a:solidFill>
                  <a:srgbClr val="C00000"/>
                </a:solidFill>
                <a:latin typeface="Arial Narrow" pitchFamily="34" charset="0"/>
              </a:rPr>
              <a:t>wind / thunder / sky /  flood </a:t>
            </a:r>
            <a:endParaRPr lang="zh-CN" altLang="en-US" sz="3600" b="1" dirty="0">
              <a:solidFill>
                <a:srgbClr val="C00000"/>
              </a:solidFill>
              <a:latin typeface="Arial Narrow" pitchFamily="34" charset="0"/>
            </a:endParaRPr>
          </a:p>
          <a:p>
            <a:pPr marL="0" indent="0">
              <a:buNone/>
            </a:pPr>
            <a:endParaRPr lang="zh-CN" altLang="en-US" sz="3200" dirty="0">
              <a:latin typeface="Arial Narrow" pitchFamily="34" charset="0"/>
            </a:endParaRPr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4843938" y="5633611"/>
            <a:ext cx="4457600" cy="4590940"/>
          </a:xfrm>
          <a:prstGeom prst="rect">
            <a:avLst/>
          </a:prstGeom>
        </p:spPr>
        <p:txBody>
          <a:bodyPr vert="horz" lIns="81634" tIns="40817" rIns="81634" bIns="40817" rtlCol="0">
            <a:noAutofit/>
          </a:bodyPr>
          <a:lstStyle/>
          <a:p>
            <a:pPr marL="408305" marR="0" lvl="0" indent="-408305" algn="l" defTabSz="108839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pic>
        <p:nvPicPr>
          <p:cNvPr id="9" name="图片 8" descr="图片包含 围栏, 站, 走, 棕色&#10;&#10;描述已自动生成">
            <a:extLst>
              <a:ext uri="{FF2B5EF4-FFF2-40B4-BE49-F238E27FC236}">
                <a16:creationId xmlns:a16="http://schemas.microsoft.com/office/drawing/2014/main" id="{F98AD1EC-2C2D-41C6-953D-D8C6BB91B4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7824" y="4884744"/>
            <a:ext cx="3654175" cy="19732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658" y="1008086"/>
            <a:ext cx="12092683" cy="6009163"/>
          </a:xfrm>
        </p:spPr>
        <p:txBody>
          <a:bodyPr>
            <a:noAutofit/>
          </a:bodyPr>
          <a:lstStyle/>
          <a:p>
            <a:r>
              <a:rPr lang="en-US" altLang="zh-CN" sz="3600" dirty="0">
                <a:latin typeface="Arial Narrow" pitchFamily="34" charset="0"/>
              </a:rPr>
              <a:t>As </a:t>
            </a:r>
            <a:r>
              <a:rPr lang="en-US" altLang="zh-CN" sz="3600" dirty="0">
                <a:solidFill>
                  <a:srgbClr val="0070C0"/>
                </a:solidFill>
                <a:latin typeface="Arial Narrow" pitchFamily="34" charset="0"/>
              </a:rPr>
              <a:t>splashing</a:t>
            </a:r>
            <a:r>
              <a:rPr lang="en-US" altLang="zh-CN" sz="3600" dirty="0">
                <a:latin typeface="Arial Narrow" pitchFamily="34" charset="0"/>
              </a:rPr>
              <a:t> raindrops </a:t>
            </a:r>
            <a:r>
              <a:rPr lang="en-US" altLang="zh-CN" sz="3600" b="1" dirty="0">
                <a:solidFill>
                  <a:srgbClr val="0070C0"/>
                </a:solidFill>
                <a:latin typeface="Arial Narrow" pitchFamily="34" charset="0"/>
              </a:rPr>
              <a:t>hit</a:t>
            </a:r>
            <a:r>
              <a:rPr lang="en-US" altLang="zh-CN" sz="3600" dirty="0">
                <a:latin typeface="Arial Narrow" pitchFamily="34" charset="0"/>
              </a:rPr>
              <a:t> the windshield </a:t>
            </a:r>
            <a:r>
              <a:rPr lang="en-US" altLang="zh-CN" sz="3600" dirty="0">
                <a:solidFill>
                  <a:srgbClr val="0070C0"/>
                </a:solidFill>
                <a:latin typeface="Arial Narrow" pitchFamily="34" charset="0"/>
              </a:rPr>
              <a:t>frantically</a:t>
            </a:r>
            <a:r>
              <a:rPr lang="en-US" altLang="zh-CN" sz="3600" dirty="0">
                <a:latin typeface="Arial Narrow" pitchFamily="34" charset="0"/>
              </a:rPr>
              <a:t> and the skies </a:t>
            </a:r>
            <a:r>
              <a:rPr lang="en-US" altLang="zh-CN" sz="3600" dirty="0">
                <a:solidFill>
                  <a:srgbClr val="0070C0"/>
                </a:solidFill>
                <a:latin typeface="Arial Narrow" pitchFamily="34" charset="0"/>
              </a:rPr>
              <a:t>were overhung with a blanket of grey</a:t>
            </a:r>
            <a:r>
              <a:rPr lang="en-US" altLang="zh-CN" sz="3600" dirty="0">
                <a:latin typeface="Arial Narrow" pitchFamily="34" charset="0"/>
              </a:rPr>
              <a:t>, I </a:t>
            </a:r>
            <a:r>
              <a:rPr lang="en-US" altLang="zh-CN" sz="3600" dirty="0">
                <a:solidFill>
                  <a:srgbClr val="0070C0"/>
                </a:solidFill>
                <a:latin typeface="Arial Narrow" pitchFamily="34" charset="0"/>
              </a:rPr>
              <a:t>could barely make out </a:t>
            </a:r>
            <a:r>
              <a:rPr lang="en-US" altLang="zh-CN" sz="3600" dirty="0">
                <a:latin typeface="Arial Narrow" pitchFamily="34" charset="0"/>
              </a:rPr>
              <a:t>the figure in the truck.</a:t>
            </a:r>
          </a:p>
          <a:p>
            <a:r>
              <a:rPr lang="zh-CN" altLang="en-US" sz="3200" dirty="0">
                <a:latin typeface="Arial Narrow" pitchFamily="34" charset="0"/>
              </a:rPr>
              <a:t>雨滴疯狂地打在挡风玻璃上，天空笼罩在一片灰色之中，我几乎看不清卡车里的人影。</a:t>
            </a:r>
            <a:endParaRPr lang="en-US" altLang="zh-CN" sz="3600" dirty="0">
              <a:latin typeface="Arial Narrow" pitchFamily="34" charset="0"/>
            </a:endParaRPr>
          </a:p>
          <a:p>
            <a:r>
              <a:rPr lang="en-US" altLang="zh-CN" sz="3600" dirty="0">
                <a:latin typeface="Arial Narrow" pitchFamily="34" charset="0"/>
              </a:rPr>
              <a:t>The </a:t>
            </a:r>
            <a:r>
              <a:rPr lang="en-US" altLang="zh-CN" sz="3600" dirty="0">
                <a:solidFill>
                  <a:srgbClr val="0070C0"/>
                </a:solidFill>
                <a:latin typeface="Arial Narrow" pitchFamily="34" charset="0"/>
              </a:rPr>
              <a:t>fragile </a:t>
            </a:r>
            <a:r>
              <a:rPr lang="en-US" altLang="zh-CN" sz="3600" dirty="0">
                <a:latin typeface="Arial Narrow" pitchFamily="34" charset="0"/>
              </a:rPr>
              <a:t>little tree </a:t>
            </a:r>
            <a:r>
              <a:rPr lang="en-US" altLang="zh-CN" sz="3600" dirty="0">
                <a:solidFill>
                  <a:srgbClr val="0070C0"/>
                </a:solidFill>
                <a:latin typeface="Arial Narrow" pitchFamily="34" charset="0"/>
              </a:rPr>
              <a:t>cracked</a:t>
            </a:r>
            <a:r>
              <a:rPr lang="en-US" altLang="zh-CN" sz="3600" dirty="0">
                <a:latin typeface="Arial Narrow" pitchFamily="34" charset="0"/>
              </a:rPr>
              <a:t> and fell in the wild howling wind.</a:t>
            </a:r>
          </a:p>
          <a:p>
            <a:r>
              <a:rPr lang="zh-CN" altLang="en-US" sz="3600" dirty="0">
                <a:latin typeface="Arial Narrow" pitchFamily="34" charset="0"/>
              </a:rPr>
              <a:t>脆弱的小树啪地一下被狂风吹断了，倒在了地上。</a:t>
            </a:r>
            <a:endParaRPr lang="en-US" altLang="zh-CN" sz="3600" dirty="0">
              <a:latin typeface="Arial Narrow" pitchFamily="34" charset="0"/>
            </a:endParaRPr>
          </a:p>
          <a:p>
            <a:r>
              <a:rPr lang="en-US" altLang="zh-CN" sz="3600" dirty="0">
                <a:latin typeface="Arial Narrow" pitchFamily="34" charset="0"/>
              </a:rPr>
              <a:t>The water kept rising, as if it would </a:t>
            </a:r>
            <a:r>
              <a:rPr lang="en-US" altLang="zh-CN" sz="3600" dirty="0">
                <a:solidFill>
                  <a:srgbClr val="0070C0"/>
                </a:solidFill>
                <a:latin typeface="Arial Narrow" pitchFamily="34" charset="0"/>
              </a:rPr>
              <a:t>engulf me alive</a:t>
            </a:r>
            <a:r>
              <a:rPr lang="en-US" altLang="zh-CN" sz="3600" dirty="0">
                <a:latin typeface="Arial Narrow" pitchFamily="34" charset="0"/>
              </a:rPr>
              <a:t>.</a:t>
            </a:r>
          </a:p>
          <a:p>
            <a:r>
              <a:rPr lang="zh-CN" altLang="en-US" sz="3600" dirty="0">
                <a:latin typeface="Arial Narrow" pitchFamily="34" charset="0"/>
              </a:rPr>
              <a:t>水不停地涨，仿佛要把我活吞下去。</a:t>
            </a:r>
            <a:endParaRPr lang="en-US" altLang="zh-CN" sz="3600" dirty="0">
              <a:latin typeface="Arial Narrow" pitchFamily="34" charset="0"/>
            </a:endParaRP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4735225F-F937-47C8-B177-448898A72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09" y="0"/>
            <a:ext cx="10972800" cy="77056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US" altLang="zh-CN" sz="4000" dirty="0">
                <a:latin typeface="Franklin Gothic Demi Cond" panose="020B0706030402020204" pitchFamily="34" charset="0"/>
              </a:rPr>
              <a:t>The situation at that moment…</a:t>
            </a:r>
            <a:r>
              <a:rPr lang="zh-CN" altLang="en-US" sz="4000" dirty="0">
                <a:latin typeface="Franklin Gothic Demi Cond" panose="020B0706030402020204" pitchFamily="34" charset="0"/>
              </a:rPr>
              <a:t>（环境描写）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6584" y="0"/>
            <a:ext cx="10972800" cy="1143000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The situation at that moment…</a:t>
            </a:r>
            <a:r>
              <a:rPr lang="zh-CN" altLang="en-US" sz="4000" dirty="0"/>
              <a:t>（环境描写）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46579" y="1029984"/>
            <a:ext cx="11698841" cy="5116919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altLang="zh-CN" sz="4000" dirty="0">
                <a:latin typeface="Arial Narrow" pitchFamily="34" charset="0"/>
              </a:rPr>
              <a:t>Peers’ Sparkling Lines </a:t>
            </a:r>
          </a:p>
          <a:p>
            <a:r>
              <a:rPr lang="en-US" altLang="zh-CN" dirty="0">
                <a:latin typeface="Arial Narrow" pitchFamily="34" charset="0"/>
              </a:rPr>
              <a:t>The wind 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howled,</a:t>
            </a:r>
            <a:r>
              <a:rPr lang="en-US" altLang="zh-CN" dirty="0">
                <a:latin typeface="Arial Narrow" pitchFamily="34" charset="0"/>
              </a:rPr>
              <a:t> 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whipping</a:t>
            </a:r>
            <a:r>
              <a:rPr lang="en-US" altLang="zh-CN" dirty="0">
                <a:latin typeface="Arial Narrow" pitchFamily="34" charset="0"/>
              </a:rPr>
              <a:t> the rain 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against</a:t>
            </a:r>
            <a:r>
              <a:rPr lang="en-US" altLang="zh-CN" dirty="0">
                <a:latin typeface="Arial Narrow" pitchFamily="34" charset="0"/>
              </a:rPr>
              <a:t> the window.</a:t>
            </a:r>
          </a:p>
          <a:p>
            <a:r>
              <a:rPr lang="en-US" altLang="zh-CN" dirty="0">
                <a:latin typeface="Arial Narrow" pitchFamily="34" charset="0"/>
              </a:rPr>
              <a:t>The rain was </a:t>
            </a:r>
            <a:r>
              <a:rPr lang="en-US" altLang="zh-CN" dirty="0">
                <a:solidFill>
                  <a:srgbClr val="FF0000"/>
                </a:solidFill>
                <a:latin typeface="Arial Narrow" pitchFamily="34" charset="0"/>
              </a:rPr>
              <a:t>pouring</a:t>
            </a:r>
            <a:r>
              <a:rPr lang="en-US" altLang="zh-CN" dirty="0">
                <a:latin typeface="Arial Narrow" pitchFamily="34" charset="0"/>
              </a:rPr>
              <a:t> and the winds </a:t>
            </a:r>
            <a:r>
              <a:rPr lang="en-US" altLang="zh-CN" dirty="0">
                <a:solidFill>
                  <a:srgbClr val="FF0000"/>
                </a:solidFill>
                <a:latin typeface="Arial Narrow" pitchFamily="34" charset="0"/>
              </a:rPr>
              <a:t>roared</a:t>
            </a:r>
            <a:r>
              <a:rPr lang="en-US" altLang="zh-CN" dirty="0">
                <a:latin typeface="Arial Narrow" pitchFamily="34" charset="0"/>
              </a:rPr>
              <a:t>.</a:t>
            </a:r>
            <a:r>
              <a:rPr lang="zh-CN" altLang="en-US" dirty="0">
                <a:latin typeface="Arial Narrow" pitchFamily="34" charset="0"/>
              </a:rPr>
              <a:t>  </a:t>
            </a:r>
            <a:endParaRPr lang="en-US" altLang="zh-CN" dirty="0">
              <a:latin typeface="Arial Narrow" pitchFamily="34" charset="0"/>
            </a:endParaRPr>
          </a:p>
          <a:p>
            <a:r>
              <a:rPr lang="en-US" altLang="zh-CN" dirty="0">
                <a:latin typeface="Arial Narrow" pitchFamily="34" charset="0"/>
              </a:rPr>
              <a:t>Hearing the trees creaking </a:t>
            </a:r>
            <a:r>
              <a:rPr lang="en-US" altLang="zh-CN" dirty="0">
                <a:solidFill>
                  <a:srgbClr val="00B0F0"/>
                </a:solidFill>
                <a:latin typeface="Arial Narrow" pitchFamily="34" charset="0"/>
              </a:rPr>
              <a:t>in the howling winds </a:t>
            </a:r>
            <a:r>
              <a:rPr lang="en-US" altLang="zh-CN" dirty="0">
                <a:latin typeface="Arial Narrow" pitchFamily="34" charset="0"/>
              </a:rPr>
              <a:t>and the rain beating against the car window, my palms got sweaty.</a:t>
            </a:r>
            <a:r>
              <a:rPr lang="zh-CN" altLang="en-US" dirty="0">
                <a:latin typeface="Arial Narrow" pitchFamily="34" charset="0"/>
              </a:rPr>
              <a:t>  </a:t>
            </a:r>
            <a:endParaRPr lang="en-US" altLang="zh-CN" dirty="0">
              <a:latin typeface="Arial Narrow" pitchFamily="34" charset="0"/>
            </a:endParaRPr>
          </a:p>
          <a:p>
            <a:r>
              <a:rPr lang="en-US" altLang="zh-CN" dirty="0">
                <a:solidFill>
                  <a:srgbClr val="FF0000"/>
                </a:solidFill>
                <a:latin typeface="Arial Narrow" pitchFamily="34" charset="0"/>
              </a:rPr>
              <a:t>With rain frantically spattering down on his body</a:t>
            </a:r>
            <a:r>
              <a:rPr lang="en-US" altLang="zh-CN" dirty="0">
                <a:latin typeface="Arial Narrow" pitchFamily="34" charset="0"/>
              </a:rPr>
              <a:t>, what I could see was a hero-like figure…</a:t>
            </a:r>
            <a:r>
              <a:rPr lang="zh-CN" altLang="en-US" dirty="0">
                <a:latin typeface="Arial Narrow" pitchFamily="34" charset="0"/>
              </a:rPr>
              <a:t> </a:t>
            </a:r>
            <a:endParaRPr lang="en-US" altLang="zh-CN" dirty="0">
              <a:latin typeface="Arial Narrow" pitchFamily="34" charset="0"/>
            </a:endParaRPr>
          </a:p>
          <a:p>
            <a:r>
              <a:rPr lang="en-US" altLang="zh-CN" dirty="0">
                <a:latin typeface="Arial Narrow" pitchFamily="34" charset="0"/>
              </a:rPr>
              <a:t>Unfortunately, the water poured in and </a:t>
            </a:r>
            <a:r>
              <a:rPr lang="en-US" altLang="zh-CN" dirty="0">
                <a:solidFill>
                  <a:srgbClr val="FF0000"/>
                </a:solidFill>
                <a:latin typeface="Arial Narrow" pitchFamily="34" charset="0"/>
              </a:rPr>
              <a:t>crept upon my waist</a:t>
            </a:r>
            <a:r>
              <a:rPr lang="en-US" altLang="zh-CN" dirty="0">
                <a:latin typeface="Arial Narrow" pitchFamily="34" charset="0"/>
              </a:rPr>
              <a:t>.</a:t>
            </a:r>
            <a:r>
              <a:rPr lang="zh-CN" altLang="en-US" dirty="0">
                <a:latin typeface="Arial Narrow" pitchFamily="34" charset="0"/>
              </a:rPr>
              <a:t>  </a:t>
            </a:r>
            <a:endParaRPr lang="en-US" altLang="zh-CN" dirty="0">
              <a:latin typeface="Arial Narrow" pitchFamily="34" charset="0"/>
            </a:endParaRPr>
          </a:p>
          <a:p>
            <a:endParaRPr lang="zh-CN" altLang="en-US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椭圆 8"/>
          <p:cNvSpPr/>
          <p:nvPr/>
        </p:nvSpPr>
        <p:spPr>
          <a:xfrm>
            <a:off x="2080177" y="2590489"/>
            <a:ext cx="754262" cy="754262"/>
          </a:xfrm>
          <a:prstGeom prst="ellipse">
            <a:avLst/>
          </a:prstGeom>
          <a:solidFill>
            <a:srgbClr val="07B1EC">
              <a:alpha val="50196"/>
            </a:srgbClr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3200" ker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6979913" y="2836821"/>
            <a:ext cx="463475" cy="463475"/>
          </a:xfrm>
          <a:prstGeom prst="ellipse">
            <a:avLst/>
          </a:prstGeom>
          <a:solidFill>
            <a:srgbClr val="FF9B02">
              <a:alpha val="30196"/>
            </a:srgbClr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3200" ker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10150510" y="1805610"/>
            <a:ext cx="463475" cy="463475"/>
          </a:xfrm>
          <a:prstGeom prst="ellipse">
            <a:avLst/>
          </a:prstGeom>
          <a:solidFill>
            <a:schemeClr val="accent5"/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3200" ker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2995880" y="3051941"/>
            <a:ext cx="381054" cy="381054"/>
          </a:xfrm>
          <a:prstGeom prst="ellipse">
            <a:avLst/>
          </a:prstGeom>
          <a:solidFill>
            <a:srgbClr val="FF9B02">
              <a:alpha val="69804"/>
            </a:srgbClr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3200" ker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6317333" y="2889251"/>
            <a:ext cx="575369" cy="575369"/>
          </a:xfrm>
          <a:prstGeom prst="ellipse">
            <a:avLst/>
          </a:prstGeom>
          <a:solidFill>
            <a:schemeClr val="accent5"/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3200" ker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4" name="椭圆 13"/>
          <p:cNvSpPr/>
          <p:nvPr/>
        </p:nvSpPr>
        <p:spPr>
          <a:xfrm rot="13980000">
            <a:off x="7400147" y="3224954"/>
            <a:ext cx="305673" cy="305673"/>
          </a:xfrm>
          <a:prstGeom prst="ellipse">
            <a:avLst/>
          </a:prstGeom>
          <a:solidFill>
            <a:srgbClr val="EC3225">
              <a:alpha val="30196"/>
            </a:srgbClr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3200" ker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5" name="椭圆 14"/>
          <p:cNvSpPr/>
          <p:nvPr/>
        </p:nvSpPr>
        <p:spPr>
          <a:xfrm rot="13980000">
            <a:off x="5165102" y="1057993"/>
            <a:ext cx="584982" cy="584982"/>
          </a:xfrm>
          <a:prstGeom prst="ellipse">
            <a:avLst/>
          </a:prstGeom>
          <a:solidFill>
            <a:srgbClr val="EC3225">
              <a:alpha val="50196"/>
            </a:srgbClr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3200" ker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10112956" y="2845064"/>
            <a:ext cx="287684" cy="287684"/>
          </a:xfrm>
          <a:prstGeom prst="ellipse">
            <a:avLst/>
          </a:prstGeom>
          <a:solidFill>
            <a:srgbClr val="FF9B02"/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3200" ker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10024543" y="2213359"/>
            <a:ext cx="377130" cy="377130"/>
          </a:xfrm>
          <a:prstGeom prst="ellipse">
            <a:avLst/>
          </a:prstGeom>
          <a:solidFill>
            <a:srgbClr val="FF9B02"/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3200" ker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1960513" y="1551946"/>
            <a:ext cx="381054" cy="381054"/>
          </a:xfrm>
          <a:prstGeom prst="ellipse">
            <a:avLst/>
          </a:prstGeom>
          <a:solidFill>
            <a:srgbClr val="FF9B02">
              <a:alpha val="69804"/>
            </a:srgbClr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3200" kern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2519159" y="1012861"/>
            <a:ext cx="1886808" cy="1886808"/>
            <a:chOff x="709500" y="1705544"/>
            <a:chExt cx="944544" cy="944544"/>
          </a:xfrm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grpSpPr>
        <p:grpSp>
          <p:nvGrpSpPr>
            <p:cNvPr id="20" name="组合 19"/>
            <p:cNvGrpSpPr/>
            <p:nvPr/>
          </p:nvGrpSpPr>
          <p:grpSpPr>
            <a:xfrm>
              <a:off x="709500" y="1705544"/>
              <a:ext cx="944544" cy="944544"/>
              <a:chOff x="1107176" y="2063474"/>
              <a:chExt cx="944544" cy="944544"/>
            </a:xfrm>
          </p:grpSpPr>
          <p:sp>
            <p:nvSpPr>
              <p:cNvPr id="22" name="椭圆 21"/>
              <p:cNvSpPr/>
              <p:nvPr/>
            </p:nvSpPr>
            <p:spPr>
              <a:xfrm>
                <a:off x="1183404" y="2139702"/>
                <a:ext cx="792088" cy="792088"/>
              </a:xfrm>
              <a:prstGeom prst="ellipse">
                <a:avLst/>
              </a:prstGeom>
              <a:solidFill>
                <a:srgbClr val="0070C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1088390">
                  <a:defRPr/>
                </a:pPr>
                <a:endParaRPr lang="zh-CN" altLang="en-US" sz="3200" kern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椭圆 22"/>
              <p:cNvSpPr/>
              <p:nvPr/>
            </p:nvSpPr>
            <p:spPr>
              <a:xfrm>
                <a:off x="1107176" y="2063474"/>
                <a:ext cx="944544" cy="944544"/>
              </a:xfrm>
              <a:prstGeom prst="ellipse">
                <a:avLst/>
              </a:prstGeom>
              <a:noFill/>
              <a:ln w="12700" cap="flat" cmpd="sng" algn="ctr">
                <a:solidFill>
                  <a:srgbClr val="00B0F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1088390">
                  <a:defRPr/>
                </a:pPr>
                <a:endParaRPr lang="zh-CN" altLang="en-US" sz="3200" kern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872997" y="1855465"/>
              <a:ext cx="628495" cy="66251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 defTabSz="1088390">
                <a:defRPr/>
              </a:pPr>
              <a:r>
                <a:rPr lang="zh-CN" altLang="en-US" sz="8000" b="1" kern="0" dirty="0">
                  <a:solidFill>
                    <a:schemeClr val="bg1"/>
                  </a:solidFill>
                  <a:cs typeface="+mn-ea"/>
                  <a:sym typeface="+mn-lt"/>
                </a:rPr>
                <a:t>读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4356613" y="1815191"/>
            <a:ext cx="1886808" cy="1886808"/>
            <a:chOff x="1502320" y="2111446"/>
            <a:chExt cx="944544" cy="944544"/>
          </a:xfrm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grpSpPr>
        <p:grpSp>
          <p:nvGrpSpPr>
            <p:cNvPr id="25" name="组合 24"/>
            <p:cNvGrpSpPr/>
            <p:nvPr/>
          </p:nvGrpSpPr>
          <p:grpSpPr>
            <a:xfrm>
              <a:off x="1502320" y="2111446"/>
              <a:ext cx="944544" cy="944544"/>
              <a:chOff x="1107176" y="2063474"/>
              <a:chExt cx="944544" cy="944544"/>
            </a:xfrm>
          </p:grpSpPr>
          <p:sp>
            <p:nvSpPr>
              <p:cNvPr id="27" name="椭圆 26"/>
              <p:cNvSpPr/>
              <p:nvPr/>
            </p:nvSpPr>
            <p:spPr>
              <a:xfrm>
                <a:off x="1183404" y="2139702"/>
                <a:ext cx="792088" cy="792088"/>
              </a:xfrm>
              <a:prstGeom prst="ellipse">
                <a:avLst/>
              </a:prstGeom>
              <a:solidFill>
                <a:schemeClr val="accent3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1088390">
                  <a:defRPr/>
                </a:pPr>
                <a:endParaRPr lang="zh-CN" altLang="en-US" sz="3200" kern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8" name="椭圆 27"/>
              <p:cNvSpPr/>
              <p:nvPr/>
            </p:nvSpPr>
            <p:spPr>
              <a:xfrm>
                <a:off x="1107176" y="2063474"/>
                <a:ext cx="944544" cy="944544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accent3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1088390">
                  <a:defRPr/>
                </a:pPr>
                <a:endParaRPr lang="zh-CN" altLang="en-US" sz="3200" kern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1669983" y="2257700"/>
              <a:ext cx="608432" cy="66251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 defTabSz="1088390">
                <a:defRPr/>
              </a:pPr>
              <a:r>
                <a:rPr lang="zh-CN" altLang="en-US" sz="8000" b="1" kern="0" dirty="0">
                  <a:solidFill>
                    <a:schemeClr val="bg1"/>
                  </a:solidFill>
                  <a:cs typeface="+mn-ea"/>
                  <a:sym typeface="+mn-lt"/>
                </a:rPr>
                <a:t>后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6168106" y="765064"/>
            <a:ext cx="1886809" cy="1886808"/>
            <a:chOff x="2308106" y="1705544"/>
            <a:chExt cx="944544" cy="944544"/>
          </a:xfrm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grpSpPr>
        <p:grpSp>
          <p:nvGrpSpPr>
            <p:cNvPr id="30" name="组合 29"/>
            <p:cNvGrpSpPr/>
            <p:nvPr/>
          </p:nvGrpSpPr>
          <p:grpSpPr>
            <a:xfrm>
              <a:off x="2308106" y="1705544"/>
              <a:ext cx="944544" cy="944544"/>
              <a:chOff x="1107176" y="2063474"/>
              <a:chExt cx="944544" cy="944544"/>
            </a:xfrm>
          </p:grpSpPr>
          <p:sp>
            <p:nvSpPr>
              <p:cNvPr id="32" name="椭圆 31"/>
              <p:cNvSpPr/>
              <p:nvPr/>
            </p:nvSpPr>
            <p:spPr>
              <a:xfrm>
                <a:off x="1183404" y="2139702"/>
                <a:ext cx="792088" cy="792088"/>
              </a:xfrm>
              <a:prstGeom prst="ellipse">
                <a:avLst/>
              </a:prstGeom>
              <a:solidFill>
                <a:schemeClr val="accent2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1088390">
                  <a:defRPr/>
                </a:pPr>
                <a:endParaRPr lang="zh-CN" altLang="en-US" sz="3200" kern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3" name="椭圆 32"/>
              <p:cNvSpPr/>
              <p:nvPr/>
            </p:nvSpPr>
            <p:spPr>
              <a:xfrm>
                <a:off x="1107176" y="2063474"/>
                <a:ext cx="944544" cy="944544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1088390">
                  <a:defRPr/>
                </a:pPr>
                <a:endParaRPr lang="zh-CN" altLang="en-US" sz="3200" kern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481675" y="1847874"/>
              <a:ext cx="608433" cy="66251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 defTabSz="1088390">
                <a:defRPr/>
              </a:pPr>
              <a:r>
                <a:rPr lang="zh-CN" altLang="en-US" sz="8000" b="1" kern="0" dirty="0">
                  <a:solidFill>
                    <a:schemeClr val="bg1"/>
                  </a:solidFill>
                  <a:cs typeface="+mn-ea"/>
                  <a:sym typeface="+mn-lt"/>
                </a:rPr>
                <a:t>续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8131595" y="1908423"/>
            <a:ext cx="1886808" cy="1886808"/>
            <a:chOff x="3116682" y="2101588"/>
            <a:chExt cx="944544" cy="944544"/>
          </a:xfrm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grpSpPr>
        <p:grpSp>
          <p:nvGrpSpPr>
            <p:cNvPr id="35" name="组合 34"/>
            <p:cNvGrpSpPr/>
            <p:nvPr/>
          </p:nvGrpSpPr>
          <p:grpSpPr>
            <a:xfrm>
              <a:off x="3116682" y="2101588"/>
              <a:ext cx="944544" cy="944544"/>
              <a:chOff x="1107176" y="2063474"/>
              <a:chExt cx="944544" cy="944544"/>
            </a:xfrm>
          </p:grpSpPr>
          <p:sp>
            <p:nvSpPr>
              <p:cNvPr id="37" name="椭圆 36"/>
              <p:cNvSpPr/>
              <p:nvPr/>
            </p:nvSpPr>
            <p:spPr>
              <a:xfrm>
                <a:off x="1183404" y="2139702"/>
                <a:ext cx="792088" cy="792088"/>
              </a:xfrm>
              <a:prstGeom prst="ellipse">
                <a:avLst/>
              </a:prstGeom>
              <a:solidFill>
                <a:schemeClr val="accent5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1088390">
                  <a:defRPr/>
                </a:pPr>
                <a:endParaRPr lang="zh-CN" altLang="en-US" sz="3200" kern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8" name="椭圆 37"/>
              <p:cNvSpPr/>
              <p:nvPr/>
            </p:nvSpPr>
            <p:spPr>
              <a:xfrm>
                <a:off x="1107176" y="2063474"/>
                <a:ext cx="944544" cy="944544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accent5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1088390">
                  <a:defRPr/>
                </a:pPr>
                <a:endParaRPr lang="zh-CN" altLang="en-US" sz="3200" kern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3268828" y="2235089"/>
              <a:ext cx="608432" cy="66251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 defTabSz="1088390">
                <a:defRPr/>
              </a:pPr>
              <a:r>
                <a:rPr lang="zh-CN" altLang="en-US" sz="8000" b="1" kern="0" dirty="0">
                  <a:solidFill>
                    <a:schemeClr val="bg1"/>
                  </a:solidFill>
                  <a:cs typeface="+mn-ea"/>
                  <a:sym typeface="+mn-lt"/>
                </a:rPr>
                <a:t>写</a:t>
              </a:r>
            </a:p>
          </p:txBody>
        </p:sp>
      </p:grpSp>
      <p:sp>
        <p:nvSpPr>
          <p:cNvPr id="39" name="椭圆 38"/>
          <p:cNvSpPr/>
          <p:nvPr/>
        </p:nvSpPr>
        <p:spPr>
          <a:xfrm rot="13980000">
            <a:off x="8103699" y="1655609"/>
            <a:ext cx="305673" cy="305673"/>
          </a:xfrm>
          <a:prstGeom prst="ellipse">
            <a:avLst/>
          </a:prstGeom>
          <a:solidFill>
            <a:srgbClr val="EC3225">
              <a:alpha val="30196"/>
            </a:srgbClr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3200" ker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879171" y="4300843"/>
            <a:ext cx="71908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spc="213" dirty="0">
                <a:solidFill>
                  <a:schemeClr val="tx2"/>
                </a:solidFill>
                <a:cs typeface="+mn-ea"/>
                <a:sym typeface="+mn-lt"/>
              </a:rPr>
              <a:t>2020.6</a:t>
            </a:r>
            <a:r>
              <a:rPr lang="zh-CN" altLang="en-US" sz="4000" spc="213" dirty="0">
                <a:solidFill>
                  <a:schemeClr val="tx2"/>
                </a:solidFill>
                <a:cs typeface="+mn-ea"/>
                <a:sym typeface="+mn-lt"/>
              </a:rPr>
              <a:t>温州适应性测试卷讲评</a:t>
            </a:r>
            <a:endParaRPr lang="zh-CN" altLang="en-US" sz="4000" dirty="0"/>
          </a:p>
        </p:txBody>
      </p:sp>
      <p:sp>
        <p:nvSpPr>
          <p:cNvPr id="42" name="飞哥PPT眉头"/>
          <p:cNvSpPr>
            <a:spLocks noChangeShapeType="1"/>
          </p:cNvSpPr>
          <p:nvPr/>
        </p:nvSpPr>
        <p:spPr bwMode="auto">
          <a:xfrm>
            <a:off x="3363421" y="5093434"/>
            <a:ext cx="5760000" cy="0"/>
          </a:xfrm>
          <a:prstGeom prst="line">
            <a:avLst/>
          </a:prstGeom>
          <a:noFill/>
          <a:ln w="12700">
            <a:solidFill>
              <a:srgbClr val="00B0F0"/>
            </a:solidFill>
            <a:prstDash val="solid"/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pPr defTabSz="1088390">
              <a:defRPr/>
            </a:pPr>
            <a:endParaRPr lang="zh-CN" altLang="en-US" sz="2135" kern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43" name="椭圆 42"/>
          <p:cNvSpPr/>
          <p:nvPr/>
        </p:nvSpPr>
        <p:spPr>
          <a:xfrm>
            <a:off x="9254580" y="1203714"/>
            <a:ext cx="463475" cy="463475"/>
          </a:xfrm>
          <a:prstGeom prst="ellipse">
            <a:avLst/>
          </a:prstGeom>
          <a:solidFill>
            <a:srgbClr val="FF9B02">
              <a:alpha val="30196"/>
            </a:srgbClr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3200" ker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4" name="椭圆 43"/>
          <p:cNvSpPr/>
          <p:nvPr/>
        </p:nvSpPr>
        <p:spPr>
          <a:xfrm>
            <a:off x="8592000" y="1256144"/>
            <a:ext cx="575369" cy="575369"/>
          </a:xfrm>
          <a:prstGeom prst="ellipse">
            <a:avLst/>
          </a:prstGeom>
          <a:solidFill>
            <a:schemeClr val="accent5"/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3200" ker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906981" y="5264727"/>
            <a:ext cx="5084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桐乡市高级中学       俞晓炜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528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52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22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32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22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38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32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22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625"/>
                            </p:stCondLst>
                            <p:childTnLst>
                              <p:par>
                                <p:cTn id="7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39" grpId="0" animBg="1"/>
      <p:bldP spid="40" grpId="0"/>
      <p:bldP spid="42" grpId="0" animBg="1"/>
      <p:bldP spid="43" grpId="0" animBg="1"/>
      <p:bldP spid="4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EEAAD6-D8C2-4A30-933C-FC1801BB3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23452" cy="81165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lIns="81634" tIns="40817" rIns="81634" bIns="40817" rtlCol="0" anchor="ctr">
            <a:normAutofit/>
          </a:bodyPr>
          <a:lstStyle/>
          <a:p>
            <a:pPr algn="l"/>
            <a:r>
              <a:rPr lang="en-US" altLang="zh-CN" sz="4000" dirty="0">
                <a:solidFill>
                  <a:schemeClr val="lt1"/>
                </a:solidFill>
                <a:latin typeface="Franklin Gothic Demi Cond" panose="020B0706030402020204" pitchFamily="34" charset="0"/>
                <a:ea typeface="+mn-ea"/>
                <a:cs typeface="+mn-cs"/>
              </a:rPr>
              <a:t>Feelings of fright / panic / horror</a:t>
            </a:r>
            <a:endParaRPr lang="zh-CN" altLang="en-US" sz="4000" dirty="0">
              <a:solidFill>
                <a:schemeClr val="lt1"/>
              </a:solidFill>
              <a:latin typeface="Franklin Gothic Demi Cond" panose="020B0706030402020204" pitchFamily="34" charset="0"/>
              <a:ea typeface="+mn-ea"/>
              <a:cs typeface="+mn-cs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0C78386-77CA-4629-A32B-E0F8B1C45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659" y="1014574"/>
            <a:ext cx="11650895" cy="566362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Tears</a:t>
            </a:r>
            <a:r>
              <a:rPr lang="en-US" altLang="zh-CN" dirty="0">
                <a:latin typeface="Arial Narrow" panose="020B0606020202030204" pitchFamily="34" charset="0"/>
              </a:rPr>
              <a:t> of frustration and horror 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gushing from my eyes</a:t>
            </a:r>
            <a:r>
              <a:rPr lang="en-US" altLang="zh-CN" dirty="0">
                <a:latin typeface="Arial Narrow" panose="020B0606020202030204" pitchFamily="34" charset="0"/>
              </a:rPr>
              <a:t>, I felt I had sunk into hopelessness.</a:t>
            </a:r>
          </a:p>
          <a:p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Seized by </a:t>
            </a:r>
            <a:r>
              <a:rPr lang="en-US" altLang="zh-CN" dirty="0">
                <a:latin typeface="Arial Narrow" panose="020B0606020202030204" pitchFamily="34" charset="0"/>
              </a:rPr>
              <a:t>a strong sense of fright, I struggled to shove </a:t>
            </a:r>
            <a:r>
              <a:rPr lang="zh-CN" altLang="en-US" dirty="0">
                <a:latin typeface="Arial Narrow" panose="020B0606020202030204" pitchFamily="34" charset="0"/>
              </a:rPr>
              <a:t>（猛推）</a:t>
            </a:r>
            <a:r>
              <a:rPr lang="en-US" altLang="zh-CN" dirty="0">
                <a:latin typeface="Arial Narrow" panose="020B0606020202030204" pitchFamily="34" charset="0"/>
              </a:rPr>
              <a:t>the door again.</a:t>
            </a:r>
          </a:p>
          <a:p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A sense of terror sweeping through my body</a:t>
            </a:r>
            <a:r>
              <a:rPr lang="en-US" altLang="zh-CN" dirty="0">
                <a:latin typeface="Arial Narrow" panose="020B0606020202030204" pitchFamily="34" charset="0"/>
              </a:rPr>
              <a:t>, I shouted 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in panic</a:t>
            </a:r>
            <a:r>
              <a:rPr lang="en-US" altLang="zh-CN" dirty="0">
                <a:latin typeface="Arial Narrow" panose="020B0606020202030204" pitchFamily="34" charset="0"/>
              </a:rPr>
              <a:t>, “Help! Help!”</a:t>
            </a:r>
          </a:p>
          <a:p>
            <a:r>
              <a:rPr lang="en-US" altLang="zh-CN" dirty="0">
                <a:latin typeface="Arial Narrow" panose="020B0606020202030204" pitchFamily="34" charset="0"/>
              </a:rPr>
              <a:t>The hairs on the back of my neck 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prickled</a:t>
            </a:r>
            <a:r>
              <a:rPr lang="en-US" altLang="zh-CN" dirty="0">
                <a:latin typeface="Arial Narrow" panose="020B0606020202030204" pitchFamily="34" charset="0"/>
              </a:rPr>
              <a:t> with dread and I was 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drenched</a:t>
            </a:r>
            <a:r>
              <a:rPr lang="en-US" altLang="zh-CN" dirty="0">
                <a:latin typeface="Arial Narrow" panose="020B0606020202030204" pitchFamily="34" charset="0"/>
              </a:rPr>
              <a:t> in sweat. </a:t>
            </a:r>
            <a:r>
              <a:rPr lang="zh-CN" altLang="en-US" dirty="0">
                <a:latin typeface="Arial Narrow" panose="020B0606020202030204" pitchFamily="34" charset="0"/>
              </a:rPr>
              <a:t>（汗毛倒竖；湿透）</a:t>
            </a:r>
          </a:p>
          <a:p>
            <a:r>
              <a:rPr lang="en-US" altLang="zh-CN" dirty="0">
                <a:latin typeface="Arial Narrow" panose="020B0606020202030204" pitchFamily="34" charset="0"/>
              </a:rPr>
              <a:t>Swallowed by a wave of despair, I 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crossed my fingers</a:t>
            </a:r>
            <a:r>
              <a:rPr lang="en-US" altLang="zh-CN" dirty="0">
                <a:latin typeface="Arial Narrow" panose="020B0606020202030204" pitchFamily="34" charset="0"/>
              </a:rPr>
              <a:t>, closed my eyes and 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prayed in a shivering voice</a:t>
            </a:r>
            <a:r>
              <a:rPr lang="en-US" altLang="zh-CN" dirty="0">
                <a:latin typeface="Arial Narrow" panose="020B0606020202030204" pitchFamily="34" charset="0"/>
              </a:rPr>
              <a:t>. </a:t>
            </a:r>
          </a:p>
          <a:p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Trembling </a:t>
            </a:r>
            <a:r>
              <a:rPr lang="en-US" altLang="zh-CN" dirty="0">
                <a:latin typeface="Arial Narrow" panose="020B0606020202030204" pitchFamily="34" charset="0"/>
              </a:rPr>
              <a:t>like a leaf, the car was ready to be flooded away at any time, 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which refrained me from moving a single inch</a:t>
            </a:r>
            <a:r>
              <a:rPr lang="en-US" altLang="zh-CN" dirty="0">
                <a:latin typeface="Arial Narrow" panose="020B0606020202030204" pitchFamily="34" charset="0"/>
              </a:rPr>
              <a:t>.</a:t>
            </a:r>
          </a:p>
          <a:p>
            <a:endParaRPr lang="zh-CN" alt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968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/>
              <a:t>04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dirty="0"/>
              <a:t>佳作欣赏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7090" y="203013"/>
            <a:ext cx="11665527" cy="4826187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Looking over my shoulder, I stared into the flashing lights of a truck.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Peeking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the mounting rain, I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struggled to make out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altLang="zh-CN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vague figure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 there. It was Joe that shouted and waved violently. “Joe, I’m here!” I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wound down the window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tears of horror mixed with rain streaming down my face. My car began to shake increasingly wildly.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Picturing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road cracked and the car was flooded away, I felt more frightened and sensed death was waiting for me. “Jump out of the car and ran to me!” Joe yelled and got off the truck, waiting for my action.</a:t>
            </a: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screamed that I couldn’t make it. Yelling at the top of his lung, Joe tried to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soothe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and convince me that it was the best way to escape the danger. I opened the door, reached out my foot, trying to find a proper land point. After confirming the safety, I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inched forward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muddy water and eventually rushed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frantically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towards my husband. Joe also ran in my direction, gathered me into his arms and kept patting my back.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Sobbing in relief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overwhelmed by waves of guilt and remorse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murmured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sorry, reflecting that I should have taken his warning seriously.</a:t>
            </a:r>
            <a:endParaRPr lang="zh-CN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77088" y="5311584"/>
            <a:ext cx="11665529" cy="1323439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佳作点评：</a:t>
            </a:r>
            <a:endParaRPr lang="en-US" altLang="zh-CN" sz="2000" dirty="0"/>
          </a:p>
          <a:p>
            <a:r>
              <a:rPr lang="zh-CN" altLang="en-US" sz="2000" dirty="0"/>
              <a:t>该习作情节合理、紧扣原文，整个营救过程娓娓道来、扣人心弦。整体行文流畅、过渡自然。人物的心理、动作描写丰富生动，使得人物形象饱满。语言功底强，词汇丰富多样，非谓语动词等高级表达信手拈来。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0122" y="138223"/>
            <a:ext cx="11351998" cy="746975"/>
          </a:xfrm>
        </p:spPr>
        <p:txBody>
          <a:bodyPr>
            <a:normAutofit fontScale="90000"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Possible version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403353"/>
            <a:ext cx="11945678" cy="6454647"/>
          </a:xfrm>
        </p:spPr>
        <p:txBody>
          <a:bodyPr>
            <a:noAutofit/>
          </a:bodyPr>
          <a:lstStyle/>
          <a:p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Paragraph 1:</a:t>
            </a:r>
            <a:endParaRPr lang="zh-CN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Looking over my shoulder, I stared into the flashing lights of a truck.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was </a:t>
            </a:r>
            <a:r>
              <a:rPr lang="en-US" altLang="zh-CN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Joe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I couldn’t help bursting into tears. Joe </a:t>
            </a:r>
            <a:r>
              <a:rPr lang="en-US" altLang="zh-CN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shouted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me not to be </a:t>
            </a:r>
            <a:r>
              <a:rPr lang="en-US" altLang="zh-CN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frightened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 he threw a thick rope so that I could hang on to it and walk straight toward him.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opened the door, grabbed it and inched out. However, a sudden fall left me in the </a:t>
            </a:r>
            <a:r>
              <a:rPr lang="en-US" altLang="zh-CN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rushing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water.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zh-CN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struggled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my feet, only to find a branch blocking the way right in front of me.  </a:t>
            </a:r>
            <a:endParaRPr lang="zh-CN" altLang="zh-C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Paragraph 2:</a:t>
            </a:r>
            <a:endParaRPr lang="zh-CN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 screamed that I couldn’t make it.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Joe, however, remained calm! He urged me to take one step at a time and assured me I could make it. I moved forward slowly and cautiously before I fell into his arms.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Sobbing against his chest, I apologized that I shouldn’t have taken the</a:t>
            </a:r>
            <a:r>
              <a:rPr lang="en-US" altLang="zh-CN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shortcut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Joe </a:t>
            </a:r>
            <a:r>
              <a:rPr lang="en-US" altLang="zh-CN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patted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saying his primary concern was my safety.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then did I </a:t>
            </a:r>
            <a:r>
              <a:rPr lang="en-US" altLang="zh-CN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realize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Joe actually understood how to take care of me despite his trouble with the </a:t>
            </a:r>
            <a:r>
              <a:rPr lang="en-US" altLang="zh-CN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housework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6922" y="0"/>
            <a:ext cx="10972800" cy="868101"/>
          </a:xfrm>
        </p:spPr>
        <p:txBody>
          <a:bodyPr>
            <a:normAutofit/>
          </a:bodyPr>
          <a:lstStyle/>
          <a:p>
            <a:r>
              <a:rPr lang="en-US" altLang="zh-CN" sz="3600" dirty="0"/>
              <a:t>What should we do to save ourselves?</a:t>
            </a:r>
            <a:endParaRPr lang="zh-CN" altLang="en-US" sz="3600" dirty="0"/>
          </a:p>
        </p:txBody>
      </p:sp>
      <p:pic>
        <p:nvPicPr>
          <p:cNvPr id="4" name="6.22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25031" y="763266"/>
            <a:ext cx="10799181" cy="58770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>
            <a:off x="0" y="3695700"/>
            <a:ext cx="12192000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2381250" y="3714750"/>
            <a:ext cx="7315200" cy="70485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 dirty="0">
              <a:cs typeface="+mn-ea"/>
              <a:sym typeface="+mn-lt"/>
            </a:endParaRPr>
          </a:p>
        </p:txBody>
      </p:sp>
      <p:sp>
        <p:nvSpPr>
          <p:cNvPr id="9" name="TextBox 12"/>
          <p:cNvSpPr txBox="1"/>
          <p:nvPr/>
        </p:nvSpPr>
        <p:spPr>
          <a:xfrm>
            <a:off x="4072390" y="2333036"/>
            <a:ext cx="42707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565"/>
            <a:r>
              <a:rPr lang="en-US" altLang="zh-CN" sz="7200" b="1" kern="0" dirty="0">
                <a:solidFill>
                  <a:srgbClr val="0F6FC6"/>
                </a:solidFill>
                <a:cs typeface="+mn-ea"/>
                <a:sym typeface="+mn-lt"/>
              </a:rPr>
              <a:t>Thank you!</a:t>
            </a:r>
            <a:endParaRPr lang="zh-CN" altLang="en-US" sz="7200" b="1" kern="0" dirty="0">
              <a:solidFill>
                <a:srgbClr val="0F6FC6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slow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表格 13">
            <a:extLst>
              <a:ext uri="{FF2B5EF4-FFF2-40B4-BE49-F238E27FC236}">
                <a16:creationId xmlns:a16="http://schemas.microsoft.com/office/drawing/2014/main" id="{E0F13488-7346-435D-AA43-8EB4A9D57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120940"/>
              </p:ext>
            </p:extLst>
          </p:nvPr>
        </p:nvGraphicFramePr>
        <p:xfrm>
          <a:off x="559012" y="1398268"/>
          <a:ext cx="11311847" cy="4986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5271">
                  <a:extLst>
                    <a:ext uri="{9D8B030D-6E8A-4147-A177-3AD203B41FA5}">
                      <a16:colId xmlns:a16="http://schemas.microsoft.com/office/drawing/2014/main" val="4005495845"/>
                    </a:ext>
                  </a:extLst>
                </a:gridCol>
                <a:gridCol w="9836576">
                  <a:extLst>
                    <a:ext uri="{9D8B030D-6E8A-4147-A177-3AD203B41FA5}">
                      <a16:colId xmlns:a16="http://schemas.microsoft.com/office/drawing/2014/main" val="3317040241"/>
                    </a:ext>
                  </a:extLst>
                </a:gridCol>
              </a:tblGrid>
              <a:tr h="712354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3200" dirty="0"/>
                        <a:t>    </a:t>
                      </a:r>
                      <a:r>
                        <a:rPr lang="en-US" altLang="zh-CN" sz="4000" b="0" dirty="0">
                          <a:solidFill>
                            <a:schemeClr val="tx1"/>
                          </a:solidFill>
                        </a:rPr>
                        <a:t>Elements of a story </a:t>
                      </a:r>
                      <a:endParaRPr lang="zh-CN" altLang="en-US" sz="32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554076"/>
                  </a:ext>
                </a:extLst>
              </a:tr>
              <a:tr h="712354">
                <a:tc>
                  <a:txBody>
                    <a:bodyPr/>
                    <a:lstStyle/>
                    <a:p>
                      <a:r>
                        <a:rPr lang="en-US" altLang="zh-CN" sz="3200" dirty="0"/>
                        <a:t>Who 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3778123"/>
                  </a:ext>
                </a:extLst>
              </a:tr>
              <a:tr h="712354">
                <a:tc>
                  <a:txBody>
                    <a:bodyPr/>
                    <a:lstStyle/>
                    <a:p>
                      <a:r>
                        <a:rPr lang="en-US" altLang="zh-CN" sz="3200" dirty="0"/>
                        <a:t>When 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629666"/>
                  </a:ext>
                </a:extLst>
              </a:tr>
              <a:tr h="712354">
                <a:tc>
                  <a:txBody>
                    <a:bodyPr/>
                    <a:lstStyle/>
                    <a:p>
                      <a:r>
                        <a:rPr lang="en-US" altLang="zh-CN" sz="3200" dirty="0"/>
                        <a:t>Where 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318015"/>
                  </a:ext>
                </a:extLst>
              </a:tr>
              <a:tr h="712354">
                <a:tc>
                  <a:txBody>
                    <a:bodyPr/>
                    <a:lstStyle/>
                    <a:p>
                      <a:r>
                        <a:rPr lang="en-US" altLang="zh-CN" sz="3200" dirty="0"/>
                        <a:t>What 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296997"/>
                  </a:ext>
                </a:extLst>
              </a:tr>
              <a:tr h="712354">
                <a:tc>
                  <a:txBody>
                    <a:bodyPr/>
                    <a:lstStyle/>
                    <a:p>
                      <a:r>
                        <a:rPr lang="en-US" altLang="zh-CN" sz="3200" dirty="0"/>
                        <a:t>Why 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769307"/>
                  </a:ext>
                </a:extLst>
              </a:tr>
              <a:tr h="712354">
                <a:tc>
                  <a:txBody>
                    <a:bodyPr/>
                    <a:lstStyle/>
                    <a:p>
                      <a:r>
                        <a:rPr lang="en-US" altLang="zh-CN" sz="3200" dirty="0"/>
                        <a:t>How 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869121"/>
                  </a:ext>
                </a:extLst>
              </a:tr>
            </a:tbl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5717893" cy="867508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US" altLang="zh-CN" sz="3600" dirty="0"/>
              <a:t>Read for basic information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579776" y="2139387"/>
            <a:ext cx="3818311" cy="574874"/>
          </a:xfrm>
          <a:noFill/>
        </p:spPr>
        <p:txBody>
          <a:bodyPr wrap="square" rtlCol="0">
            <a:spAutoFit/>
          </a:bodyPr>
          <a:lstStyle/>
          <a:p>
            <a:pPr marL="0" defTabSz="914400">
              <a:buNone/>
            </a:pP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I &amp; Joe (</a:t>
            </a:r>
            <a:r>
              <a:rPr lang="en-US" altLang="zh-CN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couple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)  </a:t>
            </a:r>
            <a:endParaRPr lang="zh-CN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53783" y="2814289"/>
            <a:ext cx="96539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on a rainy November morning(</a:t>
            </a:r>
            <a:r>
              <a:rPr lang="en-US" altLang="zh-CN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Rain came down in sheets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)</a:t>
            </a:r>
            <a:endParaRPr lang="zh-CN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31815" y="3599120"/>
            <a:ext cx="71985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on the way to work  (</a:t>
            </a:r>
            <a:r>
              <a:rPr lang="en-US" altLang="zh-CN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the shortcut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)</a:t>
            </a:r>
            <a:endParaRPr lang="zh-CN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599928E9-C49F-48E6-8D85-F820C4EFEBC2}"/>
              </a:ext>
            </a:extLst>
          </p:cNvPr>
          <p:cNvSpPr txBox="1"/>
          <p:nvPr/>
        </p:nvSpPr>
        <p:spPr>
          <a:xfrm>
            <a:off x="2945364" y="4331908"/>
            <a:ext cx="65391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2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my car got stuck in the flood </a:t>
            </a:r>
            <a:endParaRPr lang="zh-CN" altLang="en-US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A6B66E6A-3FD8-4FAE-8C65-65DDF7696851}"/>
              </a:ext>
            </a:extLst>
          </p:cNvPr>
          <p:cNvSpPr txBox="1"/>
          <p:nvPr/>
        </p:nvSpPr>
        <p:spPr>
          <a:xfrm>
            <a:off x="2931815" y="5008515"/>
            <a:ext cx="79868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2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took the shortcut which was flooded by rain</a:t>
            </a:r>
            <a:endParaRPr lang="zh-CN" altLang="en-US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341D42A5-4B63-44AE-BC82-B71EB055C838}"/>
              </a:ext>
            </a:extLst>
          </p:cNvPr>
          <p:cNvSpPr/>
          <p:nvPr/>
        </p:nvSpPr>
        <p:spPr>
          <a:xfrm>
            <a:off x="5888251" y="5685122"/>
            <a:ext cx="4154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</a:rPr>
              <a:t>？</a:t>
            </a:r>
          </a:p>
        </p:txBody>
      </p:sp>
      <p:pic>
        <p:nvPicPr>
          <p:cNvPr id="20" name="图片 19" descr="图片包含 汽车&#10;&#10;描述已自动生成">
            <a:extLst>
              <a:ext uri="{FF2B5EF4-FFF2-40B4-BE49-F238E27FC236}">
                <a16:creationId xmlns:a16="http://schemas.microsoft.com/office/drawing/2014/main" id="{95664FC1-3150-4164-A895-D66358D47C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908" y="73054"/>
            <a:ext cx="3340092" cy="1949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51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9" grpId="0"/>
      <p:bldP spid="15" grpId="0"/>
      <p:bldP spid="16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78386"/>
            <a:ext cx="12039600" cy="64960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zh-CN" altLang="en-US" sz="2000" dirty="0">
                <a:latin typeface="Times New Roman" pitchFamily="18" charset="0"/>
                <a:cs typeface="Times New Roman" pitchFamily="18" charset="0"/>
              </a:rPr>
              <a:t>①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It was a rainy November morning. Overcome with anger I knew if I didn‘t leave the house soon I would lose my temper with my husband, </a:t>
            </a:r>
            <a:r>
              <a:rPr lang="en-US" altLang="zh-CN" sz="2000" u="sng" dirty="0">
                <a:latin typeface="Times New Roman" pitchFamily="18" charset="0"/>
                <a:cs typeface="Times New Roman" pitchFamily="18" charset="0"/>
              </a:rPr>
              <a:t>Joe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. As rain came down in sheets, Joe offered to take me to work. I </a:t>
            </a:r>
            <a:r>
              <a:rPr lang="en-US" altLang="zh-CN" sz="2000" u="sng" dirty="0">
                <a:latin typeface="Times New Roman" pitchFamily="18" charset="0"/>
                <a:cs typeface="Times New Roman" pitchFamily="18" charset="0"/>
              </a:rPr>
              <a:t>struggled 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into my jacket, seized my bag and teaching plans and ignored him.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zh-CN" altLang="en-US" sz="2000" dirty="0">
                <a:latin typeface="Times New Roman" pitchFamily="18" charset="0"/>
                <a:cs typeface="Times New Roman" pitchFamily="18" charset="0"/>
              </a:rPr>
              <a:t>② 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He insisted and reached for his boots. I looked at the piles of newspapers and the dirty dishes still on the table. </a:t>
            </a:r>
            <a:r>
              <a:rPr lang="zh-CN" altLang="zh-CN" sz="2000" dirty="0">
                <a:latin typeface="Times New Roman" pitchFamily="18" charset="0"/>
                <a:cs typeface="Times New Roman" pitchFamily="18" charset="0"/>
              </a:rPr>
              <a:t>＂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Don’t you have enough to do? I can take care of myself </a:t>
            </a:r>
            <a:r>
              <a:rPr lang="zh-CN" altLang="zh-CN" sz="2000" dirty="0">
                <a:latin typeface="Times New Roman" pitchFamily="18" charset="0"/>
                <a:cs typeface="Times New Roman" pitchFamily="18" charset="0"/>
              </a:rPr>
              <a:t>＂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I stormed out</a:t>
            </a:r>
            <a:r>
              <a:rPr lang="zh-CN" altLang="zh-CN" sz="20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not even kissing him good-bye. Joe </a:t>
            </a:r>
            <a:r>
              <a:rPr lang="en-US" altLang="zh-CN" sz="2000" u="sng" dirty="0">
                <a:latin typeface="Times New Roman" pitchFamily="18" charset="0"/>
                <a:cs typeface="Times New Roman" pitchFamily="18" charset="0"/>
              </a:rPr>
              <a:t>shouted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 after me not to take the </a:t>
            </a:r>
            <a:r>
              <a:rPr lang="en-US" altLang="zh-CN" sz="2000" u="sng" dirty="0">
                <a:latin typeface="Times New Roman" pitchFamily="18" charset="0"/>
                <a:cs typeface="Times New Roman" pitchFamily="18" charset="0"/>
              </a:rPr>
              <a:t>shortcut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CN" altLang="zh-CN" sz="2000" dirty="0">
                <a:latin typeface="Times New Roman" pitchFamily="18" charset="0"/>
                <a:cs typeface="Times New Roman" pitchFamily="18" charset="0"/>
              </a:rPr>
              <a:t>捷径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sz="2000" dirty="0">
                <a:latin typeface="Times New Roman" pitchFamily="18" charset="0"/>
                <a:cs typeface="Times New Roman" pitchFamily="18" charset="0"/>
                <a:sym typeface="+mn-ea"/>
              </a:rPr>
              <a:t>③ 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  <a:sym typeface="+mn-ea"/>
              </a:rPr>
              <a:t>Joe and I had been eagerly looking forward to our retirement when a heart attack that past spring forced him to leave his job earlier than we had planned. As the medical bills mounted we </a:t>
            </a:r>
            <a:r>
              <a:rPr lang="en-US" altLang="zh-CN" sz="2000" u="sng" dirty="0">
                <a:latin typeface="Times New Roman" pitchFamily="18" charset="0"/>
                <a:cs typeface="Times New Roman" pitchFamily="18" charset="0"/>
                <a:sym typeface="+mn-ea"/>
              </a:rPr>
              <a:t>realized 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  <a:sym typeface="+mn-ea"/>
              </a:rPr>
              <a:t>I would have to continue working full-time while Joe stayed home and took over the </a:t>
            </a:r>
            <a:r>
              <a:rPr lang="en-US" altLang="zh-CN" sz="2000" u="sng" dirty="0">
                <a:latin typeface="Times New Roman" pitchFamily="18" charset="0"/>
                <a:cs typeface="Times New Roman" pitchFamily="18" charset="0"/>
                <a:sym typeface="+mn-ea"/>
              </a:rPr>
              <a:t>housework.</a:t>
            </a:r>
            <a:endParaRPr lang="zh-CN" altLang="zh-CN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sz="2000" dirty="0">
                <a:latin typeface="Times New Roman" pitchFamily="18" charset="0"/>
                <a:cs typeface="Times New Roman" pitchFamily="18" charset="0"/>
                <a:sym typeface="+mn-ea"/>
              </a:rPr>
              <a:t>④ 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  <a:sym typeface="+mn-ea"/>
              </a:rPr>
              <a:t>The new arrangement was a disaster. Exhausted after a day of full work, all I wanted was a hot home cooked </a:t>
            </a:r>
            <a:r>
              <a:rPr lang="en-US" altLang="zh-CN" sz="2000" u="sng" dirty="0">
                <a:latin typeface="Times New Roman" pitchFamily="18" charset="0"/>
                <a:cs typeface="Times New Roman" pitchFamily="18" charset="0"/>
                <a:sym typeface="+mn-ea"/>
              </a:rPr>
              <a:t>meal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  <a:sym typeface="+mn-ea"/>
              </a:rPr>
              <a:t> and a good night's sleep. However, what greeted me at the table was a microwave package. Sometimes he would serve oatmeal(</a:t>
            </a:r>
            <a:r>
              <a:rPr altLang="zh-CN" sz="2000" dirty="0">
                <a:latin typeface="Times New Roman" pitchFamily="18" charset="0"/>
                <a:cs typeface="Times New Roman" pitchFamily="18" charset="0"/>
                <a:sym typeface="+mn-ea"/>
              </a:rPr>
              <a:t>燕麦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  <a:sym typeface="+mn-ea"/>
              </a:rPr>
              <a:t>)for several nights in a row. One night when I dragged myself to bed, I was terrified to discover Joe had  turned our white sheets blue. He told me he had found out how to  save on water, soap and electricity. He </a:t>
            </a:r>
            <a:r>
              <a:rPr lang="en-US" altLang="zh-CN" sz="2000" u="sng" dirty="0">
                <a:latin typeface="Times New Roman" pitchFamily="18" charset="0"/>
                <a:cs typeface="Times New Roman" pitchFamily="18" charset="0"/>
                <a:sym typeface="+mn-ea"/>
              </a:rPr>
              <a:t>patted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  <a:sym typeface="+mn-ea"/>
              </a:rPr>
              <a:t> his blue trousers and announced proudly washing everything together was just the secret.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sz="2000" dirty="0">
                <a:latin typeface="Times New Roman" pitchFamily="18" charset="0"/>
                <a:cs typeface="Times New Roman" pitchFamily="18" charset="0"/>
                <a:sym typeface="+mn-ea"/>
              </a:rPr>
              <a:t>⑤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  <a:sym typeface="+mn-ea"/>
              </a:rPr>
              <a:t>Ten minutes later, ignoring Joes warning I turned off the main route (</a:t>
            </a:r>
            <a:r>
              <a:rPr altLang="zh-CN" sz="2400" dirty="0">
                <a:latin typeface="Times New Roman" pitchFamily="18" charset="0"/>
                <a:cs typeface="Times New Roman" pitchFamily="18" charset="0"/>
                <a:sym typeface="+mn-ea"/>
              </a:rPr>
              <a:t>道路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  <a:sym typeface="+mn-ea"/>
              </a:rPr>
              <a:t>).I thought it hadn’t rained enough to flood the road, but as I rounded the corner water </a:t>
            </a:r>
            <a:r>
              <a:rPr lang="en-US" altLang="zh-CN" sz="2400" u="sng" dirty="0">
                <a:latin typeface="Times New Roman" pitchFamily="18" charset="0"/>
                <a:cs typeface="Times New Roman" pitchFamily="18" charset="0"/>
                <a:sym typeface="+mn-ea"/>
              </a:rPr>
              <a:t>rushed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  <a:sym typeface="+mn-ea"/>
              </a:rPr>
              <a:t> across my path. After a few feet, the car got stuck. I opened the door and water poured in. I hurriedly closed the door. I couldn’t risk walking in this. Almost 20 minutes passed. The car began to shake. I got frightened to death when I heard three long honks (</a:t>
            </a:r>
            <a:r>
              <a:rPr lang="en-US" altLang="zh-CN" sz="2400" dirty="0" err="1">
                <a:latin typeface="Times New Roman" pitchFamily="18" charset="0"/>
                <a:cs typeface="Times New Roman" pitchFamily="18" charset="0"/>
                <a:sym typeface="+mn-ea"/>
              </a:rPr>
              <a:t>喇叭声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  <a:sym typeface="+mn-ea"/>
              </a:rPr>
              <a:t>). </a:t>
            </a:r>
            <a:endParaRPr lang="zh-CN" altLang="zh-CN" sz="2400" dirty="0">
              <a:latin typeface="Times New Roman" pitchFamily="18" charset="0"/>
              <a:cs typeface="Times New Roman" pitchFamily="18" charset="0"/>
              <a:sym typeface="+mn-ea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zh-CN" altLang="zh-CN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zh-CN" altLang="zh-CN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38953" y="199293"/>
            <a:ext cx="2297723" cy="339969"/>
          </a:xfrm>
          <a:prstGeom prst="rect">
            <a:avLst/>
          </a:prstGeom>
          <a:solidFill>
            <a:schemeClr val="accent6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0046677" y="550986"/>
            <a:ext cx="1101970" cy="339968"/>
          </a:xfrm>
          <a:prstGeom prst="rect">
            <a:avLst/>
          </a:prstGeom>
          <a:solidFill>
            <a:schemeClr val="accent6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785446" y="855785"/>
            <a:ext cx="750278" cy="316523"/>
          </a:xfrm>
          <a:prstGeom prst="rect">
            <a:avLst/>
          </a:prstGeom>
          <a:solidFill>
            <a:schemeClr val="accent6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7666891" y="3763108"/>
            <a:ext cx="949571" cy="316523"/>
          </a:xfrm>
          <a:prstGeom prst="rect">
            <a:avLst/>
          </a:prstGeom>
          <a:solidFill>
            <a:schemeClr val="accent6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6635260" y="1524001"/>
            <a:ext cx="1312986" cy="316523"/>
          </a:xfrm>
          <a:prstGeom prst="rect">
            <a:avLst/>
          </a:prstGeom>
          <a:solidFill>
            <a:schemeClr val="accent6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4677506" y="855784"/>
            <a:ext cx="832339" cy="316523"/>
          </a:xfrm>
          <a:prstGeom prst="rect">
            <a:avLst/>
          </a:prstGeom>
          <a:solidFill>
            <a:schemeClr val="accent6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579075" y="4794739"/>
            <a:ext cx="1137140" cy="316523"/>
          </a:xfrm>
          <a:prstGeom prst="rect">
            <a:avLst/>
          </a:prstGeom>
          <a:solidFill>
            <a:schemeClr val="accent6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5615353" y="4794739"/>
            <a:ext cx="1324709" cy="316523"/>
          </a:xfrm>
          <a:prstGeom prst="rect">
            <a:avLst/>
          </a:prstGeom>
          <a:solidFill>
            <a:schemeClr val="accent6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5064368" y="5169877"/>
            <a:ext cx="1055078" cy="316523"/>
          </a:xfrm>
          <a:prstGeom prst="rect">
            <a:avLst/>
          </a:prstGeom>
          <a:solidFill>
            <a:schemeClr val="accent6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3622429" y="5521569"/>
            <a:ext cx="2086709" cy="316523"/>
          </a:xfrm>
          <a:prstGeom prst="rect">
            <a:avLst/>
          </a:prstGeom>
          <a:solidFill>
            <a:schemeClr val="accent6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8546121" y="5533292"/>
            <a:ext cx="3153510" cy="316523"/>
          </a:xfrm>
          <a:prstGeom prst="rect">
            <a:avLst/>
          </a:prstGeom>
          <a:solidFill>
            <a:schemeClr val="accent6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0" y="5908431"/>
            <a:ext cx="2754923" cy="316523"/>
          </a:xfrm>
          <a:prstGeom prst="rect">
            <a:avLst/>
          </a:prstGeom>
          <a:solidFill>
            <a:schemeClr val="accent6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10199075" y="5920154"/>
            <a:ext cx="1840525" cy="316523"/>
          </a:xfrm>
          <a:prstGeom prst="rect">
            <a:avLst/>
          </a:prstGeom>
          <a:solidFill>
            <a:schemeClr val="accent6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0" y="6224955"/>
            <a:ext cx="1078523" cy="316523"/>
          </a:xfrm>
          <a:prstGeom prst="rect">
            <a:avLst/>
          </a:prstGeom>
          <a:solidFill>
            <a:schemeClr val="accent6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2003461" y="6260123"/>
            <a:ext cx="774907" cy="281355"/>
          </a:xfrm>
          <a:prstGeom prst="rect">
            <a:avLst/>
          </a:prstGeom>
          <a:solidFill>
            <a:schemeClr val="accent6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6940060" y="550986"/>
            <a:ext cx="2860432" cy="316523"/>
          </a:xfrm>
          <a:prstGeom prst="rect">
            <a:avLst/>
          </a:prstGeom>
          <a:solidFill>
            <a:schemeClr val="accent3">
              <a:lumMod val="60000"/>
              <a:lumOff val="40000"/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10438544" y="187568"/>
            <a:ext cx="1554163" cy="316523"/>
          </a:xfrm>
          <a:prstGeom prst="rect">
            <a:avLst/>
          </a:prstGeom>
          <a:solidFill>
            <a:schemeClr val="accent6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0" y="527538"/>
            <a:ext cx="832339" cy="316523"/>
          </a:xfrm>
          <a:prstGeom prst="rect">
            <a:avLst/>
          </a:prstGeom>
          <a:solidFill>
            <a:schemeClr val="accent6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750276" y="1184032"/>
            <a:ext cx="2485293" cy="316523"/>
          </a:xfrm>
          <a:prstGeom prst="rect">
            <a:avLst/>
          </a:prstGeom>
          <a:solidFill>
            <a:schemeClr val="accent3">
              <a:lumMod val="60000"/>
              <a:lumOff val="40000"/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-1" y="1805355"/>
            <a:ext cx="4173415" cy="316523"/>
          </a:xfrm>
          <a:prstGeom prst="rect">
            <a:avLst/>
          </a:prstGeom>
          <a:solidFill>
            <a:schemeClr val="accent3">
              <a:lumMod val="60000"/>
              <a:lumOff val="40000"/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4372706" y="4384433"/>
            <a:ext cx="2063263" cy="316523"/>
          </a:xfrm>
          <a:prstGeom prst="rect">
            <a:avLst/>
          </a:prstGeom>
          <a:solidFill>
            <a:schemeClr val="accent3">
              <a:lumMod val="60000"/>
              <a:lumOff val="40000"/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4665783" y="2813539"/>
            <a:ext cx="2860432" cy="316523"/>
          </a:xfrm>
          <a:prstGeom prst="rect">
            <a:avLst/>
          </a:prstGeom>
          <a:solidFill>
            <a:schemeClr val="accent3">
              <a:lumMod val="60000"/>
              <a:lumOff val="40000"/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1" y="2813539"/>
            <a:ext cx="1910862" cy="339969"/>
          </a:xfrm>
          <a:prstGeom prst="rect">
            <a:avLst/>
          </a:prstGeom>
          <a:solidFill>
            <a:schemeClr val="accent6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0" y="0"/>
            <a:ext cx="6318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丰富的动作描写推断故事情节的发展，体现人物的心理变化</a:t>
            </a:r>
          </a:p>
        </p:txBody>
      </p:sp>
      <p:grpSp>
        <p:nvGrpSpPr>
          <p:cNvPr id="31" name="组合 30"/>
          <p:cNvGrpSpPr/>
          <p:nvPr/>
        </p:nvGrpSpPr>
        <p:grpSpPr>
          <a:xfrm>
            <a:off x="6846277" y="915193"/>
            <a:ext cx="3833446" cy="1476314"/>
            <a:chOff x="6846277" y="915193"/>
            <a:chExt cx="3833446" cy="1476314"/>
          </a:xfrm>
        </p:grpSpPr>
        <p:sp>
          <p:nvSpPr>
            <p:cNvPr id="28" name="线形标注 1 27"/>
            <p:cNvSpPr/>
            <p:nvPr/>
          </p:nvSpPr>
          <p:spPr>
            <a:xfrm>
              <a:off x="6846277" y="1523999"/>
              <a:ext cx="3833446" cy="867508"/>
            </a:xfrm>
            <a:prstGeom prst="borderCallout1">
              <a:avLst>
                <a:gd name="adj1" fmla="val 18750"/>
                <a:gd name="adj2" fmla="val -8333"/>
                <a:gd name="adj3" fmla="val -15878"/>
                <a:gd name="adj4" fmla="val -93685"/>
              </a:avLst>
            </a:prstGeom>
            <a:ln w="57150">
              <a:solidFill>
                <a:srgbClr val="F5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dirty="0">
                  <a:solidFill>
                    <a:srgbClr val="0070C0"/>
                  </a:solidFill>
                  <a:latin typeface="Arial Narrow" pitchFamily="34" charset="0"/>
                </a:rPr>
                <a:t>伏笔： </a:t>
              </a:r>
              <a:r>
                <a:rPr lang="en-US" altLang="zh-CN" sz="2400" dirty="0">
                  <a:solidFill>
                    <a:srgbClr val="0070C0"/>
                  </a:solidFill>
                  <a:latin typeface="Arial Narrow" pitchFamily="34" charset="0"/>
                </a:rPr>
                <a:t>Joe was  caring. </a:t>
              </a:r>
            </a:p>
            <a:p>
              <a:pPr algn="ctr"/>
              <a:r>
                <a:rPr lang="zh-CN" altLang="en-US" sz="2400" dirty="0">
                  <a:solidFill>
                    <a:srgbClr val="0070C0"/>
                  </a:solidFill>
                  <a:latin typeface="Arial Narrow" pitchFamily="34" charset="0"/>
                </a:rPr>
                <a:t>他会来救“我 ”。</a:t>
              </a:r>
            </a:p>
          </p:txBody>
        </p:sp>
        <p:cxnSp>
          <p:nvCxnSpPr>
            <p:cNvPr id="30" name="直接连接符 29"/>
            <p:cNvCxnSpPr/>
            <p:nvPr/>
          </p:nvCxnSpPr>
          <p:spPr>
            <a:xfrm rot="5400000">
              <a:off x="7989278" y="1084384"/>
              <a:ext cx="339969" cy="1588"/>
            </a:xfrm>
            <a:prstGeom prst="line">
              <a:avLst/>
            </a:prstGeom>
            <a:ln w="57150">
              <a:solidFill>
                <a:srgbClr val="F5020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4211782" cy="121920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81634" tIns="40817" rIns="81634" bIns="40817" rtlCol="0" anchor="ctr">
            <a:normAutofit/>
          </a:bodyPr>
          <a:lstStyle/>
          <a:p>
            <a:pPr algn="l"/>
            <a:r>
              <a:rPr lang="en-US" altLang="zh-CN" sz="3600" dirty="0"/>
              <a:t>The development of the given plots</a:t>
            </a:r>
            <a:endParaRPr lang="zh-CN" altLang="en-US" sz="36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</p:nvPr>
        </p:nvGraphicFramePr>
        <p:xfrm>
          <a:off x="152400" y="1407137"/>
          <a:ext cx="11852031" cy="5341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39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6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6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5518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I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Joe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5963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Para 1&amp;2</a:t>
                      </a:r>
                      <a:r>
                        <a:rPr lang="en-US" altLang="zh-CN" baseline="0" dirty="0"/>
                        <a:t> </a:t>
                      </a:r>
                    </a:p>
                    <a:p>
                      <a:pPr algn="ctr"/>
                      <a:r>
                        <a:rPr lang="en-US" altLang="zh-CN" dirty="0"/>
                        <a:t>The setting</a:t>
                      </a:r>
                      <a:r>
                        <a:rPr lang="en-US" altLang="zh-CN" baseline="0" dirty="0"/>
                        <a:t>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088390" rtl="0" eaLnBrk="1" latinLnBrk="0" hangingPunct="1"/>
                      <a:endParaRPr lang="zh-CN" altLang="en-US" sz="2135" kern="1200" dirty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088390" rtl="0" eaLnBrk="1" latinLnBrk="0" hangingPunct="1"/>
                      <a:endParaRPr lang="zh-CN" altLang="en-US" sz="2135" kern="1200" dirty="0">
                        <a:solidFill>
                          <a:srgbClr val="FF0000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3382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Para 3&amp;4 </a:t>
                      </a:r>
                    </a:p>
                    <a:p>
                      <a:pPr algn="ctr"/>
                      <a:r>
                        <a:rPr lang="en-US" altLang="zh-CN" baseline="0" dirty="0"/>
                        <a:t>The cause </a:t>
                      </a:r>
                      <a:endParaRPr lang="en-US" altLang="zh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088390" rtl="0" eaLnBrk="1" latinLnBrk="0" hangingPunct="1"/>
                      <a:endParaRPr lang="zh-CN" altLang="en-US" sz="2135" kern="1200" dirty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088390" rtl="0" eaLnBrk="1" latinLnBrk="0" hangingPunct="1"/>
                      <a:endParaRPr lang="zh-CN" altLang="en-US" sz="2135" kern="1200" dirty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195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Para 5</a:t>
                      </a:r>
                    </a:p>
                    <a:p>
                      <a:pPr algn="ctr"/>
                      <a:r>
                        <a:rPr lang="en-US" altLang="zh-CN" dirty="0"/>
                        <a:t>The Climax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135" kern="1200" dirty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4923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… to be continued</a:t>
                      </a:r>
                    </a:p>
                    <a:p>
                      <a:pPr algn="ctr"/>
                      <a:endParaRPr lang="zh-CN" altLang="en-US" sz="2400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" name="Picture 4" descr="https://timgsa.baidu.com/timg?image&amp;quality=80&amp;size=b9999_10000&amp;sec=1592803757611&amp;di=a330271f402d53f59930beec49aa8bfe&amp;imgtype=0&amp;src=http%3A%2F%2Fpic.51yuansu.com%2Fpic3%2Fcover%2F02%2F81%2F09%2F5a4f3e403cd72_6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48557" y="234465"/>
            <a:ext cx="1055073" cy="1055074"/>
          </a:xfrm>
          <a:prstGeom prst="rect">
            <a:avLst/>
          </a:prstGeom>
          <a:noFill/>
        </p:spPr>
      </p:pic>
      <p:pic>
        <p:nvPicPr>
          <p:cNvPr id="5" name="Picture 2" descr="https://ss1.bdstatic.com/70cFvXSh_Q1YnxGkpoWK1HF6hhy/it/u=35933981,577107344&amp;fm=26&amp;gp=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56986" y="281354"/>
            <a:ext cx="1113691" cy="1038267"/>
          </a:xfrm>
          <a:prstGeom prst="rect">
            <a:avLst/>
          </a:prstGeom>
          <a:noFill/>
        </p:spPr>
      </p:pic>
      <p:sp>
        <p:nvSpPr>
          <p:cNvPr id="8" name="矩形 7"/>
          <p:cNvSpPr/>
          <p:nvPr/>
        </p:nvSpPr>
        <p:spPr>
          <a:xfrm>
            <a:off x="2965173" y="1955862"/>
            <a:ext cx="40036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88390"/>
            <a:r>
              <a:rPr lang="en-US" altLang="zh-CN" sz="2400" dirty="0">
                <a:solidFill>
                  <a:schemeClr val="dk1"/>
                </a:solidFill>
                <a:latin typeface="Arial Narrow" pitchFamily="34" charset="0"/>
              </a:rPr>
              <a:t>overcome with anger;  stormed out </a:t>
            </a:r>
            <a:endParaRPr lang="zh-CN" altLang="en-US" sz="2400" dirty="0">
              <a:solidFill>
                <a:schemeClr val="dk1"/>
              </a:solidFill>
              <a:latin typeface="Arial Narrow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204362" y="1817406"/>
            <a:ext cx="47105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88390"/>
            <a:r>
              <a:rPr lang="en-US" altLang="zh-CN" sz="2400" dirty="0">
                <a:solidFill>
                  <a:schemeClr val="dk1"/>
                </a:solidFill>
                <a:latin typeface="Arial Narrow" pitchFamily="34" charset="0"/>
              </a:rPr>
              <a:t>offered to make me to work;</a:t>
            </a:r>
          </a:p>
          <a:p>
            <a:pPr defTabSz="1088390"/>
            <a:r>
              <a:rPr lang="en-US" altLang="zh-CN" sz="2400" dirty="0">
                <a:solidFill>
                  <a:schemeClr val="dk1"/>
                </a:solidFill>
                <a:latin typeface="Arial Narrow" pitchFamily="34" charset="0"/>
              </a:rPr>
              <a:t>insisted and reach for his boots ; shouted after me </a:t>
            </a:r>
            <a:r>
              <a:rPr lang="en-US" altLang="zh-CN" sz="2400" dirty="0">
                <a:solidFill>
                  <a:srgbClr val="FF0000"/>
                </a:solidFill>
                <a:latin typeface="Arial Narrow" pitchFamily="34" charset="0"/>
              </a:rPr>
              <a:t>not to take the shortcut</a:t>
            </a:r>
            <a:endParaRPr lang="zh-CN" altLang="en-US" sz="24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854036" y="2925726"/>
            <a:ext cx="4114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88390"/>
            <a:r>
              <a:rPr lang="en-US" altLang="zh-CN" sz="2400" dirty="0">
                <a:solidFill>
                  <a:schemeClr val="dk1"/>
                </a:solidFill>
                <a:latin typeface="Arial Narrow" pitchFamily="34" charset="0"/>
              </a:rPr>
              <a:t>look forward to retirement; continue working full-time; exhausted after work ; wanted a hot </a:t>
            </a:r>
            <a:r>
              <a:rPr lang="en-US" altLang="zh-CN" sz="2400" dirty="0" err="1">
                <a:solidFill>
                  <a:schemeClr val="dk1"/>
                </a:solidFill>
                <a:latin typeface="Arial Narrow" pitchFamily="34" charset="0"/>
              </a:rPr>
              <a:t>homecooked</a:t>
            </a:r>
            <a:r>
              <a:rPr lang="en-US" altLang="zh-CN" sz="2400" dirty="0">
                <a:solidFill>
                  <a:schemeClr val="dk1"/>
                </a:solidFill>
                <a:latin typeface="Arial Narrow" pitchFamily="34" charset="0"/>
              </a:rPr>
              <a:t> meal and a good night’s sleep</a:t>
            </a:r>
            <a:endParaRPr lang="zh-CN" altLang="en-US" sz="2400" dirty="0">
              <a:solidFill>
                <a:schemeClr val="dk1"/>
              </a:solidFill>
              <a:latin typeface="Arial Narrow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315200" y="3064270"/>
            <a:ext cx="411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88390"/>
            <a:r>
              <a:rPr lang="en-US" altLang="zh-CN" sz="2400" dirty="0">
                <a:solidFill>
                  <a:schemeClr val="dk1"/>
                </a:solidFill>
                <a:latin typeface="Arial Narrow" pitchFamily="34" charset="0"/>
              </a:rPr>
              <a:t>took over the housework; was </a:t>
            </a:r>
            <a:r>
              <a:rPr lang="en-US" altLang="zh-CN" sz="2400" dirty="0">
                <a:solidFill>
                  <a:srgbClr val="FF0000"/>
                </a:solidFill>
                <a:latin typeface="Arial Narrow" pitchFamily="34" charset="0"/>
              </a:rPr>
              <a:t>a disaster</a:t>
            </a:r>
            <a:r>
              <a:rPr lang="en-US" altLang="zh-CN" sz="2400" dirty="0">
                <a:solidFill>
                  <a:schemeClr val="dk1"/>
                </a:solidFill>
                <a:latin typeface="Arial Narrow" pitchFamily="34" charset="0"/>
              </a:rPr>
              <a:t>;  serve oatmeal  in a row; turned white sheets blue </a:t>
            </a:r>
            <a:endParaRPr lang="zh-CN" altLang="en-US" sz="2400" dirty="0">
              <a:solidFill>
                <a:schemeClr val="dk1"/>
              </a:solidFill>
              <a:latin typeface="Arial Narrow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770908" y="4602172"/>
            <a:ext cx="44196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solidFill>
                  <a:schemeClr val="dk1"/>
                </a:solidFill>
                <a:latin typeface="Arial Narrow" pitchFamily="34" charset="0"/>
              </a:rPr>
              <a:t>turn off the main route; got stuck; couldn’t risk walking in the water; got frightened ; heard three long honks</a:t>
            </a:r>
            <a:endParaRPr lang="zh-CN" altLang="en-US" sz="2400" dirty="0">
              <a:solidFill>
                <a:schemeClr val="dk1"/>
              </a:solidFill>
              <a:latin typeface="Arial Narrow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64872" y="2022765"/>
            <a:ext cx="5902037" cy="523220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Arial Narrow" pitchFamily="34" charset="0"/>
              </a:rPr>
              <a:t>I left home, angry with my husband Joe.</a:t>
            </a:r>
            <a:endParaRPr lang="zh-CN" altLang="en-US" sz="2800" dirty="0">
              <a:latin typeface="Arial Narrow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67890" y="3338946"/>
            <a:ext cx="8908474" cy="954107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Arial Narrow" pitchFamily="34" charset="0"/>
              </a:rPr>
              <a:t>I recalled the cause of my anger- Joe did the housework _______.</a:t>
            </a:r>
          </a:p>
          <a:p>
            <a:endParaRPr lang="zh-CN" altLang="en-US" sz="2800" dirty="0">
              <a:latin typeface="Arial Narrow" pitchFamily="34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0326704" y="3341150"/>
            <a:ext cx="10679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 Narrow" pitchFamily="34" charset="0"/>
              </a:rPr>
              <a:t>terribly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0091177" y="3742932"/>
            <a:ext cx="16081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 Narrow" pitchFamily="34" charset="0"/>
              </a:rPr>
              <a:t>/ in a mess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54036" y="4876801"/>
            <a:ext cx="7703128" cy="523220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Arial Narrow" pitchFamily="34" charset="0"/>
              </a:rPr>
              <a:t>My car got stuck in the flood and I was terrified.</a:t>
            </a:r>
            <a:endParaRPr lang="zh-CN" altLang="en-US" sz="2800" dirty="0">
              <a:latin typeface="Arial Narrow" pitchFamily="34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834130" y="6334780"/>
            <a:ext cx="2585451" cy="523220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How I was saved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 animBg="1"/>
      <p:bldP spid="14" grpId="0" animBg="1"/>
      <p:bldP spid="15" grpId="0"/>
      <p:bldP spid="16" grpId="0"/>
      <p:bldP spid="17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68640" y="471408"/>
            <a:ext cx="1053296" cy="1143000"/>
          </a:xfrm>
        </p:spPr>
        <p:txBody>
          <a:bodyPr/>
          <a:lstStyle/>
          <a:p>
            <a:pPr algn="l"/>
            <a:r>
              <a:rPr lang="en-US" altLang="zh-CN" dirty="0">
                <a:solidFill>
                  <a:srgbClr val="0070C0"/>
                </a:solidFill>
              </a:rPr>
              <a:t>I  </a:t>
            </a:r>
            <a:endParaRPr lang="zh-CN" altLang="en-US" dirty="0">
              <a:solidFill>
                <a:srgbClr val="0070C0"/>
              </a:solidFill>
            </a:endParaRPr>
          </a:p>
        </p:txBody>
      </p:sp>
      <p:pic>
        <p:nvPicPr>
          <p:cNvPr id="3074" name="Picture 2" descr="https://ss1.bdstatic.com/70cFvXSh_Q1YnxGkpoWK1HF6hhy/it/u=35933981,577107344&amp;fm=26&amp;gp=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63514" y="0"/>
            <a:ext cx="1728486" cy="1736203"/>
          </a:xfrm>
          <a:prstGeom prst="rect">
            <a:avLst/>
          </a:prstGeom>
          <a:noFill/>
        </p:spPr>
      </p:pic>
      <p:pic>
        <p:nvPicPr>
          <p:cNvPr id="3076" name="Picture 4" descr="https://timgsa.baidu.com/timg?image&amp;quality=80&amp;size=b9999_10000&amp;sec=1592803757611&amp;di=a330271f402d53f59930beec49aa8bfe&amp;imgtype=0&amp;src=http%3A%2F%2Fpic.51yuansu.com%2Fpic3%2Fcover%2F02%2F81%2F09%2F5a4f3e403cd72_6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2"/>
            <a:ext cx="1782499" cy="1782500"/>
          </a:xfrm>
          <a:prstGeom prst="rect">
            <a:avLst/>
          </a:prstGeom>
          <a:noFill/>
        </p:spPr>
      </p:pic>
      <p:sp>
        <p:nvSpPr>
          <p:cNvPr id="6" name="标题 1"/>
          <p:cNvSpPr txBox="1">
            <a:spLocks/>
          </p:cNvSpPr>
          <p:nvPr/>
        </p:nvSpPr>
        <p:spPr>
          <a:xfrm>
            <a:off x="9365850" y="438614"/>
            <a:ext cx="1053296" cy="1143000"/>
          </a:xfrm>
          <a:prstGeom prst="rect">
            <a:avLst/>
          </a:prstGeom>
        </p:spPr>
        <p:txBody>
          <a:bodyPr vert="horz" lIns="81634" tIns="40817" rIns="81634" bIns="40817" rtlCol="0" anchor="ctr">
            <a:normAutofit fontScale="92500"/>
          </a:bodyPr>
          <a:lstStyle/>
          <a:p>
            <a:pPr marL="0" marR="0" lvl="0" indent="0" algn="l" defTabSz="108839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5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Joe   </a:t>
            </a:r>
            <a:endParaRPr kumimoji="0" lang="zh-CN" altLang="en-US" sz="5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06591" y="1886672"/>
            <a:ext cx="2708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angry / mad</a:t>
            </a:r>
            <a:endParaRPr lang="zh-CN" alt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661686" y="3416461"/>
            <a:ext cx="2463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disappointed/ upset </a:t>
            </a:r>
            <a:endParaRPr lang="zh-CN" alt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4054997" y="5987970"/>
            <a:ext cx="2463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frightened</a:t>
            </a:r>
            <a:endParaRPr lang="zh-CN" alt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7378862" y="3790710"/>
            <a:ext cx="2463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Para 1 ?</a:t>
            </a:r>
            <a:endParaRPr lang="zh-CN" alt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6765402" y="1741991"/>
            <a:ext cx="2463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Para 2?</a:t>
            </a:r>
            <a:endParaRPr lang="zh-CN" altLang="en-US" sz="2800" dirty="0"/>
          </a:p>
        </p:txBody>
      </p:sp>
      <p:sp>
        <p:nvSpPr>
          <p:cNvPr id="16" name="心形 15"/>
          <p:cNvSpPr/>
          <p:nvPr/>
        </p:nvSpPr>
        <p:spPr>
          <a:xfrm>
            <a:off x="2222339" y="1828800"/>
            <a:ext cx="5590572" cy="4166886"/>
          </a:xfrm>
          <a:prstGeom prst="heart">
            <a:avLst/>
          </a:prstGeom>
          <a:noFill/>
          <a:ln w="57150">
            <a:solidFill>
              <a:srgbClr val="F502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3790707" y="3536067"/>
            <a:ext cx="29920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solidFill>
                  <a:srgbClr val="FF0000"/>
                </a:solidFill>
              </a:rPr>
              <a:t>Theme:   Love 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047018" y="2840183"/>
            <a:ext cx="2743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F50202"/>
                </a:solidFill>
              </a:rPr>
              <a:t>剧情的展开要紧扣主题，</a:t>
            </a:r>
            <a:r>
              <a:rPr lang="en-US" altLang="zh-CN" sz="3200" dirty="0">
                <a:solidFill>
                  <a:srgbClr val="F50202"/>
                </a:solidFill>
              </a:rPr>
              <a:t>Joe</a:t>
            </a:r>
            <a:r>
              <a:rPr lang="zh-CN" altLang="en-US" sz="3200" dirty="0">
                <a:solidFill>
                  <a:srgbClr val="F50202"/>
                </a:solidFill>
              </a:rPr>
              <a:t>来营救是基本方向</a:t>
            </a:r>
          </a:p>
        </p:txBody>
      </p:sp>
      <p:sp>
        <p:nvSpPr>
          <p:cNvPr id="19" name="标题 1"/>
          <p:cNvSpPr txBox="1">
            <a:spLocks/>
          </p:cNvSpPr>
          <p:nvPr/>
        </p:nvSpPr>
        <p:spPr>
          <a:xfrm>
            <a:off x="2826327" y="0"/>
            <a:ext cx="6026728" cy="83127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81634" tIns="40817" rIns="81634" bIns="40817" rtlCol="0" anchor="ctr">
            <a:normAutofit/>
          </a:bodyPr>
          <a:lstStyle/>
          <a:p>
            <a:pPr marL="0" marR="0" lvl="0" indent="0" algn="l" defTabSz="108839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feelings of the  main character </a:t>
            </a:r>
            <a:endParaRPr kumimoji="0" lang="zh-CN" altLang="en-US" sz="320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 animBg="1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>
          <a:xfrm>
            <a:off x="2598049" y="3541569"/>
            <a:ext cx="7425627" cy="1285074"/>
          </a:xfrm>
        </p:spPr>
        <p:txBody>
          <a:bodyPr/>
          <a:lstStyle/>
          <a:p>
            <a:r>
              <a:rPr lang="en-US" altLang="zh-CN" sz="4800" b="0" dirty="0"/>
              <a:t>Explore the possible plots</a:t>
            </a:r>
            <a:endParaRPr lang="zh-CN" altLang="en-US" sz="4800" b="0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文本占位符 1">
            <a:extLst>
              <a:ext uri="{FF2B5EF4-FFF2-40B4-BE49-F238E27FC236}">
                <a16:creationId xmlns:a16="http://schemas.microsoft.com/office/drawing/2014/main" id="{C7F48F8A-ABBA-49D8-9AD7-F7E892BAC1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92498" y="601430"/>
            <a:ext cx="1769288" cy="914400"/>
          </a:xfrm>
        </p:spPr>
        <p:txBody>
          <a:bodyPr/>
          <a:lstStyle/>
          <a:p>
            <a:r>
              <a:rPr lang="en-US" altLang="zh-CN" dirty="0">
                <a:cs typeface="+mn-ea"/>
                <a:sym typeface="+mn-lt"/>
              </a:rPr>
              <a:t>02</a:t>
            </a:r>
            <a:endParaRPr lang="zh-CN" altLang="en-US" dirty="0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78387"/>
            <a:ext cx="12039600" cy="581210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zh-CN" altLang="en-US" sz="16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①</a:t>
            </a:r>
            <a:r>
              <a:rPr lang="en-US" altLang="zh-CN" sz="16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It was a rainy November morning. Overcome with anger I knew if I didn‘t leave the house soon I would lose my temper with my husband, </a:t>
            </a:r>
            <a:r>
              <a:rPr lang="en-US" altLang="zh-CN" sz="1600" u="sng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Joe</a:t>
            </a:r>
            <a:r>
              <a:rPr lang="en-US" altLang="zh-CN" sz="16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As rain came down in sheets, Joe offered to take me to work. I </a:t>
            </a:r>
            <a:r>
              <a:rPr lang="en-US" altLang="zh-CN" sz="1600" u="sng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struggled </a:t>
            </a:r>
            <a:r>
              <a:rPr lang="en-US" altLang="zh-CN" sz="16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into my jacket, seized my bag and teaching plans and ignored him.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zh-CN" altLang="en-US" sz="16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② </a:t>
            </a:r>
            <a:r>
              <a:rPr lang="en-US" altLang="zh-CN" sz="16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He insisted and reached for his boots. I looked at the piles of newspapers and the dirty dishes still on the table. </a:t>
            </a:r>
            <a:r>
              <a:rPr lang="zh-CN" altLang="zh-CN" sz="16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＂</a:t>
            </a:r>
            <a:r>
              <a:rPr lang="en-US" altLang="zh-CN" sz="16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Don’t you have enough to do? I can take care of myself </a:t>
            </a:r>
            <a:r>
              <a:rPr lang="zh-CN" altLang="zh-CN" sz="16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＂</a:t>
            </a:r>
            <a:r>
              <a:rPr lang="en-US" altLang="zh-CN" sz="16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 stormed out</a:t>
            </a:r>
            <a:r>
              <a:rPr lang="zh-CN" altLang="zh-CN" sz="16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16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not even kissing him good-bye. Joe </a:t>
            </a:r>
            <a:r>
              <a:rPr lang="en-US" altLang="zh-CN" sz="1600" u="sng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shouted</a:t>
            </a:r>
            <a:r>
              <a:rPr lang="en-US" altLang="zh-CN" sz="16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after me not to take the </a:t>
            </a:r>
            <a:r>
              <a:rPr lang="en-US" altLang="zh-CN" sz="1600" u="sng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shortcut</a:t>
            </a:r>
            <a:r>
              <a:rPr lang="en-US" altLang="zh-CN" sz="16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CN" altLang="zh-CN" sz="16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捷径</a:t>
            </a:r>
            <a:r>
              <a:rPr lang="en-US" altLang="zh-CN" sz="16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sz="16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③ </a:t>
            </a:r>
            <a:r>
              <a:rPr lang="en-US" altLang="zh-CN" sz="16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Joe and I had been eagerly looking forward to our retirement when a heart attack that past spring forced him to leave his job earlier than we had planned. As the medical bills mounted we </a:t>
            </a:r>
            <a:r>
              <a:rPr lang="en-US" altLang="zh-CN" sz="1600" u="sng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realized </a:t>
            </a:r>
            <a:r>
              <a:rPr lang="en-US" altLang="zh-CN" sz="16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I would have to continue working full-time while Joe stayed home and took over the </a:t>
            </a:r>
            <a:r>
              <a:rPr lang="en-US" altLang="zh-CN" sz="1600" u="sng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housework.</a:t>
            </a:r>
            <a:endParaRPr lang="zh-CN" altLang="zh-CN" sz="1600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sz="16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④ </a:t>
            </a:r>
            <a:r>
              <a:rPr lang="en-US" altLang="zh-CN" sz="16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The new arrangement was a disaster. Exhausted after a day of full work, all I wanted was a hot home cooked </a:t>
            </a:r>
            <a:r>
              <a:rPr lang="en-US" altLang="zh-CN" sz="1600" u="sng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meal</a:t>
            </a:r>
            <a:r>
              <a:rPr lang="en-US" altLang="zh-CN" sz="16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 and a good night's sleep. However, what greeted me at the table was a microwave package. Sometimes he would serve oatmeal(</a:t>
            </a:r>
            <a:r>
              <a:rPr altLang="zh-CN" sz="16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燕麦</a:t>
            </a:r>
            <a:r>
              <a:rPr lang="en-US" altLang="zh-CN" sz="16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)for several nights in a row. One night when I dragged myself to bed, I was terrified to discover Joe had  turned our white sheets blue. He told me he had found out how to  save on water, soap and electricity. He </a:t>
            </a:r>
            <a:r>
              <a:rPr lang="en-US" altLang="zh-CN" sz="1600" u="sng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patted</a:t>
            </a:r>
            <a:r>
              <a:rPr lang="en-US" altLang="zh-CN" sz="16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 his blue trousers and announced proudly washing everything together was just the secret.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sz="2000" dirty="0">
                <a:latin typeface="Times New Roman" pitchFamily="18" charset="0"/>
                <a:cs typeface="Times New Roman" pitchFamily="18" charset="0"/>
                <a:sym typeface="+mn-ea"/>
              </a:rPr>
              <a:t>⑤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  <a:sym typeface="+mn-ea"/>
              </a:rPr>
              <a:t>Ten minutes later, ignoring Joes warning I</a:t>
            </a:r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  <a:sym typeface="+mn-ea"/>
              </a:rPr>
              <a:t>turned off the main route (</a:t>
            </a:r>
            <a:r>
              <a:rPr altLang="zh-CN" sz="2800" dirty="0">
                <a:latin typeface="Times New Roman" pitchFamily="18" charset="0"/>
                <a:cs typeface="Times New Roman" pitchFamily="18" charset="0"/>
                <a:sym typeface="+mn-ea"/>
              </a:rPr>
              <a:t>道路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  <a:sym typeface="+mn-ea"/>
              </a:rPr>
              <a:t>)</a:t>
            </a:r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.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  <a:sym typeface="+mn-ea"/>
              </a:rPr>
              <a:t>I thought it hadn’t rained enough to flood the road, but as I rounded the corner water </a:t>
            </a:r>
            <a:r>
              <a:rPr lang="en-US" altLang="zh-CN" sz="2800" u="sng" dirty="0">
                <a:latin typeface="Times New Roman" pitchFamily="18" charset="0"/>
                <a:cs typeface="Times New Roman" pitchFamily="18" charset="0"/>
                <a:sym typeface="+mn-ea"/>
              </a:rPr>
              <a:t>rushed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  <a:sym typeface="+mn-ea"/>
              </a:rPr>
              <a:t> across my path. After a few feet,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the car </a:t>
            </a:r>
            <a:r>
              <a:rPr lang="en-US" altLang="zh-CN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got stuck</a:t>
            </a:r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.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  <a:sym typeface="+mn-ea"/>
              </a:rPr>
              <a:t>I </a:t>
            </a:r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opened the door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  <a:sym typeface="+mn-ea"/>
              </a:rPr>
              <a:t>and </a:t>
            </a:r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water poured in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  <a:sym typeface="+mn-ea"/>
              </a:rPr>
              <a:t>. I hurriedly </a:t>
            </a:r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closed the door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  <a:sym typeface="+mn-ea"/>
              </a:rPr>
              <a:t>. I </a:t>
            </a:r>
            <a:r>
              <a:rPr lang="en-US" altLang="zh-CN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couldn’t risk walking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  <a:sym typeface="+mn-ea"/>
              </a:rPr>
              <a:t>in this.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Almost 20 minutes passed. The car began to </a:t>
            </a:r>
            <a:r>
              <a:rPr lang="en-US" altLang="zh-CN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shake</a:t>
            </a:r>
            <a:r>
              <a:rPr lang="en-US" altLang="zh-CN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. </a:t>
            </a:r>
            <a:r>
              <a:rPr lang="en-US" altLang="zh-CN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I got </a:t>
            </a:r>
            <a:r>
              <a:rPr lang="en-US" altLang="zh-CN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frightened</a:t>
            </a:r>
            <a:r>
              <a:rPr lang="en-US" altLang="zh-CN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 to death when I heard three long honks (</a:t>
            </a:r>
            <a:r>
              <a:rPr altLang="zh-CN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喇叭声</a:t>
            </a:r>
            <a:r>
              <a:rPr lang="en-US" altLang="zh-CN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). </a:t>
            </a:r>
            <a:endParaRPr lang="zh-CN" altLang="zh-CN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zh-CN" altLang="zh-CN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zh-CN" altLang="zh-CN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25415" y="984738"/>
            <a:ext cx="9483970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4000" dirty="0"/>
              <a:t>What can</a:t>
            </a:r>
            <a:r>
              <a:rPr lang="zh-CN" altLang="en-US" sz="4000" dirty="0"/>
              <a:t> </a:t>
            </a:r>
            <a:r>
              <a:rPr lang="en-US" altLang="zh-CN" sz="4000" dirty="0"/>
              <a:t>you infer from the last paragraph? </a:t>
            </a:r>
            <a:endParaRPr lang="zh-CN" altLang="en-US" sz="4000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1DFA12D7-4A58-474A-AFE3-740462A448D9}"/>
              </a:ext>
            </a:extLst>
          </p:cNvPr>
          <p:cNvSpPr txBox="1"/>
          <p:nvPr/>
        </p:nvSpPr>
        <p:spPr>
          <a:xfrm>
            <a:off x="1335641" y="2109095"/>
            <a:ext cx="9300944" cy="584775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latin typeface="Franklin Gothic Demi Cond" panose="020B0706030402020204" pitchFamily="34" charset="0"/>
              </a:rPr>
              <a:t>It was dangerous and the rescue would be ____________.</a:t>
            </a:r>
            <a:endParaRPr lang="zh-CN" altLang="en-US" sz="3200" dirty="0">
              <a:latin typeface="Franklin Gothic Demi Cond" panose="020B0706030402020204" pitchFamily="34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530F6842-4516-4684-850A-C2D682D7892A}"/>
              </a:ext>
            </a:extLst>
          </p:cNvPr>
          <p:cNvSpPr txBox="1"/>
          <p:nvPr/>
        </p:nvSpPr>
        <p:spPr>
          <a:xfrm>
            <a:off x="8024118" y="2109094"/>
            <a:ext cx="3753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challenging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3172691" cy="867508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US" altLang="zh-CN" sz="3600" dirty="0"/>
              <a:t>Plot planning</a:t>
            </a:r>
            <a:endParaRPr lang="zh-CN" altLang="en-US" sz="36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/>
          <p:nvPr/>
        </p:nvSpPr>
        <p:spPr>
          <a:xfrm>
            <a:off x="-1" y="0"/>
            <a:ext cx="6349430" cy="7384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81634" tIns="40817" rIns="81634" bIns="40817" rtlCol="0" anchor="ctr">
            <a:normAutofit fontScale="92500"/>
          </a:bodyPr>
          <a:lstStyle/>
          <a:p>
            <a:pPr defTabSz="1088390">
              <a:spcBef>
                <a:spcPct val="0"/>
              </a:spcBef>
              <a:defRPr/>
            </a:pPr>
            <a:r>
              <a:rPr lang="en-US" altLang="zh-CN" sz="3200" noProof="1">
                <a:solidFill>
                  <a:schemeClr val="lt1"/>
                </a:solidFill>
                <a:sym typeface="+mn-ea"/>
              </a:rPr>
              <a:t>Catch hints from the given sentences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8750" y="927222"/>
            <a:ext cx="12033250" cy="34912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Para1 :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Looking over my shoulder, I stared into the flashing lights of a truck.</a:t>
            </a:r>
            <a:endParaRPr lang="en-US" altLang="zh-CN" sz="2800" b="1" dirty="0">
              <a:latin typeface="Comic Sans MS" panose="030F0702030302020204" pitchFamily="66" charset="0"/>
              <a:ea typeface="宋体" panose="02010600030101010101" pitchFamily="2" charset="-122"/>
            </a:endParaRPr>
          </a:p>
          <a:p>
            <a:pPr>
              <a:buNone/>
            </a:pPr>
            <a:endParaRPr lang="en-US" altLang="zh-CN" sz="2800" dirty="0">
              <a:latin typeface="Comic Sans MS" panose="030F0702030302020204" pitchFamily="66" charset="0"/>
              <a:ea typeface="宋体" panose="02010600030101010101" pitchFamily="2" charset="-122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CN" sz="2800" b="1" dirty="0">
              <a:solidFill>
                <a:srgbClr val="002060"/>
              </a:solidFill>
              <a:latin typeface="Comic Sans MS" panose="030F0702030302020204" pitchFamily="66" charset="0"/>
              <a:ea typeface="宋体" panose="02010600030101010101" pitchFamily="2" charset="-122"/>
            </a:endParaRPr>
          </a:p>
          <a:p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Para2: 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screamed that I couldn’t make it. </a:t>
            </a:r>
            <a:endParaRPr lang="zh-CN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: 圆角 1">
            <a:extLst>
              <a:ext uri="{FF2B5EF4-FFF2-40B4-BE49-F238E27FC236}">
                <a16:creationId xmlns:a16="http://schemas.microsoft.com/office/drawing/2014/main" id="{79064047-359B-4493-A7E2-469DDA9E0528}"/>
              </a:ext>
            </a:extLst>
          </p:cNvPr>
          <p:cNvSpPr/>
          <p:nvPr/>
        </p:nvSpPr>
        <p:spPr>
          <a:xfrm>
            <a:off x="5703210" y="826862"/>
            <a:ext cx="1553375" cy="541812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: 圆角 10">
            <a:extLst>
              <a:ext uri="{FF2B5EF4-FFF2-40B4-BE49-F238E27FC236}">
                <a16:creationId xmlns:a16="http://schemas.microsoft.com/office/drawing/2014/main" id="{14BE8D4E-266D-4076-B3F5-E16F6F731F61}"/>
              </a:ext>
            </a:extLst>
          </p:cNvPr>
          <p:cNvSpPr/>
          <p:nvPr/>
        </p:nvSpPr>
        <p:spPr>
          <a:xfrm>
            <a:off x="3810000" y="3879217"/>
            <a:ext cx="2734638" cy="541812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线形标注 1(带边框和强调线) 8"/>
          <p:cNvSpPr/>
          <p:nvPr/>
        </p:nvSpPr>
        <p:spPr>
          <a:xfrm>
            <a:off x="7924799" y="3297383"/>
            <a:ext cx="3879273" cy="665018"/>
          </a:xfrm>
          <a:prstGeom prst="accent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rgbClr val="0070C0"/>
                </a:solidFill>
              </a:rPr>
              <a:t>I tried,  but failed </a:t>
            </a:r>
            <a:endParaRPr lang="zh-CN" altLang="en-US" sz="3200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9600" y="1801090"/>
            <a:ext cx="49322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70C0"/>
                </a:solidFill>
                <a:latin typeface="Berlin Sans FB Demi" pitchFamily="34" charset="0"/>
              </a:rPr>
              <a:t>What did I see?</a:t>
            </a:r>
          </a:p>
          <a:p>
            <a:r>
              <a:rPr lang="en-US" altLang="zh-CN" sz="2800" dirty="0">
                <a:solidFill>
                  <a:srgbClr val="0070C0"/>
                </a:solidFill>
                <a:latin typeface="Berlin Sans FB Demi" pitchFamily="34" charset="0"/>
              </a:rPr>
              <a:t>Who was the driver?</a:t>
            </a:r>
          </a:p>
          <a:p>
            <a:r>
              <a:rPr lang="en-US" altLang="zh-CN" sz="2800" dirty="0">
                <a:solidFill>
                  <a:srgbClr val="0070C0"/>
                </a:solidFill>
                <a:latin typeface="Berlin Sans FB Demi" pitchFamily="34" charset="0"/>
              </a:rPr>
              <a:t>What kind of help did I get?</a:t>
            </a:r>
            <a:endParaRPr lang="zh-CN" altLang="en-US" sz="2800" dirty="0">
              <a:solidFill>
                <a:srgbClr val="0070C0"/>
              </a:solidFill>
              <a:latin typeface="Berlin Sans FB Dem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52654" y="1717964"/>
            <a:ext cx="46828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+ feelings:   excited </a:t>
            </a:r>
          </a:p>
          <a:p>
            <a:r>
              <a:rPr lang="en-US" altLang="zh-CN" sz="2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                       / hopeful </a:t>
            </a:r>
          </a:p>
          <a:p>
            <a:r>
              <a:rPr lang="en-US" altLang="zh-CN" sz="2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                      /  frightened </a:t>
            </a:r>
            <a:endParaRPr lang="zh-CN" altLang="en-US" sz="2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1165" y="4599708"/>
            <a:ext cx="61098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70C0"/>
                </a:solidFill>
                <a:latin typeface="Berlin Sans FB Demi" pitchFamily="34" charset="0"/>
              </a:rPr>
              <a:t>What was the difficulty?</a:t>
            </a:r>
          </a:p>
          <a:p>
            <a:r>
              <a:rPr lang="en-US" altLang="zh-CN" sz="2800" dirty="0">
                <a:solidFill>
                  <a:srgbClr val="0070C0"/>
                </a:solidFill>
                <a:latin typeface="Berlin Sans FB Demi" pitchFamily="34" charset="0"/>
              </a:rPr>
              <a:t>How did I solve it?</a:t>
            </a:r>
          </a:p>
          <a:p>
            <a:r>
              <a:rPr lang="en-US" altLang="zh-CN" sz="2800" dirty="0">
                <a:solidFill>
                  <a:srgbClr val="0070C0"/>
                </a:solidFill>
                <a:latin typeface="Berlin Sans FB Demi" pitchFamily="34" charset="0"/>
              </a:rPr>
              <a:t>Did I make up with my husband?</a:t>
            </a:r>
            <a:endParaRPr lang="zh-CN" altLang="en-US" sz="2800" dirty="0">
              <a:solidFill>
                <a:srgbClr val="0070C0"/>
              </a:solidFill>
              <a:latin typeface="Berlin Sans FB Dem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45381" y="4461164"/>
            <a:ext cx="468283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+ feelings:   desperate </a:t>
            </a:r>
          </a:p>
          <a:p>
            <a:r>
              <a:rPr lang="en-US" altLang="zh-CN" sz="2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                       / courageous </a:t>
            </a:r>
          </a:p>
          <a:p>
            <a:r>
              <a:rPr lang="en-US" altLang="zh-CN" sz="2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                      /  grateful </a:t>
            </a:r>
          </a:p>
          <a:p>
            <a:r>
              <a:rPr lang="en-US" altLang="zh-CN" sz="2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                      /  joyful </a:t>
            </a:r>
            <a:endParaRPr lang="zh-CN" altLang="en-US" sz="2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9" grpId="0" animBg="1"/>
      <p:bldP spid="13" grpId="0"/>
      <p:bldP spid="15" grpId="0"/>
      <p:bldP spid="16" grpId="0"/>
      <p:bldP spid="1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双红色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FBF53"/>
      </a:accent1>
      <a:accent2>
        <a:srgbClr val="F17475"/>
      </a:accent2>
      <a:accent3>
        <a:srgbClr val="01B3C5"/>
      </a:accent3>
      <a:accent4>
        <a:srgbClr val="6A3C7C"/>
      </a:accent4>
      <a:accent5>
        <a:srgbClr val="C65885"/>
      </a:accent5>
      <a:accent6>
        <a:srgbClr val="FCC79F"/>
      </a:accent6>
      <a:hlink>
        <a:srgbClr val="00AF92"/>
      </a:hlink>
      <a:folHlink>
        <a:srgbClr val="869FB7"/>
      </a:folHlink>
    </a:clrScheme>
    <a:fontScheme name="Temp">
      <a:majorFont>
        <a:latin typeface="Impact"/>
        <a:ea typeface="方正姚体"/>
        <a:cs typeface=""/>
      </a:majorFont>
      <a:minorFont>
        <a:latin typeface="Impact"/>
        <a:ea typeface="方正姚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双红色">
    <a:dk1>
      <a:srgbClr val="000000"/>
    </a:dk1>
    <a:lt1>
      <a:srgbClr val="FFFFFF"/>
    </a:lt1>
    <a:dk2>
      <a:srgbClr val="44546A"/>
    </a:dk2>
    <a:lt2>
      <a:srgbClr val="E7E6E6"/>
    </a:lt2>
    <a:accent1>
      <a:srgbClr val="FFBF53"/>
    </a:accent1>
    <a:accent2>
      <a:srgbClr val="F17475"/>
    </a:accent2>
    <a:accent3>
      <a:srgbClr val="01B3C5"/>
    </a:accent3>
    <a:accent4>
      <a:srgbClr val="6A3C7C"/>
    </a:accent4>
    <a:accent5>
      <a:srgbClr val="C65885"/>
    </a:accent5>
    <a:accent6>
      <a:srgbClr val="FCC79F"/>
    </a:accent6>
    <a:hlink>
      <a:srgbClr val="00AF92"/>
    </a:hlink>
    <a:folHlink>
      <a:srgbClr val="869FB7"/>
    </a:folHlink>
  </a:clrScheme>
</a:themeOverride>
</file>

<file path=ppt/theme/themeOverride2.xml><?xml version="1.0" encoding="utf-8"?>
<a:themeOverride xmlns:a="http://schemas.openxmlformats.org/drawingml/2006/main">
  <a:clrScheme name="双红色">
    <a:dk1>
      <a:srgbClr val="000000"/>
    </a:dk1>
    <a:lt1>
      <a:srgbClr val="FFFFFF"/>
    </a:lt1>
    <a:dk2>
      <a:srgbClr val="44546A"/>
    </a:dk2>
    <a:lt2>
      <a:srgbClr val="E7E6E6"/>
    </a:lt2>
    <a:accent1>
      <a:srgbClr val="FFBF53"/>
    </a:accent1>
    <a:accent2>
      <a:srgbClr val="F17475"/>
    </a:accent2>
    <a:accent3>
      <a:srgbClr val="01B3C5"/>
    </a:accent3>
    <a:accent4>
      <a:srgbClr val="6A3C7C"/>
    </a:accent4>
    <a:accent5>
      <a:srgbClr val="C65885"/>
    </a:accent5>
    <a:accent6>
      <a:srgbClr val="FCC79F"/>
    </a:accent6>
    <a:hlink>
      <a:srgbClr val="00AF92"/>
    </a:hlink>
    <a:folHlink>
      <a:srgbClr val="869FB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932</TotalTime>
  <Words>2667</Words>
  <Application>Microsoft Office PowerPoint</Application>
  <PresentationFormat>宽屏</PresentationFormat>
  <Paragraphs>200</Paragraphs>
  <Slides>25</Slides>
  <Notes>3</Notes>
  <HiddenSlides>0</HiddenSlides>
  <MMClips>1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40" baseType="lpstr">
      <vt:lpstr>HelveticaNeue</vt:lpstr>
      <vt:lpstr>等线</vt:lpstr>
      <vt:lpstr>方正正黑简体</vt:lpstr>
      <vt:lpstr>华文新魏</vt:lpstr>
      <vt:lpstr>Arial</vt:lpstr>
      <vt:lpstr>Arial Narrow</vt:lpstr>
      <vt:lpstr>Berlin Sans FB Demi</vt:lpstr>
      <vt:lpstr>Calibri</vt:lpstr>
      <vt:lpstr>Comic Sans MS</vt:lpstr>
      <vt:lpstr>Franklin Gothic Demi Cond</vt:lpstr>
      <vt:lpstr>Impact</vt:lpstr>
      <vt:lpstr>Times New Roman</vt:lpstr>
      <vt:lpstr>Wingdings</vt:lpstr>
      <vt:lpstr>1_Office 主题​​</vt:lpstr>
      <vt:lpstr>Office 主题​​</vt:lpstr>
      <vt:lpstr>PowerPoint 演示文稿</vt:lpstr>
      <vt:lpstr>PowerPoint 演示文稿</vt:lpstr>
      <vt:lpstr>Read for basic information</vt:lpstr>
      <vt:lpstr>PowerPoint 演示文稿</vt:lpstr>
      <vt:lpstr>The development of the given plots</vt:lpstr>
      <vt:lpstr>I  </vt:lpstr>
      <vt:lpstr>PowerPoint 演示文稿</vt:lpstr>
      <vt:lpstr>Plot planning</vt:lpstr>
      <vt:lpstr>PowerPoint 演示文稿</vt:lpstr>
      <vt:lpstr>Plots :    At the sight of the truck…</vt:lpstr>
      <vt:lpstr>PowerPoint 演示文稿</vt:lpstr>
      <vt:lpstr>Plots: The way I was rescued…</vt:lpstr>
      <vt:lpstr>Plots : Walk in the flood…</vt:lpstr>
      <vt:lpstr>PowerPoint 演示文稿</vt:lpstr>
      <vt:lpstr>Plots: After being rescued…</vt:lpstr>
      <vt:lpstr>PowerPoint 演示文稿</vt:lpstr>
      <vt:lpstr>The situation at that moment…（环境描写）</vt:lpstr>
      <vt:lpstr>The situation at that moment…（环境描写）</vt:lpstr>
      <vt:lpstr>The situation at that moment…（环境描写）</vt:lpstr>
      <vt:lpstr>Feelings of fright / panic / horror</vt:lpstr>
      <vt:lpstr>PowerPoint 演示文稿</vt:lpstr>
      <vt:lpstr>PowerPoint 演示文稿</vt:lpstr>
      <vt:lpstr>Possible version</vt:lpstr>
      <vt:lpstr>What should we do to save ourselves?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碧海蓝天</dc:title>
  <dc:creator>李同</dc:creator>
  <cp:lastModifiedBy>Windows 用户</cp:lastModifiedBy>
  <cp:revision>192</cp:revision>
  <dcterms:created xsi:type="dcterms:W3CDTF">2016-07-27T09:40:00Z</dcterms:created>
  <dcterms:modified xsi:type="dcterms:W3CDTF">2020-07-02T08:50:06Z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2052-10.1.0.6690</vt:lpwstr>
  </property>
</Properties>
</file>