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1361" r:id="rId3"/>
    <p:sldId id="1279" r:id="rId4"/>
    <p:sldId id="1280" r:id="rId5"/>
    <p:sldId id="1281" r:id="rId6"/>
    <p:sldId id="1282" r:id="rId7"/>
    <p:sldId id="1283" r:id="rId8"/>
    <p:sldId id="1284" r:id="rId9"/>
    <p:sldId id="1285" r:id="rId10"/>
    <p:sldId id="1286" r:id="rId11"/>
    <p:sldId id="1287" r:id="rId12"/>
    <p:sldId id="1288" r:id="rId13"/>
    <p:sldId id="1289" r:id="rId14"/>
    <p:sldId id="1290" r:id="rId15"/>
    <p:sldId id="1291" r:id="rId16"/>
    <p:sldId id="1292" r:id="rId17"/>
    <p:sldId id="1293" r:id="rId18"/>
    <p:sldId id="1294" r:id="rId19"/>
    <p:sldId id="1295" r:id="rId20"/>
    <p:sldId id="1296" r:id="rId21"/>
    <p:sldId id="1297" r:id="rId22"/>
    <p:sldId id="1298" r:id="rId23"/>
    <p:sldId id="1299" r:id="rId24"/>
    <p:sldId id="1300" r:id="rId25"/>
    <p:sldId id="1301" r:id="rId26"/>
    <p:sldId id="1302" r:id="rId27"/>
    <p:sldId id="1303" r:id="rId28"/>
    <p:sldId id="1304" r:id="rId29"/>
    <p:sldId id="1305" r:id="rId30"/>
    <p:sldId id="1306" r:id="rId31"/>
    <p:sldId id="1307" r:id="rId32"/>
    <p:sldId id="1308" r:id="rId33"/>
    <p:sldId id="1309" r:id="rId34"/>
    <p:sldId id="1310" r:id="rId35"/>
    <p:sldId id="1311" r:id="rId36"/>
    <p:sldId id="1312" r:id="rId37"/>
    <p:sldId id="1313" r:id="rId38"/>
    <p:sldId id="1314" r:id="rId39"/>
    <p:sldId id="1315" r:id="rId40"/>
    <p:sldId id="1316" r:id="rId41"/>
    <p:sldId id="1317" r:id="rId42"/>
    <p:sldId id="1318" r:id="rId43"/>
    <p:sldId id="1319" r:id="rId44"/>
    <p:sldId id="1320" r:id="rId45"/>
    <p:sldId id="1321" r:id="rId46"/>
    <p:sldId id="1322" r:id="rId47"/>
    <p:sldId id="1323" r:id="rId48"/>
    <p:sldId id="1324" r:id="rId49"/>
    <p:sldId id="1325" r:id="rId50"/>
    <p:sldId id="1326" r:id="rId51"/>
    <p:sldId id="1327" r:id="rId52"/>
    <p:sldId id="1328" r:id="rId53"/>
    <p:sldId id="1329" r:id="rId54"/>
    <p:sldId id="1330" r:id="rId55"/>
    <p:sldId id="1331" r:id="rId56"/>
    <p:sldId id="1332" r:id="rId57"/>
    <p:sldId id="1333" r:id="rId58"/>
    <p:sldId id="1334" r:id="rId59"/>
    <p:sldId id="1335" r:id="rId60"/>
    <p:sldId id="1336" r:id="rId61"/>
    <p:sldId id="1337" r:id="rId62"/>
    <p:sldId id="1338" r:id="rId63"/>
    <p:sldId id="1339" r:id="rId64"/>
    <p:sldId id="1340" r:id="rId65"/>
    <p:sldId id="1341" r:id="rId66"/>
    <p:sldId id="1342" r:id="rId67"/>
    <p:sldId id="1343" r:id="rId68"/>
    <p:sldId id="1344" r:id="rId69"/>
    <p:sldId id="1345" r:id="rId70"/>
    <p:sldId id="1346" r:id="rId71"/>
    <p:sldId id="1347" r:id="rId72"/>
    <p:sldId id="1348" r:id="rId73"/>
    <p:sldId id="1349" r:id="rId74"/>
    <p:sldId id="1350" r:id="rId75"/>
    <p:sldId id="1351" r:id="rId76"/>
    <p:sldId id="1352" r:id="rId77"/>
    <p:sldId id="1353" r:id="rId78"/>
    <p:sldId id="1354" r:id="rId79"/>
    <p:sldId id="1355" r:id="rId80"/>
    <p:sldId id="1356" r:id="rId81"/>
    <p:sldId id="1357" r:id="rId82"/>
    <p:sldId id="1358" r:id="rId83"/>
    <p:sldId id="1359" r:id="rId84"/>
    <p:sldId id="1360" r:id="rId85"/>
    <p:sldId id="2486" r:id="rId8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37"/>
    <a:srgbClr val="87110F"/>
    <a:srgbClr val="E7675A"/>
    <a:srgbClr val="B56230"/>
    <a:srgbClr val="ED7D31"/>
    <a:srgbClr val="EB1375"/>
    <a:srgbClr val="EFEFEF"/>
    <a:srgbClr val="DCDBD9"/>
    <a:srgbClr val="F6F6F8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34"/>
      </p:cViewPr>
      <p:guideLst>
        <p:guide orient="horz" pos="22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1" Type="http://schemas.openxmlformats.org/officeDocument/2006/relationships/tableStyles" Target="tableStyles.xml"/><Relationship Id="rId90" Type="http://schemas.openxmlformats.org/officeDocument/2006/relationships/viewProps" Target="viewProps.xml"/><Relationship Id="rId9" Type="http://schemas.openxmlformats.org/officeDocument/2006/relationships/slide" Target="slides/slide7.xml"/><Relationship Id="rId89" Type="http://schemas.openxmlformats.org/officeDocument/2006/relationships/presProps" Target="presProps.xml"/><Relationship Id="rId88" Type="http://schemas.openxmlformats.org/officeDocument/2006/relationships/handoutMaster" Target="handoutMasters/handoutMaster1.xml"/><Relationship Id="rId87" Type="http://schemas.openxmlformats.org/officeDocument/2006/relationships/notesMaster" Target="notesMasters/notesMaster1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8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418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41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41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41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12244045" cy="6858000"/>
          </a:xfrm>
          <a:prstGeom prst="rect">
            <a:avLst/>
          </a:prstGeom>
        </p:spPr>
      </p:pic>
      <p:sp>
        <p:nvSpPr>
          <p:cNvPr id="1048606" name="标题 1"/>
          <p:cNvSpPr>
            <a:spLocks noGrp="1"/>
          </p:cNvSpPr>
          <p:nvPr>
            <p:ph type="title" hasCustomPrompt="1"/>
          </p:nvPr>
        </p:nvSpPr>
        <p:spPr>
          <a:xfrm>
            <a:off x="1572329" y="236548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7" name="矩形 7"/>
          <p:cNvSpPr/>
          <p:nvPr userDrawn="1"/>
        </p:nvSpPr>
        <p:spPr>
          <a:xfrm>
            <a:off x="4" y="1672681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8"/>
          <p:cNvSpPr/>
          <p:nvPr userDrawn="1"/>
        </p:nvSpPr>
        <p:spPr>
          <a:xfrm>
            <a:off x="1416209" y="3691052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9"/>
          <p:cNvSpPr/>
          <p:nvPr userDrawn="1"/>
        </p:nvSpPr>
        <p:spPr>
          <a:xfrm>
            <a:off x="3902934" y="3691051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  <p:bldP spid="10486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42810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高考词汇精讲</a:t>
            </a:r>
            <a:endParaRPr lang="zh-CN" altLang="en-US" dirty="0"/>
          </a:p>
        </p:txBody>
      </p:sp>
      <p:pic>
        <p:nvPicPr>
          <p:cNvPr id="209715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2" name="标题 1"/>
          <p:cNvSpPr txBox="1"/>
          <p:nvPr userDrawn="1"/>
        </p:nvSpPr>
        <p:spPr>
          <a:xfrm>
            <a:off x="1572329" y="3710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高考词汇精练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矩形 7"/>
          <p:cNvSpPr/>
          <p:nvPr userDrawn="1"/>
        </p:nvSpPr>
        <p:spPr>
          <a:xfrm>
            <a:off x="4" y="3018156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4" name="矩形 8"/>
          <p:cNvSpPr/>
          <p:nvPr userDrawn="1"/>
        </p:nvSpPr>
        <p:spPr>
          <a:xfrm>
            <a:off x="1416209" y="5036527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5" name="矩形 9"/>
          <p:cNvSpPr/>
          <p:nvPr userDrawn="1"/>
        </p:nvSpPr>
        <p:spPr>
          <a:xfrm>
            <a:off x="3902934" y="5036526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  <p:bldP spid="104870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8" name="标题 1"/>
          <p:cNvSpPr>
            <a:spLocks noGrp="1"/>
          </p:cNvSpPr>
          <p:nvPr>
            <p:ph type="ctrTitle" hasCustomPrompt="1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章标题</a:t>
            </a:r>
            <a:endParaRPr lang="zh-CN" altLang="en-US" dirty="0"/>
          </a:p>
        </p:txBody>
      </p:sp>
      <p:sp>
        <p:nvSpPr>
          <p:cNvPr id="105414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各节标题（含超级链接）</a:t>
            </a:r>
            <a:endParaRPr lang="zh-CN" altLang="en-US" dirty="0"/>
          </a:p>
        </p:txBody>
      </p:sp>
      <p:grpSp>
        <p:nvGrpSpPr>
          <p:cNvPr id="2301" name="组合 3"/>
          <p:cNvGrpSpPr/>
          <p:nvPr userDrawn="1"/>
        </p:nvGrpSpPr>
        <p:grpSpPr>
          <a:xfrm>
            <a:off x="114982" y="1908692"/>
            <a:ext cx="3026493" cy="2905010"/>
            <a:chOff x="71850" y="1261711"/>
            <a:chExt cx="3026493" cy="2905010"/>
          </a:xfrm>
        </p:grpSpPr>
        <p:grpSp>
          <p:nvGrpSpPr>
            <p:cNvPr id="2302" name="Group 1"/>
            <p:cNvGrpSpPr/>
            <p:nvPr userDrawn="1"/>
          </p:nvGrpSpPr>
          <p:grpSpPr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05415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415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03" name="Group 2"/>
            <p:cNvGrpSpPr/>
            <p:nvPr userDrawn="1"/>
          </p:nvGrpSpPr>
          <p:grpSpPr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105415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30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5415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15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54155" name="动作按钮: 后退或前一项 15">
            <a:hlinkClick r:id="" action="ppaction://hlinkshowjump?jump=previousslide" highlightClick="1"/>
          </p:cNvPr>
          <p:cNvSpPr/>
          <p:nvPr userDrawn="1"/>
        </p:nvSpPr>
        <p:spPr>
          <a:xfrm>
            <a:off x="10990894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6" name="动作按钮: 前进或下一项 16">
            <a:hlinkClick r:id="" action="ppaction://hlinkshowjump?jump=nextslide" highlightClick="1"/>
          </p:cNvPr>
          <p:cNvSpPr/>
          <p:nvPr userDrawn="1"/>
        </p:nvSpPr>
        <p:spPr>
          <a:xfrm>
            <a:off x="11354432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7" name="动作按钮: 结束 17">
            <a:hlinkClick r:id="" action="ppaction://hlinkshowjump?jump=endshow" highlightClick="1"/>
          </p:cNvPr>
          <p:cNvSpPr/>
          <p:nvPr userDrawn="1"/>
        </p:nvSpPr>
        <p:spPr>
          <a:xfrm>
            <a:off x="11708444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2" name="直接连接符 18"/>
          <p:cNvCxnSpPr/>
          <p:nvPr userDrawn="1"/>
        </p:nvCxnSpPr>
        <p:spPr>
          <a:xfrm>
            <a:off x="2807854" y="1105093"/>
            <a:ext cx="91545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roup 1"/>
          <p:cNvGrpSpPr/>
          <p:nvPr userDrawn="1"/>
        </p:nvGrpSpPr>
        <p:grpSpPr>
          <a:xfrm>
            <a:off x="821831" y="1261711"/>
            <a:ext cx="2969239" cy="2905010"/>
            <a:chOff x="-949635" y="0"/>
            <a:chExt cx="7009631" cy="6858000"/>
          </a:xfrm>
        </p:grpSpPr>
        <p:sp>
          <p:nvSpPr>
            <p:cNvPr id="1054158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4159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07" name="Group 2"/>
          <p:cNvGrpSpPr/>
          <p:nvPr userDrawn="1"/>
        </p:nvGrpSpPr>
        <p:grpSpPr>
          <a:xfrm>
            <a:off x="764577" y="1824845"/>
            <a:ext cx="1778742" cy="1778742"/>
            <a:chOff x="990600" y="2044717"/>
            <a:chExt cx="2768566" cy="2768566"/>
          </a:xfrm>
        </p:grpSpPr>
        <p:sp>
          <p:nvSpPr>
            <p:cNvPr id="105416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08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1054161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4162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54163" name="Diamond 11"/>
          <p:cNvSpPr/>
          <p:nvPr userDrawn="1"/>
        </p:nvSpPr>
        <p:spPr bwMode="auto">
          <a:xfrm>
            <a:off x="1879174" y="95157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4" name="Diamond 12"/>
          <p:cNvSpPr/>
          <p:nvPr userDrawn="1"/>
        </p:nvSpPr>
        <p:spPr bwMode="auto">
          <a:xfrm>
            <a:off x="2707062" y="176252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5" name="Diamond 13"/>
          <p:cNvSpPr/>
          <p:nvPr userDrawn="1"/>
        </p:nvSpPr>
        <p:spPr bwMode="auto">
          <a:xfrm>
            <a:off x="2707062" y="290754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6" name="Diamond 14"/>
          <p:cNvSpPr/>
          <p:nvPr userDrawn="1"/>
        </p:nvSpPr>
        <p:spPr bwMode="auto">
          <a:xfrm>
            <a:off x="1879174" y="376832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309" name="Group 21"/>
          <p:cNvGrpSpPr/>
          <p:nvPr userDrawn="1"/>
        </p:nvGrpSpPr>
        <p:grpSpPr>
          <a:xfrm>
            <a:off x="2618972" y="1135204"/>
            <a:ext cx="2545865" cy="361864"/>
            <a:chOff x="3943834" y="704409"/>
            <a:chExt cx="3962574" cy="563232"/>
          </a:xfrm>
        </p:grpSpPr>
        <p:sp>
          <p:nvSpPr>
            <p:cNvPr id="1054167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54168" name="TextBox 2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0" name="Group 22"/>
          <p:cNvGrpSpPr/>
          <p:nvPr userDrawn="1"/>
        </p:nvGrpSpPr>
        <p:grpSpPr>
          <a:xfrm>
            <a:off x="3446860" y="1930146"/>
            <a:ext cx="2545865" cy="361864"/>
            <a:chOff x="3943834" y="704409"/>
            <a:chExt cx="3962574" cy="563232"/>
          </a:xfrm>
        </p:grpSpPr>
        <p:sp>
          <p:nvSpPr>
            <p:cNvPr id="1054169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4170" name="TextBox 24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1" name="Group 25"/>
          <p:cNvGrpSpPr/>
          <p:nvPr userDrawn="1"/>
        </p:nvGrpSpPr>
        <p:grpSpPr>
          <a:xfrm>
            <a:off x="3446860" y="3148925"/>
            <a:ext cx="2545865" cy="361864"/>
            <a:chOff x="3943834" y="704409"/>
            <a:chExt cx="3962574" cy="563232"/>
          </a:xfrm>
        </p:grpSpPr>
        <p:sp>
          <p:nvSpPr>
            <p:cNvPr id="1054171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54172" name="TextBox 27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2" name="Group 28"/>
          <p:cNvGrpSpPr/>
          <p:nvPr userDrawn="1"/>
        </p:nvGrpSpPr>
        <p:grpSpPr>
          <a:xfrm>
            <a:off x="2618972" y="4024449"/>
            <a:ext cx="2545865" cy="361864"/>
            <a:chOff x="3943834" y="704409"/>
            <a:chExt cx="3962574" cy="563232"/>
          </a:xfrm>
        </p:grpSpPr>
        <p:sp>
          <p:nvSpPr>
            <p:cNvPr id="1054173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54174" name="TextBox 3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4175" name="文本框 30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176" name="动作按钮: 后退或前一项 31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7" name="动作按钮: 前进或下一项 32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8" name="动作按钮: 结束 33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63" grpId="0" animBg="1"/>
      <p:bldP spid="1054164" grpId="0" animBg="1"/>
      <p:bldP spid="1054165" grpId="0" animBg="1"/>
      <p:bldP spid="105416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/>
          </a:lstStyle>
          <a:p>
            <a:r>
              <a:rPr lang="zh-CN" altLang="en-US" dirty="0" smtClean="0"/>
              <a:t>课时标题</a:t>
            </a:r>
            <a:endParaRPr lang="zh-CN" altLang="en-US" dirty="0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9018" y="6430679"/>
            <a:ext cx="372373" cy="365125"/>
          </a:xfrm>
        </p:spPr>
        <p:txBody>
          <a:bodyPr/>
          <a:lstStyle>
            <a:lvl1pPr>
              <a:defRPr sz="1200"/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6" name="文本框 29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8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9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37"/>
          <p:cNvCxnSpPr/>
          <p:nvPr userDrawn="1"/>
        </p:nvCxnSpPr>
        <p:spPr>
          <a:xfrm>
            <a:off x="139148" y="6292912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 userDrawn="1"/>
        </p:nvCxnSpPr>
        <p:spPr>
          <a:xfrm>
            <a:off x="139148" y="791981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0"/>
          <p:cNvCxnSpPr/>
          <p:nvPr userDrawn="1"/>
        </p:nvCxnSpPr>
        <p:spPr>
          <a:xfrm>
            <a:off x="3130484" y="1221941"/>
            <a:ext cx="0" cy="4641011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2"/>
          <p:cNvGrpSpPr/>
          <p:nvPr userDrawn="1"/>
        </p:nvGrpSpPr>
        <p:grpSpPr>
          <a:xfrm>
            <a:off x="108223" y="2106221"/>
            <a:ext cx="3026493" cy="2905010"/>
            <a:chOff x="755951" y="2210607"/>
            <a:chExt cx="3026493" cy="2905010"/>
          </a:xfrm>
        </p:grpSpPr>
        <p:grpSp>
          <p:nvGrpSpPr>
            <p:cNvPr id="22" name="Group 1"/>
            <p:cNvGrpSpPr/>
            <p:nvPr/>
          </p:nvGrpSpPr>
          <p:grpSpPr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04859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859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4859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4859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6364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59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857" lnSpcReduction="2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 hasCustomPrompt="1"/>
          </p:nvPr>
        </p:nvSpPr>
        <p:spPr>
          <a:xfrm>
            <a:off x="241540" y="0"/>
            <a:ext cx="11701077" cy="465826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每节各个考点内容</a:t>
            </a:r>
            <a:endParaRPr lang="zh-CN" altLang="en-US" dirty="0"/>
          </a:p>
        </p:txBody>
      </p:sp>
      <p:sp>
        <p:nvSpPr>
          <p:cNvPr id="104861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1048613" name="文本框 6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4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5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6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1" name="直接连接符 4"/>
          <p:cNvCxnSpPr/>
          <p:nvPr userDrawn="1"/>
        </p:nvCxnSpPr>
        <p:spPr>
          <a:xfrm>
            <a:off x="241540" y="465826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961-0A61-4EB6-98E7-EFE145879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48581" name="文本框 7"/>
          <p:cNvSpPr txBox="1"/>
          <p:nvPr userDrawn="1"/>
        </p:nvSpPr>
        <p:spPr>
          <a:xfrm>
            <a:off x="432854" y="6501159"/>
            <a:ext cx="4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2C8A1B-FD01-4FEC-BC4C-A4CD3B747067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2" name="矩形 8">
            <a:hlinkClick r:id="" action="ppaction://hlinkshowjump?jump=previousslide"/>
          </p:cNvPr>
          <p:cNvSpPr/>
          <p:nvPr userDrawn="1"/>
        </p:nvSpPr>
        <p:spPr>
          <a:xfrm>
            <a:off x="-1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 9">
            <a:hlinkClick r:id="" action="ppaction://hlinkshowjump?jump=nextslide"/>
          </p:cNvPr>
          <p:cNvSpPr/>
          <p:nvPr userDrawn="1"/>
        </p:nvSpPr>
        <p:spPr>
          <a:xfrm>
            <a:off x="834588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2330" cy="6878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145" y="1251585"/>
            <a:ext cx="9651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高考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3500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单词巧学巧记和精讲精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练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-18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59065" y="4018915"/>
            <a:ext cx="4063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en-US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顺序法记单词  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5-7</a:t>
            </a:r>
            <a:endParaRPr lang="en-US" altLang="zh-CN" sz="28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5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mourn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noble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75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96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mourn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mɔːn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61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mourn the dead sadly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6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negotiate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nɪ'ɡəʊʃɪeɪt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63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谐音“你购谁的”→跟谁去协商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negotiate a program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64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nəʊbl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65" name="表格 12"/>
          <p:cNvGraphicFramePr>
            <a:graphicFrameLocks noGrp="1"/>
          </p:cNvGraphicFramePr>
          <p:nvPr/>
        </p:nvGraphicFramePr>
        <p:xfrm>
          <a:off x="6092078" y="457717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respect others' noble personality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60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哀悼</a:t>
            </a:r>
            <a:endParaRPr lang="zh-CN" altLang="en-US" sz="2400" dirty="0"/>
          </a:p>
        </p:txBody>
      </p:sp>
      <p:sp>
        <p:nvSpPr>
          <p:cNvPr id="1053761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协商，谈判</a:t>
            </a:r>
            <a:endParaRPr lang="zh-CN" altLang="en-US" sz="2400" b="1" dirty="0"/>
          </a:p>
        </p:txBody>
      </p:sp>
      <p:sp>
        <p:nvSpPr>
          <p:cNvPr id="1053762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高贵的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58" grpId="0"/>
      <p:bldP spid="1053759" grpId="0"/>
      <p:bldP spid="1053760" grpId="0"/>
      <p:bldP spid="1053761" grpId="0"/>
      <p:bldP spid="10537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6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nuclear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occur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76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96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njuːklɪə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67" name="表格 6"/>
          <p:cNvGraphicFramePr>
            <a:graphicFrameLocks noGrp="1"/>
          </p:cNvGraphicFramePr>
          <p:nvPr/>
        </p:nvGraphicFramePr>
        <p:xfrm>
          <a:off x="6092078" y="941213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nu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clear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谐音“牛”＋清楚→显然很牛很可怕的→核的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nuclear weapons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6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njuːtrɪʃən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69" name="表格 10"/>
          <p:cNvGraphicFramePr>
            <a:graphicFrameLocks noGrp="1"/>
          </p:cNvGraphicFramePr>
          <p:nvPr/>
        </p:nvGraphicFramePr>
        <p:xfrm>
          <a:off x="6092078" y="2878357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nutrit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营养＋后缀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serious lack of nutrition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6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核的</a:t>
            </a:r>
            <a:endParaRPr lang="zh-CN" altLang="en-US" sz="2400" dirty="0"/>
          </a:p>
        </p:txBody>
      </p:sp>
      <p:sp>
        <p:nvSpPr>
          <p:cNvPr id="1053766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营养</a:t>
            </a:r>
            <a:endParaRPr lang="zh-CN" altLang="en-US" sz="2400" b="1" dirty="0"/>
          </a:p>
        </p:txBody>
      </p:sp>
      <p:graphicFrame>
        <p:nvGraphicFramePr>
          <p:cNvPr id="419797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occur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ə'kɜ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71" name="表格 12"/>
          <p:cNvGraphicFramePr>
            <a:graphicFrameLocks noGrp="1"/>
          </p:cNvGraphicFramePr>
          <p:nvPr/>
        </p:nvGraphicFramePr>
        <p:xfrm>
          <a:off x="6092078" y="4519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cur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加强＋发生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occur from time to time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67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/>
              <a:t>发生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63" grpId="0"/>
      <p:bldP spid="1053764" grpId="0"/>
      <p:bldP spid="1053765" grpId="0"/>
      <p:bldP spid="1053766" grpId="0"/>
      <p:bldP spid="10537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6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oval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76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97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ɔːrəl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73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practise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oral English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7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ɔːbɪt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75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an orbit around the earth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76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əʊvl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77" name="表格 12"/>
          <p:cNvGraphicFramePr>
            <a:graphicFrameLocks noGrp="1"/>
          </p:cNvGraphicFramePr>
          <p:nvPr/>
        </p:nvGraphicFramePr>
        <p:xfrm>
          <a:off x="6092078" y="460222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shape an oval mirror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70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口头的</a:t>
            </a:r>
            <a:endParaRPr lang="zh-CN" altLang="en-US" sz="2400" dirty="0"/>
          </a:p>
        </p:txBody>
      </p:sp>
      <p:sp>
        <p:nvSpPr>
          <p:cNvPr id="1053771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天体运行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轨道</a:t>
            </a:r>
            <a:endParaRPr lang="zh-CN" altLang="en-US" sz="2400" b="1" dirty="0"/>
          </a:p>
        </p:txBody>
      </p:sp>
      <p:sp>
        <p:nvSpPr>
          <p:cNvPr id="1053772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椭圆形的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68" grpId="0"/>
      <p:bldP spid="1053769" grpId="0"/>
      <p:bldP spid="1053770" grpId="0"/>
      <p:bldP spid="1053771" grpId="0"/>
      <p:bldP spid="10537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7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paddle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parallel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77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97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paddle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pædl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79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谐音“拍多”→拍打很多的波浪→桨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row a boat with a long paddle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8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pænɪk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81" name="表格 10"/>
          <p:cNvGraphicFramePr>
            <a:graphicFrameLocks noGrp="1"/>
          </p:cNvGraphicFramePr>
          <p:nvPr/>
        </p:nvGraphicFramePr>
        <p:xfrm>
          <a:off x="6092078" y="2865478"/>
          <a:ext cx="592391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1334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锅＋的→下油锅很可怕→恐慌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flee in panic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7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桨</a:t>
            </a:r>
            <a:endParaRPr lang="zh-CN" altLang="en-US" sz="2400" dirty="0"/>
          </a:p>
        </p:txBody>
      </p:sp>
      <p:sp>
        <p:nvSpPr>
          <p:cNvPr id="1053776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恐慌</a:t>
            </a:r>
            <a:endParaRPr lang="zh-CN" altLang="en-US" sz="2400" b="1" dirty="0"/>
          </a:p>
        </p:txBody>
      </p:sp>
      <p:graphicFrame>
        <p:nvGraphicFramePr>
          <p:cNvPr id="4197982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parallel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pærəlel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83" name="表格 12"/>
          <p:cNvGraphicFramePr>
            <a:graphicFrameLocks noGrp="1"/>
          </p:cNvGraphicFramePr>
          <p:nvPr/>
        </p:nvGraphicFramePr>
        <p:xfrm>
          <a:off x="6092078" y="4378125"/>
          <a:ext cx="489173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557"/>
                <a:gridCol w="4027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para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llel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近旁＋看作“水平线”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level→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平行的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parallel highways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77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平行的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73" grpId="0"/>
      <p:bldP spid="1053774" grpId="0"/>
      <p:bldP spid="1053775" grpId="0"/>
      <p:bldP spid="1053776" grpId="0"/>
      <p:bldP spid="10537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7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pardon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patrol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77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98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pardon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pɑːdn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85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展示＋给→展示肚量→原谅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pardon a friend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8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peɪtnt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87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protect all the patents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88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patrol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pə'trəʊl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89" name="表格 12"/>
          <p:cNvGraphicFramePr>
            <a:graphicFrameLocks noGrp="1"/>
          </p:cNvGraphicFramePr>
          <p:nvPr/>
        </p:nvGraphicFramePr>
        <p:xfrm>
          <a:off x="6092078" y="426402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patrol on the expressways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]patrolman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80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</a:t>
            </a:r>
            <a:r>
              <a:rPr lang="en-US" altLang="zh-CN" sz="2400" b="1" i="1" dirty="0" err="1"/>
              <a:t>vt.</a:t>
            </a:r>
            <a:r>
              <a:rPr lang="zh-CN" altLang="en-US" sz="2400" b="1" dirty="0"/>
              <a:t>原谅</a:t>
            </a:r>
            <a:endParaRPr lang="zh-CN" altLang="en-US" sz="2400" dirty="0"/>
          </a:p>
        </p:txBody>
      </p:sp>
      <p:sp>
        <p:nvSpPr>
          <p:cNvPr id="1053781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专利</a:t>
            </a:r>
            <a:endParaRPr lang="zh-CN" altLang="en-US" sz="2400" b="1" dirty="0"/>
          </a:p>
        </p:txBody>
      </p:sp>
      <p:sp>
        <p:nvSpPr>
          <p:cNvPr id="1053782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n./vi.</a:t>
            </a:r>
            <a:r>
              <a:rPr lang="zh-CN" altLang="en-US" sz="2400" b="1" dirty="0"/>
              <a:t>巡逻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78" grpId="0"/>
      <p:bldP spid="1053779" grpId="0"/>
      <p:bldP spid="1053780" grpId="0"/>
      <p:bldP spid="1053781" grpId="0"/>
      <p:bldP spid="10537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8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pattern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pedestrian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78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99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pattern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pætən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91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谐音“派头”→模式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some new fashion patterns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9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pavement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peɪvmənt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93" name="表格 10"/>
          <p:cNvGraphicFramePr>
            <a:graphicFrameLocks noGrp="1"/>
          </p:cNvGraphicFramePr>
          <p:nvPr/>
        </p:nvGraphicFramePr>
        <p:xfrm>
          <a:off x="6092078" y="2620777"/>
          <a:ext cx="596037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1699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铺设＋后缀→铺设的路面→人行道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walk on a pavement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8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模式，式样</a:t>
            </a:r>
            <a:endParaRPr lang="zh-CN" altLang="en-US" sz="2400" dirty="0"/>
          </a:p>
        </p:txBody>
      </p:sp>
      <p:sp>
        <p:nvSpPr>
          <p:cNvPr id="1053786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人行道</a:t>
            </a:r>
            <a:endParaRPr lang="zh-CN" altLang="en-US" sz="2400" b="1" dirty="0"/>
          </a:p>
        </p:txBody>
      </p:sp>
      <p:graphicFrame>
        <p:nvGraphicFramePr>
          <p:cNvPr id="4197994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pedestrian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pə'destrɪən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95" name="表格 12"/>
          <p:cNvGraphicFramePr>
            <a:graphicFrameLocks noGrp="1"/>
          </p:cNvGraphicFramePr>
          <p:nvPr/>
        </p:nvGraphicFramePr>
        <p:xfrm>
          <a:off x="6092077" y="4532673"/>
          <a:ext cx="575648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300"/>
                <a:gridCol w="49181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estrian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脚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行走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scarce pedestrians in early morning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87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行人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83" grpId="0"/>
      <p:bldP spid="1053784" grpId="0"/>
      <p:bldP spid="1053785" grpId="0"/>
      <p:bldP spid="1053786" grpId="0"/>
      <p:bldP spid="10537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8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pension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petrol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78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99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penʃən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97" name="表格 6"/>
          <p:cNvGraphicFramePr>
            <a:graphicFrameLocks noGrp="1"/>
          </p:cNvGraphicFramePr>
          <p:nvPr/>
        </p:nvGraphicFramePr>
        <p:xfrm>
          <a:off x="6092077" y="965581"/>
          <a:ext cx="596239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pens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花费＋后缀→仅有的花费→养老金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depend on pension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9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pɜːmənənt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99" name="表格 10"/>
          <p:cNvGraphicFramePr>
            <a:graphicFrameLocks noGrp="1"/>
          </p:cNvGraphicFramePr>
          <p:nvPr/>
        </p:nvGraphicFramePr>
        <p:xfrm>
          <a:off x="6092078" y="269690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始终＋逗留＋的→永久的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permanent address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0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petrol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petrəl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01" name="表格 12"/>
          <p:cNvGraphicFramePr>
            <a:graphicFrameLocks noGrp="1"/>
          </p:cNvGraphicFramePr>
          <p:nvPr/>
        </p:nvGraphicFramePr>
        <p:xfrm>
          <a:off x="6036994" y="427172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fill a full tank of petrol  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]gasoline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90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养老金</a:t>
            </a:r>
            <a:endParaRPr lang="zh-CN" altLang="en-US" sz="2400" dirty="0"/>
          </a:p>
        </p:txBody>
      </p:sp>
      <p:sp>
        <p:nvSpPr>
          <p:cNvPr id="1053791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永久性的</a:t>
            </a:r>
            <a:endParaRPr lang="zh-CN" altLang="en-US" sz="2400" b="1" dirty="0"/>
          </a:p>
        </p:txBody>
      </p:sp>
      <p:sp>
        <p:nvSpPr>
          <p:cNvPr id="1053792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汽油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88" grpId="0"/>
      <p:bldP spid="1053789" grpId="0"/>
      <p:bldP spid="1053790" grpId="0"/>
      <p:bldP spid="1053791" grpId="0"/>
      <p:bldP spid="10537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9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phenomenon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plastic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79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00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51556"/>
                <a:gridCol w="297618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phenomenon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fɪ'nɒmɪnən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03" name="表格 6"/>
          <p:cNvGraphicFramePr>
            <a:graphicFrameLocks noGrp="1"/>
          </p:cNvGraphicFramePr>
          <p:nvPr/>
        </p:nvGraphicFramePr>
        <p:xfrm>
          <a:off x="6092078" y="1185914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谐音“废劳民笼”→废除劳民伤财的笼子是好“现象”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0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pilot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paɪlət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05" name="表格 10"/>
          <p:cNvGraphicFramePr>
            <a:graphicFrameLocks noGrp="1"/>
          </p:cNvGraphicFramePr>
          <p:nvPr/>
        </p:nvGraphicFramePr>
        <p:xfrm>
          <a:off x="6092078" y="2904115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rescue an American pilot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95" name="文本框 19"/>
          <p:cNvSpPr txBox="1"/>
          <p:nvPr/>
        </p:nvSpPr>
        <p:spPr>
          <a:xfrm>
            <a:off x="2739065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现象</a:t>
            </a:r>
            <a:endParaRPr lang="zh-CN" altLang="en-US" sz="2400" dirty="0"/>
          </a:p>
        </p:txBody>
      </p:sp>
      <p:sp>
        <p:nvSpPr>
          <p:cNvPr id="1053796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飞行员</a:t>
            </a:r>
            <a:endParaRPr lang="zh-CN" altLang="en-US" sz="2400" b="1" dirty="0"/>
          </a:p>
        </p:txBody>
      </p:sp>
      <p:graphicFrame>
        <p:nvGraphicFramePr>
          <p:cNvPr id="4198006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plæstɪk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07" name="表格 12"/>
          <p:cNvGraphicFramePr>
            <a:graphicFrameLocks noGrp="1"/>
          </p:cNvGraphicFramePr>
          <p:nvPr/>
        </p:nvGraphicFramePr>
        <p:xfrm>
          <a:off x="6092078" y="4519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buy a new plastic bucket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97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塑料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93" grpId="0"/>
      <p:bldP spid="1053794" grpId="0"/>
      <p:bldP spid="1053795" grpId="0"/>
      <p:bldP spid="1053796" grpId="0"/>
      <p:bldP spid="10537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9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platform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polish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79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00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platform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plætfɔːm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09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plat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平的＋形式→平台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jump onto a platform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10" name="表格 9"/>
          <p:cNvGraphicFramePr>
            <a:graphicFrameLocks noGrp="1"/>
          </p:cNvGraphicFramePr>
          <p:nvPr/>
        </p:nvGraphicFramePr>
        <p:xfrm>
          <a:off x="241540" y="2752296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plot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plɒt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11" name="表格 10"/>
          <p:cNvGraphicFramePr>
            <a:graphicFrameLocks noGrp="1"/>
          </p:cNvGraphicFramePr>
          <p:nvPr/>
        </p:nvGraphicFramePr>
        <p:xfrm>
          <a:off x="6092078" y="278458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expose an enemy plot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12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pɒlɪʃ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13" name="表格 12"/>
          <p:cNvGraphicFramePr>
            <a:graphicFrameLocks noGrp="1"/>
          </p:cNvGraphicFramePr>
          <p:nvPr/>
        </p:nvGraphicFramePr>
        <p:xfrm>
          <a:off x="6092078" y="460222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谐音“抛亮些”→擦亮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polish one's leather shoes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800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平台</a:t>
            </a:r>
            <a:endParaRPr lang="zh-CN" altLang="en-US" sz="2400" dirty="0"/>
          </a:p>
        </p:txBody>
      </p:sp>
      <p:sp>
        <p:nvSpPr>
          <p:cNvPr id="1053801" name="文本框 20"/>
          <p:cNvSpPr txBox="1"/>
          <p:nvPr/>
        </p:nvSpPr>
        <p:spPr>
          <a:xfrm>
            <a:off x="2605559" y="3227952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小块地；计谋</a:t>
            </a:r>
            <a:r>
              <a:rPr lang="zh-CN" altLang="en-US" sz="2400" b="1" dirty="0" smtClean="0"/>
              <a:t>；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(</a:t>
            </a:r>
            <a:r>
              <a:rPr lang="zh-CN" altLang="en-US" sz="2400" b="1" dirty="0"/>
              <a:t>故事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情节</a:t>
            </a:r>
            <a:endParaRPr lang="zh-CN" altLang="en-US" sz="2400" b="1" dirty="0"/>
          </a:p>
        </p:txBody>
      </p:sp>
      <p:sp>
        <p:nvSpPr>
          <p:cNvPr id="1053802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 smtClean="0"/>
              <a:t>光泽  </a:t>
            </a:r>
            <a:r>
              <a:rPr lang="en-US" altLang="zh-CN" sz="2400" b="1" i="1" dirty="0" smtClean="0"/>
              <a:t>v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擦亮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98" grpId="0"/>
      <p:bldP spid="1053799" grpId="0"/>
      <p:bldP spid="1053800" grpId="0"/>
      <p:bldP spid="1053801" grpId="0"/>
      <p:bldP spid="10538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80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potential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pour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80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01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pə'tenʃl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15" name="表格 6"/>
          <p:cNvGraphicFramePr>
            <a:graphicFrameLocks noGrp="1"/>
          </p:cNvGraphicFramePr>
          <p:nvPr/>
        </p:nvGraphicFramePr>
        <p:xfrm>
          <a:off x="6092078" y="915455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potent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有力量＋的→潜在力量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→潜力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potential customers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16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pʊə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17" name="表格 10"/>
          <p:cNvGraphicFramePr>
            <a:graphicFrameLocks noGrp="1"/>
          </p:cNvGraphicFramePr>
          <p:nvPr/>
        </p:nvGraphicFramePr>
        <p:xfrm>
          <a:off x="6103095" y="2518369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pour a cup of coffee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]downpour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80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潜在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smtClean="0"/>
              <a:t>n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潜力</a:t>
            </a:r>
            <a:endParaRPr lang="zh-CN" altLang="en-US" sz="2400" dirty="0"/>
          </a:p>
        </p:txBody>
      </p:sp>
      <p:sp>
        <p:nvSpPr>
          <p:cNvPr id="1053806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注，灌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803" grpId="0"/>
      <p:bldP spid="1053804" grpId="0"/>
      <p:bldP spid="1053805" grpId="0"/>
      <p:bldP spid="10538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18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顺序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-5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719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3720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213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3721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3722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litter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loaf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maid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march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mass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mature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measure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mention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merchant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modest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moral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motto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mourn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noble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nuclear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occur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oral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oval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paddle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parallel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pardon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patrol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pattern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pedestrian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pension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petrol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phenomenon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plastic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platform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polish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potential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pour</a:t>
              </a:r>
              <a:endParaRPr lang="zh-CN" altLang="en-US" sz="20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214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3723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3724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单词活用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用所给动词的适当形式填空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3725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726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80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80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80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810" name="文本占位符 2"/>
          <p:cNvSpPr>
            <a:spLocks noGrp="1"/>
          </p:cNvSpPr>
          <p:nvPr>
            <p:ph type="body" idx="1"/>
          </p:nvPr>
        </p:nvSpPr>
        <p:spPr>
          <a:xfrm>
            <a:off x="241540" y="562977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vt.</a:t>
            </a:r>
            <a:r>
              <a:rPr lang="zh-CN" altLang="en-US" sz="2200" b="1" dirty="0"/>
              <a:t>测量</a:t>
            </a:r>
            <a:r>
              <a:rPr lang="en-US" altLang="zh-CN" sz="2200" b="1" i="1" dirty="0"/>
              <a:t>n.</a:t>
            </a:r>
            <a:r>
              <a:rPr lang="zh-CN" altLang="en-US" sz="2200" b="1" dirty="0"/>
              <a:t>措施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vt.</a:t>
            </a:r>
            <a:r>
              <a:rPr lang="zh-CN" altLang="en-US" sz="2200" b="1" dirty="0"/>
              <a:t>提到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营</a:t>
            </a:r>
            <a:r>
              <a:rPr lang="zh-CN" altLang="en-US" sz="2200" b="1" dirty="0"/>
              <a:t>养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vi.</a:t>
            </a:r>
            <a:r>
              <a:rPr lang="zh-CN" altLang="en-US" sz="2200" b="1" dirty="0"/>
              <a:t>发生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en-US" altLang="zh-CN" sz="2200" b="1" i="1" dirty="0" smtClean="0"/>
              <a:t>/</a:t>
            </a:r>
            <a:r>
              <a:rPr lang="en-US" altLang="zh-CN" sz="2200" b="1" i="1" dirty="0" err="1" smtClean="0"/>
              <a:t>vt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原谅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模</a:t>
            </a:r>
            <a:r>
              <a:rPr lang="zh-CN" altLang="en-US" sz="2200" b="1" dirty="0"/>
              <a:t>式，式样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现</a:t>
            </a:r>
            <a:r>
              <a:rPr lang="zh-CN" altLang="en-US" sz="2200" b="1" dirty="0"/>
              <a:t>象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光</a:t>
            </a:r>
            <a:r>
              <a:rPr lang="zh-CN" altLang="en-US" sz="2200" b="1" dirty="0"/>
              <a:t>泽</a:t>
            </a:r>
            <a:r>
              <a:rPr lang="en-US" altLang="zh-CN" sz="2200" b="1" i="1" dirty="0"/>
              <a:t>v.</a:t>
            </a:r>
            <a:r>
              <a:rPr lang="zh-CN" altLang="en-US" sz="2200" b="1" dirty="0"/>
              <a:t>擦亮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潜在的</a:t>
            </a:r>
            <a:r>
              <a:rPr lang="en-US" altLang="zh-CN" sz="2200" b="1" i="1" dirty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潜力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注</a:t>
            </a:r>
            <a:r>
              <a:rPr lang="zh-CN" altLang="en-US" sz="2200" b="1" dirty="0"/>
              <a:t>，灌</a:t>
            </a:r>
            <a:endParaRPr lang="zh-CN" altLang="en-US" sz="2200" b="1" dirty="0"/>
          </a:p>
        </p:txBody>
      </p:sp>
      <p:sp>
        <p:nvSpPr>
          <p:cNvPr id="1053811" name="文本框 5"/>
          <p:cNvSpPr txBox="1"/>
          <p:nvPr/>
        </p:nvSpPr>
        <p:spPr>
          <a:xfrm>
            <a:off x="684154" y="465124"/>
            <a:ext cx="31051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measure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mention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nutrition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occur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pardon 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pattern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phenomenon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polish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potential 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pour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808" grpId="0" animBg="1"/>
      <p:bldP spid="1053809" grpId="0"/>
      <p:bldP spid="1053810" grpId="0"/>
      <p:bldP spid="10538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81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81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814" name="文本占位符 2"/>
          <p:cNvSpPr>
            <a:spLocks noGrp="1"/>
          </p:cNvSpPr>
          <p:nvPr>
            <p:ph type="body" idx="1"/>
          </p:nvPr>
        </p:nvSpPr>
        <p:spPr>
          <a:xfrm>
            <a:off x="241540" y="862986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litter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/v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load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/v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loaf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marble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march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/vi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mass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material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mature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815" name="文本占位符 2"/>
          <p:cNvSpPr txBox="1"/>
          <p:nvPr/>
        </p:nvSpPr>
        <p:spPr>
          <a:xfrm>
            <a:off x="6049402" y="86298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mental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merchant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 smtClean="0"/>
              <a:t>．</a:t>
            </a:r>
            <a:r>
              <a:rPr lang="en-US" altLang="zh-CN" b="1" dirty="0" err="1" smtClean="0"/>
              <a:t>moslem</a:t>
            </a:r>
            <a:r>
              <a:rPr lang="en-US" altLang="zh-CN" b="1" dirty="0" smtClean="0"/>
              <a:t>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motto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mourn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negotiate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noble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nuclear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816" name="文本框 5"/>
          <p:cNvSpPr txBox="1"/>
          <p:nvPr/>
        </p:nvSpPr>
        <p:spPr>
          <a:xfrm>
            <a:off x="1970076" y="741118"/>
            <a:ext cx="376079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废弃物</a:t>
            </a:r>
            <a:r>
              <a:rPr lang="zh-CN" altLang="en-US" sz="2400" b="1" dirty="0">
                <a:solidFill>
                  <a:srgbClr val="C00000"/>
                </a:solidFill>
              </a:rPr>
              <a:t>；乱扔</a:t>
            </a:r>
            <a:r>
              <a:rPr lang="en-US" altLang="zh-CN" sz="2400" b="1" dirty="0">
                <a:solidFill>
                  <a:srgbClr val="C00000"/>
                </a:solidFill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</a:rPr>
              <a:t>垃圾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担子</a:t>
            </a:r>
            <a:r>
              <a:rPr lang="zh-CN" altLang="en-US" sz="2400" b="1" dirty="0">
                <a:solidFill>
                  <a:srgbClr val="C00000"/>
                </a:solidFill>
              </a:rPr>
              <a:t>；负载；装载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一</a:t>
            </a:r>
            <a:r>
              <a:rPr lang="zh-CN" altLang="en-US" sz="2400" b="1" dirty="0">
                <a:solidFill>
                  <a:srgbClr val="C00000"/>
                </a:solidFill>
              </a:rPr>
              <a:t>条面包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大理石</a:t>
            </a:r>
            <a:r>
              <a:rPr lang="zh-CN" altLang="en-US" sz="2400" b="1" dirty="0">
                <a:solidFill>
                  <a:srgbClr val="C00000"/>
                </a:solidFill>
              </a:rPr>
              <a:t>；弹珠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行进</a:t>
            </a:r>
            <a:r>
              <a:rPr lang="zh-CN" altLang="en-US" sz="2400" b="1" dirty="0">
                <a:solidFill>
                  <a:srgbClr val="C00000"/>
                </a:solidFill>
              </a:rPr>
              <a:t>，进军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一</a:t>
            </a:r>
            <a:r>
              <a:rPr lang="zh-CN" altLang="en-US" sz="2400" b="1" dirty="0">
                <a:solidFill>
                  <a:srgbClr val="C00000"/>
                </a:solidFill>
              </a:rPr>
              <a:t>团；块；群众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材料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  (</a:t>
            </a:r>
            <a:r>
              <a:rPr lang="zh-CN" altLang="en-US" sz="2400" b="1" dirty="0">
                <a:solidFill>
                  <a:srgbClr val="C00000"/>
                </a:solidFill>
              </a:rPr>
              <a:t>人、事情等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成熟的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3817" name="文本框 6"/>
          <p:cNvSpPr txBox="1"/>
          <p:nvPr/>
        </p:nvSpPr>
        <p:spPr>
          <a:xfrm>
            <a:off x="8031305" y="763153"/>
            <a:ext cx="341555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心理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商人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伊斯兰教</a:t>
            </a:r>
            <a:r>
              <a:rPr lang="zh-CN" altLang="en-US" sz="2400" b="1" dirty="0">
                <a:solidFill>
                  <a:srgbClr val="C00000"/>
                </a:solidFill>
              </a:rPr>
              <a:t>徒，穆斯林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格言</a:t>
            </a:r>
            <a:r>
              <a:rPr lang="zh-CN" altLang="en-US" sz="2400" b="1" dirty="0">
                <a:solidFill>
                  <a:srgbClr val="C00000"/>
                </a:solidFill>
              </a:rPr>
              <a:t>，座右铭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哀悼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协商</a:t>
            </a:r>
            <a:r>
              <a:rPr lang="zh-CN" altLang="en-US" sz="2400" b="1" dirty="0">
                <a:solidFill>
                  <a:srgbClr val="C00000"/>
                </a:solidFill>
              </a:rPr>
              <a:t>，谈判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高贵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核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812" grpId="0" animBg="1"/>
      <p:bldP spid="1053813" grpId="0"/>
      <p:bldP spid="1053814" grpId="0"/>
      <p:bldP spid="1053815" grpId="0"/>
      <p:bldP spid="1053816" grpId="0"/>
      <p:bldP spid="10538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81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81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820" name="文本占位符 2"/>
          <p:cNvSpPr>
            <a:spLocks noGrp="1"/>
          </p:cNvSpPr>
          <p:nvPr>
            <p:ph type="body" idx="1"/>
          </p:nvPr>
        </p:nvSpPr>
        <p:spPr>
          <a:xfrm>
            <a:off x="241540" y="907596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parallel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patent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patrol </a:t>
            </a:r>
            <a:r>
              <a:rPr lang="en-US" altLang="zh-CN" b="1" i="1" dirty="0" smtClean="0"/>
              <a:t>n</a:t>
            </a:r>
            <a:r>
              <a:rPr lang="en-US" altLang="zh-CN" b="1" dirty="0"/>
              <a:t>.</a:t>
            </a:r>
            <a:r>
              <a:rPr lang="en-US" altLang="zh-CN" b="1" i="1" dirty="0" smtClean="0"/>
              <a:t>/vi.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pavement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pedestrian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pension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permanent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petrol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821" name="文本占位符 2"/>
          <p:cNvSpPr txBox="1"/>
          <p:nvPr/>
        </p:nvSpPr>
        <p:spPr>
          <a:xfrm>
            <a:off x="6049402" y="90759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25</a:t>
            </a:r>
            <a:r>
              <a:rPr lang="zh-CN" altLang="en-US" b="1" dirty="0"/>
              <a:t>．</a:t>
            </a:r>
            <a:r>
              <a:rPr lang="en-US" altLang="zh-CN" b="1" dirty="0"/>
              <a:t>pilot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26</a:t>
            </a:r>
            <a:r>
              <a:rPr lang="zh-CN" altLang="en-US" b="1" dirty="0"/>
              <a:t>．</a:t>
            </a:r>
            <a:r>
              <a:rPr lang="en-US" altLang="zh-CN" b="1" dirty="0"/>
              <a:t>plastic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27</a:t>
            </a:r>
            <a:r>
              <a:rPr lang="zh-CN" altLang="en-US" b="1" dirty="0"/>
              <a:t>．</a:t>
            </a:r>
            <a:r>
              <a:rPr lang="en-US" altLang="zh-CN" b="1" dirty="0"/>
              <a:t>platform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28</a:t>
            </a:r>
            <a:r>
              <a:rPr lang="zh-CN" altLang="en-US" b="1" dirty="0"/>
              <a:t>．</a:t>
            </a:r>
            <a:r>
              <a:rPr lang="en-US" altLang="zh-CN" b="1" dirty="0"/>
              <a:t>plot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822" name="文本框 5"/>
          <p:cNvSpPr txBox="1"/>
          <p:nvPr/>
        </p:nvSpPr>
        <p:spPr>
          <a:xfrm>
            <a:off x="2362776" y="763695"/>
            <a:ext cx="376079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平行的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专利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巡逻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人行道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行人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养老金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永久性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汽油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3823" name="文本框 6"/>
          <p:cNvSpPr txBox="1"/>
          <p:nvPr/>
        </p:nvSpPr>
        <p:spPr>
          <a:xfrm>
            <a:off x="7738819" y="785729"/>
            <a:ext cx="3759218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飞</a:t>
            </a:r>
            <a:r>
              <a:rPr lang="zh-CN" altLang="en-US" sz="2400" b="1" dirty="0">
                <a:solidFill>
                  <a:srgbClr val="C00000"/>
                </a:solidFill>
              </a:rPr>
              <a:t>行员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塑料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平台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小</a:t>
            </a:r>
            <a:r>
              <a:rPr lang="zh-CN" altLang="en-US" sz="2400" b="1" dirty="0">
                <a:solidFill>
                  <a:srgbClr val="C00000"/>
                </a:solidFill>
              </a:rPr>
              <a:t>块地；计谋；</a:t>
            </a:r>
            <a:r>
              <a:rPr lang="en-US" altLang="zh-CN" sz="2400" b="1" dirty="0">
                <a:solidFill>
                  <a:srgbClr val="C00000"/>
                </a:solidFill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</a:rPr>
              <a:t>故事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情节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818" grpId="0" animBg="1"/>
      <p:bldP spid="1053819" grpId="0"/>
      <p:bldP spid="1053820" grpId="0"/>
      <p:bldP spid="1053821" grpId="0"/>
      <p:bldP spid="1053822" grpId="0"/>
      <p:bldP spid="10538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82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82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826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Furthermore, the pen is made of many strong ____________(</a:t>
            </a:r>
            <a:r>
              <a:rPr lang="zh-CN" altLang="en-US" b="1" dirty="0"/>
              <a:t>材料</a:t>
            </a:r>
            <a:r>
              <a:rPr lang="en-US" altLang="zh-CN" b="1" dirty="0"/>
              <a:t>), which can protect the pen from the damage when it might fall down onto the ground.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He has the ____________(</a:t>
            </a:r>
            <a:r>
              <a:rPr lang="zh-CN" altLang="en-US" b="1" dirty="0"/>
              <a:t>潜力</a:t>
            </a:r>
            <a:r>
              <a:rPr lang="en-US" altLang="zh-CN" b="1" dirty="0"/>
              <a:t>)of acting, and his dream is to become an actor.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Standing on the ____________ (</a:t>
            </a:r>
            <a:r>
              <a:rPr lang="zh-CN" altLang="en-US" b="1" dirty="0"/>
              <a:t>站台</a:t>
            </a:r>
            <a:r>
              <a:rPr lang="en-US" altLang="zh-CN" b="1" dirty="0"/>
              <a:t>), she waved her daughter </a:t>
            </a:r>
            <a:r>
              <a:rPr lang="en-US" altLang="zh-CN" b="1" dirty="0" smtClean="0"/>
              <a:t>good</a:t>
            </a:r>
            <a:r>
              <a:rPr lang="en-US" altLang="zh-CN" b="1" dirty="0"/>
              <a:t>-</a:t>
            </a:r>
            <a:r>
              <a:rPr lang="en-US" altLang="zh-CN" b="1" dirty="0" smtClean="0"/>
              <a:t>bye</a:t>
            </a:r>
            <a:r>
              <a:rPr lang="en-US" altLang="zh-CN" b="1" dirty="0"/>
              <a:t>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He almost couldn't undertake to do anything because of this unfair social </a:t>
            </a:r>
            <a:r>
              <a:rPr lang="en-US" altLang="zh-CN" b="1" dirty="0" smtClean="0"/>
              <a:t>______________(</a:t>
            </a:r>
            <a:r>
              <a:rPr lang="zh-CN" altLang="en-US" b="1" dirty="0"/>
              <a:t>现象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Many traditional values are of ____________(</a:t>
            </a:r>
            <a:r>
              <a:rPr lang="zh-CN" altLang="en-US" b="1" dirty="0"/>
              <a:t>永久的</a:t>
            </a:r>
            <a:r>
              <a:rPr lang="en-US" altLang="zh-CN" b="1" dirty="0"/>
              <a:t>)significance and should be observed in the modern and </a:t>
            </a:r>
            <a:r>
              <a:rPr lang="en-US" altLang="zh-CN" b="1" dirty="0" smtClean="0"/>
              <a:t>post</a:t>
            </a:r>
            <a:r>
              <a:rPr lang="en-US" altLang="zh-CN" b="1" dirty="0"/>
              <a:t>-</a:t>
            </a:r>
            <a:r>
              <a:rPr lang="en-US" altLang="zh-CN" b="1" dirty="0" smtClean="0"/>
              <a:t>modern </a:t>
            </a:r>
            <a:r>
              <a:rPr lang="en-US" altLang="zh-CN" b="1" dirty="0"/>
              <a:t>eras.</a:t>
            </a:r>
            <a:endParaRPr lang="en-US" altLang="zh-CN" b="1" dirty="0"/>
          </a:p>
        </p:txBody>
      </p:sp>
      <p:sp>
        <p:nvSpPr>
          <p:cNvPr id="1053827" name="矩形 7"/>
          <p:cNvSpPr/>
          <p:nvPr/>
        </p:nvSpPr>
        <p:spPr>
          <a:xfrm>
            <a:off x="6883156" y="676720"/>
            <a:ext cx="141417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materials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828" name="矩形 8"/>
          <p:cNvSpPr/>
          <p:nvPr/>
        </p:nvSpPr>
        <p:spPr>
          <a:xfrm>
            <a:off x="2512799" y="2062966"/>
            <a:ext cx="134684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potential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829" name="矩形 9"/>
          <p:cNvSpPr/>
          <p:nvPr/>
        </p:nvSpPr>
        <p:spPr>
          <a:xfrm>
            <a:off x="3145582" y="2790172"/>
            <a:ext cx="139974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platform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830" name="矩形 10"/>
          <p:cNvSpPr/>
          <p:nvPr/>
        </p:nvSpPr>
        <p:spPr>
          <a:xfrm>
            <a:off x="554782" y="4170123"/>
            <a:ext cx="187904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phenomenon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831" name="矩形 11"/>
          <p:cNvSpPr/>
          <p:nvPr/>
        </p:nvSpPr>
        <p:spPr>
          <a:xfrm>
            <a:off x="4831598" y="4906130"/>
            <a:ext cx="162095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permanent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3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3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3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3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824" grpId="0" animBg="1"/>
      <p:bldP spid="1053825" grpId="0"/>
      <p:bldP spid="1053826" grpId="0"/>
      <p:bldP spid="1053827" grpId="0" animBg="1"/>
      <p:bldP spid="1053828" grpId="0" animBg="1"/>
      <p:bldP spid="1053829" grpId="0" animBg="1"/>
      <p:bldP spid="1053830" grpId="0" animBg="1"/>
      <p:bldP spid="10538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832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833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834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Life is like a bus ____________ (load) with passengers, each man to his destination.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After the typhoon, people found some tall trees, ____________ (measure) more than 10 meters, lying on the ground.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It just ____________ (occur) to me that if we wanted to go to the seashore for our vacation</a:t>
            </a:r>
            <a:r>
              <a:rPr lang="zh-CN" altLang="en-US" b="1" dirty="0"/>
              <a:t>，</a:t>
            </a:r>
            <a:r>
              <a:rPr lang="en-US" altLang="zh-CN" b="1" dirty="0"/>
              <a:t>we had better make reservations in advance.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 speaker spent several days ____________ (polish) her lecture to make it perfect.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You must be thirsty now</a:t>
            </a:r>
            <a:r>
              <a:rPr lang="en-US" altLang="zh-CN" b="1" dirty="0" smtClean="0"/>
              <a:t>. I ______________(</a:t>
            </a:r>
            <a:r>
              <a:rPr lang="en-US" altLang="zh-CN" b="1" dirty="0"/>
              <a:t>pour)a glass of beer for you.</a:t>
            </a:r>
            <a:endParaRPr lang="en-US" altLang="zh-CN" b="1" dirty="0"/>
          </a:p>
        </p:txBody>
      </p:sp>
      <p:sp>
        <p:nvSpPr>
          <p:cNvPr id="1053835" name="矩形 16"/>
          <p:cNvSpPr/>
          <p:nvPr/>
        </p:nvSpPr>
        <p:spPr>
          <a:xfrm>
            <a:off x="3246047" y="878248"/>
            <a:ext cx="106311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loaded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836" name="矩形 17"/>
          <p:cNvSpPr/>
          <p:nvPr/>
        </p:nvSpPr>
        <p:spPr>
          <a:xfrm>
            <a:off x="7183730" y="1520948"/>
            <a:ext cx="152638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measuring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837" name="矩形 6"/>
          <p:cNvSpPr/>
          <p:nvPr/>
        </p:nvSpPr>
        <p:spPr>
          <a:xfrm>
            <a:off x="1916306" y="2686398"/>
            <a:ext cx="130651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occurred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838" name="矩形 7"/>
          <p:cNvSpPr/>
          <p:nvPr/>
        </p:nvSpPr>
        <p:spPr>
          <a:xfrm>
            <a:off x="5069299" y="3820106"/>
            <a:ext cx="134043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polishing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839" name="矩形 8"/>
          <p:cNvSpPr/>
          <p:nvPr/>
        </p:nvSpPr>
        <p:spPr>
          <a:xfrm>
            <a:off x="4346660" y="4446697"/>
            <a:ext cx="178657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have poured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3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3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3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3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832" grpId="0" animBg="1"/>
      <p:bldP spid="1053833" grpId="0"/>
      <p:bldP spid="1053834" grpId="0"/>
      <p:bldP spid="1053835" grpId="0" animBg="1"/>
      <p:bldP spid="1053836" grpId="0" animBg="1"/>
      <p:bldP spid="1053837" grpId="0" animBg="1"/>
      <p:bldP spid="1053838" grpId="0" animBg="1"/>
      <p:bldP spid="10538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84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841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842" name="文本占位符 2"/>
          <p:cNvSpPr>
            <a:spLocks noGrp="1"/>
          </p:cNvSpPr>
          <p:nvPr>
            <p:ph type="body" idx="1"/>
          </p:nvPr>
        </p:nvSpPr>
        <p:spPr>
          <a:xfrm>
            <a:off x="319918" y="9609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．只要我们遵守上面提到的规则，我们就会发现与我们的朋友友好相处会很容易。</a:t>
            </a:r>
            <a:r>
              <a:rPr lang="en-US" altLang="zh-CN" b="1" dirty="0"/>
              <a:t>(the rules mentioned above)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．他们不仅谦逊而且对老师和其他同学非常有礼貌。</a:t>
            </a:r>
            <a:r>
              <a:rPr lang="en-US" altLang="zh-CN" b="1" dirty="0"/>
              <a:t>(modest)</a:t>
            </a:r>
            <a:endParaRPr lang="en-US" altLang="zh-CN" b="1" dirty="0"/>
          </a:p>
        </p:txBody>
      </p:sp>
      <p:sp>
        <p:nvSpPr>
          <p:cNvPr id="1053843" name="矩形 6"/>
          <p:cNvSpPr/>
          <p:nvPr/>
        </p:nvSpPr>
        <p:spPr>
          <a:xfrm>
            <a:off x="817411" y="1701341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As long as we obey the rules mentioned above, we will find it easy to get along well with our friends.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3844" name="矩形 7"/>
          <p:cNvSpPr/>
          <p:nvPr/>
        </p:nvSpPr>
        <p:spPr>
          <a:xfrm>
            <a:off x="817411" y="3433484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Not only are they modest, but also they are very polite to teachers and other students.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840" grpId="0" animBg="1"/>
      <p:bldP spid="1053841" grpId="0"/>
      <p:bldP spid="1053842" grpId="0"/>
      <p:bldP spid="1053843" grpId="0"/>
      <p:bldP spid="10538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845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顺序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法记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-6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846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3847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240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3848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3849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powder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precise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pregnant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principle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private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pulse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psychologist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purpose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pyramid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queue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random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recipe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reflect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reputation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rescue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rhyme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riddle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rigid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rough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ruin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salute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schedule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scratch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section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seize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setting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severe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shelter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shrink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sigh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skeptical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slide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slip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sniff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zh-CN" altLang="en-US" sz="20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241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3850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3851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单词活用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介词填空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3852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853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8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85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powder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precise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85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01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powder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paʊdə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19" name="表格 6"/>
          <p:cNvGraphicFramePr>
            <a:graphicFrameLocks noGrp="1"/>
          </p:cNvGraphicFramePr>
          <p:nvPr/>
        </p:nvGraphicFramePr>
        <p:xfrm>
          <a:off x="6092078" y="1185914"/>
          <a:ext cx="59625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644"/>
                <a:gridCol w="515490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bag of washing powder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2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preʃəs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21" name="表格 10"/>
          <p:cNvGraphicFramePr>
            <a:graphicFrameLocks noGrp="1"/>
          </p:cNvGraphicFramePr>
          <p:nvPr/>
        </p:nvGraphicFramePr>
        <p:xfrm>
          <a:off x="6092078" y="2878357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preci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价值＋的→宝贵的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precious gift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]valuable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857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粉末</a:t>
            </a:r>
            <a:endParaRPr lang="zh-CN" altLang="en-US" sz="2400" dirty="0"/>
          </a:p>
        </p:txBody>
      </p:sp>
      <p:sp>
        <p:nvSpPr>
          <p:cNvPr id="1053858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宝贵的</a:t>
            </a:r>
            <a:endParaRPr lang="zh-CN" altLang="en-US" sz="2400" b="1" dirty="0"/>
          </a:p>
        </p:txBody>
      </p:sp>
      <p:graphicFrame>
        <p:nvGraphicFramePr>
          <p:cNvPr id="4198022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prɪ'saɪs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23" name="表格 12"/>
          <p:cNvGraphicFramePr>
            <a:graphicFrameLocks noGrp="1"/>
          </p:cNvGraphicFramePr>
          <p:nvPr/>
        </p:nvGraphicFramePr>
        <p:xfrm>
          <a:off x="6092078" y="428797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cise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在前＋切→提前切好的→精确的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precise measurement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859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精确的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855" grpId="0"/>
      <p:bldP spid="1053856" grpId="0"/>
      <p:bldP spid="1053857" grpId="0"/>
      <p:bldP spid="1053858" grpId="0"/>
      <p:bldP spid="10538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2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86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pregnant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principle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86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02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pregnant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preɡnənt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25" name="表格 6"/>
          <p:cNvGraphicFramePr>
            <a:graphicFrameLocks noGrp="1"/>
          </p:cNvGraphicFramePr>
          <p:nvPr/>
        </p:nvGraphicFramePr>
        <p:xfrm>
          <a:off x="6092077" y="940529"/>
          <a:ext cx="596239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pregn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余＋人→多出一个人→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怀孕的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pregnant woman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2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priːvɪəs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27" name="表格 10"/>
          <p:cNvGraphicFramePr>
            <a:graphicFrameLocks noGrp="1"/>
          </p:cNvGraphicFramePr>
          <p:nvPr/>
        </p:nvGraphicFramePr>
        <p:xfrm>
          <a:off x="6092078" y="2664792"/>
          <a:ext cx="582017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575"/>
                <a:gridCol w="49725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前＋路＋的→以前的路→以前的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previous chapters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28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prɪnsəpl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29" name="表格 12"/>
          <p:cNvGraphicFramePr>
            <a:graphicFrameLocks noGrp="1"/>
          </p:cNvGraphicFramePr>
          <p:nvPr/>
        </p:nvGraphicFramePr>
        <p:xfrm>
          <a:off x="6092078" y="43816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prin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cip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第一＋拿＋东西→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首先采取的东西→原则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stick to principles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862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怀孕的</a:t>
            </a:r>
            <a:endParaRPr lang="zh-CN" altLang="en-US" sz="2400" dirty="0"/>
          </a:p>
        </p:txBody>
      </p:sp>
      <p:sp>
        <p:nvSpPr>
          <p:cNvPr id="1053863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以前的，前面的</a:t>
            </a:r>
            <a:endParaRPr lang="zh-CN" altLang="en-US" sz="2400" b="1" dirty="0"/>
          </a:p>
        </p:txBody>
      </p:sp>
      <p:sp>
        <p:nvSpPr>
          <p:cNvPr id="1053864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原则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860" grpId="0"/>
      <p:bldP spid="1053861" grpId="0"/>
      <p:bldP spid="1053862" grpId="0"/>
      <p:bldP spid="1053863" grpId="0"/>
      <p:bldP spid="10538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86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private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pulse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86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03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praɪvət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31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priv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单个＋的→私人的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 private enterprise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]public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3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privilege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prɪvəlɪdʒ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33" name="表格 10"/>
          <p:cNvGraphicFramePr>
            <a:graphicFrameLocks noGrp="1"/>
          </p:cNvGraphicFramePr>
          <p:nvPr/>
        </p:nvGraphicFramePr>
        <p:xfrm>
          <a:off x="6092078" y="2942752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priv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leg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单个＋人＋法律→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法律给个人特别的权利→特权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867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私人的</a:t>
            </a:r>
            <a:endParaRPr lang="zh-CN" altLang="en-US" sz="2400" dirty="0"/>
          </a:p>
        </p:txBody>
      </p:sp>
      <p:sp>
        <p:nvSpPr>
          <p:cNvPr id="1053868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特权</a:t>
            </a:r>
            <a:endParaRPr lang="zh-CN" altLang="en-US" sz="2400" b="1" dirty="0"/>
          </a:p>
        </p:txBody>
      </p:sp>
      <p:graphicFrame>
        <p:nvGraphicFramePr>
          <p:cNvPr id="4198034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pʌls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35" name="表格 12"/>
          <p:cNvGraphicFramePr>
            <a:graphicFrameLocks noGrp="1"/>
          </p:cNvGraphicFramePr>
          <p:nvPr/>
        </p:nvGraphicFramePr>
        <p:xfrm>
          <a:off x="6092078" y="4519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sb's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pulse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869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脉搏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865" grpId="0"/>
      <p:bldP spid="1053866" grpId="0"/>
      <p:bldP spid="1053867" grpId="0"/>
      <p:bldP spid="1053868" grpId="0"/>
      <p:bldP spid="10538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87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psychologist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purpose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87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03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psychologist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saɪ'kɒlədʒɪst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37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psycholog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心理学＋专门家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invite a psychologist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3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pump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pʌmp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39" name="表格 10"/>
          <p:cNvGraphicFramePr>
            <a:graphicFrameLocks noGrp="1"/>
          </p:cNvGraphicFramePr>
          <p:nvPr/>
        </p:nvGraphicFramePr>
        <p:xfrm>
          <a:off x="6092078" y="2922372"/>
          <a:ext cx="609992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314"/>
                <a:gridCol w="521160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pump water up to the rice fields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4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pɜːpəs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41" name="表格 12"/>
          <p:cNvGraphicFramePr>
            <a:graphicFrameLocks noGrp="1"/>
          </p:cNvGraphicFramePr>
          <p:nvPr/>
        </p:nvGraphicFramePr>
        <p:xfrm>
          <a:off x="6092078" y="436206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pur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纯洁＋放置→放到纯洁的位置→目的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purpose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872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心理学家</a:t>
            </a:r>
            <a:endParaRPr lang="zh-CN" altLang="en-US" sz="2400" dirty="0"/>
          </a:p>
        </p:txBody>
      </p:sp>
      <p:sp>
        <p:nvSpPr>
          <p:cNvPr id="1053873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 smtClean="0"/>
              <a:t>水泵  </a:t>
            </a:r>
            <a:r>
              <a:rPr lang="en-US" altLang="zh-CN" sz="2400" b="1" i="1" dirty="0" smtClean="0"/>
              <a:t>v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用泵抽</a:t>
            </a:r>
            <a:endParaRPr lang="zh-CN" altLang="en-US" sz="2400" b="1" dirty="0"/>
          </a:p>
        </p:txBody>
      </p:sp>
      <p:sp>
        <p:nvSpPr>
          <p:cNvPr id="1053874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目的，意图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870" grpId="0"/>
      <p:bldP spid="1053871" grpId="0"/>
      <p:bldP spid="1053872" grpId="0"/>
      <p:bldP spid="1053873" grpId="0"/>
      <p:bldP spid="10538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87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pyramid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queue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87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04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pyramid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pɪrəmɪd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43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climb up a pyramid in Egypt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44" name="表格 9"/>
          <p:cNvGraphicFramePr>
            <a:graphicFrameLocks noGrp="1"/>
          </p:cNvGraphicFramePr>
          <p:nvPr/>
        </p:nvGraphicFramePr>
        <p:xfrm>
          <a:off x="241540" y="2697603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kwɔːtə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45" name="表格 10"/>
          <p:cNvGraphicFramePr>
            <a:graphicFrameLocks noGrp="1"/>
          </p:cNvGraphicFramePr>
          <p:nvPr/>
        </p:nvGraphicFramePr>
        <p:xfrm>
          <a:off x="6092078" y="2633656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谐音“犯难事”→资金是很多企业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犯难的事→资金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quarter to nine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877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金字塔</a:t>
            </a:r>
            <a:endParaRPr lang="zh-CN" altLang="en-US" sz="2400" dirty="0"/>
          </a:p>
        </p:txBody>
      </p:sp>
      <p:sp>
        <p:nvSpPr>
          <p:cNvPr id="1053878" name="文本框 20"/>
          <p:cNvSpPr txBox="1"/>
          <p:nvPr/>
        </p:nvSpPr>
        <p:spPr>
          <a:xfrm>
            <a:off x="2560955" y="3173259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四分之一；季度</a:t>
            </a:r>
            <a:r>
              <a:rPr lang="zh-CN" altLang="en-US" sz="2400" b="1" dirty="0" smtClean="0"/>
              <a:t>；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一</a:t>
            </a:r>
            <a:r>
              <a:rPr lang="zh-CN" altLang="en-US" sz="2400" b="1" dirty="0"/>
              <a:t>刻钟</a:t>
            </a:r>
            <a:endParaRPr lang="zh-CN" altLang="en-US" sz="2400" b="1" dirty="0"/>
          </a:p>
        </p:txBody>
      </p:sp>
      <p:graphicFrame>
        <p:nvGraphicFramePr>
          <p:cNvPr id="4198046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queue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kju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47" name="表格 12"/>
          <p:cNvGraphicFramePr>
            <a:graphicFrameLocks noGrp="1"/>
          </p:cNvGraphicFramePr>
          <p:nvPr/>
        </p:nvGraphicFramePr>
        <p:xfrm>
          <a:off x="6092078" y="4519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 in a long queue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]line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879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队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875" grpId="0"/>
      <p:bldP spid="1053876" grpId="0"/>
      <p:bldP spid="1053877" grpId="0"/>
      <p:bldP spid="1053878" grpId="0"/>
      <p:bldP spid="105387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88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random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recipe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88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04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rændəm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49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谐音“乱蹬”→胡乱的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throw things about at random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5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ræpɪd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51" name="表格 10"/>
          <p:cNvGraphicFramePr>
            <a:graphicFrameLocks noGrp="1"/>
          </p:cNvGraphicFramePr>
          <p:nvPr/>
        </p:nvGraphicFramePr>
        <p:xfrm>
          <a:off x="6092078" y="2922372"/>
          <a:ext cx="609992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314"/>
                <a:gridCol w="52116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发音像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rabbit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，像兔子跑的一样“快”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rapid development of economy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52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recipe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resəpɪ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53" name="表格 12"/>
          <p:cNvGraphicFramePr>
            <a:graphicFrameLocks noGrp="1"/>
          </p:cNvGraphicFramePr>
          <p:nvPr/>
        </p:nvGraphicFramePr>
        <p:xfrm>
          <a:off x="6092078" y="458100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cook dishes according to recipe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882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 smtClean="0"/>
              <a:t>胡乱  </a:t>
            </a:r>
            <a:r>
              <a:rPr lang="en-US" altLang="zh-CN" sz="2400" b="1" i="1" dirty="0" smtClean="0"/>
              <a:t>adj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胡乱的</a:t>
            </a:r>
            <a:endParaRPr lang="zh-CN" altLang="en-US" sz="2400" dirty="0"/>
          </a:p>
        </p:txBody>
      </p:sp>
      <p:sp>
        <p:nvSpPr>
          <p:cNvPr id="1053883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迅速的</a:t>
            </a:r>
            <a:endParaRPr lang="zh-CN" altLang="en-US" sz="2400" b="1" dirty="0"/>
          </a:p>
        </p:txBody>
      </p:sp>
      <p:sp>
        <p:nvSpPr>
          <p:cNvPr id="1053884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菜谱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880" grpId="0"/>
      <p:bldP spid="1053881" grpId="0"/>
      <p:bldP spid="1053882" grpId="0"/>
      <p:bldP spid="1053883" grpId="0"/>
      <p:bldP spid="105388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88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reflect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reputation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88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05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rɪ'flekt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55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flect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返回＋弯曲→反射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drop of water can reflect sunshine.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56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redʒɪstə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57" name="表格 10"/>
          <p:cNvGraphicFramePr>
            <a:graphicFrameLocks noGrp="1"/>
          </p:cNvGraphicFramePr>
          <p:nvPr/>
        </p:nvGraphicFramePr>
        <p:xfrm>
          <a:off x="6092078" y="2582140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回＋送＋东西→留下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记录→登记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register at a school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887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反射；反映</a:t>
            </a:r>
            <a:endParaRPr lang="zh-CN" altLang="en-US" sz="2400" dirty="0"/>
          </a:p>
        </p:txBody>
      </p:sp>
      <p:sp>
        <p:nvSpPr>
          <p:cNvPr id="1053888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 smtClean="0"/>
              <a:t>登记簿   </a:t>
            </a:r>
            <a:r>
              <a:rPr lang="en-US" altLang="zh-CN" sz="2400" b="1" i="1" dirty="0" smtClean="0"/>
              <a:t>v.</a:t>
            </a:r>
            <a:r>
              <a:rPr lang="zh-CN" altLang="en-US" sz="2400" b="1" dirty="0"/>
              <a:t>登记</a:t>
            </a:r>
            <a:endParaRPr lang="zh-CN" altLang="en-US" sz="2400" b="1" dirty="0"/>
          </a:p>
        </p:txBody>
      </p:sp>
      <p:graphicFrame>
        <p:nvGraphicFramePr>
          <p:cNvPr id="4198058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reputation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repjʊ'teɪʃən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59" name="表格 12"/>
          <p:cNvGraphicFramePr>
            <a:graphicFrameLocks noGrp="1"/>
          </p:cNvGraphicFramePr>
          <p:nvPr/>
        </p:nvGraphicFramePr>
        <p:xfrm>
          <a:off x="6092078" y="454555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put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重复＋想→反复想，得到名声→名声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889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名声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885" grpId="0"/>
      <p:bldP spid="1053886" grpId="0"/>
      <p:bldP spid="1053887" grpId="0"/>
      <p:bldP spid="1053888" grpId="0"/>
      <p:bldP spid="10538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89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rescue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rhyme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89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06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rescue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reskju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61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rescue a dangerously sick patient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6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resemble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rɪ'zembl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63" name="表格 10"/>
          <p:cNvGraphicFramePr>
            <a:graphicFrameLocks noGrp="1"/>
          </p:cNvGraphicFramePr>
          <p:nvPr/>
        </p:nvGraphicFramePr>
        <p:xfrm>
          <a:off x="6092078" y="2922372"/>
          <a:ext cx="609992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314"/>
                <a:gridCol w="52116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semble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重复＋相像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resemble a former classmate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64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rhyme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raɪm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65" name="表格 12"/>
          <p:cNvGraphicFramePr>
            <a:graphicFrameLocks noGrp="1"/>
          </p:cNvGraphicFramePr>
          <p:nvPr/>
        </p:nvGraphicFramePr>
        <p:xfrm>
          <a:off x="6092078" y="461964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write poems in rhyme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892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en-US" altLang="zh-CN" sz="2400" b="1" i="1" dirty="0"/>
              <a:t>/n.</a:t>
            </a:r>
            <a:r>
              <a:rPr lang="zh-CN" altLang="en-US" sz="2400" b="1" dirty="0"/>
              <a:t>抢救</a:t>
            </a:r>
            <a:endParaRPr lang="zh-CN" altLang="en-US" sz="2400" dirty="0"/>
          </a:p>
        </p:txBody>
      </p:sp>
      <p:sp>
        <p:nvSpPr>
          <p:cNvPr id="1053893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i="1" dirty="0"/>
              <a:t>.</a:t>
            </a:r>
            <a:r>
              <a:rPr lang="zh-CN" altLang="en-US" sz="2400" b="1" dirty="0" smtClean="0"/>
              <a:t>与</a:t>
            </a:r>
            <a:r>
              <a:rPr lang="en-US" altLang="zh-CN" sz="2400" b="1" dirty="0" smtClean="0"/>
              <a:t>······</a:t>
            </a:r>
            <a:r>
              <a:rPr lang="zh-CN" altLang="en-US" sz="2400" b="1" dirty="0" smtClean="0"/>
              <a:t>相</a:t>
            </a:r>
            <a:r>
              <a:rPr lang="zh-CN" altLang="en-US" sz="2400" b="1" dirty="0"/>
              <a:t>似</a:t>
            </a:r>
            <a:endParaRPr lang="zh-CN" altLang="en-US" sz="2400" b="1" dirty="0"/>
          </a:p>
        </p:txBody>
      </p:sp>
      <p:sp>
        <p:nvSpPr>
          <p:cNvPr id="1053894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押韵；押韵的词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890" grpId="0"/>
      <p:bldP spid="1053891" grpId="0"/>
      <p:bldP spid="1053892" grpId="0"/>
      <p:bldP spid="1053893" grpId="0"/>
      <p:bldP spid="105389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89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riddle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rigid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89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06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riddle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rɪdl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67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answer a simple riddle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6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ridiculous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rɪ'dɪkjuləs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69" name="表格 10"/>
          <p:cNvGraphicFramePr>
            <a:graphicFrameLocks noGrp="1"/>
          </p:cNvGraphicFramePr>
          <p:nvPr/>
        </p:nvGraphicFramePr>
        <p:xfrm>
          <a:off x="6092078" y="2942752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rid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ulous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笑＋的＋多→可笑的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Mike's ridiculous response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897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谜语</a:t>
            </a:r>
            <a:endParaRPr lang="zh-CN" altLang="en-US" sz="2400" dirty="0"/>
          </a:p>
        </p:txBody>
      </p:sp>
      <p:sp>
        <p:nvSpPr>
          <p:cNvPr id="1053898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可笑的</a:t>
            </a:r>
            <a:endParaRPr lang="zh-CN" altLang="en-US" sz="2400" b="1" dirty="0"/>
          </a:p>
        </p:txBody>
      </p:sp>
      <p:graphicFrame>
        <p:nvGraphicFramePr>
          <p:cNvPr id="419807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rigid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rɪdʒɪd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71" name="表格 12"/>
          <p:cNvGraphicFramePr>
            <a:graphicFrameLocks noGrp="1"/>
          </p:cNvGraphicFramePr>
          <p:nvPr/>
        </p:nvGraphicFramePr>
        <p:xfrm>
          <a:off x="6092078" y="4519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rigid man with rigid ideas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899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刻板的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895" grpId="0"/>
      <p:bldP spid="1053896" grpId="0"/>
      <p:bldP spid="1053897" grpId="0"/>
      <p:bldP spid="1053898" grpId="0"/>
      <p:bldP spid="105389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0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rough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ruin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90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072" name="表格 4"/>
          <p:cNvGraphicFramePr>
            <a:graphicFrameLocks noGrp="1"/>
          </p:cNvGraphicFramePr>
          <p:nvPr/>
        </p:nvGraphicFramePr>
        <p:xfrm>
          <a:off x="241540" y="1165781"/>
          <a:ext cx="5718585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32843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rough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rʌf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73" name="表格 6"/>
          <p:cNvGraphicFramePr>
            <a:graphicFrameLocks noGrp="1"/>
          </p:cNvGraphicFramePr>
          <p:nvPr/>
        </p:nvGraphicFramePr>
        <p:xfrm>
          <a:off x="6092077" y="753163"/>
          <a:ext cx="596239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ride a tricycle on a rough road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]smooth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7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royal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rɔɪəl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75" name="表格 10"/>
          <p:cNvGraphicFramePr>
            <a:graphicFrameLocks noGrp="1"/>
          </p:cNvGraphicFramePr>
          <p:nvPr/>
        </p:nvGraphicFramePr>
        <p:xfrm>
          <a:off x="6092078" y="2922372"/>
          <a:ext cx="609992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314"/>
                <a:gridCol w="521160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visit the royal family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76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ruːɪn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77" name="表格 12"/>
          <p:cNvGraphicFramePr>
            <a:graphicFrameLocks noGrp="1"/>
          </p:cNvGraphicFramePr>
          <p:nvPr/>
        </p:nvGraphicFramePr>
        <p:xfrm>
          <a:off x="6092077" y="4593886"/>
          <a:ext cx="560193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94"/>
                <a:gridCol w="478614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ruin one's reputation as a superstar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902" name="文本框 19"/>
          <p:cNvSpPr txBox="1"/>
          <p:nvPr/>
        </p:nvSpPr>
        <p:spPr>
          <a:xfrm>
            <a:off x="2605559" y="1642094"/>
            <a:ext cx="349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粗糙的；表面不平的</a:t>
            </a:r>
            <a:endParaRPr lang="zh-CN" altLang="en-US" sz="2400" dirty="0"/>
          </a:p>
        </p:txBody>
      </p:sp>
      <p:sp>
        <p:nvSpPr>
          <p:cNvPr id="1053903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皇家的</a:t>
            </a:r>
            <a:endParaRPr lang="zh-CN" altLang="en-US" sz="2400" b="1" dirty="0"/>
          </a:p>
        </p:txBody>
      </p:sp>
      <p:sp>
        <p:nvSpPr>
          <p:cNvPr id="1053904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毁掉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900" grpId="0"/>
      <p:bldP spid="1053901" grpId="0"/>
      <p:bldP spid="1053902" grpId="0"/>
      <p:bldP spid="1053903" grpId="0"/>
      <p:bldP spid="105390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0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salute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schedule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90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07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sə'luːt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79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salute a five-star red flag every morning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8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skæn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81" name="表格 10"/>
          <p:cNvGraphicFramePr>
            <a:graphicFrameLocks noGrp="1"/>
          </p:cNvGraphicFramePr>
          <p:nvPr/>
        </p:nvGraphicFramePr>
        <p:xfrm>
          <a:off x="6092078" y="2865478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scan the two lungs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907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i="1" dirty="0"/>
              <a:t>.</a:t>
            </a:r>
            <a:r>
              <a:rPr lang="zh-CN" altLang="en-US" sz="2400" b="1" dirty="0" smtClean="0"/>
              <a:t>向</a:t>
            </a:r>
            <a:r>
              <a:rPr lang="en-US" altLang="zh-CN" sz="2400" b="1" dirty="0" smtClean="0"/>
              <a:t>······</a:t>
            </a:r>
            <a:r>
              <a:rPr lang="zh-CN" altLang="en-US" sz="2400" b="1" dirty="0" smtClean="0"/>
              <a:t>致</a:t>
            </a:r>
            <a:r>
              <a:rPr lang="zh-CN" altLang="en-US" sz="2400" b="1" dirty="0"/>
              <a:t>敬</a:t>
            </a:r>
            <a:endParaRPr lang="zh-CN" altLang="en-US" sz="2400" dirty="0"/>
          </a:p>
        </p:txBody>
      </p:sp>
      <p:sp>
        <p:nvSpPr>
          <p:cNvPr id="1053908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扫描；扫视</a:t>
            </a:r>
            <a:endParaRPr lang="zh-CN" altLang="en-US" sz="2400" b="1" dirty="0"/>
          </a:p>
        </p:txBody>
      </p:sp>
      <p:graphicFrame>
        <p:nvGraphicFramePr>
          <p:cNvPr id="4198082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ʃedjuːl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83" name="表格 12"/>
          <p:cNvGraphicFramePr>
            <a:graphicFrameLocks noGrp="1"/>
          </p:cNvGraphicFramePr>
          <p:nvPr/>
        </p:nvGraphicFramePr>
        <p:xfrm>
          <a:off x="6092078" y="406902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a comprehensive schedule for reforms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]timetable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909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时间表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905" grpId="0"/>
      <p:bldP spid="1053906" grpId="0"/>
      <p:bldP spid="1053907" grpId="0"/>
      <p:bldP spid="1053908" grpId="0"/>
      <p:bldP spid="10539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2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litter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loaf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72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92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lɪtə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25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litter around at random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辨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]letter 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2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ləʊd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27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load a truck with cement 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28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loaf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ləʊf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29" name="表格 12"/>
          <p:cNvGraphicFramePr>
            <a:graphicFrameLocks noGrp="1"/>
          </p:cNvGraphicFramePr>
          <p:nvPr/>
        </p:nvGraphicFramePr>
        <p:xfrm>
          <a:off x="6092078" y="457717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tear a loaf apart 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30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废弃物</a:t>
            </a:r>
            <a:r>
              <a:rPr lang="en-US" altLang="zh-CN" sz="2400" b="1" i="1" dirty="0"/>
              <a:t>v.</a:t>
            </a:r>
            <a:r>
              <a:rPr lang="zh-CN" altLang="en-US" sz="2400" b="1" dirty="0"/>
              <a:t>乱扔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垃圾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  <p:sp>
        <p:nvSpPr>
          <p:cNvPr id="1053731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担子；</a:t>
            </a:r>
            <a:r>
              <a:rPr lang="zh-CN" altLang="en-US" sz="2400" b="1" dirty="0" smtClean="0"/>
              <a:t>负载  </a:t>
            </a:r>
            <a:r>
              <a:rPr lang="en-US" altLang="zh-CN" sz="2400" b="1" i="1" dirty="0" smtClean="0"/>
              <a:t>v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装载</a:t>
            </a:r>
            <a:endParaRPr lang="zh-CN" altLang="en-US" sz="2400" b="1" dirty="0"/>
          </a:p>
        </p:txBody>
      </p:sp>
      <p:sp>
        <p:nvSpPr>
          <p:cNvPr id="1053732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一条面包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28" grpId="0"/>
      <p:bldP spid="1053729" grpId="0"/>
      <p:bldP spid="1053730" grpId="0"/>
      <p:bldP spid="1053731" grpId="0"/>
      <p:bldP spid="10537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1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section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91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08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scratch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skrætʃ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85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scratch the back of one's head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8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sculpture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skʌlptʃə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87" name="表格 10"/>
          <p:cNvGraphicFramePr>
            <a:graphicFrameLocks noGrp="1"/>
          </p:cNvGraphicFramePr>
          <p:nvPr/>
        </p:nvGraphicFramePr>
        <p:xfrm>
          <a:off x="6092078" y="2922372"/>
          <a:ext cx="609992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314"/>
                <a:gridCol w="52116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sculp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雕刻＋物品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display numerous stone sculptures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88" name="表格 11"/>
          <p:cNvGraphicFramePr>
            <a:graphicFrameLocks noGrp="1"/>
          </p:cNvGraphicFramePr>
          <p:nvPr/>
        </p:nvGraphicFramePr>
        <p:xfrm>
          <a:off x="241540" y="4593368"/>
          <a:ext cx="542880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sekʃən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89" name="表格 12"/>
          <p:cNvGraphicFramePr>
            <a:graphicFrameLocks noGrp="1"/>
          </p:cNvGraphicFramePr>
          <p:nvPr/>
        </p:nvGraphicFramePr>
        <p:xfrm>
          <a:off x="6092078" y="477419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切断＋东西→节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repeat the last section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912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抓痒</a:t>
            </a:r>
            <a:endParaRPr lang="zh-CN" altLang="en-US" sz="2400" dirty="0"/>
          </a:p>
        </p:txBody>
      </p:sp>
      <p:sp>
        <p:nvSpPr>
          <p:cNvPr id="1053913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雕刻；雕刻品</a:t>
            </a:r>
            <a:endParaRPr lang="zh-CN" altLang="en-US" sz="2400" b="1" dirty="0"/>
          </a:p>
        </p:txBody>
      </p:sp>
      <p:sp>
        <p:nvSpPr>
          <p:cNvPr id="1053914" name="文本框 21"/>
          <p:cNvSpPr txBox="1"/>
          <p:nvPr/>
        </p:nvSpPr>
        <p:spPr>
          <a:xfrm>
            <a:off x="2605559" y="5057985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书、文章的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节，段；部分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910" grpId="0"/>
      <p:bldP spid="1053911" grpId="0"/>
      <p:bldP spid="1053912" grpId="0"/>
      <p:bldP spid="1053913" grpId="0"/>
      <p:bldP spid="10539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1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seize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setting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91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09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seize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siːz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91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seize the collar of a pickpocket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9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semɪnɑ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93" name="表格 10"/>
          <p:cNvGraphicFramePr>
            <a:graphicFrameLocks noGrp="1"/>
          </p:cNvGraphicFramePr>
          <p:nvPr/>
        </p:nvGraphicFramePr>
        <p:xfrm>
          <a:off x="6092078" y="2607898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semin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种子＋地方→传播思想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种子的地方→研讨会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attend a seminar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917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抓住</a:t>
            </a:r>
            <a:endParaRPr lang="zh-CN" altLang="en-US" sz="2400" dirty="0"/>
          </a:p>
        </p:txBody>
      </p:sp>
      <p:sp>
        <p:nvSpPr>
          <p:cNvPr id="1053918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研讨会</a:t>
            </a:r>
            <a:endParaRPr lang="zh-CN" altLang="en-US" sz="2400" b="1" dirty="0"/>
          </a:p>
        </p:txBody>
      </p:sp>
      <p:graphicFrame>
        <p:nvGraphicFramePr>
          <p:cNvPr id="4198094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setɪŋ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95" name="表格 12"/>
          <p:cNvGraphicFramePr>
            <a:graphicFrameLocks noGrp="1"/>
          </p:cNvGraphicFramePr>
          <p:nvPr/>
        </p:nvGraphicFramePr>
        <p:xfrm>
          <a:off x="6092078" y="453267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set(t)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落下＋地方→背景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find a favorable setting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919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背景；落下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915" grpId="0"/>
      <p:bldP spid="1053916" grpId="0"/>
      <p:bldP spid="1053917" grpId="0"/>
      <p:bldP spid="1053918" grpId="0"/>
      <p:bldP spid="10539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2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shelter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92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096" name="表格 4"/>
          <p:cNvGraphicFramePr>
            <a:graphicFrameLocks noGrp="1"/>
          </p:cNvGraphicFramePr>
          <p:nvPr/>
        </p:nvGraphicFramePr>
        <p:xfrm>
          <a:off x="237826" y="85354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sɪ'vɪə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97" name="表格 6"/>
          <p:cNvGraphicFramePr>
            <a:graphicFrameLocks noGrp="1"/>
          </p:cNvGraphicFramePr>
          <p:nvPr/>
        </p:nvGraphicFramePr>
        <p:xfrm>
          <a:off x="6092078" y="84918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come under severe criticism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098" name="表格 9"/>
          <p:cNvGraphicFramePr>
            <a:graphicFrameLocks noGrp="1"/>
          </p:cNvGraphicFramePr>
          <p:nvPr/>
        </p:nvGraphicFramePr>
        <p:xfrm>
          <a:off x="237826" y="228791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shabby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ʃæbɪ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099" name="表格 10"/>
          <p:cNvGraphicFramePr>
            <a:graphicFrameLocks noGrp="1"/>
          </p:cNvGraphicFramePr>
          <p:nvPr/>
        </p:nvGraphicFramePr>
        <p:xfrm>
          <a:off x="6092078" y="208771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谐音“闪避”→有人看见穿着破烂的乞丐就闪避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shabby gown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00" name="表格 11"/>
          <p:cNvGraphicFramePr>
            <a:graphicFrameLocks noGrp="1"/>
          </p:cNvGraphicFramePr>
          <p:nvPr/>
        </p:nvGraphicFramePr>
        <p:xfrm>
          <a:off x="237826" y="3723566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shape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ʃeɪp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01" name="表格 12"/>
          <p:cNvGraphicFramePr>
            <a:graphicFrameLocks noGrp="1"/>
          </p:cNvGraphicFramePr>
          <p:nvPr/>
        </p:nvGraphicFramePr>
        <p:xfrm>
          <a:off x="6092078" y="3716389"/>
          <a:ext cx="601814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405"/>
                <a:gridCol w="514174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diverse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colours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shapes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922" name="文本框 19"/>
          <p:cNvSpPr txBox="1"/>
          <p:nvPr/>
        </p:nvSpPr>
        <p:spPr>
          <a:xfrm>
            <a:off x="2605559" y="132986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严厉的</a:t>
            </a:r>
            <a:endParaRPr lang="zh-CN" altLang="en-US" sz="2400" dirty="0"/>
          </a:p>
        </p:txBody>
      </p:sp>
      <p:sp>
        <p:nvSpPr>
          <p:cNvPr id="1053923" name="文本框 20"/>
          <p:cNvSpPr txBox="1"/>
          <p:nvPr/>
        </p:nvSpPr>
        <p:spPr>
          <a:xfrm>
            <a:off x="2605559" y="276357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衣服破烂的</a:t>
            </a:r>
            <a:endParaRPr lang="zh-CN" altLang="en-US" sz="2400" b="1" dirty="0"/>
          </a:p>
        </p:txBody>
      </p:sp>
      <p:sp>
        <p:nvSpPr>
          <p:cNvPr id="1053924" name="文本框 21"/>
          <p:cNvSpPr txBox="1"/>
          <p:nvPr/>
        </p:nvSpPr>
        <p:spPr>
          <a:xfrm>
            <a:off x="2605559" y="418818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形状</a:t>
            </a:r>
            <a:endParaRPr lang="zh-CN" altLang="en-US" sz="2400" dirty="0"/>
          </a:p>
        </p:txBody>
      </p:sp>
      <p:graphicFrame>
        <p:nvGraphicFramePr>
          <p:cNvPr id="4198102" name="表格 13"/>
          <p:cNvGraphicFramePr>
            <a:graphicFrameLocks noGrp="1"/>
          </p:cNvGraphicFramePr>
          <p:nvPr/>
        </p:nvGraphicFramePr>
        <p:xfrm>
          <a:off x="237826" y="5136055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ʃeltə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03" name="表格 14"/>
          <p:cNvGraphicFramePr>
            <a:graphicFrameLocks noGrp="1"/>
          </p:cNvGraphicFramePr>
          <p:nvPr/>
        </p:nvGraphicFramePr>
        <p:xfrm>
          <a:off x="6088364" y="512887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shelter from rain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925" name="文本框 15"/>
          <p:cNvSpPr txBox="1"/>
          <p:nvPr/>
        </p:nvSpPr>
        <p:spPr>
          <a:xfrm>
            <a:off x="2601845" y="560067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躲避所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920" grpId="0"/>
      <p:bldP spid="1053921" grpId="0"/>
      <p:bldP spid="1053922" grpId="0"/>
      <p:bldP spid="1053923" grpId="0"/>
      <p:bldP spid="1053924" grpId="0"/>
      <p:bldP spid="10539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2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shrink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sigh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92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10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shrink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ʃrɪŋk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05" name="表格 6"/>
          <p:cNvGraphicFramePr>
            <a:graphicFrameLocks noGrp="1"/>
          </p:cNvGraphicFramePr>
          <p:nvPr/>
        </p:nvGraphicFramePr>
        <p:xfrm>
          <a:off x="6092078" y="735149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cloth will shrink a little after being washed several times.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06" name="表格 9"/>
          <p:cNvGraphicFramePr>
            <a:graphicFrameLocks noGrp="1"/>
          </p:cNvGraphicFramePr>
          <p:nvPr/>
        </p:nvGraphicFramePr>
        <p:xfrm>
          <a:off x="241540" y="2710482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shuttle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ʃʌtl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07" name="表格 10"/>
          <p:cNvGraphicFramePr>
            <a:graphicFrameLocks noGrp="1"/>
          </p:cNvGraphicFramePr>
          <p:nvPr/>
        </p:nvGraphicFramePr>
        <p:xfrm>
          <a:off x="6092078" y="2723809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 to and from work by shuttle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92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缩小；退缩</a:t>
            </a:r>
            <a:endParaRPr lang="zh-CN" altLang="en-US" sz="2400" dirty="0"/>
          </a:p>
        </p:txBody>
      </p:sp>
      <p:sp>
        <p:nvSpPr>
          <p:cNvPr id="1053929" name="文本框 20"/>
          <p:cNvSpPr txBox="1"/>
          <p:nvPr/>
        </p:nvSpPr>
        <p:spPr>
          <a:xfrm>
            <a:off x="2560955" y="3186138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两点之间往返的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班车</a:t>
            </a:r>
            <a:r>
              <a:rPr lang="en-US" altLang="zh-CN" sz="2400" b="1" dirty="0"/>
              <a:t>/</a:t>
            </a:r>
            <a:r>
              <a:rPr lang="zh-CN" altLang="en-US" sz="2400" b="1" dirty="0"/>
              <a:t>班机；梭子</a:t>
            </a:r>
            <a:endParaRPr lang="zh-CN" altLang="en-US" sz="2400" b="1" dirty="0"/>
          </a:p>
        </p:txBody>
      </p:sp>
      <p:graphicFrame>
        <p:nvGraphicFramePr>
          <p:cNvPr id="4198108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09" name="表格 12"/>
          <p:cNvGraphicFramePr>
            <a:graphicFrameLocks noGrp="1"/>
          </p:cNvGraphicFramePr>
          <p:nvPr/>
        </p:nvGraphicFramePr>
        <p:xfrm>
          <a:off x="6092078" y="4519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sigh about one's past frustrations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930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en-US" altLang="zh-CN" sz="2400" b="1" i="1" dirty="0"/>
              <a:t>/n.</a:t>
            </a:r>
            <a:r>
              <a:rPr lang="zh-CN" altLang="en-US" sz="2400" b="1" dirty="0"/>
              <a:t>叹息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926" grpId="0"/>
      <p:bldP spid="1053927" grpId="0"/>
      <p:bldP spid="1053928" grpId="0"/>
      <p:bldP spid="1053929" grpId="0"/>
      <p:bldP spid="10539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3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skeptical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slide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93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11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skeptical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skeptɪkl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11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skeptical about the test result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1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slaɪs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13" name="表格 10"/>
          <p:cNvGraphicFramePr>
            <a:graphicFrameLocks noGrp="1"/>
          </p:cNvGraphicFramePr>
          <p:nvPr/>
        </p:nvGraphicFramePr>
        <p:xfrm>
          <a:off x="6092078" y="2922372"/>
          <a:ext cx="609992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314"/>
                <a:gridCol w="521160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small slices of tomatoes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14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slaɪd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15" name="表格 12"/>
          <p:cNvGraphicFramePr>
            <a:graphicFrameLocks noGrp="1"/>
          </p:cNvGraphicFramePr>
          <p:nvPr/>
        </p:nvGraphicFramePr>
        <p:xfrm>
          <a:off x="6092078" y="461964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slide down a steep slope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933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怀疑的</a:t>
            </a:r>
            <a:endParaRPr lang="zh-CN" altLang="en-US" sz="2400" dirty="0"/>
          </a:p>
        </p:txBody>
      </p:sp>
      <p:sp>
        <p:nvSpPr>
          <p:cNvPr id="1053934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片，切片</a:t>
            </a:r>
            <a:endParaRPr lang="zh-CN" altLang="en-US" sz="2400" b="1" dirty="0"/>
          </a:p>
        </p:txBody>
      </p:sp>
      <p:sp>
        <p:nvSpPr>
          <p:cNvPr id="1053935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v./n.</a:t>
            </a:r>
            <a:r>
              <a:rPr lang="zh-CN" altLang="en-US" sz="2400" b="1" dirty="0"/>
              <a:t>滑动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931" grpId="0"/>
      <p:bldP spid="1053932" grpId="0"/>
      <p:bldP spid="1053933" grpId="0"/>
      <p:bldP spid="1053934" grpId="0"/>
      <p:bldP spid="10539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3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slip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sniff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93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11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slɪp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17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slip down on banana peel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1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slogan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sləʊɡən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19" name="表格 10"/>
          <p:cNvGraphicFramePr>
            <a:graphicFrameLocks noGrp="1"/>
          </p:cNvGraphicFramePr>
          <p:nvPr/>
        </p:nvGraphicFramePr>
        <p:xfrm>
          <a:off x="6092078" y="2685172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谐音“似楼高”→挂得和楼一样高→标语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 up a slogan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93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vi./n.</a:t>
            </a:r>
            <a:r>
              <a:rPr lang="zh-CN" altLang="en-US" sz="2400" b="1" dirty="0"/>
              <a:t>滑倒</a:t>
            </a:r>
            <a:endParaRPr lang="zh-CN" altLang="en-US" sz="2400" dirty="0"/>
          </a:p>
        </p:txBody>
      </p:sp>
      <p:sp>
        <p:nvSpPr>
          <p:cNvPr id="1053939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标语，口号</a:t>
            </a:r>
            <a:endParaRPr lang="zh-CN" altLang="en-US" sz="2400" b="1" dirty="0"/>
          </a:p>
        </p:txBody>
      </p:sp>
      <p:graphicFrame>
        <p:nvGraphicFramePr>
          <p:cNvPr id="419812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sniff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snɪf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21" name="表格 12"/>
          <p:cNvGraphicFramePr>
            <a:graphicFrameLocks noGrp="1"/>
          </p:cNvGraphicFramePr>
          <p:nvPr/>
        </p:nvGraphicFramePr>
        <p:xfrm>
          <a:off x="6092078" y="4519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sniff a cigarette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940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嗅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936" grpId="0"/>
      <p:bldP spid="1053937" grpId="0"/>
      <p:bldP spid="1053938" grpId="0"/>
      <p:bldP spid="1053939" grpId="0"/>
      <p:bldP spid="105394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4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4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94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944" name="文本占位符 2"/>
          <p:cNvSpPr>
            <a:spLocks noGrp="1"/>
          </p:cNvSpPr>
          <p:nvPr>
            <p:ph type="body" idx="1"/>
          </p:nvPr>
        </p:nvSpPr>
        <p:spPr>
          <a:xfrm>
            <a:off x="241540" y="562977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宝贵的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以前的，前面的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原</a:t>
            </a:r>
            <a:r>
              <a:rPr lang="zh-CN" altLang="en-US" sz="2200" b="1" dirty="0"/>
              <a:t>则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特</a:t>
            </a:r>
            <a:r>
              <a:rPr lang="zh-CN" altLang="en-US" sz="2200" b="1" dirty="0"/>
              <a:t>权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目</a:t>
            </a:r>
            <a:r>
              <a:rPr lang="zh-CN" altLang="en-US" sz="2200" b="1" dirty="0"/>
              <a:t>的，意图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队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迅速的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反</a:t>
            </a:r>
            <a:r>
              <a:rPr lang="zh-CN" altLang="en-US" sz="2200" b="1" dirty="0"/>
              <a:t>射；反映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名</a:t>
            </a:r>
            <a:r>
              <a:rPr lang="zh-CN" altLang="en-US" sz="2200" b="1" dirty="0"/>
              <a:t>声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抢</a:t>
            </a:r>
            <a:r>
              <a:rPr lang="zh-CN" altLang="en-US" sz="2200" b="1" dirty="0"/>
              <a:t>救</a:t>
            </a:r>
            <a:endParaRPr lang="zh-CN" altLang="en-US" sz="2200" b="1" dirty="0"/>
          </a:p>
        </p:txBody>
      </p:sp>
      <p:sp>
        <p:nvSpPr>
          <p:cNvPr id="1053945" name="文本占位符 2"/>
          <p:cNvSpPr txBox="1"/>
          <p:nvPr/>
        </p:nvSpPr>
        <p:spPr>
          <a:xfrm>
            <a:off x="6049402" y="562977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vt.</a:t>
            </a:r>
            <a:r>
              <a:rPr lang="zh-CN" altLang="en-US" sz="2200" b="1" dirty="0"/>
              <a:t>毁掉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时</a:t>
            </a:r>
            <a:r>
              <a:rPr lang="zh-CN" altLang="en-US" sz="2200" b="1" dirty="0"/>
              <a:t>间表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vt.</a:t>
            </a:r>
            <a:r>
              <a:rPr lang="zh-CN" altLang="en-US" sz="2200" b="1" dirty="0"/>
              <a:t>抓住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严厉的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衣服破烂的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形</a:t>
            </a:r>
            <a:r>
              <a:rPr lang="zh-CN" altLang="en-US" sz="2200" b="1" dirty="0"/>
              <a:t>状</a:t>
            </a:r>
            <a:endParaRPr lang="zh-CN" altLang="en-US" sz="2200" b="1" dirty="0"/>
          </a:p>
        </p:txBody>
      </p:sp>
      <p:sp>
        <p:nvSpPr>
          <p:cNvPr id="1053946" name="文本框 5"/>
          <p:cNvSpPr txBox="1"/>
          <p:nvPr/>
        </p:nvSpPr>
        <p:spPr>
          <a:xfrm>
            <a:off x="651103" y="432074"/>
            <a:ext cx="31051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precious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previous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principle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privilege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purpose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queue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rapid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reflect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reputation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rescue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3947" name="文本框 6"/>
          <p:cNvSpPr txBox="1"/>
          <p:nvPr/>
        </p:nvSpPr>
        <p:spPr>
          <a:xfrm>
            <a:off x="6599632" y="436620"/>
            <a:ext cx="30306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ruin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schedule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seize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severe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shabby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shape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942" grpId="0" animBg="1"/>
      <p:bldP spid="1053943" grpId="0"/>
      <p:bldP spid="1053944" grpId="0"/>
      <p:bldP spid="1053945" grpId="0"/>
      <p:bldP spid="1053946" grpId="0"/>
      <p:bldP spid="10539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4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94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950" name="文本占位符 2"/>
          <p:cNvSpPr>
            <a:spLocks noGrp="1"/>
          </p:cNvSpPr>
          <p:nvPr>
            <p:ph type="body" idx="1"/>
          </p:nvPr>
        </p:nvSpPr>
        <p:spPr>
          <a:xfrm>
            <a:off x="241540" y="862986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powder 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precise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pregnant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private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pulse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psychologist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pyramid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quarter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951" name="文本占位符 2"/>
          <p:cNvSpPr txBox="1"/>
          <p:nvPr/>
        </p:nvSpPr>
        <p:spPr>
          <a:xfrm>
            <a:off x="6049402" y="86298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random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</a:t>
            </a:r>
            <a:r>
              <a:rPr lang="en-US" altLang="zh-CN" b="1" i="1" dirty="0" err="1" smtClean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recipe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resemble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rhyme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riddle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ridiculous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rigid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rough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952" name="文本框 5"/>
          <p:cNvSpPr txBox="1"/>
          <p:nvPr/>
        </p:nvSpPr>
        <p:spPr>
          <a:xfrm>
            <a:off x="2197862" y="741118"/>
            <a:ext cx="3760791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粉末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精确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怀孕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私人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脉搏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心理学家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金字塔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四分之一</a:t>
            </a:r>
            <a:r>
              <a:rPr lang="zh-CN" altLang="en-US" sz="2400" b="1" dirty="0">
                <a:solidFill>
                  <a:srgbClr val="C00000"/>
                </a:solidFill>
              </a:rPr>
              <a:t>；季度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；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一刻</a:t>
            </a:r>
            <a:r>
              <a:rPr lang="zh-CN" altLang="en-US" sz="2400" b="1" dirty="0">
                <a:solidFill>
                  <a:srgbClr val="C00000"/>
                </a:solidFill>
              </a:rPr>
              <a:t>钟　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3953" name="文本框 6"/>
          <p:cNvSpPr txBox="1"/>
          <p:nvPr/>
        </p:nvSpPr>
        <p:spPr>
          <a:xfrm>
            <a:off x="7932145" y="763152"/>
            <a:ext cx="3663063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胡乱</a:t>
            </a:r>
            <a:r>
              <a:rPr lang="zh-CN" altLang="en-US" sz="2400" b="1" dirty="0">
                <a:solidFill>
                  <a:srgbClr val="C00000"/>
                </a:solidFill>
              </a:rPr>
              <a:t>；胡乱的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菜谱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与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······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相</a:t>
            </a:r>
            <a:r>
              <a:rPr lang="zh-CN" altLang="en-US" sz="2400" b="1" dirty="0">
                <a:solidFill>
                  <a:srgbClr val="C00000"/>
                </a:solidFill>
              </a:rPr>
              <a:t>似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押韵</a:t>
            </a:r>
            <a:r>
              <a:rPr lang="zh-CN" altLang="en-US" sz="2400" b="1" dirty="0">
                <a:solidFill>
                  <a:srgbClr val="C00000"/>
                </a:solidFill>
              </a:rPr>
              <a:t>；押韵的词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谜语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可笑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刻板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粗糙</a:t>
            </a:r>
            <a:r>
              <a:rPr lang="zh-CN" altLang="en-US" sz="2400" b="1" dirty="0">
                <a:solidFill>
                  <a:srgbClr val="C00000"/>
                </a:solidFill>
              </a:rPr>
              <a:t>的；表面不平的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948" grpId="0" animBg="1"/>
      <p:bldP spid="1053949" grpId="0"/>
      <p:bldP spid="1053950" grpId="0"/>
      <p:bldP spid="1053951" grpId="0"/>
      <p:bldP spid="1053952" grpId="0"/>
      <p:bldP spid="105395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5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95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956" name="文本占位符 2"/>
          <p:cNvSpPr>
            <a:spLocks noGrp="1"/>
          </p:cNvSpPr>
          <p:nvPr>
            <p:ph type="body" idx="1"/>
          </p:nvPr>
        </p:nvSpPr>
        <p:spPr>
          <a:xfrm>
            <a:off x="241540" y="907596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royal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salute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scan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scratch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sculpture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section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seminar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shrink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957" name="文本占位符 2"/>
          <p:cNvSpPr txBox="1"/>
          <p:nvPr/>
        </p:nvSpPr>
        <p:spPr>
          <a:xfrm>
            <a:off x="6049402" y="90759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25</a:t>
            </a:r>
            <a:r>
              <a:rPr lang="zh-CN" altLang="en-US" b="1" dirty="0"/>
              <a:t>．</a:t>
            </a:r>
            <a:r>
              <a:rPr lang="en-US" altLang="zh-CN" b="1" dirty="0"/>
              <a:t>shuttle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26</a:t>
            </a:r>
            <a:r>
              <a:rPr lang="zh-CN" altLang="en-US" b="1" dirty="0"/>
              <a:t>．</a:t>
            </a:r>
            <a:r>
              <a:rPr lang="en-US" altLang="zh-CN" b="1" dirty="0"/>
              <a:t>sigh </a:t>
            </a:r>
            <a:r>
              <a:rPr lang="en-US" altLang="zh-CN" b="1" i="1" dirty="0"/>
              <a:t>vi./n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27</a:t>
            </a:r>
            <a:r>
              <a:rPr lang="zh-CN" altLang="en-US" b="1" dirty="0"/>
              <a:t>．</a:t>
            </a:r>
            <a:r>
              <a:rPr lang="en-US" altLang="zh-CN" b="1" dirty="0"/>
              <a:t>skeptical(</a:t>
            </a:r>
            <a:r>
              <a:rPr lang="en-US" altLang="zh-CN" b="1" dirty="0" err="1"/>
              <a:t>sceptical</a:t>
            </a:r>
            <a:r>
              <a:rPr lang="en-US" altLang="zh-CN" b="1" dirty="0"/>
              <a:t>) 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28</a:t>
            </a:r>
            <a:r>
              <a:rPr lang="zh-CN" altLang="en-US" b="1" dirty="0"/>
              <a:t>．</a:t>
            </a:r>
            <a:r>
              <a:rPr lang="en-US" altLang="zh-CN" b="1" dirty="0"/>
              <a:t>slice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29</a:t>
            </a:r>
            <a:r>
              <a:rPr lang="zh-CN" altLang="en-US" b="1" dirty="0"/>
              <a:t>．</a:t>
            </a:r>
            <a:r>
              <a:rPr lang="en-US" altLang="zh-CN" b="1" dirty="0"/>
              <a:t>slide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/n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30</a:t>
            </a:r>
            <a:r>
              <a:rPr lang="zh-CN" altLang="en-US" b="1" dirty="0"/>
              <a:t>．</a:t>
            </a:r>
            <a:r>
              <a:rPr lang="en-US" altLang="zh-CN" b="1" dirty="0"/>
              <a:t>slip </a:t>
            </a:r>
            <a:r>
              <a:rPr lang="en-US" altLang="zh-CN" b="1" i="1" dirty="0"/>
              <a:t>vi./n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31</a:t>
            </a:r>
            <a:r>
              <a:rPr lang="zh-CN" altLang="en-US" b="1" dirty="0"/>
              <a:t>．</a:t>
            </a:r>
            <a:r>
              <a:rPr lang="en-US" altLang="zh-CN" b="1" dirty="0"/>
              <a:t>slogan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32</a:t>
            </a:r>
            <a:r>
              <a:rPr lang="zh-CN" altLang="en-US" b="1" dirty="0"/>
              <a:t>．</a:t>
            </a:r>
            <a:r>
              <a:rPr lang="en-US" altLang="zh-CN" b="1" dirty="0"/>
              <a:t>sniff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958" name="文本框 5"/>
          <p:cNvSpPr txBox="1"/>
          <p:nvPr/>
        </p:nvSpPr>
        <p:spPr>
          <a:xfrm>
            <a:off x="2190280" y="796746"/>
            <a:ext cx="4045267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皇家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向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······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致</a:t>
            </a:r>
            <a:r>
              <a:rPr lang="zh-CN" altLang="en-US" sz="2400" b="1" dirty="0">
                <a:solidFill>
                  <a:srgbClr val="C00000"/>
                </a:solidFill>
              </a:rPr>
              <a:t>敬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扫描</a:t>
            </a:r>
            <a:r>
              <a:rPr lang="zh-CN" altLang="en-US" sz="2400" b="1" dirty="0">
                <a:solidFill>
                  <a:srgbClr val="C00000"/>
                </a:solidFill>
              </a:rPr>
              <a:t>；扫视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抓痒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雕刻</a:t>
            </a:r>
            <a:r>
              <a:rPr lang="zh-CN" altLang="en-US" sz="2400" b="1" dirty="0">
                <a:solidFill>
                  <a:srgbClr val="C00000"/>
                </a:solidFill>
              </a:rPr>
              <a:t>；雕刻品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(</a:t>
            </a:r>
            <a:r>
              <a:rPr lang="zh-CN" altLang="en-US" sz="2400" b="1" dirty="0">
                <a:solidFill>
                  <a:srgbClr val="C00000"/>
                </a:solidFill>
              </a:rPr>
              <a:t>书、文章的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节，段；部分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研讨会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缩小</a:t>
            </a:r>
            <a:r>
              <a:rPr lang="zh-CN" altLang="en-US" sz="2400" b="1" dirty="0">
                <a:solidFill>
                  <a:srgbClr val="C00000"/>
                </a:solidFill>
              </a:rPr>
              <a:t>；退缩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3959" name="文本框 6"/>
          <p:cNvSpPr txBox="1"/>
          <p:nvPr/>
        </p:nvSpPr>
        <p:spPr>
          <a:xfrm>
            <a:off x="7737737" y="796746"/>
            <a:ext cx="3973193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en-US" altLang="zh-CN" sz="1600" b="1" dirty="0" smtClean="0">
                <a:solidFill>
                  <a:srgbClr val="C00000"/>
                </a:solidFill>
              </a:rPr>
              <a:t>        (</a:t>
            </a:r>
            <a:r>
              <a:rPr lang="zh-CN" altLang="en-US" sz="1600" b="1" dirty="0">
                <a:solidFill>
                  <a:srgbClr val="C00000"/>
                </a:solidFill>
              </a:rPr>
              <a:t>两点之间往返的</a:t>
            </a:r>
            <a:r>
              <a:rPr lang="en-US" altLang="zh-CN" sz="1600" b="1" dirty="0">
                <a:solidFill>
                  <a:srgbClr val="C00000"/>
                </a:solidFill>
              </a:rPr>
              <a:t>)</a:t>
            </a:r>
            <a:r>
              <a:rPr lang="zh-CN" altLang="en-US" sz="1600" b="1" dirty="0">
                <a:solidFill>
                  <a:srgbClr val="C00000"/>
                </a:solidFill>
              </a:rPr>
              <a:t>班车</a:t>
            </a:r>
            <a:r>
              <a:rPr lang="en-US" altLang="zh-CN" sz="1600" b="1" dirty="0">
                <a:solidFill>
                  <a:srgbClr val="C00000"/>
                </a:solidFill>
              </a:rPr>
              <a:t>/</a:t>
            </a:r>
            <a:r>
              <a:rPr lang="zh-CN" altLang="en-US" sz="1600" b="1" dirty="0">
                <a:solidFill>
                  <a:srgbClr val="C00000"/>
                </a:solidFill>
              </a:rPr>
              <a:t>班机；梭子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叹息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</a:t>
            </a:r>
            <a:r>
              <a:rPr lang="zh-CN" altLang="en-US" sz="2400" b="1" i="1" dirty="0" smtClean="0">
                <a:solidFill>
                  <a:srgbClr val="C00000"/>
                </a:solidFill>
              </a:rPr>
              <a:t>     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                     怀疑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片</a:t>
            </a:r>
            <a:r>
              <a:rPr lang="zh-CN" altLang="en-US" sz="2400" b="1" dirty="0">
                <a:solidFill>
                  <a:srgbClr val="C00000"/>
                </a:solidFill>
              </a:rPr>
              <a:t>，切片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滑动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滑倒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标语</a:t>
            </a:r>
            <a:r>
              <a:rPr lang="zh-CN" altLang="en-US" sz="2400" b="1" dirty="0">
                <a:solidFill>
                  <a:srgbClr val="C00000"/>
                </a:solidFill>
              </a:rPr>
              <a:t>，口号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嗅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954" grpId="0" animBg="1"/>
      <p:bldP spid="1053955" grpId="0"/>
      <p:bldP spid="1053956" grpId="0"/>
      <p:bldP spid="1053957" grpId="0"/>
      <p:bldP spid="1053958" grpId="0"/>
      <p:bldP spid="10539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3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march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73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93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meɪd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31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considerate and understanding maid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3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mɑːbl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33" name="表格 10"/>
          <p:cNvGraphicFramePr>
            <a:graphicFrameLocks noGrp="1"/>
          </p:cNvGraphicFramePr>
          <p:nvPr/>
        </p:nvGraphicFramePr>
        <p:xfrm>
          <a:off x="6092078" y="2710930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谐音“麻玻”→像麻麻点点的玻璃→大理石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marble bricks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3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女仆；未婚女子</a:t>
            </a:r>
            <a:endParaRPr lang="zh-CN" altLang="en-US" sz="2400" dirty="0"/>
          </a:p>
        </p:txBody>
      </p:sp>
      <p:sp>
        <p:nvSpPr>
          <p:cNvPr id="1053736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大理石；弹珠</a:t>
            </a:r>
            <a:endParaRPr lang="zh-CN" altLang="en-US" sz="2400" b="1" dirty="0"/>
          </a:p>
        </p:txBody>
      </p:sp>
      <p:graphicFrame>
        <p:nvGraphicFramePr>
          <p:cNvPr id="4197934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mɑːtʃ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35" name="表格 12"/>
          <p:cNvGraphicFramePr>
            <a:graphicFrameLocks noGrp="1"/>
          </p:cNvGraphicFramePr>
          <p:nvPr/>
        </p:nvGraphicFramePr>
        <p:xfrm>
          <a:off x="6092078" y="421069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march towards enemies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Long March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37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n./vi.</a:t>
            </a:r>
            <a:r>
              <a:rPr lang="zh-CN" altLang="en-US" sz="2400" b="1" dirty="0"/>
              <a:t>行进，进军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33" grpId="0"/>
      <p:bldP spid="1053734" grpId="0"/>
      <p:bldP spid="1053735" grpId="0"/>
      <p:bldP spid="1053736" grpId="0"/>
      <p:bldP spid="105373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6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961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962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Using these same ____________(</a:t>
            </a:r>
            <a:r>
              <a:rPr lang="zh-CN" altLang="en-US" b="1" dirty="0"/>
              <a:t>原则</a:t>
            </a:r>
            <a:r>
              <a:rPr lang="en-US" altLang="zh-CN" b="1" dirty="0"/>
              <a:t>), scientists could theoretically detect oceans on distant exoplanets as well.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He is said to have resigned and to be teaching in a </a:t>
            </a:r>
            <a:r>
              <a:rPr lang="en-US" altLang="zh-CN" b="1" dirty="0" smtClean="0"/>
              <a:t>__________ </a:t>
            </a:r>
            <a:r>
              <a:rPr lang="en-US" altLang="zh-CN" b="1" dirty="0"/>
              <a:t>(</a:t>
            </a:r>
            <a:r>
              <a:rPr lang="zh-CN" altLang="en-US" b="1" dirty="0"/>
              <a:t>私人的</a:t>
            </a:r>
            <a:r>
              <a:rPr lang="en-US" altLang="zh-CN" b="1" dirty="0"/>
              <a:t>) school recently.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China enjoys a good ____________(</a:t>
            </a:r>
            <a:r>
              <a:rPr lang="zh-CN" altLang="en-US" b="1" dirty="0"/>
              <a:t>名声</a:t>
            </a:r>
            <a:r>
              <a:rPr lang="en-US" altLang="zh-CN" b="1" dirty="0"/>
              <a:t>)for its beautiful scenery.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During World War Ⅱ</a:t>
            </a:r>
            <a:r>
              <a:rPr lang="zh-CN" altLang="en-US" b="1" dirty="0"/>
              <a:t>，</a:t>
            </a:r>
            <a:r>
              <a:rPr lang="en-US" altLang="zh-CN" b="1" dirty="0"/>
              <a:t>when London was bombed, many underground stations functioned as </a:t>
            </a:r>
            <a:r>
              <a:rPr lang="en-US" altLang="zh-CN" b="1" dirty="0" smtClean="0"/>
              <a:t>___________(</a:t>
            </a:r>
            <a:r>
              <a:rPr lang="zh-CN" altLang="en-US" b="1" dirty="0"/>
              <a:t>避难所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Instead of shouting empty </a:t>
            </a:r>
            <a:r>
              <a:rPr lang="en-US" altLang="zh-CN" b="1" dirty="0" smtClean="0"/>
              <a:t>__________ (</a:t>
            </a:r>
            <a:r>
              <a:rPr lang="zh-CN" altLang="en-US" b="1" dirty="0"/>
              <a:t>口号</a:t>
            </a:r>
            <a:r>
              <a:rPr lang="en-US" altLang="zh-CN" b="1" dirty="0"/>
              <a:t>), it is more meaningful to donate books and sports goods to children in need.</a:t>
            </a:r>
            <a:endParaRPr lang="en-US" altLang="zh-CN" b="1" dirty="0"/>
          </a:p>
        </p:txBody>
      </p:sp>
      <p:sp>
        <p:nvSpPr>
          <p:cNvPr id="1053963" name="矩形 7"/>
          <p:cNvSpPr/>
          <p:nvPr/>
        </p:nvSpPr>
        <p:spPr>
          <a:xfrm>
            <a:off x="3313238" y="639824"/>
            <a:ext cx="148309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principles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964" name="矩形 8"/>
          <p:cNvSpPr/>
          <p:nvPr/>
        </p:nvSpPr>
        <p:spPr>
          <a:xfrm>
            <a:off x="7423001" y="1937706"/>
            <a:ext cx="112402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private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965" name="矩形 9"/>
          <p:cNvSpPr/>
          <p:nvPr/>
        </p:nvSpPr>
        <p:spPr>
          <a:xfrm>
            <a:off x="3605387" y="3236818"/>
            <a:ext cx="156408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reputation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966" name="矩形 10"/>
          <p:cNvSpPr/>
          <p:nvPr/>
        </p:nvSpPr>
        <p:spPr>
          <a:xfrm>
            <a:off x="2445727" y="4541613"/>
            <a:ext cx="119295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shelters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967" name="矩形 11"/>
          <p:cNvSpPr/>
          <p:nvPr/>
        </p:nvSpPr>
        <p:spPr>
          <a:xfrm>
            <a:off x="4442627" y="5257685"/>
            <a:ext cx="114326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slogans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3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3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3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3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960" grpId="0" animBg="1"/>
      <p:bldP spid="1053961" grpId="0"/>
      <p:bldP spid="1053962" grpId="0"/>
      <p:bldP spid="1053963" grpId="0" animBg="1"/>
      <p:bldP spid="1053964" grpId="0" animBg="1"/>
      <p:bldP spid="1053965" grpId="0" animBg="1"/>
      <p:bldP spid="1053966" grpId="0" animBg="1"/>
      <p:bldP spid="105396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68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969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介词填空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970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Previous ________ leaving for France, he studied a lot about the country.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Jack's been really annoying me and I think he's doing it ________ purpose.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There are many students standing ________ a queue to welcome the old soldier.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You should set aside some time to reflect </a:t>
            </a:r>
            <a:r>
              <a:rPr lang="en-US" altLang="zh-CN" b="1" dirty="0" smtClean="0"/>
              <a:t>___________ </a:t>
            </a:r>
            <a:r>
              <a:rPr lang="en-US" altLang="zh-CN" b="1" dirty="0"/>
              <a:t>your successes and failures.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Tom rescued a boy ________ the river on his way home.</a:t>
            </a:r>
            <a:endParaRPr lang="en-US" altLang="zh-CN" b="1" dirty="0"/>
          </a:p>
        </p:txBody>
      </p:sp>
      <p:sp>
        <p:nvSpPr>
          <p:cNvPr id="1053971" name="矩形 16"/>
          <p:cNvSpPr/>
          <p:nvPr/>
        </p:nvSpPr>
        <p:spPr>
          <a:xfrm>
            <a:off x="2364840" y="890987"/>
            <a:ext cx="45416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to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972" name="矩形 17"/>
          <p:cNvSpPr/>
          <p:nvPr/>
        </p:nvSpPr>
        <p:spPr>
          <a:xfrm>
            <a:off x="8194566" y="1536133"/>
            <a:ext cx="51488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973" name="矩形 6"/>
          <p:cNvSpPr/>
          <p:nvPr/>
        </p:nvSpPr>
        <p:spPr>
          <a:xfrm>
            <a:off x="5584362" y="2152865"/>
            <a:ext cx="42511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in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974" name="矩形 7"/>
          <p:cNvSpPr/>
          <p:nvPr/>
        </p:nvSpPr>
        <p:spPr>
          <a:xfrm>
            <a:off x="6278212" y="2803771"/>
            <a:ext cx="130837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on/upon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975" name="矩形 8"/>
          <p:cNvSpPr/>
          <p:nvPr/>
        </p:nvSpPr>
        <p:spPr>
          <a:xfrm>
            <a:off x="3484163" y="3431098"/>
            <a:ext cx="80284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from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968" grpId="0" animBg="1"/>
      <p:bldP spid="1053969" grpId="0"/>
      <p:bldP spid="1053970" grpId="0"/>
      <p:bldP spid="1053971" grpId="0" animBg="1"/>
      <p:bldP spid="1053972" grpId="0" animBg="1"/>
      <p:bldP spid="1053973" grpId="0" animBg="1"/>
      <p:bldP spid="1053974" grpId="0" animBg="1"/>
      <p:bldP spid="105397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76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977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介词填空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978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With time going on, the castle which once was very beautiful is now completely ________ ruins.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No matter what happened, I tried to finish my task ________ schedule</a:t>
            </a:r>
            <a:r>
              <a:rPr lang="en-US" altLang="zh-CN" b="1" dirty="0" smtClean="0"/>
              <a:t>. Luckily</a:t>
            </a:r>
            <a:r>
              <a:rPr lang="en-US" altLang="zh-CN" b="1" dirty="0"/>
              <a:t>, with my teacher's timely help, I managed to finish it ahead of time.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I arrived at the classroom with paper cards designed in the shape ________ maple leaves.</a:t>
            </a:r>
            <a:endParaRPr lang="en-US" altLang="zh-CN" b="1" dirty="0"/>
          </a:p>
        </p:txBody>
      </p:sp>
      <p:sp>
        <p:nvSpPr>
          <p:cNvPr id="1053979" name="矩形 16"/>
          <p:cNvSpPr/>
          <p:nvPr/>
        </p:nvSpPr>
        <p:spPr>
          <a:xfrm>
            <a:off x="781477" y="1392028"/>
            <a:ext cx="42511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in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980" name="矩形 17"/>
          <p:cNvSpPr/>
          <p:nvPr/>
        </p:nvSpPr>
        <p:spPr>
          <a:xfrm>
            <a:off x="7668473" y="2033196"/>
            <a:ext cx="51488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981" name="矩形 6"/>
          <p:cNvSpPr/>
          <p:nvPr/>
        </p:nvSpPr>
        <p:spPr>
          <a:xfrm>
            <a:off x="9505009" y="3174188"/>
            <a:ext cx="44755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976" grpId="0" animBg="1"/>
      <p:bldP spid="1053977" grpId="0"/>
      <p:bldP spid="1053978" grpId="0"/>
      <p:bldP spid="1053979" grpId="0" animBg="1"/>
      <p:bldP spid="1053980" grpId="0" animBg="1"/>
      <p:bldP spid="105398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8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983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984" name="文本占位符 2"/>
          <p:cNvSpPr>
            <a:spLocks noGrp="1"/>
          </p:cNvSpPr>
          <p:nvPr>
            <p:ph type="body" idx="1"/>
          </p:nvPr>
        </p:nvSpPr>
        <p:spPr>
          <a:xfrm>
            <a:off x="319918" y="9609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．能和他交朋友真是荣幸之至。</a:t>
            </a:r>
            <a:r>
              <a:rPr lang="en-US" altLang="zh-CN" b="1" dirty="0"/>
              <a:t>(It is a privilege to)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．从那时起，数学就成为我特别喜爱的学科之一，而且我在数学上进步也很快。</a:t>
            </a:r>
            <a:r>
              <a:rPr lang="en-US" altLang="zh-CN" b="1" dirty="0"/>
              <a:t>(make rapid progress in)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．抓住这个机会，否则你会后悔的。</a:t>
            </a:r>
            <a:r>
              <a:rPr lang="en-US" altLang="zh-CN" b="1" dirty="0"/>
              <a:t>(seize)</a:t>
            </a:r>
            <a:endParaRPr lang="en-US" altLang="zh-CN" b="1" dirty="0"/>
          </a:p>
        </p:txBody>
      </p:sp>
      <p:sp>
        <p:nvSpPr>
          <p:cNvPr id="1053985" name="矩形 6"/>
          <p:cNvSpPr/>
          <p:nvPr/>
        </p:nvSpPr>
        <p:spPr>
          <a:xfrm>
            <a:off x="817411" y="1375665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It is a privilege to make friends with him.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3986" name="矩形 7"/>
          <p:cNvSpPr/>
          <p:nvPr/>
        </p:nvSpPr>
        <p:spPr>
          <a:xfrm>
            <a:off x="817411" y="2819710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Since then,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maths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has become one of my favorite subjects, and I have also made rapid progress in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maths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3987" name="矩形 8"/>
          <p:cNvSpPr/>
          <p:nvPr/>
        </p:nvSpPr>
        <p:spPr>
          <a:xfrm>
            <a:off x="817411" y="4156395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Seize the chance, otherwise you'll regret it.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982" grpId="0" animBg="1"/>
      <p:bldP spid="1053983" grpId="0"/>
      <p:bldP spid="1053984" grpId="0"/>
      <p:bldP spid="1053985" grpId="0"/>
      <p:bldP spid="1053986" grpId="0"/>
      <p:bldP spid="105398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88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顺序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-7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989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3990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269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3991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3992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soap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souvenir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spade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specific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spin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sponsor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spot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spread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squeeze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statue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statistics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steep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step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stress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stubborn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supply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support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supreme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surplus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swear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swift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symptom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target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temporary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tidy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tip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tissue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tolerate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towel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tune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urban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valid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vast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virtue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vivid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wax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whistle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witness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wrestle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～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zoom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zh-CN" altLang="en-US" sz="20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270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3993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3994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单词活用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用所给动词的适当形式填空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介副词填空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3995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996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9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soap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souvenir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99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12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səʊp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23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rub soap on the wet clothes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2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səʊl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25" name="表格 10"/>
          <p:cNvGraphicFramePr>
            <a:graphicFrameLocks noGrp="1"/>
          </p:cNvGraphicFramePr>
          <p:nvPr/>
        </p:nvGraphicFramePr>
        <p:xfrm>
          <a:off x="6092078" y="2852599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 one's soul at rest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0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肥皂</a:t>
            </a:r>
            <a:endParaRPr lang="zh-CN" altLang="en-US" sz="2400" dirty="0"/>
          </a:p>
        </p:txBody>
      </p:sp>
      <p:sp>
        <p:nvSpPr>
          <p:cNvPr id="1054001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灵魂</a:t>
            </a:r>
            <a:endParaRPr lang="zh-CN" altLang="en-US" sz="2400" b="1" dirty="0"/>
          </a:p>
        </p:txBody>
      </p:sp>
      <p:graphicFrame>
        <p:nvGraphicFramePr>
          <p:cNvPr id="4198126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souvenir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suːvə'nɪə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27" name="表格 12"/>
          <p:cNvGraphicFramePr>
            <a:graphicFrameLocks noGrp="1"/>
          </p:cNvGraphicFramePr>
          <p:nvPr/>
        </p:nvGraphicFramePr>
        <p:xfrm>
          <a:off x="6092078" y="431373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谐音“数文捏”→捏在手里的数文钱换一个纪念品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 souvenirs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02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纪念品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998" grpId="0"/>
      <p:bldP spid="1053999" grpId="0"/>
      <p:bldP spid="1054000" grpId="0"/>
      <p:bldP spid="1054001" grpId="0"/>
      <p:bldP spid="105400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0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spade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specific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00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12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speɪd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29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 a hole with a spade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3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spɪə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31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fight with a long spear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32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spə'sɪfɪk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33" name="表格 12"/>
          <p:cNvGraphicFramePr>
            <a:graphicFrameLocks noGrp="1"/>
          </p:cNvGraphicFramePr>
          <p:nvPr/>
        </p:nvGraphicFramePr>
        <p:xfrm>
          <a:off x="6092078" y="4602227"/>
          <a:ext cx="590785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344"/>
                <a:gridCol w="50475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point out a specific error  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]concrete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05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i="1" dirty="0" smtClean="0"/>
              <a:t>. </a:t>
            </a:r>
            <a:r>
              <a:rPr lang="zh-CN" altLang="en-US" sz="2400" b="1" dirty="0" smtClean="0"/>
              <a:t>铲</a:t>
            </a:r>
            <a:endParaRPr lang="zh-CN" altLang="en-US" sz="2400" dirty="0"/>
          </a:p>
        </p:txBody>
      </p:sp>
      <p:sp>
        <p:nvSpPr>
          <p:cNvPr id="1054006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长矛</a:t>
            </a:r>
            <a:endParaRPr lang="zh-CN" altLang="en-US" sz="2400" b="1" dirty="0"/>
          </a:p>
        </p:txBody>
      </p:sp>
      <p:sp>
        <p:nvSpPr>
          <p:cNvPr id="1054007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特定的，具体的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003" grpId="0"/>
      <p:bldP spid="1054004" grpId="0"/>
      <p:bldP spid="1054005" grpId="0"/>
      <p:bldP spid="1054006" grpId="0"/>
      <p:bldP spid="105400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0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spin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sponsor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00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13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spɪn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35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spin like a top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36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split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splɪt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37" name="表格 10"/>
          <p:cNvGraphicFramePr>
            <a:graphicFrameLocks noGrp="1"/>
          </p:cNvGraphicFramePr>
          <p:nvPr/>
        </p:nvGraphicFramePr>
        <p:xfrm>
          <a:off x="6092078" y="2839720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split up in the end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1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旋转；纺纱</a:t>
            </a:r>
            <a:endParaRPr lang="zh-CN" altLang="en-US" sz="2400" dirty="0"/>
          </a:p>
        </p:txBody>
      </p:sp>
      <p:sp>
        <p:nvSpPr>
          <p:cNvPr id="1054011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撕裂，分开</a:t>
            </a:r>
            <a:endParaRPr lang="zh-CN" altLang="en-US" sz="2400" b="1" dirty="0"/>
          </a:p>
        </p:txBody>
      </p:sp>
      <p:graphicFrame>
        <p:nvGraphicFramePr>
          <p:cNvPr id="4198138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spɒnsə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39" name="表格 12"/>
          <p:cNvGraphicFramePr>
            <a:graphicFrameLocks noGrp="1"/>
          </p:cNvGraphicFramePr>
          <p:nvPr/>
        </p:nvGraphicFramePr>
        <p:xfrm>
          <a:off x="6092078" y="454555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spons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承诺＋人→赞助人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sponsor an evening party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12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 smtClean="0"/>
              <a:t>赞助人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i="1" dirty="0" err="1"/>
              <a:t>.</a:t>
            </a:r>
            <a:r>
              <a:rPr lang="zh-CN" altLang="en-US" sz="2400" b="1" dirty="0"/>
              <a:t>主办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008" grpId="0"/>
      <p:bldP spid="1054009" grpId="0"/>
      <p:bldP spid="1054010" grpId="0"/>
      <p:bldP spid="1054011" grpId="0"/>
      <p:bldP spid="10540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1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spot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spread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01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14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spɒt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41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catch a thief on the spot, a scenic spot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4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spreɪ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43" name="表格 10"/>
          <p:cNvGraphicFramePr>
            <a:graphicFrameLocks noGrp="1"/>
          </p:cNvGraphicFramePr>
          <p:nvPr/>
        </p:nvGraphicFramePr>
        <p:xfrm>
          <a:off x="6092078" y="292237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pray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是＋祈祷→是祈祷上天给干旱的土地“洒”水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44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spread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spred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45" name="表格 12"/>
          <p:cNvGraphicFramePr>
            <a:graphicFrameLocks noGrp="1"/>
          </p:cNvGraphicFramePr>
          <p:nvPr/>
        </p:nvGraphicFramePr>
        <p:xfrm>
          <a:off x="6092078" y="457717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spread its wings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spread news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15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点；地点</a:t>
            </a:r>
            <a:endParaRPr lang="zh-CN" altLang="en-US" sz="2400" dirty="0"/>
          </a:p>
        </p:txBody>
      </p:sp>
      <p:sp>
        <p:nvSpPr>
          <p:cNvPr id="1054016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 smtClean="0"/>
              <a:t>水雾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i="1" dirty="0" err="1"/>
              <a:t>.</a:t>
            </a:r>
            <a:r>
              <a:rPr lang="zh-CN" altLang="en-US" sz="2400" b="1" dirty="0"/>
              <a:t>喷洒</a:t>
            </a:r>
            <a:endParaRPr lang="zh-CN" altLang="en-US" sz="2400" b="1" dirty="0"/>
          </a:p>
        </p:txBody>
      </p:sp>
      <p:sp>
        <p:nvSpPr>
          <p:cNvPr id="1054017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展开；传播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013" grpId="0"/>
      <p:bldP spid="1054014" grpId="0"/>
      <p:bldP spid="1054015" grpId="0"/>
      <p:bldP spid="1054016" grpId="0"/>
      <p:bldP spid="10540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3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mature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73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93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mæs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37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mass production of gloves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3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mə'tɪərɪəl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39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edit teaching materials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40" name="表格 11"/>
          <p:cNvGraphicFramePr>
            <a:graphicFrameLocks noGrp="1"/>
          </p:cNvGraphicFramePr>
          <p:nvPr/>
        </p:nvGraphicFramePr>
        <p:xfrm>
          <a:off x="241540" y="4593368"/>
          <a:ext cx="5696552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326179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mə'tʃʊə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41" name="表格 12"/>
          <p:cNvGraphicFramePr>
            <a:graphicFrameLocks noGrp="1"/>
          </p:cNvGraphicFramePr>
          <p:nvPr/>
        </p:nvGraphicFramePr>
        <p:xfrm>
          <a:off x="6092078" y="462727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become mature early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辨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]ripe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40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一团；块；群众</a:t>
            </a:r>
            <a:endParaRPr lang="zh-CN" altLang="en-US" sz="2400" dirty="0"/>
          </a:p>
        </p:txBody>
      </p:sp>
      <p:sp>
        <p:nvSpPr>
          <p:cNvPr id="1053741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材料</a:t>
            </a:r>
            <a:endParaRPr lang="zh-CN" altLang="en-US" sz="2400" b="1" dirty="0"/>
          </a:p>
        </p:txBody>
      </p:sp>
      <p:sp>
        <p:nvSpPr>
          <p:cNvPr id="1053742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人、事情等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成熟的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38" grpId="0"/>
      <p:bldP spid="1053739" grpId="0"/>
      <p:bldP spid="1053740" grpId="0"/>
      <p:bldP spid="1053741" grpId="0"/>
      <p:bldP spid="105374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1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squeeze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statue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01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14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squeeze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skwiːz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47" name="表格 6"/>
          <p:cNvGraphicFramePr>
            <a:graphicFrameLocks noGrp="1"/>
          </p:cNvGraphicFramePr>
          <p:nvPr/>
        </p:nvGraphicFramePr>
        <p:xfrm>
          <a:off x="6092078" y="696512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squeeze into a crowd of soldiers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squeeze out a little toothpaste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4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steɪbl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49" name="表格 10"/>
          <p:cNvGraphicFramePr>
            <a:graphicFrameLocks noGrp="1"/>
          </p:cNvGraphicFramePr>
          <p:nvPr/>
        </p:nvGraphicFramePr>
        <p:xfrm>
          <a:off x="6092078" y="2582140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table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似＋桌子→似桌子四平八稳→稳定的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stable situation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2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挤压</a:t>
            </a:r>
            <a:endParaRPr lang="zh-CN" altLang="en-US" sz="2400" dirty="0"/>
          </a:p>
        </p:txBody>
      </p:sp>
      <p:sp>
        <p:nvSpPr>
          <p:cNvPr id="1054021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稳定的</a:t>
            </a:r>
            <a:endParaRPr lang="zh-CN" altLang="en-US" sz="2400" b="1" dirty="0"/>
          </a:p>
        </p:txBody>
      </p:sp>
      <p:graphicFrame>
        <p:nvGraphicFramePr>
          <p:cNvPr id="419815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stætʃu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51" name="表格 12"/>
          <p:cNvGraphicFramePr>
            <a:graphicFrameLocks noGrp="1"/>
          </p:cNvGraphicFramePr>
          <p:nvPr/>
        </p:nvGraphicFramePr>
        <p:xfrm>
          <a:off x="6092078" y="4519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pull down a statue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22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塑像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018" grpId="0"/>
      <p:bldP spid="1054019" grpId="0"/>
      <p:bldP spid="1054020" grpId="0"/>
      <p:bldP spid="1054021" grpId="0"/>
      <p:bldP spid="105402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2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statistics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steep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02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15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statistics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stə'tɪstɪks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53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stat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istics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站＋学科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文字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according to official statistics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5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steɪtəs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55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social status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56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stiːp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57" name="表格 12"/>
          <p:cNvGraphicFramePr>
            <a:graphicFrameLocks noGrp="1"/>
          </p:cNvGraphicFramePr>
          <p:nvPr/>
        </p:nvGraphicFramePr>
        <p:xfrm>
          <a:off x="6092078" y="458970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climb a steep cliff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25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统计数据</a:t>
            </a:r>
            <a:endParaRPr lang="zh-CN" altLang="en-US" sz="2400" dirty="0"/>
          </a:p>
        </p:txBody>
      </p:sp>
      <p:sp>
        <p:nvSpPr>
          <p:cNvPr id="1054026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地位，状态</a:t>
            </a:r>
            <a:endParaRPr lang="zh-CN" altLang="en-US" sz="2400" b="1" dirty="0"/>
          </a:p>
        </p:txBody>
      </p:sp>
      <p:sp>
        <p:nvSpPr>
          <p:cNvPr id="1054027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陡峭的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023" grpId="0"/>
      <p:bldP spid="1054024" grpId="0"/>
      <p:bldP spid="1054025" grpId="0"/>
      <p:bldP spid="1054026" grpId="0"/>
      <p:bldP spid="105402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2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stress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02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15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/step/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59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 forward step by step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6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stout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staʊt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61" name="表格 10"/>
          <p:cNvGraphicFramePr>
            <a:graphicFrameLocks noGrp="1"/>
          </p:cNvGraphicFramePr>
          <p:nvPr/>
        </p:nvGraphicFramePr>
        <p:xfrm>
          <a:off x="6092078" y="2839720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defeat a stout wrestler 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3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脚步</a:t>
            </a:r>
            <a:endParaRPr lang="zh-CN" altLang="en-US" sz="2400" dirty="0"/>
          </a:p>
        </p:txBody>
      </p:sp>
      <p:sp>
        <p:nvSpPr>
          <p:cNvPr id="1054031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矮胖的</a:t>
            </a:r>
            <a:endParaRPr lang="zh-CN" altLang="en-US" sz="2400" b="1" dirty="0"/>
          </a:p>
        </p:txBody>
      </p:sp>
      <p:graphicFrame>
        <p:nvGraphicFramePr>
          <p:cNvPr id="4198162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stres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63" name="表格 12"/>
          <p:cNvGraphicFramePr>
            <a:graphicFrameLocks noGrp="1"/>
          </p:cNvGraphicFramePr>
          <p:nvPr/>
        </p:nvGraphicFramePr>
        <p:xfrm>
          <a:off x="6092078" y="408190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stress harmony between the government and the masses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32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</a:t>
            </a:r>
            <a:r>
              <a:rPr lang="en-US" altLang="zh-CN" sz="2400" b="1" i="1" dirty="0" err="1"/>
              <a:t>vt.</a:t>
            </a:r>
            <a:r>
              <a:rPr lang="zh-CN" altLang="en-US" sz="2400" b="1" dirty="0"/>
              <a:t>强调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028" grpId="0"/>
      <p:bldP spid="1054029" grpId="0"/>
      <p:bldP spid="1054030" grpId="0"/>
      <p:bldP spid="1054031" grpId="0"/>
      <p:bldP spid="105403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3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stubborn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supply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03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16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stubborn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stʌbən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65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谐音“死大笨”→顽固的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stubborn as a bull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6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sʌk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67" name="表格 10"/>
          <p:cNvGraphicFramePr>
            <a:graphicFrameLocks noGrp="1"/>
          </p:cNvGraphicFramePr>
          <p:nvPr/>
        </p:nvGraphicFramePr>
        <p:xfrm>
          <a:off x="6092078" y="287226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to suck hot soup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68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sə'plaɪ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69" name="表格 12"/>
          <p:cNvGraphicFramePr>
            <a:graphicFrameLocks noGrp="1"/>
          </p:cNvGraphicFramePr>
          <p:nvPr/>
        </p:nvGraphicFramePr>
        <p:xfrm>
          <a:off x="6092078" y="432665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加强＋重叠→层层相加→提供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supply victims with food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35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顽固的</a:t>
            </a:r>
            <a:endParaRPr lang="zh-CN" altLang="en-US" sz="2400" dirty="0"/>
          </a:p>
        </p:txBody>
      </p:sp>
      <p:sp>
        <p:nvSpPr>
          <p:cNvPr id="1054036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吸，吮</a:t>
            </a:r>
            <a:endParaRPr lang="zh-CN" altLang="en-US" sz="2400" b="1" dirty="0"/>
          </a:p>
        </p:txBody>
      </p:sp>
      <p:sp>
        <p:nvSpPr>
          <p:cNvPr id="1054037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</a:t>
            </a:r>
            <a:r>
              <a:rPr lang="en-US" altLang="zh-CN" sz="2400" b="1" i="1" dirty="0" err="1"/>
              <a:t>vt.</a:t>
            </a:r>
            <a:r>
              <a:rPr lang="zh-CN" altLang="en-US" sz="2400" b="1" dirty="0"/>
              <a:t>提供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033" grpId="0"/>
      <p:bldP spid="1054034" grpId="0"/>
      <p:bldP spid="1054035" grpId="0"/>
      <p:bldP spid="1054036" grpId="0"/>
      <p:bldP spid="105403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3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support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supreme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03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17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sə'pɔːt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71" name="表格 6"/>
          <p:cNvGraphicFramePr>
            <a:graphicFrameLocks noGrp="1"/>
          </p:cNvGraphicFramePr>
          <p:nvPr/>
        </p:nvGraphicFramePr>
        <p:xfrm>
          <a:off x="6092078" y="895984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加强＋拿→拿出大量东西→支持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 political reforms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7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sə'pəʊz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73" name="表格 10"/>
          <p:cNvGraphicFramePr>
            <a:graphicFrameLocks noGrp="1"/>
          </p:cNvGraphicFramePr>
          <p:nvPr/>
        </p:nvGraphicFramePr>
        <p:xfrm>
          <a:off x="6092078" y="2608215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加强＋放置→确定一个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位置→假设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suppose a fire breaks out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4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</a:t>
            </a:r>
            <a:r>
              <a:rPr lang="en-US" altLang="zh-CN" sz="2400" b="1" i="1" dirty="0" err="1"/>
              <a:t>vt.</a:t>
            </a:r>
            <a:r>
              <a:rPr lang="zh-CN" altLang="en-US" sz="2400" b="1" dirty="0"/>
              <a:t>支持</a:t>
            </a:r>
            <a:endParaRPr lang="zh-CN" altLang="en-US" sz="2400" dirty="0"/>
          </a:p>
        </p:txBody>
      </p:sp>
      <p:sp>
        <p:nvSpPr>
          <p:cNvPr id="1054041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假设</a:t>
            </a:r>
            <a:endParaRPr lang="zh-CN" altLang="en-US" sz="2400" b="1" dirty="0"/>
          </a:p>
        </p:txBody>
      </p:sp>
      <p:graphicFrame>
        <p:nvGraphicFramePr>
          <p:cNvPr id="4198174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supreme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suːpriːm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75" name="表格 12"/>
          <p:cNvGraphicFramePr>
            <a:graphicFrameLocks noGrp="1"/>
          </p:cNvGraphicFramePr>
          <p:nvPr/>
        </p:nvGraphicFramePr>
        <p:xfrm>
          <a:off x="6092077" y="4307923"/>
          <a:ext cx="567245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064"/>
                <a:gridCol w="48463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supre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看作“超级”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super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＋我→我超高→最高的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Supreme Court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42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最高的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038" grpId="0"/>
      <p:bldP spid="1054039" grpId="0"/>
      <p:bldP spid="1054040" grpId="0"/>
      <p:bldP spid="1054041" grpId="0"/>
      <p:bldP spid="105404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4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surplus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swear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04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17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surplus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sɜːpləs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77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plus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超过＋加→剩余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a little surplus of petrol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7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swap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swɒp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79" name="表格 10"/>
          <p:cNvGraphicFramePr>
            <a:graphicFrameLocks noGrp="1"/>
          </p:cNvGraphicFramePr>
          <p:nvPr/>
        </p:nvGraphicFramePr>
        <p:xfrm>
          <a:off x="6092078" y="2420568"/>
          <a:ext cx="596239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swap seats with a classmate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]exchange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8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sweə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81" name="表格 12"/>
          <p:cNvGraphicFramePr>
            <a:graphicFrameLocks noGrp="1"/>
          </p:cNvGraphicFramePr>
          <p:nvPr/>
        </p:nvGraphicFramePr>
        <p:xfrm>
          <a:off x="6092078" y="435201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wear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是＋穿→穿上制服正式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起誓→发誓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swear to tell the truth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45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剩余</a:t>
            </a:r>
            <a:endParaRPr lang="zh-CN" altLang="en-US" sz="2400" dirty="0"/>
          </a:p>
        </p:txBody>
      </p:sp>
      <p:sp>
        <p:nvSpPr>
          <p:cNvPr id="1054046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v./n.</a:t>
            </a:r>
            <a:r>
              <a:rPr lang="zh-CN" altLang="en-US" sz="2400" b="1" dirty="0"/>
              <a:t>交换</a:t>
            </a:r>
            <a:endParaRPr lang="zh-CN" altLang="en-US" sz="2400" b="1" dirty="0"/>
          </a:p>
        </p:txBody>
      </p:sp>
      <p:sp>
        <p:nvSpPr>
          <p:cNvPr id="1054047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发誓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043" grpId="0"/>
      <p:bldP spid="1054044" grpId="0"/>
      <p:bldP spid="1054045" grpId="0"/>
      <p:bldP spid="1054046" grpId="0"/>
      <p:bldP spid="105404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4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swift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symptom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04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18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swift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swɪft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83" name="表格 6"/>
          <p:cNvGraphicFramePr>
            <a:graphicFrameLocks noGrp="1"/>
          </p:cNvGraphicFramePr>
          <p:nvPr/>
        </p:nvGraphicFramePr>
        <p:xfrm>
          <a:off x="6092078" y="739866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cast a swift glance at the scoreboard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]rapid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8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sympathy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sɪmpə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85" name="表格 10"/>
          <p:cNvGraphicFramePr>
            <a:graphicFrameLocks noGrp="1"/>
          </p:cNvGraphicFramePr>
          <p:nvPr/>
        </p:nvGraphicFramePr>
        <p:xfrm>
          <a:off x="6092078" y="2942752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sym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path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相同＋感情→同情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sympathy for the disabled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5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飞快的</a:t>
            </a:r>
            <a:endParaRPr lang="zh-CN" altLang="en-US" sz="2400" dirty="0"/>
          </a:p>
        </p:txBody>
      </p:sp>
      <p:sp>
        <p:nvSpPr>
          <p:cNvPr id="1054051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同情</a:t>
            </a:r>
            <a:endParaRPr lang="zh-CN" altLang="en-US" sz="2400" b="1" dirty="0"/>
          </a:p>
        </p:txBody>
      </p:sp>
      <p:graphicFrame>
        <p:nvGraphicFramePr>
          <p:cNvPr id="4198186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sɪmptəm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87" name="表格 12"/>
          <p:cNvGraphicFramePr>
            <a:graphicFrameLocks noGrp="1"/>
          </p:cNvGraphicFramePr>
          <p:nvPr/>
        </p:nvGraphicFramePr>
        <p:xfrm>
          <a:off x="6092078" y="431907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sym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ptom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相同＋切→切开发现与某病症相同→症状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slight symptom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52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症状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048" grpId="0"/>
      <p:bldP spid="1054049" grpId="0"/>
      <p:bldP spid="1054050" grpId="0"/>
      <p:bldP spid="1054051" grpId="0"/>
      <p:bldP spid="105405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5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temporary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05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18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tɑːɡɪt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89" name="表格 6"/>
          <p:cNvGraphicFramePr>
            <a:graphicFrameLocks noGrp="1"/>
          </p:cNvGraphicFramePr>
          <p:nvPr/>
        </p:nvGraphicFramePr>
        <p:xfrm>
          <a:off x="6092077" y="1191049"/>
          <a:ext cx="596239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get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柏油＋得到→获得柏油才能实现修路的目标→目标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9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tiːz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91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enjoy teasing others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92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tempərərɪ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93" name="表格 12"/>
          <p:cNvGraphicFramePr>
            <a:graphicFrameLocks noGrp="1"/>
          </p:cNvGraphicFramePr>
          <p:nvPr/>
        </p:nvGraphicFramePr>
        <p:xfrm>
          <a:off x="6092078" y="461964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tempor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时间＋的→任何时刻都是“暂时的”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55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靶子，目标</a:t>
            </a:r>
            <a:endParaRPr lang="zh-CN" altLang="en-US" sz="2400" dirty="0"/>
          </a:p>
        </p:txBody>
      </p:sp>
      <p:sp>
        <p:nvSpPr>
          <p:cNvPr id="1054056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en-US" altLang="zh-CN" sz="2400" b="1" i="1" dirty="0"/>
              <a:t>/n.</a:t>
            </a:r>
            <a:r>
              <a:rPr lang="zh-CN" altLang="en-US" sz="2400" b="1" dirty="0"/>
              <a:t>戏弄，逗</a:t>
            </a:r>
            <a:endParaRPr lang="zh-CN" altLang="en-US" sz="2400" b="1" dirty="0"/>
          </a:p>
        </p:txBody>
      </p:sp>
      <p:sp>
        <p:nvSpPr>
          <p:cNvPr id="1054057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临时的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053" grpId="0"/>
      <p:bldP spid="1054054" grpId="0"/>
      <p:bldP spid="1054055" grpId="0"/>
      <p:bldP spid="1054056" grpId="0"/>
      <p:bldP spid="105405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5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tidy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tip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05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19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taɪdɪ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95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keep one's bedroom tidy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196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97" name="表格 10"/>
          <p:cNvGraphicFramePr>
            <a:graphicFrameLocks noGrp="1"/>
          </p:cNvGraphicFramePr>
          <p:nvPr/>
        </p:nvGraphicFramePr>
        <p:xfrm>
          <a:off x="6092078" y="2942752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tin of salted fish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]can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6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整洁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i="1" dirty="0" err="1"/>
              <a:t>.</a:t>
            </a:r>
            <a:r>
              <a:rPr lang="zh-CN" altLang="en-US" sz="2400" b="1" dirty="0"/>
              <a:t>弄整洁</a:t>
            </a:r>
            <a:endParaRPr lang="zh-CN" altLang="en-US" sz="2400" dirty="0"/>
          </a:p>
        </p:txBody>
      </p:sp>
      <p:sp>
        <p:nvSpPr>
          <p:cNvPr id="1054061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罐头；锡</a:t>
            </a:r>
            <a:endParaRPr lang="zh-CN" altLang="en-US" sz="2400" b="1" dirty="0"/>
          </a:p>
        </p:txBody>
      </p:sp>
      <p:graphicFrame>
        <p:nvGraphicFramePr>
          <p:cNvPr id="4198198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tɪp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199" name="表格 12"/>
          <p:cNvGraphicFramePr>
            <a:graphicFrameLocks noGrp="1"/>
          </p:cNvGraphicFramePr>
          <p:nvPr/>
        </p:nvGraphicFramePr>
        <p:xfrm>
          <a:off x="6092078" y="4519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hurt the tip of a finger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62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末梢；小费；提示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058" grpId="0"/>
      <p:bldP spid="1054059" grpId="0"/>
      <p:bldP spid="1054060" grpId="0"/>
      <p:bldP spid="1054061" grpId="0"/>
      <p:bldP spid="105406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6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tissue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tolerate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06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20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tissue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tɪsju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01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packet of tissues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20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təʊst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03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propose a toast to the guests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204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tɔləreɪt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05" name="表格 12"/>
          <p:cNvGraphicFramePr>
            <a:graphicFrameLocks noGrp="1"/>
          </p:cNvGraphicFramePr>
          <p:nvPr/>
        </p:nvGraphicFramePr>
        <p:xfrm>
          <a:off x="6092078" y="461963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tolerate a slip of the tongue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65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纸巾，棉纸</a:t>
            </a:r>
            <a:endParaRPr lang="zh-CN" altLang="en-US" sz="2400" dirty="0"/>
          </a:p>
        </p:txBody>
      </p:sp>
      <p:sp>
        <p:nvSpPr>
          <p:cNvPr id="1054066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n./v.</a:t>
            </a:r>
            <a:r>
              <a:rPr lang="zh-CN" altLang="en-US" sz="2400" b="1" dirty="0" smtClean="0"/>
              <a:t>祝酒  </a:t>
            </a:r>
            <a:r>
              <a:rPr lang="en-US" altLang="zh-CN" sz="2400" b="1" i="1" dirty="0" smtClean="0"/>
              <a:t>n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烤面包</a:t>
            </a:r>
            <a:endParaRPr lang="zh-CN" altLang="en-US" sz="2400" b="1" dirty="0"/>
          </a:p>
        </p:txBody>
      </p:sp>
      <p:sp>
        <p:nvSpPr>
          <p:cNvPr id="1054067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容忍，宽容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063" grpId="0"/>
      <p:bldP spid="1054064" grpId="0"/>
      <p:bldP spid="1054065" grpId="0"/>
      <p:bldP spid="1054066" grpId="0"/>
      <p:bldP spid="10540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4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measure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mention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74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94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meʒə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43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measures to solve a problem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4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mentl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45" name="表格 10"/>
          <p:cNvGraphicFramePr>
            <a:graphicFrameLocks noGrp="1"/>
          </p:cNvGraphicFramePr>
          <p:nvPr/>
        </p:nvGraphicFramePr>
        <p:xfrm>
          <a:off x="6092078" y="2852599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neglect mental health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4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 smtClean="0"/>
              <a:t>测量  </a:t>
            </a:r>
            <a:r>
              <a:rPr lang="en-US" altLang="zh-CN" sz="2400" b="1" i="1" dirty="0" smtClean="0"/>
              <a:t>n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措施</a:t>
            </a:r>
            <a:endParaRPr lang="zh-CN" altLang="en-US" sz="2400" dirty="0"/>
          </a:p>
        </p:txBody>
      </p:sp>
      <p:sp>
        <p:nvSpPr>
          <p:cNvPr id="1053746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心理的</a:t>
            </a:r>
            <a:endParaRPr lang="zh-CN" altLang="en-US" sz="2400" b="1" dirty="0"/>
          </a:p>
        </p:txBody>
      </p:sp>
      <p:graphicFrame>
        <p:nvGraphicFramePr>
          <p:cNvPr id="4197946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menʃən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47" name="表格 12"/>
          <p:cNvGraphicFramePr>
            <a:graphicFrameLocks noGrp="1"/>
          </p:cNvGraphicFramePr>
          <p:nvPr/>
        </p:nvGraphicFramePr>
        <p:xfrm>
          <a:off x="6092078" y="4519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mention a name many times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47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提到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43" grpId="0"/>
      <p:bldP spid="1053744" grpId="0"/>
      <p:bldP spid="1053745" grpId="0"/>
      <p:bldP spid="1053746" grpId="0"/>
      <p:bldP spid="105374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6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towel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tune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06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20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towel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taʊəl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07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box of pink towels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20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træk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09" name="表格 10"/>
          <p:cNvGraphicFramePr>
            <a:graphicFrameLocks noGrp="1"/>
          </p:cNvGraphicFramePr>
          <p:nvPr/>
        </p:nvGraphicFramePr>
        <p:xfrm>
          <a:off x="6092078" y="2942752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follow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sb's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tracks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off the track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7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毛巾</a:t>
            </a:r>
            <a:endParaRPr lang="zh-CN" altLang="en-US" sz="2400" dirty="0"/>
          </a:p>
        </p:txBody>
      </p:sp>
      <p:sp>
        <p:nvSpPr>
          <p:cNvPr id="1054071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轨迹，行踪；轨道</a:t>
            </a:r>
            <a:endParaRPr lang="zh-CN" altLang="en-US" sz="2400" b="1" dirty="0"/>
          </a:p>
        </p:txBody>
      </p:sp>
      <p:graphicFrame>
        <p:nvGraphicFramePr>
          <p:cNvPr id="419821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tjuːn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11" name="表格 12"/>
          <p:cNvGraphicFramePr>
            <a:graphicFrameLocks noGrp="1"/>
          </p:cNvGraphicFramePr>
          <p:nvPr/>
        </p:nvGraphicFramePr>
        <p:xfrm>
          <a:off x="6092078" y="4519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hum a tune while working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72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曲调，小调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068" grpId="0"/>
      <p:bldP spid="1054069" grpId="0"/>
      <p:bldP spid="1054070" grpId="0"/>
      <p:bldP spid="1054071" grpId="0"/>
      <p:bldP spid="105407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7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urban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valid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07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21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ɜːbən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13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urban area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21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suburb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sʌbɜːb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15" name="表格 10"/>
          <p:cNvGraphicFramePr>
            <a:graphicFrameLocks noGrp="1"/>
          </p:cNvGraphicFramePr>
          <p:nvPr/>
        </p:nvGraphicFramePr>
        <p:xfrm>
          <a:off x="6092078" y="29223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urb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(an)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低一级＋市区→郊区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live in the suburbs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216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vælɪd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17" name="表格 12"/>
          <p:cNvGraphicFramePr>
            <a:graphicFrameLocks noGrp="1"/>
          </p:cNvGraphicFramePr>
          <p:nvPr/>
        </p:nvGraphicFramePr>
        <p:xfrm>
          <a:off x="6092078" y="463079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a valid passport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75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城市的，市区的</a:t>
            </a:r>
            <a:endParaRPr lang="zh-CN" altLang="en-US" sz="2400" dirty="0"/>
          </a:p>
        </p:txBody>
      </p:sp>
      <p:sp>
        <p:nvSpPr>
          <p:cNvPr id="1054076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郊区</a:t>
            </a:r>
            <a:endParaRPr lang="zh-CN" altLang="en-US" sz="2400" b="1" dirty="0"/>
          </a:p>
        </p:txBody>
      </p:sp>
      <p:sp>
        <p:nvSpPr>
          <p:cNvPr id="1054077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有效的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073" grpId="0"/>
      <p:bldP spid="1054074" grpId="0"/>
      <p:bldP spid="1054075" grpId="0"/>
      <p:bldP spid="1054076" grpId="0"/>
      <p:bldP spid="105407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7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vast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virtue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07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21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vɑːst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19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ride on a vast grassland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22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vɜːtɪkl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21" name="表格 10"/>
          <p:cNvGraphicFramePr>
            <a:graphicFrameLocks noGrp="1"/>
          </p:cNvGraphicFramePr>
          <p:nvPr/>
        </p:nvGraphicFramePr>
        <p:xfrm>
          <a:off x="6092078" y="2942752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vert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转＋的→站着转→垂直的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vertical line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8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广阔的</a:t>
            </a:r>
            <a:endParaRPr lang="zh-CN" altLang="en-US" sz="2400" dirty="0"/>
          </a:p>
        </p:txBody>
      </p:sp>
      <p:sp>
        <p:nvSpPr>
          <p:cNvPr id="1054081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垂直的，直立的</a:t>
            </a:r>
            <a:endParaRPr lang="zh-CN" altLang="en-US" sz="2400" b="1" dirty="0"/>
          </a:p>
        </p:txBody>
      </p:sp>
      <p:graphicFrame>
        <p:nvGraphicFramePr>
          <p:cNvPr id="4198222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vɜːtʃu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23" name="表格 12"/>
          <p:cNvGraphicFramePr>
            <a:graphicFrameLocks noGrp="1"/>
          </p:cNvGraphicFramePr>
          <p:nvPr/>
        </p:nvGraphicFramePr>
        <p:xfrm>
          <a:off x="6092077" y="4530945"/>
          <a:ext cx="56390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192"/>
                <a:gridCol w="48178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传统认为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virgin(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贞洁女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是一种美德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see honesty as a virtue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82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美德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078" grpId="0"/>
      <p:bldP spid="1054079" grpId="0"/>
      <p:bldP spid="1054080" grpId="0"/>
      <p:bldP spid="1054081" grpId="0"/>
      <p:bldP spid="105408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8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vivid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wax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08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22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vivid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vɪvɪd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25" name="表格 6"/>
          <p:cNvGraphicFramePr>
            <a:graphicFrameLocks noGrp="1"/>
          </p:cNvGraphicFramePr>
          <p:nvPr/>
        </p:nvGraphicFramePr>
        <p:xfrm>
          <a:off x="6092077" y="979177"/>
          <a:ext cx="596239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发音像“娓娓的”→娓娓道来就是“生动的”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vivid description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22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wæɡ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27" name="表格 10"/>
          <p:cNvGraphicFramePr>
            <a:graphicFrameLocks noGrp="1"/>
          </p:cNvGraphicFramePr>
          <p:nvPr/>
        </p:nvGraphicFramePr>
        <p:xfrm>
          <a:off x="6092078" y="248747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dog wagged his tail to greet his owner.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228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wax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wæks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29" name="表格 12"/>
          <p:cNvGraphicFramePr>
            <a:graphicFrameLocks noGrp="1"/>
          </p:cNvGraphicFramePr>
          <p:nvPr/>
        </p:nvGraphicFramePr>
        <p:xfrm>
          <a:off x="6092078" y="456388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candles out of wax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85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生动的</a:t>
            </a:r>
            <a:endParaRPr lang="zh-CN" altLang="en-US" sz="2400" dirty="0"/>
          </a:p>
        </p:txBody>
      </p:sp>
      <p:sp>
        <p:nvSpPr>
          <p:cNvPr id="1054086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上下或左右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摇摆</a:t>
            </a:r>
            <a:endParaRPr lang="zh-CN" altLang="en-US" sz="2400" b="1" dirty="0"/>
          </a:p>
        </p:txBody>
      </p:sp>
      <p:sp>
        <p:nvSpPr>
          <p:cNvPr id="1054087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蜡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083" grpId="0"/>
      <p:bldP spid="1054084" grpId="0"/>
      <p:bldP spid="1054085" grpId="0"/>
      <p:bldP spid="1054086" grpId="0"/>
      <p:bldP spid="105408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8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whistle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witness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08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23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whistle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wɪsl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31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blow a whistle in the dark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23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widow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wɪdəʊ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33" name="表格 10"/>
          <p:cNvGraphicFramePr>
            <a:graphicFrameLocks noGrp="1"/>
          </p:cNvGraphicFramePr>
          <p:nvPr/>
        </p:nvGraphicFramePr>
        <p:xfrm>
          <a:off x="6092078" y="2942752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联想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window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，俗话说寡妇门前是非多，最好别往寡妇的窗内看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9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口哨</a:t>
            </a:r>
            <a:endParaRPr lang="zh-CN" altLang="en-US" sz="2400" dirty="0"/>
          </a:p>
        </p:txBody>
      </p:sp>
      <p:sp>
        <p:nvSpPr>
          <p:cNvPr id="1054091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寡妇</a:t>
            </a:r>
            <a:endParaRPr lang="zh-CN" altLang="en-US" sz="2400" b="1" dirty="0"/>
          </a:p>
        </p:txBody>
      </p:sp>
      <p:graphicFrame>
        <p:nvGraphicFramePr>
          <p:cNvPr id="4198234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witness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wɪtnɪs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35" name="表格 12"/>
          <p:cNvGraphicFramePr>
            <a:graphicFrameLocks noGrp="1"/>
          </p:cNvGraphicFramePr>
          <p:nvPr/>
        </p:nvGraphicFramePr>
        <p:xfrm>
          <a:off x="6092078" y="416725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look for an important witness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]eyewitness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92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目击</a:t>
            </a:r>
            <a:r>
              <a:rPr lang="zh-CN" altLang="en-US" sz="2400" b="1" dirty="0" smtClean="0"/>
              <a:t>证人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i="1" dirty="0" err="1"/>
              <a:t>.</a:t>
            </a:r>
            <a:r>
              <a:rPr lang="zh-CN" altLang="en-US" sz="2400" b="1" dirty="0"/>
              <a:t>目击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088" grpId="0"/>
      <p:bldP spid="1054089" grpId="0"/>
      <p:bldP spid="1054090" grpId="0"/>
      <p:bldP spid="1054091" grpId="0"/>
      <p:bldP spid="105409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9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wrestle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zoom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09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8236" name="表格 4"/>
          <p:cNvGraphicFramePr>
            <a:graphicFrameLocks noGrp="1"/>
          </p:cNvGraphicFramePr>
          <p:nvPr/>
        </p:nvGraphicFramePr>
        <p:xfrm>
          <a:off x="237826" y="85354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wrestle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resl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37" name="表格 6"/>
          <p:cNvGraphicFramePr>
            <a:graphicFrameLocks noGrp="1"/>
          </p:cNvGraphicFramePr>
          <p:nvPr/>
        </p:nvGraphicFramePr>
        <p:xfrm>
          <a:off x="6092078" y="85651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wrestle with a strong rival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238" name="表格 9"/>
          <p:cNvGraphicFramePr>
            <a:graphicFrameLocks noGrp="1"/>
          </p:cNvGraphicFramePr>
          <p:nvPr/>
        </p:nvGraphicFramePr>
        <p:xfrm>
          <a:off x="237826" y="228791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wrinkle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rɪŋkl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39" name="表格 10"/>
          <p:cNvGraphicFramePr>
            <a:graphicFrameLocks noGrp="1"/>
          </p:cNvGraphicFramePr>
          <p:nvPr/>
        </p:nvGraphicFramePr>
        <p:xfrm>
          <a:off x="6092078" y="204143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wrin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kle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扭动＋东西→扭动后出皱纹→皱纹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remove wrinkles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8240" name="表格 11"/>
          <p:cNvGraphicFramePr>
            <a:graphicFrameLocks noGrp="1"/>
          </p:cNvGraphicFramePr>
          <p:nvPr/>
        </p:nvGraphicFramePr>
        <p:xfrm>
          <a:off x="237826" y="3723566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yummy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jʌmɪ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41" name="表格 12"/>
          <p:cNvGraphicFramePr>
            <a:graphicFrameLocks noGrp="1"/>
          </p:cNvGraphicFramePr>
          <p:nvPr/>
        </p:nvGraphicFramePr>
        <p:xfrm>
          <a:off x="6173854" y="3193628"/>
          <a:ext cx="601814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405"/>
                <a:gridCol w="514174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taste some yummy food  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]delicious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tasty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95" name="文本框 19"/>
          <p:cNvSpPr txBox="1"/>
          <p:nvPr/>
        </p:nvSpPr>
        <p:spPr>
          <a:xfrm>
            <a:off x="2605559" y="132986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摔跤</a:t>
            </a:r>
            <a:endParaRPr lang="zh-CN" altLang="en-US" sz="2400" dirty="0"/>
          </a:p>
        </p:txBody>
      </p:sp>
      <p:sp>
        <p:nvSpPr>
          <p:cNvPr id="1054096" name="文本框 20"/>
          <p:cNvSpPr txBox="1"/>
          <p:nvPr/>
        </p:nvSpPr>
        <p:spPr>
          <a:xfrm>
            <a:off x="2605559" y="276357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皱纹</a:t>
            </a:r>
            <a:endParaRPr lang="zh-CN" altLang="en-US" sz="2400" b="1" dirty="0"/>
          </a:p>
        </p:txBody>
      </p:sp>
      <p:sp>
        <p:nvSpPr>
          <p:cNvPr id="1054097" name="文本框 21"/>
          <p:cNvSpPr txBox="1"/>
          <p:nvPr/>
        </p:nvSpPr>
        <p:spPr>
          <a:xfrm>
            <a:off x="2605559" y="418818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好吃的</a:t>
            </a:r>
            <a:endParaRPr lang="zh-CN" altLang="en-US" sz="2400" dirty="0"/>
          </a:p>
        </p:txBody>
      </p:sp>
      <p:graphicFrame>
        <p:nvGraphicFramePr>
          <p:cNvPr id="4198242" name="表格 13"/>
          <p:cNvGraphicFramePr>
            <a:graphicFrameLocks noGrp="1"/>
          </p:cNvGraphicFramePr>
          <p:nvPr/>
        </p:nvGraphicFramePr>
        <p:xfrm>
          <a:off x="237826" y="5136055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zoom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zuːm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8243" name="表格 14"/>
          <p:cNvGraphicFramePr>
            <a:graphicFrameLocks noGrp="1"/>
          </p:cNvGraphicFramePr>
          <p:nvPr/>
        </p:nvGraphicFramePr>
        <p:xfrm>
          <a:off x="6088364" y="472743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China's economy has been zooming over the past 30 years. 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098" name="文本框 15"/>
          <p:cNvSpPr txBox="1"/>
          <p:nvPr/>
        </p:nvSpPr>
        <p:spPr>
          <a:xfrm>
            <a:off x="2601845" y="560067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急速</a:t>
            </a:r>
            <a:r>
              <a:rPr lang="zh-CN" altLang="en-US" sz="2400" b="1" dirty="0" smtClean="0"/>
              <a:t>上升  </a:t>
            </a:r>
            <a:r>
              <a:rPr lang="en-US" altLang="zh-CN" sz="2400" b="1" i="1" dirty="0" smtClean="0"/>
              <a:t>v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急升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093" grpId="0"/>
      <p:bldP spid="1054094" grpId="0"/>
      <p:bldP spid="1054095" grpId="0"/>
      <p:bldP spid="1054096" grpId="0"/>
      <p:bldP spid="1054097" grpId="0"/>
      <p:bldP spid="105409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09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0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4101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4102" name="文本占位符 2"/>
          <p:cNvSpPr>
            <a:spLocks noGrp="1"/>
          </p:cNvSpPr>
          <p:nvPr>
            <p:ph type="body" idx="1"/>
          </p:nvPr>
        </p:nvSpPr>
        <p:spPr>
          <a:xfrm>
            <a:off x="241540" y="562977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灵</a:t>
            </a:r>
            <a:r>
              <a:rPr lang="zh-CN" altLang="en-US" sz="2200" b="1" dirty="0"/>
              <a:t>魂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特定的，具体的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赞</a:t>
            </a:r>
            <a:r>
              <a:rPr lang="zh-CN" altLang="en-US" sz="2200" b="1" dirty="0"/>
              <a:t>助人</a:t>
            </a:r>
            <a:r>
              <a:rPr lang="en-US" altLang="zh-CN" sz="2200" b="1" i="1" dirty="0" err="1"/>
              <a:t>vt.</a:t>
            </a:r>
            <a:r>
              <a:rPr lang="zh-CN" altLang="en-US" sz="2200" b="1" dirty="0"/>
              <a:t>主办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点</a:t>
            </a:r>
            <a:r>
              <a:rPr lang="zh-CN" altLang="en-US" sz="2200" b="1" dirty="0"/>
              <a:t>；地点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vt.</a:t>
            </a:r>
            <a:r>
              <a:rPr lang="zh-CN" altLang="en-US" sz="2200" b="1" dirty="0"/>
              <a:t>展开；传播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稳定的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vt.</a:t>
            </a:r>
            <a:r>
              <a:rPr lang="zh-CN" altLang="en-US" sz="2200" b="1" dirty="0"/>
              <a:t>强调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顽固的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en-US" altLang="zh-CN" sz="2200" b="1" i="1" dirty="0" smtClean="0"/>
              <a:t>/</a:t>
            </a:r>
            <a:r>
              <a:rPr lang="en-US" altLang="zh-CN" sz="2200" b="1" i="1" dirty="0" err="1" smtClean="0"/>
              <a:t>vt</a:t>
            </a:r>
            <a:r>
              <a:rPr lang="en-US" altLang="zh-CN" sz="2200" b="1" i="1" dirty="0"/>
              <a:t>.</a:t>
            </a:r>
            <a:r>
              <a:rPr lang="zh-CN" altLang="en-US" sz="2200" b="1" dirty="0"/>
              <a:t>提供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en-US" altLang="zh-CN" sz="2200" b="1" i="1" dirty="0" smtClean="0"/>
              <a:t>/</a:t>
            </a:r>
            <a:r>
              <a:rPr lang="en-US" altLang="zh-CN" sz="2200" b="1" i="1" dirty="0" err="1" smtClean="0"/>
              <a:t>vt</a:t>
            </a:r>
            <a:r>
              <a:rPr lang="en-US" altLang="zh-CN" sz="2200" b="1" i="1" dirty="0"/>
              <a:t>.</a:t>
            </a:r>
            <a:r>
              <a:rPr lang="zh-CN" altLang="en-US" sz="2200" b="1" dirty="0"/>
              <a:t>支持</a:t>
            </a:r>
            <a:endParaRPr lang="zh-CN" altLang="en-US" sz="2200" b="1" dirty="0"/>
          </a:p>
        </p:txBody>
      </p:sp>
      <p:sp>
        <p:nvSpPr>
          <p:cNvPr id="1054103" name="文本占位符 2"/>
          <p:cNvSpPr txBox="1"/>
          <p:nvPr/>
        </p:nvSpPr>
        <p:spPr>
          <a:xfrm>
            <a:off x="6049402" y="562977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vt.</a:t>
            </a:r>
            <a:r>
              <a:rPr lang="zh-CN" altLang="en-US" sz="2200" b="1" dirty="0"/>
              <a:t>假设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靶</a:t>
            </a:r>
            <a:r>
              <a:rPr lang="zh-CN" altLang="en-US" sz="2200" b="1" dirty="0"/>
              <a:t>子，目标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vt.</a:t>
            </a:r>
            <a:r>
              <a:rPr lang="zh-CN" altLang="en-US" sz="2200" b="1" dirty="0"/>
              <a:t>容忍，宽容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美</a:t>
            </a:r>
            <a:r>
              <a:rPr lang="zh-CN" altLang="en-US" sz="2200" b="1" dirty="0"/>
              <a:t>德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生动的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目</a:t>
            </a:r>
            <a:r>
              <a:rPr lang="zh-CN" altLang="en-US" sz="2200" b="1" dirty="0"/>
              <a:t>击证人</a:t>
            </a:r>
            <a:r>
              <a:rPr lang="en-US" altLang="zh-CN" sz="2200" b="1" i="1" dirty="0" err="1"/>
              <a:t>vt.</a:t>
            </a:r>
            <a:r>
              <a:rPr lang="zh-CN" altLang="en-US" sz="2200" b="1" dirty="0"/>
              <a:t>目击</a:t>
            </a:r>
            <a:endParaRPr lang="zh-CN" altLang="en-US" sz="2200" b="1" dirty="0"/>
          </a:p>
        </p:txBody>
      </p:sp>
      <p:sp>
        <p:nvSpPr>
          <p:cNvPr id="1054104" name="文本框 5"/>
          <p:cNvSpPr txBox="1"/>
          <p:nvPr/>
        </p:nvSpPr>
        <p:spPr>
          <a:xfrm>
            <a:off x="706188" y="432074"/>
            <a:ext cx="31051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soul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specific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sponsor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spot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spread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stable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stress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stubborn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supply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support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4105" name="文本框 6"/>
          <p:cNvSpPr txBox="1"/>
          <p:nvPr/>
        </p:nvSpPr>
        <p:spPr>
          <a:xfrm>
            <a:off x="6687767" y="403570"/>
            <a:ext cx="30306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suppose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target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tolerate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virtue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vivid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witness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00" grpId="0" animBg="1"/>
      <p:bldP spid="1054101" grpId="0"/>
      <p:bldP spid="1054102" grpId="0"/>
      <p:bldP spid="1054103" grpId="0"/>
      <p:bldP spid="1054104" grpId="0"/>
      <p:bldP spid="105410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06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4107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4108" name="文本占位符 2"/>
          <p:cNvSpPr>
            <a:spLocks noGrp="1"/>
          </p:cNvSpPr>
          <p:nvPr>
            <p:ph type="body" idx="1"/>
          </p:nvPr>
        </p:nvSpPr>
        <p:spPr>
          <a:xfrm>
            <a:off x="241540" y="862986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soap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souvenir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spade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spear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spin </a:t>
            </a:r>
            <a:r>
              <a:rPr lang="en-US" altLang="zh-CN" b="1" i="1" dirty="0"/>
              <a:t>v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split </a:t>
            </a:r>
            <a:r>
              <a:rPr lang="en-US" altLang="zh-CN" b="1" i="1" dirty="0"/>
              <a:t>v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spray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</a:t>
            </a:r>
            <a:r>
              <a:rPr lang="en-US" altLang="zh-CN" b="1" i="1" dirty="0" err="1" smtClean="0"/>
              <a:t>vt</a:t>
            </a:r>
            <a:r>
              <a:rPr lang="en-US" altLang="zh-CN" b="1" i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squeeze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4109" name="文本占位符 2"/>
          <p:cNvSpPr txBox="1"/>
          <p:nvPr/>
        </p:nvSpPr>
        <p:spPr>
          <a:xfrm>
            <a:off x="6049402" y="86298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statue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statistics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status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steep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stout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supreme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surplus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swap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/n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4110" name="文本框 5"/>
          <p:cNvSpPr txBox="1"/>
          <p:nvPr/>
        </p:nvSpPr>
        <p:spPr>
          <a:xfrm>
            <a:off x="1837874" y="719085"/>
            <a:ext cx="376079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肥皂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纪念品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铲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长矛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旋转</a:t>
            </a:r>
            <a:r>
              <a:rPr lang="zh-CN" altLang="en-US" sz="2400" b="1" dirty="0">
                <a:solidFill>
                  <a:srgbClr val="C00000"/>
                </a:solidFill>
              </a:rPr>
              <a:t>；纺纱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撕裂</a:t>
            </a:r>
            <a:r>
              <a:rPr lang="zh-CN" altLang="en-US" sz="2400" b="1" dirty="0">
                <a:solidFill>
                  <a:srgbClr val="C00000"/>
                </a:solidFill>
              </a:rPr>
              <a:t>，分开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水雾</a:t>
            </a:r>
            <a:r>
              <a:rPr lang="zh-CN" altLang="en-US" sz="2400" b="1" dirty="0">
                <a:solidFill>
                  <a:srgbClr val="C00000"/>
                </a:solidFill>
              </a:rPr>
              <a:t>；喷洒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挤压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4111" name="文本框 6"/>
          <p:cNvSpPr txBox="1"/>
          <p:nvPr/>
        </p:nvSpPr>
        <p:spPr>
          <a:xfrm>
            <a:off x="8174526" y="752136"/>
            <a:ext cx="341555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塑像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统计</a:t>
            </a:r>
            <a:r>
              <a:rPr lang="zh-CN" altLang="en-US" sz="2400" b="1" dirty="0">
                <a:solidFill>
                  <a:srgbClr val="C00000"/>
                </a:solidFill>
              </a:rPr>
              <a:t>数据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地位</a:t>
            </a:r>
            <a:r>
              <a:rPr lang="zh-CN" altLang="en-US" sz="2400" b="1" dirty="0">
                <a:solidFill>
                  <a:srgbClr val="C00000"/>
                </a:solidFill>
              </a:rPr>
              <a:t>，状态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陡峭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矮胖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最高</a:t>
            </a:r>
            <a:r>
              <a:rPr lang="zh-CN" altLang="en-US" sz="2400" b="1" dirty="0">
                <a:solidFill>
                  <a:srgbClr val="C00000"/>
                </a:solidFill>
              </a:rPr>
              <a:t>的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剩余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交换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06" grpId="0" animBg="1"/>
      <p:bldP spid="1054107" grpId="0"/>
      <p:bldP spid="1054108" grpId="0"/>
      <p:bldP spid="1054109" grpId="0"/>
      <p:bldP spid="1054110" grpId="0"/>
      <p:bldP spid="105411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12" name="矩形 3"/>
          <p:cNvSpPr/>
          <p:nvPr/>
        </p:nvSpPr>
        <p:spPr>
          <a:xfrm>
            <a:off x="252557" y="593966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411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4114" name="文本占位符 2"/>
          <p:cNvSpPr>
            <a:spLocks noGrp="1"/>
          </p:cNvSpPr>
          <p:nvPr>
            <p:ph type="body" idx="1"/>
          </p:nvPr>
        </p:nvSpPr>
        <p:spPr>
          <a:xfrm>
            <a:off x="241540" y="907596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swear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swift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symptom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tease </a:t>
            </a:r>
            <a:r>
              <a:rPr lang="en-US" altLang="zh-CN" b="1" i="1" dirty="0" err="1"/>
              <a:t>vt</a:t>
            </a:r>
            <a:r>
              <a:rPr lang="en-US" altLang="zh-CN" b="1" i="1" dirty="0"/>
              <a:t>./n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temporary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tidy </a:t>
            </a:r>
            <a:r>
              <a:rPr lang="en-US" altLang="zh-CN" b="1" i="1" dirty="0"/>
              <a:t>adj./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tissue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toast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/v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4115" name="文本占位符 2"/>
          <p:cNvSpPr txBox="1"/>
          <p:nvPr/>
        </p:nvSpPr>
        <p:spPr>
          <a:xfrm>
            <a:off x="6049402" y="90759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25</a:t>
            </a:r>
            <a:r>
              <a:rPr lang="zh-CN" altLang="en-US" b="1" dirty="0"/>
              <a:t>．</a:t>
            </a:r>
            <a:r>
              <a:rPr lang="en-US" altLang="zh-CN" b="1" dirty="0"/>
              <a:t>towel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26</a:t>
            </a:r>
            <a:r>
              <a:rPr lang="zh-CN" altLang="en-US" b="1" dirty="0"/>
              <a:t>．</a:t>
            </a:r>
            <a:r>
              <a:rPr lang="en-US" altLang="zh-CN" b="1" dirty="0"/>
              <a:t>track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27</a:t>
            </a:r>
            <a:r>
              <a:rPr lang="zh-CN" altLang="en-US" b="1" dirty="0"/>
              <a:t>．</a:t>
            </a:r>
            <a:r>
              <a:rPr lang="en-US" altLang="zh-CN" b="1" dirty="0"/>
              <a:t>urban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28</a:t>
            </a:r>
            <a:r>
              <a:rPr lang="zh-CN" altLang="en-US" b="1" dirty="0"/>
              <a:t>．</a:t>
            </a:r>
            <a:r>
              <a:rPr lang="en-US" altLang="zh-CN" b="1" dirty="0"/>
              <a:t>suburb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29</a:t>
            </a:r>
            <a:r>
              <a:rPr lang="zh-CN" altLang="en-US" b="1" dirty="0"/>
              <a:t>．</a:t>
            </a:r>
            <a:r>
              <a:rPr lang="en-US" altLang="zh-CN" b="1" dirty="0"/>
              <a:t>valid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30</a:t>
            </a:r>
            <a:r>
              <a:rPr lang="zh-CN" altLang="en-US" b="1" dirty="0"/>
              <a:t>．</a:t>
            </a:r>
            <a:r>
              <a:rPr lang="en-US" altLang="zh-CN" b="1" dirty="0"/>
              <a:t>whistle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31</a:t>
            </a:r>
            <a:r>
              <a:rPr lang="zh-CN" altLang="en-US" b="1" dirty="0"/>
              <a:t>．</a:t>
            </a:r>
            <a:r>
              <a:rPr lang="en-US" altLang="zh-CN" b="1" dirty="0"/>
              <a:t>wrinkle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4116" name="文本框 5"/>
          <p:cNvSpPr txBox="1"/>
          <p:nvPr/>
        </p:nvSpPr>
        <p:spPr>
          <a:xfrm>
            <a:off x="2278415" y="785728"/>
            <a:ext cx="376079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发誓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飞快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症状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戏弄</a:t>
            </a:r>
            <a:r>
              <a:rPr lang="zh-CN" altLang="en-US" sz="2400" b="1" dirty="0">
                <a:solidFill>
                  <a:srgbClr val="C00000"/>
                </a:solidFill>
              </a:rPr>
              <a:t>，逗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临时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整洁</a:t>
            </a:r>
            <a:r>
              <a:rPr lang="zh-CN" altLang="en-US" sz="2400" b="1" dirty="0">
                <a:solidFill>
                  <a:srgbClr val="C00000"/>
                </a:solidFill>
              </a:rPr>
              <a:t>的；弄整洁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纸巾</a:t>
            </a:r>
            <a:r>
              <a:rPr lang="zh-CN" altLang="en-US" sz="2400" b="1" dirty="0">
                <a:solidFill>
                  <a:srgbClr val="C00000"/>
                </a:solidFill>
              </a:rPr>
              <a:t>，棉纸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祝酒</a:t>
            </a:r>
            <a:r>
              <a:rPr lang="zh-CN" altLang="en-US" sz="2400" b="1" dirty="0">
                <a:solidFill>
                  <a:srgbClr val="C00000"/>
                </a:solidFill>
              </a:rPr>
              <a:t>；烤面包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4117" name="文本框 6"/>
          <p:cNvSpPr txBox="1"/>
          <p:nvPr/>
        </p:nvSpPr>
        <p:spPr>
          <a:xfrm>
            <a:off x="7889960" y="774712"/>
            <a:ext cx="3501483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毛巾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轨迹</a:t>
            </a:r>
            <a:r>
              <a:rPr lang="zh-CN" altLang="en-US" sz="2400" b="1" dirty="0">
                <a:solidFill>
                  <a:srgbClr val="C00000"/>
                </a:solidFill>
              </a:rPr>
              <a:t>，行踪；轨道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城市</a:t>
            </a:r>
            <a:r>
              <a:rPr lang="zh-CN" altLang="en-US" sz="2400" b="1" dirty="0">
                <a:solidFill>
                  <a:srgbClr val="C00000"/>
                </a:solidFill>
              </a:rPr>
              <a:t>的，市区的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郊区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有效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口哨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皱纹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12" grpId="0" animBg="1"/>
      <p:bldP spid="1054113" grpId="0"/>
      <p:bldP spid="1054114" grpId="0"/>
      <p:bldP spid="1054115" grpId="0"/>
      <p:bldP spid="1054116" grpId="0"/>
      <p:bldP spid="1054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4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merchant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modest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74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94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merchant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mɜːtʃənt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49" name="表格 6"/>
          <p:cNvGraphicFramePr>
            <a:graphicFrameLocks noGrp="1"/>
          </p:cNvGraphicFramePr>
          <p:nvPr/>
        </p:nvGraphicFramePr>
        <p:xfrm>
          <a:off x="6092077" y="1191049"/>
          <a:ext cx="5962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86"/>
                <a:gridCol w="5094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merch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商业＋人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analyze the mentality of merchants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5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601"/>
                <a:gridCol w="300413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məʊdem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51" name="表格 10"/>
          <p:cNvGraphicFramePr>
            <a:graphicFrameLocks noGrp="1"/>
          </p:cNvGraphicFramePr>
          <p:nvPr/>
        </p:nvGraphicFramePr>
        <p:xfrm>
          <a:off x="6092078" y="2922372"/>
          <a:ext cx="590785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344"/>
                <a:gridCol w="50475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give a free modem to every household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52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753"/>
                <a:gridCol w="2994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mɒdɪst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53" name="表格 12"/>
          <p:cNvGraphicFramePr>
            <a:graphicFrameLocks noGrp="1"/>
          </p:cNvGraphicFramePr>
          <p:nvPr/>
        </p:nvGraphicFramePr>
        <p:xfrm>
          <a:off x="6092078" y="4564649"/>
          <a:ext cx="593290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992"/>
                <a:gridCol w="506891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modest successful artist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]proud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50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商人</a:t>
            </a:r>
            <a:endParaRPr lang="zh-CN" altLang="en-US" sz="2400" dirty="0"/>
          </a:p>
        </p:txBody>
      </p:sp>
      <p:sp>
        <p:nvSpPr>
          <p:cNvPr id="1053751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调制解调器</a:t>
            </a:r>
            <a:endParaRPr lang="zh-CN" altLang="en-US" sz="2400" b="1" dirty="0"/>
          </a:p>
        </p:txBody>
      </p:sp>
      <p:sp>
        <p:nvSpPr>
          <p:cNvPr id="1053752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谦虚的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48" grpId="0"/>
      <p:bldP spid="1053749" grpId="0"/>
      <p:bldP spid="1053750" grpId="0"/>
      <p:bldP spid="1053751" grpId="0"/>
      <p:bldP spid="105375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1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411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4120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We need many powerful systems to keep a ____________ (</a:t>
            </a:r>
            <a:r>
              <a:rPr lang="zh-CN" altLang="en-US" b="1" dirty="0"/>
              <a:t>稳定的</a:t>
            </a:r>
            <a:r>
              <a:rPr lang="en-US" altLang="zh-CN" b="1" dirty="0"/>
              <a:t>)society running smoothly.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She is so ____________(</a:t>
            </a:r>
            <a:r>
              <a:rPr lang="zh-CN" altLang="en-US" b="1" dirty="0"/>
              <a:t>固执的</a:t>
            </a:r>
            <a:r>
              <a:rPr lang="en-US" altLang="zh-CN" b="1" dirty="0"/>
              <a:t>)that once she has made up her mind, nothing can change her mind.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As everybody knows, cancer doesn't show ____________ (</a:t>
            </a:r>
            <a:r>
              <a:rPr lang="zh-CN" altLang="en-US" b="1" dirty="0"/>
              <a:t>症状</a:t>
            </a:r>
            <a:r>
              <a:rPr lang="en-US" altLang="zh-CN" b="1" dirty="0"/>
              <a:t>) in its early stages.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In making scientific experiments, one should not be cast down by ____________(</a:t>
            </a:r>
            <a:r>
              <a:rPr lang="zh-CN" altLang="en-US" b="1" dirty="0"/>
              <a:t>临时的</a:t>
            </a:r>
            <a:r>
              <a:rPr lang="en-US" altLang="zh-CN" b="1" dirty="0"/>
              <a:t>)setbacks.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There is no surprise that Linda became a writer</a:t>
            </a:r>
            <a:r>
              <a:rPr lang="en-US" altLang="zh-CN" b="1" dirty="0" smtClean="0"/>
              <a:t>. Even </a:t>
            </a:r>
            <a:r>
              <a:rPr lang="en-US" altLang="zh-CN" b="1" dirty="0"/>
              <a:t>when she was a child, she could retell a story ____________ (</a:t>
            </a:r>
            <a:r>
              <a:rPr lang="zh-CN" altLang="en-US" b="1" dirty="0"/>
              <a:t>生动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  <a:endParaRPr lang="zh-CN" altLang="en-US" b="1" dirty="0"/>
          </a:p>
        </p:txBody>
      </p:sp>
      <p:sp>
        <p:nvSpPr>
          <p:cNvPr id="1054121" name="矩形 7"/>
          <p:cNvSpPr/>
          <p:nvPr/>
        </p:nvSpPr>
        <p:spPr>
          <a:xfrm>
            <a:off x="6766599" y="638168"/>
            <a:ext cx="95410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stable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4122" name="矩形 8"/>
          <p:cNvSpPr/>
          <p:nvPr/>
        </p:nvSpPr>
        <p:spPr>
          <a:xfrm>
            <a:off x="2277248" y="1961689"/>
            <a:ext cx="138371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stubborn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4123" name="矩形 9"/>
          <p:cNvSpPr/>
          <p:nvPr/>
        </p:nvSpPr>
        <p:spPr>
          <a:xfrm>
            <a:off x="6419466" y="3232929"/>
            <a:ext cx="151996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symptoms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4124" name="矩形 10"/>
          <p:cNvSpPr/>
          <p:nvPr/>
        </p:nvSpPr>
        <p:spPr>
          <a:xfrm>
            <a:off x="9292764" y="3954041"/>
            <a:ext cx="158569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temporary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4125" name="矩形 11"/>
          <p:cNvSpPr/>
          <p:nvPr/>
        </p:nvSpPr>
        <p:spPr>
          <a:xfrm>
            <a:off x="2422212" y="5843871"/>
            <a:ext cx="107273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vividly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18" grpId="0" animBg="1"/>
      <p:bldP spid="1054119" grpId="0"/>
      <p:bldP spid="1054120" grpId="0"/>
      <p:bldP spid="1054121" grpId="0" animBg="1"/>
      <p:bldP spid="1054122" grpId="0" animBg="1"/>
      <p:bldP spid="1054123" grpId="0" animBg="1"/>
      <p:bldP spid="1054124" grpId="0" animBg="1"/>
      <p:bldP spid="105412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26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4127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4128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The exhibition ____________ (sponsor) by the Society of Culture was a success.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He ____________(spot)his friend talking with someone in the distance.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Great efforts should be made to prevent the flu virus from ____________(spread)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With our teacher ____________ (support) us, we feel quite encouraged.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At first my new surroundings were difficult ____________(tolerate)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The last thirty years </a:t>
            </a:r>
            <a:r>
              <a:rPr lang="en-US" altLang="zh-CN" b="1" dirty="0" smtClean="0"/>
              <a:t>________________(</a:t>
            </a:r>
            <a:r>
              <a:rPr lang="en-US" altLang="zh-CN" b="1" dirty="0"/>
              <a:t>witness)a large number of laws guaranteeing us our rights.</a:t>
            </a:r>
            <a:endParaRPr lang="en-US" altLang="zh-CN" b="1" dirty="0"/>
          </a:p>
        </p:txBody>
      </p:sp>
      <p:sp>
        <p:nvSpPr>
          <p:cNvPr id="1054129" name="矩形 16"/>
          <p:cNvSpPr/>
          <p:nvPr/>
        </p:nvSpPr>
        <p:spPr>
          <a:xfrm>
            <a:off x="2898375" y="878461"/>
            <a:ext cx="151810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sponsored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4130" name="矩形 17"/>
          <p:cNvSpPr/>
          <p:nvPr/>
        </p:nvSpPr>
        <p:spPr>
          <a:xfrm>
            <a:off x="1585574" y="1524664"/>
            <a:ext cx="116634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spotted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4131" name="矩形 6"/>
          <p:cNvSpPr/>
          <p:nvPr/>
        </p:nvSpPr>
        <p:spPr>
          <a:xfrm>
            <a:off x="8471392" y="2161105"/>
            <a:ext cx="143795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spreading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4132" name="矩形 7"/>
          <p:cNvSpPr/>
          <p:nvPr/>
        </p:nvSpPr>
        <p:spPr>
          <a:xfrm>
            <a:off x="3215448" y="2793006"/>
            <a:ext cx="157126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supporting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4133" name="矩形 8"/>
          <p:cNvSpPr/>
          <p:nvPr/>
        </p:nvSpPr>
        <p:spPr>
          <a:xfrm>
            <a:off x="6445584" y="3455125"/>
            <a:ext cx="157126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to tolerate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4134" name="矩形 9"/>
          <p:cNvSpPr/>
          <p:nvPr/>
        </p:nvSpPr>
        <p:spPr>
          <a:xfrm>
            <a:off x="3564852" y="4091865"/>
            <a:ext cx="216514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have witnessed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5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5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26" grpId="0" animBg="1"/>
      <p:bldP spid="1054127" grpId="0"/>
      <p:bldP spid="1054128" grpId="0"/>
      <p:bldP spid="1054129" grpId="0" animBg="1"/>
      <p:bldP spid="1054130" grpId="0" animBg="1"/>
      <p:bldP spid="1054131" grpId="0" animBg="1"/>
      <p:bldP spid="1054132" grpId="0" animBg="1"/>
      <p:bldP spid="1054133" grpId="0" animBg="1"/>
      <p:bldP spid="105413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35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4136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介副词填空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4137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Could you be more specific ________ what you're looking for?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 squeezed myself ________ a crowded bus with great difficulty.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________ of sympathy for the homeless children, he gave them shelter for the night.</a:t>
            </a:r>
            <a:endParaRPr lang="en-US" altLang="zh-CN" b="1" dirty="0"/>
          </a:p>
        </p:txBody>
      </p:sp>
      <p:sp>
        <p:nvSpPr>
          <p:cNvPr id="1054138" name="矩形 16"/>
          <p:cNvSpPr/>
          <p:nvPr/>
        </p:nvSpPr>
        <p:spPr>
          <a:xfrm>
            <a:off x="4448392" y="878461"/>
            <a:ext cx="93968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about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4139" name="矩形 17"/>
          <p:cNvSpPr/>
          <p:nvPr/>
        </p:nvSpPr>
        <p:spPr>
          <a:xfrm>
            <a:off x="3396181" y="1522378"/>
            <a:ext cx="69172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into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4140" name="矩形 6"/>
          <p:cNvSpPr/>
          <p:nvPr/>
        </p:nvSpPr>
        <p:spPr>
          <a:xfrm>
            <a:off x="1121277" y="2166613"/>
            <a:ext cx="66556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Out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35" grpId="0" animBg="1"/>
      <p:bldP spid="1054136" grpId="0"/>
      <p:bldP spid="1054137" grpId="0"/>
      <p:bldP spid="1054138" grpId="0" animBg="1"/>
      <p:bldP spid="1054139" grpId="0" animBg="1"/>
      <p:bldP spid="105414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4142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4143" name="文本占位符 2"/>
          <p:cNvSpPr>
            <a:spLocks noGrp="1"/>
          </p:cNvSpPr>
          <p:nvPr>
            <p:ph type="body" idx="1"/>
          </p:nvPr>
        </p:nvSpPr>
        <p:spPr>
          <a:xfrm>
            <a:off x="319918" y="9609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．在会上，他强调环境保护的重要性。</a:t>
            </a:r>
            <a:r>
              <a:rPr lang="en-US" altLang="zh-CN" b="1" dirty="0"/>
              <a:t>(stress the importance of)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．我们不应该仅仅通过他所说的来评判一个人。</a:t>
            </a:r>
            <a:r>
              <a:rPr lang="en-US" altLang="zh-CN" b="1" dirty="0"/>
              <a:t>(be supposed to)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．我给自己定了一个目标，每月节省</a:t>
            </a:r>
            <a:r>
              <a:rPr lang="en-US" altLang="zh-CN" b="1" dirty="0"/>
              <a:t>20</a:t>
            </a:r>
            <a:r>
              <a:rPr lang="zh-CN" altLang="en-US" b="1" dirty="0"/>
              <a:t>英镑。</a:t>
            </a:r>
            <a:r>
              <a:rPr lang="en-US" altLang="zh-CN" b="1" dirty="0"/>
              <a:t>(set </a:t>
            </a:r>
            <a:r>
              <a:rPr lang="en-US" altLang="zh-CN" b="1" dirty="0" err="1"/>
              <a:t>sb</a:t>
            </a:r>
            <a:r>
              <a:rPr lang="en-US" altLang="zh-CN" b="1" dirty="0"/>
              <a:t> a target of) 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4</a:t>
            </a:r>
            <a:r>
              <a:rPr lang="zh-CN" altLang="en-US" b="1" dirty="0"/>
              <a:t>．只要有善良和美德，世界将变得更加美丽。</a:t>
            </a:r>
            <a:r>
              <a:rPr lang="en-US" altLang="zh-CN" b="1" dirty="0"/>
              <a:t>(kindness and virtue)</a:t>
            </a:r>
            <a:endParaRPr lang="en-US" altLang="zh-CN" b="1" dirty="0"/>
          </a:p>
        </p:txBody>
      </p:sp>
      <p:sp>
        <p:nvSpPr>
          <p:cNvPr id="1054144" name="矩形 6"/>
          <p:cNvSpPr/>
          <p:nvPr/>
        </p:nvSpPr>
        <p:spPr>
          <a:xfrm>
            <a:off x="817411" y="1363139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At the meeting, he stressed the importance of the protection of the environment.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145" name="矩形 7"/>
          <p:cNvSpPr/>
          <p:nvPr/>
        </p:nvSpPr>
        <p:spPr>
          <a:xfrm>
            <a:off x="817411" y="2606768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We are not supposed to assess a person only depending on what he said.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146" name="矩形 8"/>
          <p:cNvSpPr/>
          <p:nvPr/>
        </p:nvSpPr>
        <p:spPr>
          <a:xfrm>
            <a:off x="817411" y="3905875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I've set myself a target of saving 20 pounds a month.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147" name="矩形 9"/>
          <p:cNvSpPr/>
          <p:nvPr/>
        </p:nvSpPr>
        <p:spPr>
          <a:xfrm>
            <a:off x="817411" y="5090296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As long as there is kindness and virtue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 world will become more beautiful.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41" grpId="0" animBg="1"/>
      <p:bldP spid="1054142" grpId="0"/>
      <p:bldP spid="1054143" grpId="0"/>
      <p:bldP spid="1054144" grpId="0"/>
      <p:bldP spid="1054145" grpId="0"/>
      <p:bldP spid="1054146" grpId="0"/>
      <p:bldP spid="105414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316865"/>
            <a:ext cx="11827510" cy="6152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52905" y="633095"/>
            <a:ext cx="95942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</a:rPr>
              <a:t>I love to remember in this way!</a:t>
            </a:r>
            <a:endParaRPr lang="en-US" altLang="zh-CN" sz="4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5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motto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75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95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mɒrəl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55" name="表格 6"/>
          <p:cNvGraphicFramePr>
            <a:graphicFrameLocks noGrp="1"/>
          </p:cNvGraphicFramePr>
          <p:nvPr/>
        </p:nvGraphicFramePr>
        <p:xfrm>
          <a:off x="6092078" y="118591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worry about moral decline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956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Moslem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mɒzləm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57" name="表格 10"/>
          <p:cNvGraphicFramePr>
            <a:graphicFrameLocks noGrp="1"/>
          </p:cNvGraphicFramePr>
          <p:nvPr/>
        </p:nvGraphicFramePr>
        <p:xfrm>
          <a:off x="6092078" y="2852599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numberless loyal Moslems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5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道德的</a:t>
            </a:r>
            <a:endParaRPr lang="zh-CN" altLang="en-US" sz="2400" dirty="0"/>
          </a:p>
        </p:txBody>
      </p:sp>
      <p:sp>
        <p:nvSpPr>
          <p:cNvPr id="1053756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伊斯兰教徒，穆斯林</a:t>
            </a:r>
            <a:endParaRPr lang="zh-CN" altLang="en-US" sz="2400" b="1" dirty="0"/>
          </a:p>
        </p:txBody>
      </p:sp>
      <p:graphicFrame>
        <p:nvGraphicFramePr>
          <p:cNvPr id="4197958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motto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mɒtəʊ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959" name="表格 12"/>
          <p:cNvGraphicFramePr>
            <a:graphicFrameLocks noGrp="1"/>
          </p:cNvGraphicFramePr>
          <p:nvPr/>
        </p:nvGraphicFramePr>
        <p:xfrm>
          <a:off x="6092078" y="454555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谐音“蒙头”→蒙头记格言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hang up a motto on the wall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757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格言，座右铭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53" grpId="0"/>
      <p:bldP spid="1053754" grpId="0"/>
      <p:bldP spid="1053755" grpId="0"/>
      <p:bldP spid="1053756" grpId="0"/>
      <p:bldP spid="105375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22781</Words>
  <Application>WPS 演示</Application>
  <PresentationFormat>自定义</PresentationFormat>
  <Paragraphs>4591</Paragraphs>
  <Slides>84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84</vt:i4>
      </vt:variant>
    </vt:vector>
  </HeadingPairs>
  <TitlesOfParts>
    <vt:vector size="94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Arial Unicode MS</vt:lpstr>
      <vt:lpstr>Calibri Light</vt:lpstr>
      <vt:lpstr>Office 主题</vt:lpstr>
      <vt:lpstr>PowerPoint 演示文稿</vt:lpstr>
      <vt:lpstr>顺序法记单词-5</vt:lpstr>
      <vt:lpstr>高考词汇精讲</vt:lpstr>
      <vt:lpstr>litter～loaf</vt:lpstr>
      <vt:lpstr>maid～march</vt:lpstr>
      <vt:lpstr>mass～mature</vt:lpstr>
      <vt:lpstr>measure～mention</vt:lpstr>
      <vt:lpstr>merchant～modest</vt:lpstr>
      <vt:lpstr>moral～motto</vt:lpstr>
      <vt:lpstr>mourn～noble</vt:lpstr>
      <vt:lpstr>nuclear～occur</vt:lpstr>
      <vt:lpstr>oral～oval</vt:lpstr>
      <vt:lpstr>paddle～parallel</vt:lpstr>
      <vt:lpstr>pardon～patrol</vt:lpstr>
      <vt:lpstr>pattern～pedestrian</vt:lpstr>
      <vt:lpstr>pension～petrol</vt:lpstr>
      <vt:lpstr>phenomenon～plastic</vt:lpstr>
      <vt:lpstr>platform～polish</vt:lpstr>
      <vt:lpstr>potential～pour</vt:lpstr>
      <vt:lpstr>PowerPoint 演示文稿</vt:lpstr>
      <vt:lpstr>I. 根据提示写出单词的正确形式</vt:lpstr>
      <vt:lpstr>II. 写出单词的正确含义</vt:lpstr>
      <vt:lpstr>II. 写出单词的正确含义</vt:lpstr>
      <vt:lpstr>III. 单词活用</vt:lpstr>
      <vt:lpstr>IV. 用所给动词的适当形式填空</vt:lpstr>
      <vt:lpstr>V. 单句写作</vt:lpstr>
      <vt:lpstr>顺序法记单词-6</vt:lpstr>
      <vt:lpstr>高考词汇精讲</vt:lpstr>
      <vt:lpstr>powder～precise</vt:lpstr>
      <vt:lpstr>pregnant～principle</vt:lpstr>
      <vt:lpstr>private～pulse</vt:lpstr>
      <vt:lpstr>psychologist～purpose</vt:lpstr>
      <vt:lpstr>pyramid～queue</vt:lpstr>
      <vt:lpstr>random～recipe</vt:lpstr>
      <vt:lpstr>reflect～reputation</vt:lpstr>
      <vt:lpstr>rescue～rhyme</vt:lpstr>
      <vt:lpstr>riddle～rigid</vt:lpstr>
      <vt:lpstr>rough～ruin</vt:lpstr>
      <vt:lpstr>salute～schedule</vt:lpstr>
      <vt:lpstr>scratch～section</vt:lpstr>
      <vt:lpstr>seize～setting</vt:lpstr>
      <vt:lpstr>severe～shelter</vt:lpstr>
      <vt:lpstr>shrink～sigh</vt:lpstr>
      <vt:lpstr>skeptical～slide</vt:lpstr>
      <vt:lpstr>slip～sniff</vt:lpstr>
      <vt:lpstr>PowerPoint 演示文稿</vt:lpstr>
      <vt:lpstr>I. 根据提示写出单词的正确形式</vt:lpstr>
      <vt:lpstr>II. 写出单词的正确含义</vt:lpstr>
      <vt:lpstr>II. 写出单词的正确含义</vt:lpstr>
      <vt:lpstr>III. 单词活用</vt:lpstr>
      <vt:lpstr>IV. 介词填空</vt:lpstr>
      <vt:lpstr>IV. 介词填空</vt:lpstr>
      <vt:lpstr>V. 单句写作</vt:lpstr>
      <vt:lpstr>顺序法记单词-7</vt:lpstr>
      <vt:lpstr>高考词汇精讲</vt:lpstr>
      <vt:lpstr>soap～souvenir</vt:lpstr>
      <vt:lpstr>spade～specific</vt:lpstr>
      <vt:lpstr>spin～sponsor</vt:lpstr>
      <vt:lpstr>spot～spread</vt:lpstr>
      <vt:lpstr>squeeze～statue</vt:lpstr>
      <vt:lpstr>statistics～steep</vt:lpstr>
      <vt:lpstr>step～stress</vt:lpstr>
      <vt:lpstr>stubborn～supply</vt:lpstr>
      <vt:lpstr>support～supreme</vt:lpstr>
      <vt:lpstr>surplus～swear</vt:lpstr>
      <vt:lpstr>swift～symptom</vt:lpstr>
      <vt:lpstr>target～temporary</vt:lpstr>
      <vt:lpstr>tidy～tip</vt:lpstr>
      <vt:lpstr>tissue～tolerate</vt:lpstr>
      <vt:lpstr>towel～tune</vt:lpstr>
      <vt:lpstr>urban～valid</vt:lpstr>
      <vt:lpstr>vast～virtue</vt:lpstr>
      <vt:lpstr>vivid～wax</vt:lpstr>
      <vt:lpstr>whistle～witness</vt:lpstr>
      <vt:lpstr>wrestle～zoom</vt:lpstr>
      <vt:lpstr>PowerPoint 演示文稿</vt:lpstr>
      <vt:lpstr>I. 根据提示写出单词的正确形式</vt:lpstr>
      <vt:lpstr>II. 写出单词的正确含义</vt:lpstr>
      <vt:lpstr>II. 写出单词的正确含义</vt:lpstr>
      <vt:lpstr>III. 单词活用</vt:lpstr>
      <vt:lpstr>IV. 用所给动词的适当形式填空</vt:lpstr>
      <vt:lpstr>V. 介副词填空</vt:lpstr>
      <vt:lpstr>VI. 单句写作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南山有谷堆</cp:lastModifiedBy>
  <cp:revision>9</cp:revision>
  <dcterms:created xsi:type="dcterms:W3CDTF">2017-12-31T20:06:00Z</dcterms:created>
  <dcterms:modified xsi:type="dcterms:W3CDTF">2020-10-26T07:05:22Z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