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11" r:id="rId3"/>
    <p:sldId id="289" r:id="rId4"/>
    <p:sldId id="272" r:id="rId6"/>
    <p:sldId id="275" r:id="rId7"/>
    <p:sldId id="291" r:id="rId8"/>
    <p:sldId id="257" r:id="rId9"/>
    <p:sldId id="292" r:id="rId10"/>
    <p:sldId id="293" r:id="rId11"/>
    <p:sldId id="273" r:id="rId12"/>
    <p:sldId id="296" r:id="rId13"/>
    <p:sldId id="278" r:id="rId14"/>
    <p:sldId id="297" r:id="rId15"/>
    <p:sldId id="298" r:id="rId16"/>
    <p:sldId id="299" r:id="rId17"/>
    <p:sldId id="300" r:id="rId18"/>
    <p:sldId id="301" r:id="rId19"/>
    <p:sldId id="302" r:id="rId20"/>
    <p:sldId id="294" r:id="rId21"/>
    <p:sldId id="303" r:id="rId22"/>
    <p:sldId id="274" r:id="rId23"/>
    <p:sldId id="263" r:id="rId24"/>
    <p:sldId id="305" r:id="rId25"/>
    <p:sldId id="288" r:id="rId26"/>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737"/>
    <a:srgbClr val="F68C2D"/>
    <a:srgbClr val="F17F8A"/>
    <a:srgbClr val="7F7F7F"/>
    <a:srgbClr val="ED4857"/>
    <a:srgbClr val="0F5E8C"/>
    <a:srgbClr val="63D1D9"/>
    <a:srgbClr val="578FAF"/>
    <a:srgbClr val="F9AF6C"/>
    <a:srgbClr val="5B90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8" d="100"/>
          <a:sy n="108" d="100"/>
        </p:scale>
        <p:origin x="678" y="10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0" Type="http://schemas.openxmlformats.org/officeDocument/2006/relationships/tags" Target="tags/tag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C2E42-BFCC-40EA-8993-81C8A1AA4EE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C04B92-5184-4370-883C-D72A6DD2061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DC04B92-5184-4370-883C-D72A6DD2061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8756650" y="1397000"/>
            <a:ext cx="2260600" cy="4019550"/>
          </a:xfrm>
          <a:custGeom>
            <a:avLst/>
            <a:gdLst>
              <a:gd name="connsiteX0" fmla="*/ 0 w 2260600"/>
              <a:gd name="connsiteY0" fmla="*/ 0 h 4019550"/>
              <a:gd name="connsiteX1" fmla="*/ 2260600 w 2260600"/>
              <a:gd name="connsiteY1" fmla="*/ 0 h 4019550"/>
              <a:gd name="connsiteX2" fmla="*/ 2260600 w 2260600"/>
              <a:gd name="connsiteY2" fmla="*/ 4019550 h 4019550"/>
              <a:gd name="connsiteX3" fmla="*/ 0 w 2260600"/>
              <a:gd name="connsiteY3" fmla="*/ 4019550 h 4019550"/>
            </a:gdLst>
            <a:ahLst/>
            <a:cxnLst>
              <a:cxn ang="0">
                <a:pos x="connsiteX0" y="connsiteY0"/>
              </a:cxn>
              <a:cxn ang="0">
                <a:pos x="connsiteX1" y="connsiteY1"/>
              </a:cxn>
              <a:cxn ang="0">
                <a:pos x="connsiteX2" y="connsiteY2"/>
              </a:cxn>
              <a:cxn ang="0">
                <a:pos x="connsiteX3" y="connsiteY3"/>
              </a:cxn>
            </a:cxnLst>
            <a:rect l="l" t="t" r="r" b="b"/>
            <a:pathLst>
              <a:path w="2260600" h="4019550">
                <a:moveTo>
                  <a:pt x="0" y="0"/>
                </a:moveTo>
                <a:lnTo>
                  <a:pt x="2260600" y="0"/>
                </a:lnTo>
                <a:lnTo>
                  <a:pt x="2260600" y="4019550"/>
                </a:lnTo>
                <a:lnTo>
                  <a:pt x="0" y="4019550"/>
                </a:ln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1368718" y="2087742"/>
            <a:ext cx="2807042" cy="3520579"/>
          </a:xfrm>
          <a:custGeom>
            <a:avLst/>
            <a:gdLst>
              <a:gd name="connsiteX0" fmla="*/ 0 w 2807042"/>
              <a:gd name="connsiteY0" fmla="*/ 0 h 3520579"/>
              <a:gd name="connsiteX1" fmla="*/ 2807042 w 2807042"/>
              <a:gd name="connsiteY1" fmla="*/ 0 h 3520579"/>
              <a:gd name="connsiteX2" fmla="*/ 2807042 w 2807042"/>
              <a:gd name="connsiteY2" fmla="*/ 3520579 h 3520579"/>
              <a:gd name="connsiteX3" fmla="*/ 0 w 2807042"/>
              <a:gd name="connsiteY3" fmla="*/ 3520579 h 3520579"/>
            </a:gdLst>
            <a:ahLst/>
            <a:cxnLst>
              <a:cxn ang="0">
                <a:pos x="connsiteX0" y="connsiteY0"/>
              </a:cxn>
              <a:cxn ang="0">
                <a:pos x="connsiteX1" y="connsiteY1"/>
              </a:cxn>
              <a:cxn ang="0">
                <a:pos x="connsiteX2" y="connsiteY2"/>
              </a:cxn>
              <a:cxn ang="0">
                <a:pos x="connsiteX3" y="connsiteY3"/>
              </a:cxn>
            </a:cxnLst>
            <a:rect l="l" t="t" r="r" b="b"/>
            <a:pathLst>
              <a:path w="2807042" h="3520579">
                <a:moveTo>
                  <a:pt x="0" y="0"/>
                </a:moveTo>
                <a:lnTo>
                  <a:pt x="2807042" y="0"/>
                </a:lnTo>
                <a:lnTo>
                  <a:pt x="2807042" y="3520579"/>
                </a:lnTo>
                <a:lnTo>
                  <a:pt x="0" y="3520579"/>
                </a:lnTo>
                <a:close/>
              </a:path>
            </a:pathLst>
          </a:custGeom>
        </p:spPr>
        <p:txBody>
          <a:bodyPr wrap="square">
            <a:noAutofit/>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1540154"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
        <p:nvSpPr>
          <p:cNvPr id="13" name="图片占位符 12"/>
          <p:cNvSpPr>
            <a:spLocks noGrp="1"/>
          </p:cNvSpPr>
          <p:nvPr>
            <p:ph type="pic" sz="quarter" idx="11"/>
          </p:nvPr>
        </p:nvSpPr>
        <p:spPr>
          <a:xfrm>
            <a:off x="3874193"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dirty="0"/>
          </a:p>
        </p:txBody>
      </p:sp>
      <p:sp>
        <p:nvSpPr>
          <p:cNvPr id="14" name="图片占位符 13"/>
          <p:cNvSpPr>
            <a:spLocks noGrp="1"/>
          </p:cNvSpPr>
          <p:nvPr>
            <p:ph type="pic" sz="quarter" idx="12"/>
          </p:nvPr>
        </p:nvSpPr>
        <p:spPr>
          <a:xfrm>
            <a:off x="6214998"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
        <p:nvSpPr>
          <p:cNvPr id="15" name="图片占位符 14"/>
          <p:cNvSpPr>
            <a:spLocks noGrp="1"/>
          </p:cNvSpPr>
          <p:nvPr>
            <p:ph type="pic" sz="quarter" idx="13"/>
          </p:nvPr>
        </p:nvSpPr>
        <p:spPr>
          <a:xfrm>
            <a:off x="8549038" y="2983847"/>
            <a:ext cx="2092108" cy="2102807"/>
          </a:xfrm>
          <a:custGeom>
            <a:avLst/>
            <a:gdLst>
              <a:gd name="connsiteX0" fmla="*/ 0 w 2092108"/>
              <a:gd name="connsiteY0" fmla="*/ 0 h 2102807"/>
              <a:gd name="connsiteX1" fmla="*/ 2092108 w 2092108"/>
              <a:gd name="connsiteY1" fmla="*/ 0 h 2102807"/>
              <a:gd name="connsiteX2" fmla="*/ 2092108 w 2092108"/>
              <a:gd name="connsiteY2" fmla="*/ 2102807 h 2102807"/>
              <a:gd name="connsiteX3" fmla="*/ 0 w 2092108"/>
              <a:gd name="connsiteY3" fmla="*/ 2102807 h 2102807"/>
            </a:gdLst>
            <a:ahLst/>
            <a:cxnLst>
              <a:cxn ang="0">
                <a:pos x="connsiteX0" y="connsiteY0"/>
              </a:cxn>
              <a:cxn ang="0">
                <a:pos x="connsiteX1" y="connsiteY1"/>
              </a:cxn>
              <a:cxn ang="0">
                <a:pos x="connsiteX2" y="connsiteY2"/>
              </a:cxn>
              <a:cxn ang="0">
                <a:pos x="connsiteX3" y="connsiteY3"/>
              </a:cxn>
            </a:cxnLst>
            <a:rect l="l" t="t" r="r" b="b"/>
            <a:pathLst>
              <a:path w="2092108" h="2102807">
                <a:moveTo>
                  <a:pt x="0" y="0"/>
                </a:moveTo>
                <a:lnTo>
                  <a:pt x="2092108" y="0"/>
                </a:lnTo>
                <a:lnTo>
                  <a:pt x="2092108" y="2102807"/>
                </a:lnTo>
                <a:lnTo>
                  <a:pt x="0" y="2102807"/>
                </a:ln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10" name="图片占位符 9"/>
          <p:cNvSpPr>
            <a:spLocks noGrp="1"/>
          </p:cNvSpPr>
          <p:nvPr>
            <p:ph type="pic" sz="quarter" idx="12"/>
          </p:nvPr>
        </p:nvSpPr>
        <p:spPr>
          <a:xfrm>
            <a:off x="6959393" y="3034573"/>
            <a:ext cx="3499308" cy="2216665"/>
          </a:xfrm>
          <a:custGeom>
            <a:avLst/>
            <a:gdLst>
              <a:gd name="connsiteX0" fmla="*/ 0 w 3499308"/>
              <a:gd name="connsiteY0" fmla="*/ 0 h 2216665"/>
              <a:gd name="connsiteX1" fmla="*/ 3499308 w 3499308"/>
              <a:gd name="connsiteY1" fmla="*/ 0 h 2216665"/>
              <a:gd name="connsiteX2" fmla="*/ 3499308 w 3499308"/>
              <a:gd name="connsiteY2" fmla="*/ 2216665 h 2216665"/>
              <a:gd name="connsiteX3" fmla="*/ 0 w 3499308"/>
              <a:gd name="connsiteY3" fmla="*/ 2216665 h 2216665"/>
            </a:gdLst>
            <a:ahLst/>
            <a:cxnLst>
              <a:cxn ang="0">
                <a:pos x="connsiteX0" y="connsiteY0"/>
              </a:cxn>
              <a:cxn ang="0">
                <a:pos x="connsiteX1" y="connsiteY1"/>
              </a:cxn>
              <a:cxn ang="0">
                <a:pos x="connsiteX2" y="connsiteY2"/>
              </a:cxn>
              <a:cxn ang="0">
                <a:pos x="connsiteX3" y="connsiteY3"/>
              </a:cxn>
            </a:cxnLst>
            <a:rect l="l" t="t" r="r" b="b"/>
            <a:pathLst>
              <a:path w="3499308" h="2216665">
                <a:moveTo>
                  <a:pt x="0" y="0"/>
                </a:moveTo>
                <a:lnTo>
                  <a:pt x="3499308" y="0"/>
                </a:lnTo>
                <a:lnTo>
                  <a:pt x="3499308" y="2216665"/>
                </a:lnTo>
                <a:lnTo>
                  <a:pt x="0" y="2216665"/>
                </a:lnTo>
                <a:close/>
              </a:path>
            </a:pathLst>
          </a:custGeom>
        </p:spPr>
        <p:txBody>
          <a:bodyPr wrap="square">
            <a:noAutofit/>
          </a:bodyPr>
          <a:lstStyle/>
          <a:p>
            <a:endParaRPr lang="zh-CN" altLang="en-US"/>
          </a:p>
        </p:txBody>
      </p:sp>
      <p:sp>
        <p:nvSpPr>
          <p:cNvPr id="8" name="图片占位符 7"/>
          <p:cNvSpPr>
            <a:spLocks noGrp="1"/>
          </p:cNvSpPr>
          <p:nvPr>
            <p:ph type="pic" sz="quarter" idx="10"/>
          </p:nvPr>
        </p:nvSpPr>
        <p:spPr>
          <a:xfrm>
            <a:off x="1738105" y="3034573"/>
            <a:ext cx="3499308" cy="2216665"/>
          </a:xfrm>
          <a:custGeom>
            <a:avLst/>
            <a:gdLst>
              <a:gd name="connsiteX0" fmla="*/ 0 w 3499308"/>
              <a:gd name="connsiteY0" fmla="*/ 0 h 2216665"/>
              <a:gd name="connsiteX1" fmla="*/ 3499308 w 3499308"/>
              <a:gd name="connsiteY1" fmla="*/ 0 h 2216665"/>
              <a:gd name="connsiteX2" fmla="*/ 3499308 w 3499308"/>
              <a:gd name="connsiteY2" fmla="*/ 2216665 h 2216665"/>
              <a:gd name="connsiteX3" fmla="*/ 0 w 3499308"/>
              <a:gd name="connsiteY3" fmla="*/ 2216665 h 2216665"/>
            </a:gdLst>
            <a:ahLst/>
            <a:cxnLst>
              <a:cxn ang="0">
                <a:pos x="connsiteX0" y="connsiteY0"/>
              </a:cxn>
              <a:cxn ang="0">
                <a:pos x="connsiteX1" y="connsiteY1"/>
              </a:cxn>
              <a:cxn ang="0">
                <a:pos x="connsiteX2" y="connsiteY2"/>
              </a:cxn>
              <a:cxn ang="0">
                <a:pos x="connsiteX3" y="connsiteY3"/>
              </a:cxn>
            </a:cxnLst>
            <a:rect l="l" t="t" r="r" b="b"/>
            <a:pathLst>
              <a:path w="3499308" h="2216665">
                <a:moveTo>
                  <a:pt x="0" y="0"/>
                </a:moveTo>
                <a:lnTo>
                  <a:pt x="3499308" y="0"/>
                </a:lnTo>
                <a:lnTo>
                  <a:pt x="3499308" y="2216665"/>
                </a:lnTo>
                <a:lnTo>
                  <a:pt x="0" y="2216665"/>
                </a:lnTo>
                <a:close/>
              </a:path>
            </a:pathLst>
          </a:custGeom>
        </p:spPr>
        <p:txBody>
          <a:bodyPr wrap="square">
            <a:noAutofit/>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4" name="矩形 3"/>
          <p:cNvSpPr/>
          <p:nvPr userDrawn="1"/>
        </p:nvSpPr>
        <p:spPr>
          <a:xfrm>
            <a:off x="8325228" y="6545425"/>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endParaRPr lang="en-US" altLang="zh-CN" sz="100" dirty="0">
              <a:solidFill>
                <a:prstClr val="white"/>
              </a:solidFill>
              <a:latin typeface="Calibri" panose="020F0502020204030204"/>
              <a:ea typeface="宋体" panose="02010600030101010101" pitchFamily="2" charset="-122"/>
            </a:endParaRP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image" Target="../media/image1.png"/><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descr="水印"/>
          <p:cNvPicPr>
            <a:picLocks noChangeAspect="1"/>
          </p:cNvPicPr>
          <p:nvPr userDrawn="1"/>
        </p:nvPicPr>
        <p:blipFill>
          <a:blip r:embed="rId8"/>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8.jpeg"/><Relationship Id="rId2" Type="http://schemas.openxmlformats.org/officeDocument/2006/relationships/image" Target="../media/image14.jpeg"/><Relationship Id="rId1" Type="http://schemas.openxmlformats.org/officeDocument/2006/relationships/image" Target="../media/image13.jpe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2.xml"/><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image" Target="../media/image4.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2.xml"/><Relationship Id="rId2" Type="http://schemas.openxmlformats.org/officeDocument/2006/relationships/image" Target="../media/image20.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3.xml"/><Relationship Id="rId2" Type="http://schemas.openxmlformats.org/officeDocument/2006/relationships/image" Target="../media/image5.jpe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38219" y="359495"/>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Learn from peers</a:t>
            </a:r>
            <a:endParaRPr lang="zh-CN" altLang="en-US" sz="2800" b="1" dirty="0">
              <a:solidFill>
                <a:schemeClr val="tx1">
                  <a:lumMod val="85000"/>
                  <a:lumOff val="15000"/>
                </a:schemeClr>
              </a:solidFill>
            </a:endParaRPr>
          </a:p>
        </p:txBody>
      </p:sp>
      <p:sp>
        <p:nvSpPr>
          <p:cNvPr id="8" name="文本框 7"/>
          <p:cNvSpPr txBox="1"/>
          <p:nvPr/>
        </p:nvSpPr>
        <p:spPr>
          <a:xfrm>
            <a:off x="6378353" y="239891"/>
            <a:ext cx="4320127"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Tip3</a:t>
            </a:r>
            <a:r>
              <a:rPr lang="en-US" altLang="zh-CN" sz="2400" dirty="0">
                <a:solidFill>
                  <a:schemeClr val="bg1"/>
                </a:solidFill>
                <a:latin typeface="+mj-ea"/>
                <a:ea typeface="+mj-ea"/>
              </a:rPr>
              <a:t> </a:t>
            </a:r>
            <a:r>
              <a:rPr lang="zh-CN" altLang="en-US" sz="2400" dirty="0">
                <a:solidFill>
                  <a:schemeClr val="bg1"/>
                </a:solidFill>
                <a:latin typeface="+mj-ea"/>
                <a:ea typeface="+mj-ea"/>
              </a:rPr>
              <a:t>巧用句型，整合关键信息。</a:t>
            </a:r>
            <a:endParaRPr lang="zh-CN" altLang="en-US" sz="2400" dirty="0">
              <a:solidFill>
                <a:schemeClr val="bg1"/>
              </a:solidFill>
              <a:latin typeface="+mj-ea"/>
              <a:ea typeface="+mj-ea"/>
            </a:endParaRPr>
          </a:p>
        </p:txBody>
      </p:sp>
      <p:sp>
        <p:nvSpPr>
          <p:cNvPr id="3" name="文本框 2"/>
          <p:cNvSpPr txBox="1"/>
          <p:nvPr/>
        </p:nvSpPr>
        <p:spPr>
          <a:xfrm>
            <a:off x="1189553" y="1112031"/>
            <a:ext cx="7672301" cy="584775"/>
          </a:xfrm>
          <a:prstGeom prst="rect">
            <a:avLst/>
          </a:prstGeom>
          <a:noFill/>
        </p:spPr>
        <p:txBody>
          <a:bodyPr wrap="square" rtlCol="0">
            <a:spAutoFit/>
          </a:bodyPr>
          <a:lstStyle/>
          <a:p>
            <a:r>
              <a:rPr lang="en-US" altLang="zh-CN" sz="3200" dirty="0">
                <a:solidFill>
                  <a:srgbClr val="0F5E8C"/>
                </a:solidFill>
              </a:rPr>
              <a:t>Which version</a:t>
            </a:r>
            <a:r>
              <a:rPr lang="zh-CN" altLang="en-US" sz="3200" dirty="0">
                <a:solidFill>
                  <a:srgbClr val="0F5E8C"/>
                </a:solidFill>
              </a:rPr>
              <a:t> </a:t>
            </a:r>
            <a:r>
              <a:rPr lang="en-US" altLang="zh-CN" sz="3200" dirty="0">
                <a:solidFill>
                  <a:srgbClr val="0F5E8C"/>
                </a:solidFill>
              </a:rPr>
              <a:t>is</a:t>
            </a:r>
            <a:r>
              <a:rPr lang="zh-CN" altLang="en-US" sz="3200" dirty="0">
                <a:solidFill>
                  <a:srgbClr val="0F5E8C"/>
                </a:solidFill>
              </a:rPr>
              <a:t> </a:t>
            </a:r>
            <a:r>
              <a:rPr lang="en-US" altLang="zh-CN" sz="3200" dirty="0">
                <a:solidFill>
                  <a:srgbClr val="0F5E8C"/>
                </a:solidFill>
              </a:rPr>
              <a:t>the best one?</a:t>
            </a:r>
            <a:r>
              <a:rPr lang="zh-CN" altLang="en-US" sz="3200" dirty="0">
                <a:solidFill>
                  <a:srgbClr val="0F5E8C"/>
                </a:solidFill>
              </a:rPr>
              <a:t> </a:t>
            </a:r>
            <a:r>
              <a:rPr lang="en-US" altLang="zh-CN" sz="3200" dirty="0">
                <a:solidFill>
                  <a:srgbClr val="0F5E8C"/>
                </a:solidFill>
              </a:rPr>
              <a:t>Why?</a:t>
            </a:r>
            <a:endParaRPr lang="zh-CN" altLang="en-US" sz="3200" dirty="0">
              <a:solidFill>
                <a:srgbClr val="0F5E8C"/>
              </a:solidFill>
            </a:endParaRPr>
          </a:p>
        </p:txBody>
      </p:sp>
      <p:sp>
        <p:nvSpPr>
          <p:cNvPr id="22" name="TextBox 4"/>
          <p:cNvSpPr txBox="1"/>
          <p:nvPr/>
        </p:nvSpPr>
        <p:spPr>
          <a:xfrm>
            <a:off x="446249" y="1830452"/>
            <a:ext cx="11685582" cy="1015663"/>
          </a:xfrm>
          <a:prstGeom prst="rect">
            <a:avLst/>
          </a:prstGeom>
          <a:noFill/>
        </p:spPr>
        <p:txBody>
          <a:bodyPr wrap="square" rtlCol="0">
            <a:spAutoFit/>
          </a:bodyPr>
          <a:lstStyle/>
          <a:p>
            <a:pPr marL="514350" indent="-514350"/>
            <a:r>
              <a:rPr lang="en-US" altLang="zh-CN" sz="2800" dirty="0"/>
              <a:t>1.</a:t>
            </a:r>
            <a:r>
              <a:rPr lang="en-US" altLang="zh-CN" sz="2800" dirty="0">
                <a:solidFill>
                  <a:srgbClr val="0070C0"/>
                </a:solidFill>
              </a:rPr>
              <a:t>Using</a:t>
            </a:r>
            <a:r>
              <a:rPr lang="en-US" altLang="zh-CN" sz="2800" dirty="0"/>
              <a:t> “we-talk” is </a:t>
            </a:r>
            <a:r>
              <a:rPr lang="en-US" altLang="zh-CN" sz="2800" dirty="0">
                <a:solidFill>
                  <a:srgbClr val="FF0000"/>
                </a:solidFill>
              </a:rPr>
              <a:t>vital</a:t>
            </a:r>
            <a:r>
              <a:rPr lang="en-US" altLang="zh-CN" sz="2800" dirty="0"/>
              <a:t> to </a:t>
            </a:r>
            <a:r>
              <a:rPr lang="en-US" altLang="zh-CN" sz="2800" dirty="0">
                <a:solidFill>
                  <a:srgbClr val="FF0000"/>
                </a:solidFill>
              </a:rPr>
              <a:t>making</a:t>
            </a:r>
            <a:r>
              <a:rPr lang="en-US" altLang="zh-CN" sz="2800" dirty="0"/>
              <a:t> friends and </a:t>
            </a:r>
            <a:r>
              <a:rPr lang="en-US" altLang="zh-CN" sz="2800" dirty="0">
                <a:solidFill>
                  <a:srgbClr val="FF0000"/>
                </a:solidFill>
              </a:rPr>
              <a:t>maintaining</a:t>
            </a:r>
            <a:r>
              <a:rPr lang="en-US" altLang="zh-CN" sz="2800" dirty="0"/>
              <a:t> friendship.</a:t>
            </a:r>
            <a:endParaRPr lang="en-US" altLang="zh-CN" sz="2800" dirty="0"/>
          </a:p>
          <a:p>
            <a:pPr marL="514350" indent="-514350"/>
            <a:r>
              <a:rPr lang="en-US" altLang="zh-CN" sz="2800" dirty="0"/>
              <a:t>   (v-</a:t>
            </a:r>
            <a:r>
              <a:rPr lang="en-US" altLang="zh-CN" sz="2800" dirty="0" err="1"/>
              <a:t>ing</a:t>
            </a:r>
            <a:r>
              <a:rPr lang="zh-CN" altLang="en-US" sz="2800" dirty="0"/>
              <a:t>作主语</a:t>
            </a:r>
            <a:r>
              <a:rPr lang="zh-CN" altLang="en-US" sz="3200" dirty="0"/>
              <a:t>）</a:t>
            </a:r>
            <a:r>
              <a:rPr lang="en-US" altLang="zh-CN" sz="3200" dirty="0"/>
              <a:t> </a:t>
            </a:r>
            <a:endParaRPr lang="en-US" altLang="zh-CN" sz="3200" dirty="0"/>
          </a:p>
        </p:txBody>
      </p:sp>
      <p:sp>
        <p:nvSpPr>
          <p:cNvPr id="25" name="TextBox 5"/>
          <p:cNvSpPr txBox="1"/>
          <p:nvPr/>
        </p:nvSpPr>
        <p:spPr>
          <a:xfrm>
            <a:off x="446248" y="2865510"/>
            <a:ext cx="11685583" cy="954107"/>
          </a:xfrm>
          <a:prstGeom prst="rect">
            <a:avLst/>
          </a:prstGeom>
          <a:noFill/>
        </p:spPr>
        <p:txBody>
          <a:bodyPr wrap="square" rtlCol="0">
            <a:spAutoFit/>
          </a:bodyPr>
          <a:lstStyle/>
          <a:p>
            <a:pPr marL="514350" indent="-514350"/>
            <a:r>
              <a:rPr lang="en-US" altLang="zh-CN" sz="2800" dirty="0"/>
              <a:t>2.“We-talk” can </a:t>
            </a:r>
            <a:r>
              <a:rPr lang="en-US" altLang="zh-CN" sz="2800" dirty="0">
                <a:solidFill>
                  <a:srgbClr val="0070C0"/>
                </a:solidFill>
              </a:rPr>
              <a:t>play a crucial role in </a:t>
            </a:r>
            <a:r>
              <a:rPr lang="en-US" altLang="zh-CN" sz="2800" dirty="0">
                <a:solidFill>
                  <a:srgbClr val="FF0000"/>
                </a:solidFill>
              </a:rPr>
              <a:t>building</a:t>
            </a:r>
            <a:r>
              <a:rPr lang="en-US" altLang="zh-CN" sz="2800" dirty="0"/>
              <a:t> and </a:t>
            </a:r>
            <a:r>
              <a:rPr lang="en-US" altLang="zh-CN" sz="2800" dirty="0">
                <a:solidFill>
                  <a:srgbClr val="FF0000"/>
                </a:solidFill>
              </a:rPr>
              <a:t>maintaining</a:t>
            </a:r>
            <a:r>
              <a:rPr lang="en-US" altLang="zh-CN" sz="2800" dirty="0"/>
              <a:t> the friendship. (</a:t>
            </a:r>
            <a:r>
              <a:rPr lang="zh-CN" altLang="en-US" sz="2800" dirty="0"/>
              <a:t>句型</a:t>
            </a:r>
            <a:r>
              <a:rPr lang="en-US" altLang="zh-CN" sz="2800" dirty="0" err="1"/>
              <a:t>sth</a:t>
            </a:r>
            <a:r>
              <a:rPr lang="en-US" altLang="zh-CN" sz="2800" dirty="0"/>
              <a:t>. plays a crucial role in doing </a:t>
            </a:r>
            <a:r>
              <a:rPr lang="en-US" altLang="zh-CN" sz="2800" dirty="0" err="1"/>
              <a:t>sth</a:t>
            </a:r>
            <a:r>
              <a:rPr lang="en-US" altLang="zh-CN" sz="2800" dirty="0"/>
              <a:t>.</a:t>
            </a:r>
            <a:r>
              <a:rPr lang="zh-CN" altLang="en-US" sz="2800" dirty="0"/>
              <a:t>）</a:t>
            </a:r>
            <a:endParaRPr lang="en-US" altLang="zh-CN" sz="2800" dirty="0"/>
          </a:p>
        </p:txBody>
      </p:sp>
      <p:sp>
        <p:nvSpPr>
          <p:cNvPr id="26" name="TextBox 6"/>
          <p:cNvSpPr txBox="1"/>
          <p:nvPr/>
        </p:nvSpPr>
        <p:spPr>
          <a:xfrm>
            <a:off x="446248" y="3942172"/>
            <a:ext cx="11420631" cy="954107"/>
          </a:xfrm>
          <a:prstGeom prst="rect">
            <a:avLst/>
          </a:prstGeom>
          <a:noFill/>
        </p:spPr>
        <p:txBody>
          <a:bodyPr wrap="square" rtlCol="0">
            <a:spAutoFit/>
          </a:bodyPr>
          <a:lstStyle/>
          <a:p>
            <a:pPr marL="514350" indent="-514350"/>
            <a:r>
              <a:rPr lang="en-US" altLang="zh-CN" sz="2800" dirty="0"/>
              <a:t>3.</a:t>
            </a:r>
            <a:r>
              <a:rPr lang="en-US" altLang="zh-CN" sz="2800" dirty="0">
                <a:solidFill>
                  <a:srgbClr val="0070C0"/>
                </a:solidFill>
              </a:rPr>
              <a:t>Despite</a:t>
            </a:r>
            <a:r>
              <a:rPr lang="en-US" altLang="zh-CN" sz="2800" dirty="0"/>
              <a:t> the obstacles in </a:t>
            </a:r>
            <a:r>
              <a:rPr lang="en-US" altLang="zh-CN" sz="2800" dirty="0">
                <a:solidFill>
                  <a:srgbClr val="FF0000"/>
                </a:solidFill>
              </a:rPr>
              <a:t>establishing </a:t>
            </a:r>
            <a:r>
              <a:rPr lang="en-US" altLang="zh-CN" sz="2800" dirty="0"/>
              <a:t>and</a:t>
            </a:r>
            <a:r>
              <a:rPr lang="en-US" altLang="zh-CN" sz="2800" dirty="0">
                <a:solidFill>
                  <a:srgbClr val="FF0000"/>
                </a:solidFill>
              </a:rPr>
              <a:t> maintaining </a:t>
            </a:r>
            <a:r>
              <a:rPr lang="en-US" altLang="zh-CN" sz="2800" dirty="0"/>
              <a:t>friendship, “we-talk” may </a:t>
            </a:r>
            <a:r>
              <a:rPr lang="en-US" altLang="zh-CN" sz="2800" dirty="0">
                <a:solidFill>
                  <a:srgbClr val="FF0000"/>
                </a:solidFill>
              </a:rPr>
              <a:t>be of assistance</a:t>
            </a:r>
            <a:r>
              <a:rPr lang="en-US" altLang="zh-CN" sz="2800" dirty="0"/>
              <a:t>. (despite</a:t>
            </a:r>
            <a:r>
              <a:rPr lang="zh-CN" altLang="en-US" sz="2800" dirty="0"/>
              <a:t>引导的让步状语从句）</a:t>
            </a:r>
            <a:endParaRPr lang="en-US" altLang="zh-CN" sz="2800" dirty="0"/>
          </a:p>
        </p:txBody>
      </p:sp>
      <p:sp>
        <p:nvSpPr>
          <p:cNvPr id="27" name="文本框 26"/>
          <p:cNvSpPr txBox="1"/>
          <p:nvPr/>
        </p:nvSpPr>
        <p:spPr>
          <a:xfrm>
            <a:off x="446248" y="5284304"/>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8" name="文本框 27"/>
          <p:cNvSpPr txBox="1"/>
          <p:nvPr/>
        </p:nvSpPr>
        <p:spPr>
          <a:xfrm>
            <a:off x="3022600" y="5194893"/>
            <a:ext cx="8539480" cy="954107"/>
          </a:xfrm>
          <a:prstGeom prst="rect">
            <a:avLst/>
          </a:prstGeom>
          <a:noFill/>
        </p:spPr>
        <p:txBody>
          <a:bodyPr wrap="square">
            <a:spAutoFit/>
          </a:bodyPr>
          <a:lstStyle/>
          <a:p>
            <a:pPr marL="514350" indent="-514350"/>
            <a:r>
              <a:rPr lang="en-US" altLang="zh-CN" sz="2800" b="1" dirty="0"/>
              <a:t>“We-talk” </a:t>
            </a:r>
            <a:r>
              <a:rPr lang="en-US" altLang="zh-CN" sz="2800" b="1" dirty="0">
                <a:solidFill>
                  <a:srgbClr val="0070C0"/>
                </a:solidFill>
              </a:rPr>
              <a:t>plays a crucial role in </a:t>
            </a:r>
            <a:r>
              <a:rPr lang="en-US" altLang="zh-CN" sz="2800" b="1" dirty="0">
                <a:solidFill>
                  <a:srgbClr val="C00000"/>
                </a:solidFill>
              </a:rPr>
              <a:t>establishing </a:t>
            </a:r>
            <a:r>
              <a:rPr lang="en-US" altLang="zh-CN" sz="2800" b="1" dirty="0"/>
              <a:t>and</a:t>
            </a:r>
            <a:r>
              <a:rPr lang="en-US" altLang="zh-CN" sz="2800" b="1" dirty="0">
                <a:solidFill>
                  <a:srgbClr val="C00000"/>
                </a:solidFill>
              </a:rPr>
              <a:t> maintaining </a:t>
            </a:r>
            <a:r>
              <a:rPr lang="en-US" altLang="zh-CN" sz="2800" b="1" dirty="0"/>
              <a:t>friendship. </a:t>
            </a:r>
            <a:endParaRPr lang="en-US" altLang="zh-CN" sz="2800" b="1" dirty="0"/>
          </a:p>
        </p:txBody>
      </p:sp>
      <p:sp>
        <p:nvSpPr>
          <p:cNvPr id="9" name="椭圆 8"/>
          <p:cNvSpPr/>
          <p:nvPr/>
        </p:nvSpPr>
        <p:spPr>
          <a:xfrm>
            <a:off x="8214324" y="861190"/>
            <a:ext cx="2998299" cy="1015663"/>
          </a:xfrm>
          <a:prstGeom prst="ellipse">
            <a:avLst/>
          </a:prstGeom>
          <a:solidFill>
            <a:srgbClr val="63D1D9"/>
          </a:solidFill>
          <a:ln w="38100">
            <a:solidFill>
              <a:srgbClr val="578F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bg1"/>
                </a:solidFill>
              </a:rPr>
              <a:t>correct &amp;concise</a:t>
            </a:r>
            <a:endParaRPr lang="zh-CN" altLang="en-US" sz="3200" b="1" dirty="0">
              <a:solidFill>
                <a:schemeClr val="bg1"/>
              </a:solidFill>
            </a:endParaRPr>
          </a:p>
        </p:txBody>
      </p:sp>
      <p:sp>
        <p:nvSpPr>
          <p:cNvPr id="11" name="笑脸 10"/>
          <p:cNvSpPr/>
          <p:nvPr/>
        </p:nvSpPr>
        <p:spPr>
          <a:xfrm>
            <a:off x="265173" y="2882847"/>
            <a:ext cx="585431" cy="563490"/>
          </a:xfrm>
          <a:prstGeom prst="smileyFace">
            <a:avLst/>
          </a:prstGeom>
          <a:solidFill>
            <a:srgbClr val="63D1D9"/>
          </a:solidFill>
          <a:ln w="38100">
            <a:solidFill>
              <a:srgbClr val="0F5E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linds(horizontal)">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ox(in)">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ox(in)">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ppt_x"/>
                                          </p:val>
                                        </p:tav>
                                        <p:tav tm="100000">
                                          <p:val>
                                            <p:strVal val="#ppt_x"/>
                                          </p:val>
                                        </p:tav>
                                      </p:tavLst>
                                    </p:anim>
                                    <p:anim calcmode="lin" valueType="num">
                                      <p:cBhvr additive="base">
                                        <p:cTn id="5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p:bldP spid="22" grpId="0"/>
      <p:bldP spid="25" grpId="0"/>
      <p:bldP spid="26" grpId="0"/>
      <p:bldP spid="27" grpId="0" animBg="1"/>
      <p:bldP spid="28" grpId="0"/>
      <p:bldP spid="9"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671161" y="521022"/>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Para.2 One advantage of “we-talk”</a:t>
            </a:r>
            <a:endParaRPr lang="zh-CN" altLang="en-US" sz="2800" b="1" dirty="0">
              <a:solidFill>
                <a:schemeClr val="tx1">
                  <a:lumMod val="85000"/>
                  <a:lumOff val="15000"/>
                </a:schemeClr>
              </a:solidFill>
            </a:endParaRPr>
          </a:p>
        </p:txBody>
      </p:sp>
      <p:sp>
        <p:nvSpPr>
          <p:cNvPr id="40" name="内容占位符 2"/>
          <p:cNvSpPr txBox="1"/>
          <p:nvPr/>
        </p:nvSpPr>
        <p:spPr>
          <a:xfrm>
            <a:off x="-84693" y="1291618"/>
            <a:ext cx="11795156"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buNone/>
              <a:defRPr/>
            </a:pP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Led by University of California psychologist Megan Robbins and her colleagues, the researchers reviewed and analyzed 30 different studies involving over 5,000 participants. This largest-ever analysis of “we-talk” suggested that the frequent use of “we” and “us” is linked to happier and healthier relationships. The word “we” move people from an individual position into a partnership, which makes us more interdependent. “The pronouns offer an insight into whether people see themselves as individuals or as part of a whole,” Robbins told Science Daily.</a:t>
            </a:r>
            <a:endParaRPr kumimoji="0" lang="zh-CN" altLang="en-US"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p:txBody>
      </p:sp>
      <p:sp>
        <p:nvSpPr>
          <p:cNvPr id="53" name="椭圆 52"/>
          <p:cNvSpPr/>
          <p:nvPr/>
        </p:nvSpPr>
        <p:spPr>
          <a:xfrm>
            <a:off x="2357217" y="2709160"/>
            <a:ext cx="1869440" cy="650240"/>
          </a:xfrm>
          <a:prstGeom prst="ellipse">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9" name="文本框 8"/>
          <p:cNvSpPr txBox="1"/>
          <p:nvPr/>
        </p:nvSpPr>
        <p:spPr>
          <a:xfrm>
            <a:off x="7913953" y="893210"/>
            <a:ext cx="3129967"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研究介绍</a:t>
            </a:r>
            <a:r>
              <a:rPr lang="en-US" altLang="zh-CN" sz="2600" b="1" dirty="0">
                <a:solidFill>
                  <a:schemeClr val="bg1"/>
                </a:solidFill>
              </a:rPr>
              <a:t>(</a:t>
            </a:r>
            <a:r>
              <a:rPr lang="zh-CN" altLang="en-US" sz="2600" b="1" dirty="0">
                <a:solidFill>
                  <a:schemeClr val="bg1"/>
                </a:solidFill>
              </a:rPr>
              <a:t>冗余信息</a:t>
            </a:r>
            <a:r>
              <a:rPr lang="en-US" altLang="zh-CN" sz="2600" b="1" dirty="0">
                <a:solidFill>
                  <a:schemeClr val="bg1"/>
                </a:solidFill>
              </a:rPr>
              <a:t>)</a:t>
            </a:r>
            <a:endParaRPr lang="zh-CN" altLang="en-US" sz="2600" b="1" dirty="0">
              <a:solidFill>
                <a:schemeClr val="bg1"/>
              </a:solidFill>
            </a:endParaRPr>
          </a:p>
        </p:txBody>
      </p:sp>
      <p:sp>
        <p:nvSpPr>
          <p:cNvPr id="10" name="文本框 9"/>
          <p:cNvSpPr txBox="1"/>
          <p:nvPr/>
        </p:nvSpPr>
        <p:spPr>
          <a:xfrm>
            <a:off x="8581906" y="2230800"/>
            <a:ext cx="2743297"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要点</a:t>
            </a:r>
            <a:r>
              <a:rPr lang="en-US" altLang="zh-CN" sz="2600" b="1" dirty="0">
                <a:solidFill>
                  <a:schemeClr val="bg1"/>
                </a:solidFill>
              </a:rPr>
              <a:t>)</a:t>
            </a:r>
            <a:endParaRPr lang="zh-CN" altLang="en-US" sz="2600" b="1" dirty="0">
              <a:solidFill>
                <a:schemeClr val="bg1"/>
              </a:solidFill>
            </a:endParaRPr>
          </a:p>
        </p:txBody>
      </p:sp>
      <p:cxnSp>
        <p:nvCxnSpPr>
          <p:cNvPr id="58" name="直接连接符 57"/>
          <p:cNvCxnSpPr/>
          <p:nvPr/>
        </p:nvCxnSpPr>
        <p:spPr>
          <a:xfrm>
            <a:off x="4226657" y="3267960"/>
            <a:ext cx="7051513"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415637" y="3722577"/>
            <a:ext cx="7419399"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415637" y="4283344"/>
            <a:ext cx="10972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310471" y="4722509"/>
            <a:ext cx="421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3" name="文本框 62"/>
          <p:cNvSpPr txBox="1"/>
          <p:nvPr/>
        </p:nvSpPr>
        <p:spPr>
          <a:xfrm>
            <a:off x="7240979" y="5192029"/>
            <a:ext cx="4865986" cy="492443"/>
          </a:xfrm>
          <a:prstGeom prst="rect">
            <a:avLst/>
          </a:prstGeom>
          <a:solidFill>
            <a:srgbClr val="0070C0"/>
          </a:solidFill>
          <a:ln w="19050">
            <a:solidFill>
              <a:srgbClr val="0070C0"/>
            </a:solidFill>
          </a:ln>
        </p:spPr>
        <p:txBody>
          <a:bodyPr wrap="square" rtlCol="0">
            <a:spAutoFit/>
          </a:bodyPr>
          <a:lstStyle/>
          <a:p>
            <a:r>
              <a:rPr lang="zh-CN" altLang="en-US" sz="2600" b="1" dirty="0">
                <a:solidFill>
                  <a:schemeClr val="bg1"/>
                </a:solidFill>
              </a:rPr>
              <a:t>解释“</a:t>
            </a:r>
            <a:r>
              <a:rPr lang="en-US" altLang="zh-CN" sz="2600" b="1" dirty="0">
                <a:solidFill>
                  <a:schemeClr val="bg1"/>
                </a:solidFill>
              </a:rPr>
              <a:t>relationship</a:t>
            </a:r>
            <a:r>
              <a:rPr lang="zh-CN" altLang="en-US" sz="2600" b="1" dirty="0">
                <a:solidFill>
                  <a:schemeClr val="bg1"/>
                </a:solidFill>
              </a:rPr>
              <a:t>”</a:t>
            </a:r>
            <a:r>
              <a:rPr lang="en-US" altLang="zh-CN" sz="2600" b="1" dirty="0">
                <a:solidFill>
                  <a:schemeClr val="bg1"/>
                </a:solidFill>
              </a:rPr>
              <a:t>(</a:t>
            </a:r>
            <a:r>
              <a:rPr lang="zh-CN" altLang="en-US" sz="2600" b="1" dirty="0">
                <a:solidFill>
                  <a:schemeClr val="bg1"/>
                </a:solidFill>
              </a:rPr>
              <a:t>支撑信息</a:t>
            </a:r>
            <a:r>
              <a:rPr lang="en-US" altLang="zh-CN" sz="2600" b="1" dirty="0">
                <a:solidFill>
                  <a:schemeClr val="bg1"/>
                </a:solidFill>
              </a:rPr>
              <a:t>)</a:t>
            </a:r>
            <a:endParaRPr lang="zh-CN" altLang="en-US" sz="2800" b="1" dirty="0">
              <a:solidFill>
                <a:srgbClr val="0070C0"/>
              </a:solidFill>
            </a:endParaRPr>
          </a:p>
        </p:txBody>
      </p:sp>
      <p:cxnSp>
        <p:nvCxnSpPr>
          <p:cNvPr id="64" name="直接连接符 63"/>
          <p:cNvCxnSpPr/>
          <p:nvPr/>
        </p:nvCxnSpPr>
        <p:spPr>
          <a:xfrm>
            <a:off x="7955516" y="3722577"/>
            <a:ext cx="3436915"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3126466" y="53671"/>
            <a:ext cx="8659370"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Tip4</a:t>
            </a:r>
            <a:r>
              <a:rPr lang="en-US" altLang="zh-CN" sz="2400" dirty="0">
                <a:solidFill>
                  <a:schemeClr val="bg1"/>
                </a:solidFill>
                <a:latin typeface="+mj-ea"/>
                <a:ea typeface="+mj-ea"/>
              </a:rPr>
              <a:t> </a:t>
            </a:r>
            <a:r>
              <a:rPr lang="zh-CN" altLang="en-US" sz="2400" dirty="0">
                <a:solidFill>
                  <a:schemeClr val="bg1"/>
                </a:solidFill>
                <a:latin typeface="+mj-ea"/>
                <a:ea typeface="+mj-ea"/>
              </a:rPr>
              <a:t>逐句分析复杂段落，提取要点、支撑信息和冗余信息</a:t>
            </a:r>
            <a:endParaRPr lang="zh-CN" altLang="en-US" sz="2400" dirty="0">
              <a:solidFill>
                <a:schemeClr val="bg1"/>
              </a:solidFill>
              <a:latin typeface="+mj-ea"/>
              <a:ea typeface="+mj-ea"/>
            </a:endParaRPr>
          </a:p>
        </p:txBody>
      </p:sp>
      <p:pic>
        <p:nvPicPr>
          <p:cNvPr id="5" name="图片 4"/>
          <p:cNvPicPr>
            <a:picLocks noChangeAspect="1"/>
          </p:cNvPicPr>
          <p:nvPr/>
        </p:nvPicPr>
        <p:blipFill>
          <a:blip r:embed="rId1"/>
          <a:stretch>
            <a:fillRect/>
          </a:stretch>
        </p:blipFill>
        <p:spPr>
          <a:xfrm>
            <a:off x="6596854" y="1967215"/>
            <a:ext cx="786452" cy="749873"/>
          </a:xfrm>
          <a:prstGeom prst="rect">
            <a:avLst/>
          </a:prstGeom>
        </p:spPr>
      </p:pic>
      <p:pic>
        <p:nvPicPr>
          <p:cNvPr id="7" name="图片 6"/>
          <p:cNvPicPr>
            <a:picLocks noChangeAspect="1"/>
          </p:cNvPicPr>
          <p:nvPr/>
        </p:nvPicPr>
        <p:blipFill>
          <a:blip r:embed="rId2"/>
          <a:stretch>
            <a:fillRect/>
          </a:stretch>
        </p:blipFill>
        <p:spPr>
          <a:xfrm>
            <a:off x="240029" y="1259273"/>
            <a:ext cx="734355" cy="699797"/>
          </a:xfrm>
          <a:prstGeom prst="rect">
            <a:avLst/>
          </a:prstGeom>
        </p:spPr>
      </p:pic>
      <p:cxnSp>
        <p:nvCxnSpPr>
          <p:cNvPr id="11" name="直接箭头连接符 10"/>
          <p:cNvCxnSpPr/>
          <p:nvPr/>
        </p:nvCxnSpPr>
        <p:spPr>
          <a:xfrm flipH="1" flipV="1">
            <a:off x="11447353" y="4283344"/>
            <a:ext cx="371437" cy="93283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17" name="图片 16"/>
          <p:cNvPicPr>
            <a:picLocks noChangeAspect="1"/>
          </p:cNvPicPr>
          <p:nvPr/>
        </p:nvPicPr>
        <p:blipFill>
          <a:blip r:embed="rId3"/>
          <a:stretch>
            <a:fillRect/>
          </a:stretch>
        </p:blipFill>
        <p:spPr>
          <a:xfrm>
            <a:off x="7313503" y="3088038"/>
            <a:ext cx="737680" cy="701101"/>
          </a:xfrm>
          <a:prstGeom prst="rect">
            <a:avLst/>
          </a:prstGeom>
        </p:spPr>
      </p:pic>
      <p:sp>
        <p:nvSpPr>
          <p:cNvPr id="18" name="文本框 17"/>
          <p:cNvSpPr txBox="1"/>
          <p:nvPr/>
        </p:nvSpPr>
        <p:spPr>
          <a:xfrm>
            <a:off x="270509" y="1307770"/>
            <a:ext cx="11241244" cy="1569660"/>
          </a:xfrm>
          <a:prstGeom prst="rect">
            <a:avLst/>
          </a:prstGeom>
          <a:noFill/>
        </p:spPr>
        <p:txBody>
          <a:bodyPr wrap="square" rtlCol="0">
            <a:spAutoFit/>
          </a:bodyPr>
          <a:lstStyle/>
          <a:p>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chemeClr val="bg1">
                    <a:lumMod val="75000"/>
                  </a:schemeClr>
                </a:solidFill>
                <a:effectLst/>
                <a:uLnTx/>
                <a:uFillTx/>
                <a:latin typeface="Calibri" panose="020F0502020204030204"/>
                <a:ea typeface="宋体" panose="02010600030101010101" pitchFamily="2" charset="-122"/>
                <a:cs typeface="+mn-cs"/>
              </a:rPr>
              <a:t>Led by University of California psychologist Megan Robbins and her colleagues, the researchers reviewed and analyzed 30 different studies involving over 5,000 participants.</a:t>
            </a:r>
            <a:endParaRPr lang="zh-CN" altLang="en-US" dirty="0">
              <a:solidFill>
                <a:schemeClr val="bg1">
                  <a:lumMod val="75000"/>
                </a:schemeClr>
              </a:solidFill>
            </a:endParaRPr>
          </a:p>
        </p:txBody>
      </p:sp>
      <p:sp>
        <p:nvSpPr>
          <p:cNvPr id="35" name="文本框 34"/>
          <p:cNvSpPr txBox="1"/>
          <p:nvPr/>
        </p:nvSpPr>
        <p:spPr>
          <a:xfrm>
            <a:off x="250189" y="4223686"/>
            <a:ext cx="11419537" cy="1569660"/>
          </a:xfrm>
          <a:prstGeom prst="rect">
            <a:avLst/>
          </a:prstGeom>
          <a:noFill/>
        </p:spPr>
        <p:txBody>
          <a:bodyPr wrap="square" rtlCol="0">
            <a:spAutoFit/>
          </a:bodyPr>
          <a:lstStyle/>
          <a:p>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lang="en-US" altLang="zh-CN" sz="3200" dirty="0">
                <a:solidFill>
                  <a:schemeClr val="bg1">
                    <a:lumMod val="75000"/>
                  </a:schemeClr>
                </a:solidFill>
                <a:latin typeface="Calibri" panose="020F0502020204030204"/>
                <a:ea typeface="宋体" panose="02010600030101010101" pitchFamily="2" charset="-122"/>
              </a:rPr>
              <a:t>“The pronouns offer an insight into whether people see themselves as individuals or as part of a whole,” Robbins told Science Daily.</a:t>
            </a:r>
            <a:endParaRPr lang="zh-CN" altLang="en-US" dirty="0">
              <a:solidFill>
                <a:schemeClr val="bg1">
                  <a:lumMod val="75000"/>
                </a:schemeClr>
              </a:solidFill>
            </a:endParaRPr>
          </a:p>
        </p:txBody>
      </p:sp>
      <p:sp>
        <p:nvSpPr>
          <p:cNvPr id="36" name="文本框 35"/>
          <p:cNvSpPr txBox="1"/>
          <p:nvPr/>
        </p:nvSpPr>
        <p:spPr>
          <a:xfrm>
            <a:off x="120959" y="5805907"/>
            <a:ext cx="3193741"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举例说明，冗余信息</a:t>
            </a:r>
            <a:endParaRPr lang="zh-CN" altLang="en-US" sz="2600" b="1" dirty="0">
              <a:solidFill>
                <a:schemeClr val="bg1"/>
              </a:solidFill>
            </a:endParaRPr>
          </a:p>
        </p:txBody>
      </p:sp>
      <p:pic>
        <p:nvPicPr>
          <p:cNvPr id="28" name="图片 27"/>
          <p:cNvPicPr>
            <a:picLocks noChangeAspect="1"/>
          </p:cNvPicPr>
          <p:nvPr/>
        </p:nvPicPr>
        <p:blipFill>
          <a:blip r:embed="rId4"/>
          <a:stretch>
            <a:fillRect/>
          </a:stretch>
        </p:blipFill>
        <p:spPr>
          <a:xfrm>
            <a:off x="4100837" y="4127595"/>
            <a:ext cx="737680" cy="701101"/>
          </a:xfrm>
          <a:prstGeom prst="rect">
            <a:avLst/>
          </a:prstGeom>
        </p:spPr>
      </p:pic>
      <p:sp>
        <p:nvSpPr>
          <p:cNvPr id="31" name="文本框 30"/>
          <p:cNvSpPr txBox="1"/>
          <p:nvPr/>
        </p:nvSpPr>
        <p:spPr>
          <a:xfrm>
            <a:off x="3314700" y="5732518"/>
            <a:ext cx="8792265" cy="1077218"/>
          </a:xfrm>
          <a:prstGeom prst="rect">
            <a:avLst/>
          </a:prstGeom>
          <a:solidFill>
            <a:srgbClr val="00B0F0"/>
          </a:solidFill>
          <a:ln w="19050">
            <a:solidFill>
              <a:srgbClr val="0070C0"/>
            </a:solidFill>
          </a:ln>
        </p:spPr>
        <p:txBody>
          <a:bodyPr wrap="square" rtlCol="0">
            <a:spAutoFit/>
          </a:bodyPr>
          <a:lstStyle/>
          <a:p>
            <a:r>
              <a:rPr lang="en-US" altLang="zh-CN" sz="3200" b="1" dirty="0">
                <a:solidFill>
                  <a:schemeClr val="bg1"/>
                </a:solidFill>
              </a:rPr>
              <a:t>What’s</a:t>
            </a:r>
            <a:r>
              <a:rPr lang="zh-CN" altLang="en-US" sz="3200" b="1" dirty="0">
                <a:solidFill>
                  <a:schemeClr val="bg1"/>
                </a:solidFill>
              </a:rPr>
              <a:t> </a:t>
            </a:r>
            <a:r>
              <a:rPr lang="en-US" altLang="zh-CN" sz="3200" b="1" dirty="0">
                <a:solidFill>
                  <a:schemeClr val="bg1"/>
                </a:solidFill>
              </a:rPr>
              <a:t>“happier</a:t>
            </a:r>
            <a:r>
              <a:rPr lang="zh-CN" altLang="en-US" sz="3200" b="1" dirty="0">
                <a:solidFill>
                  <a:schemeClr val="bg1"/>
                </a:solidFill>
              </a:rPr>
              <a:t> </a:t>
            </a:r>
            <a:r>
              <a:rPr lang="en-US" altLang="zh-CN" sz="3200" b="1" dirty="0">
                <a:solidFill>
                  <a:schemeClr val="bg1"/>
                </a:solidFill>
              </a:rPr>
              <a:t>and</a:t>
            </a:r>
            <a:r>
              <a:rPr lang="zh-CN" altLang="en-US" sz="3200" b="1" dirty="0">
                <a:solidFill>
                  <a:schemeClr val="bg1"/>
                </a:solidFill>
              </a:rPr>
              <a:t> </a:t>
            </a:r>
            <a:r>
              <a:rPr lang="en-US" altLang="zh-CN" sz="3200" b="1" dirty="0">
                <a:solidFill>
                  <a:schemeClr val="bg1"/>
                </a:solidFill>
              </a:rPr>
              <a:t>healthier</a:t>
            </a:r>
            <a:r>
              <a:rPr lang="zh-CN" altLang="en-US" sz="3200" b="1" dirty="0">
                <a:solidFill>
                  <a:schemeClr val="bg1"/>
                </a:solidFill>
              </a:rPr>
              <a:t> </a:t>
            </a:r>
            <a:r>
              <a:rPr lang="en-US" altLang="zh-CN" sz="3200" b="1" dirty="0">
                <a:solidFill>
                  <a:schemeClr val="bg1"/>
                </a:solidFill>
              </a:rPr>
              <a:t>relationships” in para.2?</a:t>
            </a:r>
            <a:r>
              <a:rPr lang="zh-CN" altLang="en-US" sz="3200" b="1" dirty="0">
                <a:solidFill>
                  <a:schemeClr val="bg1"/>
                </a:solidFill>
              </a:rPr>
              <a:t> </a:t>
            </a:r>
            <a:endParaRPr lang="zh-CN" altLang="en-US" sz="3200" b="1" dirty="0">
              <a:solidFill>
                <a:schemeClr val="bg1"/>
              </a:solidFill>
            </a:endParaRPr>
          </a:p>
        </p:txBody>
      </p:sp>
      <p:pic>
        <p:nvPicPr>
          <p:cNvPr id="41" name="图片 4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additive="base">
                                        <p:cTn id="37" dur="500" fill="hold"/>
                                        <p:tgtEl>
                                          <p:spTgt spid="53"/>
                                        </p:tgtEl>
                                        <p:attrNameLst>
                                          <p:attrName>ppt_x</p:attrName>
                                        </p:attrNameLst>
                                      </p:cBhvr>
                                      <p:tavLst>
                                        <p:tav tm="0">
                                          <p:val>
                                            <p:strVal val="#ppt_x"/>
                                          </p:val>
                                        </p:tav>
                                        <p:tav tm="100000">
                                          <p:val>
                                            <p:strVal val="#ppt_x"/>
                                          </p:val>
                                        </p:tav>
                                      </p:tavLst>
                                    </p:anim>
                                    <p:anim calcmode="lin" valueType="num">
                                      <p:cBhvr additive="base">
                                        <p:cTn id="3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8"/>
                                        </p:tgtEl>
                                        <p:attrNameLst>
                                          <p:attrName>style.visibility</p:attrName>
                                        </p:attrNameLst>
                                      </p:cBhvr>
                                      <p:to>
                                        <p:strVal val="visible"/>
                                      </p:to>
                                    </p:set>
                                    <p:anim calcmode="lin" valueType="num">
                                      <p:cBhvr additive="base">
                                        <p:cTn id="49" dur="500" fill="hold"/>
                                        <p:tgtEl>
                                          <p:spTgt spid="58"/>
                                        </p:tgtEl>
                                        <p:attrNameLst>
                                          <p:attrName>ppt_x</p:attrName>
                                        </p:attrNameLst>
                                      </p:cBhvr>
                                      <p:tavLst>
                                        <p:tav tm="0">
                                          <p:val>
                                            <p:strVal val="#ppt_x"/>
                                          </p:val>
                                        </p:tav>
                                        <p:tav tm="100000">
                                          <p:val>
                                            <p:strVal val="#ppt_x"/>
                                          </p:val>
                                        </p:tav>
                                      </p:tavLst>
                                    </p:anim>
                                    <p:anim calcmode="lin" valueType="num">
                                      <p:cBhvr additive="base">
                                        <p:cTn id="50"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500" fill="hold"/>
                                        <p:tgtEl>
                                          <p:spTgt spid="59"/>
                                        </p:tgtEl>
                                        <p:attrNameLst>
                                          <p:attrName>ppt_x</p:attrName>
                                        </p:attrNameLst>
                                      </p:cBhvr>
                                      <p:tavLst>
                                        <p:tav tm="0">
                                          <p:val>
                                            <p:strVal val="#ppt_x"/>
                                          </p:val>
                                        </p:tav>
                                        <p:tav tm="100000">
                                          <p:val>
                                            <p:strVal val="#ppt_x"/>
                                          </p:val>
                                        </p:tav>
                                      </p:tavLst>
                                    </p:anim>
                                    <p:anim calcmode="lin" valueType="num">
                                      <p:cBhvr additive="base">
                                        <p:cTn id="56" dur="500" fill="hold"/>
                                        <p:tgtEl>
                                          <p:spTgt spid="5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additive="base">
                                        <p:cTn id="67" dur="500" fill="hold"/>
                                        <p:tgtEl>
                                          <p:spTgt spid="64"/>
                                        </p:tgtEl>
                                        <p:attrNameLst>
                                          <p:attrName>ppt_x</p:attrName>
                                        </p:attrNameLst>
                                      </p:cBhvr>
                                      <p:tavLst>
                                        <p:tav tm="0">
                                          <p:val>
                                            <p:strVal val="#ppt_x"/>
                                          </p:val>
                                        </p:tav>
                                        <p:tav tm="100000">
                                          <p:val>
                                            <p:strVal val="#ppt_x"/>
                                          </p:val>
                                        </p:tav>
                                      </p:tavLst>
                                    </p:anim>
                                    <p:anim calcmode="lin" valueType="num">
                                      <p:cBhvr additive="base">
                                        <p:cTn id="68"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0"/>
                                        </p:tgtEl>
                                        <p:attrNameLst>
                                          <p:attrName>style.visibility</p:attrName>
                                        </p:attrNameLst>
                                      </p:cBhvr>
                                      <p:to>
                                        <p:strVal val="visible"/>
                                      </p:to>
                                    </p:set>
                                    <p:anim calcmode="lin" valueType="num">
                                      <p:cBhvr additive="base">
                                        <p:cTn id="73" dur="500" fill="hold"/>
                                        <p:tgtEl>
                                          <p:spTgt spid="60"/>
                                        </p:tgtEl>
                                        <p:attrNameLst>
                                          <p:attrName>ppt_x</p:attrName>
                                        </p:attrNameLst>
                                      </p:cBhvr>
                                      <p:tavLst>
                                        <p:tav tm="0">
                                          <p:val>
                                            <p:strVal val="#ppt_x"/>
                                          </p:val>
                                        </p:tav>
                                        <p:tav tm="100000">
                                          <p:val>
                                            <p:strVal val="#ppt_x"/>
                                          </p:val>
                                        </p:tav>
                                      </p:tavLst>
                                    </p:anim>
                                    <p:anim calcmode="lin" valueType="num">
                                      <p:cBhvr additive="base">
                                        <p:cTn id="74"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1"/>
                                        </p:tgtEl>
                                        <p:attrNameLst>
                                          <p:attrName>style.visibility</p:attrName>
                                        </p:attrNameLst>
                                      </p:cBhvr>
                                      <p:to>
                                        <p:strVal val="visible"/>
                                      </p:to>
                                    </p:set>
                                    <p:anim calcmode="lin" valueType="num">
                                      <p:cBhvr additive="base">
                                        <p:cTn id="79" dur="500" fill="hold"/>
                                        <p:tgtEl>
                                          <p:spTgt spid="61"/>
                                        </p:tgtEl>
                                        <p:attrNameLst>
                                          <p:attrName>ppt_x</p:attrName>
                                        </p:attrNameLst>
                                      </p:cBhvr>
                                      <p:tavLst>
                                        <p:tav tm="0">
                                          <p:val>
                                            <p:strVal val="#ppt_x"/>
                                          </p:val>
                                        </p:tav>
                                        <p:tav tm="100000">
                                          <p:val>
                                            <p:strVal val="#ppt_x"/>
                                          </p:val>
                                        </p:tav>
                                      </p:tavLst>
                                    </p:anim>
                                    <p:anim calcmode="lin" valueType="num">
                                      <p:cBhvr additive="base">
                                        <p:cTn id="80"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3"/>
                                        </p:tgtEl>
                                        <p:attrNameLst>
                                          <p:attrName>style.visibility</p:attrName>
                                        </p:attrNameLst>
                                      </p:cBhvr>
                                      <p:to>
                                        <p:strVal val="visible"/>
                                      </p:to>
                                    </p:set>
                                    <p:anim calcmode="lin" valueType="num">
                                      <p:cBhvr additive="base">
                                        <p:cTn id="85" dur="500" fill="hold"/>
                                        <p:tgtEl>
                                          <p:spTgt spid="63"/>
                                        </p:tgtEl>
                                        <p:attrNameLst>
                                          <p:attrName>ppt_x</p:attrName>
                                        </p:attrNameLst>
                                      </p:cBhvr>
                                      <p:tavLst>
                                        <p:tav tm="0">
                                          <p:val>
                                            <p:strVal val="#ppt_x"/>
                                          </p:val>
                                        </p:tav>
                                        <p:tav tm="100000">
                                          <p:val>
                                            <p:strVal val="#ppt_x"/>
                                          </p:val>
                                        </p:tav>
                                      </p:tavLst>
                                    </p:anim>
                                    <p:anim calcmode="lin" valueType="num">
                                      <p:cBhvr additive="base">
                                        <p:cTn id="86" dur="500" fill="hold"/>
                                        <p:tgtEl>
                                          <p:spTgt spid="63"/>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1"/>
                                        </p:tgtEl>
                                        <p:attrNameLst>
                                          <p:attrName>style.visibility</p:attrName>
                                        </p:attrNameLst>
                                      </p:cBhvr>
                                      <p:to>
                                        <p:strVal val="visible"/>
                                      </p:to>
                                    </p:set>
                                    <p:anim calcmode="lin" valueType="num">
                                      <p:cBhvr additive="base">
                                        <p:cTn id="89" dur="500" fill="hold"/>
                                        <p:tgtEl>
                                          <p:spTgt spid="11"/>
                                        </p:tgtEl>
                                        <p:attrNameLst>
                                          <p:attrName>ppt_x</p:attrName>
                                        </p:attrNameLst>
                                      </p:cBhvr>
                                      <p:tavLst>
                                        <p:tav tm="0">
                                          <p:val>
                                            <p:strVal val="#ppt_x"/>
                                          </p:val>
                                        </p:tav>
                                        <p:tav tm="100000">
                                          <p:val>
                                            <p:strVal val="#ppt_x"/>
                                          </p:val>
                                        </p:tav>
                                      </p:tavLst>
                                    </p:anim>
                                    <p:anim calcmode="lin" valueType="num">
                                      <p:cBhvr additive="base">
                                        <p:cTn id="9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500" fill="hold"/>
                                        <p:tgtEl>
                                          <p:spTgt spid="28"/>
                                        </p:tgtEl>
                                        <p:attrNameLst>
                                          <p:attrName>ppt_x</p:attrName>
                                        </p:attrNameLst>
                                      </p:cBhvr>
                                      <p:tavLst>
                                        <p:tav tm="0">
                                          <p:val>
                                            <p:strVal val="#ppt_x"/>
                                          </p:val>
                                        </p:tav>
                                        <p:tav tm="100000">
                                          <p:val>
                                            <p:strVal val="#ppt_x"/>
                                          </p:val>
                                        </p:tav>
                                      </p:tavLst>
                                    </p:anim>
                                    <p:anim calcmode="lin" valueType="num">
                                      <p:cBhvr additive="base">
                                        <p:cTn id="9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500" fill="hold"/>
                                        <p:tgtEl>
                                          <p:spTgt spid="36"/>
                                        </p:tgtEl>
                                        <p:attrNameLst>
                                          <p:attrName>ppt_x</p:attrName>
                                        </p:attrNameLst>
                                      </p:cBhvr>
                                      <p:tavLst>
                                        <p:tav tm="0">
                                          <p:val>
                                            <p:strVal val="#ppt_x"/>
                                          </p:val>
                                        </p:tav>
                                        <p:tav tm="100000">
                                          <p:val>
                                            <p:strVal val="#ppt_x"/>
                                          </p:val>
                                        </p:tav>
                                      </p:tavLst>
                                    </p:anim>
                                    <p:anim calcmode="lin" valueType="num">
                                      <p:cBhvr additive="base">
                                        <p:cTn id="10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grpId="0" nodeType="clickEffect">
                                  <p:stCondLst>
                                    <p:cond delay="0"/>
                                  </p:stCondLst>
                                  <p:childTnLst>
                                    <p:set>
                                      <p:cBhvr>
                                        <p:cTn id="106" dur="1" fill="hold">
                                          <p:stCondLst>
                                            <p:cond delay="0"/>
                                          </p:stCondLst>
                                        </p:cTn>
                                        <p:tgtEl>
                                          <p:spTgt spid="35"/>
                                        </p:tgtEl>
                                        <p:attrNameLst>
                                          <p:attrName>style.visibility</p:attrName>
                                        </p:attrNameLst>
                                      </p:cBhvr>
                                      <p:to>
                                        <p:strVal val="visible"/>
                                      </p:to>
                                    </p:set>
                                    <p:anim calcmode="lin" valueType="num">
                                      <p:cBhvr additive="base">
                                        <p:cTn id="107" dur="500" fill="hold"/>
                                        <p:tgtEl>
                                          <p:spTgt spid="35"/>
                                        </p:tgtEl>
                                        <p:attrNameLst>
                                          <p:attrName>ppt_x</p:attrName>
                                        </p:attrNameLst>
                                      </p:cBhvr>
                                      <p:tavLst>
                                        <p:tav tm="0">
                                          <p:val>
                                            <p:strVal val="#ppt_x"/>
                                          </p:val>
                                        </p:tav>
                                        <p:tav tm="100000">
                                          <p:val>
                                            <p:strVal val="#ppt_x"/>
                                          </p:val>
                                        </p:tav>
                                      </p:tavLst>
                                    </p:anim>
                                    <p:anim calcmode="lin" valueType="num">
                                      <p:cBhvr additive="base">
                                        <p:cTn id="10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additive="base">
                                        <p:cTn id="113" dur="500" fill="hold"/>
                                        <p:tgtEl>
                                          <p:spTgt spid="31"/>
                                        </p:tgtEl>
                                        <p:attrNameLst>
                                          <p:attrName>ppt_x</p:attrName>
                                        </p:attrNameLst>
                                      </p:cBhvr>
                                      <p:tavLst>
                                        <p:tav tm="0">
                                          <p:val>
                                            <p:strVal val="#ppt_x"/>
                                          </p:val>
                                        </p:tav>
                                        <p:tav tm="100000">
                                          <p:val>
                                            <p:strVal val="#ppt_x"/>
                                          </p:val>
                                        </p:tav>
                                      </p:tavLst>
                                    </p:anim>
                                    <p:anim calcmode="lin" valueType="num">
                                      <p:cBhvr additive="base">
                                        <p:cTn id="11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9" grpId="0" animBg="1"/>
      <p:bldP spid="10" grpId="0" animBg="1"/>
      <p:bldP spid="63" grpId="0" animBg="1"/>
      <p:bldP spid="21" grpId="0" animBg="1"/>
      <p:bldP spid="18" grpId="0"/>
      <p:bldP spid="35" grpId="0"/>
      <p:bldP spid="36"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437322" y="329054"/>
            <a:ext cx="11055934" cy="1261884"/>
          </a:xfrm>
          <a:prstGeom prst="rect">
            <a:avLst/>
          </a:prstGeom>
          <a:noFill/>
          <a:ln w="19050">
            <a:noFill/>
          </a:ln>
        </p:spPr>
        <p:txBody>
          <a:bodyPr wrap="square" rtlCol="0">
            <a:spAutoFit/>
          </a:bodyPr>
          <a:lstStyle/>
          <a:p>
            <a:r>
              <a:rPr lang="en-US" altLang="zh-CN" sz="2800" b="1" dirty="0">
                <a:solidFill>
                  <a:srgbClr val="0070C0"/>
                </a:solidFill>
              </a:rPr>
              <a:t>What’s</a:t>
            </a:r>
            <a:r>
              <a:rPr lang="zh-CN" altLang="en-US" sz="2800" b="1" dirty="0">
                <a:solidFill>
                  <a:srgbClr val="0070C0"/>
                </a:solidFill>
              </a:rPr>
              <a:t> </a:t>
            </a:r>
            <a:r>
              <a:rPr lang="en-US" altLang="zh-CN" sz="2800" b="1" dirty="0">
                <a:solidFill>
                  <a:srgbClr val="0070C0"/>
                </a:solidFill>
              </a:rPr>
              <a:t>“happier</a:t>
            </a:r>
            <a:r>
              <a:rPr lang="zh-CN" altLang="en-US" sz="2800" b="1" dirty="0">
                <a:solidFill>
                  <a:srgbClr val="0070C0"/>
                </a:solidFill>
              </a:rPr>
              <a:t> </a:t>
            </a:r>
            <a:r>
              <a:rPr lang="en-US" altLang="zh-CN" sz="2800" b="1" dirty="0">
                <a:solidFill>
                  <a:srgbClr val="0070C0"/>
                </a:solidFill>
              </a:rPr>
              <a:t>and</a:t>
            </a:r>
            <a:r>
              <a:rPr lang="zh-CN" altLang="en-US" sz="2800" b="1" dirty="0">
                <a:solidFill>
                  <a:srgbClr val="0070C0"/>
                </a:solidFill>
              </a:rPr>
              <a:t> </a:t>
            </a:r>
            <a:r>
              <a:rPr lang="en-US" altLang="zh-CN" sz="2800" b="1" dirty="0">
                <a:solidFill>
                  <a:srgbClr val="0070C0"/>
                </a:solidFill>
              </a:rPr>
              <a:t>healthier</a:t>
            </a:r>
            <a:r>
              <a:rPr lang="zh-CN" altLang="en-US" sz="2800" b="1" dirty="0">
                <a:solidFill>
                  <a:srgbClr val="0070C0"/>
                </a:solidFill>
              </a:rPr>
              <a:t> </a:t>
            </a:r>
            <a:r>
              <a:rPr lang="en-US" altLang="zh-CN" sz="2800" b="1" dirty="0">
                <a:solidFill>
                  <a:srgbClr val="0070C0"/>
                </a:solidFill>
              </a:rPr>
              <a:t>relationships” in para.2?</a:t>
            </a:r>
            <a:endParaRPr lang="en-US" altLang="zh-CN" sz="2800" b="1" dirty="0">
              <a:solidFill>
                <a:srgbClr val="0070C0"/>
              </a:solidFill>
            </a:endParaRPr>
          </a:p>
          <a:p>
            <a:r>
              <a:rPr lang="en-US" altLang="zh-CN" sz="2400" dirty="0"/>
              <a:t>(Draw a mind map to illustrate the concepts like “individual”; “partnership”;</a:t>
            </a:r>
            <a:r>
              <a:rPr lang="zh-CN" altLang="en-US" sz="2400" dirty="0"/>
              <a:t> </a:t>
            </a:r>
            <a:r>
              <a:rPr lang="en-US" altLang="zh-CN" sz="2400" dirty="0"/>
              <a:t>“interdependent” and “happier and healthier relationship”.</a:t>
            </a:r>
            <a:r>
              <a:rPr lang="zh-CN" altLang="en-US" sz="2400" dirty="0"/>
              <a:t> </a:t>
            </a:r>
            <a:r>
              <a:rPr lang="en-US" altLang="zh-CN" sz="2400" dirty="0"/>
              <a:t>)</a:t>
            </a:r>
            <a:endParaRPr lang="zh-CN" altLang="en-US" sz="2400" dirty="0"/>
          </a:p>
        </p:txBody>
      </p:sp>
      <p:pic>
        <p:nvPicPr>
          <p:cNvPr id="8" name="图片 7" descr="02-friends-make-you-more-attractive.jpg"/>
          <p:cNvPicPr>
            <a:picLocks noChangeAspect="1"/>
          </p:cNvPicPr>
          <p:nvPr/>
        </p:nvPicPr>
        <p:blipFill>
          <a:blip r:embed="rId1"/>
          <a:stretch>
            <a:fillRect/>
          </a:stretch>
        </p:blipFill>
        <p:spPr>
          <a:xfrm>
            <a:off x="4759861" y="2715552"/>
            <a:ext cx="3136131" cy="3340661"/>
          </a:xfrm>
          <a:prstGeom prst="rect">
            <a:avLst/>
          </a:prstGeom>
        </p:spPr>
      </p:pic>
      <p:sp>
        <p:nvSpPr>
          <p:cNvPr id="9" name="椭圆 8"/>
          <p:cNvSpPr/>
          <p:nvPr/>
        </p:nvSpPr>
        <p:spPr>
          <a:xfrm>
            <a:off x="4474109" y="4150526"/>
            <a:ext cx="1863978" cy="197712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I</a:t>
            </a:r>
            <a:endParaRPr lang="zh-CN" altLang="en-US" dirty="0"/>
          </a:p>
        </p:txBody>
      </p:sp>
      <p:pic>
        <p:nvPicPr>
          <p:cNvPr id="10" name="内容占位符 4" descr="i8.jpg"/>
          <p:cNvPicPr>
            <a:picLocks noChangeAspect="1"/>
          </p:cNvPicPr>
          <p:nvPr/>
        </p:nvPicPr>
        <p:blipFill>
          <a:blip r:embed="rId2"/>
          <a:stretch>
            <a:fillRect/>
          </a:stretch>
        </p:blipFill>
        <p:spPr>
          <a:xfrm>
            <a:off x="4831299" y="4471842"/>
            <a:ext cx="1227182" cy="1227182"/>
          </a:xfrm>
          <a:prstGeom prst="rect">
            <a:avLst/>
          </a:prstGeom>
        </p:spPr>
      </p:pic>
      <p:sp>
        <p:nvSpPr>
          <p:cNvPr id="11" name="椭圆 10"/>
          <p:cNvSpPr/>
          <p:nvPr/>
        </p:nvSpPr>
        <p:spPr>
          <a:xfrm>
            <a:off x="3688275" y="2105246"/>
            <a:ext cx="4722078" cy="44314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7"/>
          <p:cNvSpPr txBox="1"/>
          <p:nvPr/>
        </p:nvSpPr>
        <p:spPr>
          <a:xfrm>
            <a:off x="1535830" y="4500658"/>
            <a:ext cx="2282599" cy="584775"/>
          </a:xfrm>
          <a:prstGeom prst="rect">
            <a:avLst/>
          </a:prstGeom>
          <a:noFill/>
        </p:spPr>
        <p:txBody>
          <a:bodyPr wrap="square" rtlCol="0">
            <a:spAutoFit/>
          </a:bodyPr>
          <a:lstStyle/>
          <a:p>
            <a:r>
              <a:rPr lang="en-US" altLang="zh-CN" sz="3200" b="1" dirty="0">
                <a:solidFill>
                  <a:srgbClr val="C00000"/>
                </a:solidFill>
              </a:rPr>
              <a:t>individual</a:t>
            </a:r>
            <a:endParaRPr lang="zh-CN" altLang="en-US" sz="3200" b="1" dirty="0">
              <a:solidFill>
                <a:srgbClr val="C00000"/>
              </a:solidFill>
            </a:endParaRPr>
          </a:p>
        </p:txBody>
      </p:sp>
      <p:cxnSp>
        <p:nvCxnSpPr>
          <p:cNvPr id="13" name="直接箭头连接符 12"/>
          <p:cNvCxnSpPr>
            <a:endCxn id="9" idx="2"/>
          </p:cNvCxnSpPr>
          <p:nvPr/>
        </p:nvCxnSpPr>
        <p:spPr>
          <a:xfrm>
            <a:off x="3669602" y="5056082"/>
            <a:ext cx="804507" cy="8300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5"/>
          <p:cNvSpPr txBox="1"/>
          <p:nvPr/>
        </p:nvSpPr>
        <p:spPr>
          <a:xfrm>
            <a:off x="8426645" y="5546345"/>
            <a:ext cx="2571768" cy="584775"/>
          </a:xfrm>
          <a:prstGeom prst="rect">
            <a:avLst/>
          </a:prstGeom>
          <a:noFill/>
        </p:spPr>
        <p:txBody>
          <a:bodyPr wrap="square" rtlCol="0">
            <a:spAutoFit/>
          </a:bodyPr>
          <a:lstStyle/>
          <a:p>
            <a:r>
              <a:rPr lang="en-US" altLang="zh-CN" sz="3200" b="1" dirty="0">
                <a:solidFill>
                  <a:schemeClr val="accent3">
                    <a:lumMod val="50000"/>
                  </a:schemeClr>
                </a:solidFill>
              </a:rPr>
              <a:t>partnership</a:t>
            </a:r>
            <a:endParaRPr lang="zh-CN" altLang="en-US" sz="3200" b="1" dirty="0">
              <a:solidFill>
                <a:schemeClr val="accent3">
                  <a:lumMod val="50000"/>
                </a:schemeClr>
              </a:solidFill>
            </a:endParaRPr>
          </a:p>
        </p:txBody>
      </p:sp>
      <p:cxnSp>
        <p:nvCxnSpPr>
          <p:cNvPr id="15" name="直接箭头连接符 14"/>
          <p:cNvCxnSpPr/>
          <p:nvPr/>
        </p:nvCxnSpPr>
        <p:spPr>
          <a:xfrm>
            <a:off x="8110978" y="5413272"/>
            <a:ext cx="285752" cy="571504"/>
          </a:xfrm>
          <a:prstGeom prst="straightConnector1">
            <a:avLst/>
          </a:prstGeom>
          <a:ln w="254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22"/>
          <p:cNvSpPr txBox="1"/>
          <p:nvPr/>
        </p:nvSpPr>
        <p:spPr>
          <a:xfrm>
            <a:off x="1914216" y="2475656"/>
            <a:ext cx="1801846" cy="646331"/>
          </a:xfrm>
          <a:prstGeom prst="rect">
            <a:avLst/>
          </a:prstGeom>
          <a:solidFill>
            <a:schemeClr val="bg1"/>
          </a:solidFill>
        </p:spPr>
        <p:txBody>
          <a:bodyPr wrap="square" rtlCol="0">
            <a:spAutoFit/>
          </a:bodyPr>
          <a:lstStyle/>
          <a:p>
            <a:r>
              <a:rPr lang="en-US" altLang="zh-CN" sz="3600" b="1" dirty="0">
                <a:solidFill>
                  <a:srgbClr val="C00000"/>
                </a:solidFill>
              </a:rPr>
              <a:t>“We”</a:t>
            </a:r>
            <a:endParaRPr lang="zh-CN" altLang="en-US" sz="3600" b="1" dirty="0">
              <a:solidFill>
                <a:srgbClr val="C00000"/>
              </a:solidFill>
            </a:endParaRPr>
          </a:p>
        </p:txBody>
      </p:sp>
      <p:sp>
        <p:nvSpPr>
          <p:cNvPr id="17" name="TextBox 26"/>
          <p:cNvSpPr txBox="1"/>
          <p:nvPr/>
        </p:nvSpPr>
        <p:spPr>
          <a:xfrm>
            <a:off x="4544874" y="1991226"/>
            <a:ext cx="3566103" cy="584775"/>
          </a:xfrm>
          <a:prstGeom prst="rect">
            <a:avLst/>
          </a:prstGeom>
          <a:solidFill>
            <a:schemeClr val="bg1"/>
          </a:solidFill>
        </p:spPr>
        <p:txBody>
          <a:bodyPr wrap="square" rtlCol="0">
            <a:spAutoFit/>
          </a:bodyPr>
          <a:lstStyle/>
          <a:p>
            <a:r>
              <a:rPr lang="en-US" altLang="zh-CN" sz="3200" b="1" dirty="0">
                <a:solidFill>
                  <a:schemeClr val="accent3">
                    <a:lumMod val="50000"/>
                  </a:schemeClr>
                </a:solidFill>
              </a:rPr>
              <a:t>interdependent</a:t>
            </a:r>
            <a:endParaRPr lang="zh-CN" altLang="en-US" sz="3200" b="1" dirty="0">
              <a:solidFill>
                <a:schemeClr val="accent3">
                  <a:lumMod val="50000"/>
                </a:schemeClr>
              </a:solidFill>
            </a:endParaRPr>
          </a:p>
        </p:txBody>
      </p:sp>
      <p:sp>
        <p:nvSpPr>
          <p:cNvPr id="22" name="箭头: 上 21"/>
          <p:cNvSpPr/>
          <p:nvPr/>
        </p:nvSpPr>
        <p:spPr>
          <a:xfrm>
            <a:off x="6096000" y="801787"/>
            <a:ext cx="570614" cy="1189439"/>
          </a:xfrm>
          <a:prstGeom prst="upArrow">
            <a:avLst/>
          </a:prstGeom>
          <a:solidFill>
            <a:srgbClr val="0070C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8616346" y="2033756"/>
            <a:ext cx="2909347" cy="830997"/>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Tip5</a:t>
            </a:r>
            <a:r>
              <a:rPr lang="en-US" altLang="zh-CN" sz="2400" dirty="0">
                <a:solidFill>
                  <a:schemeClr val="bg1"/>
                </a:solidFill>
                <a:latin typeface="+mj-ea"/>
                <a:ea typeface="+mj-ea"/>
              </a:rPr>
              <a:t> </a:t>
            </a:r>
            <a:r>
              <a:rPr lang="zh-CN" altLang="en-US" sz="2400" dirty="0">
                <a:solidFill>
                  <a:schemeClr val="bg1"/>
                </a:solidFill>
                <a:latin typeface="+mj-ea"/>
                <a:ea typeface="+mj-ea"/>
              </a:rPr>
              <a:t>借助思维导图，  </a:t>
            </a:r>
            <a:endParaRPr lang="en-US" altLang="zh-CN" sz="2400" dirty="0">
              <a:solidFill>
                <a:schemeClr val="bg1"/>
              </a:solidFill>
              <a:latin typeface="+mj-ea"/>
              <a:ea typeface="+mj-ea"/>
            </a:endParaRPr>
          </a:p>
          <a:p>
            <a:r>
              <a:rPr lang="en-US" altLang="zh-CN" sz="2400" dirty="0">
                <a:solidFill>
                  <a:schemeClr val="bg1"/>
                </a:solidFill>
                <a:latin typeface="+mj-ea"/>
                <a:ea typeface="+mj-ea"/>
              </a:rPr>
              <a:t>        </a:t>
            </a:r>
            <a:r>
              <a:rPr lang="zh-CN" altLang="en-US" sz="2400" dirty="0">
                <a:solidFill>
                  <a:schemeClr val="bg1"/>
                </a:solidFill>
                <a:latin typeface="+mj-ea"/>
                <a:ea typeface="+mj-ea"/>
              </a:rPr>
              <a:t>厘清抽象概念。</a:t>
            </a:r>
            <a:endParaRPr lang="zh-CN" altLang="en-US" sz="2400" dirty="0">
              <a:solidFill>
                <a:schemeClr val="bg1"/>
              </a:solidFill>
              <a:latin typeface="+mj-ea"/>
              <a:ea typeface="+mj-ea"/>
            </a:endParaRPr>
          </a:p>
        </p:txBody>
      </p:sp>
      <p:pic>
        <p:nvPicPr>
          <p:cNvPr id="29" name="图片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4" presetClass="entr" presetSubtype="16"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ox(in)">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ppt_x"/>
                                          </p:val>
                                        </p:tav>
                                        <p:tav tm="100000">
                                          <p:val>
                                            <p:strVal val="#ppt_x"/>
                                          </p:val>
                                        </p:tav>
                                      </p:tavLst>
                                    </p:anim>
                                    <p:anim calcmode="lin" valueType="num">
                                      <p:cBhvr additive="base">
                                        <p:cTn id="2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ox(in)">
                                      <p:cBhvr>
                                        <p:cTn id="40" dur="500"/>
                                        <p:tgtEl>
                                          <p:spTgt spid="14"/>
                                        </p:tgtEl>
                                      </p:cBhvr>
                                    </p:animEffect>
                                  </p:childTnLst>
                                </p:cTn>
                              </p:par>
                              <p:par>
                                <p:cTn id="41" presetID="2" presetClass="entr" presetSubtype="4"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ox(in)">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additive="base">
                                        <p:cTn id="60" dur="500" fill="hold"/>
                                        <p:tgtEl>
                                          <p:spTgt spid="22"/>
                                        </p:tgtEl>
                                        <p:attrNameLst>
                                          <p:attrName>ppt_x</p:attrName>
                                        </p:attrNameLst>
                                      </p:cBhvr>
                                      <p:tavLst>
                                        <p:tav tm="0">
                                          <p:val>
                                            <p:strVal val="#ppt_x"/>
                                          </p:val>
                                        </p:tav>
                                        <p:tav tm="100000">
                                          <p:val>
                                            <p:strVal val="#ppt_x"/>
                                          </p:val>
                                        </p:tav>
                                      </p:tavLst>
                                    </p:anim>
                                    <p:anim calcmode="lin" valueType="num">
                                      <p:cBhvr additive="base">
                                        <p:cTn id="6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p:bldP spid="14" grpId="0"/>
      <p:bldP spid="16" grpId="0" animBg="1"/>
      <p:bldP spid="17" grpId="0" animBg="1"/>
      <p:bldP spid="22" grpId="0" animBg="1"/>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38219" y="359495"/>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Learn from peers</a:t>
            </a:r>
            <a:endParaRPr lang="zh-CN" altLang="en-US" sz="2800" b="1" dirty="0">
              <a:solidFill>
                <a:schemeClr val="tx1">
                  <a:lumMod val="85000"/>
                  <a:lumOff val="15000"/>
                </a:schemeClr>
              </a:solidFill>
            </a:endParaRPr>
          </a:p>
        </p:txBody>
      </p:sp>
      <p:sp>
        <p:nvSpPr>
          <p:cNvPr id="22" name="TextBox 4"/>
          <p:cNvSpPr txBox="1"/>
          <p:nvPr/>
        </p:nvSpPr>
        <p:spPr>
          <a:xfrm>
            <a:off x="446248" y="1193905"/>
            <a:ext cx="11846642" cy="954107"/>
          </a:xfrm>
          <a:prstGeom prst="rect">
            <a:avLst/>
          </a:prstGeom>
          <a:noFill/>
        </p:spPr>
        <p:txBody>
          <a:bodyPr wrap="square" rtlCol="0">
            <a:spAutoFit/>
          </a:bodyPr>
          <a:lstStyle/>
          <a:p>
            <a:r>
              <a:rPr lang="en-US" altLang="zh-CN" sz="2800" dirty="0"/>
              <a:t>1. According to their study, </a:t>
            </a:r>
            <a:r>
              <a:rPr lang="en-US" altLang="zh-CN" sz="2800" dirty="0">
                <a:solidFill>
                  <a:srgbClr val="C00000"/>
                </a:solidFill>
              </a:rPr>
              <a:t>the more </a:t>
            </a:r>
            <a:r>
              <a:rPr lang="en-US" altLang="zh-CN" sz="2800" dirty="0"/>
              <a:t>you use “we” and “us”, </a:t>
            </a:r>
            <a:r>
              <a:rPr lang="en-US" altLang="zh-CN" sz="2800" dirty="0">
                <a:solidFill>
                  <a:srgbClr val="C00000"/>
                </a:solidFill>
              </a:rPr>
              <a:t>the happier</a:t>
            </a:r>
            <a:endParaRPr lang="en-US" altLang="zh-CN" sz="2800" dirty="0">
              <a:solidFill>
                <a:srgbClr val="C00000"/>
              </a:solidFill>
            </a:endParaRPr>
          </a:p>
          <a:p>
            <a:r>
              <a:rPr lang="en-US" altLang="zh-CN" sz="2800" dirty="0">
                <a:solidFill>
                  <a:srgbClr val="C00000"/>
                </a:solidFill>
              </a:rPr>
              <a:t>    and healthier </a:t>
            </a:r>
            <a:r>
              <a:rPr lang="en-US" altLang="zh-CN" sz="2800" dirty="0"/>
              <a:t>you will be. </a:t>
            </a:r>
            <a:r>
              <a:rPr lang="en-US" altLang="zh-CN" sz="2400" dirty="0"/>
              <a:t>(</a:t>
            </a:r>
            <a:r>
              <a:rPr lang="zh-CN" altLang="en-US" sz="2400" dirty="0"/>
              <a:t>句型</a:t>
            </a:r>
            <a:r>
              <a:rPr lang="en-US" altLang="zh-CN" sz="2400" dirty="0"/>
              <a:t> “the+</a:t>
            </a:r>
            <a:r>
              <a:rPr lang="zh-CN" altLang="en-US" sz="2400" dirty="0"/>
              <a:t>比较级</a:t>
            </a:r>
            <a:r>
              <a:rPr lang="en-US" altLang="zh-CN" sz="2400" dirty="0"/>
              <a:t>…,the+</a:t>
            </a:r>
            <a:r>
              <a:rPr lang="zh-CN" altLang="en-US" sz="2400" dirty="0"/>
              <a:t>比较级</a:t>
            </a:r>
            <a:r>
              <a:rPr lang="en-US" altLang="zh-CN" sz="2400" dirty="0"/>
              <a:t>…”)</a:t>
            </a:r>
            <a:endParaRPr lang="en-US" altLang="zh-CN" sz="2400" dirty="0"/>
          </a:p>
        </p:txBody>
      </p:sp>
      <p:sp>
        <p:nvSpPr>
          <p:cNvPr id="25" name="TextBox 5"/>
          <p:cNvSpPr txBox="1"/>
          <p:nvPr/>
        </p:nvSpPr>
        <p:spPr>
          <a:xfrm>
            <a:off x="446248" y="2172653"/>
            <a:ext cx="11685583" cy="1815882"/>
          </a:xfrm>
          <a:prstGeom prst="rect">
            <a:avLst/>
          </a:prstGeom>
          <a:noFill/>
        </p:spPr>
        <p:txBody>
          <a:bodyPr wrap="square" rtlCol="0">
            <a:spAutoFit/>
          </a:bodyPr>
          <a:lstStyle/>
          <a:p>
            <a:pPr marL="514350" indent="-514350"/>
            <a:r>
              <a:rPr lang="en-US" altLang="zh-CN" sz="2800" dirty="0"/>
              <a:t>2. Frequently using “we” </a:t>
            </a:r>
            <a:r>
              <a:rPr lang="en-US" altLang="zh-CN" sz="2800" dirty="0">
                <a:solidFill>
                  <a:srgbClr val="C00000"/>
                </a:solidFill>
              </a:rPr>
              <a:t>is associated with </a:t>
            </a:r>
            <a:r>
              <a:rPr lang="en-US" altLang="zh-CN" sz="2800" dirty="0"/>
              <a:t>healthier relationship and</a:t>
            </a:r>
            <a:endParaRPr lang="en-US" altLang="zh-CN" sz="2800" dirty="0"/>
          </a:p>
          <a:p>
            <a:pPr marL="514350" indent="-514350"/>
            <a:r>
              <a:rPr lang="en-US" altLang="zh-CN" sz="2800" dirty="0"/>
              <a:t>    </a:t>
            </a:r>
            <a:r>
              <a:rPr lang="en-US" altLang="zh-CN" sz="2800" dirty="0">
                <a:solidFill>
                  <a:srgbClr val="C00000"/>
                </a:solidFill>
              </a:rPr>
              <a:t>motivates</a:t>
            </a:r>
            <a:r>
              <a:rPr lang="en-US" altLang="zh-CN" sz="2800" dirty="0"/>
              <a:t> individuals </a:t>
            </a:r>
            <a:r>
              <a:rPr lang="en-US" altLang="zh-CN" sz="2800" dirty="0">
                <a:solidFill>
                  <a:srgbClr val="C00000"/>
                </a:solidFill>
              </a:rPr>
              <a:t>into</a:t>
            </a:r>
            <a:r>
              <a:rPr lang="en-US" altLang="zh-CN" sz="2800" dirty="0"/>
              <a:t> a group. </a:t>
            </a:r>
            <a:r>
              <a:rPr lang="en-US" altLang="zh-CN" sz="2400" dirty="0"/>
              <a:t>(</a:t>
            </a:r>
            <a:r>
              <a:rPr lang="zh-CN" altLang="en-US" sz="2400" dirty="0"/>
              <a:t>将</a:t>
            </a:r>
            <a:r>
              <a:rPr lang="en-US" altLang="zh-CN" sz="2400" dirty="0">
                <a:solidFill>
                  <a:srgbClr val="0070C0"/>
                </a:solidFill>
              </a:rPr>
              <a:t>is linked to</a:t>
            </a:r>
            <a:r>
              <a:rPr lang="zh-CN" altLang="en-US" sz="2400" dirty="0"/>
              <a:t>改写为</a:t>
            </a:r>
            <a:r>
              <a:rPr lang="en-US" altLang="zh-CN" sz="2400" dirty="0"/>
              <a:t>is associated with; </a:t>
            </a:r>
            <a:r>
              <a:rPr lang="en-US" altLang="zh-CN" sz="2400" dirty="0">
                <a:solidFill>
                  <a:srgbClr val="0070C0"/>
                </a:solidFill>
              </a:rPr>
              <a:t>move</a:t>
            </a:r>
            <a:r>
              <a:rPr lang="zh-CN" altLang="en-US" sz="2400" dirty="0"/>
              <a:t>改写为</a:t>
            </a:r>
            <a:r>
              <a:rPr lang="en-US" altLang="zh-CN" sz="2400" dirty="0"/>
              <a:t>motivate)</a:t>
            </a:r>
            <a:endParaRPr lang="en-US" altLang="zh-CN" sz="2400" dirty="0"/>
          </a:p>
          <a:p>
            <a:pPr marL="514350" indent="-514350"/>
            <a:endParaRPr lang="en-US" altLang="zh-CN" sz="2800" dirty="0"/>
          </a:p>
        </p:txBody>
      </p:sp>
      <p:sp>
        <p:nvSpPr>
          <p:cNvPr id="26" name="TextBox 6"/>
          <p:cNvSpPr txBox="1"/>
          <p:nvPr/>
        </p:nvSpPr>
        <p:spPr>
          <a:xfrm>
            <a:off x="446248" y="3477797"/>
            <a:ext cx="11420631" cy="1815882"/>
          </a:xfrm>
          <a:prstGeom prst="rect">
            <a:avLst/>
          </a:prstGeom>
          <a:noFill/>
        </p:spPr>
        <p:txBody>
          <a:bodyPr wrap="square" rtlCol="0">
            <a:spAutoFit/>
          </a:bodyPr>
          <a:lstStyle/>
          <a:p>
            <a:pPr marL="514350" indent="-514350"/>
            <a:r>
              <a:rPr lang="en-US" altLang="zh-CN" sz="2800" dirty="0"/>
              <a:t>3. The research demonstrates “we-</a:t>
            </a:r>
            <a:r>
              <a:rPr lang="en-US" altLang="zh-CN" sz="2800" dirty="0" err="1"/>
              <a:t>talk”,with</a:t>
            </a:r>
            <a:r>
              <a:rPr lang="en-US" altLang="zh-CN" sz="2800" dirty="0"/>
              <a:t> plenty of “we” and “us”, promotes </a:t>
            </a:r>
            <a:r>
              <a:rPr lang="en-US" altLang="zh-CN" sz="2800" dirty="0">
                <a:solidFill>
                  <a:srgbClr val="C00000"/>
                </a:solidFill>
              </a:rPr>
              <a:t>harmonious</a:t>
            </a:r>
            <a:r>
              <a:rPr lang="en-US" altLang="zh-CN" sz="2800" dirty="0"/>
              <a:t> relationships by </a:t>
            </a:r>
            <a:r>
              <a:rPr lang="en-US" altLang="zh-CN" sz="2800" dirty="0">
                <a:solidFill>
                  <a:srgbClr val="C00000"/>
                </a:solidFill>
              </a:rPr>
              <a:t>mingling</a:t>
            </a:r>
            <a:r>
              <a:rPr lang="en-US" altLang="zh-CN" sz="2800" dirty="0"/>
              <a:t> people to a community. </a:t>
            </a:r>
            <a:r>
              <a:rPr lang="en-US" altLang="zh-CN" sz="2400" dirty="0"/>
              <a:t>(</a:t>
            </a:r>
            <a:r>
              <a:rPr lang="zh-CN" altLang="en-US" sz="2400" dirty="0"/>
              <a:t>将</a:t>
            </a:r>
            <a:r>
              <a:rPr lang="en-US" altLang="zh-CN" sz="2400" dirty="0">
                <a:solidFill>
                  <a:srgbClr val="0070C0"/>
                </a:solidFill>
              </a:rPr>
              <a:t>happier and healthier</a:t>
            </a:r>
            <a:r>
              <a:rPr lang="zh-CN" altLang="en-US" sz="2400" dirty="0">
                <a:solidFill>
                  <a:srgbClr val="0070C0"/>
                </a:solidFill>
              </a:rPr>
              <a:t>改写为</a:t>
            </a:r>
            <a:r>
              <a:rPr lang="en-US" altLang="zh-CN" sz="2400" dirty="0"/>
              <a:t>harmonious; </a:t>
            </a:r>
            <a:r>
              <a:rPr lang="en-US" altLang="zh-CN" sz="2400" dirty="0">
                <a:solidFill>
                  <a:srgbClr val="0070C0"/>
                </a:solidFill>
              </a:rPr>
              <a:t>move</a:t>
            </a:r>
            <a:r>
              <a:rPr lang="zh-CN" altLang="en-US" sz="2400" dirty="0"/>
              <a:t>改写为</a:t>
            </a:r>
            <a:r>
              <a:rPr lang="en-US" altLang="zh-CN" sz="2400" dirty="0"/>
              <a:t>mingle;</a:t>
            </a:r>
            <a:r>
              <a:rPr lang="zh-CN" altLang="en-US" sz="2400" dirty="0"/>
              <a:t>借助</a:t>
            </a:r>
            <a:r>
              <a:rPr lang="en-US" altLang="zh-CN" sz="2400" dirty="0"/>
              <a:t>v-</a:t>
            </a:r>
            <a:r>
              <a:rPr lang="en-US" altLang="zh-CN" sz="2400" dirty="0" err="1"/>
              <a:t>ing</a:t>
            </a:r>
            <a:r>
              <a:rPr lang="zh-CN" altLang="en-US" sz="2400" dirty="0"/>
              <a:t>连接主次要点</a:t>
            </a:r>
            <a:r>
              <a:rPr lang="en-US" altLang="zh-CN" sz="2400" dirty="0"/>
              <a:t>)</a:t>
            </a:r>
            <a:endParaRPr lang="en-US" altLang="zh-CN" sz="2400" dirty="0"/>
          </a:p>
        </p:txBody>
      </p:sp>
      <p:sp>
        <p:nvSpPr>
          <p:cNvPr id="27" name="文本框 26"/>
          <p:cNvSpPr txBox="1"/>
          <p:nvPr/>
        </p:nvSpPr>
        <p:spPr>
          <a:xfrm>
            <a:off x="474307" y="5280016"/>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8" name="文本框 27"/>
          <p:cNvSpPr txBox="1"/>
          <p:nvPr/>
        </p:nvSpPr>
        <p:spPr>
          <a:xfrm>
            <a:off x="2466818" y="5171382"/>
            <a:ext cx="9428120" cy="1569660"/>
          </a:xfrm>
          <a:prstGeom prst="rect">
            <a:avLst/>
          </a:prstGeom>
          <a:noFill/>
        </p:spPr>
        <p:txBody>
          <a:bodyPr wrap="square">
            <a:spAutoFit/>
          </a:bodyPr>
          <a:lstStyle/>
          <a:p>
            <a:pPr marL="514350" indent="-514350"/>
            <a:r>
              <a:rPr lang="en-US" altLang="zh-CN" sz="3200" b="1" dirty="0">
                <a:latin typeface="Calibri" panose="020F0502020204030204"/>
                <a:ea typeface="宋体" panose="02010600030101010101" pitchFamily="2" charset="-122"/>
              </a:rPr>
              <a:t>            As a study reveals, “we-talk” </a:t>
            </a:r>
            <a:r>
              <a:rPr lang="en-US" altLang="zh-CN" sz="3200" b="1" dirty="0">
                <a:solidFill>
                  <a:srgbClr val="C00000"/>
                </a:solidFill>
                <a:latin typeface="Calibri" panose="020F0502020204030204"/>
                <a:ea typeface="宋体" panose="02010600030101010101" pitchFamily="2" charset="-122"/>
              </a:rPr>
              <a:t>contributes to </a:t>
            </a:r>
            <a:r>
              <a:rPr lang="en-US" altLang="zh-CN" sz="3200" b="1" dirty="0">
                <a:latin typeface="Calibri" panose="020F0502020204030204"/>
                <a:ea typeface="宋体" panose="02010600030101010101" pitchFamily="2" charset="-122"/>
              </a:rPr>
              <a:t>healthier relationships, </a:t>
            </a:r>
            <a:r>
              <a:rPr lang="en-US" altLang="zh-CN" sz="3200" b="1" dirty="0">
                <a:solidFill>
                  <a:srgbClr val="C00000"/>
                </a:solidFill>
                <a:latin typeface="Calibri" panose="020F0502020204030204"/>
                <a:ea typeface="宋体" panose="02010600030101010101" pitchFamily="2" charset="-122"/>
              </a:rPr>
              <a:t>motivating</a:t>
            </a:r>
            <a:r>
              <a:rPr lang="en-US" altLang="zh-CN" sz="3200" b="1" dirty="0">
                <a:latin typeface="Calibri" panose="020F0502020204030204"/>
                <a:ea typeface="宋体" panose="02010600030101010101" pitchFamily="2" charset="-122"/>
              </a:rPr>
              <a:t> individuals into a group and to rely on each other.</a:t>
            </a:r>
            <a:endParaRPr lang="en-US" altLang="zh-CN" sz="2800" b="1" dirty="0"/>
          </a:p>
        </p:txBody>
      </p:sp>
      <p:sp>
        <p:nvSpPr>
          <p:cNvPr id="13" name="文本框 12"/>
          <p:cNvSpPr txBox="1"/>
          <p:nvPr/>
        </p:nvSpPr>
        <p:spPr>
          <a:xfrm>
            <a:off x="4758156" y="298160"/>
            <a:ext cx="7672301" cy="584775"/>
          </a:xfrm>
          <a:prstGeom prst="rect">
            <a:avLst/>
          </a:prstGeom>
          <a:noFill/>
        </p:spPr>
        <p:txBody>
          <a:bodyPr wrap="square" rtlCol="0">
            <a:spAutoFit/>
          </a:bodyPr>
          <a:lstStyle/>
          <a:p>
            <a:r>
              <a:rPr lang="en-US" altLang="zh-CN" sz="3200" dirty="0">
                <a:solidFill>
                  <a:srgbClr val="0F5E8C"/>
                </a:solidFill>
              </a:rPr>
              <a:t>Which version</a:t>
            </a:r>
            <a:r>
              <a:rPr lang="zh-CN" altLang="en-US" sz="3200" dirty="0">
                <a:solidFill>
                  <a:srgbClr val="0F5E8C"/>
                </a:solidFill>
              </a:rPr>
              <a:t> </a:t>
            </a:r>
            <a:r>
              <a:rPr lang="en-US" altLang="zh-CN" sz="3200" dirty="0">
                <a:solidFill>
                  <a:srgbClr val="0F5E8C"/>
                </a:solidFill>
              </a:rPr>
              <a:t>is</a:t>
            </a:r>
            <a:r>
              <a:rPr lang="zh-CN" altLang="en-US" sz="3200" dirty="0">
                <a:solidFill>
                  <a:srgbClr val="0F5E8C"/>
                </a:solidFill>
              </a:rPr>
              <a:t> </a:t>
            </a:r>
            <a:r>
              <a:rPr lang="en-US" altLang="zh-CN" sz="3200" dirty="0">
                <a:solidFill>
                  <a:srgbClr val="0F5E8C"/>
                </a:solidFill>
              </a:rPr>
              <a:t>the best one?</a:t>
            </a:r>
            <a:r>
              <a:rPr lang="zh-CN" altLang="en-US" sz="3200" dirty="0">
                <a:solidFill>
                  <a:srgbClr val="0F5E8C"/>
                </a:solidFill>
              </a:rPr>
              <a:t> </a:t>
            </a:r>
            <a:r>
              <a:rPr lang="en-US" altLang="zh-CN" sz="3200" dirty="0">
                <a:solidFill>
                  <a:srgbClr val="0F5E8C"/>
                </a:solidFill>
              </a:rPr>
              <a:t>Why?</a:t>
            </a:r>
            <a:endParaRPr lang="zh-CN" altLang="en-US" sz="3200" dirty="0">
              <a:solidFill>
                <a:srgbClr val="0F5E8C"/>
              </a:solidFill>
            </a:endParaRPr>
          </a:p>
        </p:txBody>
      </p:sp>
      <p:pic>
        <p:nvPicPr>
          <p:cNvPr id="4" name="图片 3"/>
          <p:cNvPicPr>
            <a:picLocks noChangeAspect="1"/>
          </p:cNvPicPr>
          <p:nvPr/>
        </p:nvPicPr>
        <p:blipFill>
          <a:blip r:embed="rId1"/>
          <a:stretch>
            <a:fillRect/>
          </a:stretch>
        </p:blipFill>
        <p:spPr>
          <a:xfrm>
            <a:off x="181296" y="3449175"/>
            <a:ext cx="627942" cy="597460"/>
          </a:xfrm>
          <a:prstGeom prst="rect">
            <a:avLst/>
          </a:prstGeom>
        </p:spPr>
      </p:pic>
      <p:sp>
        <p:nvSpPr>
          <p:cNvPr id="18" name="椭圆 17"/>
          <p:cNvSpPr/>
          <p:nvPr/>
        </p:nvSpPr>
        <p:spPr>
          <a:xfrm>
            <a:off x="5748753" y="153601"/>
            <a:ext cx="3583090" cy="1015663"/>
          </a:xfrm>
          <a:prstGeom prst="ellipse">
            <a:avLst/>
          </a:prstGeom>
          <a:solidFill>
            <a:srgbClr val="63D1D9"/>
          </a:solidFill>
          <a:ln w="38100">
            <a:solidFill>
              <a:srgbClr val="578F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solidFill>
                  <a:schemeClr val="bg1"/>
                </a:solidFill>
              </a:rPr>
              <a:t>要点、支撑信息逻辑清晰</a:t>
            </a:r>
            <a:endParaRPr lang="zh-CN" altLang="en-US" sz="2800" b="1" dirty="0">
              <a:solidFill>
                <a:schemeClr val="bg1"/>
              </a:solidFill>
            </a:endParaRPr>
          </a:p>
        </p:txBody>
      </p:sp>
      <p:pic>
        <p:nvPicPr>
          <p:cNvPr id="12" name="图片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ox(i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ox(i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fill="hold"/>
                                        <p:tgtEl>
                                          <p:spTgt spid="28"/>
                                        </p:tgtEl>
                                        <p:attrNameLst>
                                          <p:attrName>ppt_x</p:attrName>
                                        </p:attrNameLst>
                                      </p:cBhvr>
                                      <p:tavLst>
                                        <p:tav tm="0">
                                          <p:val>
                                            <p:strVal val="#ppt_x"/>
                                          </p:val>
                                        </p:tav>
                                        <p:tav tm="100000">
                                          <p:val>
                                            <p:strVal val="#ppt_x"/>
                                          </p:val>
                                        </p:tav>
                                      </p:tavLst>
                                    </p:anim>
                                    <p:anim calcmode="lin" valueType="num">
                                      <p:cBhvr additive="base">
                                        <p:cTn id="4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6" grpId="0"/>
      <p:bldP spid="27" grpId="0" animBg="1"/>
      <p:bldP spid="28" grpId="0"/>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nvSpPr>
        <p:spPr>
          <a:xfrm>
            <a:off x="161335" y="3772860"/>
            <a:ext cx="9225749"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be helpful for:</a:t>
            </a:r>
            <a:endParaRPr lang="en-US" altLang="zh-CN" sz="2400" dirty="0">
              <a:solidFill>
                <a:srgbClr val="0F5E8C"/>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
        <p:nvSpPr>
          <p:cNvPr id="9" name="文本框 8"/>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Para.3 Another advantage of “we-talk”</a:t>
            </a:r>
            <a:endParaRPr lang="zh-CN" altLang="en-US" sz="3000" b="1" dirty="0">
              <a:solidFill>
                <a:schemeClr val="tx1">
                  <a:lumMod val="85000"/>
                  <a:lumOff val="15000"/>
                </a:schemeClr>
              </a:solidFill>
            </a:endParaRPr>
          </a:p>
        </p:txBody>
      </p:sp>
      <p:sp>
        <p:nvSpPr>
          <p:cNvPr id="11" name="文本框 10"/>
          <p:cNvSpPr txBox="1"/>
          <p:nvPr/>
        </p:nvSpPr>
        <p:spPr>
          <a:xfrm>
            <a:off x="116955" y="1343645"/>
            <a:ext cx="12301873" cy="1969770"/>
          </a:xfrm>
          <a:prstGeom prst="rect">
            <a:avLst/>
          </a:prstGeom>
          <a:noFill/>
        </p:spPr>
        <p:txBody>
          <a:bodyPr wrap="square">
            <a:spAutoFit/>
          </a:bodyPr>
          <a:lstStyle/>
          <a:p>
            <a:r>
              <a:rPr kumimoji="0" lang="en-US" altLang="zh-CN" sz="32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3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Their research also found that “we-talk” is helpful for solving conflicts. “The primary point is that interdependence may bring about supportive behaviors and positive ideas of the partner– especially important in times of stress and conflict,” according to a statement released by Robbins’ lab. </a:t>
            </a:r>
            <a:endParaRPr lang="zh-CN" altLang="en-US" sz="3000" dirty="0"/>
          </a:p>
        </p:txBody>
      </p:sp>
      <p:sp>
        <p:nvSpPr>
          <p:cNvPr id="12" name="椭圆 11"/>
          <p:cNvSpPr/>
          <p:nvPr/>
        </p:nvSpPr>
        <p:spPr>
          <a:xfrm>
            <a:off x="3791010" y="1343645"/>
            <a:ext cx="1057438"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5" name="文本框 14"/>
          <p:cNvSpPr txBox="1"/>
          <p:nvPr/>
        </p:nvSpPr>
        <p:spPr>
          <a:xfrm>
            <a:off x="5397799" y="1381133"/>
            <a:ext cx="6804834" cy="553998"/>
          </a:xfrm>
          <a:prstGeom prst="rect">
            <a:avLst/>
          </a:prstGeom>
          <a:noFill/>
        </p:spPr>
        <p:txBody>
          <a:bodyPr wrap="square" rtlCol="0">
            <a:spAutoFit/>
          </a:bodyPr>
          <a:lstStyle/>
          <a:p>
            <a:r>
              <a:rPr kumimoji="0" lang="en-US" altLang="zh-CN" sz="3000" b="0" i="0" u="sng"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rPr>
              <a:t> “we-talk” is helpful for solving conflicts.</a:t>
            </a:r>
            <a:endParaRPr lang="zh-CN" altLang="en-US" sz="3000" u="sng" dirty="0">
              <a:solidFill>
                <a:srgbClr val="C00000"/>
              </a:solidFill>
            </a:endParaRPr>
          </a:p>
        </p:txBody>
      </p:sp>
      <p:sp>
        <p:nvSpPr>
          <p:cNvPr id="16" name="文本框 15"/>
          <p:cNvSpPr txBox="1"/>
          <p:nvPr/>
        </p:nvSpPr>
        <p:spPr>
          <a:xfrm>
            <a:off x="8009647" y="994719"/>
            <a:ext cx="2729474"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要点</a:t>
            </a:r>
            <a:r>
              <a:rPr lang="en-US" altLang="zh-CN" sz="2600" b="1" dirty="0">
                <a:solidFill>
                  <a:schemeClr val="bg1"/>
                </a:solidFill>
              </a:rPr>
              <a:t>)</a:t>
            </a:r>
            <a:endParaRPr lang="zh-CN" altLang="en-US" sz="2600" b="1" dirty="0">
              <a:solidFill>
                <a:schemeClr val="bg1"/>
              </a:solidFill>
            </a:endParaRPr>
          </a:p>
        </p:txBody>
      </p:sp>
      <p:sp>
        <p:nvSpPr>
          <p:cNvPr id="17" name="左中括号 16"/>
          <p:cNvSpPr/>
          <p:nvPr/>
        </p:nvSpPr>
        <p:spPr>
          <a:xfrm>
            <a:off x="244549" y="1807535"/>
            <a:ext cx="53163" cy="553998"/>
          </a:xfrm>
          <a:prstGeom prst="leftBracket">
            <a:avLst/>
          </a:prstGeom>
          <a:noFill/>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右中括号 17"/>
          <p:cNvSpPr/>
          <p:nvPr/>
        </p:nvSpPr>
        <p:spPr>
          <a:xfrm>
            <a:off x="11057860" y="2820972"/>
            <a:ext cx="45719" cy="553998"/>
          </a:xfrm>
          <a:prstGeom prst="rightBracket">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文本框 18"/>
          <p:cNvSpPr txBox="1"/>
          <p:nvPr/>
        </p:nvSpPr>
        <p:spPr>
          <a:xfrm>
            <a:off x="8009646" y="3236809"/>
            <a:ext cx="3378239" cy="492443"/>
          </a:xfrm>
          <a:prstGeom prst="rect">
            <a:avLst/>
          </a:prstGeom>
          <a:solidFill>
            <a:srgbClr val="0070C0"/>
          </a:solidFill>
        </p:spPr>
        <p:txBody>
          <a:bodyPr wrap="square" rtlCol="0">
            <a:spAutoFit/>
          </a:bodyPr>
          <a:lstStyle/>
          <a:p>
            <a:r>
              <a:rPr lang="zh-CN" altLang="en-US" sz="2600" b="1" dirty="0">
                <a:solidFill>
                  <a:schemeClr val="bg1"/>
                </a:solidFill>
              </a:rPr>
              <a:t>解释说明</a:t>
            </a:r>
            <a:r>
              <a:rPr lang="en-US" altLang="zh-CN" sz="2600" b="1" dirty="0">
                <a:solidFill>
                  <a:schemeClr val="bg1"/>
                </a:solidFill>
              </a:rPr>
              <a:t>(</a:t>
            </a:r>
            <a:r>
              <a:rPr lang="zh-CN" altLang="en-US" sz="2600" b="1" dirty="0">
                <a:solidFill>
                  <a:schemeClr val="bg1"/>
                </a:solidFill>
              </a:rPr>
              <a:t>支撑信息</a:t>
            </a:r>
            <a:r>
              <a:rPr lang="en-US" altLang="zh-CN" sz="2600" b="1" dirty="0">
                <a:solidFill>
                  <a:schemeClr val="bg1"/>
                </a:solidFill>
              </a:rPr>
              <a:t>)</a:t>
            </a:r>
            <a:endParaRPr lang="zh-CN" altLang="en-US" sz="2600" b="1" dirty="0">
              <a:solidFill>
                <a:schemeClr val="bg1"/>
              </a:solidFill>
            </a:endParaRPr>
          </a:p>
        </p:txBody>
      </p:sp>
      <p:cxnSp>
        <p:nvCxnSpPr>
          <p:cNvPr id="21" name="直接连接符 20"/>
          <p:cNvCxnSpPr/>
          <p:nvPr/>
        </p:nvCxnSpPr>
        <p:spPr>
          <a:xfrm>
            <a:off x="4319729" y="2361533"/>
            <a:ext cx="2633964"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2162136" y="3770922"/>
            <a:ext cx="7484956" cy="461665"/>
          </a:xfrm>
          <a:prstGeom prst="rect">
            <a:avLst/>
          </a:prstGeom>
          <a:noFill/>
          <a:ln w="31750">
            <a:noFill/>
          </a:ln>
        </p:spPr>
        <p:txBody>
          <a:bodyPr wrap="square" rtlCol="0">
            <a:spAutoFit/>
          </a:bodyPr>
          <a:lstStyle/>
          <a:p>
            <a:r>
              <a:rPr lang="en-US" altLang="zh-CN" sz="2400" dirty="0"/>
              <a:t>benefit\be beneficial to\be conducive to\contribute to</a:t>
            </a:r>
            <a:endParaRPr lang="en-US" altLang="zh-CN" sz="2400" dirty="0"/>
          </a:p>
        </p:txBody>
      </p:sp>
      <p:sp>
        <p:nvSpPr>
          <p:cNvPr id="24" name="文本框 23"/>
          <p:cNvSpPr txBox="1"/>
          <p:nvPr/>
        </p:nvSpPr>
        <p:spPr>
          <a:xfrm>
            <a:off x="127598" y="4399105"/>
            <a:ext cx="5044203"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solve:</a:t>
            </a:r>
            <a:endParaRPr lang="en-US" altLang="zh-CN" sz="2400" dirty="0"/>
          </a:p>
        </p:txBody>
      </p:sp>
      <p:sp>
        <p:nvSpPr>
          <p:cNvPr id="25" name="文本框 24"/>
          <p:cNvSpPr txBox="1"/>
          <p:nvPr/>
        </p:nvSpPr>
        <p:spPr>
          <a:xfrm>
            <a:off x="5228984" y="4399105"/>
            <a:ext cx="6697823"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conflict:</a:t>
            </a:r>
            <a:endParaRPr lang="en-US" altLang="zh-CN" sz="2400" dirty="0"/>
          </a:p>
        </p:txBody>
      </p:sp>
      <p:sp>
        <p:nvSpPr>
          <p:cNvPr id="26" name="文本框 25"/>
          <p:cNvSpPr txBox="1"/>
          <p:nvPr/>
        </p:nvSpPr>
        <p:spPr>
          <a:xfrm>
            <a:off x="945262" y="4399105"/>
            <a:ext cx="4283116" cy="461665"/>
          </a:xfrm>
          <a:prstGeom prst="rect">
            <a:avLst/>
          </a:prstGeom>
          <a:noFill/>
          <a:ln w="31750">
            <a:noFill/>
          </a:ln>
        </p:spPr>
        <p:txBody>
          <a:bodyPr wrap="square" rtlCol="0">
            <a:spAutoFit/>
          </a:bodyPr>
          <a:lstStyle/>
          <a:p>
            <a:r>
              <a:rPr lang="en-US" altLang="zh-CN" sz="2400" dirty="0"/>
              <a:t>settle\address\tackle\deal with</a:t>
            </a:r>
            <a:endParaRPr lang="en-US" altLang="zh-CN" sz="2400" dirty="0"/>
          </a:p>
        </p:txBody>
      </p:sp>
      <p:sp>
        <p:nvSpPr>
          <p:cNvPr id="27" name="文本框 26"/>
          <p:cNvSpPr txBox="1"/>
          <p:nvPr/>
        </p:nvSpPr>
        <p:spPr>
          <a:xfrm>
            <a:off x="6290470" y="4416578"/>
            <a:ext cx="5783747" cy="461665"/>
          </a:xfrm>
          <a:prstGeom prst="rect">
            <a:avLst/>
          </a:prstGeom>
          <a:noFill/>
          <a:ln w="31750">
            <a:noFill/>
          </a:ln>
        </p:spPr>
        <p:txBody>
          <a:bodyPr wrap="square" rtlCol="0">
            <a:spAutoFit/>
          </a:bodyPr>
          <a:lstStyle/>
          <a:p>
            <a:r>
              <a:rPr lang="en-US" altLang="zh-CN" sz="2400" dirty="0"/>
              <a:t>collision\disagreement\argument\dispute</a:t>
            </a:r>
            <a:endParaRPr lang="en-US" altLang="zh-CN" sz="2400" dirty="0"/>
          </a:p>
        </p:txBody>
      </p:sp>
      <p:sp>
        <p:nvSpPr>
          <p:cNvPr id="28" name="文本框 27"/>
          <p:cNvSpPr txBox="1"/>
          <p:nvPr/>
        </p:nvSpPr>
        <p:spPr>
          <a:xfrm>
            <a:off x="127598" y="5155737"/>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9" name="TextBox 7"/>
          <p:cNvSpPr txBox="1"/>
          <p:nvPr/>
        </p:nvSpPr>
        <p:spPr>
          <a:xfrm>
            <a:off x="1956390" y="5025350"/>
            <a:ext cx="9572692" cy="1077218"/>
          </a:xfrm>
          <a:prstGeom prst="rect">
            <a:avLst/>
          </a:prstGeom>
          <a:noFill/>
        </p:spPr>
        <p:txBody>
          <a:bodyPr wrap="square" rtlCol="0">
            <a:spAutoFit/>
          </a:bodyPr>
          <a:lstStyle/>
          <a:p>
            <a:pPr marL="514350" indent="-514350"/>
            <a:r>
              <a:rPr lang="en-US" altLang="zh-CN" sz="3200" b="1" dirty="0"/>
              <a:t>            Support from such interdependence </a:t>
            </a:r>
            <a:r>
              <a:rPr lang="en-US" altLang="zh-CN" sz="3200" b="1" dirty="0">
                <a:solidFill>
                  <a:srgbClr val="C00000"/>
                </a:solidFill>
              </a:rPr>
              <a:t>is beneficial to</a:t>
            </a:r>
            <a:r>
              <a:rPr lang="en-US" altLang="zh-CN" sz="3200" b="1" dirty="0"/>
              <a:t> </a:t>
            </a:r>
            <a:r>
              <a:rPr lang="en-US" altLang="zh-CN" sz="3200" b="1" dirty="0">
                <a:solidFill>
                  <a:srgbClr val="0070C0"/>
                </a:solidFill>
              </a:rPr>
              <a:t>address collisions</a:t>
            </a:r>
            <a:r>
              <a:rPr lang="en-US" altLang="zh-CN" sz="3200" b="1" dirty="0"/>
              <a:t>.</a:t>
            </a:r>
            <a:endParaRPr lang="en-US" altLang="zh-CN" sz="3200" b="1" dirty="0"/>
          </a:p>
        </p:txBody>
      </p:sp>
      <p:cxnSp>
        <p:nvCxnSpPr>
          <p:cNvPr id="30" name="直接连接符 29"/>
          <p:cNvCxnSpPr/>
          <p:nvPr/>
        </p:nvCxnSpPr>
        <p:spPr>
          <a:xfrm>
            <a:off x="6096000" y="5617402"/>
            <a:ext cx="4342261" cy="0"/>
          </a:xfrm>
          <a:prstGeom prst="line">
            <a:avLst/>
          </a:prstGeom>
          <a:ln w="28575">
            <a:solidFill>
              <a:srgbClr val="F68C2D"/>
            </a:solidFil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5636711" y="6070711"/>
            <a:ext cx="4906688"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Tip6</a:t>
            </a:r>
            <a:r>
              <a:rPr lang="en-US" altLang="zh-CN" sz="2400" dirty="0">
                <a:solidFill>
                  <a:schemeClr val="bg1"/>
                </a:solidFill>
                <a:latin typeface="+mj-ea"/>
                <a:ea typeface="+mj-ea"/>
              </a:rPr>
              <a:t> </a:t>
            </a:r>
            <a:r>
              <a:rPr lang="zh-CN" altLang="en-US" sz="2400" dirty="0">
                <a:solidFill>
                  <a:schemeClr val="bg1"/>
                </a:solidFill>
                <a:latin typeface="+mj-ea"/>
                <a:ea typeface="+mj-ea"/>
              </a:rPr>
              <a:t>巧用限定词，省略重复信息。</a:t>
            </a:r>
            <a:endParaRPr lang="zh-CN" altLang="en-US" sz="2400" dirty="0">
              <a:solidFill>
                <a:schemeClr val="bg1"/>
              </a:solidFill>
              <a:latin typeface="+mj-ea"/>
              <a:ea typeface="+mj-ea"/>
            </a:endParaRPr>
          </a:p>
        </p:txBody>
      </p:sp>
      <p:cxnSp>
        <p:nvCxnSpPr>
          <p:cNvPr id="34" name="直接箭头连接符 33"/>
          <p:cNvCxnSpPr/>
          <p:nvPr/>
        </p:nvCxnSpPr>
        <p:spPr>
          <a:xfrm>
            <a:off x="9977120" y="5617402"/>
            <a:ext cx="0" cy="453309"/>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additive="base">
                                        <p:cTn id="49" dur="500" fill="hold"/>
                                        <p:tgtEl>
                                          <p:spTgt spid="23"/>
                                        </p:tgtEl>
                                        <p:attrNameLst>
                                          <p:attrName>ppt_x</p:attrName>
                                        </p:attrNameLst>
                                      </p:cBhvr>
                                      <p:tavLst>
                                        <p:tav tm="0">
                                          <p:val>
                                            <p:strVal val="#ppt_x"/>
                                          </p:val>
                                        </p:tav>
                                        <p:tav tm="100000">
                                          <p:val>
                                            <p:strVal val="#ppt_x"/>
                                          </p:val>
                                        </p:tav>
                                      </p:tavLst>
                                    </p:anim>
                                    <p:anim calcmode="lin" valueType="num">
                                      <p:cBhvr additive="base">
                                        <p:cTn id="5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additive="base">
                                        <p:cTn id="79" dur="500" fill="hold"/>
                                        <p:tgtEl>
                                          <p:spTgt spid="27"/>
                                        </p:tgtEl>
                                        <p:attrNameLst>
                                          <p:attrName>ppt_x</p:attrName>
                                        </p:attrNameLst>
                                      </p:cBhvr>
                                      <p:tavLst>
                                        <p:tav tm="0">
                                          <p:val>
                                            <p:strVal val="#ppt_x"/>
                                          </p:val>
                                        </p:tav>
                                        <p:tav tm="100000">
                                          <p:val>
                                            <p:strVal val="#ppt_x"/>
                                          </p:val>
                                        </p:tav>
                                      </p:tavLst>
                                    </p:anim>
                                    <p:anim calcmode="lin" valueType="num">
                                      <p:cBhvr additive="base">
                                        <p:cTn id="8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grpId="0" nodeType="click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box(in)">
                                      <p:cBhvr>
                                        <p:cTn id="91" dur="500"/>
                                        <p:tgtEl>
                                          <p:spTgt spid="29"/>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additive="base">
                                        <p:cTn id="96" dur="500" fill="hold"/>
                                        <p:tgtEl>
                                          <p:spTgt spid="30"/>
                                        </p:tgtEl>
                                        <p:attrNameLst>
                                          <p:attrName>ppt_x</p:attrName>
                                        </p:attrNameLst>
                                      </p:cBhvr>
                                      <p:tavLst>
                                        <p:tav tm="0">
                                          <p:val>
                                            <p:strVal val="#ppt_x"/>
                                          </p:val>
                                        </p:tav>
                                        <p:tav tm="100000">
                                          <p:val>
                                            <p:strVal val="#ppt_x"/>
                                          </p:val>
                                        </p:tav>
                                      </p:tavLst>
                                    </p:anim>
                                    <p:anim calcmode="lin" valueType="num">
                                      <p:cBhvr additive="base">
                                        <p:cTn id="97" dur="500" fill="hold"/>
                                        <p:tgtEl>
                                          <p:spTgt spid="30"/>
                                        </p:tgtEl>
                                        <p:attrNameLst>
                                          <p:attrName>ppt_y</p:attrName>
                                        </p:attrNameLst>
                                      </p:cBhvr>
                                      <p:tavLst>
                                        <p:tav tm="0">
                                          <p:val>
                                            <p:strVal val="1+#ppt_h/2"/>
                                          </p:val>
                                        </p:tav>
                                        <p:tav tm="100000">
                                          <p:val>
                                            <p:strVal val="#ppt_y"/>
                                          </p:val>
                                        </p:tav>
                                      </p:tavLst>
                                    </p:anim>
                                  </p:childTnLst>
                                </p:cTn>
                              </p:par>
                              <p:par>
                                <p:cTn id="98" presetID="2" presetClass="entr" presetSubtype="4" fill="hold" nodeType="withEffect">
                                  <p:stCondLst>
                                    <p:cond delay="0"/>
                                  </p:stCondLst>
                                  <p:childTnLst>
                                    <p:set>
                                      <p:cBhvr>
                                        <p:cTn id="99" dur="1" fill="hold">
                                          <p:stCondLst>
                                            <p:cond delay="0"/>
                                          </p:stCondLst>
                                        </p:cTn>
                                        <p:tgtEl>
                                          <p:spTgt spid="34"/>
                                        </p:tgtEl>
                                        <p:attrNameLst>
                                          <p:attrName>style.visibility</p:attrName>
                                        </p:attrNameLst>
                                      </p:cBhvr>
                                      <p:to>
                                        <p:strVal val="visible"/>
                                      </p:to>
                                    </p:set>
                                    <p:anim calcmode="lin" valueType="num">
                                      <p:cBhvr additive="base">
                                        <p:cTn id="100" dur="500" fill="hold"/>
                                        <p:tgtEl>
                                          <p:spTgt spid="34"/>
                                        </p:tgtEl>
                                        <p:attrNameLst>
                                          <p:attrName>ppt_x</p:attrName>
                                        </p:attrNameLst>
                                      </p:cBhvr>
                                      <p:tavLst>
                                        <p:tav tm="0">
                                          <p:val>
                                            <p:strVal val="#ppt_x"/>
                                          </p:val>
                                        </p:tav>
                                        <p:tav tm="100000">
                                          <p:val>
                                            <p:strVal val="#ppt_x"/>
                                          </p:val>
                                        </p:tav>
                                      </p:tavLst>
                                    </p:anim>
                                    <p:anim calcmode="lin" valueType="num">
                                      <p:cBhvr additive="base">
                                        <p:cTn id="10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500" fill="hold"/>
                                        <p:tgtEl>
                                          <p:spTgt spid="33"/>
                                        </p:tgtEl>
                                        <p:attrNameLst>
                                          <p:attrName>ppt_x</p:attrName>
                                        </p:attrNameLst>
                                      </p:cBhvr>
                                      <p:tavLst>
                                        <p:tav tm="0">
                                          <p:val>
                                            <p:strVal val="#ppt_x"/>
                                          </p:val>
                                        </p:tav>
                                        <p:tav tm="100000">
                                          <p:val>
                                            <p:strVal val="#ppt_x"/>
                                          </p:val>
                                        </p:tav>
                                      </p:tavLst>
                                    </p:anim>
                                    <p:anim calcmode="lin" valueType="num">
                                      <p:cBhvr additive="base">
                                        <p:cTn id="107"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2" grpId="0" animBg="1"/>
      <p:bldP spid="15" grpId="0"/>
      <p:bldP spid="16" grpId="0" animBg="1"/>
      <p:bldP spid="17" grpId="0" animBg="1"/>
      <p:bldP spid="18" grpId="0" animBg="1"/>
      <p:bldP spid="19" grpId="0" animBg="1"/>
      <p:bldP spid="22" grpId="0"/>
      <p:bldP spid="24" grpId="0" animBg="1"/>
      <p:bldP spid="25" grpId="0" animBg="1"/>
      <p:bldP spid="26" grpId="0"/>
      <p:bldP spid="27" grpId="0"/>
      <p:bldP spid="28" grpId="0" animBg="1"/>
      <p:bldP spid="29" grpId="0"/>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1030953" y="2455156"/>
            <a:ext cx="10390668" cy="1569660"/>
          </a:xfrm>
          <a:prstGeom prst="rect">
            <a:avLst/>
          </a:prstGeom>
          <a:noFill/>
        </p:spPr>
        <p:txBody>
          <a:bodyPr wrap="square">
            <a:spAutoFit/>
          </a:bodyPr>
          <a:lstStyle/>
          <a:p>
            <a:r>
              <a:rPr kumimoji="0" lang="en-US" altLang="zh-CN" sz="32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Some researches show that “we-talk” </a:t>
            </a:r>
            <a:r>
              <a:rPr kumimoji="0" lang="en-US" altLang="zh-CN" sz="3200" b="0"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not only </a:t>
            </a:r>
            <a:r>
              <a:rPr kumimoji="0" lang="en-US" altLang="zh-CN" sz="3200" b="0" i="0" u="sng" strike="noStrike" kern="1200" cap="none" spc="0" normalizeH="0" baseline="0" noProof="0" dirty="0">
                <a:ln>
                  <a:noFill/>
                </a:ln>
                <a:solidFill>
                  <a:schemeClr val="accent2">
                    <a:lumMod val="50000"/>
                  </a:schemeClr>
                </a:solidFill>
                <a:effectLst/>
                <a:uLnTx/>
                <a:uFillTx/>
                <a:latin typeface="Calibri" panose="020F0502020204030204"/>
                <a:ea typeface="宋体" panose="02010600030101010101" pitchFamily="2" charset="-122"/>
                <a:cs typeface="+mn-cs"/>
              </a:rPr>
              <a:t>can make relationship happier and healthier</a:t>
            </a:r>
            <a:r>
              <a:rPr kumimoji="0" lang="en-US" altLang="zh-CN" sz="3200" b="0" i="0" strike="noStrike" kern="1200" cap="none" spc="0" normalizeH="0" baseline="0" noProof="0" dirty="0">
                <a:ln>
                  <a:noFill/>
                </a:ln>
                <a:solidFill>
                  <a:schemeClr val="accent2">
                    <a:lumMod val="50000"/>
                  </a:schemeClr>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but also </a:t>
            </a:r>
            <a:r>
              <a:rPr kumimoji="0" lang="en-US" altLang="zh-CN" sz="3200" b="0" i="0" u="sng" strike="noStrike" kern="1200" cap="none" spc="0" normalizeH="0" baseline="0" noProof="0" dirty="0">
                <a:ln>
                  <a:noFill/>
                </a:ln>
                <a:solidFill>
                  <a:srgbClr val="7030A0"/>
                </a:solidFill>
                <a:effectLst/>
                <a:uLnTx/>
                <a:uFillTx/>
                <a:latin typeface="Calibri" panose="020F0502020204030204"/>
                <a:ea typeface="宋体" panose="02010600030101010101" pitchFamily="2" charset="-122"/>
              </a:rPr>
              <a:t>can help us to deal with some conflicts between friends.</a:t>
            </a:r>
            <a:r>
              <a:rPr kumimoji="0" lang="en-US" altLang="zh-CN" sz="3200" b="0" i="0" u="sng"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rPr>
              <a:t> </a:t>
            </a:r>
            <a:endParaRPr lang="zh-CN" altLang="en-US" u="sng" dirty="0"/>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20905242">
            <a:off x="103353" y="171155"/>
            <a:ext cx="1828578" cy="1215194"/>
          </a:xfrm>
          <a:prstGeom prst="rect">
            <a:avLst/>
          </a:prstGeom>
        </p:spPr>
      </p:pic>
      <p:sp>
        <p:nvSpPr>
          <p:cNvPr id="5" name="文本框 4"/>
          <p:cNvSpPr txBox="1"/>
          <p:nvPr/>
        </p:nvSpPr>
        <p:spPr>
          <a:xfrm>
            <a:off x="1428865" y="591531"/>
            <a:ext cx="9992756" cy="1477328"/>
          </a:xfrm>
          <a:prstGeom prst="rect">
            <a:avLst/>
          </a:prstGeom>
          <a:noFill/>
        </p:spPr>
        <p:txBody>
          <a:bodyPr wrap="square" rtlCol="0">
            <a:spAutoFit/>
            <a:scene3d>
              <a:camera prst="orthographicFront"/>
              <a:lightRig rig="threePt" dir="t"/>
            </a:scene3d>
            <a:sp3d contourW="12700"/>
          </a:bodyPr>
          <a:lstStyle/>
          <a:p>
            <a:r>
              <a:rPr lang="en-US" altLang="zh-CN" sz="3000" b="1" dirty="0">
                <a:solidFill>
                  <a:srgbClr val="002060"/>
                </a:solidFill>
              </a:rPr>
              <a:t>Thinking</a:t>
            </a:r>
            <a:r>
              <a:rPr lang="zh-CN" altLang="en-US" sz="3000" b="1" dirty="0">
                <a:solidFill>
                  <a:srgbClr val="002060"/>
                </a:solidFill>
              </a:rPr>
              <a:t>：</a:t>
            </a:r>
            <a:r>
              <a:rPr lang="en-US" altLang="zh-CN" sz="3000" b="1" dirty="0">
                <a:solidFill>
                  <a:srgbClr val="002060"/>
                </a:solidFill>
              </a:rPr>
              <a:t>The following version combines the points in para.2 and para.3 into one sentence. Do you think it proper? Why? </a:t>
            </a:r>
            <a:endParaRPr lang="zh-CN" altLang="en-US" sz="3000" b="1" dirty="0">
              <a:solidFill>
                <a:srgbClr val="002060"/>
              </a:solidFill>
            </a:endParaRPr>
          </a:p>
        </p:txBody>
      </p:sp>
      <p:sp>
        <p:nvSpPr>
          <p:cNvPr id="10" name="文本框 9"/>
          <p:cNvSpPr txBox="1"/>
          <p:nvPr/>
        </p:nvSpPr>
        <p:spPr>
          <a:xfrm>
            <a:off x="1111180" y="5349749"/>
            <a:ext cx="8089528"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Tip7</a:t>
            </a:r>
            <a:r>
              <a:rPr lang="en-US" altLang="zh-CN" sz="2400" dirty="0">
                <a:solidFill>
                  <a:schemeClr val="bg1"/>
                </a:solidFill>
                <a:latin typeface="+mj-ea"/>
                <a:ea typeface="+mj-ea"/>
              </a:rPr>
              <a:t> </a:t>
            </a:r>
            <a:r>
              <a:rPr lang="zh-CN" altLang="en-US" sz="2400" dirty="0">
                <a:solidFill>
                  <a:schemeClr val="bg1"/>
                </a:solidFill>
                <a:latin typeface="+mj-ea"/>
                <a:ea typeface="+mj-ea"/>
              </a:rPr>
              <a:t>概括较长段落时，各要点独立成句，以免丢失次要点。</a:t>
            </a:r>
            <a:endParaRPr lang="zh-CN" altLang="en-US" sz="2400" dirty="0">
              <a:solidFill>
                <a:schemeClr val="bg1"/>
              </a:solidFill>
              <a:latin typeface="+mj-ea"/>
              <a:ea typeface="+mj-ea"/>
            </a:endParaRPr>
          </a:p>
        </p:txBody>
      </p:sp>
      <p:sp>
        <p:nvSpPr>
          <p:cNvPr id="11" name="文本框 10"/>
          <p:cNvSpPr txBox="1"/>
          <p:nvPr/>
        </p:nvSpPr>
        <p:spPr>
          <a:xfrm>
            <a:off x="1111180" y="4271784"/>
            <a:ext cx="9810819" cy="830997"/>
          </a:xfrm>
          <a:prstGeom prst="rect">
            <a:avLst/>
          </a:prstGeom>
          <a:solidFill>
            <a:srgbClr val="0070C0"/>
          </a:solidFill>
        </p:spPr>
        <p:txBody>
          <a:bodyPr wrap="square" rtlCol="0">
            <a:spAutoFit/>
          </a:bodyPr>
          <a:lstStyle/>
          <a:p>
            <a:r>
              <a:rPr lang="zh-CN" altLang="en-US" sz="2400" dirty="0">
                <a:solidFill>
                  <a:schemeClr val="bg1"/>
                </a:solidFill>
                <a:latin typeface="+mj-lt"/>
                <a:ea typeface="+mj-ea"/>
              </a:rPr>
              <a:t>点评：此生虽能借助</a:t>
            </a:r>
            <a:r>
              <a:rPr lang="en-US" altLang="zh-CN" sz="2400" dirty="0">
                <a:solidFill>
                  <a:schemeClr val="bg1"/>
                </a:solidFill>
                <a:latin typeface="+mj-lt"/>
                <a:ea typeface="+mj-ea"/>
              </a:rPr>
              <a:t>“not only…but also”</a:t>
            </a:r>
            <a:r>
              <a:rPr lang="zh-CN" altLang="en-US" sz="2400" dirty="0">
                <a:solidFill>
                  <a:schemeClr val="bg1"/>
                </a:solidFill>
                <a:latin typeface="+mj-lt"/>
                <a:ea typeface="+mj-ea"/>
              </a:rPr>
              <a:t>句型体现</a:t>
            </a:r>
            <a:r>
              <a:rPr lang="en-US" altLang="zh-CN" sz="2400" dirty="0">
                <a:solidFill>
                  <a:schemeClr val="bg1"/>
                </a:solidFill>
                <a:latin typeface="+mj-lt"/>
                <a:ea typeface="+mj-ea"/>
              </a:rPr>
              <a:t>para.2</a:t>
            </a:r>
            <a:r>
              <a:rPr lang="zh-CN" altLang="en-US" sz="2400" dirty="0">
                <a:solidFill>
                  <a:schemeClr val="bg1"/>
                </a:solidFill>
                <a:latin typeface="+mj-lt"/>
                <a:ea typeface="+mj-ea"/>
              </a:rPr>
              <a:t>和</a:t>
            </a:r>
            <a:r>
              <a:rPr lang="en-US" altLang="zh-CN" sz="2400" dirty="0">
                <a:solidFill>
                  <a:schemeClr val="bg1"/>
                </a:solidFill>
                <a:latin typeface="+mj-lt"/>
                <a:ea typeface="+mj-ea"/>
              </a:rPr>
              <a:t>para.3</a:t>
            </a:r>
            <a:r>
              <a:rPr lang="zh-CN" altLang="en-US" sz="2400" dirty="0">
                <a:solidFill>
                  <a:schemeClr val="bg1"/>
                </a:solidFill>
                <a:latin typeface="+mj-lt"/>
                <a:ea typeface="+mj-ea"/>
              </a:rPr>
              <a:t>两段的并列关系，且能抓住两段的主要点，但合并处理不利于次要点的整合。</a:t>
            </a:r>
            <a:endParaRPr lang="zh-CN" altLang="en-US" sz="2400" dirty="0">
              <a:solidFill>
                <a:schemeClr val="bg1"/>
              </a:solidFill>
              <a:latin typeface="+mj-ea"/>
              <a:ea typeface="+mj-ea"/>
            </a:endParaRPr>
          </a:p>
        </p:txBody>
      </p:sp>
      <p:sp>
        <p:nvSpPr>
          <p:cNvPr id="12" name="文本框 11"/>
          <p:cNvSpPr txBox="1"/>
          <p:nvPr/>
        </p:nvSpPr>
        <p:spPr>
          <a:xfrm>
            <a:off x="9618149" y="2062325"/>
            <a:ext cx="1144986" cy="492443"/>
          </a:xfrm>
          <a:prstGeom prst="rect">
            <a:avLst/>
          </a:prstGeom>
          <a:solidFill>
            <a:schemeClr val="accent2">
              <a:lumMod val="50000"/>
            </a:schemeClr>
          </a:solidFill>
        </p:spPr>
        <p:txBody>
          <a:bodyPr wrap="square" rtlCol="0">
            <a:spAutoFit/>
          </a:bodyPr>
          <a:lstStyle/>
          <a:p>
            <a:r>
              <a:rPr lang="zh-CN" altLang="en-US" sz="2600" b="1" dirty="0">
                <a:solidFill>
                  <a:schemeClr val="bg1"/>
                </a:solidFill>
              </a:rPr>
              <a:t>要点</a:t>
            </a:r>
            <a:r>
              <a:rPr lang="en-US" altLang="zh-CN" sz="2600" b="1" dirty="0">
                <a:solidFill>
                  <a:schemeClr val="bg1"/>
                </a:solidFill>
              </a:rPr>
              <a:t>2</a:t>
            </a:r>
            <a:endParaRPr lang="zh-CN" altLang="en-US" sz="2600" b="1" dirty="0">
              <a:solidFill>
                <a:schemeClr val="bg1"/>
              </a:solidFill>
            </a:endParaRPr>
          </a:p>
        </p:txBody>
      </p:sp>
      <p:sp>
        <p:nvSpPr>
          <p:cNvPr id="13" name="文本框 12"/>
          <p:cNvSpPr txBox="1"/>
          <p:nvPr/>
        </p:nvSpPr>
        <p:spPr>
          <a:xfrm>
            <a:off x="8473163" y="3479300"/>
            <a:ext cx="1144986" cy="492443"/>
          </a:xfrm>
          <a:prstGeom prst="rect">
            <a:avLst/>
          </a:prstGeom>
          <a:solidFill>
            <a:srgbClr val="7030A0"/>
          </a:solidFill>
        </p:spPr>
        <p:txBody>
          <a:bodyPr wrap="square" rtlCol="0">
            <a:spAutoFit/>
          </a:bodyPr>
          <a:lstStyle/>
          <a:p>
            <a:r>
              <a:rPr lang="zh-CN" altLang="en-US" sz="2600" b="1" dirty="0">
                <a:solidFill>
                  <a:schemeClr val="bg1"/>
                </a:solidFill>
              </a:rPr>
              <a:t>要点</a:t>
            </a:r>
            <a:r>
              <a:rPr lang="en-US" altLang="zh-CN" sz="2600" b="1" dirty="0">
                <a:solidFill>
                  <a:schemeClr val="bg1"/>
                </a:solidFill>
              </a:rPr>
              <a:t>3</a:t>
            </a:r>
            <a:endParaRPr lang="zh-CN" altLang="en-US" sz="2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Para.4 The disadvantage of “I-talk”</a:t>
            </a:r>
            <a:endParaRPr lang="zh-CN" altLang="en-US" sz="3000" b="1" dirty="0">
              <a:solidFill>
                <a:schemeClr val="tx1">
                  <a:lumMod val="85000"/>
                  <a:lumOff val="15000"/>
                </a:schemeClr>
              </a:solidFill>
            </a:endParaRPr>
          </a:p>
        </p:txBody>
      </p:sp>
      <p:sp>
        <p:nvSpPr>
          <p:cNvPr id="6" name="内容占位符 2"/>
          <p:cNvSpPr txBox="1"/>
          <p:nvPr/>
        </p:nvSpPr>
        <p:spPr>
          <a:xfrm>
            <a:off x="229138" y="1018778"/>
            <a:ext cx="11733723"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Contrary to “we-talk”, there is “I-talk”, which refers to the frequent use of first-person singular pronouns, such as “I”, “me”, and “mine”, when writing or speaking. Earlier this year, researchers from the University of Arizona, US, analyzed a set of data that came from 4,700 people in Germany and the US. They found that too much “I-talk” was an accurate linguistic marker</a:t>
            </a:r>
            <a:r>
              <a:rPr kumimoji="0" lang="zh-CN" altLang="en-US" sz="3200" b="0" i="0" u="none" strike="noStrike" kern="1200" cap="none" spc="0" normalizeH="0" baseline="0" noProof="0" dirty="0">
                <a:ln>
                  <a:noFill/>
                </a:ln>
                <a:solidFill>
                  <a:sysClr val="windowText" lastClr="000000"/>
                </a:solidFill>
                <a:effectLst/>
                <a:uLnTx/>
                <a:uFillTx/>
                <a:latin typeface="宋体" panose="02010600030101010101" pitchFamily="2" charset="-122"/>
                <a:ea typeface="宋体" panose="02010600030101010101" pitchFamily="2" charset="-122"/>
                <a:cs typeface="+mn-cs"/>
              </a:rPr>
              <a:t>（语言标记）</a:t>
            </a: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that someone is likely to feel stressed or experiencing negative emotions.</a:t>
            </a:r>
            <a:endParaRPr kumimoji="0" lang="zh-CN" altLang="en-US"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p:txBody>
      </p:sp>
      <p:sp>
        <p:nvSpPr>
          <p:cNvPr id="7" name="椭圆 6"/>
          <p:cNvSpPr/>
          <p:nvPr/>
        </p:nvSpPr>
        <p:spPr>
          <a:xfrm>
            <a:off x="8572748" y="2970426"/>
            <a:ext cx="1198571"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9" name="文本框 8"/>
          <p:cNvSpPr txBox="1"/>
          <p:nvPr/>
        </p:nvSpPr>
        <p:spPr>
          <a:xfrm>
            <a:off x="627321" y="1036946"/>
            <a:ext cx="11335540" cy="4031873"/>
          </a:xfrm>
          <a:prstGeom prst="rect">
            <a:avLst/>
          </a:prstGeom>
          <a:solidFill>
            <a:schemeClr val="bg1"/>
          </a:solidFill>
        </p:spPr>
        <p:txBody>
          <a:bodyPr wrap="square">
            <a:spAutoFit/>
          </a:bodyPr>
          <a:lstStyle/>
          <a:p>
            <a:r>
              <a:rPr kumimoji="0" lang="en-US" altLang="zh-CN" sz="3200" b="0"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rgbClr val="7F7F7F"/>
                </a:solidFill>
                <a:effectLst/>
                <a:uLnTx/>
                <a:uFillTx/>
                <a:latin typeface="Calibri" panose="020F0502020204030204"/>
                <a:ea typeface="宋体" panose="02010600030101010101" pitchFamily="2" charset="-122"/>
                <a:cs typeface="+mn-cs"/>
              </a:rPr>
              <a:t>Contrary to </a:t>
            </a:r>
            <a:r>
              <a:rPr kumimoji="0" lang="en-US" altLang="zh-CN" sz="3200" b="0" i="0" u="none" strike="noStrike" kern="1200" cap="none" spc="0" normalizeH="0" baseline="0" noProof="0" dirty="0">
                <a:ln>
                  <a:noFill/>
                </a:ln>
                <a:solidFill>
                  <a:prstClr val="white">
                    <a:lumMod val="50000"/>
                  </a:prstClr>
                </a:solidFill>
                <a:effectLst/>
                <a:uLnTx/>
                <a:uFillTx/>
                <a:latin typeface="Calibri" panose="020F0502020204030204"/>
                <a:ea typeface="宋体" panose="02010600030101010101" pitchFamily="2" charset="-122"/>
                <a:cs typeface="+mn-cs"/>
              </a:rPr>
              <a:t>“we-talk”, there is “I-talk”, which refers to the frequent use of first-person singular pronouns, such as “I”, “me”, and “mine”, when writing or speaking. Earlier this year, researchers from the University of Arizona, US, analyzed a set of data that came from 4,700 people in Germany and the US. </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They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found</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that too much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“I-talk” </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was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an accurate linguistic marker</a:t>
            </a:r>
            <a:r>
              <a:rPr kumimoji="0" lang="en-US" altLang="zh-CN"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a:t>
            </a:r>
            <a:r>
              <a:rPr kumimoji="0" lang="zh-CN" altLang="en-US"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语言标记</a:t>
            </a:r>
            <a:r>
              <a:rPr kumimoji="0" lang="en-US" altLang="zh-CN" sz="32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mn-cs"/>
              </a:rPr>
              <a:t>)</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that someone is likely to feel stressed or experiencing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negative emotions</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endParaRPr lang="zh-CN" altLang="en-US" dirty="0"/>
          </a:p>
        </p:txBody>
      </p:sp>
      <p:sp>
        <p:nvSpPr>
          <p:cNvPr id="10" name="椭圆 9"/>
          <p:cNvSpPr/>
          <p:nvPr/>
        </p:nvSpPr>
        <p:spPr>
          <a:xfrm>
            <a:off x="8713880" y="2984082"/>
            <a:ext cx="1110603"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1" name="文本框 10"/>
          <p:cNvSpPr txBox="1"/>
          <p:nvPr/>
        </p:nvSpPr>
        <p:spPr>
          <a:xfrm>
            <a:off x="2525298" y="4570416"/>
            <a:ext cx="9321262"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an accurate linguistic marker:</a:t>
            </a:r>
            <a:endParaRPr lang="en-US" altLang="zh-CN" sz="2400" dirty="0">
              <a:solidFill>
                <a:srgbClr val="0F5E8C"/>
              </a:solidFill>
            </a:endParaRPr>
          </a:p>
        </p:txBody>
      </p:sp>
      <p:sp>
        <p:nvSpPr>
          <p:cNvPr id="12" name="文本框 11"/>
          <p:cNvSpPr txBox="1"/>
          <p:nvPr/>
        </p:nvSpPr>
        <p:spPr>
          <a:xfrm>
            <a:off x="6518209" y="4529943"/>
            <a:ext cx="5307647" cy="461665"/>
          </a:xfrm>
          <a:prstGeom prst="rect">
            <a:avLst/>
          </a:prstGeom>
          <a:noFill/>
          <a:ln w="31750">
            <a:noFill/>
          </a:ln>
        </p:spPr>
        <p:txBody>
          <a:bodyPr wrap="square" rtlCol="0">
            <a:spAutoFit/>
          </a:bodyPr>
          <a:lstStyle/>
          <a:p>
            <a:r>
              <a:rPr lang="en-US" altLang="zh-CN" sz="2400" dirty="0" err="1"/>
              <a:t>indicate;symbolize;demonstrate;show</a:t>
            </a:r>
            <a:endParaRPr lang="en-US" altLang="zh-CN" sz="2400" dirty="0"/>
          </a:p>
        </p:txBody>
      </p:sp>
      <p:sp>
        <p:nvSpPr>
          <p:cNvPr id="16" name="文本框 15"/>
          <p:cNvSpPr txBox="1"/>
          <p:nvPr/>
        </p:nvSpPr>
        <p:spPr>
          <a:xfrm>
            <a:off x="2934307" y="5707739"/>
            <a:ext cx="8343935" cy="584775"/>
          </a:xfrm>
          <a:prstGeom prst="rect">
            <a:avLst/>
          </a:prstGeom>
          <a:noFill/>
        </p:spPr>
        <p:txBody>
          <a:bodyPr wrap="square">
            <a:spAutoFit/>
          </a:bodyPr>
          <a:lstStyle/>
          <a:p>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“I-talk”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indicates</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pressure or negative feelings.</a:t>
            </a:r>
            <a:endParaRPr lang="zh-CN" altLang="en-US" dirty="0"/>
          </a:p>
        </p:txBody>
      </p:sp>
      <p:sp>
        <p:nvSpPr>
          <p:cNvPr id="17" name="文本框 16"/>
          <p:cNvSpPr txBox="1"/>
          <p:nvPr/>
        </p:nvSpPr>
        <p:spPr>
          <a:xfrm>
            <a:off x="224459" y="5769295"/>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18" name="文本框 17"/>
          <p:cNvSpPr txBox="1"/>
          <p:nvPr/>
        </p:nvSpPr>
        <p:spPr>
          <a:xfrm>
            <a:off x="2525298" y="5137749"/>
            <a:ext cx="7408270"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stressed:</a:t>
            </a:r>
            <a:endParaRPr lang="en-US" altLang="zh-CN" sz="2400" dirty="0">
              <a:solidFill>
                <a:srgbClr val="0F5E8C"/>
              </a:solidFill>
            </a:endParaRPr>
          </a:p>
        </p:txBody>
      </p:sp>
      <p:sp>
        <p:nvSpPr>
          <p:cNvPr id="19" name="文本框 18"/>
          <p:cNvSpPr txBox="1"/>
          <p:nvPr/>
        </p:nvSpPr>
        <p:spPr>
          <a:xfrm>
            <a:off x="3897849" y="5124211"/>
            <a:ext cx="6053106" cy="461665"/>
          </a:xfrm>
          <a:prstGeom prst="rect">
            <a:avLst/>
          </a:prstGeom>
          <a:noFill/>
          <a:ln w="31750">
            <a:noFill/>
          </a:ln>
        </p:spPr>
        <p:txBody>
          <a:bodyPr wrap="square" rtlCol="0">
            <a:spAutoFit/>
          </a:bodyPr>
          <a:lstStyle/>
          <a:p>
            <a:r>
              <a:rPr lang="en-US" altLang="zh-CN" sz="2400" dirty="0" err="1"/>
              <a:t>tense;anxious;strained;under</a:t>
            </a:r>
            <a:r>
              <a:rPr lang="en-US" altLang="zh-CN" sz="2400" dirty="0"/>
              <a:t> the pressure</a:t>
            </a:r>
            <a:endParaRPr lang="en-US" altLang="zh-CN" sz="2400" dirty="0"/>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14" name="文本框 13"/>
          <p:cNvSpPr txBox="1"/>
          <p:nvPr/>
        </p:nvSpPr>
        <p:spPr>
          <a:xfrm>
            <a:off x="5069633" y="3033603"/>
            <a:ext cx="2729474" cy="492443"/>
          </a:xfrm>
          <a:prstGeom prst="rect">
            <a:avLst/>
          </a:prstGeom>
          <a:solidFill>
            <a:srgbClr val="C00000"/>
          </a:solidFill>
        </p:spPr>
        <p:txBody>
          <a:bodyPr wrap="square" rtlCol="0">
            <a:spAutoFit/>
          </a:bodyPr>
          <a:lstStyle/>
          <a:p>
            <a:r>
              <a:rPr lang="zh-CN" altLang="en-US" sz="2600" b="1" dirty="0">
                <a:solidFill>
                  <a:schemeClr val="bg1"/>
                </a:solidFill>
              </a:rPr>
              <a:t>研究结果</a:t>
            </a:r>
            <a:r>
              <a:rPr lang="en-US" altLang="zh-CN" sz="2600" b="1" dirty="0">
                <a:solidFill>
                  <a:schemeClr val="bg1"/>
                </a:solidFill>
              </a:rPr>
              <a:t>(</a:t>
            </a:r>
            <a:r>
              <a:rPr lang="zh-CN" altLang="en-US" sz="2600" b="1" dirty="0">
                <a:solidFill>
                  <a:schemeClr val="bg1"/>
                </a:solidFill>
              </a:rPr>
              <a:t>要点</a:t>
            </a:r>
            <a:r>
              <a:rPr lang="en-US" altLang="zh-CN" sz="2600" b="1" dirty="0">
                <a:solidFill>
                  <a:schemeClr val="bg1"/>
                </a:solidFill>
              </a:rPr>
              <a:t>)</a:t>
            </a:r>
            <a:endParaRPr lang="zh-CN" altLang="en-US" sz="2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ppt_x"/>
                                          </p:val>
                                        </p:tav>
                                        <p:tav tm="100000">
                                          <p:val>
                                            <p:strVal val="#ppt_x"/>
                                          </p:val>
                                        </p:tav>
                                      </p:tavLst>
                                    </p:anim>
                                    <p:anim calcmode="lin" valueType="num">
                                      <p:cBhvr additive="base">
                                        <p:cTn id="4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ppt_x"/>
                                          </p:val>
                                        </p:tav>
                                        <p:tav tm="100000">
                                          <p:val>
                                            <p:strVal val="#ppt_x"/>
                                          </p:val>
                                        </p:tav>
                                      </p:tavLst>
                                    </p:anim>
                                    <p:anim calcmode="lin" valueType="num">
                                      <p:cBhvr additive="base">
                                        <p:cTn id="6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p:bldP spid="16" grpId="0"/>
      <p:bldP spid="17" grpId="0" animBg="1"/>
      <p:bldP spid="18" grpId="0" animBg="1"/>
      <p:bldP spid="19" grpId="0"/>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39263" y="383102"/>
            <a:ext cx="7377145"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Para.5 The suggestion</a:t>
            </a:r>
            <a:endParaRPr lang="zh-CN" altLang="en-US" sz="3000" b="1" dirty="0">
              <a:solidFill>
                <a:schemeClr val="tx1">
                  <a:lumMod val="85000"/>
                  <a:lumOff val="15000"/>
                </a:schemeClr>
              </a:solidFill>
            </a:endParaRPr>
          </a:p>
        </p:txBody>
      </p:sp>
      <p:sp>
        <p:nvSpPr>
          <p:cNvPr id="7" name="内容占位符 2"/>
          <p:cNvSpPr txBox="1"/>
          <p:nvPr/>
        </p:nvSpPr>
        <p:spPr>
          <a:xfrm>
            <a:off x="185373" y="1094580"/>
            <a:ext cx="11754989" cy="466883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As you can see from the two studies, too much “I-talk” can make you feel depressed. But “we-talk” can encourage you to become more positive and create a ripple effect of healthy interdependence with others. So next time you’re talking to a friend, try using more “we-talk”. You may find yourself feeling more positive—and the effect it will have on your friend will have on your friend will be positive as well.</a:t>
            </a:r>
            <a:endParaRPr kumimoji="0" lang="zh-CN" altLang="en-US"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endParaRPr>
          </a:p>
        </p:txBody>
      </p:sp>
      <p:sp>
        <p:nvSpPr>
          <p:cNvPr id="8" name="椭圆 7"/>
          <p:cNvSpPr/>
          <p:nvPr/>
        </p:nvSpPr>
        <p:spPr>
          <a:xfrm>
            <a:off x="5507565" y="2537515"/>
            <a:ext cx="588435" cy="59148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9" name="内容占位符 2"/>
          <p:cNvSpPr txBox="1"/>
          <p:nvPr/>
        </p:nvSpPr>
        <p:spPr>
          <a:xfrm>
            <a:off x="152240" y="936261"/>
            <a:ext cx="11821254" cy="4198999"/>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As you can see from the two studies, too much “I-talk” can make you feel depressed. But “we-talk” can encourage you to become more positive and create a ripple effect of healthy interdependence with others. </a:t>
            </a:r>
            <a:r>
              <a:rPr kumimoji="0" lang="en-US" altLang="zh-CN" sz="3200" b="0"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So</a:t>
            </a: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next time you’re talking to a friend,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try using more “we-talk”. </a:t>
            </a:r>
            <a:r>
              <a:rPr kumimoji="0" lang="en-US" altLang="zh-CN" sz="3200" b="0" i="0" u="none" strike="noStrike" kern="1200" cap="none" spc="0" normalizeH="0" baseline="0" noProof="0" dirty="0">
                <a:ln>
                  <a:noFill/>
                </a:ln>
                <a:solidFill>
                  <a:srgbClr val="0070C0"/>
                </a:solidFill>
                <a:effectLst/>
                <a:uLnTx/>
                <a:uFillTx/>
                <a:latin typeface="Calibri" panose="020F0502020204030204"/>
                <a:ea typeface="宋体" panose="02010600030101010101" pitchFamily="2" charset="-122"/>
                <a:cs typeface="+mn-cs"/>
              </a:rPr>
              <a:t>You</a:t>
            </a:r>
            <a:r>
              <a:rPr kumimoji="0" lang="en-US" altLang="zh-CN" sz="3200" b="0" i="0" u="none" strike="noStrike" kern="1200" cap="none" spc="0" normalizeH="0" baseline="0" noProof="0" dirty="0">
                <a:ln>
                  <a:noFill/>
                </a:ln>
                <a:solidFill>
                  <a:sysClr val="windowText" lastClr="0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may find yourself feeling more </a:t>
            </a:r>
            <a:r>
              <a:rPr kumimoji="0" lang="en-US" altLang="zh-CN" sz="3200" b="0" i="0" u="none" strike="noStrike" kern="1200" cap="none" spc="0" normalizeH="0" baseline="0" noProof="0" dirty="0">
                <a:ln>
                  <a:noFill/>
                </a:ln>
                <a:solidFill>
                  <a:schemeClr val="bg1">
                    <a:lumMod val="50000"/>
                  </a:schemeClr>
                </a:solidFill>
                <a:effectLst/>
                <a:uLnTx/>
                <a:uFillTx/>
                <a:latin typeface="Calibri" panose="020F0502020204030204"/>
                <a:ea typeface="宋体" panose="02010600030101010101" pitchFamily="2" charset="-122"/>
                <a:cs typeface="+mn-cs"/>
              </a:rPr>
              <a:t>positive</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—and the effect it will have on your friend will have on </a:t>
            </a:r>
            <a:r>
              <a:rPr kumimoji="0" lang="en-US" altLang="zh-CN" sz="3200" b="0" i="0" u="none" strike="noStrike" kern="1200" cap="none" spc="0" normalizeH="0" baseline="0" noProof="0" dirty="0">
                <a:ln>
                  <a:noFill/>
                </a:ln>
                <a:solidFill>
                  <a:srgbClr val="0070C0"/>
                </a:solidFill>
                <a:effectLst/>
                <a:uLnTx/>
                <a:uFillTx/>
                <a:latin typeface="Calibri" panose="020F0502020204030204"/>
                <a:ea typeface="宋体" panose="02010600030101010101" pitchFamily="2" charset="-122"/>
                <a:cs typeface="+mn-cs"/>
              </a:rPr>
              <a:t>your friend</a:t>
            </a:r>
            <a:r>
              <a:rPr kumimoji="0" lang="en-US" altLang="zh-CN" sz="3200" b="0"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will </a:t>
            </a:r>
            <a:r>
              <a:rPr kumimoji="0" lang="en-US" altLang="zh-CN" sz="3200" b="0" i="0" u="none" strike="noStrike" kern="1200" cap="none" spc="0" normalizeH="0" baseline="0" noProof="0" dirty="0">
                <a:ln>
                  <a:noFill/>
                </a:ln>
                <a:solidFill>
                  <a:srgbClr val="0070C0"/>
                </a:solidFill>
                <a:effectLst/>
                <a:uLnTx/>
                <a:uFillTx/>
                <a:latin typeface="Calibri" panose="020F0502020204030204"/>
                <a:ea typeface="宋体" panose="02010600030101010101" pitchFamily="2" charset="-122"/>
                <a:cs typeface="+mn-cs"/>
              </a:rPr>
              <a:t>be positive </a:t>
            </a:r>
            <a:r>
              <a:rPr kumimoji="0" lang="en-US" altLang="zh-CN"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rPr>
              <a:t>as well.</a:t>
            </a:r>
            <a:endParaRPr kumimoji="0" lang="zh-CN" altLang="en-US" sz="3200" b="0" i="0" u="none" strike="noStrike" kern="1200" cap="none" spc="0" normalizeH="0" baseline="0" noProof="0" dirty="0">
              <a:ln>
                <a:noFill/>
              </a:ln>
              <a:solidFill>
                <a:sysClr val="window" lastClr="FFFFFF">
                  <a:lumMod val="50000"/>
                </a:sysClr>
              </a:solidFill>
              <a:effectLst/>
              <a:uLnTx/>
              <a:uFillTx/>
              <a:latin typeface="Calibri" panose="020F0502020204030204"/>
              <a:ea typeface="宋体" panose="02010600030101010101" pitchFamily="2" charset="-122"/>
              <a:cs typeface="+mn-cs"/>
            </a:endParaRPr>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10" name="椭圆 9"/>
          <p:cNvSpPr/>
          <p:nvPr/>
        </p:nvSpPr>
        <p:spPr>
          <a:xfrm>
            <a:off x="5474498" y="2380035"/>
            <a:ext cx="621502" cy="542266"/>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dirty="0"/>
          </a:p>
        </p:txBody>
      </p:sp>
      <p:sp>
        <p:nvSpPr>
          <p:cNvPr id="11" name="文本框 10"/>
          <p:cNvSpPr txBox="1"/>
          <p:nvPr/>
        </p:nvSpPr>
        <p:spPr>
          <a:xfrm>
            <a:off x="8475135" y="2430719"/>
            <a:ext cx="2835348" cy="492443"/>
          </a:xfrm>
          <a:prstGeom prst="rect">
            <a:avLst/>
          </a:prstGeom>
          <a:solidFill>
            <a:srgbClr val="C00000"/>
          </a:solidFill>
        </p:spPr>
        <p:txBody>
          <a:bodyPr wrap="square" rtlCol="0">
            <a:spAutoFit/>
          </a:bodyPr>
          <a:lstStyle/>
          <a:p>
            <a:r>
              <a:rPr lang="zh-CN" altLang="en-US" sz="2600" b="1" dirty="0">
                <a:solidFill>
                  <a:schemeClr val="bg1"/>
                </a:solidFill>
              </a:rPr>
              <a:t>建议内容</a:t>
            </a:r>
            <a:r>
              <a:rPr lang="en-US" altLang="zh-CN" sz="2600" b="1" dirty="0">
                <a:solidFill>
                  <a:schemeClr val="bg1"/>
                </a:solidFill>
              </a:rPr>
              <a:t>(</a:t>
            </a:r>
            <a:r>
              <a:rPr lang="zh-CN" altLang="en-US" sz="2600" b="1" dirty="0">
                <a:solidFill>
                  <a:schemeClr val="bg1"/>
                </a:solidFill>
              </a:rPr>
              <a:t>要点</a:t>
            </a:r>
            <a:r>
              <a:rPr lang="en-US" altLang="zh-CN" sz="2600" b="1" dirty="0">
                <a:solidFill>
                  <a:schemeClr val="bg1"/>
                </a:solidFill>
              </a:rPr>
              <a:t>)</a:t>
            </a:r>
            <a:endParaRPr lang="zh-CN" altLang="en-US" sz="2600" b="1" dirty="0">
              <a:solidFill>
                <a:schemeClr val="bg1"/>
              </a:solidFill>
            </a:endParaRPr>
          </a:p>
        </p:txBody>
      </p:sp>
      <p:sp>
        <p:nvSpPr>
          <p:cNvPr id="12" name="文本框 11"/>
          <p:cNvSpPr txBox="1"/>
          <p:nvPr/>
        </p:nvSpPr>
        <p:spPr>
          <a:xfrm>
            <a:off x="5639786" y="3980474"/>
            <a:ext cx="3442070" cy="492443"/>
          </a:xfrm>
          <a:prstGeom prst="rect">
            <a:avLst/>
          </a:prstGeom>
          <a:solidFill>
            <a:srgbClr val="0070C0"/>
          </a:solidFill>
        </p:spPr>
        <p:txBody>
          <a:bodyPr wrap="square" rtlCol="0">
            <a:spAutoFit/>
          </a:bodyPr>
          <a:lstStyle/>
          <a:p>
            <a:r>
              <a:rPr lang="zh-CN" altLang="en-US" sz="2600" b="1" dirty="0">
                <a:solidFill>
                  <a:schemeClr val="bg1"/>
                </a:solidFill>
              </a:rPr>
              <a:t>建议效果</a:t>
            </a:r>
            <a:r>
              <a:rPr lang="en-US" altLang="zh-CN" sz="2600" b="1" dirty="0">
                <a:solidFill>
                  <a:schemeClr val="bg1"/>
                </a:solidFill>
              </a:rPr>
              <a:t>(</a:t>
            </a:r>
            <a:r>
              <a:rPr lang="zh-CN" altLang="en-US" sz="2600" b="1" dirty="0">
                <a:solidFill>
                  <a:schemeClr val="bg1"/>
                </a:solidFill>
              </a:rPr>
              <a:t>支撑信息</a:t>
            </a:r>
            <a:r>
              <a:rPr lang="en-US" altLang="zh-CN" sz="2600" b="1" dirty="0">
                <a:solidFill>
                  <a:schemeClr val="bg1"/>
                </a:solidFill>
              </a:rPr>
              <a:t>)</a:t>
            </a:r>
            <a:endParaRPr lang="zh-CN" altLang="en-US" sz="2600" b="1" dirty="0">
              <a:solidFill>
                <a:schemeClr val="bg1"/>
              </a:solidFill>
            </a:endParaRPr>
          </a:p>
        </p:txBody>
      </p:sp>
      <p:sp>
        <p:nvSpPr>
          <p:cNvPr id="13" name="文本框 12"/>
          <p:cNvSpPr txBox="1"/>
          <p:nvPr/>
        </p:nvSpPr>
        <p:spPr>
          <a:xfrm>
            <a:off x="185373" y="4535144"/>
            <a:ext cx="11335540" cy="461665"/>
          </a:xfrm>
          <a:prstGeom prst="rect">
            <a:avLst/>
          </a:prstGeom>
          <a:noFill/>
          <a:ln w="31750">
            <a:solidFill>
              <a:srgbClr val="0F5E8C"/>
            </a:solidFill>
          </a:ln>
        </p:spPr>
        <p:txBody>
          <a:bodyPr wrap="square" rtlCol="0">
            <a:spAutoFit/>
          </a:bodyPr>
          <a:lstStyle/>
          <a:p>
            <a:r>
              <a:rPr lang="zh-CN" altLang="en-US" sz="2400" dirty="0">
                <a:solidFill>
                  <a:srgbClr val="0F5E8C"/>
                </a:solidFill>
              </a:rPr>
              <a:t>表建议</a:t>
            </a:r>
            <a:r>
              <a:rPr lang="en-US" altLang="zh-CN" sz="2400" dirty="0">
                <a:solidFill>
                  <a:srgbClr val="0F5E8C"/>
                </a:solidFill>
              </a:rPr>
              <a:t>:it’s necessary\recommended\suggested\advised\proposed\a must to do </a:t>
            </a:r>
            <a:r>
              <a:rPr lang="en-US" altLang="zh-CN" sz="2400" dirty="0" err="1">
                <a:solidFill>
                  <a:srgbClr val="0F5E8C"/>
                </a:solidFill>
              </a:rPr>
              <a:t>sth</a:t>
            </a:r>
            <a:r>
              <a:rPr lang="en-US" altLang="zh-CN" sz="2400" dirty="0">
                <a:solidFill>
                  <a:srgbClr val="0F5E8C"/>
                </a:solidFill>
              </a:rPr>
              <a:t>.</a:t>
            </a:r>
            <a:endParaRPr lang="en-US" altLang="zh-CN" sz="2400" dirty="0">
              <a:solidFill>
                <a:srgbClr val="0F5E8C"/>
              </a:solidFill>
            </a:endParaRPr>
          </a:p>
        </p:txBody>
      </p:sp>
      <p:sp>
        <p:nvSpPr>
          <p:cNvPr id="14" name="文本框 13"/>
          <p:cNvSpPr txBox="1"/>
          <p:nvPr/>
        </p:nvSpPr>
        <p:spPr>
          <a:xfrm>
            <a:off x="185373" y="5197487"/>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16" name="文本框 15"/>
          <p:cNvSpPr txBox="1"/>
          <p:nvPr/>
        </p:nvSpPr>
        <p:spPr>
          <a:xfrm>
            <a:off x="2678849" y="5048138"/>
            <a:ext cx="8928691" cy="1077218"/>
          </a:xfrm>
          <a:prstGeom prst="rect">
            <a:avLst/>
          </a:prstGeom>
          <a:noFill/>
        </p:spPr>
        <p:txBody>
          <a:bodyPr wrap="square">
            <a:spAutoFit/>
          </a:bodyPr>
          <a:lstStyle/>
          <a:p>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It’s advisable to </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use “we-talk” </a:t>
            </a:r>
            <a:r>
              <a:rPr kumimoji="0" lang="en-US" altLang="zh-CN" sz="3200" b="1" i="0" u="none" strike="noStrike" kern="1200" cap="none" spc="0" normalizeH="0" baseline="0" noProof="0" dirty="0">
                <a:ln>
                  <a:noFill/>
                </a:ln>
                <a:solidFill>
                  <a:srgbClr val="ED6737"/>
                </a:solidFill>
                <a:effectLst/>
                <a:uLnTx/>
                <a:uFillTx/>
                <a:latin typeface="Calibri" panose="020F0502020204030204"/>
                <a:ea typeface="宋体" panose="02010600030101010101" pitchFamily="2" charset="-122"/>
                <a:cs typeface="+mn-cs"/>
              </a:rPr>
              <a:t>in the benefit of </a:t>
            </a:r>
            <a:r>
              <a:rPr kumimoji="0" lang="en-US" altLang="zh-CN" sz="3200" b="1"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you and your friends. </a:t>
            </a:r>
            <a:endParaRPr lang="zh-CN" altLang="en-US" dirty="0"/>
          </a:p>
        </p:txBody>
      </p:sp>
      <p:sp>
        <p:nvSpPr>
          <p:cNvPr id="17" name="文本框 16"/>
          <p:cNvSpPr txBox="1"/>
          <p:nvPr/>
        </p:nvSpPr>
        <p:spPr>
          <a:xfrm>
            <a:off x="2346027" y="6061242"/>
            <a:ext cx="9156167"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Tip8</a:t>
            </a:r>
            <a:r>
              <a:rPr lang="en-US" altLang="zh-CN" sz="2400" dirty="0">
                <a:solidFill>
                  <a:schemeClr val="bg1"/>
                </a:solidFill>
                <a:latin typeface="+mj-ea"/>
                <a:ea typeface="+mj-ea"/>
              </a:rPr>
              <a:t> </a:t>
            </a:r>
            <a:r>
              <a:rPr lang="zh-CN" altLang="en-US" sz="2400" dirty="0">
                <a:solidFill>
                  <a:schemeClr val="bg1"/>
                </a:solidFill>
                <a:latin typeface="+mj-ea"/>
                <a:ea typeface="+mj-ea"/>
              </a:rPr>
              <a:t>巧用介词短语、非谓语动词、定语从句等语法，连接主次要点。</a:t>
            </a:r>
            <a:endParaRPr lang="zh-CN" altLang="en-US" sz="2400" dirty="0">
              <a:solidFill>
                <a:schemeClr val="bg1"/>
              </a:solidFill>
              <a:latin typeface="+mj-ea"/>
              <a:ea typeface="+mj-ea"/>
            </a:endParaRPr>
          </a:p>
        </p:txBody>
      </p:sp>
      <p:cxnSp>
        <p:nvCxnSpPr>
          <p:cNvPr id="18" name="直接箭头连接符 17"/>
          <p:cNvCxnSpPr/>
          <p:nvPr/>
        </p:nvCxnSpPr>
        <p:spPr>
          <a:xfrm>
            <a:off x="9944541" y="5574524"/>
            <a:ext cx="0" cy="501115"/>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6" grpId="0"/>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1680769" y="4419096"/>
            <a:ext cx="8836073"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structure and organize your writing</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1" cstate="screen"/>
            <a:stretch>
              <a:fillRect/>
            </a:stretch>
          </p:blipFill>
          <p:spPr>
            <a:xfrm>
              <a:off x="3790519" y="985318"/>
              <a:ext cx="4117476" cy="3053282"/>
            </a:xfrm>
            <a:prstGeom prst="rect">
              <a:avLst/>
            </a:prstGeom>
          </p:spPr>
        </p:pic>
        <p:sp>
          <p:nvSpPr>
            <p:cNvPr id="21" name="文本框 20"/>
            <p:cNvSpPr txBox="1"/>
            <p:nvPr/>
          </p:nvSpPr>
          <p:spPr>
            <a:xfrm>
              <a:off x="4920133" y="1849671"/>
              <a:ext cx="2069797"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Step3</a:t>
              </a:r>
              <a:endParaRPr lang="zh-CN" altLang="en-US" sz="5400" dirty="0">
                <a:solidFill>
                  <a:schemeClr val="tx1">
                    <a:lumMod val="85000"/>
                    <a:lumOff val="15000"/>
                  </a:schemeClr>
                </a:solidFill>
                <a:latin typeface="Century Gothic" panose="020B0502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116951"/>
            <a:ext cx="1036651" cy="1012593"/>
          </a:xfrm>
          <a:prstGeom prst="rect">
            <a:avLst/>
          </a:prstGeom>
        </p:spPr>
      </p:pic>
      <p:sp>
        <p:nvSpPr>
          <p:cNvPr id="4" name="文本框 3"/>
          <p:cNvSpPr txBox="1"/>
          <p:nvPr/>
        </p:nvSpPr>
        <p:spPr>
          <a:xfrm>
            <a:off x="1477213" y="361637"/>
            <a:ext cx="7697267"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rgbClr val="002060"/>
                </a:solidFill>
              </a:rPr>
              <a:t>Read for the </a:t>
            </a:r>
            <a:r>
              <a:rPr lang="en-US" altLang="zh-CN" sz="2800" b="1" dirty="0">
                <a:solidFill>
                  <a:srgbClr val="C00000"/>
                </a:solidFill>
                <a:effectLst>
                  <a:outerShdw blurRad="38100" dist="38100" dir="2700000" algn="tl">
                    <a:srgbClr val="000000">
                      <a:alpha val="43137"/>
                    </a:srgbClr>
                  </a:outerShdw>
                </a:effectLst>
              </a:rPr>
              <a:t>structure</a:t>
            </a:r>
            <a:r>
              <a:rPr lang="en-US" altLang="zh-CN" sz="2800" b="1" dirty="0">
                <a:solidFill>
                  <a:srgbClr val="002060"/>
                </a:solidFill>
              </a:rPr>
              <a:t> and draw a mind map </a:t>
            </a:r>
            <a:endParaRPr lang="zh-CN" altLang="en-US" sz="2800" b="1" dirty="0">
              <a:solidFill>
                <a:srgbClr val="002060"/>
              </a:solidFill>
            </a:endParaRPr>
          </a:p>
        </p:txBody>
      </p:sp>
      <p:grpSp>
        <p:nvGrpSpPr>
          <p:cNvPr id="41" name="组合 40"/>
          <p:cNvGrpSpPr/>
          <p:nvPr/>
        </p:nvGrpSpPr>
        <p:grpSpPr>
          <a:xfrm>
            <a:off x="2145653" y="1360606"/>
            <a:ext cx="7643866" cy="4358512"/>
            <a:chOff x="306220" y="1381871"/>
            <a:chExt cx="7643866" cy="4358512"/>
          </a:xfrm>
        </p:grpSpPr>
        <p:sp>
          <p:nvSpPr>
            <p:cNvPr id="22" name="TextBox 9"/>
            <p:cNvSpPr txBox="1"/>
            <p:nvPr/>
          </p:nvSpPr>
          <p:spPr>
            <a:xfrm>
              <a:off x="3163740" y="4786276"/>
              <a:ext cx="1857388"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Suggestion</a:t>
              </a:r>
              <a:endPar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    (Para.5)</a:t>
              </a:r>
              <a:endParaRPr kumimoji="0" lang="zh-CN" altLang="en-US"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grpSp>
          <p:nvGrpSpPr>
            <p:cNvPr id="23" name="组合 22"/>
            <p:cNvGrpSpPr/>
            <p:nvPr/>
          </p:nvGrpSpPr>
          <p:grpSpPr>
            <a:xfrm>
              <a:off x="306220" y="1381871"/>
              <a:ext cx="7643866" cy="3643338"/>
              <a:chOff x="785786" y="1500174"/>
              <a:chExt cx="7643866" cy="3643338"/>
            </a:xfrm>
          </p:grpSpPr>
          <p:sp>
            <p:nvSpPr>
              <p:cNvPr id="24" name="TextBox 4"/>
              <p:cNvSpPr txBox="1"/>
              <p:nvPr/>
            </p:nvSpPr>
            <p:spPr>
              <a:xfrm>
                <a:off x="3500430" y="1500174"/>
                <a:ext cx="2000264"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Introduction</a:t>
                </a:r>
                <a:endPar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    (Para.1)</a:t>
                </a:r>
                <a:endParaRPr kumimoji="0" lang="zh-CN" altLang="en-US"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sp>
            <p:nvSpPr>
              <p:cNvPr id="25" name="TextBox 6"/>
              <p:cNvSpPr txBox="1"/>
              <p:nvPr/>
            </p:nvSpPr>
            <p:spPr>
              <a:xfrm>
                <a:off x="785786" y="3071810"/>
                <a:ext cx="2071702"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Advantage 1</a:t>
                </a:r>
                <a:endPar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    (Para.2)</a:t>
                </a:r>
                <a:endParaRPr kumimoji="0" lang="zh-CN" altLang="en-US"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sp>
            <p:nvSpPr>
              <p:cNvPr id="26" name="TextBox 7"/>
              <p:cNvSpPr txBox="1"/>
              <p:nvPr/>
            </p:nvSpPr>
            <p:spPr>
              <a:xfrm>
                <a:off x="3571868" y="3071810"/>
                <a:ext cx="2000264"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Advantage 2</a:t>
                </a:r>
                <a:endPar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     (Para.3)</a:t>
                </a:r>
                <a:endParaRPr kumimoji="0" lang="zh-CN" altLang="en-US"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sp>
            <p:nvSpPr>
              <p:cNvPr id="27" name="TextBox 8"/>
              <p:cNvSpPr txBox="1"/>
              <p:nvPr/>
            </p:nvSpPr>
            <p:spPr>
              <a:xfrm>
                <a:off x="6215074" y="3071810"/>
                <a:ext cx="2214578" cy="954107"/>
              </a:xfrm>
              <a:prstGeom prst="rect">
                <a:avLst/>
              </a:prstGeom>
              <a:noFill/>
              <a:ln w="31750">
                <a:solidFill>
                  <a:srgbClr val="C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Disadvantage</a:t>
                </a:r>
                <a:endPar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      (Para.4)</a:t>
                </a:r>
                <a:endParaRPr kumimoji="0" lang="zh-CN" altLang="en-US" sz="2800" b="0"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cxnSp>
            <p:nvCxnSpPr>
              <p:cNvPr id="28" name="直接连接符 27"/>
              <p:cNvCxnSpPr/>
              <p:nvPr/>
            </p:nvCxnSpPr>
            <p:spPr>
              <a:xfrm rot="10800000" flipV="1">
                <a:off x="2357422" y="2357430"/>
                <a:ext cx="1071570" cy="642942"/>
              </a:xfrm>
              <a:prstGeom prst="line">
                <a:avLst/>
              </a:prstGeom>
              <a:noFill/>
              <a:ln w="28575" cap="flat" cmpd="sng" algn="ctr">
                <a:solidFill>
                  <a:srgbClr val="C00000"/>
                </a:solidFill>
                <a:prstDash val="solid"/>
              </a:ln>
              <a:effectLst/>
            </p:spPr>
          </p:cxnSp>
          <p:cxnSp>
            <p:nvCxnSpPr>
              <p:cNvPr id="29" name="直接连接符 28"/>
              <p:cNvCxnSpPr/>
              <p:nvPr/>
            </p:nvCxnSpPr>
            <p:spPr>
              <a:xfrm>
                <a:off x="5500694" y="2285992"/>
                <a:ext cx="1143008" cy="785818"/>
              </a:xfrm>
              <a:prstGeom prst="line">
                <a:avLst/>
              </a:prstGeom>
              <a:noFill/>
              <a:ln w="28575" cap="flat" cmpd="sng" algn="ctr">
                <a:solidFill>
                  <a:srgbClr val="C0504D">
                    <a:shade val="95000"/>
                    <a:satMod val="105000"/>
                  </a:srgbClr>
                </a:solidFill>
                <a:prstDash val="solid"/>
              </a:ln>
              <a:effectLst/>
            </p:spPr>
          </p:cxnSp>
          <p:cxnSp>
            <p:nvCxnSpPr>
              <p:cNvPr id="30" name="直接连接符 29"/>
              <p:cNvCxnSpPr/>
              <p:nvPr/>
            </p:nvCxnSpPr>
            <p:spPr>
              <a:xfrm>
                <a:off x="2285984" y="4143380"/>
                <a:ext cx="1285884" cy="928694"/>
              </a:xfrm>
              <a:prstGeom prst="line">
                <a:avLst/>
              </a:prstGeom>
              <a:noFill/>
              <a:ln w="28575" cap="flat" cmpd="sng" algn="ctr">
                <a:solidFill>
                  <a:srgbClr val="C0504D">
                    <a:shade val="95000"/>
                    <a:satMod val="105000"/>
                  </a:srgbClr>
                </a:solidFill>
                <a:prstDash val="solid"/>
              </a:ln>
              <a:effectLst/>
            </p:spPr>
          </p:cxnSp>
          <p:cxnSp>
            <p:nvCxnSpPr>
              <p:cNvPr id="31" name="直接连接符 30"/>
              <p:cNvCxnSpPr/>
              <p:nvPr/>
            </p:nvCxnSpPr>
            <p:spPr>
              <a:xfrm rot="5400000">
                <a:off x="4037009" y="4464851"/>
                <a:ext cx="785024" cy="794"/>
              </a:xfrm>
              <a:prstGeom prst="line">
                <a:avLst/>
              </a:prstGeom>
              <a:noFill/>
              <a:ln w="28575" cap="flat" cmpd="sng" algn="ctr">
                <a:solidFill>
                  <a:srgbClr val="C0504D">
                    <a:shade val="95000"/>
                    <a:satMod val="105000"/>
                  </a:srgbClr>
                </a:solidFill>
                <a:prstDash val="solid"/>
              </a:ln>
              <a:effectLst/>
            </p:spPr>
          </p:cxnSp>
          <p:cxnSp>
            <p:nvCxnSpPr>
              <p:cNvPr id="32" name="直接连接符 31"/>
              <p:cNvCxnSpPr/>
              <p:nvPr/>
            </p:nvCxnSpPr>
            <p:spPr>
              <a:xfrm rot="5400000">
                <a:off x="5572132" y="4071942"/>
                <a:ext cx="1071570" cy="1071570"/>
              </a:xfrm>
              <a:prstGeom prst="line">
                <a:avLst/>
              </a:prstGeom>
              <a:noFill/>
              <a:ln w="28575" cap="flat" cmpd="sng" algn="ctr">
                <a:solidFill>
                  <a:srgbClr val="C0504D">
                    <a:shade val="95000"/>
                    <a:satMod val="105000"/>
                  </a:srgbClr>
                </a:solidFill>
                <a:prstDash val="solid"/>
              </a:ln>
              <a:effectLst/>
            </p:spPr>
          </p:cxnSp>
          <p:cxnSp>
            <p:nvCxnSpPr>
              <p:cNvPr id="33" name="直接连接符 32"/>
              <p:cNvCxnSpPr/>
              <p:nvPr/>
            </p:nvCxnSpPr>
            <p:spPr>
              <a:xfrm>
                <a:off x="4429124" y="2564904"/>
                <a:ext cx="0" cy="435469"/>
              </a:xfrm>
              <a:prstGeom prst="line">
                <a:avLst/>
              </a:prstGeom>
              <a:noFill/>
              <a:ln w="28575" cap="flat" cmpd="sng" algn="ctr">
                <a:solidFill>
                  <a:srgbClr val="C0504D">
                    <a:shade val="95000"/>
                    <a:satMod val="105000"/>
                  </a:srgbClr>
                </a:solidFill>
                <a:prstDash val="solid"/>
              </a:ln>
              <a:effectLst/>
            </p:spPr>
          </p:cxnSp>
          <p:sp>
            <p:nvSpPr>
              <p:cNvPr id="34" name="TextBox 25"/>
              <p:cNvSpPr txBox="1"/>
              <p:nvPr/>
            </p:nvSpPr>
            <p:spPr>
              <a:xfrm>
                <a:off x="3000364" y="3143248"/>
                <a:ext cx="50006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并列</a:t>
                </a:r>
                <a:endPar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sp>
            <p:nvSpPr>
              <p:cNvPr id="35" name="TextBox 26"/>
              <p:cNvSpPr txBox="1"/>
              <p:nvPr/>
            </p:nvSpPr>
            <p:spPr>
              <a:xfrm>
                <a:off x="5643570" y="3071810"/>
                <a:ext cx="50006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转折</a:t>
                </a:r>
                <a:endPar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sp>
            <p:nvSpPr>
              <p:cNvPr id="36" name="TextBox 27"/>
              <p:cNvSpPr txBox="1"/>
              <p:nvPr/>
            </p:nvSpPr>
            <p:spPr>
              <a:xfrm>
                <a:off x="4143372" y="4429132"/>
                <a:ext cx="71438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rPr>
                  <a:t>因果</a:t>
                </a:r>
                <a:endParaRPr kumimoji="0" lang="zh-CN" altLang="en-US" sz="1800" b="1" i="0" u="none" strike="noStrike" kern="0" cap="none" spc="0" normalizeH="0" baseline="0" noProof="0" dirty="0">
                  <a:ln>
                    <a:noFill/>
                  </a:ln>
                  <a:solidFill>
                    <a:prstClr val="black"/>
                  </a:solidFill>
                  <a:effectLst/>
                  <a:uLnTx/>
                  <a:uFillTx/>
                  <a:latin typeface="Calibri" panose="020F0502020204030204"/>
                  <a:ea typeface="宋体" panose="02010600030101010101" pitchFamily="2" charset="-122"/>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screen"/>
          <a:stretch>
            <a:fillRect/>
          </a:stretch>
        </p:blipFill>
        <p:spPr>
          <a:xfrm>
            <a:off x="986481" y="-62397"/>
            <a:ext cx="9658327" cy="6999910"/>
          </a:xfrm>
          <a:prstGeom prst="rect">
            <a:avLst/>
          </a:prstGeom>
        </p:spPr>
      </p:pic>
      <p:sp>
        <p:nvSpPr>
          <p:cNvPr id="5" name="文本框 4"/>
          <p:cNvSpPr txBox="1"/>
          <p:nvPr/>
        </p:nvSpPr>
        <p:spPr>
          <a:xfrm>
            <a:off x="3686097" y="2560442"/>
            <a:ext cx="4825360" cy="769441"/>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4400" b="1" dirty="0">
                <a:solidFill>
                  <a:prstClr val="black">
                    <a:lumMod val="85000"/>
                    <a:lumOff val="15000"/>
                  </a:prstClr>
                </a:solidFill>
                <a:effectLst>
                  <a:outerShdw blurRad="38100" dist="38100" dir="2700000" algn="tl">
                    <a:srgbClr val="000000">
                      <a:alpha val="43137"/>
                    </a:srgbClr>
                  </a:outerShdw>
                </a:effectLst>
                <a:latin typeface="Century" panose="02040604050505020304" pitchFamily="18" charset="0"/>
                <a:ea typeface="微软雅黑" panose="020B0503020204020204" charset="-122"/>
              </a:rPr>
              <a:t>Summary writing</a:t>
            </a:r>
            <a:endParaRPr kumimoji="0" lang="zh-CN" altLang="en-US" sz="4400" b="1" i="0" u="none" strike="noStrike" kern="1200" cap="none" spc="0" normalizeH="0" baseline="0" noProof="0" dirty="0">
              <a:ln>
                <a:noFill/>
              </a:ln>
              <a:solidFill>
                <a:prstClr val="black">
                  <a:lumMod val="85000"/>
                  <a:lumOff val="15000"/>
                </a:prstClr>
              </a:solidFill>
              <a:effectLst>
                <a:outerShdw blurRad="38100" dist="38100" dir="2700000" algn="tl">
                  <a:srgbClr val="000000">
                    <a:alpha val="43137"/>
                  </a:srgbClr>
                </a:outerShdw>
              </a:effectLst>
              <a:uLnTx/>
              <a:uFillTx/>
              <a:latin typeface="Century" panose="02040604050505020304" pitchFamily="18" charset="0"/>
              <a:ea typeface="微软雅黑" panose="020B0503020204020204" charset="-122"/>
            </a:endParaRPr>
          </a:p>
        </p:txBody>
      </p:sp>
      <p:sp>
        <p:nvSpPr>
          <p:cNvPr id="6" name="文本框 5"/>
          <p:cNvSpPr txBox="1"/>
          <p:nvPr/>
        </p:nvSpPr>
        <p:spPr>
          <a:xfrm>
            <a:off x="5016589" y="1970471"/>
            <a:ext cx="2164375" cy="707886"/>
          </a:xfrm>
          <a:prstGeom prst="rect">
            <a:avLst/>
          </a:prstGeom>
          <a:noFill/>
        </p:spPr>
        <p:txBody>
          <a:bodyPr wrap="non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4000" b="1" u="none" strike="noStrike" kern="1200" cap="none" spc="0" normalizeH="0" baseline="0" noProof="0" dirty="0">
                <a:ln>
                  <a:noFill/>
                </a:ln>
                <a:solidFill>
                  <a:srgbClr val="C00000"/>
                </a:solidFill>
                <a:effectLst/>
                <a:uLnTx/>
                <a:uFillTx/>
                <a:latin typeface="Century Gothic" panose="020B0502020202020204" pitchFamily="34" charset="0"/>
                <a:ea typeface="微软雅黑" panose="020B0503020204020204" charset="-122"/>
                <a:cs typeface="+mn-cs"/>
              </a:rPr>
              <a:t>We-talk</a:t>
            </a:r>
            <a:endParaRPr kumimoji="0" lang="zh-CN" altLang="en-US" sz="4000" b="1" u="none" strike="noStrike" kern="1200" cap="none" spc="0" normalizeH="0" baseline="0" noProof="0" dirty="0">
              <a:ln>
                <a:noFill/>
              </a:ln>
              <a:solidFill>
                <a:srgbClr val="C00000"/>
              </a:solidFill>
              <a:effectLst/>
              <a:uLnTx/>
              <a:uFillTx/>
              <a:latin typeface="Century Gothic" panose="020B0502020202020204" pitchFamily="34" charset="0"/>
              <a:ea typeface="微软雅黑" panose="020B0503020204020204" charset="-122"/>
              <a:cs typeface="+mn-cs"/>
            </a:endParaRPr>
          </a:p>
        </p:txBody>
      </p:sp>
      <p:grpSp>
        <p:nvGrpSpPr>
          <p:cNvPr id="12" name="组合 11"/>
          <p:cNvGrpSpPr/>
          <p:nvPr/>
        </p:nvGrpSpPr>
        <p:grpSpPr>
          <a:xfrm>
            <a:off x="4840272" y="3621828"/>
            <a:ext cx="2862554" cy="754918"/>
            <a:chOff x="5518150" y="4118363"/>
            <a:chExt cx="1155700" cy="258376"/>
          </a:xfrm>
        </p:grpSpPr>
        <p:sp>
          <p:nvSpPr>
            <p:cNvPr id="9" name="圆角矩形 8"/>
            <p:cNvSpPr/>
            <p:nvPr/>
          </p:nvSpPr>
          <p:spPr>
            <a:xfrm>
              <a:off x="5518150" y="4118363"/>
              <a:ext cx="1155700" cy="258376"/>
            </a:xfrm>
            <a:prstGeom prst="roundRect">
              <a:avLst>
                <a:gd name="adj" fmla="val 50000"/>
              </a:avLst>
            </a:prstGeom>
            <a:solidFill>
              <a:srgbClr val="E176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10" name="文本框 9"/>
            <p:cNvSpPr txBox="1"/>
            <p:nvPr/>
          </p:nvSpPr>
          <p:spPr>
            <a:xfrm>
              <a:off x="5529740" y="4118927"/>
              <a:ext cx="1144110" cy="242279"/>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charset="-122"/>
                  <a:ea typeface="微软雅黑" panose="020B0503020204020204" charset="-122"/>
                  <a:cs typeface="+mn-cs"/>
                </a:rPr>
                <a:t>BY</a:t>
              </a:r>
              <a:r>
                <a:rPr kumimoji="0" lang="zh-CN" altLang="en-US"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charset="-122"/>
                  <a:ea typeface="微软雅黑" panose="020B0503020204020204" charset="-122"/>
                  <a:cs typeface="+mn-cs"/>
                </a:rPr>
                <a:t>：</a:t>
              </a:r>
              <a:r>
                <a:rPr lang="zh-CN" altLang="en-US" sz="2000" dirty="0">
                  <a:solidFill>
                    <a:prstClr val="white"/>
                  </a:solidFill>
                  <a:effectLst>
                    <a:outerShdw blurRad="38100" dist="38100" dir="2700000" algn="tl">
                      <a:srgbClr val="000000">
                        <a:alpha val="43137"/>
                      </a:srgbClr>
                    </a:outerShdw>
                  </a:effectLst>
                  <a:latin typeface="微软雅黑" panose="020B0503020204020204" charset="-122"/>
                  <a:ea typeface="微软雅黑" panose="020B0503020204020204" charset="-122"/>
                </a:rPr>
                <a:t>桐乡市高级中学 翁雨昕</a:t>
              </a:r>
              <a:r>
                <a:rPr lang="en-US" altLang="zh-CN" sz="2000" dirty="0">
                  <a:solidFill>
                    <a:prstClr val="white"/>
                  </a:solidFill>
                  <a:effectLst>
                    <a:outerShdw blurRad="38100" dist="38100" dir="2700000" algn="tl">
                      <a:srgbClr val="000000">
                        <a:alpha val="43137"/>
                      </a:srgbClr>
                    </a:outerShdw>
                  </a:effectLst>
                  <a:latin typeface="微软雅黑" panose="020B0503020204020204" charset="-122"/>
                  <a:ea typeface="微软雅黑" panose="020B0503020204020204" charset="-122"/>
                </a:rPr>
                <a:t>Ivy</a:t>
              </a:r>
              <a:r>
                <a:rPr lang="zh-CN" altLang="en-US" sz="2000" dirty="0">
                  <a:solidFill>
                    <a:prstClr val="white"/>
                  </a:solidFill>
                  <a:effectLst>
                    <a:outerShdw blurRad="38100" dist="38100" dir="2700000" algn="tl">
                      <a:srgbClr val="000000">
                        <a:alpha val="43137"/>
                      </a:srgbClr>
                    </a:outerShdw>
                  </a:effectLst>
                  <a:latin typeface="微软雅黑" panose="020B0503020204020204" charset="-122"/>
                  <a:ea typeface="微软雅黑" panose="020B0503020204020204" charset="-122"/>
                </a:rPr>
                <a:t> </a:t>
              </a:r>
              <a:endParaRPr kumimoji="0" lang="zh-CN" altLang="en-US" sz="20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charset="-122"/>
                <a:ea typeface="微软雅黑" panose="020B050302020402020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424050" y="149253"/>
            <a:ext cx="7697267"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rgbClr val="002060"/>
                </a:solidFill>
              </a:rPr>
              <a:t>Fill in the blanks with proper logical words</a:t>
            </a:r>
            <a:endParaRPr lang="zh-CN" altLang="en-US" sz="2800" b="1" dirty="0">
              <a:solidFill>
                <a:srgbClr val="002060"/>
              </a:solidFill>
            </a:endParaRPr>
          </a:p>
        </p:txBody>
      </p:sp>
      <p:pic>
        <p:nvPicPr>
          <p:cNvPr id="23" name="图片 2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63879" y="154802"/>
            <a:ext cx="1036651" cy="1012593"/>
          </a:xfrm>
          <a:prstGeom prst="rect">
            <a:avLst/>
          </a:prstGeom>
        </p:spPr>
      </p:pic>
      <p:sp>
        <p:nvSpPr>
          <p:cNvPr id="24" name="文本框 23"/>
          <p:cNvSpPr txBox="1"/>
          <p:nvPr/>
        </p:nvSpPr>
        <p:spPr>
          <a:xfrm>
            <a:off x="496187" y="1185062"/>
            <a:ext cx="11507971" cy="3539430"/>
          </a:xfrm>
          <a:prstGeom prst="rect">
            <a:avLst/>
          </a:prstGeom>
          <a:noFill/>
        </p:spPr>
        <p:txBody>
          <a:bodyPr wrap="square">
            <a:spAutoFit/>
          </a:bodyPr>
          <a:lstStyle/>
          <a:p>
            <a:r>
              <a:rPr kumimoji="0" lang="en-US" altLang="zh-CN" sz="3200" b="1" i="0" u="none" strike="noStrike" kern="1200" cap="none" spc="0" normalizeH="0" baseline="0" noProof="0" dirty="0">
                <a:ln>
                  <a:noFill/>
                </a:ln>
                <a:solidFill>
                  <a:prstClr val="white">
                    <a:lumMod val="50000"/>
                  </a:prstClr>
                </a:solidFill>
                <a:effectLst/>
                <a:uLnTx/>
                <a:uFillTx/>
                <a:latin typeface="Calibri" panose="020F0502020204030204"/>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cs typeface="+mn-cs"/>
              </a:rPr>
              <a:t>“we-talk” plays a crucial role in establishing and maintaining friendship. </a:t>
            </a:r>
            <a:r>
              <a:rPr kumimoji="0" lang="en-US" altLang="zh-CN" sz="3200" b="1" i="0" u="none" strike="noStrike" kern="1200" cap="none" spc="0" normalizeH="0" baseline="0" noProof="0" dirty="0">
                <a:ln>
                  <a:noFill/>
                </a:ln>
                <a:solidFill>
                  <a:srgbClr val="C00000"/>
                </a:solidFill>
                <a:effectLst/>
                <a:uLnTx/>
                <a:uFillTx/>
                <a:latin typeface="Calibri" panose="020F0502020204030204"/>
                <a:ea typeface="宋体" panose="02010600030101010101" pitchFamily="2" charset="-122"/>
                <a:cs typeface="+mn-cs"/>
              </a:rPr>
              <a:t>As a study reveals,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cs typeface="+mn-cs"/>
              </a:rPr>
              <a:t>“we-talk” contributes to healthier relationships, motivating individuals into a group and to rely on each other. </a:t>
            </a:r>
            <a:r>
              <a:rPr kumimoji="0" lang="en-US" altLang="zh-CN" sz="3200" b="1" i="0" u="sng" strike="noStrike" kern="1200" cap="none" spc="0" normalizeH="0" baseline="0" noProof="0" dirty="0">
                <a:ln>
                  <a:noFill/>
                </a:ln>
                <a:effectLst/>
                <a:uLnTx/>
                <a:uFillTx/>
                <a:latin typeface="Calibri" panose="020F0502020204030204"/>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cs typeface="+mn-cs"/>
              </a:rPr>
              <a:t>, support from such interdependence  is beneficial to address collisions. “I-talk”,</a:t>
            </a:r>
            <a:r>
              <a:rPr kumimoji="0" lang="en-US" altLang="zh-CN" sz="3200" b="1" i="0" u="sng" strike="noStrike" kern="1200" cap="none" spc="0" normalizeH="0" baseline="0" noProof="0" dirty="0">
                <a:ln>
                  <a:noFill/>
                </a:ln>
                <a:effectLst/>
                <a:uLnTx/>
                <a:uFillTx/>
                <a:latin typeface="Calibri" panose="020F0502020204030204"/>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cs typeface="+mn-cs"/>
              </a:rPr>
              <a:t>, indicates pressure or negative feelings</a:t>
            </a:r>
            <a:r>
              <a:rPr kumimoji="0" lang="en-US" altLang="zh-CN" sz="3200" b="1" i="0" strike="noStrike" kern="1200" cap="none" spc="0" normalizeH="0" baseline="0" noProof="0" dirty="0">
                <a:ln>
                  <a:noFill/>
                </a:ln>
                <a:effectLst/>
                <a:uLnTx/>
                <a:uFillTx/>
                <a:latin typeface="Calibri" panose="020F0502020204030204"/>
                <a:ea typeface="宋体" panose="02010600030101010101" pitchFamily="2" charset="-122"/>
                <a:cs typeface="+mn-cs"/>
              </a:rPr>
              <a:t>.</a:t>
            </a:r>
            <a:r>
              <a:rPr kumimoji="0" lang="en-US" altLang="zh-CN" sz="3200" b="1" i="0" u="sng" strike="noStrike" kern="1200" cap="none" spc="0" normalizeH="0" baseline="0" noProof="0" dirty="0">
                <a:ln>
                  <a:noFill/>
                </a:ln>
                <a:effectLst/>
                <a:uLnTx/>
                <a:uFillTx/>
                <a:latin typeface="Calibri" panose="020F0502020204030204"/>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cs typeface="+mn-cs"/>
              </a:rPr>
              <a:t> </a:t>
            </a:r>
            <a:r>
              <a:rPr kumimoji="0" lang="en-US" altLang="zh-CN" sz="3200" b="1" i="0" u="none" strike="noStrike" kern="1200" cap="none" spc="0" normalizeH="0" baseline="0" noProof="0" dirty="0">
                <a:ln>
                  <a:noFill/>
                </a:ln>
                <a:effectLst/>
                <a:uLnTx/>
                <a:uFillTx/>
                <a:latin typeface="Calibri" panose="020F0502020204030204"/>
                <a:ea typeface="宋体" panose="02010600030101010101" pitchFamily="2" charset="-122"/>
              </a:rPr>
              <a:t>it’s advisable to use “we-talk” in the benefit of you and your friends. </a:t>
            </a:r>
            <a:endParaRPr lang="zh-CN" altLang="en-US" dirty="0"/>
          </a:p>
        </p:txBody>
      </p:sp>
      <p:sp>
        <p:nvSpPr>
          <p:cNvPr id="25" name="文本框 24"/>
          <p:cNvSpPr txBox="1"/>
          <p:nvPr/>
        </p:nvSpPr>
        <p:spPr>
          <a:xfrm>
            <a:off x="496187" y="4742159"/>
            <a:ext cx="3791559" cy="1569660"/>
          </a:xfrm>
          <a:prstGeom prst="rect">
            <a:avLst/>
          </a:prstGeom>
          <a:solidFill>
            <a:srgbClr val="00B0F0"/>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并列</a:t>
            </a:r>
            <a:r>
              <a:rPr lang="en-US" altLang="zh-CN" sz="2400" dirty="0">
                <a:solidFill>
                  <a:schemeClr val="bg1"/>
                </a:solidFill>
              </a:rPr>
              <a:t>:also; additionally;</a:t>
            </a:r>
            <a:endParaRPr lang="en-US" altLang="zh-CN" sz="2400" dirty="0">
              <a:solidFill>
                <a:schemeClr val="bg1"/>
              </a:solidFill>
            </a:endParaRPr>
          </a:p>
          <a:p>
            <a:r>
              <a:rPr lang="en-US" altLang="zh-CN" sz="2400" dirty="0">
                <a:solidFill>
                  <a:schemeClr val="bg1"/>
                </a:solidFill>
              </a:rPr>
              <a:t>besides; what’s more; furthermore; moreover; in addition to…</a:t>
            </a:r>
            <a:endParaRPr lang="en-US" altLang="zh-CN" sz="2400" dirty="0">
              <a:solidFill>
                <a:schemeClr val="bg1"/>
              </a:solidFill>
            </a:endParaRPr>
          </a:p>
        </p:txBody>
      </p:sp>
      <p:sp>
        <p:nvSpPr>
          <p:cNvPr id="26" name="文本框 25"/>
          <p:cNvSpPr txBox="1"/>
          <p:nvPr/>
        </p:nvSpPr>
        <p:spPr>
          <a:xfrm>
            <a:off x="1220093" y="769564"/>
            <a:ext cx="2460343" cy="461665"/>
          </a:xfrm>
          <a:prstGeom prst="rect">
            <a:avLst/>
          </a:prstGeom>
          <a:solidFill>
            <a:srgbClr val="ED4857"/>
          </a:solidFill>
        </p:spPr>
        <p:txBody>
          <a:bodyPr wrap="square" rtlCol="0">
            <a:spAutoFit/>
          </a:bodyPr>
          <a:lstStyle/>
          <a:p>
            <a:r>
              <a:rPr lang="en-US" altLang="zh-CN" sz="2400" dirty="0">
                <a:solidFill>
                  <a:schemeClr val="bg1"/>
                </a:solidFill>
                <a:latin typeface="+mj-lt"/>
                <a:ea typeface="+mj-ea"/>
              </a:rPr>
              <a:t>Possible version</a:t>
            </a:r>
            <a:endParaRPr lang="zh-CN" altLang="en-US" sz="2400" dirty="0">
              <a:solidFill>
                <a:schemeClr val="bg1"/>
              </a:solidFill>
              <a:latin typeface="+mj-ea"/>
              <a:ea typeface="+mj-ea"/>
            </a:endParaRPr>
          </a:p>
        </p:txBody>
      </p:sp>
      <p:sp>
        <p:nvSpPr>
          <p:cNvPr id="27" name="文本框 26"/>
          <p:cNvSpPr txBox="1"/>
          <p:nvPr/>
        </p:nvSpPr>
        <p:spPr>
          <a:xfrm>
            <a:off x="4413223" y="4717296"/>
            <a:ext cx="3782979" cy="1569660"/>
          </a:xfrm>
          <a:prstGeom prst="rect">
            <a:avLst/>
          </a:prstGeom>
          <a:solidFill>
            <a:srgbClr val="F17F8A"/>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转折</a:t>
            </a:r>
            <a:r>
              <a:rPr lang="en-US" altLang="zh-CN" sz="2400" dirty="0">
                <a:solidFill>
                  <a:schemeClr val="bg1"/>
                </a:solidFill>
              </a:rPr>
              <a:t>:however; on the contrary; contrarily; by(in) contrast; whereas; </a:t>
            </a:r>
            <a:r>
              <a:rPr lang="en-US" altLang="zh-CN" sz="2400" dirty="0" err="1">
                <a:solidFill>
                  <a:schemeClr val="bg1"/>
                </a:solidFill>
              </a:rPr>
              <a:t>conversely;nevertheless</a:t>
            </a:r>
            <a:r>
              <a:rPr lang="en-US" altLang="zh-CN" sz="2400" dirty="0">
                <a:solidFill>
                  <a:schemeClr val="bg1"/>
                </a:solidFill>
              </a:rPr>
              <a:t>…</a:t>
            </a:r>
            <a:endParaRPr lang="en-US" altLang="zh-CN" sz="2400" dirty="0">
              <a:solidFill>
                <a:schemeClr val="bg1"/>
              </a:solidFill>
            </a:endParaRPr>
          </a:p>
        </p:txBody>
      </p:sp>
      <p:sp>
        <p:nvSpPr>
          <p:cNvPr id="28" name="文本框 27"/>
          <p:cNvSpPr txBox="1"/>
          <p:nvPr/>
        </p:nvSpPr>
        <p:spPr>
          <a:xfrm>
            <a:off x="8283917" y="4717296"/>
            <a:ext cx="3782979" cy="1569660"/>
          </a:xfrm>
          <a:prstGeom prst="rect">
            <a:avLst/>
          </a:prstGeom>
          <a:solidFill>
            <a:srgbClr val="F68C2D"/>
          </a:solidFill>
          <a:ln w="317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zh-CN" altLang="en-US" sz="2400" dirty="0">
                <a:solidFill>
                  <a:schemeClr val="bg1"/>
                </a:solidFill>
              </a:rPr>
              <a:t>结果</a:t>
            </a:r>
            <a:r>
              <a:rPr lang="en-US" altLang="zh-CN" sz="2400" dirty="0">
                <a:solidFill>
                  <a:schemeClr val="bg1"/>
                </a:solidFill>
              </a:rPr>
              <a:t>: so; therefore; thus;</a:t>
            </a:r>
            <a:endParaRPr lang="en-US" altLang="zh-CN" sz="2400" dirty="0">
              <a:solidFill>
                <a:schemeClr val="bg1"/>
              </a:solidFill>
            </a:endParaRPr>
          </a:p>
          <a:p>
            <a:r>
              <a:rPr lang="en-US" altLang="zh-CN" sz="2400" dirty="0">
                <a:solidFill>
                  <a:schemeClr val="bg1"/>
                </a:solidFill>
              </a:rPr>
              <a:t>hence; consequently; in consequence; as a result\consequence…</a:t>
            </a:r>
            <a:endParaRPr lang="en-US" altLang="zh-CN" sz="2400" dirty="0">
              <a:solidFill>
                <a:schemeClr val="bg1"/>
              </a:solidFill>
            </a:endParaRPr>
          </a:p>
        </p:txBody>
      </p:sp>
      <p:sp>
        <p:nvSpPr>
          <p:cNvPr id="29" name="文本框 28"/>
          <p:cNvSpPr txBox="1"/>
          <p:nvPr/>
        </p:nvSpPr>
        <p:spPr>
          <a:xfrm>
            <a:off x="2391966" y="2570057"/>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Additionally</a:t>
            </a:r>
            <a:endParaRPr lang="zh-CN" altLang="en-US" sz="3200" b="1" dirty="0">
              <a:solidFill>
                <a:srgbClr val="C00000"/>
              </a:solidFill>
              <a:latin typeface="Calibri" panose="020F0502020204030204" pitchFamily="34" charset="0"/>
              <a:cs typeface="Calibri" panose="020F0502020204030204" pitchFamily="34" charset="0"/>
            </a:endParaRPr>
          </a:p>
        </p:txBody>
      </p:sp>
      <p:sp>
        <p:nvSpPr>
          <p:cNvPr id="30" name="文本框 29"/>
          <p:cNvSpPr txBox="1"/>
          <p:nvPr/>
        </p:nvSpPr>
        <p:spPr>
          <a:xfrm>
            <a:off x="7198062" y="3058902"/>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by contrast</a:t>
            </a:r>
            <a:endParaRPr lang="zh-CN" altLang="en-US" sz="3200" b="1" dirty="0">
              <a:solidFill>
                <a:srgbClr val="C00000"/>
              </a:solidFill>
              <a:latin typeface="Calibri" panose="020F0502020204030204" pitchFamily="34" charset="0"/>
              <a:cs typeface="Calibri" panose="020F0502020204030204" pitchFamily="34" charset="0"/>
            </a:endParaRPr>
          </a:p>
        </p:txBody>
      </p:sp>
      <p:sp>
        <p:nvSpPr>
          <p:cNvPr id="31" name="文本框 30"/>
          <p:cNvSpPr txBox="1"/>
          <p:nvPr/>
        </p:nvSpPr>
        <p:spPr>
          <a:xfrm>
            <a:off x="5809092" y="3595711"/>
            <a:ext cx="2576940" cy="584775"/>
          </a:xfrm>
          <a:prstGeom prst="rect">
            <a:avLst/>
          </a:prstGeom>
          <a:noFill/>
        </p:spPr>
        <p:txBody>
          <a:bodyPr wrap="square" rtlCol="0">
            <a:spAutoFit/>
          </a:bodyPr>
          <a:lstStyle/>
          <a:p>
            <a:r>
              <a:rPr lang="en-US" altLang="zh-CN" sz="3200" b="1" dirty="0">
                <a:solidFill>
                  <a:srgbClr val="C00000"/>
                </a:solidFill>
                <a:latin typeface="Calibri" panose="020F0502020204030204" pitchFamily="34" charset="0"/>
                <a:cs typeface="Calibri" panose="020F0502020204030204" pitchFamily="34" charset="0"/>
              </a:rPr>
              <a:t>Thus</a:t>
            </a:r>
            <a:endParaRPr lang="zh-CN" altLang="en-US" sz="3200" b="1" dirty="0">
              <a:solidFill>
                <a:srgbClr val="C00000"/>
              </a:solidFill>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8" grpId="0" animBg="1"/>
      <p:bldP spid="29" grpId="0"/>
      <p:bldP spid="30" grpId="0"/>
      <p:bldP spid="3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5238842" y="1584395"/>
            <a:ext cx="6231193"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Step1: Read for </a:t>
            </a:r>
            <a:r>
              <a:rPr lang="en-US" altLang="zh-CN" sz="2800" b="1" dirty="0">
                <a:solidFill>
                  <a:srgbClr val="FF0000"/>
                </a:solidFill>
              </a:rPr>
              <a:t>theme &amp; main idea</a:t>
            </a:r>
            <a:endParaRPr lang="en-US" altLang="zh-CN" sz="2800" b="1" dirty="0">
              <a:solidFill>
                <a:schemeClr val="tx1">
                  <a:lumMod val="85000"/>
                  <a:lumOff val="15000"/>
                </a:schemeClr>
              </a:solidFill>
            </a:endParaRPr>
          </a:p>
        </p:txBody>
      </p:sp>
      <p:grpSp>
        <p:nvGrpSpPr>
          <p:cNvPr id="3" name="组合 2"/>
          <p:cNvGrpSpPr/>
          <p:nvPr/>
        </p:nvGrpSpPr>
        <p:grpSpPr>
          <a:xfrm>
            <a:off x="5448858" y="6497465"/>
            <a:ext cx="1294285" cy="0"/>
            <a:chOff x="5451631" y="5125866"/>
            <a:chExt cx="1294285" cy="0"/>
          </a:xfrm>
        </p:grpSpPr>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1" cstate="screen"/>
          <a:stretch>
            <a:fillRect/>
          </a:stretch>
        </p:blipFill>
        <p:spPr>
          <a:xfrm>
            <a:off x="274297" y="1672156"/>
            <a:ext cx="4738353" cy="3513688"/>
          </a:xfrm>
          <a:prstGeom prst="rect">
            <a:avLst/>
          </a:prstGeom>
        </p:spPr>
      </p:pic>
      <p:sp>
        <p:nvSpPr>
          <p:cNvPr id="21" name="文本框 20"/>
          <p:cNvSpPr txBox="1"/>
          <p:nvPr/>
        </p:nvSpPr>
        <p:spPr>
          <a:xfrm>
            <a:off x="2140676" y="2566312"/>
            <a:ext cx="1261884" cy="1077218"/>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rgbClr val="C00000"/>
                </a:solidFill>
                <a:effectLst>
                  <a:outerShdw blurRad="38100" dist="38100" dir="2700000" algn="tl">
                    <a:srgbClr val="000000">
                      <a:alpha val="43137"/>
                    </a:srgbClr>
                  </a:outerShdw>
                </a:effectLst>
                <a:latin typeface="Century Gothic" panose="020B0502020202020204" pitchFamily="34" charset="0"/>
              </a:rPr>
              <a:t>Three</a:t>
            </a:r>
            <a:endParaRPr lang="en-US" altLang="zh-CN" sz="3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algn="ctr"/>
            <a:r>
              <a:rPr lang="en-US" altLang="zh-CN" sz="3200" b="1" dirty="0">
                <a:solidFill>
                  <a:srgbClr val="C00000"/>
                </a:solidFill>
                <a:effectLst>
                  <a:outerShdw blurRad="38100" dist="38100" dir="2700000" algn="tl">
                    <a:srgbClr val="000000">
                      <a:alpha val="43137"/>
                    </a:srgbClr>
                  </a:outerShdw>
                </a:effectLst>
                <a:latin typeface="Century Gothic" panose="020B0502020202020204" pitchFamily="34" charset="0"/>
              </a:rPr>
              <a:t>steps</a:t>
            </a:r>
            <a:endParaRPr lang="zh-CN" altLang="en-US" sz="3200" b="1" dirty="0">
              <a:solidFill>
                <a:schemeClr val="tx1">
                  <a:lumMod val="85000"/>
                  <a:lumOff val="15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30" name="文本框 29"/>
          <p:cNvSpPr txBox="1"/>
          <p:nvPr/>
        </p:nvSpPr>
        <p:spPr>
          <a:xfrm>
            <a:off x="5238842" y="2627868"/>
            <a:ext cx="6678861" cy="954107"/>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Step2: Read for </a:t>
            </a:r>
            <a:r>
              <a:rPr lang="en-US" altLang="zh-CN" sz="2800" b="1" dirty="0">
                <a:solidFill>
                  <a:srgbClr val="FF0000"/>
                </a:solidFill>
              </a:rPr>
              <a:t>key points </a:t>
            </a:r>
            <a:r>
              <a:rPr lang="en-US" altLang="zh-CN" sz="2800" b="1" dirty="0">
                <a:solidFill>
                  <a:schemeClr val="tx1">
                    <a:lumMod val="85000"/>
                    <a:lumOff val="15000"/>
                  </a:schemeClr>
                </a:solidFill>
              </a:rPr>
              <a:t>and rewrite  </a:t>
            </a:r>
            <a:endParaRPr lang="en-US" altLang="zh-CN" sz="2800" b="1" dirty="0">
              <a:solidFill>
                <a:schemeClr val="tx1">
                  <a:lumMod val="85000"/>
                  <a:lumOff val="15000"/>
                </a:schemeClr>
              </a:solidFill>
            </a:endParaRPr>
          </a:p>
          <a:p>
            <a:r>
              <a:rPr lang="en-US" altLang="zh-CN" sz="2800" b="1" dirty="0">
                <a:solidFill>
                  <a:schemeClr val="tx1">
                    <a:lumMod val="85000"/>
                    <a:lumOff val="15000"/>
                  </a:schemeClr>
                </a:solidFill>
              </a:rPr>
              <a:t>            them </a:t>
            </a:r>
            <a:r>
              <a:rPr lang="en-US" altLang="zh-CN" sz="2800" b="1" dirty="0">
                <a:solidFill>
                  <a:srgbClr val="FF0000"/>
                </a:solidFill>
              </a:rPr>
              <a:t>correctly and concisely</a:t>
            </a:r>
            <a:r>
              <a:rPr lang="en-US" altLang="zh-CN" sz="2800" b="1" dirty="0">
                <a:solidFill>
                  <a:schemeClr val="tx1">
                    <a:lumMod val="85000"/>
                    <a:lumOff val="15000"/>
                  </a:schemeClr>
                </a:solidFill>
              </a:rPr>
              <a:t>.</a:t>
            </a:r>
            <a:endParaRPr lang="en-US" altLang="zh-CN" sz="2800" b="1" dirty="0">
              <a:solidFill>
                <a:schemeClr val="tx1">
                  <a:lumMod val="85000"/>
                  <a:lumOff val="15000"/>
                </a:schemeClr>
              </a:solidFill>
            </a:endParaRPr>
          </a:p>
        </p:txBody>
      </p:sp>
      <p:sp>
        <p:nvSpPr>
          <p:cNvPr id="31" name="文本框 30"/>
          <p:cNvSpPr txBox="1"/>
          <p:nvPr/>
        </p:nvSpPr>
        <p:spPr>
          <a:xfrm>
            <a:off x="5238842" y="3979632"/>
            <a:ext cx="6917278" cy="954107"/>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tx1">
                    <a:lumMod val="85000"/>
                    <a:lumOff val="15000"/>
                  </a:schemeClr>
                </a:solidFill>
              </a:rPr>
              <a:t>Step3: Read for </a:t>
            </a:r>
            <a:r>
              <a:rPr lang="en-US" altLang="zh-CN" sz="2800" b="1" dirty="0">
                <a:solidFill>
                  <a:srgbClr val="FF0000"/>
                </a:solidFill>
              </a:rPr>
              <a:t>structure</a:t>
            </a:r>
            <a:r>
              <a:rPr lang="en-US" altLang="zh-CN" sz="2800" b="1" dirty="0">
                <a:solidFill>
                  <a:schemeClr val="tx1">
                    <a:lumMod val="85000"/>
                    <a:lumOff val="15000"/>
                  </a:schemeClr>
                </a:solidFill>
              </a:rPr>
              <a:t> and organize </a:t>
            </a:r>
            <a:endParaRPr lang="en-US" altLang="zh-CN" sz="2800" b="1" dirty="0">
              <a:solidFill>
                <a:schemeClr val="tx1">
                  <a:lumMod val="85000"/>
                  <a:lumOff val="15000"/>
                </a:schemeClr>
              </a:solidFill>
            </a:endParaRPr>
          </a:p>
          <a:p>
            <a:r>
              <a:rPr lang="en-US" altLang="zh-CN" sz="2800" b="1" dirty="0">
                <a:solidFill>
                  <a:schemeClr val="tx1">
                    <a:lumMod val="85000"/>
                    <a:lumOff val="15000"/>
                  </a:schemeClr>
                </a:solidFill>
              </a:rPr>
              <a:t>            your writing </a:t>
            </a:r>
            <a:r>
              <a:rPr lang="en-US" altLang="zh-CN" sz="2800" b="1" dirty="0">
                <a:solidFill>
                  <a:srgbClr val="FF0000"/>
                </a:solidFill>
              </a:rPr>
              <a:t>coherently</a:t>
            </a:r>
            <a:r>
              <a:rPr lang="en-US" altLang="zh-CN" sz="2800" b="1" dirty="0">
                <a:solidFill>
                  <a:schemeClr val="tx1">
                    <a:lumMod val="85000"/>
                    <a:lumOff val="15000"/>
                  </a:schemeClr>
                </a:solidFill>
              </a:rPr>
              <a:t>.</a:t>
            </a:r>
            <a:endParaRPr lang="en-US" altLang="zh-CN" sz="2800" b="1" dirty="0">
              <a:solidFill>
                <a:schemeClr val="tx1">
                  <a:lumMod val="85000"/>
                  <a:lumOff val="15000"/>
                </a:schemeClr>
              </a:solidFill>
            </a:endParaRPr>
          </a:p>
        </p:txBody>
      </p:sp>
      <p:sp>
        <p:nvSpPr>
          <p:cNvPr id="4" name="文本框 3"/>
          <p:cNvSpPr txBox="1"/>
          <p:nvPr/>
        </p:nvSpPr>
        <p:spPr>
          <a:xfrm>
            <a:off x="4494733" y="262833"/>
            <a:ext cx="7697267" cy="707886"/>
          </a:xfrm>
          <a:prstGeom prst="rect">
            <a:avLst/>
          </a:prstGeom>
          <a:noFill/>
        </p:spPr>
        <p:txBody>
          <a:bodyPr wrap="square" rtlCol="0">
            <a:spAutoFit/>
            <a:scene3d>
              <a:camera prst="orthographicFront"/>
              <a:lightRig rig="threePt" dir="t"/>
            </a:scene3d>
            <a:sp3d contourW="12700"/>
          </a:bodyPr>
          <a:lstStyle/>
          <a:p>
            <a:r>
              <a:rPr lang="en-US" altLang="zh-CN" sz="4000" b="1" dirty="0">
                <a:solidFill>
                  <a:srgbClr val="C00000"/>
                </a:solidFill>
              </a:rPr>
              <a:t>Conclusion</a:t>
            </a:r>
            <a:endParaRPr lang="zh-CN" altLang="en-US" sz="4000" b="1"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 calcmode="lin" valueType="num">
                                      <p:cBhvr additive="base">
                                        <p:cTn id="23" dur="500" fill="hold"/>
                                        <p:tgtEl>
                                          <p:spTgt spid="30"/>
                                        </p:tgtEl>
                                        <p:attrNameLst>
                                          <p:attrName>ppt_x</p:attrName>
                                        </p:attrNameLst>
                                      </p:cBhvr>
                                      <p:tavLst>
                                        <p:tav tm="0">
                                          <p:val>
                                            <p:strVal val="#ppt_x"/>
                                          </p:val>
                                        </p:tav>
                                        <p:tav tm="100000">
                                          <p:val>
                                            <p:strVal val="#ppt_x"/>
                                          </p:val>
                                        </p:tav>
                                      </p:tavLst>
                                    </p:anim>
                                    <p:anim calcmode="lin" valueType="num">
                                      <p:cBhvr additive="base">
                                        <p:cTn id="2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ppt_x"/>
                                          </p:val>
                                        </p:tav>
                                        <p:tav tm="100000">
                                          <p:val>
                                            <p:strVal val="#ppt_x"/>
                                          </p:val>
                                        </p:tav>
                                      </p:tavLst>
                                    </p:anim>
                                    <p:anim calcmode="lin" valueType="num">
                                      <p:cBhvr additive="base">
                                        <p:cTn id="3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30" grpId="0"/>
      <p:bldP spid="3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866366" y="622174"/>
            <a:ext cx="6252333" cy="646331"/>
          </a:xfrm>
          <a:prstGeom prst="rect">
            <a:avLst/>
          </a:prstGeom>
          <a:noFill/>
        </p:spPr>
        <p:txBody>
          <a:bodyPr wrap="square" rtlCol="0">
            <a:spAutoFit/>
            <a:scene3d>
              <a:camera prst="orthographicFront"/>
              <a:lightRig rig="threePt" dir="t"/>
            </a:scene3d>
            <a:sp3d contourW="12700"/>
          </a:bodyPr>
          <a:lstStyle/>
          <a:p>
            <a:r>
              <a:rPr lang="en-US" altLang="zh-CN" sz="3600" b="1" dirty="0">
                <a:solidFill>
                  <a:srgbClr val="C00000"/>
                </a:solidFill>
              </a:rPr>
              <a:t>Assignments</a:t>
            </a:r>
            <a:endParaRPr lang="zh-CN" altLang="en-US" sz="3600" b="1" dirty="0">
              <a:solidFill>
                <a:srgbClr val="C00000"/>
              </a:solidFill>
            </a:endParaRPr>
          </a:p>
        </p:txBody>
      </p:sp>
      <p:pic>
        <p:nvPicPr>
          <p:cNvPr id="9" name="图片 8"/>
          <p:cNvPicPr>
            <a:picLocks noChangeAspect="1"/>
          </p:cNvPicPr>
          <p:nvPr/>
        </p:nvPicPr>
        <p:blipFill>
          <a:blip r:embed="rId1" cstate="screen"/>
          <a:stretch>
            <a:fillRect/>
          </a:stretch>
        </p:blipFill>
        <p:spPr>
          <a:xfrm>
            <a:off x="424104" y="557696"/>
            <a:ext cx="1255524" cy="931024"/>
          </a:xfrm>
          <a:prstGeom prst="rect">
            <a:avLst/>
          </a:prstGeom>
        </p:spPr>
      </p:pic>
      <p:sp>
        <p:nvSpPr>
          <p:cNvPr id="16" name="文本框 15"/>
          <p:cNvSpPr txBox="1"/>
          <p:nvPr/>
        </p:nvSpPr>
        <p:spPr>
          <a:xfrm>
            <a:off x="825652" y="1924074"/>
            <a:ext cx="10594188"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1. Polish your writing with the </a:t>
            </a:r>
            <a:r>
              <a:rPr lang="en-US" altLang="zh-CN" sz="3000" b="1" dirty="0">
                <a:solidFill>
                  <a:srgbClr val="FF0000"/>
                </a:solidFill>
              </a:rPr>
              <a:t>8</a:t>
            </a:r>
            <a:r>
              <a:rPr lang="en-US" altLang="zh-CN" sz="3000" b="1" dirty="0">
                <a:solidFill>
                  <a:schemeClr val="tx1">
                    <a:lumMod val="85000"/>
                    <a:lumOff val="15000"/>
                  </a:schemeClr>
                </a:solidFill>
              </a:rPr>
              <a:t> </a:t>
            </a:r>
            <a:r>
              <a:rPr lang="en-US" altLang="zh-CN" sz="3000" b="1" dirty="0">
                <a:solidFill>
                  <a:srgbClr val="FF0000"/>
                </a:solidFill>
              </a:rPr>
              <a:t>tips</a:t>
            </a:r>
            <a:r>
              <a:rPr lang="en-US" altLang="zh-CN" sz="3000" b="1" dirty="0">
                <a:solidFill>
                  <a:schemeClr val="tx1">
                    <a:lumMod val="85000"/>
                    <a:lumOff val="15000"/>
                  </a:schemeClr>
                </a:solidFill>
              </a:rPr>
              <a:t> you’ve learnt.</a:t>
            </a:r>
            <a:endParaRPr lang="en-US" altLang="zh-CN" sz="3000" b="1" dirty="0">
              <a:solidFill>
                <a:schemeClr val="tx1">
                  <a:lumMod val="85000"/>
                  <a:lumOff val="15000"/>
                </a:schemeClr>
              </a:solidFill>
            </a:endParaRP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1840" y="4170540"/>
            <a:ext cx="5588000" cy="2546960"/>
          </a:xfrm>
          <a:prstGeom prst="rect">
            <a:avLst/>
          </a:prstGeom>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720" y="4170540"/>
            <a:ext cx="4447589" cy="2553293"/>
          </a:xfrm>
          <a:prstGeom prst="rect">
            <a:avLst/>
          </a:prstGeom>
        </p:spPr>
      </p:pic>
      <p:sp>
        <p:nvSpPr>
          <p:cNvPr id="7" name="文本框 6"/>
          <p:cNvSpPr txBox="1"/>
          <p:nvPr/>
        </p:nvSpPr>
        <p:spPr>
          <a:xfrm>
            <a:off x="825652" y="2627190"/>
            <a:ext cx="10594188" cy="553998"/>
          </a:xfrm>
          <a:prstGeom prst="rect">
            <a:avLst/>
          </a:prstGeom>
          <a:noFill/>
        </p:spPr>
        <p:txBody>
          <a:bodyPr wrap="square" rtlCol="0">
            <a:spAutoFit/>
            <a:scene3d>
              <a:camera prst="orthographicFront"/>
              <a:lightRig rig="threePt" dir="t"/>
            </a:scene3d>
            <a:sp3d contourW="12700"/>
          </a:bodyPr>
          <a:lstStyle/>
          <a:p>
            <a:r>
              <a:rPr lang="en-US" altLang="zh-CN" sz="3000" b="1" dirty="0">
                <a:solidFill>
                  <a:schemeClr val="tx1">
                    <a:lumMod val="85000"/>
                    <a:lumOff val="15000"/>
                  </a:schemeClr>
                </a:solidFill>
              </a:rPr>
              <a:t>2. Review the newly-learnt words and sentence patterns.</a:t>
            </a:r>
            <a:endParaRPr lang="en-US" altLang="zh-CN" sz="3000" b="1" dirty="0">
              <a:solidFill>
                <a:schemeClr val="tx1">
                  <a:lumMod val="85000"/>
                  <a:lumOff val="15000"/>
                </a:scheme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screen"/>
          <a:stretch>
            <a:fillRect/>
          </a:stretch>
        </p:blipFill>
        <p:spPr>
          <a:xfrm>
            <a:off x="1810657" y="535807"/>
            <a:ext cx="8077200" cy="5989584"/>
          </a:xfrm>
          <a:prstGeom prst="rect">
            <a:avLst/>
          </a:prstGeom>
        </p:spPr>
      </p:pic>
      <p:sp>
        <p:nvSpPr>
          <p:cNvPr id="5" name="文本框 4"/>
          <p:cNvSpPr txBox="1"/>
          <p:nvPr/>
        </p:nvSpPr>
        <p:spPr>
          <a:xfrm>
            <a:off x="4410303" y="2560320"/>
            <a:ext cx="3122332" cy="800219"/>
          </a:xfrm>
          <a:prstGeom prst="rect">
            <a:avLst/>
          </a:prstGeom>
          <a:noFill/>
        </p:spPr>
        <p:txBody>
          <a:bodyPr wrap="square" rtlCol="0">
            <a:spAutoFit/>
            <a:scene3d>
              <a:camera prst="orthographicFront"/>
              <a:lightRig rig="threePt" dir="t"/>
            </a:scene3d>
            <a:sp3d contourW="12700"/>
          </a:bodyPr>
          <a:lstStyle/>
          <a:p>
            <a:pPr lvl="0" algn="ctr"/>
            <a:r>
              <a:rPr lang="en-US" altLang="zh-CN" sz="4600" dirty="0">
                <a:solidFill>
                  <a:prstClr val="black">
                    <a:lumMod val="85000"/>
                    <a:lumOff val="15000"/>
                  </a:prstClr>
                </a:solidFill>
                <a:effectLst>
                  <a:outerShdw blurRad="38100" dist="38100" dir="2700000" algn="tl">
                    <a:srgbClr val="000000">
                      <a:alpha val="43137"/>
                    </a:srgbClr>
                  </a:outerShdw>
                </a:effectLst>
              </a:rPr>
              <a:t>Thank you </a:t>
            </a:r>
            <a:endParaRPr lang="zh-CN" altLang="en-US" sz="4600" dirty="0">
              <a:solidFill>
                <a:prstClr val="black">
                  <a:lumMod val="85000"/>
                  <a:lumOff val="15000"/>
                </a:prstClr>
              </a:solidFill>
              <a:effectLst>
                <a:outerShdw blurRad="38100" dist="38100" dir="2700000" algn="tl">
                  <a:srgbClr val="000000">
                    <a:alpha val="43137"/>
                  </a:srgbClr>
                </a:outerShdw>
              </a:effectLst>
            </a:endParaRPr>
          </a:p>
        </p:txBody>
      </p:sp>
      <p:pic>
        <p:nvPicPr>
          <p:cNvPr id="3" name="图片 2"/>
          <p:cNvPicPr>
            <a:picLocks noChangeAspect="1"/>
          </p:cNvPicPr>
          <p:nvPr/>
        </p:nvPicPr>
        <p:blipFill>
          <a:blip r:embed="rId2"/>
          <a:stretch>
            <a:fillRect/>
          </a:stretch>
        </p:blipFill>
        <p:spPr>
          <a:xfrm>
            <a:off x="4659364" y="3627120"/>
            <a:ext cx="2873271" cy="88032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文本框 26"/>
          <p:cNvSpPr txBox="1"/>
          <p:nvPr/>
        </p:nvSpPr>
        <p:spPr>
          <a:xfrm>
            <a:off x="1877373" y="768892"/>
            <a:ext cx="3766991"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Evaluation criteria</a:t>
            </a:r>
            <a:endParaRPr lang="en-US" altLang="zh-CN" sz="3200" b="1" dirty="0">
              <a:solidFill>
                <a:schemeClr val="tx1">
                  <a:lumMod val="85000"/>
                  <a:lumOff val="15000"/>
                </a:schemeClr>
              </a:solidFill>
            </a:endParaRPr>
          </a:p>
        </p:txBody>
      </p:sp>
      <p:pic>
        <p:nvPicPr>
          <p:cNvPr id="28" name="图片 27"/>
          <p:cNvPicPr>
            <a:picLocks noChangeAspect="1"/>
          </p:cNvPicPr>
          <p:nvPr/>
        </p:nvPicPr>
        <p:blipFill>
          <a:blip r:embed="rId1" cstate="screen"/>
          <a:stretch>
            <a:fillRect/>
          </a:stretch>
        </p:blipFill>
        <p:spPr>
          <a:xfrm>
            <a:off x="428120" y="564990"/>
            <a:ext cx="1255524" cy="931024"/>
          </a:xfrm>
          <a:prstGeom prst="rect">
            <a:avLst/>
          </a:prstGeom>
        </p:spPr>
      </p:pic>
      <p:sp>
        <p:nvSpPr>
          <p:cNvPr id="7" name="Triangle 6"/>
          <p:cNvSpPr/>
          <p:nvPr/>
        </p:nvSpPr>
        <p:spPr>
          <a:xfrm rot="10800000">
            <a:off x="1877373" y="3486614"/>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23" name="Triangle 22"/>
          <p:cNvSpPr/>
          <p:nvPr/>
        </p:nvSpPr>
        <p:spPr>
          <a:xfrm>
            <a:off x="4940173" y="3650940"/>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21" name="TextBox 20"/>
          <p:cNvSpPr txBox="1"/>
          <p:nvPr/>
        </p:nvSpPr>
        <p:spPr>
          <a:xfrm>
            <a:off x="1098256" y="2672551"/>
            <a:ext cx="1837362"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Content</a:t>
            </a:r>
            <a:endParaRPr lang="en-US"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p:txBody>
      </p:sp>
      <p:sp>
        <p:nvSpPr>
          <p:cNvPr id="33" name="Triangle 32"/>
          <p:cNvSpPr/>
          <p:nvPr/>
        </p:nvSpPr>
        <p:spPr>
          <a:xfrm rot="10800000">
            <a:off x="7436006" y="3473893"/>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sp>
        <p:nvSpPr>
          <p:cNvPr id="34" name="Triangle 33"/>
          <p:cNvSpPr/>
          <p:nvPr/>
        </p:nvSpPr>
        <p:spPr>
          <a:xfrm>
            <a:off x="10019580" y="3655130"/>
            <a:ext cx="166103" cy="168443"/>
          </a:xfrm>
          <a:prstGeom prst="triangle">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900"/>
          </a:p>
        </p:txBody>
      </p:sp>
      <p:cxnSp>
        <p:nvCxnSpPr>
          <p:cNvPr id="4" name="直接连接符 3"/>
          <p:cNvCxnSpPr/>
          <p:nvPr/>
        </p:nvCxnSpPr>
        <p:spPr>
          <a:xfrm>
            <a:off x="45941" y="3650940"/>
            <a:ext cx="12022665" cy="0"/>
          </a:xfrm>
          <a:prstGeom prst="line">
            <a:avLst/>
          </a:prstGeom>
          <a:ln>
            <a:solidFill>
              <a:srgbClr val="5B90AE"/>
            </a:solidFill>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960008" y="3839251"/>
            <a:ext cx="2454289" cy="2630144"/>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Complete; objective;</a:t>
            </a:r>
            <a:endParaRPr lang="en-US" altLang="zh-CN" sz="2800" b="1" dirty="0">
              <a:solidFill>
                <a:srgbClr val="ED4857"/>
              </a:solidFill>
              <a:effectLst>
                <a:outerShdw blurRad="38100" dist="38100" dir="2700000" algn="tl">
                  <a:srgbClr val="000000">
                    <a:alpha val="43137"/>
                  </a:srgbClr>
                </a:outerShdw>
              </a:effectLst>
            </a:endParaRP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concise&amp;</a:t>
            </a:r>
            <a:endParaRPr lang="en-US" altLang="zh-CN" sz="2800" b="1" dirty="0">
              <a:solidFill>
                <a:srgbClr val="ED4857"/>
              </a:solidFill>
              <a:effectLst>
                <a:outerShdw blurRad="38100" dist="38100" dir="2700000" algn="tl">
                  <a:srgbClr val="000000">
                    <a:alpha val="43137"/>
                  </a:srgbClr>
                </a:outerShdw>
              </a:effectLst>
            </a:endParaRP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independent</a:t>
            </a:r>
            <a:endParaRPr lang="en-US" altLang="zh-CN" sz="2800" b="1" dirty="0">
              <a:solidFill>
                <a:srgbClr val="ED4857"/>
              </a:solidFill>
              <a:effectLst>
                <a:outerShdw blurRad="38100" dist="38100" dir="2700000" algn="tl">
                  <a:srgbClr val="000000">
                    <a:alpha val="43137"/>
                  </a:srgbClr>
                </a:outerShdw>
              </a:effectLst>
            </a:endParaRP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points</a:t>
            </a:r>
            <a:endParaRPr lang="zh-CN" altLang="en-US" sz="2800" b="1" dirty="0">
              <a:solidFill>
                <a:srgbClr val="ED4857"/>
              </a:solidFill>
              <a:effectLst>
                <a:outerShdw blurRad="38100" dist="38100" dir="2700000" algn="tl">
                  <a:srgbClr val="000000">
                    <a:alpha val="43137"/>
                  </a:srgbClr>
                </a:outerShdw>
              </a:effectLst>
            </a:endParaRPr>
          </a:p>
        </p:txBody>
      </p:sp>
      <p:sp>
        <p:nvSpPr>
          <p:cNvPr id="6" name="TextBox 20"/>
          <p:cNvSpPr txBox="1"/>
          <p:nvPr/>
        </p:nvSpPr>
        <p:spPr>
          <a:xfrm>
            <a:off x="3845659" y="3996766"/>
            <a:ext cx="2355132" cy="954107"/>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language</a:t>
            </a:r>
            <a:endPar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&amp;grammar</a:t>
            </a:r>
            <a:endPar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p:txBody>
      </p:sp>
      <p:sp>
        <p:nvSpPr>
          <p:cNvPr id="8" name="矩形 7"/>
          <p:cNvSpPr/>
          <p:nvPr/>
        </p:nvSpPr>
        <p:spPr>
          <a:xfrm>
            <a:off x="3848473" y="2261045"/>
            <a:ext cx="2183399" cy="1078950"/>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Correct&amp; </a:t>
            </a:r>
            <a:endParaRPr lang="en-US" altLang="zh-CN" sz="2800" b="1" dirty="0">
              <a:solidFill>
                <a:srgbClr val="ED4857"/>
              </a:solidFill>
              <a:effectLst>
                <a:outerShdw blurRad="38100" dist="38100" dir="2700000" algn="tl">
                  <a:srgbClr val="000000">
                    <a:alpha val="43137"/>
                  </a:srgbClr>
                </a:outerShdw>
              </a:effectLst>
            </a:endParaRPr>
          </a:p>
          <a:p>
            <a:pPr algn="ctr">
              <a:lnSpc>
                <a:spcPct val="120000"/>
              </a:lnSpc>
            </a:pPr>
            <a:r>
              <a:rPr lang="en-US" altLang="zh-CN" sz="2800" b="1" dirty="0">
                <a:solidFill>
                  <a:srgbClr val="ED4857"/>
                </a:solidFill>
                <a:effectLst>
                  <a:outerShdw blurRad="38100" dist="38100" dir="2700000" algn="tl">
                    <a:srgbClr val="000000">
                      <a:alpha val="43137"/>
                    </a:srgbClr>
                  </a:outerShdw>
                </a:effectLst>
              </a:rPr>
              <a:t>diversified</a:t>
            </a:r>
            <a:endParaRPr lang="zh-CN" altLang="en-US" sz="2800" b="1" dirty="0">
              <a:solidFill>
                <a:srgbClr val="ED4857"/>
              </a:solidFill>
              <a:effectLst>
                <a:outerShdw blurRad="38100" dist="38100" dir="2700000" algn="tl">
                  <a:srgbClr val="000000">
                    <a:alpha val="43137"/>
                  </a:srgbClr>
                </a:outerShdw>
              </a:effectLst>
            </a:endParaRPr>
          </a:p>
        </p:txBody>
      </p:sp>
      <p:sp>
        <p:nvSpPr>
          <p:cNvPr id="44" name="TextBox 20"/>
          <p:cNvSpPr txBox="1"/>
          <p:nvPr/>
        </p:nvSpPr>
        <p:spPr>
          <a:xfrm>
            <a:off x="6813078" y="2735471"/>
            <a:ext cx="1245855"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logic</a:t>
            </a:r>
            <a:endPar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p:txBody>
      </p:sp>
      <p:sp>
        <p:nvSpPr>
          <p:cNvPr id="45" name="TextBox 20"/>
          <p:cNvSpPr txBox="1"/>
          <p:nvPr/>
        </p:nvSpPr>
        <p:spPr>
          <a:xfrm>
            <a:off x="8814739" y="4044233"/>
            <a:ext cx="2646879" cy="523220"/>
          </a:xfrm>
          <a:prstGeom prst="rect">
            <a:avLst/>
          </a:prstGeom>
          <a:solidFill>
            <a:srgbClr val="5B90AE"/>
          </a:solidFill>
        </p:spPr>
        <p:txBody>
          <a:bodyPr wrap="none" rtlCol="0">
            <a:spAutoFit/>
          </a:bodyPr>
          <a:lstStyle/>
          <a:p>
            <a:pPr algn="ctr"/>
            <a:r>
              <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rPr>
              <a:t>handwriting</a:t>
            </a:r>
            <a:endParaRPr lang="en-US" altLang="zh-CN" sz="2800" b="1" spc="300" dirty="0">
              <a:solidFill>
                <a:schemeClr val="bg1"/>
              </a:solidFill>
              <a:effectLst>
                <a:outerShdw blurRad="38100" dist="38100" dir="2700000" algn="tl">
                  <a:srgbClr val="000000">
                    <a:alpha val="43137"/>
                  </a:srgbClr>
                </a:outerShdw>
              </a:effectLst>
              <a:latin typeface="Century Gothic" panose="020B0502020202020204" pitchFamily="34" charset="0"/>
              <a:ea typeface="Montserrat" charset="0"/>
              <a:cs typeface="Montserrat" charset="0"/>
            </a:endParaRPr>
          </a:p>
        </p:txBody>
      </p:sp>
      <p:sp>
        <p:nvSpPr>
          <p:cNvPr id="48" name="矩形 47"/>
          <p:cNvSpPr/>
          <p:nvPr/>
        </p:nvSpPr>
        <p:spPr>
          <a:xfrm>
            <a:off x="6344307" y="3836593"/>
            <a:ext cx="2183399"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ED4857"/>
                </a:solidFill>
                <a:effectLst>
                  <a:outerShdw blurRad="38100" dist="38100" dir="2700000" algn="tl">
                    <a:srgbClr val="000000">
                      <a:alpha val="43137"/>
                    </a:srgbClr>
                  </a:outerShdw>
                </a:effectLst>
              </a:rPr>
              <a:t>coherent</a:t>
            </a:r>
            <a:endParaRPr lang="zh-CN" altLang="en-US" sz="2800" b="1" dirty="0">
              <a:solidFill>
                <a:srgbClr val="ED4857"/>
              </a:solidFill>
              <a:effectLst>
                <a:outerShdw blurRad="38100" dist="38100" dir="2700000" algn="tl">
                  <a:srgbClr val="000000">
                    <a:alpha val="43137"/>
                  </a:srgbClr>
                </a:outerShdw>
              </a:effectLst>
            </a:endParaRPr>
          </a:p>
        </p:txBody>
      </p:sp>
      <p:sp>
        <p:nvSpPr>
          <p:cNvPr id="49" name="矩形 48"/>
          <p:cNvSpPr/>
          <p:nvPr/>
        </p:nvSpPr>
        <p:spPr>
          <a:xfrm>
            <a:off x="8577542" y="2778110"/>
            <a:ext cx="2884076"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err="1">
                <a:solidFill>
                  <a:srgbClr val="ED4857"/>
                </a:solidFill>
                <a:effectLst>
                  <a:outerShdw blurRad="38100" dist="38100" dir="2700000" algn="tl">
                    <a:srgbClr val="000000">
                      <a:alpha val="43137"/>
                    </a:srgbClr>
                  </a:outerShdw>
                </a:effectLst>
              </a:rPr>
              <a:t>Clear&amp;neat</a:t>
            </a:r>
            <a:endParaRPr lang="zh-CN" altLang="en-US" sz="2800" b="1" dirty="0">
              <a:solidFill>
                <a:srgbClr val="ED4857"/>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 calcmode="lin" valueType="num">
                                      <p:cBhvr additive="base">
                                        <p:cTn id="19" dur="500" fill="hold"/>
                                        <p:tgtEl>
                                          <p:spTgt spid="44"/>
                                        </p:tgtEl>
                                        <p:attrNameLst>
                                          <p:attrName>ppt_x</p:attrName>
                                        </p:attrNameLst>
                                      </p:cBhvr>
                                      <p:tavLst>
                                        <p:tav tm="0">
                                          <p:val>
                                            <p:strVal val="#ppt_x"/>
                                          </p:val>
                                        </p:tav>
                                        <p:tav tm="100000">
                                          <p:val>
                                            <p:strVal val="#ppt_x"/>
                                          </p:val>
                                        </p:tav>
                                      </p:tavLst>
                                    </p:anim>
                                    <p:anim calcmode="lin" valueType="num">
                                      <p:cBhvr additive="base">
                                        <p:cTn id="2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additive="base">
                                        <p:cTn id="25" dur="500" fill="hold"/>
                                        <p:tgtEl>
                                          <p:spTgt spid="45"/>
                                        </p:tgtEl>
                                        <p:attrNameLst>
                                          <p:attrName>ppt_x</p:attrName>
                                        </p:attrNameLst>
                                      </p:cBhvr>
                                      <p:tavLst>
                                        <p:tav tm="0">
                                          <p:val>
                                            <p:strVal val="#ppt_x"/>
                                          </p:val>
                                        </p:tav>
                                        <p:tav tm="100000">
                                          <p:val>
                                            <p:strVal val="#ppt_x"/>
                                          </p:val>
                                        </p:tav>
                                      </p:tavLst>
                                    </p:anim>
                                    <p:anim calcmode="lin" valueType="num">
                                      <p:cBhvr additive="base">
                                        <p:cTn id="26"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ppt_x"/>
                                          </p:val>
                                        </p:tav>
                                        <p:tav tm="100000">
                                          <p:val>
                                            <p:strVal val="#ppt_x"/>
                                          </p:val>
                                        </p:tav>
                                      </p:tavLst>
                                    </p:anim>
                                    <p:anim calcmode="lin" valueType="num">
                                      <p:cBhvr additive="base">
                                        <p:cTn id="32"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additive="base">
                                        <p:cTn id="43" dur="500" fill="hold"/>
                                        <p:tgtEl>
                                          <p:spTgt spid="48"/>
                                        </p:tgtEl>
                                        <p:attrNameLst>
                                          <p:attrName>ppt_x</p:attrName>
                                        </p:attrNameLst>
                                      </p:cBhvr>
                                      <p:tavLst>
                                        <p:tav tm="0">
                                          <p:val>
                                            <p:strVal val="#ppt_x"/>
                                          </p:val>
                                        </p:tav>
                                        <p:tav tm="100000">
                                          <p:val>
                                            <p:strVal val="#ppt_x"/>
                                          </p:val>
                                        </p:tav>
                                      </p:tavLst>
                                    </p:anim>
                                    <p:anim calcmode="lin" valueType="num">
                                      <p:cBhvr additive="base">
                                        <p:cTn id="44"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
                                        </p:tgtEl>
                                        <p:attrNameLst>
                                          <p:attrName>style.visibility</p:attrName>
                                        </p:attrNameLst>
                                      </p:cBhvr>
                                      <p:to>
                                        <p:strVal val="visible"/>
                                      </p:to>
                                    </p:set>
                                    <p:anim calcmode="lin" valueType="num">
                                      <p:cBhvr additive="base">
                                        <p:cTn id="49" dur="500" fill="hold"/>
                                        <p:tgtEl>
                                          <p:spTgt spid="49"/>
                                        </p:tgtEl>
                                        <p:attrNameLst>
                                          <p:attrName>ppt_x</p:attrName>
                                        </p:attrNameLst>
                                      </p:cBhvr>
                                      <p:tavLst>
                                        <p:tav tm="0">
                                          <p:val>
                                            <p:strVal val="#ppt_x"/>
                                          </p:val>
                                        </p:tav>
                                        <p:tav tm="100000">
                                          <p:val>
                                            <p:strVal val="#ppt_x"/>
                                          </p:val>
                                        </p:tav>
                                      </p:tavLst>
                                    </p:anim>
                                    <p:anim calcmode="lin" valueType="num">
                                      <p:cBhvr additive="base">
                                        <p:cTn id="50"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1" grpId="0"/>
      <p:bldP spid="6" grpId="0" animBg="1"/>
      <p:bldP spid="8" grpId="0"/>
      <p:bldP spid="44" grpId="0" animBg="1"/>
      <p:bldP spid="45" grpId="0" animBg="1"/>
      <p:bldP spid="48" grpId="0"/>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2836"/>
          <p:cNvSpPr/>
          <p:nvPr/>
        </p:nvSpPr>
        <p:spPr>
          <a:xfrm>
            <a:off x="8782817" y="2670193"/>
            <a:ext cx="651470" cy="473798"/>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rgbClr val="53585F"/>
          </a:solidFill>
          <a:ln w="12700">
            <a:miter lim="400000"/>
          </a:ln>
        </p:spPr>
        <p:txBody>
          <a:bodyPr lIns="38090" tIns="38090" rIns="38090" bIns="38090"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3" name="Shape 2841"/>
          <p:cNvSpPr/>
          <p:nvPr/>
        </p:nvSpPr>
        <p:spPr>
          <a:xfrm>
            <a:off x="2757713" y="2670193"/>
            <a:ext cx="651470" cy="533022"/>
          </a:xfrm>
          <a:custGeom>
            <a:avLst/>
            <a:gdLst/>
            <a:ahLst/>
            <a:cxnLst>
              <a:cxn ang="0">
                <a:pos x="wd2" y="hd2"/>
              </a:cxn>
              <a:cxn ang="5400000">
                <a:pos x="wd2" y="hd2"/>
              </a:cxn>
              <a:cxn ang="10800000">
                <a:pos x="wd2" y="hd2"/>
              </a:cxn>
              <a:cxn ang="16200000">
                <a:pos x="wd2" y="hd2"/>
              </a:cxn>
            </a:cxnLst>
            <a:rect l="0" t="0" r="r" b="b"/>
            <a:pathLst>
              <a:path w="21600" h="21600" extrusionOk="0">
                <a:moveTo>
                  <a:pt x="20618" y="20400"/>
                </a:moveTo>
                <a:lnTo>
                  <a:pt x="982" y="20400"/>
                </a:lnTo>
                <a:lnTo>
                  <a:pt x="982" y="13200"/>
                </a:lnTo>
                <a:lnTo>
                  <a:pt x="6907" y="13200"/>
                </a:lnTo>
                <a:cubicBezTo>
                  <a:pt x="7149" y="15567"/>
                  <a:pt x="8798" y="17400"/>
                  <a:pt x="10800" y="17400"/>
                </a:cubicBezTo>
                <a:cubicBezTo>
                  <a:pt x="12802" y="17400"/>
                  <a:pt x="14451" y="15567"/>
                  <a:pt x="14693" y="13200"/>
                </a:cubicBezTo>
                <a:lnTo>
                  <a:pt x="20618" y="13200"/>
                </a:lnTo>
                <a:cubicBezTo>
                  <a:pt x="20618" y="13200"/>
                  <a:pt x="20618" y="20400"/>
                  <a:pt x="20618" y="20400"/>
                </a:cubicBezTo>
                <a:close/>
                <a:moveTo>
                  <a:pt x="5703" y="1200"/>
                </a:moveTo>
                <a:lnTo>
                  <a:pt x="15897" y="1200"/>
                </a:lnTo>
                <a:lnTo>
                  <a:pt x="20315" y="12000"/>
                </a:lnTo>
                <a:lnTo>
                  <a:pt x="14236" y="12000"/>
                </a:lnTo>
                <a:cubicBezTo>
                  <a:pt x="13966" y="12000"/>
                  <a:pt x="13745" y="12269"/>
                  <a:pt x="13745" y="12600"/>
                </a:cubicBezTo>
                <a:cubicBezTo>
                  <a:pt x="13745" y="14588"/>
                  <a:pt x="12427" y="16200"/>
                  <a:pt x="10800" y="16200"/>
                </a:cubicBezTo>
                <a:cubicBezTo>
                  <a:pt x="9173" y="16200"/>
                  <a:pt x="7855" y="14588"/>
                  <a:pt x="7855" y="12600"/>
                </a:cubicBezTo>
                <a:cubicBezTo>
                  <a:pt x="7855" y="12269"/>
                  <a:pt x="7634" y="12000"/>
                  <a:pt x="7364" y="12000"/>
                </a:cubicBezTo>
                <a:lnTo>
                  <a:pt x="1285" y="12000"/>
                </a:lnTo>
                <a:cubicBezTo>
                  <a:pt x="1285" y="12000"/>
                  <a:pt x="5703" y="1200"/>
                  <a:pt x="5703" y="1200"/>
                </a:cubicBezTo>
                <a:close/>
                <a:moveTo>
                  <a:pt x="21543" y="12334"/>
                </a:moveTo>
                <a:lnTo>
                  <a:pt x="21548" y="12332"/>
                </a:lnTo>
                <a:lnTo>
                  <a:pt x="16639" y="332"/>
                </a:lnTo>
                <a:lnTo>
                  <a:pt x="16634" y="335"/>
                </a:lnTo>
                <a:cubicBezTo>
                  <a:pt x="16554" y="138"/>
                  <a:pt x="16392" y="0"/>
                  <a:pt x="16200" y="0"/>
                </a:cubicBezTo>
                <a:lnTo>
                  <a:pt x="5400" y="0"/>
                </a:lnTo>
                <a:cubicBezTo>
                  <a:pt x="5208" y="0"/>
                  <a:pt x="5046" y="138"/>
                  <a:pt x="4966" y="335"/>
                </a:cubicBezTo>
                <a:lnTo>
                  <a:pt x="4961" y="332"/>
                </a:lnTo>
                <a:lnTo>
                  <a:pt x="52" y="12332"/>
                </a:lnTo>
                <a:lnTo>
                  <a:pt x="57" y="12334"/>
                </a:lnTo>
                <a:cubicBezTo>
                  <a:pt x="23" y="12416"/>
                  <a:pt x="0" y="12503"/>
                  <a:pt x="0" y="12600"/>
                </a:cubicBezTo>
                <a:lnTo>
                  <a:pt x="0" y="21000"/>
                </a:lnTo>
                <a:cubicBezTo>
                  <a:pt x="0" y="21332"/>
                  <a:pt x="220" y="21600"/>
                  <a:pt x="491" y="21600"/>
                </a:cubicBezTo>
                <a:lnTo>
                  <a:pt x="21109" y="21600"/>
                </a:lnTo>
                <a:cubicBezTo>
                  <a:pt x="21380" y="21600"/>
                  <a:pt x="21600" y="21332"/>
                  <a:pt x="21600" y="21000"/>
                </a:cubicBezTo>
                <a:lnTo>
                  <a:pt x="21600" y="12600"/>
                </a:lnTo>
                <a:cubicBezTo>
                  <a:pt x="21600" y="12503"/>
                  <a:pt x="21577" y="12416"/>
                  <a:pt x="21543" y="12334"/>
                </a:cubicBezTo>
                <a:moveTo>
                  <a:pt x="16691" y="9000"/>
                </a:moveTo>
                <a:cubicBezTo>
                  <a:pt x="16691" y="8669"/>
                  <a:pt x="16471" y="8400"/>
                  <a:pt x="16200" y="8400"/>
                </a:cubicBezTo>
                <a:lnTo>
                  <a:pt x="5400" y="8400"/>
                </a:lnTo>
                <a:cubicBezTo>
                  <a:pt x="5129" y="8400"/>
                  <a:pt x="4909" y="8669"/>
                  <a:pt x="4909" y="9000"/>
                </a:cubicBezTo>
                <a:cubicBezTo>
                  <a:pt x="4909" y="9332"/>
                  <a:pt x="5129" y="9600"/>
                  <a:pt x="5400" y="9600"/>
                </a:cubicBezTo>
                <a:lnTo>
                  <a:pt x="16200" y="9600"/>
                </a:lnTo>
                <a:cubicBezTo>
                  <a:pt x="16471" y="9600"/>
                  <a:pt x="16691" y="9332"/>
                  <a:pt x="16691" y="9000"/>
                </a:cubicBezTo>
                <a:moveTo>
                  <a:pt x="6382" y="7200"/>
                </a:moveTo>
                <a:lnTo>
                  <a:pt x="15218" y="7200"/>
                </a:lnTo>
                <a:cubicBezTo>
                  <a:pt x="15489" y="7200"/>
                  <a:pt x="15709" y="6932"/>
                  <a:pt x="15709" y="6600"/>
                </a:cubicBezTo>
                <a:cubicBezTo>
                  <a:pt x="15709" y="6269"/>
                  <a:pt x="15489" y="6000"/>
                  <a:pt x="15218" y="6000"/>
                </a:cubicBezTo>
                <a:lnTo>
                  <a:pt x="6382" y="6000"/>
                </a:lnTo>
                <a:cubicBezTo>
                  <a:pt x="6111" y="6000"/>
                  <a:pt x="5891" y="6269"/>
                  <a:pt x="5891" y="6600"/>
                </a:cubicBezTo>
                <a:cubicBezTo>
                  <a:pt x="5891" y="6932"/>
                  <a:pt x="6111" y="7200"/>
                  <a:pt x="6382" y="7200"/>
                </a:cubicBezTo>
                <a:moveTo>
                  <a:pt x="7364" y="4800"/>
                </a:moveTo>
                <a:lnTo>
                  <a:pt x="14236" y="4800"/>
                </a:lnTo>
                <a:cubicBezTo>
                  <a:pt x="14507" y="4800"/>
                  <a:pt x="14727" y="4532"/>
                  <a:pt x="14727" y="4200"/>
                </a:cubicBezTo>
                <a:cubicBezTo>
                  <a:pt x="14727" y="3869"/>
                  <a:pt x="14507" y="3600"/>
                  <a:pt x="14236" y="3600"/>
                </a:cubicBezTo>
                <a:lnTo>
                  <a:pt x="7364" y="3600"/>
                </a:lnTo>
                <a:cubicBezTo>
                  <a:pt x="7093" y="3600"/>
                  <a:pt x="6873" y="3869"/>
                  <a:pt x="6873" y="4200"/>
                </a:cubicBezTo>
                <a:cubicBezTo>
                  <a:pt x="6873" y="4532"/>
                  <a:pt x="7093" y="4800"/>
                  <a:pt x="7364" y="4800"/>
                </a:cubicBezTo>
              </a:path>
            </a:pathLst>
          </a:custGeom>
          <a:solidFill>
            <a:srgbClr val="53585F"/>
          </a:solidFill>
          <a:ln w="12700">
            <a:miter lim="400000"/>
          </a:ln>
        </p:spPr>
        <p:txBody>
          <a:bodyPr lIns="38090" tIns="38090" rIns="38090" bIns="38090"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4" name="Shape 2847"/>
          <p:cNvSpPr/>
          <p:nvPr/>
        </p:nvSpPr>
        <p:spPr>
          <a:xfrm>
            <a:off x="5770265" y="2622151"/>
            <a:ext cx="651470" cy="651464"/>
          </a:xfrm>
          <a:custGeom>
            <a:avLst/>
            <a:gdLst/>
            <a:ahLst/>
            <a:cxnLst>
              <a:cxn ang="0">
                <a:pos x="wd2" y="hd2"/>
              </a:cxn>
              <a:cxn ang="5400000">
                <a:pos x="wd2" y="hd2"/>
              </a:cxn>
              <a:cxn ang="10800000">
                <a:pos x="wd2" y="hd2"/>
              </a:cxn>
              <a:cxn ang="16200000">
                <a:pos x="wd2" y="hd2"/>
              </a:cxn>
            </a:cxnLst>
            <a:rect l="0" t="0" r="r" b="b"/>
            <a:pathLst>
              <a:path w="21600" h="21600" extrusionOk="0">
                <a:moveTo>
                  <a:pt x="18634" y="6292"/>
                </a:moveTo>
                <a:cubicBezTo>
                  <a:pt x="18643" y="6159"/>
                  <a:pt x="18655" y="6026"/>
                  <a:pt x="18655" y="5891"/>
                </a:cubicBezTo>
                <a:cubicBezTo>
                  <a:pt x="18655" y="2638"/>
                  <a:pt x="16017" y="0"/>
                  <a:pt x="12764" y="0"/>
                </a:cubicBezTo>
                <a:cubicBezTo>
                  <a:pt x="10499" y="0"/>
                  <a:pt x="8536" y="1279"/>
                  <a:pt x="7550" y="3153"/>
                </a:cubicBezTo>
                <a:cubicBezTo>
                  <a:pt x="7185" y="3021"/>
                  <a:pt x="6793" y="2945"/>
                  <a:pt x="6382" y="2945"/>
                </a:cubicBezTo>
                <a:cubicBezTo>
                  <a:pt x="4484" y="2945"/>
                  <a:pt x="2945" y="4484"/>
                  <a:pt x="2945" y="6382"/>
                </a:cubicBezTo>
                <a:cubicBezTo>
                  <a:pt x="2945" y="6629"/>
                  <a:pt x="2973" y="6869"/>
                  <a:pt x="3022" y="7101"/>
                </a:cubicBezTo>
                <a:cubicBezTo>
                  <a:pt x="1267" y="7686"/>
                  <a:pt x="0" y="9339"/>
                  <a:pt x="0" y="11291"/>
                </a:cubicBezTo>
                <a:cubicBezTo>
                  <a:pt x="0" y="13731"/>
                  <a:pt x="1978" y="15709"/>
                  <a:pt x="4418" y="15709"/>
                </a:cubicBezTo>
                <a:lnTo>
                  <a:pt x="8836" y="15709"/>
                </a:lnTo>
                <a:cubicBezTo>
                  <a:pt x="9108" y="15709"/>
                  <a:pt x="9327" y="15489"/>
                  <a:pt x="9327" y="15218"/>
                </a:cubicBezTo>
                <a:cubicBezTo>
                  <a:pt x="9327" y="14947"/>
                  <a:pt x="9108" y="14727"/>
                  <a:pt x="8836" y="14727"/>
                </a:cubicBezTo>
                <a:lnTo>
                  <a:pt x="4418" y="14727"/>
                </a:lnTo>
                <a:cubicBezTo>
                  <a:pt x="2524" y="14727"/>
                  <a:pt x="982" y="13185"/>
                  <a:pt x="982" y="11291"/>
                </a:cubicBezTo>
                <a:cubicBezTo>
                  <a:pt x="982" y="9810"/>
                  <a:pt x="1926" y="8502"/>
                  <a:pt x="3333" y="8033"/>
                </a:cubicBezTo>
                <a:lnTo>
                  <a:pt x="4165" y="7756"/>
                </a:lnTo>
                <a:lnTo>
                  <a:pt x="3982" y="6897"/>
                </a:lnTo>
                <a:cubicBezTo>
                  <a:pt x="3946" y="6725"/>
                  <a:pt x="3927" y="6551"/>
                  <a:pt x="3927" y="6382"/>
                </a:cubicBezTo>
                <a:cubicBezTo>
                  <a:pt x="3927" y="5028"/>
                  <a:pt x="5028" y="3927"/>
                  <a:pt x="6382" y="3927"/>
                </a:cubicBezTo>
                <a:cubicBezTo>
                  <a:pt x="6662" y="3927"/>
                  <a:pt x="6942" y="3977"/>
                  <a:pt x="7215" y="4077"/>
                </a:cubicBezTo>
                <a:lnTo>
                  <a:pt x="8019" y="4368"/>
                </a:lnTo>
                <a:lnTo>
                  <a:pt x="8418" y="3611"/>
                </a:lnTo>
                <a:cubicBezTo>
                  <a:pt x="9272" y="1989"/>
                  <a:pt x="10937" y="982"/>
                  <a:pt x="12764" y="982"/>
                </a:cubicBezTo>
                <a:cubicBezTo>
                  <a:pt x="15470" y="982"/>
                  <a:pt x="17673" y="3184"/>
                  <a:pt x="17673" y="5891"/>
                </a:cubicBezTo>
                <a:cubicBezTo>
                  <a:pt x="17673" y="5977"/>
                  <a:pt x="17666" y="6060"/>
                  <a:pt x="17660" y="6145"/>
                </a:cubicBezTo>
                <a:lnTo>
                  <a:pt x="17655" y="6229"/>
                </a:lnTo>
                <a:lnTo>
                  <a:pt x="17610" y="6920"/>
                </a:lnTo>
                <a:lnTo>
                  <a:pt x="18245" y="7194"/>
                </a:lnTo>
                <a:cubicBezTo>
                  <a:pt x="19686" y="7816"/>
                  <a:pt x="20618" y="9232"/>
                  <a:pt x="20618" y="10800"/>
                </a:cubicBezTo>
                <a:cubicBezTo>
                  <a:pt x="20618" y="12965"/>
                  <a:pt x="18856" y="14727"/>
                  <a:pt x="16691" y="14727"/>
                </a:cubicBezTo>
                <a:lnTo>
                  <a:pt x="12764" y="14727"/>
                </a:lnTo>
                <a:cubicBezTo>
                  <a:pt x="12492" y="14727"/>
                  <a:pt x="12273" y="14947"/>
                  <a:pt x="12273" y="15218"/>
                </a:cubicBezTo>
                <a:cubicBezTo>
                  <a:pt x="12273" y="15489"/>
                  <a:pt x="12492" y="15709"/>
                  <a:pt x="12764" y="15709"/>
                </a:cubicBezTo>
                <a:lnTo>
                  <a:pt x="16691" y="15709"/>
                </a:lnTo>
                <a:cubicBezTo>
                  <a:pt x="19401" y="15709"/>
                  <a:pt x="21600" y="13511"/>
                  <a:pt x="21600" y="10800"/>
                </a:cubicBezTo>
                <a:cubicBezTo>
                  <a:pt x="21600" y="8780"/>
                  <a:pt x="20378" y="7045"/>
                  <a:pt x="18634" y="6292"/>
                </a:cubicBezTo>
                <a:moveTo>
                  <a:pt x="13745" y="17673"/>
                </a:moveTo>
                <a:cubicBezTo>
                  <a:pt x="13610" y="17673"/>
                  <a:pt x="13488" y="17728"/>
                  <a:pt x="13398" y="17817"/>
                </a:cubicBezTo>
                <a:lnTo>
                  <a:pt x="11291" y="19924"/>
                </a:lnTo>
                <a:lnTo>
                  <a:pt x="11291" y="8346"/>
                </a:lnTo>
                <a:cubicBezTo>
                  <a:pt x="11291" y="8074"/>
                  <a:pt x="11071" y="7855"/>
                  <a:pt x="10800" y="7855"/>
                </a:cubicBezTo>
                <a:cubicBezTo>
                  <a:pt x="10529" y="7855"/>
                  <a:pt x="10309" y="8074"/>
                  <a:pt x="10309" y="8346"/>
                </a:cubicBezTo>
                <a:lnTo>
                  <a:pt x="10309" y="19924"/>
                </a:lnTo>
                <a:lnTo>
                  <a:pt x="8202" y="17817"/>
                </a:lnTo>
                <a:cubicBezTo>
                  <a:pt x="8113" y="17728"/>
                  <a:pt x="7990" y="17673"/>
                  <a:pt x="7855" y="17673"/>
                </a:cubicBezTo>
                <a:cubicBezTo>
                  <a:pt x="7583" y="17673"/>
                  <a:pt x="7364" y="17893"/>
                  <a:pt x="7364" y="18164"/>
                </a:cubicBezTo>
                <a:cubicBezTo>
                  <a:pt x="7364" y="18300"/>
                  <a:pt x="7419" y="18422"/>
                  <a:pt x="7507" y="18511"/>
                </a:cubicBezTo>
                <a:lnTo>
                  <a:pt x="10453" y="21456"/>
                </a:lnTo>
                <a:cubicBezTo>
                  <a:pt x="10542" y="21545"/>
                  <a:pt x="10664" y="21600"/>
                  <a:pt x="10800" y="21600"/>
                </a:cubicBezTo>
                <a:cubicBezTo>
                  <a:pt x="10936" y="21600"/>
                  <a:pt x="11058" y="21545"/>
                  <a:pt x="11147" y="21456"/>
                </a:cubicBezTo>
                <a:lnTo>
                  <a:pt x="14093" y="18511"/>
                </a:lnTo>
                <a:cubicBezTo>
                  <a:pt x="14182" y="18422"/>
                  <a:pt x="14236" y="18300"/>
                  <a:pt x="14236" y="18164"/>
                </a:cubicBezTo>
                <a:cubicBezTo>
                  <a:pt x="14236" y="17893"/>
                  <a:pt x="14017" y="17673"/>
                  <a:pt x="13745" y="17673"/>
                </a:cubicBezTo>
              </a:path>
            </a:pathLst>
          </a:custGeom>
          <a:solidFill>
            <a:srgbClr val="53585F"/>
          </a:solidFill>
          <a:ln w="12700">
            <a:miter lim="400000"/>
          </a:ln>
        </p:spPr>
        <p:txBody>
          <a:bodyPr lIns="38090" tIns="38090" rIns="38090" bIns="38090" anchor="ctr"/>
          <a:lstStyle/>
          <a:p>
            <a:pPr defTabSz="4572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8" name="文本框 7"/>
          <p:cNvSpPr txBox="1"/>
          <p:nvPr/>
        </p:nvSpPr>
        <p:spPr>
          <a:xfrm>
            <a:off x="1835886" y="761598"/>
            <a:ext cx="6252333"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Students’ </a:t>
            </a:r>
            <a:r>
              <a:rPr lang="en-US" altLang="zh-CN" sz="3200" b="1" dirty="0">
                <a:solidFill>
                  <a:schemeClr val="accent1"/>
                </a:solidFill>
                <a:effectLst>
                  <a:outerShdw blurRad="38100" dist="38100" dir="2700000" algn="tl">
                    <a:srgbClr val="000000">
                      <a:alpha val="43137"/>
                    </a:srgbClr>
                  </a:outerShdw>
                </a:effectLst>
              </a:rPr>
              <a:t>difficulties</a:t>
            </a:r>
            <a:r>
              <a:rPr lang="en-US" altLang="zh-CN" sz="3200" b="1" dirty="0">
                <a:solidFill>
                  <a:schemeClr val="tx1">
                    <a:lumMod val="85000"/>
                    <a:lumOff val="15000"/>
                  </a:schemeClr>
                </a:solidFill>
              </a:rPr>
              <a:t> in writing</a:t>
            </a:r>
            <a:endParaRPr lang="zh-CN" altLang="en-US" sz="3200" b="1" dirty="0">
              <a:solidFill>
                <a:schemeClr val="tx1">
                  <a:lumMod val="85000"/>
                  <a:lumOff val="15000"/>
                </a:schemeClr>
              </a:solidFill>
            </a:endParaRPr>
          </a:p>
        </p:txBody>
      </p:sp>
      <p:pic>
        <p:nvPicPr>
          <p:cNvPr id="9" name="图片 8"/>
          <p:cNvPicPr>
            <a:picLocks noChangeAspect="1"/>
          </p:cNvPicPr>
          <p:nvPr/>
        </p:nvPicPr>
        <p:blipFill>
          <a:blip r:embed="rId1" cstate="screen"/>
          <a:stretch>
            <a:fillRect/>
          </a:stretch>
        </p:blipFill>
        <p:spPr>
          <a:xfrm>
            <a:off x="424104" y="557696"/>
            <a:ext cx="1255524" cy="931024"/>
          </a:xfrm>
          <a:prstGeom prst="rect">
            <a:avLst/>
          </a:prstGeom>
        </p:spPr>
      </p:pic>
      <p:sp>
        <p:nvSpPr>
          <p:cNvPr id="11" name="矩形 10"/>
          <p:cNvSpPr/>
          <p:nvPr/>
        </p:nvSpPr>
        <p:spPr>
          <a:xfrm>
            <a:off x="1989605" y="3920752"/>
            <a:ext cx="2187686" cy="1168525"/>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踩不中点，既怕不完整，又怕太繁琐</a:t>
            </a:r>
            <a:endParaRPr lang="zh-CN" altLang="en-US" sz="2000" b="1" dirty="0"/>
          </a:p>
        </p:txBody>
      </p:sp>
      <p:sp>
        <p:nvSpPr>
          <p:cNvPr id="12" name="矩形 11"/>
          <p:cNvSpPr/>
          <p:nvPr/>
        </p:nvSpPr>
        <p:spPr>
          <a:xfrm>
            <a:off x="2041255" y="3317632"/>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C00000"/>
                </a:solidFill>
              </a:rPr>
              <a:t>Content</a:t>
            </a:r>
            <a:endParaRPr lang="zh-CN" altLang="en-US" sz="2800" b="1" dirty="0">
              <a:solidFill>
                <a:srgbClr val="C00000"/>
              </a:solidFill>
            </a:endParaRPr>
          </a:p>
        </p:txBody>
      </p:sp>
      <p:sp>
        <p:nvSpPr>
          <p:cNvPr id="15" name="矩形 14"/>
          <p:cNvSpPr/>
          <p:nvPr/>
        </p:nvSpPr>
        <p:spPr>
          <a:xfrm>
            <a:off x="5105456" y="3318091"/>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chemeClr val="accent6"/>
                </a:solidFill>
              </a:rPr>
              <a:t>Language </a:t>
            </a:r>
            <a:endParaRPr lang="zh-CN" altLang="en-US" sz="2800" b="1" dirty="0">
              <a:solidFill>
                <a:schemeClr val="accent6"/>
              </a:solidFill>
            </a:endParaRPr>
          </a:p>
        </p:txBody>
      </p:sp>
      <p:sp>
        <p:nvSpPr>
          <p:cNvPr id="18" name="矩形 17"/>
          <p:cNvSpPr/>
          <p:nvPr/>
        </p:nvSpPr>
        <p:spPr>
          <a:xfrm>
            <a:off x="8088220" y="3342433"/>
            <a:ext cx="2084387" cy="561885"/>
          </a:xfrm>
          <a:prstGeom prst="rect">
            <a:avLst/>
          </a:prstGeom>
        </p:spPr>
        <p:txBody>
          <a:bodyPr wrap="square">
            <a:spAutoFit/>
            <a:scene3d>
              <a:camera prst="orthographicFront"/>
              <a:lightRig rig="threePt" dir="t"/>
            </a:scene3d>
            <a:sp3d contourW="12700"/>
          </a:bodyPr>
          <a:lstStyle/>
          <a:p>
            <a:pPr algn="ctr">
              <a:lnSpc>
                <a:spcPct val="120000"/>
              </a:lnSpc>
            </a:pPr>
            <a:r>
              <a:rPr lang="en-US" altLang="zh-CN" sz="2800" b="1" dirty="0">
                <a:solidFill>
                  <a:srgbClr val="F68C2D"/>
                </a:solidFill>
              </a:rPr>
              <a:t>Logic</a:t>
            </a:r>
            <a:endParaRPr lang="zh-CN" altLang="en-US" sz="2800" b="1" dirty="0">
              <a:solidFill>
                <a:srgbClr val="F68C2D"/>
              </a:solidFill>
            </a:endParaRPr>
          </a:p>
        </p:txBody>
      </p:sp>
      <p:sp>
        <p:nvSpPr>
          <p:cNvPr id="19" name="椭圆 18"/>
          <p:cNvSpPr/>
          <p:nvPr/>
        </p:nvSpPr>
        <p:spPr>
          <a:xfrm>
            <a:off x="1506930" y="2216244"/>
            <a:ext cx="3153036" cy="3153036"/>
          </a:xfrm>
          <a:prstGeom prst="ellipse">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4519482" y="2216244"/>
            <a:ext cx="3153036" cy="3153036"/>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7532034" y="2216244"/>
            <a:ext cx="3153036" cy="3153036"/>
          </a:xfrm>
          <a:prstGeom prst="ellipse">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072399" y="3936174"/>
            <a:ext cx="2187686" cy="79919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找不到替换词和句式</a:t>
            </a:r>
            <a:endParaRPr lang="zh-CN" altLang="en-US" sz="2000" b="1" dirty="0"/>
          </a:p>
        </p:txBody>
      </p:sp>
      <p:sp>
        <p:nvSpPr>
          <p:cNvPr id="23" name="矩形 22"/>
          <p:cNvSpPr/>
          <p:nvPr/>
        </p:nvSpPr>
        <p:spPr>
          <a:xfrm>
            <a:off x="8014709" y="3920752"/>
            <a:ext cx="2187686" cy="79919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t>段与段关系不明，不会用连接词</a:t>
            </a:r>
            <a:endParaRPr lang="zh-CN" altLang="en-US" sz="2000" b="1"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childTnLst>
                          </p:cTn>
                        </p:par>
                        <p:par>
                          <p:cTn id="40" fill="hold">
                            <p:stCondLst>
                              <p:cond delay="500"/>
                            </p:stCondLst>
                            <p:childTnLst>
                              <p:par>
                                <p:cTn id="41" presetID="21" presetClass="entr" presetSubtype="3"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wheel(3)">
                                      <p:cBhvr>
                                        <p:cTn id="43" dur="2000"/>
                                        <p:tgtEl>
                                          <p:spTgt spid="19"/>
                                        </p:tgtEl>
                                      </p:cBhvr>
                                    </p:animEffect>
                                  </p:childTnLst>
                                </p:cTn>
                              </p:par>
                              <p:par>
                                <p:cTn id="44" presetID="21" presetClass="entr" presetSubtype="3"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heel(3)">
                                      <p:cBhvr>
                                        <p:cTn id="46" dur="2000"/>
                                        <p:tgtEl>
                                          <p:spTgt spid="20"/>
                                        </p:tgtEl>
                                      </p:cBhvr>
                                    </p:animEffect>
                                  </p:childTnLst>
                                </p:cTn>
                              </p:par>
                              <p:par>
                                <p:cTn id="47" presetID="21" presetClass="entr" presetSubtype="3"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heel(3)">
                                      <p:cBhvr>
                                        <p:cTn id="49" dur="20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500" fill="hold"/>
                                        <p:tgtEl>
                                          <p:spTgt spid="22"/>
                                        </p:tgtEl>
                                        <p:attrNameLst>
                                          <p:attrName>ppt_w</p:attrName>
                                        </p:attrNameLst>
                                      </p:cBhvr>
                                      <p:tavLst>
                                        <p:tav tm="0">
                                          <p:val>
                                            <p:fltVal val="0"/>
                                          </p:val>
                                        </p:tav>
                                        <p:tav tm="100000">
                                          <p:val>
                                            <p:strVal val="#ppt_w"/>
                                          </p:val>
                                        </p:tav>
                                      </p:tavLst>
                                    </p:anim>
                                    <p:anim calcmode="lin" valueType="num">
                                      <p:cBhvr>
                                        <p:cTn id="53" dur="500" fill="hold"/>
                                        <p:tgtEl>
                                          <p:spTgt spid="22"/>
                                        </p:tgtEl>
                                        <p:attrNameLst>
                                          <p:attrName>ppt_h</p:attrName>
                                        </p:attrNameLst>
                                      </p:cBhvr>
                                      <p:tavLst>
                                        <p:tav tm="0">
                                          <p:val>
                                            <p:fltVal val="0"/>
                                          </p:val>
                                        </p:tav>
                                        <p:tav tm="100000">
                                          <p:val>
                                            <p:strVal val="#ppt_h"/>
                                          </p:val>
                                        </p:tav>
                                      </p:tavLst>
                                    </p:anim>
                                    <p:animEffect transition="in" filter="fade">
                                      <p:cBhvr>
                                        <p:cTn id="54" dur="500"/>
                                        <p:tgtEl>
                                          <p:spTgt spid="2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p:bldP spid="12" grpId="0"/>
      <p:bldP spid="15" grpId="0"/>
      <p:bldP spid="18" grpId="0"/>
      <p:bldP spid="19" grpId="0" animBg="1"/>
      <p:bldP spid="20" grpId="0" animBg="1"/>
      <p:bldP spid="21" grpId="0" animBg="1"/>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55101" y="447314"/>
            <a:ext cx="7187765" cy="584775"/>
          </a:xfrm>
          <a:prstGeom prst="rect">
            <a:avLst/>
          </a:prstGeom>
          <a:noFill/>
        </p:spPr>
        <p:txBody>
          <a:bodyPr wrap="square" rtlCol="0">
            <a:spAutoFit/>
            <a:scene3d>
              <a:camera prst="orthographicFront"/>
              <a:lightRig rig="threePt" dir="t"/>
            </a:scene3d>
            <a:sp3d contourW="12700"/>
          </a:bodyPr>
          <a:lstStyle/>
          <a:p>
            <a:r>
              <a:rPr lang="en-US" altLang="zh-CN" sz="3200" b="1" dirty="0">
                <a:solidFill>
                  <a:schemeClr val="tx1">
                    <a:lumMod val="85000"/>
                    <a:lumOff val="15000"/>
                  </a:schemeClr>
                </a:solidFill>
              </a:rPr>
              <a:t>Solution:</a:t>
            </a:r>
            <a:r>
              <a:rPr lang="zh-CN" altLang="en-US" sz="3200" b="1" dirty="0">
                <a:solidFill>
                  <a:schemeClr val="tx1">
                    <a:lumMod val="85000"/>
                    <a:lumOff val="15000"/>
                  </a:schemeClr>
                </a:solidFill>
              </a:rPr>
              <a:t> </a:t>
            </a:r>
            <a:r>
              <a:rPr lang="en-US" altLang="zh-CN" sz="3200" b="1" dirty="0">
                <a:solidFill>
                  <a:srgbClr val="ED4857"/>
                </a:solidFill>
                <a:effectLst>
                  <a:outerShdw blurRad="38100" dist="38100" dir="2700000" algn="tl">
                    <a:srgbClr val="000000">
                      <a:alpha val="43137"/>
                    </a:srgbClr>
                  </a:outerShdw>
                </a:effectLst>
              </a:rPr>
              <a:t>three</a:t>
            </a:r>
            <a:r>
              <a:rPr lang="zh-CN" altLang="en-US" sz="3200" b="1" dirty="0">
                <a:solidFill>
                  <a:schemeClr val="tx1">
                    <a:lumMod val="85000"/>
                    <a:lumOff val="15000"/>
                  </a:schemeClr>
                </a:solidFill>
              </a:rPr>
              <a:t> </a:t>
            </a:r>
            <a:r>
              <a:rPr lang="en-US" altLang="zh-CN" sz="3200" b="1" dirty="0">
                <a:solidFill>
                  <a:schemeClr val="tx1">
                    <a:lumMod val="85000"/>
                    <a:lumOff val="15000"/>
                  </a:schemeClr>
                </a:solidFill>
              </a:rPr>
              <a:t>steps</a:t>
            </a:r>
            <a:endParaRPr lang="zh-CN" altLang="en-US" sz="3200" b="1" dirty="0">
              <a:solidFill>
                <a:schemeClr val="tx1">
                  <a:lumMod val="85000"/>
                  <a:lumOff val="15000"/>
                </a:schemeClr>
              </a:solidFill>
            </a:endParaRPr>
          </a:p>
        </p:txBody>
      </p:sp>
      <p:pic>
        <p:nvPicPr>
          <p:cNvPr id="9" name="图片 8"/>
          <p:cNvPicPr>
            <a:picLocks noChangeAspect="1"/>
          </p:cNvPicPr>
          <p:nvPr/>
        </p:nvPicPr>
        <p:blipFill>
          <a:blip r:embed="rId1" cstate="screen"/>
          <a:stretch>
            <a:fillRect/>
          </a:stretch>
        </p:blipFill>
        <p:spPr>
          <a:xfrm>
            <a:off x="99578" y="282137"/>
            <a:ext cx="1255524" cy="931024"/>
          </a:xfrm>
          <a:prstGeom prst="rect">
            <a:avLst/>
          </a:prstGeom>
        </p:spPr>
      </p:pic>
      <p:sp>
        <p:nvSpPr>
          <p:cNvPr id="17" name="Shape 2645"/>
          <p:cNvSpPr/>
          <p:nvPr/>
        </p:nvSpPr>
        <p:spPr>
          <a:xfrm>
            <a:off x="902344" y="1821215"/>
            <a:ext cx="379308" cy="275861"/>
          </a:xfrm>
          <a:custGeom>
            <a:avLst/>
            <a:gdLst/>
            <a:ahLst/>
            <a:cxnLst>
              <a:cxn ang="0">
                <a:pos x="wd2" y="hd2"/>
              </a:cxn>
              <a:cxn ang="5400000">
                <a:pos x="wd2" y="hd2"/>
              </a:cxn>
              <a:cxn ang="10800000">
                <a:pos x="wd2" y="hd2"/>
              </a:cxn>
              <a:cxn ang="16200000">
                <a:pos x="wd2" y="hd2"/>
              </a:cxn>
            </a:cxnLst>
            <a:rect l="0" t="0" r="r" b="b"/>
            <a:pathLst>
              <a:path w="21600" h="21600" extrusionOk="0">
                <a:moveTo>
                  <a:pt x="1408" y="20250"/>
                </a:moveTo>
                <a:lnTo>
                  <a:pt x="2740" y="17504"/>
                </a:lnTo>
                <a:cubicBezTo>
                  <a:pt x="2807" y="17526"/>
                  <a:pt x="2874" y="17550"/>
                  <a:pt x="2945" y="17550"/>
                </a:cubicBezTo>
                <a:lnTo>
                  <a:pt x="18655" y="17550"/>
                </a:lnTo>
                <a:cubicBezTo>
                  <a:pt x="18726" y="17550"/>
                  <a:pt x="18793" y="17526"/>
                  <a:pt x="18860" y="17504"/>
                </a:cubicBezTo>
                <a:lnTo>
                  <a:pt x="20192" y="20250"/>
                </a:lnTo>
                <a:cubicBezTo>
                  <a:pt x="20192" y="20250"/>
                  <a:pt x="1408" y="20250"/>
                  <a:pt x="1408" y="20250"/>
                </a:cubicBezTo>
                <a:close/>
                <a:moveTo>
                  <a:pt x="2945" y="1350"/>
                </a:moveTo>
                <a:lnTo>
                  <a:pt x="18655" y="1350"/>
                </a:lnTo>
                <a:lnTo>
                  <a:pt x="18655" y="16200"/>
                </a:lnTo>
                <a:lnTo>
                  <a:pt x="2945" y="16200"/>
                </a:lnTo>
                <a:cubicBezTo>
                  <a:pt x="2945" y="16200"/>
                  <a:pt x="2945" y="1350"/>
                  <a:pt x="2945" y="1350"/>
                </a:cubicBezTo>
                <a:close/>
                <a:moveTo>
                  <a:pt x="21510" y="20558"/>
                </a:moveTo>
                <a:lnTo>
                  <a:pt x="21518" y="20551"/>
                </a:lnTo>
                <a:lnTo>
                  <a:pt x="19591" y="16577"/>
                </a:lnTo>
                <a:cubicBezTo>
                  <a:pt x="19617" y="16457"/>
                  <a:pt x="19636" y="16332"/>
                  <a:pt x="19636" y="16200"/>
                </a:cubicBezTo>
                <a:lnTo>
                  <a:pt x="19636" y="1350"/>
                </a:lnTo>
                <a:cubicBezTo>
                  <a:pt x="19636" y="605"/>
                  <a:pt x="19197" y="0"/>
                  <a:pt x="18655" y="0"/>
                </a:cubicBezTo>
                <a:lnTo>
                  <a:pt x="2945" y="0"/>
                </a:lnTo>
                <a:cubicBezTo>
                  <a:pt x="2403" y="0"/>
                  <a:pt x="1964" y="605"/>
                  <a:pt x="1964" y="1350"/>
                </a:cubicBezTo>
                <a:lnTo>
                  <a:pt x="1964" y="16200"/>
                </a:lnTo>
                <a:cubicBezTo>
                  <a:pt x="1964" y="16332"/>
                  <a:pt x="1983" y="16457"/>
                  <a:pt x="2009" y="16577"/>
                </a:cubicBezTo>
                <a:lnTo>
                  <a:pt x="82" y="20551"/>
                </a:lnTo>
                <a:lnTo>
                  <a:pt x="90" y="20558"/>
                </a:lnTo>
                <a:cubicBezTo>
                  <a:pt x="38" y="20665"/>
                  <a:pt x="0" y="20787"/>
                  <a:pt x="0" y="20925"/>
                </a:cubicBezTo>
                <a:cubicBezTo>
                  <a:pt x="0" y="21298"/>
                  <a:pt x="220" y="21600"/>
                  <a:pt x="491" y="21600"/>
                </a:cubicBezTo>
                <a:lnTo>
                  <a:pt x="21109" y="21600"/>
                </a:lnTo>
                <a:cubicBezTo>
                  <a:pt x="21380" y="21600"/>
                  <a:pt x="21600" y="21298"/>
                  <a:pt x="21600" y="20925"/>
                </a:cubicBezTo>
                <a:cubicBezTo>
                  <a:pt x="21600" y="20787"/>
                  <a:pt x="21562" y="20665"/>
                  <a:pt x="21510" y="20558"/>
                </a:cubicBezTo>
              </a:path>
            </a:pathLst>
          </a:custGeom>
          <a:solidFill>
            <a:srgbClr val="53585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8" name="Shape 2688"/>
          <p:cNvSpPr/>
          <p:nvPr/>
        </p:nvSpPr>
        <p:spPr>
          <a:xfrm>
            <a:off x="902344" y="2947975"/>
            <a:ext cx="379308" cy="379308"/>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rgbClr val="53585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
        <p:nvSpPr>
          <p:cNvPr id="19" name="Shape 2784"/>
          <p:cNvSpPr/>
          <p:nvPr/>
        </p:nvSpPr>
        <p:spPr>
          <a:xfrm>
            <a:off x="874505" y="4557491"/>
            <a:ext cx="379308" cy="379308"/>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rgbClr val="53585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grpSp>
        <p:nvGrpSpPr>
          <p:cNvPr id="20" name="组合 19"/>
          <p:cNvGrpSpPr/>
          <p:nvPr/>
        </p:nvGrpSpPr>
        <p:grpSpPr>
          <a:xfrm>
            <a:off x="1321633" y="4584188"/>
            <a:ext cx="7051900" cy="1464683"/>
            <a:chOff x="657788" y="998684"/>
            <a:chExt cx="6691772" cy="1464683"/>
          </a:xfrm>
        </p:grpSpPr>
        <p:sp>
          <p:nvSpPr>
            <p:cNvPr id="21" name="矩形 20"/>
            <p:cNvSpPr/>
            <p:nvPr/>
          </p:nvSpPr>
          <p:spPr>
            <a:xfrm>
              <a:off x="657788" y="1570815"/>
              <a:ext cx="6691772" cy="892552"/>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rPr>
                <a:t>Read for </a:t>
              </a:r>
              <a:r>
                <a:rPr kumimoji="0" lang="en-US" altLang="zh-CN" sz="26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rPr>
                <a:t>structure</a:t>
              </a: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rPr>
                <a:t> and organize your </a:t>
              </a:r>
              <a:endPar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2600" b="1" dirty="0">
                  <a:solidFill>
                    <a:prstClr val="black">
                      <a:lumMod val="85000"/>
                      <a:lumOff val="15000"/>
                    </a:prstClr>
                  </a:solidFill>
                  <a:latin typeface="Arial" panose="020B0604020202020204"/>
                  <a:ea typeface="微软雅黑" panose="020B0503020204020204" charset="-122"/>
                </a:rPr>
                <a:t>writing </a:t>
              </a:r>
              <a:r>
                <a:rPr lang="en-US" altLang="zh-CN" sz="2600" b="1" dirty="0">
                  <a:solidFill>
                    <a:srgbClr val="FF0000"/>
                  </a:solidFill>
                  <a:latin typeface="Arial" panose="020B0604020202020204"/>
                  <a:ea typeface="微软雅黑" panose="020B0503020204020204" charset="-122"/>
                </a:rPr>
                <a:t>coherently</a:t>
              </a: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rPr>
                <a:t>.</a:t>
              </a:r>
              <a:endPar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endParaRPr>
            </a:p>
          </p:txBody>
        </p:sp>
        <p:sp>
          <p:nvSpPr>
            <p:cNvPr id="22" name="矩形 21"/>
            <p:cNvSpPr/>
            <p:nvPr/>
          </p:nvSpPr>
          <p:spPr>
            <a:xfrm>
              <a:off x="775498" y="998684"/>
              <a:ext cx="1032829" cy="494751"/>
            </a:xfrm>
            <a:prstGeom prst="rect">
              <a:avLst/>
            </a:prstGeom>
            <a:solidFill>
              <a:srgbClr val="578FAF"/>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Step3</a:t>
              </a:r>
              <a:endParaRPr lang="zh-CN" altLang="en-US" sz="2400" b="1" dirty="0">
                <a:solidFill>
                  <a:schemeClr val="bg1"/>
                </a:solidFill>
              </a:endParaRPr>
            </a:p>
          </p:txBody>
        </p:sp>
      </p:grpSp>
      <p:grpSp>
        <p:nvGrpSpPr>
          <p:cNvPr id="29" name="组合 28"/>
          <p:cNvGrpSpPr/>
          <p:nvPr/>
        </p:nvGrpSpPr>
        <p:grpSpPr>
          <a:xfrm>
            <a:off x="1351280" y="2937654"/>
            <a:ext cx="6523581" cy="1448062"/>
            <a:chOff x="726973" y="915003"/>
            <a:chExt cx="5320338" cy="1448062"/>
          </a:xfrm>
        </p:grpSpPr>
        <p:sp>
          <p:nvSpPr>
            <p:cNvPr id="30" name="矩形 29"/>
            <p:cNvSpPr/>
            <p:nvPr/>
          </p:nvSpPr>
          <p:spPr>
            <a:xfrm>
              <a:off x="726973" y="1470513"/>
              <a:ext cx="5320338" cy="892552"/>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rPr>
                <a:t>Read for </a:t>
              </a:r>
              <a:r>
                <a:rPr kumimoji="0" lang="en-US" altLang="zh-CN" sz="26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rPr>
                <a:t>key points </a:t>
              </a:r>
              <a:r>
                <a:rPr lang="en-US" altLang="zh-CN" sz="2600" b="1" dirty="0">
                  <a:solidFill>
                    <a:prstClr val="black">
                      <a:lumMod val="85000"/>
                      <a:lumOff val="15000"/>
                    </a:prstClr>
                  </a:solidFill>
                  <a:latin typeface="Arial" panose="020B0604020202020204"/>
                  <a:ea typeface="微软雅黑" panose="020B0503020204020204" charset="-122"/>
                </a:rPr>
                <a:t>and rewrite them </a:t>
              </a:r>
              <a:r>
                <a:rPr lang="en-US" altLang="zh-CN" sz="2600" b="1" dirty="0">
                  <a:solidFill>
                    <a:srgbClr val="FF0000"/>
                  </a:solidFill>
                  <a:latin typeface="Arial" panose="020B0604020202020204"/>
                  <a:ea typeface="微软雅黑" panose="020B0503020204020204" charset="-122"/>
                </a:rPr>
                <a:t>correctly and concisely</a:t>
              </a:r>
              <a:r>
                <a:rPr lang="en-US" altLang="zh-CN" sz="2600" b="1" dirty="0">
                  <a:solidFill>
                    <a:prstClr val="black">
                      <a:lumMod val="85000"/>
                      <a:lumOff val="15000"/>
                    </a:prstClr>
                  </a:solidFill>
                  <a:latin typeface="Arial" panose="020B0604020202020204"/>
                  <a:ea typeface="微软雅黑" panose="020B0503020204020204" charset="-122"/>
                </a:rPr>
                <a:t>.</a:t>
              </a:r>
              <a:endPar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endParaRPr>
            </a:p>
          </p:txBody>
        </p:sp>
        <p:sp>
          <p:nvSpPr>
            <p:cNvPr id="31" name="矩形 30"/>
            <p:cNvSpPr/>
            <p:nvPr/>
          </p:nvSpPr>
          <p:spPr>
            <a:xfrm>
              <a:off x="800843" y="915003"/>
              <a:ext cx="887660" cy="494751"/>
            </a:xfrm>
            <a:prstGeom prst="rect">
              <a:avLst/>
            </a:prstGeom>
            <a:solidFill>
              <a:srgbClr val="F68C2D"/>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Step2</a:t>
              </a:r>
              <a:endParaRPr lang="zh-CN" altLang="en-US" sz="2400" b="1" dirty="0">
                <a:solidFill>
                  <a:schemeClr val="bg1"/>
                </a:solidFill>
              </a:endParaRPr>
            </a:p>
          </p:txBody>
        </p:sp>
      </p:grpSp>
      <p:grpSp>
        <p:nvGrpSpPr>
          <p:cNvPr id="32" name="组合 31"/>
          <p:cNvGrpSpPr/>
          <p:nvPr/>
        </p:nvGrpSpPr>
        <p:grpSpPr>
          <a:xfrm>
            <a:off x="1383655" y="1600836"/>
            <a:ext cx="6927855" cy="1025159"/>
            <a:chOff x="816987" y="932173"/>
            <a:chExt cx="4992433" cy="1025159"/>
          </a:xfrm>
        </p:grpSpPr>
        <p:sp>
          <p:nvSpPr>
            <p:cNvPr id="33" name="矩形 32"/>
            <p:cNvSpPr/>
            <p:nvPr/>
          </p:nvSpPr>
          <p:spPr>
            <a:xfrm>
              <a:off x="816987" y="1464889"/>
              <a:ext cx="4992433" cy="492443"/>
            </a:xfrm>
            <a:prstGeom prst="rect">
              <a:avLst/>
            </a:prstGeom>
          </p:spPr>
          <p:txBody>
            <a:bodyPr wrap="square">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rPr>
                <a:t>Read for </a:t>
              </a:r>
              <a:r>
                <a:rPr kumimoji="0" lang="en-US" altLang="zh-CN" sz="2600" b="1" i="0" u="none" strike="noStrike" kern="1200" cap="none" spc="0" normalizeH="0" baseline="0" noProof="0" dirty="0">
                  <a:ln>
                    <a:noFill/>
                  </a:ln>
                  <a:solidFill>
                    <a:srgbClr val="FF0000"/>
                  </a:solidFill>
                  <a:effectLst/>
                  <a:uLnTx/>
                  <a:uFillTx/>
                  <a:latin typeface="Arial" panose="020B0604020202020204"/>
                  <a:ea typeface="微软雅黑" panose="020B0503020204020204" charset="-122"/>
                  <a:cs typeface="+mn-cs"/>
                </a:rPr>
                <a:t>theme &amp; main ideas.</a:t>
              </a:r>
              <a:endParaRPr kumimoji="0" lang="zh-CN" altLang="en-US" sz="2600" b="1" i="0" u="none" strike="noStrike" kern="1200" cap="none" spc="0" normalizeH="0" baseline="0" noProof="0" dirty="0">
                <a:ln>
                  <a:noFill/>
                </a:ln>
                <a:solidFill>
                  <a:prstClr val="black">
                    <a:lumMod val="85000"/>
                    <a:lumOff val="15000"/>
                  </a:prstClr>
                </a:solidFill>
                <a:effectLst/>
                <a:uLnTx/>
                <a:uFillTx/>
                <a:latin typeface="Arial" panose="020B0604020202020204"/>
                <a:ea typeface="微软雅黑" panose="020B0503020204020204" charset="-122"/>
                <a:cs typeface="+mn-cs"/>
              </a:endParaRPr>
            </a:p>
          </p:txBody>
        </p:sp>
        <p:sp>
          <p:nvSpPr>
            <p:cNvPr id="34" name="矩形 33"/>
            <p:cNvSpPr/>
            <p:nvPr/>
          </p:nvSpPr>
          <p:spPr>
            <a:xfrm>
              <a:off x="874713" y="932173"/>
              <a:ext cx="791891" cy="494751"/>
            </a:xfrm>
            <a:prstGeom prst="rect">
              <a:avLst/>
            </a:prstGeom>
            <a:solidFill>
              <a:srgbClr val="F17F8A"/>
            </a:solidFill>
          </p:spPr>
          <p:txBody>
            <a:bodyPr wrap="square">
              <a:spAutoFit/>
              <a:scene3d>
                <a:camera prst="orthographicFront"/>
                <a:lightRig rig="threePt" dir="t"/>
              </a:scene3d>
              <a:sp3d contourW="12700"/>
            </a:bodyPr>
            <a:lstStyle/>
            <a:p>
              <a:pPr algn="just">
                <a:lnSpc>
                  <a:spcPct val="120000"/>
                </a:lnSpc>
              </a:pPr>
              <a:r>
                <a:rPr lang="en-US" altLang="zh-CN" sz="2400" b="1" dirty="0">
                  <a:solidFill>
                    <a:schemeClr val="bg1"/>
                  </a:solidFill>
                </a:rPr>
                <a:t>Step1</a:t>
              </a:r>
              <a:endParaRPr lang="zh-CN" altLang="en-US" sz="2400" b="1" dirty="0">
                <a:solidFill>
                  <a:schemeClr val="bg1"/>
                </a:solidFill>
              </a:endParaRPr>
            </a:p>
          </p:txBody>
        </p:sp>
      </p:grpSp>
      <p:pic>
        <p:nvPicPr>
          <p:cNvPr id="11" name="图片占位符 10"/>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1880" r="21880"/>
          <a:stretch>
            <a:fillRect/>
          </a:stretch>
        </p:blipFill>
        <p:spPr>
          <a:xfrm>
            <a:off x="8373533" y="0"/>
            <a:ext cx="3818467" cy="6858000"/>
          </a:xfr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 calcmode="lin" valueType="num">
                                      <p:cBhvr additive="base">
                                        <p:cTn id="24" dur="500" fill="hold"/>
                                        <p:tgtEl>
                                          <p:spTgt spid="32"/>
                                        </p:tgtEl>
                                        <p:attrNameLst>
                                          <p:attrName>ppt_x</p:attrName>
                                        </p:attrNameLst>
                                      </p:cBhvr>
                                      <p:tavLst>
                                        <p:tav tm="0">
                                          <p:val>
                                            <p:strVal val="#ppt_x"/>
                                          </p:val>
                                        </p:tav>
                                        <p:tav tm="100000">
                                          <p:val>
                                            <p:strVal val="#ppt_x"/>
                                          </p:val>
                                        </p:tav>
                                      </p:tavLst>
                                    </p:anim>
                                    <p:anim calcmode="lin" valueType="num">
                                      <p:cBhvr additive="base">
                                        <p:cTn id="25"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additive="base">
                                        <p:cTn id="30" dur="500" fill="hold"/>
                                        <p:tgtEl>
                                          <p:spTgt spid="29"/>
                                        </p:tgtEl>
                                        <p:attrNameLst>
                                          <p:attrName>ppt_x</p:attrName>
                                        </p:attrNameLst>
                                      </p:cBhvr>
                                      <p:tavLst>
                                        <p:tav tm="0">
                                          <p:val>
                                            <p:strVal val="#ppt_x"/>
                                          </p:val>
                                        </p:tav>
                                        <p:tav tm="100000">
                                          <p:val>
                                            <p:strVal val="#ppt_x"/>
                                          </p:val>
                                        </p:tav>
                                      </p:tavLst>
                                    </p:anim>
                                    <p:anim calcmode="lin" valueType="num">
                                      <p:cBhvr additive="base">
                                        <p:cTn id="3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additive="base">
                                        <p:cTn id="36" dur="500" fill="hold"/>
                                        <p:tgtEl>
                                          <p:spTgt spid="20"/>
                                        </p:tgtEl>
                                        <p:attrNameLst>
                                          <p:attrName>ppt_x</p:attrName>
                                        </p:attrNameLst>
                                      </p:cBhvr>
                                      <p:tavLst>
                                        <p:tav tm="0">
                                          <p:val>
                                            <p:strVal val="#ppt_x"/>
                                          </p:val>
                                        </p:tav>
                                        <p:tav tm="100000">
                                          <p:val>
                                            <p:strVal val="#ppt_x"/>
                                          </p:val>
                                        </p:tav>
                                      </p:tavLst>
                                    </p:anim>
                                    <p:anim calcmode="lin" valueType="num">
                                      <p:cBhvr additive="base">
                                        <p:cTn id="3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978378" y="4419096"/>
            <a:ext cx="6240811"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theme and main ideas</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1" cstate="screen"/>
            <a:stretch>
              <a:fillRect/>
            </a:stretch>
          </p:blipFill>
          <p:spPr>
            <a:xfrm>
              <a:off x="3790519" y="985318"/>
              <a:ext cx="4117476" cy="3053282"/>
            </a:xfrm>
            <a:prstGeom prst="rect">
              <a:avLst/>
            </a:prstGeom>
          </p:spPr>
        </p:pic>
        <p:sp>
          <p:nvSpPr>
            <p:cNvPr id="21" name="文本框 20"/>
            <p:cNvSpPr txBox="1"/>
            <p:nvPr/>
          </p:nvSpPr>
          <p:spPr>
            <a:xfrm>
              <a:off x="4920133" y="1849671"/>
              <a:ext cx="2069798"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Step1</a:t>
              </a:r>
              <a:endParaRPr lang="zh-CN" altLang="en-US" sz="5400" dirty="0">
                <a:solidFill>
                  <a:schemeClr val="tx1">
                    <a:lumMod val="85000"/>
                    <a:lumOff val="15000"/>
                  </a:schemeClr>
                </a:solidFill>
                <a:latin typeface="Century Gothic" panose="020B0502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文本框 25"/>
          <p:cNvSpPr txBox="1"/>
          <p:nvPr/>
        </p:nvSpPr>
        <p:spPr>
          <a:xfrm>
            <a:off x="1035390" y="84006"/>
            <a:ext cx="5498621"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chemeClr val="tx1">
                    <a:lumMod val="85000"/>
                    <a:lumOff val="15000"/>
                  </a:schemeClr>
                </a:solidFill>
              </a:rPr>
              <a:t>Read for theme and main ideas</a:t>
            </a:r>
            <a:endParaRPr lang="zh-CN" altLang="en-US" sz="2800" b="1" dirty="0">
              <a:solidFill>
                <a:schemeClr val="tx1">
                  <a:lumMod val="85000"/>
                  <a:lumOff val="15000"/>
                </a:schemeClr>
              </a:solidFill>
            </a:endParaRPr>
          </a:p>
        </p:txBody>
      </p:sp>
      <p:sp>
        <p:nvSpPr>
          <p:cNvPr id="5" name="文本框 4"/>
          <p:cNvSpPr txBox="1"/>
          <p:nvPr/>
        </p:nvSpPr>
        <p:spPr>
          <a:xfrm>
            <a:off x="0" y="607226"/>
            <a:ext cx="10600267" cy="6201698"/>
          </a:xfrm>
          <a:prstGeom prst="rect">
            <a:avLst/>
          </a:prstGeom>
          <a:noFill/>
        </p:spPr>
        <p:txBody>
          <a:bodyPr wrap="square">
            <a:spAutoFit/>
          </a:bodyPr>
          <a:lstStyle/>
          <a:p>
            <a:r>
              <a:rPr lang="en-US" altLang="zh-CN" sz="1900" dirty="0"/>
              <a:t>      </a:t>
            </a:r>
            <a:r>
              <a:rPr lang="en-US" altLang="zh-CN" dirty="0"/>
              <a:t>We all know that friends are special people who we share our lives with, and who share their lives with us in return. But seeking friends and keeping the friendship going  are never easy. According to research recently published in the Journal of Social and Personal Relationships, the key is to use </a:t>
            </a:r>
            <a:endParaRPr lang="en-US" altLang="zh-CN" dirty="0"/>
          </a:p>
          <a:p>
            <a:r>
              <a:rPr lang="en-US" altLang="zh-CN" dirty="0"/>
              <a:t>“we-talk”.</a:t>
            </a:r>
            <a:endParaRPr lang="en-US" altLang="zh-CN" dirty="0"/>
          </a:p>
          <a:p>
            <a:r>
              <a:rPr lang="en-US" altLang="zh-CN" dirty="0"/>
              <a:t>      Led by University of California psychologist Megan Robbins and her colleagues, the researchers reviewed and analyzed 30 different studies involving over 5,000 participants. This largest-ever analysis of “we-talk” suggested that the frequent use of “we” and “us” is linked to happier and healthier relationships. The word “we” move people from an individual position into a partnership, which makes us more interdependent. “The pronouns offer an insight into whether people see themselves as individuals or as part of a whole,” Robbins told Science Daily.</a:t>
            </a:r>
            <a:endParaRPr lang="en-US" altLang="zh-CN" dirty="0"/>
          </a:p>
          <a:p>
            <a:r>
              <a:rPr lang="en-US" altLang="zh-CN" dirty="0"/>
              <a:t>      Their research also found that “we-talk” is helpful for solving conflicts. “The primary point is that interdependence may bring about supportive behaviors and positive ideas of the partner– especially important in times of stress and conflict,” according to a statement released by Robbins’ lab. </a:t>
            </a:r>
            <a:endParaRPr lang="en-US" altLang="zh-CN" dirty="0"/>
          </a:p>
          <a:p>
            <a:r>
              <a:rPr lang="en-US" altLang="zh-CN" dirty="0"/>
              <a:t>      Contrary to “we-talk”, there is “I-talk”, which refers to the frequent use of first-person singular pronouns, such as “I”, “me”, and “mine”, when writing or speaking. Earlier this year, researchers from the University of Arizona, US, analyzed a set of data that came from 4,700 people in Germany and the US. They found that too much “I-talk” was an accurate linguistic marker</a:t>
            </a:r>
            <a:r>
              <a:rPr lang="zh-CN" altLang="en-US" dirty="0"/>
              <a:t>（语言标记）</a:t>
            </a:r>
            <a:r>
              <a:rPr lang="en-US" altLang="zh-CN" dirty="0"/>
              <a:t>that someone is likely to feel stressed or experiencing negative emotions.</a:t>
            </a:r>
            <a:endParaRPr lang="en-US" altLang="zh-CN" dirty="0"/>
          </a:p>
          <a:p>
            <a:r>
              <a:rPr lang="en-US" altLang="zh-CN" dirty="0"/>
              <a:t>       As you can see from the two studies, too much “I-talk” can make you feel depressed. But “we-talk” can encourage you to become more positive and create a ripple effect of healthy interdependence with others. So next time you’re talking to a friend, try using more “we-talk”. You may find yourself feeling more positive—and the effect it will have on your friend will have on your friend will be positive as well.</a:t>
            </a:r>
            <a:endParaRPr lang="zh-CN" altLang="en-US" dirty="0"/>
          </a:p>
        </p:txBody>
      </p:sp>
      <p:sp>
        <p:nvSpPr>
          <p:cNvPr id="3" name="椭圆 2"/>
          <p:cNvSpPr/>
          <p:nvPr/>
        </p:nvSpPr>
        <p:spPr>
          <a:xfrm>
            <a:off x="2631006" y="90779"/>
            <a:ext cx="1151467" cy="523220"/>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箭头连接符 5"/>
          <p:cNvCxnSpPr/>
          <p:nvPr/>
        </p:nvCxnSpPr>
        <p:spPr>
          <a:xfrm>
            <a:off x="3637280" y="169333"/>
            <a:ext cx="3536329"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7150101" y="84006"/>
            <a:ext cx="2036232" cy="523220"/>
          </a:xfrm>
          <a:prstGeom prst="rect">
            <a:avLst/>
          </a:prstGeom>
          <a:noFill/>
          <a:ln w="28575">
            <a:solidFill>
              <a:srgbClr val="C00000"/>
            </a:solidFill>
          </a:ln>
        </p:spPr>
        <p:txBody>
          <a:bodyPr wrap="square" rtlCol="0">
            <a:spAutoFit/>
          </a:bodyPr>
          <a:lstStyle/>
          <a:p>
            <a:r>
              <a:rPr lang="zh-CN" altLang="en-US" sz="2800" b="1" dirty="0">
                <a:solidFill>
                  <a:srgbClr val="C00000"/>
                </a:solidFill>
              </a:rPr>
              <a:t>“</a:t>
            </a:r>
            <a:r>
              <a:rPr lang="en-US" altLang="zh-CN" sz="2800" b="1" dirty="0">
                <a:solidFill>
                  <a:srgbClr val="C00000"/>
                </a:solidFill>
              </a:rPr>
              <a:t>we-talk</a:t>
            </a:r>
            <a:r>
              <a:rPr lang="zh-CN" altLang="en-US" sz="2800" b="1" dirty="0">
                <a:solidFill>
                  <a:srgbClr val="C00000"/>
                </a:solidFill>
              </a:rPr>
              <a:t>”</a:t>
            </a:r>
            <a:endParaRPr lang="zh-CN" altLang="en-US" sz="2800" b="1" dirty="0">
              <a:solidFill>
                <a:srgbClr val="C00000"/>
              </a:solidFill>
            </a:endParaRPr>
          </a:p>
        </p:txBody>
      </p:sp>
      <p:sp>
        <p:nvSpPr>
          <p:cNvPr id="10" name="文本框 9"/>
          <p:cNvSpPr txBox="1"/>
          <p:nvPr/>
        </p:nvSpPr>
        <p:spPr>
          <a:xfrm>
            <a:off x="-146101" y="1434068"/>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endParaRPr lang="zh-CN" altLang="en-US" dirty="0">
              <a:solidFill>
                <a:srgbClr val="C00000"/>
              </a:solidFill>
            </a:endParaRPr>
          </a:p>
        </p:txBody>
      </p:sp>
      <p:sp>
        <p:nvSpPr>
          <p:cNvPr id="21" name="文本框 20"/>
          <p:cNvSpPr txBox="1"/>
          <p:nvPr/>
        </p:nvSpPr>
        <p:spPr>
          <a:xfrm>
            <a:off x="7173609" y="930391"/>
            <a:ext cx="4916791" cy="461665"/>
          </a:xfrm>
          <a:prstGeom prst="rect">
            <a:avLst/>
          </a:prstGeom>
          <a:solidFill>
            <a:srgbClr val="00B0F0"/>
          </a:solidFill>
          <a:ln w="28575">
            <a:solidFill>
              <a:srgbClr val="00B0F0"/>
            </a:solidFill>
          </a:ln>
        </p:spPr>
        <p:txBody>
          <a:bodyPr wrap="square" rtlCol="0">
            <a:spAutoFit/>
          </a:bodyPr>
          <a:lstStyle/>
          <a:p>
            <a:r>
              <a:rPr lang="en-US" altLang="zh-CN" sz="2400" b="1" dirty="0">
                <a:solidFill>
                  <a:schemeClr val="bg1"/>
                </a:solidFill>
              </a:rPr>
              <a:t> The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endParaRPr lang="zh-CN" altLang="en-US" sz="2400" b="1" dirty="0">
              <a:solidFill>
                <a:schemeClr val="bg1"/>
              </a:solidFill>
            </a:endParaRPr>
          </a:p>
        </p:txBody>
      </p:sp>
      <p:sp>
        <p:nvSpPr>
          <p:cNvPr id="22" name="文本框 21"/>
          <p:cNvSpPr txBox="1"/>
          <p:nvPr/>
        </p:nvSpPr>
        <p:spPr>
          <a:xfrm>
            <a:off x="84665" y="2260910"/>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endParaRPr lang="zh-CN" altLang="en-US" dirty="0">
              <a:solidFill>
                <a:srgbClr val="C00000"/>
              </a:solidFill>
            </a:endParaRPr>
          </a:p>
        </p:txBody>
      </p:sp>
      <p:sp>
        <p:nvSpPr>
          <p:cNvPr id="23" name="文本框 22"/>
          <p:cNvSpPr txBox="1"/>
          <p:nvPr/>
        </p:nvSpPr>
        <p:spPr>
          <a:xfrm>
            <a:off x="3310468" y="3367565"/>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endParaRPr lang="zh-CN" altLang="en-US" dirty="0">
              <a:solidFill>
                <a:srgbClr val="C00000"/>
              </a:solidFill>
            </a:endParaRPr>
          </a:p>
        </p:txBody>
      </p:sp>
      <p:sp>
        <p:nvSpPr>
          <p:cNvPr id="24" name="文本框 23"/>
          <p:cNvSpPr txBox="1"/>
          <p:nvPr/>
        </p:nvSpPr>
        <p:spPr>
          <a:xfrm>
            <a:off x="1422398" y="4175652"/>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endParaRPr lang="zh-CN" altLang="en-US" dirty="0">
              <a:solidFill>
                <a:srgbClr val="C00000"/>
              </a:solidFill>
            </a:endParaRPr>
          </a:p>
        </p:txBody>
      </p:sp>
      <p:sp>
        <p:nvSpPr>
          <p:cNvPr id="25" name="文本框 24"/>
          <p:cNvSpPr txBox="1"/>
          <p:nvPr/>
        </p:nvSpPr>
        <p:spPr>
          <a:xfrm>
            <a:off x="9296401" y="5546474"/>
            <a:ext cx="1439334" cy="369332"/>
          </a:xfrm>
          <a:prstGeom prst="rect">
            <a:avLst/>
          </a:prstGeom>
          <a:noFill/>
        </p:spPr>
        <p:txBody>
          <a:bodyPr wrap="square" rtlCol="0">
            <a:spAutoFit/>
          </a:bodyPr>
          <a:lstStyle/>
          <a:p>
            <a:r>
              <a:rPr lang="zh-CN" altLang="en-US" dirty="0">
                <a:solidFill>
                  <a:srgbClr val="C00000"/>
                </a:solidFill>
              </a:rPr>
              <a:t>“</a:t>
            </a:r>
            <a:r>
              <a:rPr lang="en-US" altLang="zh-CN" dirty="0">
                <a:solidFill>
                  <a:srgbClr val="C00000"/>
                </a:solidFill>
              </a:rPr>
              <a:t>we-talk</a:t>
            </a:r>
            <a:r>
              <a:rPr lang="zh-CN" altLang="en-US" dirty="0">
                <a:solidFill>
                  <a:srgbClr val="C00000"/>
                </a:solidFill>
              </a:rPr>
              <a:t>”</a:t>
            </a:r>
            <a:endParaRPr lang="zh-CN" altLang="en-US" dirty="0">
              <a:solidFill>
                <a:srgbClr val="C00000"/>
              </a:solidFill>
            </a:endParaRPr>
          </a:p>
        </p:txBody>
      </p:sp>
      <p:sp>
        <p:nvSpPr>
          <p:cNvPr id="28" name="文本框 27"/>
          <p:cNvSpPr txBox="1"/>
          <p:nvPr/>
        </p:nvSpPr>
        <p:spPr>
          <a:xfrm>
            <a:off x="7251405" y="2315102"/>
            <a:ext cx="4838995" cy="461665"/>
          </a:xfrm>
          <a:prstGeom prst="rect">
            <a:avLst/>
          </a:prstGeom>
          <a:solidFill>
            <a:srgbClr val="F17F8A"/>
          </a:solidFill>
          <a:ln w="28575">
            <a:noFill/>
          </a:ln>
        </p:spPr>
        <p:txBody>
          <a:bodyPr wrap="square" rtlCol="0">
            <a:spAutoFit/>
          </a:bodyPr>
          <a:lstStyle/>
          <a:p>
            <a:r>
              <a:rPr lang="en-US" altLang="zh-CN" sz="2000" b="1" dirty="0">
                <a:solidFill>
                  <a:schemeClr val="bg1"/>
                </a:solidFill>
              </a:rPr>
              <a:t> </a:t>
            </a:r>
            <a:r>
              <a:rPr lang="en-US" altLang="zh-CN" sz="2400" b="1" dirty="0">
                <a:solidFill>
                  <a:schemeClr val="bg1"/>
                </a:solidFill>
              </a:rPr>
              <a:t>One</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endParaRPr lang="zh-CN" altLang="en-US" sz="2400" b="1" dirty="0">
              <a:solidFill>
                <a:schemeClr val="bg1"/>
              </a:solidFill>
            </a:endParaRPr>
          </a:p>
        </p:txBody>
      </p:sp>
      <p:sp>
        <p:nvSpPr>
          <p:cNvPr id="29" name="文本框 28"/>
          <p:cNvSpPr txBox="1"/>
          <p:nvPr/>
        </p:nvSpPr>
        <p:spPr>
          <a:xfrm>
            <a:off x="6985591" y="3508020"/>
            <a:ext cx="5104809" cy="461665"/>
          </a:xfrm>
          <a:prstGeom prst="rect">
            <a:avLst/>
          </a:prstGeom>
          <a:solidFill>
            <a:srgbClr val="F9AF6C"/>
          </a:solidFill>
          <a:ln w="28575">
            <a:noFill/>
          </a:ln>
        </p:spPr>
        <p:txBody>
          <a:bodyPr wrap="square" rtlCol="0">
            <a:spAutoFit/>
          </a:bodyPr>
          <a:lstStyle/>
          <a:p>
            <a:r>
              <a:rPr lang="en-US" altLang="zh-CN" sz="2400" b="1" dirty="0">
                <a:solidFill>
                  <a:schemeClr val="bg1"/>
                </a:solidFill>
              </a:rPr>
              <a:t>Another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we-talk</a:t>
            </a:r>
            <a:r>
              <a:rPr lang="zh-CN" altLang="en-US" sz="2400" b="1" dirty="0">
                <a:solidFill>
                  <a:schemeClr val="bg1"/>
                </a:solidFill>
              </a:rPr>
              <a:t>”</a:t>
            </a:r>
            <a:endParaRPr lang="zh-CN" altLang="en-US" sz="2400" b="1" dirty="0">
              <a:solidFill>
                <a:schemeClr val="bg1"/>
              </a:solidFill>
            </a:endParaRPr>
          </a:p>
        </p:txBody>
      </p:sp>
      <p:sp>
        <p:nvSpPr>
          <p:cNvPr id="30" name="文本框 29"/>
          <p:cNvSpPr txBox="1"/>
          <p:nvPr/>
        </p:nvSpPr>
        <p:spPr>
          <a:xfrm>
            <a:off x="7251404" y="4596637"/>
            <a:ext cx="4838995" cy="461665"/>
          </a:xfrm>
          <a:prstGeom prst="rect">
            <a:avLst/>
          </a:prstGeom>
          <a:solidFill>
            <a:srgbClr val="0F5E8C"/>
          </a:solidFill>
          <a:ln w="28575">
            <a:noFill/>
          </a:ln>
        </p:spPr>
        <p:txBody>
          <a:bodyPr wrap="square" rtlCol="0">
            <a:spAutoFit/>
          </a:bodyPr>
          <a:lstStyle/>
          <a:p>
            <a:r>
              <a:rPr lang="en-US" altLang="zh-CN" sz="2400" b="1" dirty="0">
                <a:solidFill>
                  <a:schemeClr val="bg1"/>
                </a:solidFill>
              </a:rPr>
              <a:t>The </a:t>
            </a:r>
            <a:r>
              <a:rPr lang="en-US" altLang="zh-CN" sz="2400" b="1" u="sng" dirty="0">
                <a:solidFill>
                  <a:schemeClr val="bg1"/>
                </a:solidFill>
              </a:rPr>
              <a:t>                        </a:t>
            </a:r>
            <a:r>
              <a:rPr lang="en-US" altLang="zh-CN" sz="2400" b="1" dirty="0">
                <a:solidFill>
                  <a:schemeClr val="bg1"/>
                </a:solidFill>
              </a:rPr>
              <a:t>of</a:t>
            </a:r>
            <a:r>
              <a:rPr lang="zh-CN" altLang="en-US" sz="2400" b="1" dirty="0">
                <a:solidFill>
                  <a:schemeClr val="bg1"/>
                </a:solidFill>
              </a:rPr>
              <a:t>“</a:t>
            </a:r>
            <a:r>
              <a:rPr lang="en-US" altLang="zh-CN" sz="2400" b="1" dirty="0">
                <a:solidFill>
                  <a:schemeClr val="bg1"/>
                </a:solidFill>
              </a:rPr>
              <a:t>I-talk</a:t>
            </a:r>
            <a:r>
              <a:rPr lang="zh-CN" altLang="en-US" sz="2400" b="1" dirty="0">
                <a:solidFill>
                  <a:schemeClr val="bg1"/>
                </a:solidFill>
              </a:rPr>
              <a:t>”</a:t>
            </a:r>
            <a:endParaRPr lang="zh-CN" altLang="en-US" sz="2400" b="1" dirty="0">
              <a:solidFill>
                <a:schemeClr val="bg1"/>
              </a:solidFill>
            </a:endParaRPr>
          </a:p>
        </p:txBody>
      </p:sp>
      <p:sp>
        <p:nvSpPr>
          <p:cNvPr id="31" name="文本框 30"/>
          <p:cNvSpPr txBox="1"/>
          <p:nvPr/>
        </p:nvSpPr>
        <p:spPr>
          <a:xfrm>
            <a:off x="8529084" y="5851792"/>
            <a:ext cx="3494964" cy="461665"/>
          </a:xfrm>
          <a:prstGeom prst="rect">
            <a:avLst/>
          </a:prstGeom>
          <a:solidFill>
            <a:srgbClr val="578FAF"/>
          </a:solidFill>
          <a:ln w="28575">
            <a:noFill/>
          </a:ln>
        </p:spPr>
        <p:txBody>
          <a:bodyPr wrap="square" rtlCol="0">
            <a:spAutoFit/>
          </a:bodyPr>
          <a:lstStyle/>
          <a:p>
            <a:r>
              <a:rPr lang="en-US" altLang="zh-CN" sz="2000" b="1" dirty="0">
                <a:solidFill>
                  <a:schemeClr val="bg1"/>
                </a:solidFill>
              </a:rPr>
              <a:t> </a:t>
            </a:r>
            <a:r>
              <a:rPr lang="en-US" altLang="zh-CN" sz="2400" b="1" dirty="0">
                <a:solidFill>
                  <a:schemeClr val="bg1"/>
                </a:solidFill>
              </a:rPr>
              <a:t>The</a:t>
            </a:r>
            <a:r>
              <a:rPr lang="en-US" altLang="zh-CN" sz="2400" b="1" u="sng" dirty="0">
                <a:solidFill>
                  <a:schemeClr val="bg1"/>
                </a:solidFill>
              </a:rPr>
              <a:t>                        </a:t>
            </a:r>
            <a:endParaRPr lang="zh-CN" altLang="en-US" sz="2400" b="1" dirty="0">
              <a:solidFill>
                <a:schemeClr val="bg1"/>
              </a:solidFill>
            </a:endParaRPr>
          </a:p>
        </p:txBody>
      </p:sp>
      <p:sp>
        <p:nvSpPr>
          <p:cNvPr id="18" name="文本框 17"/>
          <p:cNvSpPr txBox="1"/>
          <p:nvPr/>
        </p:nvSpPr>
        <p:spPr>
          <a:xfrm>
            <a:off x="8016166" y="915702"/>
            <a:ext cx="2116663" cy="461665"/>
          </a:xfrm>
          <a:prstGeom prst="rect">
            <a:avLst/>
          </a:prstGeom>
          <a:noFill/>
        </p:spPr>
        <p:txBody>
          <a:bodyPr wrap="square" rtlCol="0">
            <a:spAutoFit/>
          </a:bodyPr>
          <a:lstStyle/>
          <a:p>
            <a:r>
              <a:rPr lang="en-US" altLang="zh-CN" sz="2400" b="1" dirty="0">
                <a:solidFill>
                  <a:srgbClr val="FFFF00"/>
                </a:solidFill>
              </a:rPr>
              <a:t>importance</a:t>
            </a:r>
            <a:endParaRPr lang="zh-CN" altLang="en-US" sz="2400" b="1" dirty="0">
              <a:solidFill>
                <a:srgbClr val="FFFF00"/>
              </a:solidFill>
            </a:endParaRPr>
          </a:p>
        </p:txBody>
      </p:sp>
      <p:sp>
        <p:nvSpPr>
          <p:cNvPr id="20" name="文本框 19"/>
          <p:cNvSpPr txBox="1"/>
          <p:nvPr/>
        </p:nvSpPr>
        <p:spPr>
          <a:xfrm>
            <a:off x="7995098" y="2300413"/>
            <a:ext cx="2116663" cy="461665"/>
          </a:xfrm>
          <a:prstGeom prst="rect">
            <a:avLst/>
          </a:prstGeom>
          <a:noFill/>
        </p:spPr>
        <p:txBody>
          <a:bodyPr wrap="square" rtlCol="0">
            <a:spAutoFit/>
          </a:bodyPr>
          <a:lstStyle/>
          <a:p>
            <a:r>
              <a:rPr lang="en-US" altLang="zh-CN" sz="2400" b="1" dirty="0"/>
              <a:t>advantage</a:t>
            </a:r>
            <a:endParaRPr lang="zh-CN" altLang="en-US" sz="2400" b="1" dirty="0"/>
          </a:p>
        </p:txBody>
      </p:sp>
      <p:sp>
        <p:nvSpPr>
          <p:cNvPr id="34" name="文本框 33"/>
          <p:cNvSpPr txBox="1"/>
          <p:nvPr/>
        </p:nvSpPr>
        <p:spPr>
          <a:xfrm>
            <a:off x="8238069" y="3506064"/>
            <a:ext cx="2116663" cy="461665"/>
          </a:xfrm>
          <a:prstGeom prst="rect">
            <a:avLst/>
          </a:prstGeom>
          <a:noFill/>
        </p:spPr>
        <p:txBody>
          <a:bodyPr wrap="square" rtlCol="0">
            <a:spAutoFit/>
          </a:bodyPr>
          <a:lstStyle/>
          <a:p>
            <a:r>
              <a:rPr lang="en-US" altLang="zh-CN" sz="2400" b="1" dirty="0"/>
              <a:t>advantage</a:t>
            </a:r>
            <a:endParaRPr lang="zh-CN" altLang="en-US" sz="2400" b="1" dirty="0"/>
          </a:p>
        </p:txBody>
      </p:sp>
      <p:sp>
        <p:nvSpPr>
          <p:cNvPr id="36" name="文本框 35"/>
          <p:cNvSpPr txBox="1"/>
          <p:nvPr/>
        </p:nvSpPr>
        <p:spPr>
          <a:xfrm>
            <a:off x="7830292" y="4559428"/>
            <a:ext cx="2446274" cy="461665"/>
          </a:xfrm>
          <a:prstGeom prst="rect">
            <a:avLst/>
          </a:prstGeom>
          <a:noFill/>
        </p:spPr>
        <p:txBody>
          <a:bodyPr wrap="square" rtlCol="0">
            <a:spAutoFit/>
          </a:bodyPr>
          <a:lstStyle/>
          <a:p>
            <a:r>
              <a:rPr lang="en-US" altLang="zh-CN" sz="2400" b="1" dirty="0">
                <a:solidFill>
                  <a:srgbClr val="FFFF00"/>
                </a:solidFill>
              </a:rPr>
              <a:t>disadvantage</a:t>
            </a:r>
            <a:endParaRPr lang="zh-CN" altLang="en-US" sz="2400" b="1" dirty="0">
              <a:solidFill>
                <a:srgbClr val="FFFF00"/>
              </a:solidFill>
            </a:endParaRPr>
          </a:p>
        </p:txBody>
      </p:sp>
      <p:sp>
        <p:nvSpPr>
          <p:cNvPr id="38" name="文本框 37"/>
          <p:cNvSpPr txBox="1"/>
          <p:nvPr/>
        </p:nvSpPr>
        <p:spPr>
          <a:xfrm>
            <a:off x="9296400" y="5810574"/>
            <a:ext cx="2116663" cy="461665"/>
          </a:xfrm>
          <a:prstGeom prst="rect">
            <a:avLst/>
          </a:prstGeom>
          <a:noFill/>
        </p:spPr>
        <p:txBody>
          <a:bodyPr wrap="square" rtlCol="0">
            <a:spAutoFit/>
          </a:bodyPr>
          <a:lstStyle/>
          <a:p>
            <a:r>
              <a:rPr lang="en-US" altLang="zh-CN" sz="2400" b="1" dirty="0">
                <a:solidFill>
                  <a:srgbClr val="FFFF00"/>
                </a:solidFill>
              </a:rPr>
              <a:t>suggestion</a:t>
            </a:r>
            <a:endParaRPr lang="zh-CN" altLang="en-US" sz="2400" b="1" dirty="0">
              <a:solidFill>
                <a:srgbClr val="FFFF00"/>
              </a:solidFill>
            </a:endParaRPr>
          </a:p>
        </p:txBody>
      </p:sp>
      <p:cxnSp>
        <p:nvCxnSpPr>
          <p:cNvPr id="40" name="直接连接符 39"/>
          <p:cNvCxnSpPr/>
          <p:nvPr/>
        </p:nvCxnSpPr>
        <p:spPr>
          <a:xfrm>
            <a:off x="9296400" y="6250774"/>
            <a:ext cx="186778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4805" y="126670"/>
            <a:ext cx="753332" cy="52322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circle(in)">
                                      <p:cBhvr>
                                        <p:cTn id="37" dur="2000"/>
                                        <p:tgtEl>
                                          <p:spTgt spid="6"/>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additive="base">
                                        <p:cTn id="45" dur="500" fill="hold"/>
                                        <p:tgtEl>
                                          <p:spTgt spid="21"/>
                                        </p:tgtEl>
                                        <p:attrNameLst>
                                          <p:attrName>ppt_x</p:attrName>
                                        </p:attrNameLst>
                                      </p:cBhvr>
                                      <p:tavLst>
                                        <p:tav tm="0">
                                          <p:val>
                                            <p:strVal val="#ppt_x"/>
                                          </p:val>
                                        </p:tav>
                                        <p:tav tm="100000">
                                          <p:val>
                                            <p:strVal val="#ppt_x"/>
                                          </p:val>
                                        </p:tav>
                                      </p:tavLst>
                                    </p:anim>
                                    <p:anim calcmode="lin" valueType="num">
                                      <p:cBhvr additive="base">
                                        <p:cTn id="4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additive="base">
                                        <p:cTn id="51" dur="500" fill="hold"/>
                                        <p:tgtEl>
                                          <p:spTgt spid="28"/>
                                        </p:tgtEl>
                                        <p:attrNameLst>
                                          <p:attrName>ppt_x</p:attrName>
                                        </p:attrNameLst>
                                      </p:cBhvr>
                                      <p:tavLst>
                                        <p:tav tm="0">
                                          <p:val>
                                            <p:strVal val="#ppt_x"/>
                                          </p:val>
                                        </p:tav>
                                        <p:tav tm="100000">
                                          <p:val>
                                            <p:strVal val="#ppt_x"/>
                                          </p:val>
                                        </p:tav>
                                      </p:tavLst>
                                    </p:anim>
                                    <p:anim calcmode="lin" valueType="num">
                                      <p:cBhvr additive="base">
                                        <p:cTn id="5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 calcmode="lin" valueType="num">
                                      <p:cBhvr additive="base">
                                        <p:cTn id="57" dur="500" fill="hold"/>
                                        <p:tgtEl>
                                          <p:spTgt spid="29"/>
                                        </p:tgtEl>
                                        <p:attrNameLst>
                                          <p:attrName>ppt_x</p:attrName>
                                        </p:attrNameLst>
                                      </p:cBhvr>
                                      <p:tavLst>
                                        <p:tav tm="0">
                                          <p:val>
                                            <p:strVal val="#ppt_x"/>
                                          </p:val>
                                        </p:tav>
                                        <p:tav tm="100000">
                                          <p:val>
                                            <p:strVal val="#ppt_x"/>
                                          </p:val>
                                        </p:tav>
                                      </p:tavLst>
                                    </p:anim>
                                    <p:anim calcmode="lin" valueType="num">
                                      <p:cBhvr additive="base">
                                        <p:cTn id="5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ppt_x"/>
                                          </p:val>
                                        </p:tav>
                                        <p:tav tm="100000">
                                          <p:val>
                                            <p:strVal val="#ppt_x"/>
                                          </p:val>
                                        </p:tav>
                                      </p:tavLst>
                                    </p:anim>
                                    <p:anim calcmode="lin" valueType="num">
                                      <p:cBhvr additive="base">
                                        <p:cTn id="6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additive="base">
                                        <p:cTn id="69" dur="500" fill="hold"/>
                                        <p:tgtEl>
                                          <p:spTgt spid="31"/>
                                        </p:tgtEl>
                                        <p:attrNameLst>
                                          <p:attrName>ppt_x</p:attrName>
                                        </p:attrNameLst>
                                      </p:cBhvr>
                                      <p:tavLst>
                                        <p:tav tm="0">
                                          <p:val>
                                            <p:strVal val="#ppt_x"/>
                                          </p:val>
                                        </p:tav>
                                        <p:tav tm="100000">
                                          <p:val>
                                            <p:strVal val="#ppt_x"/>
                                          </p:val>
                                        </p:tav>
                                      </p:tavLst>
                                    </p:anim>
                                    <p:anim calcmode="lin" valueType="num">
                                      <p:cBhvr additive="base">
                                        <p:cTn id="70" dur="500" fill="hold"/>
                                        <p:tgtEl>
                                          <p:spTgt spid="31"/>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additive="base">
                                        <p:cTn id="73" dur="500" fill="hold"/>
                                        <p:tgtEl>
                                          <p:spTgt spid="40"/>
                                        </p:tgtEl>
                                        <p:attrNameLst>
                                          <p:attrName>ppt_x</p:attrName>
                                        </p:attrNameLst>
                                      </p:cBhvr>
                                      <p:tavLst>
                                        <p:tav tm="0">
                                          <p:val>
                                            <p:strVal val="#ppt_x"/>
                                          </p:val>
                                        </p:tav>
                                        <p:tav tm="100000">
                                          <p:val>
                                            <p:strVal val="#ppt_x"/>
                                          </p:val>
                                        </p:tav>
                                      </p:tavLst>
                                    </p:anim>
                                    <p:anim calcmode="lin" valueType="num">
                                      <p:cBhvr additive="base">
                                        <p:cTn id="7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additive="base">
                                        <p:cTn id="91" dur="500" fill="hold"/>
                                        <p:tgtEl>
                                          <p:spTgt spid="34"/>
                                        </p:tgtEl>
                                        <p:attrNameLst>
                                          <p:attrName>ppt_x</p:attrName>
                                        </p:attrNameLst>
                                      </p:cBhvr>
                                      <p:tavLst>
                                        <p:tav tm="0">
                                          <p:val>
                                            <p:strVal val="#ppt_x"/>
                                          </p:val>
                                        </p:tav>
                                        <p:tav tm="100000">
                                          <p:val>
                                            <p:strVal val="#ppt_x"/>
                                          </p:val>
                                        </p:tav>
                                      </p:tavLst>
                                    </p:anim>
                                    <p:anim calcmode="lin" valueType="num">
                                      <p:cBhvr additive="base">
                                        <p:cTn id="9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500" fill="hold"/>
                                        <p:tgtEl>
                                          <p:spTgt spid="36"/>
                                        </p:tgtEl>
                                        <p:attrNameLst>
                                          <p:attrName>ppt_x</p:attrName>
                                        </p:attrNameLst>
                                      </p:cBhvr>
                                      <p:tavLst>
                                        <p:tav tm="0">
                                          <p:val>
                                            <p:strVal val="#ppt_x"/>
                                          </p:val>
                                        </p:tav>
                                        <p:tav tm="100000">
                                          <p:val>
                                            <p:strVal val="#ppt_x"/>
                                          </p:val>
                                        </p:tav>
                                      </p:tavLst>
                                    </p:anim>
                                    <p:anim calcmode="lin" valueType="num">
                                      <p:cBhvr additive="base">
                                        <p:cTn id="9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500" fill="hold"/>
                                        <p:tgtEl>
                                          <p:spTgt spid="38"/>
                                        </p:tgtEl>
                                        <p:attrNameLst>
                                          <p:attrName>ppt_x</p:attrName>
                                        </p:attrNameLst>
                                      </p:cBhvr>
                                      <p:tavLst>
                                        <p:tav tm="0">
                                          <p:val>
                                            <p:strVal val="#ppt_x"/>
                                          </p:val>
                                        </p:tav>
                                        <p:tav tm="100000">
                                          <p:val>
                                            <p:strVal val="#ppt_x"/>
                                          </p:val>
                                        </p:tav>
                                      </p:tavLst>
                                    </p:anim>
                                    <p:anim calcmode="lin" valueType="num">
                                      <p:cBhvr additive="base">
                                        <p:cTn id="10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21" grpId="0" animBg="1"/>
      <p:bldP spid="22" grpId="0"/>
      <p:bldP spid="23" grpId="0"/>
      <p:bldP spid="24" grpId="0"/>
      <p:bldP spid="25" grpId="0"/>
      <p:bldP spid="28" grpId="0" animBg="1"/>
      <p:bldP spid="29" grpId="0" animBg="1"/>
      <p:bldP spid="30" grpId="0" animBg="1"/>
      <p:bldP spid="31" grpId="0" animBg="1"/>
      <p:bldP spid="18" grpId="0"/>
      <p:bldP spid="20" grpId="0"/>
      <p:bldP spid="34" grpId="0"/>
      <p:bldP spid="36" grpId="0"/>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409315" y="4419096"/>
            <a:ext cx="7378943" cy="584775"/>
          </a:xfrm>
          <a:prstGeom prst="rect">
            <a:avLst/>
          </a:prstGeom>
          <a:noFill/>
        </p:spPr>
        <p:txBody>
          <a:bodyPr wrap="none" rtlCol="0">
            <a:spAutoFit/>
            <a:scene3d>
              <a:camera prst="orthographicFront"/>
              <a:lightRig rig="threePt" dir="t"/>
            </a:scene3d>
            <a:sp3d contourW="12700"/>
          </a:bodyPr>
          <a:lstStyle/>
          <a:p>
            <a:pPr algn="ctr"/>
            <a:r>
              <a:rPr lang="en-US" altLang="zh-CN" sz="3200" b="1" dirty="0">
                <a:solidFill>
                  <a:schemeClr val="tx1">
                    <a:lumMod val="85000"/>
                    <a:lumOff val="15000"/>
                  </a:schemeClr>
                </a:solidFill>
              </a:rPr>
              <a:t>Read for key points and rewrite them</a:t>
            </a:r>
            <a:endParaRPr lang="zh-CN" altLang="en-US" sz="3200" b="1" dirty="0">
              <a:solidFill>
                <a:schemeClr val="tx1">
                  <a:lumMod val="85000"/>
                  <a:lumOff val="15000"/>
                </a:schemeClr>
              </a:solidFill>
            </a:endParaRPr>
          </a:p>
        </p:txBody>
      </p:sp>
      <p:cxnSp>
        <p:nvCxnSpPr>
          <p:cNvPr id="16" name="直接连接符 15"/>
          <p:cNvCxnSpPr/>
          <p:nvPr/>
        </p:nvCxnSpPr>
        <p:spPr>
          <a:xfrm>
            <a:off x="5451631" y="5125866"/>
            <a:ext cx="303921"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781752" y="5125866"/>
            <a:ext cx="303921"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111874" y="5125866"/>
            <a:ext cx="303921"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6441995" y="5125866"/>
            <a:ext cx="303921"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790519" y="985318"/>
            <a:ext cx="4117476" cy="3053282"/>
            <a:chOff x="3790519" y="985318"/>
            <a:chExt cx="4117476" cy="3053282"/>
          </a:xfrm>
        </p:grpSpPr>
        <p:pic>
          <p:nvPicPr>
            <p:cNvPr id="2" name="图片 1"/>
            <p:cNvPicPr>
              <a:picLocks noChangeAspect="1"/>
            </p:cNvPicPr>
            <p:nvPr/>
          </p:nvPicPr>
          <p:blipFill>
            <a:blip r:embed="rId1" cstate="screen"/>
            <a:stretch>
              <a:fillRect/>
            </a:stretch>
          </p:blipFill>
          <p:spPr>
            <a:xfrm>
              <a:off x="3790519" y="985318"/>
              <a:ext cx="4117476" cy="3053282"/>
            </a:xfrm>
            <a:prstGeom prst="rect">
              <a:avLst/>
            </a:prstGeom>
          </p:spPr>
        </p:pic>
        <p:sp>
          <p:nvSpPr>
            <p:cNvPr id="21" name="文本框 20"/>
            <p:cNvSpPr txBox="1"/>
            <p:nvPr/>
          </p:nvSpPr>
          <p:spPr>
            <a:xfrm>
              <a:off x="4920133" y="1849671"/>
              <a:ext cx="2069797" cy="923330"/>
            </a:xfrm>
            <a:prstGeom prst="rect">
              <a:avLst/>
            </a:prstGeom>
            <a:noFill/>
          </p:spPr>
          <p:txBody>
            <a:bodyPr wrap="none" rtlCol="0">
              <a:spAutoFit/>
              <a:scene3d>
                <a:camera prst="orthographicFront"/>
                <a:lightRig rig="threePt" dir="t"/>
              </a:scene3d>
              <a:sp3d contourW="12700"/>
            </a:bodyPr>
            <a:lstStyle/>
            <a:p>
              <a:pPr algn="ctr"/>
              <a:r>
                <a:rPr lang="en-US" altLang="zh-CN" sz="5400" dirty="0">
                  <a:solidFill>
                    <a:schemeClr val="tx1">
                      <a:lumMod val="85000"/>
                      <a:lumOff val="15000"/>
                    </a:schemeClr>
                  </a:solidFill>
                  <a:latin typeface="Century Gothic" panose="020B0502020202020204" pitchFamily="34" charset="0"/>
                </a:rPr>
                <a:t>Step2</a:t>
              </a:r>
              <a:endParaRPr lang="zh-CN" altLang="en-US" sz="5400" dirty="0">
                <a:solidFill>
                  <a:schemeClr val="tx1">
                    <a:lumMod val="85000"/>
                    <a:lumOff val="15000"/>
                  </a:schemeClr>
                </a:solidFill>
                <a:latin typeface="Century Gothic" panose="020B0502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1000" fill="hold"/>
                                        <p:tgtEl>
                                          <p:spTgt spid="14"/>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par>
                                <p:cTn id="20" presetID="22" presetClass="entr" presetSubtype="8"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par>
                                <p:cTn id="23" presetID="22" presetClass="entr" presetSubtype="8"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500"/>
                                        <p:tgtEl>
                                          <p:spTgt spid="18"/>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1606109" y="357597"/>
            <a:ext cx="6774970" cy="523220"/>
          </a:xfrm>
          <a:prstGeom prst="rect">
            <a:avLst/>
          </a:prstGeom>
          <a:noFill/>
        </p:spPr>
        <p:txBody>
          <a:bodyPr wrap="square" rtlCol="0">
            <a:spAutoFit/>
            <a:scene3d>
              <a:camera prst="orthographicFront"/>
              <a:lightRig rig="threePt" dir="t"/>
            </a:scene3d>
            <a:sp3d contourW="12700"/>
          </a:bodyPr>
          <a:lstStyle/>
          <a:p>
            <a:r>
              <a:rPr lang="en-US" altLang="zh-CN" sz="2800" b="1" dirty="0">
                <a:solidFill>
                  <a:schemeClr val="tx1">
                    <a:lumMod val="85000"/>
                    <a:lumOff val="15000"/>
                  </a:schemeClr>
                </a:solidFill>
              </a:rPr>
              <a:t>Para.1The importance of “we-talk”</a:t>
            </a:r>
            <a:endParaRPr lang="zh-CN" altLang="en-US" sz="2800" b="1" dirty="0">
              <a:solidFill>
                <a:schemeClr val="tx1">
                  <a:lumMod val="85000"/>
                  <a:lumOff val="15000"/>
                </a:schemeClr>
              </a:solidFill>
            </a:endParaRPr>
          </a:p>
        </p:txBody>
      </p:sp>
      <p:sp>
        <p:nvSpPr>
          <p:cNvPr id="4" name="TextBox 4"/>
          <p:cNvSpPr txBox="1"/>
          <p:nvPr/>
        </p:nvSpPr>
        <p:spPr>
          <a:xfrm>
            <a:off x="692119" y="1179294"/>
            <a:ext cx="11084243" cy="2554545"/>
          </a:xfrm>
          <a:prstGeom prst="rect">
            <a:avLst/>
          </a:prstGeom>
          <a:noFill/>
        </p:spPr>
        <p:txBody>
          <a:bodyPr wrap="square" rtlCol="0">
            <a:spAutoFit/>
          </a:bodyPr>
          <a:lstStyle/>
          <a:p>
            <a:r>
              <a:rPr lang="en-US" altLang="zh-CN" sz="3200" dirty="0">
                <a:solidFill>
                  <a:prstClr val="black"/>
                </a:solidFill>
                <a:latin typeface="Calibri" panose="020F0502020204030204"/>
                <a:ea typeface="宋体" panose="02010600030101010101" pitchFamily="2" charset="-122"/>
              </a:rPr>
              <a:t>        We all know that friends are special people who we share our lives with, and who share their lives with us in return. But seeking friends and keeping the friendship going  are never easy. According to research recently published in the Journal of Social and Personal Relationships, the key is to use “we-talk”.</a:t>
            </a:r>
            <a:endParaRPr lang="zh-CN" altLang="en-US" sz="3200" dirty="0">
              <a:solidFill>
                <a:prstClr val="black"/>
              </a:solidFill>
              <a:latin typeface="Calibri" panose="020F0502020204030204"/>
              <a:ea typeface="宋体" panose="02010600030101010101" pitchFamily="2" charset="-122"/>
            </a:endParaRPr>
          </a:p>
        </p:txBody>
      </p:sp>
      <p:sp>
        <p:nvSpPr>
          <p:cNvPr id="2" name="椭圆 1"/>
          <p:cNvSpPr/>
          <p:nvPr/>
        </p:nvSpPr>
        <p:spPr>
          <a:xfrm>
            <a:off x="9652000" y="1692354"/>
            <a:ext cx="629920" cy="563166"/>
          </a:xfrm>
          <a:prstGeom prst="ellipse">
            <a:avLst/>
          </a:prstGeom>
          <a:noFill/>
          <a:ln w="28575">
            <a:solidFill>
              <a:srgbClr val="F68C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TextBox 4"/>
          <p:cNvSpPr txBox="1"/>
          <p:nvPr/>
        </p:nvSpPr>
        <p:spPr>
          <a:xfrm>
            <a:off x="692119" y="1177965"/>
            <a:ext cx="11235721" cy="2554545"/>
          </a:xfrm>
          <a:prstGeom prst="rect">
            <a:avLst/>
          </a:prstGeom>
          <a:solidFill>
            <a:schemeClr val="bg1"/>
          </a:solidFill>
        </p:spPr>
        <p:txBody>
          <a:bodyPr wrap="square" rtlCol="0">
            <a:spAutoFit/>
          </a:bodyPr>
          <a:lstStyle/>
          <a:p>
            <a:r>
              <a:rPr lang="en-US" altLang="zh-CN" sz="3200" dirty="0">
                <a:latin typeface="Calibri" panose="020F0502020204030204" pitchFamily="34" charset="0"/>
                <a:cs typeface="Calibri" panose="020F0502020204030204" pitchFamily="34" charset="0"/>
              </a:rPr>
              <a:t>        </a:t>
            </a:r>
            <a:r>
              <a:rPr lang="en-US" altLang="zh-CN" sz="3200" dirty="0">
                <a:solidFill>
                  <a:schemeClr val="bg1">
                    <a:lumMod val="65000"/>
                  </a:schemeClr>
                </a:solidFill>
                <a:latin typeface="Calibri" panose="020F0502020204030204" pitchFamily="34" charset="0"/>
                <a:cs typeface="Calibri" panose="020F0502020204030204" pitchFamily="34" charset="0"/>
              </a:rPr>
              <a:t>We all know that friends are special people who we share our lives with, and who share their lives with us in return. </a:t>
            </a:r>
            <a:r>
              <a:rPr lang="en-US" altLang="zh-CN" sz="3200" b="1" dirty="0">
                <a:solidFill>
                  <a:srgbClr val="ED6737"/>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But</a:t>
            </a:r>
            <a:r>
              <a:rPr lang="en-US" altLang="zh-CN" sz="3200" dirty="0">
                <a:solidFill>
                  <a:srgbClr val="C00000"/>
                </a:solidFill>
                <a:latin typeface="Calibri" panose="020F0502020204030204" pitchFamily="34" charset="0"/>
                <a:cs typeface="Calibri" panose="020F0502020204030204" pitchFamily="34" charset="0"/>
              </a:rPr>
              <a:t> </a:t>
            </a:r>
            <a:r>
              <a:rPr lang="en-US" altLang="zh-CN" sz="3200" b="1" dirty="0">
                <a:solidFill>
                  <a:srgbClr val="0070C0"/>
                </a:solidFill>
                <a:latin typeface="Calibri" panose="020F0502020204030204" pitchFamily="34" charset="0"/>
                <a:cs typeface="Calibri" panose="020F0502020204030204" pitchFamily="34" charset="0"/>
              </a:rPr>
              <a:t>seeking</a:t>
            </a:r>
            <a:r>
              <a:rPr lang="en-US" altLang="zh-CN" sz="3200" b="1" dirty="0">
                <a:latin typeface="Calibri" panose="020F0502020204030204" pitchFamily="34" charset="0"/>
                <a:cs typeface="Calibri" panose="020F0502020204030204" pitchFamily="34" charset="0"/>
              </a:rPr>
              <a:t> friends and </a:t>
            </a:r>
            <a:r>
              <a:rPr lang="en-US" altLang="zh-CN" sz="3200" b="1" dirty="0">
                <a:solidFill>
                  <a:srgbClr val="0070C0"/>
                </a:solidFill>
                <a:latin typeface="Calibri" panose="020F0502020204030204" pitchFamily="34" charset="0"/>
                <a:cs typeface="Calibri" panose="020F0502020204030204" pitchFamily="34" charset="0"/>
              </a:rPr>
              <a:t>keeping</a:t>
            </a:r>
            <a:r>
              <a:rPr lang="en-US" altLang="zh-CN" sz="3200" b="1" dirty="0">
                <a:latin typeface="Calibri" panose="020F0502020204030204" pitchFamily="34" charset="0"/>
                <a:cs typeface="Calibri" panose="020F0502020204030204" pitchFamily="34" charset="0"/>
              </a:rPr>
              <a:t> the friendship</a:t>
            </a:r>
            <a:r>
              <a:rPr lang="en-US" altLang="zh-CN" sz="3200" dirty="0">
                <a:latin typeface="Calibri" panose="020F0502020204030204" pitchFamily="34" charset="0"/>
                <a:cs typeface="Calibri" panose="020F0502020204030204" pitchFamily="34" charset="0"/>
              </a:rPr>
              <a:t> </a:t>
            </a:r>
            <a:r>
              <a:rPr lang="en-US" altLang="zh-CN" sz="3200" dirty="0">
                <a:solidFill>
                  <a:schemeClr val="bg1">
                    <a:lumMod val="65000"/>
                  </a:schemeClr>
                </a:solidFill>
                <a:latin typeface="Calibri" panose="020F0502020204030204" pitchFamily="34" charset="0"/>
                <a:cs typeface="Calibri" panose="020F0502020204030204" pitchFamily="34" charset="0"/>
              </a:rPr>
              <a:t>going  are never easy. According to research recently published in the Journal of Social and Personal Relationships, </a:t>
            </a:r>
            <a:r>
              <a:rPr lang="en-US" altLang="zh-CN" sz="3200" b="1" dirty="0">
                <a:latin typeface="Calibri" panose="020F0502020204030204" pitchFamily="34" charset="0"/>
                <a:cs typeface="Calibri" panose="020F0502020204030204" pitchFamily="34" charset="0"/>
              </a:rPr>
              <a:t>the </a:t>
            </a:r>
            <a:r>
              <a:rPr lang="en-US" altLang="zh-CN" sz="3200" b="1" dirty="0">
                <a:solidFill>
                  <a:srgbClr val="0070C0"/>
                </a:solidFill>
                <a:latin typeface="Calibri" panose="020F0502020204030204" pitchFamily="34" charset="0"/>
                <a:cs typeface="Calibri" panose="020F0502020204030204" pitchFamily="34" charset="0"/>
              </a:rPr>
              <a:t>key</a:t>
            </a:r>
            <a:r>
              <a:rPr lang="en-US" altLang="zh-CN" sz="3200" b="1" dirty="0">
                <a:latin typeface="Calibri" panose="020F0502020204030204" pitchFamily="34" charset="0"/>
                <a:cs typeface="Calibri" panose="020F0502020204030204" pitchFamily="34" charset="0"/>
              </a:rPr>
              <a:t> is to use “we-talk”</a:t>
            </a:r>
            <a:r>
              <a:rPr lang="en-US" altLang="zh-CN" sz="3200" dirty="0">
                <a:latin typeface="Calibri" panose="020F0502020204030204" pitchFamily="34" charset="0"/>
                <a:cs typeface="Calibri" panose="020F0502020204030204" pitchFamily="34" charset="0"/>
              </a:rPr>
              <a:t>.</a:t>
            </a:r>
            <a:endParaRPr lang="zh-CN" altLang="en-US" sz="3200" dirty="0">
              <a:latin typeface="Calibri" panose="020F0502020204030204" pitchFamily="34" charset="0"/>
              <a:cs typeface="Calibri" panose="020F0502020204030204" pitchFamily="34" charset="0"/>
            </a:endParaRPr>
          </a:p>
        </p:txBody>
      </p:sp>
      <p:sp>
        <p:nvSpPr>
          <p:cNvPr id="6" name="椭圆 5"/>
          <p:cNvSpPr/>
          <p:nvPr/>
        </p:nvSpPr>
        <p:spPr>
          <a:xfrm>
            <a:off x="9652000" y="1605280"/>
            <a:ext cx="701040" cy="650240"/>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8" name="文本框 7"/>
          <p:cNvSpPr txBox="1"/>
          <p:nvPr/>
        </p:nvSpPr>
        <p:spPr>
          <a:xfrm>
            <a:off x="7894320" y="335565"/>
            <a:ext cx="4033520"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Tip1</a:t>
            </a:r>
            <a:r>
              <a:rPr lang="en-US" altLang="zh-CN" sz="2400" dirty="0">
                <a:solidFill>
                  <a:schemeClr val="bg1"/>
                </a:solidFill>
                <a:latin typeface="+mj-ea"/>
                <a:ea typeface="+mj-ea"/>
              </a:rPr>
              <a:t> </a:t>
            </a:r>
            <a:r>
              <a:rPr lang="zh-CN" altLang="en-US" sz="2400" dirty="0">
                <a:solidFill>
                  <a:schemeClr val="bg1"/>
                </a:solidFill>
                <a:latin typeface="+mj-ea"/>
                <a:ea typeface="+mj-ea"/>
              </a:rPr>
              <a:t>抓住信号词，定位要点。</a:t>
            </a:r>
            <a:endParaRPr lang="zh-CN" altLang="en-US" sz="2400" dirty="0">
              <a:solidFill>
                <a:schemeClr val="bg1"/>
              </a:solidFill>
              <a:latin typeface="+mj-ea"/>
              <a:ea typeface="+mj-ea"/>
            </a:endParaRPr>
          </a:p>
        </p:txBody>
      </p:sp>
      <p:cxnSp>
        <p:nvCxnSpPr>
          <p:cNvPr id="10" name="直接箭头连接符 9"/>
          <p:cNvCxnSpPr/>
          <p:nvPr/>
        </p:nvCxnSpPr>
        <p:spPr>
          <a:xfrm flipV="1">
            <a:off x="10078720" y="816604"/>
            <a:ext cx="0" cy="788677"/>
          </a:xfrm>
          <a:prstGeom prst="straightConnector1">
            <a:avLst/>
          </a:prstGeom>
          <a:ln w="254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519399" y="4596993"/>
            <a:ext cx="4062762" cy="461665"/>
          </a:xfrm>
          <a:prstGeom prst="rect">
            <a:avLst/>
          </a:prstGeom>
          <a:solidFill>
            <a:srgbClr val="ED6737"/>
          </a:solidFill>
        </p:spPr>
        <p:txBody>
          <a:bodyPr wrap="square" rtlCol="0">
            <a:spAutoFit/>
          </a:bodyPr>
          <a:lstStyle/>
          <a:p>
            <a:r>
              <a:rPr lang="en-US" altLang="zh-CN" sz="2400" dirty="0">
                <a:solidFill>
                  <a:schemeClr val="bg1"/>
                </a:solidFill>
                <a:latin typeface="+mj-lt"/>
                <a:ea typeface="+mj-ea"/>
              </a:rPr>
              <a:t>Tip2</a:t>
            </a:r>
            <a:r>
              <a:rPr lang="en-US" altLang="zh-CN" sz="2400" dirty="0">
                <a:solidFill>
                  <a:schemeClr val="bg1"/>
                </a:solidFill>
                <a:latin typeface="+mj-ea"/>
                <a:ea typeface="+mj-ea"/>
              </a:rPr>
              <a:t> </a:t>
            </a:r>
            <a:r>
              <a:rPr lang="zh-CN" altLang="en-US" sz="2400" dirty="0">
                <a:solidFill>
                  <a:schemeClr val="bg1"/>
                </a:solidFill>
                <a:latin typeface="+mj-ea"/>
                <a:ea typeface="+mj-ea"/>
              </a:rPr>
              <a:t>抓住关键词，同义替换。</a:t>
            </a:r>
            <a:endParaRPr lang="zh-CN" altLang="en-US" sz="2400" dirty="0">
              <a:solidFill>
                <a:schemeClr val="bg1"/>
              </a:solidFill>
              <a:latin typeface="+mj-ea"/>
              <a:ea typeface="+mj-ea"/>
            </a:endParaRPr>
          </a:p>
        </p:txBody>
      </p:sp>
      <p:sp>
        <p:nvSpPr>
          <p:cNvPr id="12" name="文本框 11"/>
          <p:cNvSpPr txBox="1"/>
          <p:nvPr/>
        </p:nvSpPr>
        <p:spPr>
          <a:xfrm>
            <a:off x="4900190" y="3871412"/>
            <a:ext cx="7027649"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seek friends:</a:t>
            </a:r>
            <a:endParaRPr lang="en-US" altLang="zh-CN" sz="2400" dirty="0">
              <a:solidFill>
                <a:srgbClr val="0F5E8C"/>
              </a:solidFill>
            </a:endParaRPr>
          </a:p>
        </p:txBody>
      </p:sp>
      <p:sp>
        <p:nvSpPr>
          <p:cNvPr id="13" name="文本框 12"/>
          <p:cNvSpPr txBox="1"/>
          <p:nvPr/>
        </p:nvSpPr>
        <p:spPr>
          <a:xfrm>
            <a:off x="6656922" y="3871412"/>
            <a:ext cx="5416226" cy="461665"/>
          </a:xfrm>
          <a:prstGeom prst="rect">
            <a:avLst/>
          </a:prstGeom>
          <a:noFill/>
          <a:ln w="31750">
            <a:noFill/>
          </a:ln>
        </p:spPr>
        <p:txBody>
          <a:bodyPr wrap="square" rtlCol="0">
            <a:spAutoFit/>
          </a:bodyPr>
          <a:lstStyle/>
          <a:p>
            <a:r>
              <a:rPr lang="en-US" altLang="zh-CN" sz="2400" dirty="0"/>
              <a:t>make </a:t>
            </a:r>
            <a:r>
              <a:rPr lang="en-US" altLang="zh-CN" sz="2400" dirty="0" err="1"/>
              <a:t>friends;build</a:t>
            </a:r>
            <a:r>
              <a:rPr lang="en-US" altLang="zh-CN" sz="2400" dirty="0"/>
              <a:t>\establish friendship</a:t>
            </a:r>
            <a:endParaRPr lang="en-US" altLang="zh-CN" sz="2400" dirty="0"/>
          </a:p>
        </p:txBody>
      </p:sp>
      <p:sp>
        <p:nvSpPr>
          <p:cNvPr id="18" name="文本框 17"/>
          <p:cNvSpPr txBox="1"/>
          <p:nvPr/>
        </p:nvSpPr>
        <p:spPr>
          <a:xfrm>
            <a:off x="4900190" y="4594715"/>
            <a:ext cx="4937760" cy="461665"/>
          </a:xfrm>
          <a:prstGeom prst="rect">
            <a:avLst/>
          </a:prstGeom>
          <a:noFill/>
          <a:ln w="31750">
            <a:solidFill>
              <a:srgbClr val="0F5E8C"/>
            </a:solidFill>
          </a:ln>
        </p:spPr>
        <p:txBody>
          <a:bodyPr wrap="square" rtlCol="0">
            <a:spAutoFit/>
          </a:bodyPr>
          <a:lstStyle/>
          <a:p>
            <a:r>
              <a:rPr lang="en-US" altLang="zh-CN" sz="2400" dirty="0">
                <a:solidFill>
                  <a:srgbClr val="0F5E8C"/>
                </a:solidFill>
              </a:rPr>
              <a:t>keep friendship</a:t>
            </a:r>
            <a:r>
              <a:rPr lang="en-US" altLang="zh-CN" sz="2400" dirty="0">
                <a:solidFill>
                  <a:srgbClr val="0070C0"/>
                </a:solidFill>
              </a:rPr>
              <a:t>:</a:t>
            </a:r>
            <a:endParaRPr lang="en-US" altLang="zh-CN" sz="2400" dirty="0">
              <a:solidFill>
                <a:srgbClr val="0070C0"/>
              </a:solidFill>
            </a:endParaRPr>
          </a:p>
        </p:txBody>
      </p:sp>
      <p:sp>
        <p:nvSpPr>
          <p:cNvPr id="21" name="文本框 20"/>
          <p:cNvSpPr txBox="1"/>
          <p:nvPr/>
        </p:nvSpPr>
        <p:spPr>
          <a:xfrm>
            <a:off x="7151110" y="4581015"/>
            <a:ext cx="2805690" cy="461665"/>
          </a:xfrm>
          <a:prstGeom prst="rect">
            <a:avLst/>
          </a:prstGeom>
          <a:noFill/>
          <a:ln w="31750">
            <a:noFill/>
          </a:ln>
        </p:spPr>
        <p:txBody>
          <a:bodyPr wrap="square" rtlCol="0">
            <a:spAutoFit/>
          </a:bodyPr>
          <a:lstStyle/>
          <a:p>
            <a:r>
              <a:rPr lang="en-US" altLang="zh-CN" sz="2400" dirty="0"/>
              <a:t>maintain friendship</a:t>
            </a:r>
            <a:endParaRPr lang="en-US" altLang="zh-CN" sz="2400" dirty="0"/>
          </a:p>
        </p:txBody>
      </p:sp>
      <p:sp>
        <p:nvSpPr>
          <p:cNvPr id="23" name="文本框 22"/>
          <p:cNvSpPr txBox="1"/>
          <p:nvPr/>
        </p:nvSpPr>
        <p:spPr>
          <a:xfrm>
            <a:off x="4917439" y="5313892"/>
            <a:ext cx="7010399" cy="830997"/>
          </a:xfrm>
          <a:prstGeom prst="rect">
            <a:avLst/>
          </a:prstGeom>
          <a:noFill/>
          <a:ln w="31750">
            <a:solidFill>
              <a:srgbClr val="0F5E8C"/>
            </a:solidFill>
          </a:ln>
        </p:spPr>
        <p:txBody>
          <a:bodyPr wrap="square" rtlCol="0">
            <a:spAutoFit/>
          </a:bodyPr>
          <a:lstStyle/>
          <a:p>
            <a:r>
              <a:rPr lang="en-US" altLang="zh-CN" sz="2400" dirty="0">
                <a:solidFill>
                  <a:srgbClr val="0F5E8C"/>
                </a:solidFill>
              </a:rPr>
              <a:t>key:</a:t>
            </a:r>
            <a:endParaRPr lang="en-US" altLang="zh-CN" sz="2400" dirty="0">
              <a:solidFill>
                <a:srgbClr val="0F5E8C"/>
              </a:solidFill>
            </a:endParaRPr>
          </a:p>
          <a:p>
            <a:endParaRPr lang="en-US" altLang="zh-CN" sz="2400" dirty="0">
              <a:solidFill>
                <a:srgbClr val="0F5E8C"/>
              </a:solidFill>
            </a:endParaRPr>
          </a:p>
        </p:txBody>
      </p:sp>
      <p:sp>
        <p:nvSpPr>
          <p:cNvPr id="24" name="文本框 23"/>
          <p:cNvSpPr txBox="1"/>
          <p:nvPr/>
        </p:nvSpPr>
        <p:spPr>
          <a:xfrm>
            <a:off x="5455926" y="5300192"/>
            <a:ext cx="6546102" cy="830997"/>
          </a:xfrm>
          <a:prstGeom prst="rect">
            <a:avLst/>
          </a:prstGeom>
          <a:noFill/>
          <a:ln w="31750">
            <a:noFill/>
          </a:ln>
        </p:spPr>
        <p:txBody>
          <a:bodyPr wrap="square" rtlCol="0">
            <a:spAutoFit/>
          </a:bodyPr>
          <a:lstStyle/>
          <a:p>
            <a:r>
              <a:rPr lang="en-US" altLang="zh-CN" sz="2400" dirty="0"/>
              <a:t>sth.is important\essential\crucial\vital; </a:t>
            </a:r>
            <a:r>
              <a:rPr lang="en-US" altLang="zh-CN" sz="2400" dirty="0" err="1"/>
              <a:t>sth</a:t>
            </a:r>
            <a:r>
              <a:rPr lang="en-US" altLang="zh-CN" sz="2400" dirty="0"/>
              <a:t>. plays an important role in; </a:t>
            </a:r>
            <a:r>
              <a:rPr lang="en-US" altLang="zh-CN" sz="2400" dirty="0" err="1"/>
              <a:t>sth</a:t>
            </a:r>
            <a:r>
              <a:rPr lang="en-US" altLang="zh-CN" sz="2400" dirty="0"/>
              <a:t>. is of importance</a:t>
            </a:r>
            <a:endParaRPr lang="en-US" altLang="zh-CN" sz="2400" dirty="0"/>
          </a:p>
        </p:txBody>
      </p:sp>
      <p:pic>
        <p:nvPicPr>
          <p:cNvPr id="3" name="图片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17980" y="270726"/>
            <a:ext cx="1036651" cy="101259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additive="base">
                                        <p:cTn id="53" dur="500" fill="hold"/>
                                        <p:tgtEl>
                                          <p:spTgt spid="18"/>
                                        </p:tgtEl>
                                        <p:attrNameLst>
                                          <p:attrName>ppt_x</p:attrName>
                                        </p:attrNameLst>
                                      </p:cBhvr>
                                      <p:tavLst>
                                        <p:tav tm="0">
                                          <p:val>
                                            <p:strVal val="#ppt_x"/>
                                          </p:val>
                                        </p:tav>
                                        <p:tav tm="100000">
                                          <p:val>
                                            <p:strVal val="#ppt_x"/>
                                          </p:val>
                                        </p:tav>
                                      </p:tavLst>
                                    </p:anim>
                                    <p:anim calcmode="lin" valueType="num">
                                      <p:cBhvr additive="base">
                                        <p:cTn id="5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8" grpId="0" animBg="1"/>
      <p:bldP spid="14" grpId="0" animBg="1"/>
      <p:bldP spid="12" grpId="0" animBg="1"/>
      <p:bldP spid="13" grpId="0"/>
      <p:bldP spid="18" grpId="0" animBg="1"/>
      <p:bldP spid="21" grpId="0"/>
      <p:bldP spid="23" grpId="0" animBg="1"/>
      <p:bldP spid="24" grpId="0"/>
    </p:bldLst>
  </p:timing>
</p:sld>
</file>

<file path=ppt/tags/tag1.xml><?xml version="1.0" encoding="utf-8"?>
<p:tagLst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自定义 100">
      <a:dk1>
        <a:sysClr val="windowText" lastClr="000000"/>
      </a:dk1>
      <a:lt1>
        <a:sysClr val="window" lastClr="FFFFFF"/>
      </a:lt1>
      <a:dk2>
        <a:srgbClr val="44546A"/>
      </a:dk2>
      <a:lt2>
        <a:srgbClr val="E7E6E6"/>
      </a:lt2>
      <a:accent1>
        <a:srgbClr val="ED4857"/>
      </a:accent1>
      <a:accent2>
        <a:srgbClr val="1FBDC8"/>
      </a:accent2>
      <a:accent3>
        <a:srgbClr val="F68C2D"/>
      </a:accent3>
      <a:accent4>
        <a:srgbClr val="0F5E8C"/>
      </a:accent4>
      <a:accent5>
        <a:srgbClr val="ED4857"/>
      </a:accent5>
      <a:accent6>
        <a:srgbClr val="1FBDC8"/>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11116</Words>
  <Application>WPS 演示</Application>
  <PresentationFormat>宽屏</PresentationFormat>
  <Paragraphs>357</Paragraphs>
  <Slides>23</Slides>
  <Notes>16</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23</vt:i4>
      </vt:variant>
    </vt:vector>
  </HeadingPairs>
  <TitlesOfParts>
    <vt:vector size="43" baseType="lpstr">
      <vt:lpstr>Arial</vt:lpstr>
      <vt:lpstr>宋体</vt:lpstr>
      <vt:lpstr>Wingdings</vt:lpstr>
      <vt:lpstr>Calibri</vt:lpstr>
      <vt:lpstr>Century</vt:lpstr>
      <vt:lpstr>微软雅黑</vt:lpstr>
      <vt:lpstr>Century Gothic</vt:lpstr>
      <vt:lpstr>Arial</vt:lpstr>
      <vt:lpstr>Montserrat</vt:lpstr>
      <vt:lpstr>Shit Happens</vt:lpstr>
      <vt:lpstr>Gill Sans</vt:lpstr>
      <vt:lpstr>Calibri</vt:lpstr>
      <vt:lpstr>Arial Unicode MS</vt:lpstr>
      <vt:lpstr>等线</vt:lpstr>
      <vt:lpstr>Gill Sans MT</vt:lpstr>
      <vt:lpstr>Times New Roman</vt:lpstr>
      <vt:lpstr>HelveticaNeue</vt:lpstr>
      <vt:lpstr>NumberOnly</vt:lpstr>
      <vt:lpstr>华文新魏</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彩色气泡</dc:title>
  <dc:creator>第一PPT</dc:creator>
  <cp:keywords>www.1ppt.com</cp:keywords>
  <dc:description>www.1ppt.com</dc:description>
  <cp:lastModifiedBy>曹小等</cp:lastModifiedBy>
  <cp:revision>254</cp:revision>
  <dcterms:created xsi:type="dcterms:W3CDTF">2017-08-04T06:04:00Z</dcterms:created>
  <dcterms:modified xsi:type="dcterms:W3CDTF">2020-08-10T06:58:55Z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