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6"/>
  </p:notesMasterIdLst>
  <p:sldIdLst>
    <p:sldId id="635" r:id="rId4"/>
    <p:sldId id="304" r:id="rId5"/>
    <p:sldId id="300" r:id="rId7"/>
    <p:sldId id="308" r:id="rId8"/>
    <p:sldId id="310" r:id="rId9"/>
    <p:sldId id="311" r:id="rId10"/>
    <p:sldId id="581" r:id="rId11"/>
    <p:sldId id="582" r:id="rId12"/>
    <p:sldId id="583" r:id="rId13"/>
    <p:sldId id="302" r:id="rId14"/>
    <p:sldId id="312" r:id="rId15"/>
    <p:sldId id="422" r:id="rId16"/>
    <p:sldId id="476" r:id="rId17"/>
    <p:sldId id="371" r:id="rId18"/>
    <p:sldId id="478" r:id="rId19"/>
    <p:sldId id="482" r:id="rId20"/>
    <p:sldId id="483" r:id="rId21"/>
    <p:sldId id="306" r:id="rId22"/>
    <p:sldId id="313" r:id="rId23"/>
    <p:sldId id="485" r:id="rId24"/>
    <p:sldId id="484" r:id="rId25"/>
    <p:sldId id="487" r:id="rId26"/>
    <p:sldId id="488" r:id="rId27"/>
    <p:sldId id="489" r:id="rId28"/>
    <p:sldId id="490" r:id="rId29"/>
    <p:sldId id="492" r:id="rId30"/>
    <p:sldId id="493" r:id="rId31"/>
    <p:sldId id="495" r:id="rId32"/>
    <p:sldId id="550" r:id="rId33"/>
    <p:sldId id="551" r:id="rId34"/>
    <p:sldId id="552" r:id="rId35"/>
    <p:sldId id="553" r:id="rId36"/>
    <p:sldId id="554" r:id="rId37"/>
    <p:sldId id="555" r:id="rId38"/>
    <p:sldId id="556" r:id="rId39"/>
    <p:sldId id="557" r:id="rId40"/>
    <p:sldId id="558" r:id="rId41"/>
    <p:sldId id="559" r:id="rId42"/>
    <p:sldId id="560" r:id="rId43"/>
    <p:sldId id="561" r:id="rId44"/>
    <p:sldId id="562" r:id="rId45"/>
    <p:sldId id="564" r:id="rId46"/>
    <p:sldId id="565" r:id="rId47"/>
    <p:sldId id="563" r:id="rId48"/>
    <p:sldId id="569" r:id="rId49"/>
    <p:sldId id="566" r:id="rId50"/>
    <p:sldId id="568" r:id="rId51"/>
    <p:sldId id="570" r:id="rId52"/>
    <p:sldId id="567" r:id="rId53"/>
    <p:sldId id="571" r:id="rId54"/>
    <p:sldId id="572" r:id="rId55"/>
    <p:sldId id="573" r:id="rId56"/>
    <p:sldId id="321" r:id="rId57"/>
    <p:sldId id="549" r:id="rId58"/>
    <p:sldId id="575" r:id="rId59"/>
    <p:sldId id="576" r:id="rId60"/>
    <p:sldId id="578" r:id="rId61"/>
    <p:sldId id="579" r:id="rId62"/>
    <p:sldId id="580" r:id="rId63"/>
    <p:sldId id="309" r:id="rId6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75" name="作者" initials="A" lastIdx="0" clrIdx="24"/>
  <p:cmAuthor id="2" name="vfy" initials="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91F9"/>
    <a:srgbClr val="003A1A"/>
    <a:srgbClr val="00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124" d="100"/>
          <a:sy n="124" d="100"/>
        </p:scale>
        <p:origin x="520" y="168"/>
      </p:cViewPr>
      <p:guideLst>
        <p:guide orient="horz" pos="2188"/>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CD234-1A59-463F-8B12-F9DAA98A29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B733-DF6B-4801-AFF9-46967ACB99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fld>
            <a:endParaRPr lang="zh-CN" altLang="en-US" sz="90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12800" y="1600201"/>
            <a:ext cx="72157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8231718" y="1600201"/>
            <a:ext cx="72157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1"/>
            <a:ext cx="4011084"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1789833" y="274639"/>
            <a:ext cx="36576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12800" y="274639"/>
            <a:ext cx="1077383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9" Type="http://schemas.openxmlformats.org/officeDocument/2006/relationships/theme" Target="../theme/theme2.xml"/><Relationship Id="rId18" Type="http://schemas.openxmlformats.org/officeDocument/2006/relationships/image" Target="../media/image1.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2.pn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tags" Target="../tags/tag10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tags" Target="../tags/tag103.xml"/><Relationship Id="rId1" Type="http://schemas.openxmlformats.org/officeDocument/2006/relationships/tags" Target="../tags/tag10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tags" Target="../tags/tag105.xml"/><Relationship Id="rId1" Type="http://schemas.openxmlformats.org/officeDocument/2006/relationships/tags" Target="../tags/tag104.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07.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09.xml"/><Relationship Id="rId1" Type="http://schemas.openxmlformats.org/officeDocument/2006/relationships/tags" Target="../tags/tag108.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11.xml"/><Relationship Id="rId1" Type="http://schemas.openxmlformats.org/officeDocument/2006/relationships/tags" Target="../tags/tag1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microsoft.com/office/2007/relationships/hdphoto" Target="../media/image6.wdp"/><Relationship Id="rId6" Type="http://schemas.openxmlformats.org/officeDocument/2006/relationships/image" Target="../media/image5.jpeg"/><Relationship Id="rId5" Type="http://schemas.openxmlformats.org/officeDocument/2006/relationships/tags" Target="../tags/tag65.xml"/><Relationship Id="rId4" Type="http://schemas.openxmlformats.org/officeDocument/2006/relationships/image" Target="../media/image4.png"/><Relationship Id="rId3" Type="http://schemas.openxmlformats.org/officeDocument/2006/relationships/tags" Target="../tags/tag64.xml"/><Relationship Id="rId26" Type="http://schemas.openxmlformats.org/officeDocument/2006/relationships/notesSlide" Target="../notesSlides/notesSlide1.xml"/><Relationship Id="rId25" Type="http://schemas.openxmlformats.org/officeDocument/2006/relationships/slideLayout" Target="../slideLayouts/slideLayout11.xml"/><Relationship Id="rId24" Type="http://schemas.openxmlformats.org/officeDocument/2006/relationships/image" Target="../media/image8.png"/><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microsoft.com/office/2007/relationships/media" Target="../media/audio1.wav"/><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image" Target="../media/image7.jpeg"/><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tags" Target="../tags/tag116.xml"/><Relationship Id="rId1" Type="http://schemas.openxmlformats.org/officeDocument/2006/relationships/tags" Target="../tags/tag115.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18.xml"/><Relationship Id="rId1" Type="http://schemas.openxmlformats.org/officeDocument/2006/relationships/tags" Target="../tags/tag117.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20.xml"/><Relationship Id="rId1" Type="http://schemas.openxmlformats.org/officeDocument/2006/relationships/tags" Target="../tags/tag119.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22.xml"/><Relationship Id="rId1" Type="http://schemas.openxmlformats.org/officeDocument/2006/relationships/tags" Target="../tags/tag121.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24.xml"/><Relationship Id="rId1" Type="http://schemas.openxmlformats.org/officeDocument/2006/relationships/tags" Target="../tags/tag12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26.xml"/><Relationship Id="rId1" Type="http://schemas.openxmlformats.org/officeDocument/2006/relationships/tags" Target="../tags/tag1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31.xml"/><Relationship Id="rId1" Type="http://schemas.openxmlformats.org/officeDocument/2006/relationships/tags" Target="../tags/tag130.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33.xml"/><Relationship Id="rId1" Type="http://schemas.openxmlformats.org/officeDocument/2006/relationships/tags" Target="../tags/tag1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35.xml"/><Relationship Id="rId1" Type="http://schemas.openxmlformats.org/officeDocument/2006/relationships/tags" Target="../tags/tag134.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37.xml"/><Relationship Id="rId1" Type="http://schemas.openxmlformats.org/officeDocument/2006/relationships/tags" Target="../tags/tag136.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39.xml"/><Relationship Id="rId1" Type="http://schemas.openxmlformats.org/officeDocument/2006/relationships/tags" Target="../tags/tag138.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41.xml"/><Relationship Id="rId1" Type="http://schemas.openxmlformats.org/officeDocument/2006/relationships/tags" Target="../tags/tag140.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43.xml"/><Relationship Id="rId1" Type="http://schemas.openxmlformats.org/officeDocument/2006/relationships/tags" Target="../tags/tag142.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45.xml"/><Relationship Id="rId1" Type="http://schemas.openxmlformats.org/officeDocument/2006/relationships/tags" Target="../tags/tag144.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47.xml"/><Relationship Id="rId1" Type="http://schemas.openxmlformats.org/officeDocument/2006/relationships/tags" Target="../tags/tag146.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49.xml"/><Relationship Id="rId1" Type="http://schemas.openxmlformats.org/officeDocument/2006/relationships/tags" Target="../tags/tag148.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51.xml"/><Relationship Id="rId1" Type="http://schemas.openxmlformats.org/officeDocument/2006/relationships/tags" Target="../tags/tag150.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tags" Target="../tags/tag156.xml"/><Relationship Id="rId1" Type="http://schemas.openxmlformats.org/officeDocument/2006/relationships/tags" Target="../tags/tag15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8.xml"/><Relationship Id="rId1" Type="http://schemas.openxmlformats.org/officeDocument/2006/relationships/tags" Target="../tags/tag157.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tags" Target="../tags/tag160.xml"/><Relationship Id="rId1" Type="http://schemas.openxmlformats.org/officeDocument/2006/relationships/tags" Target="../tags/tag159.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62.xml"/><Relationship Id="rId1" Type="http://schemas.openxmlformats.org/officeDocument/2006/relationships/tags" Target="../tags/tag161.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64.xml"/><Relationship Id="rId1" Type="http://schemas.openxmlformats.org/officeDocument/2006/relationships/tags" Target="../tags/tag16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6.xml"/><Relationship Id="rId1" Type="http://schemas.openxmlformats.org/officeDocument/2006/relationships/tags" Target="../tags/tag165.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68.xml"/><Relationship Id="rId1" Type="http://schemas.openxmlformats.org/officeDocument/2006/relationships/tags" Target="../tags/tag167.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70.xml"/><Relationship Id="rId1" Type="http://schemas.openxmlformats.org/officeDocument/2006/relationships/tags" Target="../tags/tag169.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tags" Target="../tags/tag172.xml"/><Relationship Id="rId1" Type="http://schemas.openxmlformats.org/officeDocument/2006/relationships/tags" Target="../tags/tag17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tags" Target="../tags/tag174.xml"/><Relationship Id="rId1" Type="http://schemas.openxmlformats.org/officeDocument/2006/relationships/tags" Target="../tags/tag173.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76.xml"/><Relationship Id="rId1" Type="http://schemas.openxmlformats.org/officeDocument/2006/relationships/tags" Target="../tags/tag175.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78.xml"/><Relationship Id="rId1" Type="http://schemas.openxmlformats.org/officeDocument/2006/relationships/tags" Target="../tags/tag17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tags" Target="../tags/tag183.xml"/><Relationship Id="rId1" Type="http://schemas.openxmlformats.org/officeDocument/2006/relationships/tags" Target="../tags/tag182.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tags" Target="../tags/tag185.xml"/><Relationship Id="rId1" Type="http://schemas.openxmlformats.org/officeDocument/2006/relationships/tags" Target="../tags/tag184.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87.xml"/><Relationship Id="rId1" Type="http://schemas.openxmlformats.org/officeDocument/2006/relationships/tags" Target="../tags/tag186.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89.xml"/><Relationship Id="rId1" Type="http://schemas.openxmlformats.org/officeDocument/2006/relationships/tags" Target="../tags/tag188.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7.png"/><Relationship Id="rId2" Type="http://schemas.openxmlformats.org/officeDocument/2006/relationships/tags" Target="../tags/tag191.xml"/><Relationship Id="rId1" Type="http://schemas.openxmlformats.org/officeDocument/2006/relationships/tags" Target="../tags/tag19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tags" Target="../tags/tag87.xml"/></Relationships>
</file>

<file path=ppt/slides/_rels/slide60.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microsoft.com/office/2007/relationships/hdphoto" Target="../media/image6.wdp"/><Relationship Id="rId6" Type="http://schemas.openxmlformats.org/officeDocument/2006/relationships/image" Target="../media/image5.jpeg"/><Relationship Id="rId5" Type="http://schemas.openxmlformats.org/officeDocument/2006/relationships/tags" Target="../tags/tag193.xml"/><Relationship Id="rId4" Type="http://schemas.openxmlformats.org/officeDocument/2006/relationships/image" Target="../media/image4.png"/><Relationship Id="rId3" Type="http://schemas.openxmlformats.org/officeDocument/2006/relationships/tags" Target="../tags/tag192.xml"/><Relationship Id="rId27" Type="http://schemas.openxmlformats.org/officeDocument/2006/relationships/notesSlide" Target="../notesSlides/notesSlide2.xml"/><Relationship Id="rId26" Type="http://schemas.openxmlformats.org/officeDocument/2006/relationships/slideLayout" Target="../slideLayouts/slideLayout11.xml"/><Relationship Id="rId25" Type="http://schemas.openxmlformats.org/officeDocument/2006/relationships/image" Target="../media/image25.png"/><Relationship Id="rId24" Type="http://schemas.openxmlformats.org/officeDocument/2006/relationships/image" Target="../media/image24.jpeg"/><Relationship Id="rId23" Type="http://schemas.openxmlformats.org/officeDocument/2006/relationships/tags" Target="../tags/tag208.xml"/><Relationship Id="rId22" Type="http://schemas.openxmlformats.org/officeDocument/2006/relationships/tags" Target="../tags/tag207.xml"/><Relationship Id="rId21" Type="http://schemas.openxmlformats.org/officeDocument/2006/relationships/tags" Target="../tags/tag206.xml"/><Relationship Id="rId20" Type="http://schemas.openxmlformats.org/officeDocument/2006/relationships/tags" Target="../tags/tag205.xml"/><Relationship Id="rId2" Type="http://schemas.microsoft.com/office/2007/relationships/media" Target="../media/audio1.wav"/><Relationship Id="rId19" Type="http://schemas.openxmlformats.org/officeDocument/2006/relationships/tags" Target="../tags/tag204.xml"/><Relationship Id="rId18" Type="http://schemas.openxmlformats.org/officeDocument/2006/relationships/tags" Target="../tags/tag203.xml"/><Relationship Id="rId17" Type="http://schemas.openxmlformats.org/officeDocument/2006/relationships/tags" Target="../tags/tag202.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tags" Target="../tags/tag198.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image" Target="../media/image7.jpeg"/><Relationship Id="rId1" Type="http://schemas.openxmlformats.org/officeDocument/2006/relationships/audio" Target="../media/audio1.wav"/></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4.png"/><Relationship Id="rId2" Type="http://schemas.openxmlformats.org/officeDocument/2006/relationships/tags" Target="../tags/tag90.xml"/><Relationship Id="rId1" Type="http://schemas.openxmlformats.org/officeDocument/2006/relationships/tags" Target="../tags/tag89.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2120900" cy="46037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倡议书</a:t>
            </a:r>
            <a:endPar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5859780" y="1001395"/>
            <a:ext cx="6332220" cy="355473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4844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（2021.09）2021年第一学期高三“山水联盟”开学联考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753100"/>
        </p:xfrm>
        <a:graphic>
          <a:graphicData uri="http://schemas.openxmlformats.org/drawingml/2006/table">
            <a:tbl>
              <a:tblPr firstRow="1" bandRow="1">
                <a:tableStyleId>{5C22544A-7EE6-4342-B048-85BDC9FD1C3A}</a:tableStyleId>
              </a:tblPr>
              <a:tblGrid>
                <a:gridCol w="1402715"/>
                <a:gridCol w="3536950"/>
                <a:gridCol w="6638290"/>
              </a:tblGrid>
              <a:tr h="484505">
                <a:tc gridSpan="3">
                  <a:txBody>
                    <a:bodyPr/>
                    <a:p>
                      <a:pPr algn="ctr">
                        <a:buNone/>
                      </a:pPr>
                      <a:r>
                        <a:rPr lang="zh-CN" altLang="en-US" sz="2400">
                          <a:latin typeface="微软雅黑" panose="020B0503020204020204" pitchFamily="34" charset="-122"/>
                          <a:ea typeface="微软雅黑" panose="020B0503020204020204" pitchFamily="34" charset="-122"/>
                        </a:rPr>
                        <a:t>向灾区捐款捐物的倡议书</a:t>
                      </a:r>
                      <a:endParaRPr lang="zh-CN" altLang="en-US" sz="2400">
                        <a:latin typeface="微软雅黑" panose="020B0503020204020204" pitchFamily="34" charset="-122"/>
                        <a:ea typeface="微软雅黑" panose="020B0503020204020204" pitchFamily="34" charset="-122"/>
                      </a:endParaRPr>
                    </a:p>
                  </a:txBody>
                  <a:tcPr/>
                </a:tc>
                <a:tc hMerge="1">
                  <a:tcPr/>
                </a:tc>
                <a:tc hMerge="1">
                  <a:tcPr/>
                </a:tc>
              </a:tr>
              <a:tr h="2225675">
                <a:tc>
                  <a:txBody>
                    <a:bodyPr/>
                    <a:p>
                      <a:pPr algn="ctr" fontAlgn="ctr">
                        <a:buNone/>
                      </a:pPr>
                      <a:endParaRPr lang="zh-CN" altLang="en-US" b="1"/>
                    </a:p>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p>
                      <a:pPr algn="ctr" fontAlgn="ctr">
                        <a:buNone/>
                      </a:pPr>
                      <a:endParaRPr lang="zh-CN" altLang="en-US" b="1"/>
                    </a:p>
                  </a:txBody>
                  <a:tcPr/>
                </a:tc>
                <a:tc>
                  <a:txBody>
                    <a:bodyPr/>
                    <a:p>
                      <a:pPr>
                        <a:buNone/>
                      </a:pPr>
                      <a:r>
                        <a:rPr lang="zh-CN" altLang="en-US" sz="2400"/>
                        <a:t>今年七月，我国河南遭受特大水灾，损失惨重。假定你是校学生会主席李华，呼吁同学们向灾区捐款捐物。请按下列提示，写一封倡议书。</a:t>
                      </a:r>
                      <a:endParaRPr lang="zh-CN" altLang="en-US" sz="2400"/>
                    </a:p>
                  </a:txBody>
                  <a:tcPr/>
                </a:tc>
                <a:tc rowSpan="2">
                  <a:txBody>
                    <a:bodyPr/>
                    <a:p>
                      <a:pPr>
                        <a:buNone/>
                      </a:pPr>
                      <a:endParaRPr lang="zh-CN" altLang="en-US"/>
                    </a:p>
                  </a:txBody>
                  <a:tcPr/>
                </a:tc>
              </a:tr>
              <a:tr h="389890">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400"/>
                        <a:t>1.倡议原因</a:t>
                      </a:r>
                      <a:endParaRPr lang="zh-CN" altLang="en-US" sz="2400"/>
                    </a:p>
                  </a:txBody>
                  <a:tcPr/>
                </a:tc>
                <a:tc vMerge="1">
                  <a:tcPr/>
                </a:tc>
              </a:tr>
              <a:tr h="171767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400"/>
                        <a:t>2.捐赠活动的意义</a:t>
                      </a:r>
                      <a:endParaRPr lang="zh-CN" altLang="en-US" sz="2400"/>
                    </a:p>
                  </a:txBody>
                  <a:tcPr/>
                </a:tc>
                <a:tc>
                  <a:txBody>
                    <a:bodyPr/>
                    <a:p>
                      <a:pPr>
                        <a:buNone/>
                      </a:pPr>
                      <a:endParaRPr lang="zh-CN" altLang="en-US"/>
                    </a:p>
                  </a:txBody>
                  <a:tcPr/>
                </a:tc>
              </a:tr>
              <a:tr h="807720">
                <a:tc>
                  <a:txBody>
                    <a:bodyPr/>
                    <a:p>
                      <a:pPr algn="ctr" fontAlgn="ctr">
                        <a:buNone/>
                      </a:pPr>
                      <a:r>
                        <a:rPr lang="zh-CN" altLang="en-US" sz="1800" b="1">
                          <a:sym typeface="+mn-ea"/>
                        </a:rPr>
                        <a:t>结语</a:t>
                      </a:r>
                      <a:endParaRPr lang="zh-CN" altLang="en-US" sz="1800" b="1"/>
                    </a:p>
                    <a:p>
                      <a:pPr algn="ctr" fontAlgn="ctr">
                        <a:buNone/>
                      </a:pPr>
                      <a:r>
                        <a:rPr lang="zh-CN" altLang="en-US" sz="1800" b="1">
                          <a:sym typeface="+mn-ea"/>
                        </a:rPr>
                        <a:t>及落款</a:t>
                      </a:r>
                      <a:endParaRPr lang="zh-CN" altLang="en-US" sz="1800" b="1"/>
                    </a:p>
                  </a:txBody>
                  <a:tcPr/>
                </a:tc>
                <a:tc>
                  <a:txBody>
                    <a:bodyPr/>
                    <a:p>
                      <a:pPr>
                        <a:buNone/>
                      </a:pPr>
                      <a:endParaRPr lang="zh-CN" altLang="en-US"/>
                    </a:p>
                  </a:txBody>
                  <a:tcPr/>
                </a:tc>
                <a:tc>
                  <a:txBody>
                    <a:bodyPr/>
                    <a:p>
                      <a:pPr>
                        <a:buNone/>
                      </a:pPr>
                      <a:endParaRPr lang="zh-CN" altLang="en-US"/>
                    </a:p>
                  </a:txBody>
                  <a:tcPr/>
                </a:tc>
              </a:tr>
            </a:tbl>
          </a:graphicData>
        </a:graphic>
      </p:graphicFrame>
      <p:sp>
        <p:nvSpPr>
          <p:cNvPr id="6" name="文本框 5"/>
          <p:cNvSpPr txBox="1"/>
          <p:nvPr/>
        </p:nvSpPr>
        <p:spPr>
          <a:xfrm>
            <a:off x="5357495" y="1444625"/>
            <a:ext cx="6443980" cy="2245360"/>
          </a:xfrm>
          <a:prstGeom prst="rect">
            <a:avLst/>
          </a:prstGeom>
          <a:noFill/>
        </p:spPr>
        <p:txBody>
          <a:bodyPr wrap="square" rtlCol="0" anchor="t">
            <a:spAutoFit/>
          </a:bodyPr>
          <a:p>
            <a:r>
              <a:rPr lang="zh-CN" altLang="en-US" sz="2000" b="1"/>
              <a:t>Dear fellow students,</a:t>
            </a:r>
            <a:endParaRPr lang="zh-CN" altLang="en-US" sz="2000" b="1"/>
          </a:p>
          <a:p>
            <a:r>
              <a:rPr lang="zh-CN" altLang="en-US" sz="2000" b="1"/>
              <a:t>   A severe and unexpected flood struck Henan in July this year, causing great damage to numerous people</a:t>
            </a:r>
            <a:r>
              <a:rPr lang="zh-CN" altLang="en-US" sz="2000" b="1" baseline="-25000"/>
              <a:t>（灾情）</a:t>
            </a:r>
            <a:r>
              <a:rPr lang="zh-CN" altLang="en-US" sz="2000" b="1"/>
              <a:t>. Houses destroyed and plants ruined, people in disaster areas are in desperate need of help</a:t>
            </a:r>
            <a:r>
              <a:rPr lang="zh-CN" altLang="en-US" sz="2000" b="1" baseline="-25000"/>
              <a:t>（倡议原因）</a:t>
            </a:r>
            <a:r>
              <a:rPr lang="zh-CN" altLang="en-US" sz="2000" b="1"/>
              <a:t>. Therefore, we feel it an obligation to donate our pocket money and clothes to them.</a:t>
            </a:r>
            <a:endParaRPr lang="zh-CN" altLang="en-US" sz="2000" b="1"/>
          </a:p>
        </p:txBody>
      </p:sp>
      <p:sp>
        <p:nvSpPr>
          <p:cNvPr id="7" name="文本框 6"/>
          <p:cNvSpPr txBox="1"/>
          <p:nvPr/>
        </p:nvSpPr>
        <p:spPr>
          <a:xfrm>
            <a:off x="5250180" y="4043680"/>
            <a:ext cx="6664325" cy="1630045"/>
          </a:xfrm>
          <a:prstGeom prst="rect">
            <a:avLst/>
          </a:prstGeom>
          <a:noFill/>
        </p:spPr>
        <p:txBody>
          <a:bodyPr wrap="square" rtlCol="0" anchor="t">
            <a:spAutoFit/>
          </a:bodyPr>
          <a:p>
            <a:r>
              <a:rPr lang="en-US" altLang="zh-CN" sz="2000" b="1">
                <a:latin typeface="黑体" panose="02010609060101010101" charset="-122"/>
                <a:ea typeface="黑体" panose="02010609060101010101" charset="-122"/>
                <a:cs typeface="Times New Roman" panose="02020603050405020304" pitchFamily="18" charset="0"/>
              </a:rPr>
              <a:t>  </a:t>
            </a:r>
            <a:r>
              <a:rPr lang="zh-CN" altLang="en-US" sz="2000" b="1"/>
              <a:t>Donated to people, the clothes can be put into full play, which corresponds with the environmental-friendly policy. Besides, this donation does enhance our social responsibility and hopefully can help relieve the mental suffering of the less fortunate.</a:t>
            </a:r>
            <a:endParaRPr lang="zh-CN" altLang="en-US" sz="2000" b="1"/>
          </a:p>
        </p:txBody>
      </p:sp>
      <p:sp>
        <p:nvSpPr>
          <p:cNvPr id="8" name="文本框 7"/>
          <p:cNvSpPr txBox="1"/>
          <p:nvPr/>
        </p:nvSpPr>
        <p:spPr>
          <a:xfrm>
            <a:off x="5358130" y="5814060"/>
            <a:ext cx="6556375" cy="706755"/>
          </a:xfrm>
          <a:prstGeom prst="rect">
            <a:avLst/>
          </a:prstGeom>
          <a:noFill/>
        </p:spPr>
        <p:txBody>
          <a:bodyPr wrap="square" rtlCol="0" anchor="t">
            <a:spAutoFit/>
          </a:bodyPr>
          <a:p>
            <a:r>
              <a:rPr lang="en-US" altLang="zh-CN" sz="2000" b="1"/>
              <a:t>   </a:t>
            </a:r>
            <a:r>
              <a:rPr lang="zh-CN" altLang="en-US" sz="2000" b="1"/>
              <a:t>Let</a:t>
            </a:r>
            <a:r>
              <a:rPr lang="en-US" altLang="zh-CN" sz="2000" b="1"/>
              <a:t>’</a:t>
            </a:r>
            <a:r>
              <a:rPr lang="zh-CN" altLang="en-US" sz="2000" b="1"/>
              <a:t>s take action and make a difference to the world.                                                          </a:t>
            </a:r>
            <a:r>
              <a:rPr lang="en-US" altLang="zh-CN" sz="2000" b="1"/>
              <a:t>           </a:t>
            </a:r>
            <a:endParaRPr lang="en-US" altLang="zh-CN" sz="2000" b="1"/>
          </a:p>
          <a:p>
            <a:r>
              <a:rPr lang="en-US" altLang="zh-CN" sz="2000" b="1"/>
              <a:t>                                                                     </a:t>
            </a:r>
            <a:r>
              <a:rPr lang="zh-CN" altLang="en-US" sz="2000" b="1"/>
              <a:t>The Student Union</a:t>
            </a:r>
            <a:endParaRPr lang="zh-CN" altLang="en-US" sz="2000"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7" grpId="0"/>
      <p:bldP spid="7"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26" name="淘宝网chenying0907出品 2"/>
          <p:cNvSpPr/>
          <p:nvPr/>
        </p:nvSpPr>
        <p:spPr>
          <a:xfrm>
            <a:off x="203835" y="2348230"/>
            <a:ext cx="2099945" cy="1820545"/>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zh-CN" altLang="en-US" sz="2800" b="1" dirty="0">
                <a:solidFill>
                  <a:sysClr val="windowText" lastClr="000000"/>
                </a:solidFill>
                <a:latin typeface="微软雅黑" panose="020B0503020204020204" pitchFamily="34" charset="-122"/>
                <a:ea typeface="微软雅黑" panose="020B0503020204020204" pitchFamily="34" charset="-122"/>
              </a:rPr>
              <a:t>格式正确</a:t>
            </a:r>
            <a:endParaRPr lang="zh-CN" altLang="en-US" sz="2800" b="1" dirty="0">
              <a:solidFill>
                <a:sysClr val="windowText" lastClr="000000"/>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flipV="1">
            <a:off x="2136775" y="1918970"/>
            <a:ext cx="1160780" cy="81915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cxnSp>
        <p:nvCxnSpPr>
          <p:cNvPr id="5" name="直接连接符 4"/>
          <p:cNvCxnSpPr/>
          <p:nvPr/>
        </p:nvCxnSpPr>
        <p:spPr>
          <a:xfrm flipV="1">
            <a:off x="2317115" y="3299460"/>
            <a:ext cx="1587500" cy="2286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6" name="淘宝网chenying0907出品 2"/>
          <p:cNvSpPr/>
          <p:nvPr/>
        </p:nvSpPr>
        <p:spPr>
          <a:xfrm>
            <a:off x="3501456" y="1478022"/>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1</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0" name="淘宝网chenying0907出品 29"/>
          <p:cNvSpPr>
            <a:spLocks noChangeArrowheads="1"/>
          </p:cNvSpPr>
          <p:nvPr/>
        </p:nvSpPr>
        <p:spPr bwMode="auto">
          <a:xfrm>
            <a:off x="3417570" y="969645"/>
            <a:ext cx="8789670" cy="12376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nSpc>
                <a:spcPct val="150000"/>
              </a:lnSpc>
              <a:spcBef>
                <a:spcPct val="0"/>
              </a:spcBef>
            </a:pPr>
            <a:r>
              <a:rPr lang="zh-CN" altLang="en-US" sz="1600" b="1" cap="all" dirty="0">
                <a:latin typeface="微软雅黑" panose="020B0503020204020204" pitchFamily="34" charset="-122"/>
                <a:ea typeface="微软雅黑" panose="020B0503020204020204" pitchFamily="34" charset="-122"/>
              </a:rPr>
              <a:t>在第一行正中标题处写出倡议的内容</a:t>
            </a:r>
            <a:r>
              <a:rPr lang="zh-CN" altLang="en-US" sz="1600" cap="all" dirty="0">
                <a:latin typeface="微软雅黑" panose="020B0503020204020204" pitchFamily="34" charset="-122"/>
                <a:ea typeface="微软雅黑" panose="020B0503020204020204" pitchFamily="34" charset="-122"/>
              </a:rPr>
              <a:t>（也可以不写），一目了然，吸引眼球, 字体较正文稍大。</a:t>
            </a:r>
            <a:endParaRPr lang="zh-CN" altLang="en-US" sz="1600"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zh-CN" altLang="en-US" sz="1600" cap="all" dirty="0">
                <a:latin typeface="微软雅黑" panose="020B0503020204020204" pitchFamily="34" charset="-122"/>
                <a:ea typeface="微软雅黑" panose="020B0503020204020204" pitchFamily="34" charset="-122"/>
              </a:rPr>
              <a:t> </a:t>
            </a:r>
            <a:r>
              <a:rPr lang="en-US" altLang="zh-CN" sz="1600" cap="all" dirty="0">
                <a:latin typeface="微软雅黑" panose="020B0503020204020204" pitchFamily="34" charset="-122"/>
                <a:ea typeface="微软雅黑" panose="020B0503020204020204" pitchFamily="34" charset="-122"/>
              </a:rPr>
              <a:t>          </a:t>
            </a:r>
            <a:r>
              <a:rPr lang="zh-CN" altLang="en-US" sz="1600" cap="all" dirty="0">
                <a:latin typeface="微软雅黑" panose="020B0503020204020204" pitchFamily="34" charset="-122"/>
                <a:ea typeface="微软雅黑" panose="020B0503020204020204" pitchFamily="34" charset="-122"/>
              </a:rPr>
              <a:t>好的标题：</a:t>
            </a:r>
            <a:r>
              <a:rPr lang="en-US" altLang="zh-CN" sz="1600" cap="all" dirty="0">
                <a:latin typeface="微软雅黑" panose="020B0503020204020204" pitchFamily="34" charset="-122"/>
                <a:ea typeface="微软雅黑" panose="020B0503020204020204" pitchFamily="34" charset="-122"/>
              </a:rPr>
              <a:t> </a:t>
            </a:r>
            <a:r>
              <a:rPr lang="zh-CN" altLang="en-US" sz="2000" b="1">
                <a:solidFill>
                  <a:srgbClr val="002060"/>
                </a:solidFill>
                <a:sym typeface="+mn-ea"/>
              </a:rPr>
              <a:t>Helping Henan can</a:t>
            </a:r>
            <a:r>
              <a:rPr lang="en-US" altLang="zh-CN" sz="2000" b="1">
                <a:solidFill>
                  <a:srgbClr val="002060"/>
                </a:solidFill>
                <a:sym typeface="+mn-ea"/>
              </a:rPr>
              <a:t>’</a:t>
            </a:r>
            <a:r>
              <a:rPr lang="zh-CN" altLang="en-US" sz="2000" b="1">
                <a:solidFill>
                  <a:srgbClr val="002060"/>
                </a:solidFill>
                <a:sym typeface="+mn-ea"/>
              </a:rPr>
              <a:t>t be delayed</a:t>
            </a:r>
            <a:endParaRPr lang="zh-CN" altLang="en-US" sz="2000" b="1">
              <a:solidFill>
                <a:srgbClr val="002060"/>
              </a:solidFill>
              <a:sym typeface="+mn-ea"/>
            </a:endParaRPr>
          </a:p>
          <a:p>
            <a:pPr fontAlgn="auto">
              <a:lnSpc>
                <a:spcPts val="1920"/>
              </a:lnSpc>
              <a:spcBef>
                <a:spcPct val="0"/>
              </a:spcBef>
            </a:pPr>
            <a:r>
              <a:rPr lang="zh-CN" altLang="en-US" sz="2000" b="1">
                <a:solidFill>
                  <a:srgbClr val="002060"/>
                </a:solidFill>
                <a:sym typeface="+mn-ea"/>
              </a:rPr>
              <a:t> </a:t>
            </a:r>
            <a:r>
              <a:rPr lang="en-US" altLang="zh-CN" sz="2000" b="1">
                <a:solidFill>
                  <a:srgbClr val="002060"/>
                </a:solidFill>
                <a:sym typeface="+mn-ea"/>
              </a:rPr>
              <a:t>                            </a:t>
            </a:r>
            <a:r>
              <a:rPr lang="zh-CN" altLang="en-US" sz="2000" b="1">
                <a:solidFill>
                  <a:srgbClr val="002060"/>
                </a:solidFill>
                <a:sym typeface="+mn-ea"/>
              </a:rPr>
              <a:t>  Henan needs your help</a:t>
            </a:r>
            <a:endParaRPr lang="zh-CN" altLang="en-US" sz="2000" b="1">
              <a:solidFill>
                <a:srgbClr val="002060"/>
              </a:solidFill>
              <a:sym typeface="+mn-ea"/>
            </a:endParaRPr>
          </a:p>
          <a:p>
            <a:pPr fontAlgn="auto">
              <a:lnSpc>
                <a:spcPts val="1920"/>
              </a:lnSpc>
              <a:spcBef>
                <a:spcPct val="0"/>
              </a:spcBef>
            </a:pPr>
            <a:r>
              <a:rPr lang="en-US" altLang="zh-CN" sz="2000" b="1">
                <a:solidFill>
                  <a:srgbClr val="002060"/>
                </a:solidFill>
                <a:sym typeface="+mn-ea"/>
              </a:rPr>
              <a:t>                               </a:t>
            </a:r>
            <a:r>
              <a:rPr lang="zh-CN" altLang="en-US" sz="2000" b="1">
                <a:solidFill>
                  <a:srgbClr val="002060"/>
                </a:solidFill>
                <a:sym typeface="+mn-ea"/>
              </a:rPr>
              <a:t>Helping together, being better</a:t>
            </a:r>
            <a:endParaRPr lang="zh-CN" altLang="en-US" sz="1600" cap="all"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2068195" y="3837940"/>
            <a:ext cx="1274445" cy="735965"/>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32" name="淘宝网chenying0907出品 2"/>
          <p:cNvSpPr/>
          <p:nvPr/>
        </p:nvSpPr>
        <p:spPr>
          <a:xfrm>
            <a:off x="4105976" y="3021894"/>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70C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2</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3" name="淘宝网chenying0907出品 32"/>
          <p:cNvSpPr>
            <a:spLocks noChangeArrowheads="1"/>
          </p:cNvSpPr>
          <p:nvPr/>
        </p:nvSpPr>
        <p:spPr bwMode="auto">
          <a:xfrm>
            <a:off x="4857750" y="2738120"/>
            <a:ext cx="7223760" cy="1725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nSpc>
                <a:spcPct val="150000"/>
              </a:lnSpc>
              <a:spcBef>
                <a:spcPct val="0"/>
              </a:spcBef>
            </a:pPr>
            <a:r>
              <a:rPr lang="zh-CN" altLang="en-US" sz="1600" b="1" cap="all" dirty="0">
                <a:latin typeface="微软雅黑" panose="020B0503020204020204" pitchFamily="34" charset="-122"/>
                <a:ea typeface="微软雅黑" panose="020B0503020204020204" pitchFamily="34" charset="-122"/>
                <a:sym typeface="+mn-ea"/>
              </a:rPr>
              <a:t>左边顶格写对倡议对象的称呼。</a:t>
            </a:r>
            <a:endParaRPr lang="zh-CN" altLang="en-US" sz="1600" b="1" cap="all" dirty="0">
              <a:latin typeface="微软雅黑" panose="020B0503020204020204" pitchFamily="34" charset="-122"/>
              <a:ea typeface="微软雅黑" panose="020B0503020204020204" pitchFamily="34" charset="-122"/>
            </a:endParaRPr>
          </a:p>
          <a:p>
            <a:pPr fontAlgn="auto">
              <a:lnSpc>
                <a:spcPts val="2000"/>
              </a:lnSpc>
              <a:spcBef>
                <a:spcPct val="0"/>
              </a:spcBef>
            </a:pPr>
            <a:r>
              <a:rPr lang="zh-CN" altLang="en-US" sz="1600" cap="all" dirty="0">
                <a:latin typeface="微软雅黑" panose="020B0503020204020204" pitchFamily="34" charset="-122"/>
                <a:ea typeface="微软雅黑" panose="020B0503020204020204" pitchFamily="34" charset="-122"/>
                <a:sym typeface="+mn-ea"/>
              </a:rPr>
              <a:t>正确的：</a:t>
            </a:r>
            <a:r>
              <a:rPr lang="en-US" altLang="zh-CN" sz="2000">
                <a:sym typeface="+mn-ea"/>
              </a:rPr>
              <a:t>    </a:t>
            </a:r>
            <a:r>
              <a:rPr lang="zh-CN" altLang="en-US" sz="2000" b="1">
                <a:solidFill>
                  <a:srgbClr val="002060"/>
                </a:solidFill>
                <a:sym typeface="+mn-ea"/>
              </a:rPr>
              <a:t>Dear fellow students,</a:t>
            </a:r>
            <a:endParaRPr lang="zh-CN" altLang="en-US" sz="2000" b="1">
              <a:solidFill>
                <a:srgbClr val="002060"/>
              </a:solidFill>
            </a:endParaRPr>
          </a:p>
          <a:p>
            <a:pPr fontAlgn="auto">
              <a:lnSpc>
                <a:spcPts val="2000"/>
              </a:lnSpc>
              <a:spcBef>
                <a:spcPct val="0"/>
              </a:spcBef>
            </a:pPr>
            <a:r>
              <a:rPr lang="zh-CN" altLang="en-US" sz="1600" cap="all" dirty="0">
                <a:latin typeface="微软雅黑" panose="020B0503020204020204" pitchFamily="34" charset="-122"/>
                <a:ea typeface="微软雅黑" panose="020B0503020204020204" pitchFamily="34" charset="-122"/>
                <a:sym typeface="+mn-ea"/>
              </a:rPr>
              <a:t>不合适的：</a:t>
            </a:r>
            <a:r>
              <a:rPr lang="en-US" altLang="zh-CN" sz="1600" cap="all" dirty="0">
                <a:latin typeface="微软雅黑" panose="020B0503020204020204" pitchFamily="34" charset="-122"/>
                <a:ea typeface="微软雅黑" panose="020B0503020204020204" pitchFamily="34" charset="-122"/>
                <a:sym typeface="+mn-ea"/>
              </a:rPr>
              <a:t>    </a:t>
            </a:r>
            <a:r>
              <a:rPr lang="zh-CN" altLang="en-US" sz="2000" b="1">
                <a:solidFill>
                  <a:srgbClr val="002060"/>
                </a:solidFill>
                <a:sym typeface="+mn-ea"/>
              </a:rPr>
              <a:t>Boys and girls，</a:t>
            </a:r>
            <a:r>
              <a:rPr lang="zh-CN" altLang="en-US" sz="2000" baseline="-25000">
                <a:sym typeface="+mn-ea"/>
              </a:rPr>
              <a:t>（这种长辈对晚辈的非正式称呼语不适宜）</a:t>
            </a:r>
            <a:endParaRPr lang="zh-CN" altLang="en-US" sz="2000" baseline="-25000"/>
          </a:p>
          <a:p>
            <a:pPr fontAlgn="auto">
              <a:lnSpc>
                <a:spcPts val="2000"/>
              </a:lnSpc>
              <a:spcBef>
                <a:spcPct val="0"/>
              </a:spcBef>
            </a:pPr>
            <a:r>
              <a:rPr lang="zh-CN" altLang="en-US" sz="2000">
                <a:sym typeface="+mn-ea"/>
              </a:rPr>
              <a:t>        </a:t>
            </a:r>
            <a:r>
              <a:rPr lang="en-US" altLang="zh-CN" sz="2000">
                <a:sym typeface="+mn-ea"/>
              </a:rPr>
              <a:t>            </a:t>
            </a:r>
            <a:r>
              <a:rPr lang="zh-CN" altLang="en-US" sz="2000">
                <a:sym typeface="+mn-ea"/>
              </a:rPr>
              <a:t>  </a:t>
            </a:r>
            <a:r>
              <a:rPr lang="zh-CN" altLang="en-US" sz="2000" b="1">
                <a:solidFill>
                  <a:srgbClr val="002060"/>
                </a:solidFill>
                <a:sym typeface="+mn-ea"/>
              </a:rPr>
              <a:t>Dear friends,</a:t>
            </a:r>
            <a:r>
              <a:rPr lang="en-US" altLang="zh-CN" sz="2000" b="1">
                <a:solidFill>
                  <a:srgbClr val="002060"/>
                </a:solidFill>
                <a:sym typeface="+mn-ea"/>
              </a:rPr>
              <a:t>  </a:t>
            </a:r>
            <a:r>
              <a:rPr lang="zh-CN" altLang="en-US" sz="2000" baseline="-25000">
                <a:sym typeface="+mn-ea"/>
              </a:rPr>
              <a:t>（不是对全社会发出的倡议，这种称呼语不适宜）</a:t>
            </a:r>
            <a:endParaRPr lang="zh-CN" altLang="en-US" sz="2000" baseline="-25000"/>
          </a:p>
          <a:p>
            <a:pPr fontAlgn="auto">
              <a:lnSpc>
                <a:spcPts val="2000"/>
              </a:lnSpc>
              <a:spcBef>
                <a:spcPct val="0"/>
              </a:spcBef>
            </a:pPr>
            <a:r>
              <a:rPr lang="en-US" altLang="zh-CN" sz="2000">
                <a:sym typeface="+mn-ea"/>
              </a:rPr>
              <a:t>                     </a:t>
            </a:r>
            <a:r>
              <a:rPr lang="zh-CN" altLang="en-US" sz="2000" b="1">
                <a:solidFill>
                  <a:srgbClr val="002060"/>
                </a:solidFill>
                <a:sym typeface="+mn-ea"/>
              </a:rPr>
              <a:t> Dear students，</a:t>
            </a:r>
            <a:r>
              <a:rPr lang="zh-CN" altLang="en-US" sz="2000" baseline="-25000">
                <a:sym typeface="+mn-ea"/>
              </a:rPr>
              <a:t>（李华对本校同学的倡议，所以这种称呼语是不准确的）</a:t>
            </a:r>
            <a:endParaRPr lang="zh-CN" altLang="en-US" sz="2000" baseline="-25000"/>
          </a:p>
          <a:p>
            <a:pPr>
              <a:lnSpc>
                <a:spcPct val="150000"/>
              </a:lnSpc>
              <a:spcBef>
                <a:spcPct val="0"/>
              </a:spcBef>
            </a:pPr>
            <a:endParaRPr lang="en-US" altLang="zh-CN" sz="1600" cap="all" baseline="-25000" dirty="0">
              <a:latin typeface="微软雅黑" panose="020B0503020204020204" pitchFamily="34" charset="-122"/>
              <a:ea typeface="微软雅黑" panose="020B0503020204020204" pitchFamily="34" charset="-122"/>
            </a:endParaRPr>
          </a:p>
        </p:txBody>
      </p:sp>
      <p:sp>
        <p:nvSpPr>
          <p:cNvPr id="34" name="淘宝网chenying0907出品 2"/>
          <p:cNvSpPr/>
          <p:nvPr/>
        </p:nvSpPr>
        <p:spPr>
          <a:xfrm>
            <a:off x="3501456" y="4414660"/>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3</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5" name="淘宝网chenying0907出品 34"/>
          <p:cNvSpPr>
            <a:spLocks noChangeArrowheads="1"/>
          </p:cNvSpPr>
          <p:nvPr/>
        </p:nvSpPr>
        <p:spPr bwMode="auto">
          <a:xfrm>
            <a:off x="4279900" y="4566285"/>
            <a:ext cx="7309485" cy="19900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fontAlgn="auto">
              <a:lnSpc>
                <a:spcPts val="2220"/>
              </a:lnSpc>
              <a:spcBef>
                <a:spcPct val="0"/>
              </a:spcBef>
            </a:pPr>
            <a:r>
              <a:rPr lang="zh-CN" altLang="en-US" sz="1600" b="1" cap="all" dirty="0">
                <a:latin typeface="微软雅黑" panose="020B0503020204020204" pitchFamily="34" charset="-122"/>
                <a:ea typeface="微软雅黑" panose="020B0503020204020204" pitchFamily="34" charset="-122"/>
                <a:sym typeface="+mn-ea"/>
              </a:rPr>
              <a:t>结尾处要写上发倡议者的姓名和发出倡议的日期，通常写在右下角。</a:t>
            </a:r>
            <a:endParaRPr lang="zh-CN" altLang="en-US" sz="1600" b="1" cap="all" dirty="0">
              <a:latin typeface="微软雅黑" panose="020B0503020204020204" pitchFamily="34" charset="-122"/>
              <a:ea typeface="微软雅黑" panose="020B0503020204020204" pitchFamily="34" charset="-122"/>
            </a:endParaRPr>
          </a:p>
          <a:p>
            <a:pPr fontAlgn="auto">
              <a:lnSpc>
                <a:spcPts val="2220"/>
              </a:lnSpc>
              <a:spcBef>
                <a:spcPct val="0"/>
              </a:spcBef>
            </a:pPr>
            <a:r>
              <a:rPr lang="zh-CN" altLang="en-US" sz="1600" cap="all" dirty="0">
                <a:latin typeface="微软雅黑" panose="020B0503020204020204" pitchFamily="34" charset="-122"/>
                <a:ea typeface="微软雅黑" panose="020B0503020204020204" pitchFamily="34" charset="-122"/>
                <a:sym typeface="+mn-ea"/>
              </a:rPr>
              <a:t>正确的：</a:t>
            </a:r>
            <a:r>
              <a:rPr lang="zh-CN" altLang="en-US" sz="2000" b="1">
                <a:solidFill>
                  <a:srgbClr val="002060"/>
                </a:solidFill>
                <a:sym typeface="+mn-ea"/>
              </a:rPr>
              <a:t>The Students’ Union</a:t>
            </a:r>
            <a:endParaRPr lang="zh-CN" altLang="en-US" sz="2000" b="1">
              <a:solidFill>
                <a:srgbClr val="002060"/>
              </a:solidFill>
            </a:endParaRPr>
          </a:p>
          <a:p>
            <a:pPr fontAlgn="auto">
              <a:lnSpc>
                <a:spcPts val="2220"/>
              </a:lnSpc>
              <a:spcBef>
                <a:spcPct val="0"/>
              </a:spcBef>
            </a:pPr>
            <a:r>
              <a:rPr lang="zh-CN" altLang="en-US" sz="1600" cap="all" dirty="0">
                <a:latin typeface="微软雅黑" panose="020B0503020204020204" pitchFamily="34" charset="-122"/>
                <a:ea typeface="微软雅黑" panose="020B0503020204020204" pitchFamily="34" charset="-122"/>
                <a:sym typeface="+mn-ea"/>
              </a:rPr>
              <a:t>不合适的：</a:t>
            </a:r>
            <a:r>
              <a:rPr lang="zh-CN" altLang="en-US" sz="2000">
                <a:sym typeface="+mn-ea"/>
              </a:rPr>
              <a:t>①</a:t>
            </a:r>
            <a:r>
              <a:rPr lang="en-US" altLang="zh-CN" sz="2000">
                <a:sym typeface="+mn-ea"/>
              </a:rPr>
              <a:t> </a:t>
            </a:r>
            <a:r>
              <a:rPr lang="zh-CN" altLang="en-US" sz="2000" b="1">
                <a:solidFill>
                  <a:srgbClr val="002060"/>
                </a:solidFill>
                <a:sym typeface="+mn-ea"/>
              </a:rPr>
              <a:t>Li Hua</a:t>
            </a:r>
            <a:r>
              <a:rPr lang="zh-CN" altLang="en-US" sz="2000" baseline="-25000">
                <a:sym typeface="+mn-ea"/>
              </a:rPr>
              <a:t>（如果前文有李华作为校学生会主席的自我介绍， 这种落款也是可以的）</a:t>
            </a:r>
            <a:endParaRPr lang="zh-CN" altLang="en-US" sz="2000" baseline="-25000"/>
          </a:p>
          <a:p>
            <a:pPr fontAlgn="auto">
              <a:lnSpc>
                <a:spcPts val="2220"/>
              </a:lnSpc>
              <a:spcBef>
                <a:spcPct val="0"/>
              </a:spcBef>
            </a:pPr>
            <a:r>
              <a:rPr lang="en-US" altLang="zh-CN" sz="2000">
                <a:sym typeface="+mn-ea"/>
              </a:rPr>
              <a:t>                  </a:t>
            </a:r>
            <a:r>
              <a:rPr lang="zh-CN" altLang="en-US" sz="2000">
                <a:sym typeface="+mn-ea"/>
              </a:rPr>
              <a:t>②</a:t>
            </a:r>
            <a:r>
              <a:rPr lang="zh-CN" altLang="en-US" sz="2000" b="1">
                <a:solidFill>
                  <a:srgbClr val="002060"/>
                </a:solidFill>
                <a:sym typeface="+mn-ea"/>
              </a:rPr>
              <a:t>The Students’ Union</a:t>
            </a:r>
            <a:r>
              <a:rPr lang="zh-CN" altLang="en-US" sz="2000">
                <a:sym typeface="+mn-ea"/>
              </a:rPr>
              <a:t> </a:t>
            </a:r>
            <a:endParaRPr lang="zh-CN" altLang="en-US" sz="2000"/>
          </a:p>
          <a:p>
            <a:pPr fontAlgn="auto">
              <a:lnSpc>
                <a:spcPts val="2220"/>
              </a:lnSpc>
              <a:spcBef>
                <a:spcPct val="0"/>
              </a:spcBef>
            </a:pPr>
            <a:r>
              <a:rPr lang="zh-CN" altLang="en-US" sz="2000">
                <a:sym typeface="+mn-ea"/>
              </a:rPr>
              <a:t> </a:t>
            </a:r>
            <a:r>
              <a:rPr lang="en-US" altLang="zh-CN" sz="2000">
                <a:sym typeface="+mn-ea"/>
              </a:rPr>
              <a:t>                      </a:t>
            </a:r>
            <a:r>
              <a:rPr lang="zh-CN" altLang="en-US" sz="2000" b="1">
                <a:solidFill>
                  <a:srgbClr val="002060"/>
                </a:solidFill>
                <a:sym typeface="+mn-ea"/>
              </a:rPr>
              <a:t>Li Hua</a:t>
            </a:r>
            <a:r>
              <a:rPr lang="zh-CN" altLang="en-US" sz="2000" baseline="-25000">
                <a:sym typeface="+mn-ea"/>
              </a:rPr>
              <a:t>（这种落款不合适，学生会的倡议书，不要突出谁写的）</a:t>
            </a:r>
            <a:endParaRPr lang="zh-CN" altLang="en-US" sz="2000" baseline="-25000"/>
          </a:p>
          <a:p>
            <a:pPr fontAlgn="auto">
              <a:lnSpc>
                <a:spcPts val="2220"/>
              </a:lnSpc>
              <a:spcBef>
                <a:spcPct val="0"/>
              </a:spcBef>
            </a:pPr>
            <a:r>
              <a:rPr lang="en-US" altLang="zh-CN" sz="2000">
                <a:sym typeface="+mn-ea"/>
              </a:rPr>
              <a:t>                  </a:t>
            </a:r>
            <a:r>
              <a:rPr lang="zh-CN" altLang="en-US" sz="2000">
                <a:sym typeface="+mn-ea"/>
              </a:rPr>
              <a:t>③</a:t>
            </a:r>
            <a:r>
              <a:rPr lang="en-US" altLang="zh-CN" sz="2000">
                <a:sym typeface="+mn-ea"/>
              </a:rPr>
              <a:t> </a:t>
            </a:r>
            <a:r>
              <a:rPr lang="zh-CN" altLang="en-US" sz="2000" b="1">
                <a:solidFill>
                  <a:srgbClr val="002060"/>
                </a:solidFill>
                <a:sym typeface="+mn-ea"/>
              </a:rPr>
              <a:t>Yours, </a:t>
            </a:r>
            <a:endParaRPr lang="zh-CN" altLang="en-US" sz="2000" b="1">
              <a:solidFill>
                <a:srgbClr val="002060"/>
              </a:solidFill>
            </a:endParaRPr>
          </a:p>
          <a:p>
            <a:pPr fontAlgn="auto">
              <a:lnSpc>
                <a:spcPts val="2220"/>
              </a:lnSpc>
              <a:spcBef>
                <a:spcPct val="0"/>
              </a:spcBef>
            </a:pPr>
            <a:r>
              <a:rPr lang="zh-CN" altLang="en-US" sz="2000">
                <a:sym typeface="+mn-ea"/>
              </a:rPr>
              <a:t> </a:t>
            </a:r>
            <a:r>
              <a:rPr lang="en-US" altLang="zh-CN" sz="2000">
                <a:sym typeface="+mn-ea"/>
              </a:rPr>
              <a:t>                       </a:t>
            </a:r>
            <a:r>
              <a:rPr lang="zh-CN" altLang="en-US" sz="2000" b="1">
                <a:solidFill>
                  <a:srgbClr val="002060"/>
                </a:solidFill>
                <a:sym typeface="+mn-ea"/>
              </a:rPr>
              <a:t>Li Hua</a:t>
            </a:r>
            <a:r>
              <a:rPr lang="zh-CN" altLang="en-US" sz="2000" baseline="-25000">
                <a:sym typeface="+mn-ea"/>
              </a:rPr>
              <a:t>（不要有Yours这个私人之间信件才有的称呼）</a:t>
            </a:r>
            <a:endParaRPr lang="zh-CN" altLang="en-US" sz="2000" baseline="-25000"/>
          </a:p>
          <a:p>
            <a:pPr>
              <a:lnSpc>
                <a:spcPct val="150000"/>
              </a:lnSpc>
              <a:spcBef>
                <a:spcPct val="0"/>
              </a:spcBef>
            </a:pPr>
            <a:endParaRPr lang="en-US" altLang="zh-CN" sz="1600" cap="all" baseline="-25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53" presetClass="entr" presetSubtype="16"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649"/>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149"/>
                            </p:stCondLst>
                            <p:childTnLst>
                              <p:par>
                                <p:cTn id="24" presetID="2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2649"/>
                            </p:stCondLst>
                            <p:childTnLst>
                              <p:par>
                                <p:cTn id="28" presetID="2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par>
                          <p:cTn id="31" fill="hold">
                            <p:stCondLst>
                              <p:cond delay="3149"/>
                            </p:stCondLst>
                            <p:childTnLst>
                              <p:par>
                                <p:cTn id="32" presetID="53"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3649"/>
                            </p:stCondLst>
                            <p:childTnLst>
                              <p:par>
                                <p:cTn id="38" presetID="53" presetClass="entr" presetSubtype="16"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par>
                          <p:cTn id="43" fill="hold">
                            <p:stCondLst>
                              <p:cond delay="4149"/>
                            </p:stCondLst>
                            <p:childTnLst>
                              <p:par>
                                <p:cTn id="44" presetID="53"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childTnLst>
                          </p:cTn>
                        </p:par>
                        <p:par>
                          <p:cTn id="49" fill="hold">
                            <p:stCondLst>
                              <p:cond delay="4649"/>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30"/>
                                        </p:tgtEl>
                                        <p:attrNameLst>
                                          <p:attrName>style.visibility</p:attrName>
                                        </p:attrNameLst>
                                      </p:cBhvr>
                                      <p:to>
                                        <p:strVal val="visible"/>
                                      </p:to>
                                    </p:set>
                                    <p:animEffect transition="in" filter="wipe(left)">
                                      <p:cBhvr>
                                        <p:cTn id="52" dur="50"/>
                                        <p:tgtEl>
                                          <p:spTgt spid="30"/>
                                        </p:tgtEl>
                                      </p:cBhvr>
                                    </p:animEffect>
                                  </p:childTnLst>
                                </p:cTn>
                              </p:par>
                              <p:par>
                                <p:cTn id="53" presetID="36" presetClass="emph" presetSubtype="0" fill="hold" grpId="1" nodeType="withEffect">
                                  <p:stCondLst>
                                    <p:cond delay="0"/>
                                  </p:stCondLst>
                                  <p:iterate type="lt">
                                    <p:tmPct val="30000"/>
                                  </p:iterate>
                                  <p:childTnLst>
                                    <p:animScale>
                                      <p:cBhvr>
                                        <p:cTn id="54" dur="25" autoRev="1" fill="hold">
                                          <p:stCondLst>
                                            <p:cond delay="0"/>
                                          </p:stCondLst>
                                        </p:cTn>
                                        <p:tgtEl>
                                          <p:spTgt spid="30"/>
                                        </p:tgtEl>
                                      </p:cBhvr>
                                      <p:to x="80000" y="100000"/>
                                    </p:animScale>
                                    <p:anim by="(#ppt_w*0.10)" calcmode="lin" valueType="num">
                                      <p:cBhvr>
                                        <p:cTn id="55" dur="25" autoRev="1" fill="hold">
                                          <p:stCondLst>
                                            <p:cond delay="0"/>
                                          </p:stCondLst>
                                        </p:cTn>
                                        <p:tgtEl>
                                          <p:spTgt spid="30"/>
                                        </p:tgtEl>
                                        <p:attrNameLst>
                                          <p:attrName>ppt_x</p:attrName>
                                        </p:attrNameLst>
                                      </p:cBhvr>
                                    </p:anim>
                                    <p:anim by="(-#ppt_w*0.10)" calcmode="lin" valueType="num">
                                      <p:cBhvr>
                                        <p:cTn id="56" dur="25" autoRev="1" fill="hold">
                                          <p:stCondLst>
                                            <p:cond delay="0"/>
                                          </p:stCondLst>
                                        </p:cTn>
                                        <p:tgtEl>
                                          <p:spTgt spid="30"/>
                                        </p:tgtEl>
                                        <p:attrNameLst>
                                          <p:attrName>ppt_y</p:attrName>
                                        </p:attrNameLst>
                                      </p:cBhvr>
                                    </p:anim>
                                    <p:animRot by="-480000">
                                      <p:cBhvr>
                                        <p:cTn id="57" dur="25" autoRev="1" fill="hold">
                                          <p:stCondLst>
                                            <p:cond delay="0"/>
                                          </p:stCondLst>
                                        </p:cTn>
                                        <p:tgtEl>
                                          <p:spTgt spid="30"/>
                                        </p:tgtEl>
                                        <p:attrNameLst>
                                          <p:attrName>r</p:attrName>
                                        </p:attrNameLst>
                                      </p:cBhvr>
                                    </p:animRot>
                                  </p:childTnLst>
                                </p:cTn>
                              </p:par>
                            </p:childTnLst>
                          </p:cTn>
                        </p:par>
                        <p:par>
                          <p:cTn id="58" fill="hold">
                            <p:stCondLst>
                              <p:cond delay="773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33"/>
                                        </p:tgtEl>
                                        <p:attrNameLst>
                                          <p:attrName>style.visibility</p:attrName>
                                        </p:attrNameLst>
                                      </p:cBhvr>
                                      <p:to>
                                        <p:strVal val="visible"/>
                                      </p:to>
                                    </p:set>
                                    <p:animEffect transition="in" filter="wipe(left)">
                                      <p:cBhvr>
                                        <p:cTn id="61" dur="50"/>
                                        <p:tgtEl>
                                          <p:spTgt spid="33"/>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33"/>
                                        </p:tgtEl>
                                      </p:cBhvr>
                                      <p:to x="80000" y="100000"/>
                                    </p:animScale>
                                    <p:anim by="(#ppt_w*0.10)" calcmode="lin" valueType="num">
                                      <p:cBhvr>
                                        <p:cTn id="64" dur="25" autoRev="1" fill="hold">
                                          <p:stCondLst>
                                            <p:cond delay="0"/>
                                          </p:stCondLst>
                                        </p:cTn>
                                        <p:tgtEl>
                                          <p:spTgt spid="33"/>
                                        </p:tgtEl>
                                        <p:attrNameLst>
                                          <p:attrName>ppt_x</p:attrName>
                                        </p:attrNameLst>
                                      </p:cBhvr>
                                    </p:anim>
                                    <p:anim by="(-#ppt_w*0.10)" calcmode="lin" valueType="num">
                                      <p:cBhvr>
                                        <p:cTn id="65" dur="25" autoRev="1" fill="hold">
                                          <p:stCondLst>
                                            <p:cond delay="0"/>
                                          </p:stCondLst>
                                        </p:cTn>
                                        <p:tgtEl>
                                          <p:spTgt spid="33"/>
                                        </p:tgtEl>
                                        <p:attrNameLst>
                                          <p:attrName>ppt_y</p:attrName>
                                        </p:attrNameLst>
                                      </p:cBhvr>
                                    </p:anim>
                                    <p:animRot by="-480000">
                                      <p:cBhvr>
                                        <p:cTn id="66" dur="25" autoRev="1" fill="hold">
                                          <p:stCondLst>
                                            <p:cond delay="0"/>
                                          </p:stCondLst>
                                        </p:cTn>
                                        <p:tgtEl>
                                          <p:spTgt spid="33"/>
                                        </p:tgtEl>
                                        <p:attrNameLst>
                                          <p:attrName>r</p:attrName>
                                        </p:attrNameLst>
                                      </p:cBhvr>
                                    </p:animRot>
                                  </p:childTnLst>
                                </p:cTn>
                              </p:par>
                            </p:childTnLst>
                          </p:cTn>
                        </p:par>
                        <p:par>
                          <p:cTn id="67" fill="hold">
                            <p:stCondLst>
                              <p:cond delay="10854"/>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35"/>
                                        </p:tgtEl>
                                        <p:attrNameLst>
                                          <p:attrName>style.visibility</p:attrName>
                                        </p:attrNameLst>
                                      </p:cBhvr>
                                      <p:to>
                                        <p:strVal val="visible"/>
                                      </p:to>
                                    </p:set>
                                    <p:animEffect transition="in" filter="wipe(left)">
                                      <p:cBhvr>
                                        <p:cTn id="70" dur="50"/>
                                        <p:tgtEl>
                                          <p:spTgt spid="35"/>
                                        </p:tgtEl>
                                      </p:cBhvr>
                                    </p:animEffect>
                                  </p:childTnLst>
                                </p:cTn>
                              </p:par>
                              <p:par>
                                <p:cTn id="71" presetID="36" presetClass="emph" presetSubtype="0" fill="hold" grpId="1" nodeType="withEffect">
                                  <p:stCondLst>
                                    <p:cond delay="0"/>
                                  </p:stCondLst>
                                  <p:iterate type="lt">
                                    <p:tmPct val="30000"/>
                                  </p:iterate>
                                  <p:childTnLst>
                                    <p:animScale>
                                      <p:cBhvr>
                                        <p:cTn id="72" dur="25" autoRev="1" fill="hold">
                                          <p:stCondLst>
                                            <p:cond delay="0"/>
                                          </p:stCondLst>
                                        </p:cTn>
                                        <p:tgtEl>
                                          <p:spTgt spid="35"/>
                                        </p:tgtEl>
                                      </p:cBhvr>
                                      <p:to x="80000" y="100000"/>
                                    </p:animScale>
                                    <p:anim by="(#ppt_w*0.10)" calcmode="lin" valueType="num">
                                      <p:cBhvr>
                                        <p:cTn id="73" dur="25" autoRev="1" fill="hold">
                                          <p:stCondLst>
                                            <p:cond delay="0"/>
                                          </p:stCondLst>
                                        </p:cTn>
                                        <p:tgtEl>
                                          <p:spTgt spid="35"/>
                                        </p:tgtEl>
                                        <p:attrNameLst>
                                          <p:attrName>ppt_x</p:attrName>
                                        </p:attrNameLst>
                                      </p:cBhvr>
                                    </p:anim>
                                    <p:anim by="(-#ppt_w*0.10)" calcmode="lin" valueType="num">
                                      <p:cBhvr>
                                        <p:cTn id="74" dur="25" autoRev="1" fill="hold">
                                          <p:stCondLst>
                                            <p:cond delay="0"/>
                                          </p:stCondLst>
                                        </p:cTn>
                                        <p:tgtEl>
                                          <p:spTgt spid="35"/>
                                        </p:tgtEl>
                                        <p:attrNameLst>
                                          <p:attrName>ppt_y</p:attrName>
                                        </p:attrNameLst>
                                      </p:cBhvr>
                                    </p:anim>
                                    <p:animRot by="-480000">
                                      <p:cBhvr>
                                        <p:cTn id="75" dur="25" autoRev="1" fill="hold">
                                          <p:stCondLst>
                                            <p:cond delay="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6" grpId="0" bldLvl="0" animBg="1"/>
      <p:bldP spid="6" grpId="0" bldLvl="0" animBg="1"/>
      <p:bldP spid="30" grpId="0"/>
      <p:bldP spid="30" grpId="1"/>
      <p:bldP spid="32" grpId="0" bldLvl="0" animBg="1"/>
      <p:bldP spid="33" grpId="0"/>
      <p:bldP spid="33" grpId="1"/>
      <p:bldP spid="34" grpId="0" bldLvl="0" animBg="1"/>
      <p:bldP spid="35" grpId="0"/>
      <p:bldP spid="3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39" name="淘宝网chenying0907出品 38"/>
          <p:cNvGrpSpPr/>
          <p:nvPr/>
        </p:nvGrpSpPr>
        <p:grpSpPr>
          <a:xfrm>
            <a:off x="7224877" y="1983195"/>
            <a:ext cx="489603" cy="1008112"/>
            <a:chOff x="5234525" y="1635646"/>
            <a:chExt cx="489603" cy="1008112"/>
          </a:xfrm>
        </p:grpSpPr>
        <p:cxnSp>
          <p:nvCxnSpPr>
            <p:cNvPr id="40" name="直接连接符 39"/>
            <p:cNvCxnSpPr/>
            <p:nvPr/>
          </p:nvCxnSpPr>
          <p:spPr>
            <a:xfrm flipV="1">
              <a:off x="5234525" y="2003821"/>
              <a:ext cx="489603" cy="236943"/>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1" name="直接连接符 40"/>
            <p:cNvCxnSpPr/>
            <p:nvPr/>
          </p:nvCxnSpPr>
          <p:spPr>
            <a:xfrm>
              <a:off x="5724128" y="1635646"/>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grpSp>
        <p:nvGrpSpPr>
          <p:cNvPr id="42" name="淘宝网chenying0907出品 41"/>
          <p:cNvGrpSpPr/>
          <p:nvPr/>
        </p:nvGrpSpPr>
        <p:grpSpPr>
          <a:xfrm flipH="1">
            <a:off x="3817127" y="1866643"/>
            <a:ext cx="489603" cy="1008112"/>
            <a:chOff x="5234525" y="1635646"/>
            <a:chExt cx="489603" cy="1008112"/>
          </a:xfrm>
        </p:grpSpPr>
        <p:cxnSp>
          <p:nvCxnSpPr>
            <p:cNvPr id="43" name="直接连接符 42"/>
            <p:cNvCxnSpPr/>
            <p:nvPr/>
          </p:nvCxnSpPr>
          <p:spPr>
            <a:xfrm flipV="1">
              <a:off x="5234525" y="2003821"/>
              <a:ext cx="489603" cy="236943"/>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4" name="直接连接符 43"/>
            <p:cNvCxnSpPr/>
            <p:nvPr/>
          </p:nvCxnSpPr>
          <p:spPr>
            <a:xfrm>
              <a:off x="5724128" y="1635646"/>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sp>
        <p:nvSpPr>
          <p:cNvPr id="45" name="淘宝网chenying0907出品 29"/>
          <p:cNvSpPr txBox="1"/>
          <p:nvPr/>
        </p:nvSpPr>
        <p:spPr>
          <a:xfrm>
            <a:off x="615950" y="1983105"/>
            <a:ext cx="3108325" cy="1198880"/>
          </a:xfrm>
          <a:prstGeom prst="rect">
            <a:avLst/>
          </a:prstGeom>
          <a:noFill/>
        </p:spPr>
        <p:txBody>
          <a:bodyPr wrap="square" rtlCol="0">
            <a:spAutoFit/>
          </a:bodyPr>
          <a:lstStyle/>
          <a:p>
            <a:pPr algn="l"/>
            <a:r>
              <a:rPr lang="zh-CN" altLang="en-US" b="1" dirty="0">
                <a:latin typeface="微软雅黑" panose="020B0503020204020204" pitchFamily="34" charset="-122"/>
                <a:ea typeface="微软雅黑" panose="020B0503020204020204" pitchFamily="34" charset="-122"/>
                <a:cs typeface="Arial" panose="020B0604020202020204" pitchFamily="34" charset="0"/>
              </a:rPr>
              <a:t>②我相信这个（捐赠）活动会培养我们的责任感，这对我们以后的生活有很大的好处。大家积极地参与吧!</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Rectangle 42"/>
          <p:cNvSpPr/>
          <p:nvPr/>
        </p:nvSpPr>
        <p:spPr>
          <a:xfrm>
            <a:off x="284480" y="3324860"/>
            <a:ext cx="3867785" cy="1233805"/>
          </a:xfrm>
          <a:prstGeom prst="rect">
            <a:avLst/>
          </a:prstGeom>
          <a:noFill/>
          <a:ln w="12700" cap="flat" cmpd="sng" algn="ctr">
            <a:noFill/>
            <a:prstDash val="solid"/>
          </a:ln>
          <a:effectLst/>
        </p:spPr>
        <p:txBody>
          <a:bodyPr lIns="91440" tIns="0" rIns="91440" bIns="0" rtlCol="0" anchor="t"/>
          <a:lstStyle/>
          <a:p>
            <a:pPr algn="l" fontAlgn="auto">
              <a:lnSpc>
                <a:spcPts val="2100"/>
              </a:lnSpc>
              <a:defRPr/>
            </a:pPr>
            <a:r>
              <a:rPr lang="zh-CN" altLang="en-US" sz="2000" b="1">
                <a:solidFill>
                  <a:srgbClr val="002060"/>
                </a:solidFill>
                <a:sym typeface="+mn-ea"/>
              </a:rPr>
              <a:t>I'm sure the activity will cultivate our sense of responsibility, which will benefit us a lot in further life. Just take your active part in it ! </a:t>
            </a:r>
            <a:endParaRPr lang="zh-CN" altLang="en-US"/>
          </a:p>
          <a:p>
            <a:pPr algn="r">
              <a:lnSpc>
                <a:spcPct val="150000"/>
              </a:lnSpc>
              <a:defRPr/>
            </a:pP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7" name="淘宝网chenying0907出品 46"/>
          <p:cNvGrpSpPr/>
          <p:nvPr/>
        </p:nvGrpSpPr>
        <p:grpSpPr>
          <a:xfrm>
            <a:off x="5225990" y="4828015"/>
            <a:ext cx="1008112" cy="245389"/>
            <a:chOff x="3956937" y="4598116"/>
            <a:chExt cx="1008112" cy="245389"/>
          </a:xfrm>
        </p:grpSpPr>
        <p:cxnSp>
          <p:nvCxnSpPr>
            <p:cNvPr id="48" name="直接连接符 47"/>
            <p:cNvCxnSpPr/>
            <p:nvPr/>
          </p:nvCxnSpPr>
          <p:spPr>
            <a:xfrm>
              <a:off x="4460993" y="4598116"/>
              <a:ext cx="0" cy="245389"/>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9" name="直接连接符 48"/>
            <p:cNvCxnSpPr/>
            <p:nvPr/>
          </p:nvCxnSpPr>
          <p:spPr>
            <a:xfrm rot="5400000">
              <a:off x="4460993" y="4338272"/>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grpSp>
        <p:nvGrpSpPr>
          <p:cNvPr id="50" name="淘宝网chenying0907出品 49"/>
          <p:cNvGrpSpPr/>
          <p:nvPr/>
        </p:nvGrpSpPr>
        <p:grpSpPr>
          <a:xfrm>
            <a:off x="4326435" y="1486155"/>
            <a:ext cx="2781376" cy="3299740"/>
            <a:chOff x="3664521" y="1895736"/>
            <a:chExt cx="1828080" cy="2168778"/>
          </a:xfrm>
        </p:grpSpPr>
        <p:sp>
          <p:nvSpPr>
            <p:cNvPr id="51" name="淘宝网chenying0907出品 41"/>
            <p:cNvSpPr/>
            <p:nvPr/>
          </p:nvSpPr>
          <p:spPr>
            <a:xfrm rot="7200000">
              <a:off x="3164171" y="2396086"/>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2" name="淘宝网chenying0907出品 41"/>
            <p:cNvSpPr/>
            <p:nvPr/>
          </p:nvSpPr>
          <p:spPr>
            <a:xfrm rot="14400000">
              <a:off x="4393284" y="2412902"/>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grpSp>
          <p:nvGrpSpPr>
            <p:cNvPr id="53" name="淘宝网chenying0907出品 52"/>
            <p:cNvGrpSpPr/>
            <p:nvPr/>
          </p:nvGrpSpPr>
          <p:grpSpPr>
            <a:xfrm>
              <a:off x="3745250" y="2137898"/>
              <a:ext cx="1650287" cy="1926616"/>
              <a:chOff x="3745250" y="2137898"/>
              <a:chExt cx="1650287" cy="1926616"/>
            </a:xfrm>
          </p:grpSpPr>
          <p:sp>
            <p:nvSpPr>
              <p:cNvPr id="54" name="淘宝网chenying0907出品 41"/>
              <p:cNvSpPr/>
              <p:nvPr/>
            </p:nvSpPr>
            <p:spPr>
              <a:xfrm>
                <a:off x="3763125" y="3465547"/>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B0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5" name="淘宝网chenying0907出品 32"/>
              <p:cNvSpPr/>
              <p:nvPr/>
            </p:nvSpPr>
            <p:spPr>
              <a:xfrm rot="18192642" flipV="1">
                <a:off x="4458693" y="3110759"/>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6" name="淘宝网chenying0907出品 32"/>
              <p:cNvSpPr/>
              <p:nvPr/>
            </p:nvSpPr>
            <p:spPr>
              <a:xfrm rot="14400000">
                <a:off x="3374984" y="3082481"/>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7" name="淘宝网chenying0907出品 32"/>
              <p:cNvSpPr/>
              <p:nvPr/>
            </p:nvSpPr>
            <p:spPr>
              <a:xfrm flipH="1">
                <a:off x="3926542" y="2137898"/>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00B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8" name="淘宝网chenying0907出品 35"/>
              <p:cNvSpPr txBox="1"/>
              <p:nvPr/>
            </p:nvSpPr>
            <p:spPr>
              <a:xfrm>
                <a:off x="3889080" y="2959617"/>
                <a:ext cx="1434924" cy="343069"/>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角色代入</a:t>
                </a:r>
                <a:endParaRPr lang="zh-CN" altLang="en-US" sz="2800" b="1" dirty="0">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9" name="淘宝网chenying0907出品 36"/>
          <p:cNvSpPr txBox="1"/>
          <p:nvPr/>
        </p:nvSpPr>
        <p:spPr>
          <a:xfrm>
            <a:off x="7878445" y="2303145"/>
            <a:ext cx="4010660" cy="79883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Arial" panose="020B0604020202020204" pitchFamily="34" charset="0"/>
              </a:rPr>
              <a:t>③万众一心，众志成城。</a:t>
            </a:r>
            <a:r>
              <a:rPr lang="zh-CN" altLang="en-US" sz="1400" b="1" dirty="0">
                <a:latin typeface="微软雅黑" panose="020B0503020204020204" pitchFamily="34" charset="-122"/>
                <a:ea typeface="微软雅黑" panose="020B0503020204020204" pitchFamily="34" charset="-122"/>
                <a:cs typeface="Arial" panose="020B0604020202020204" pitchFamily="34" charset="0"/>
              </a:rPr>
              <a:t>（人教版M6U4的句子，凸显个体力量与整体力量的关系，发人深思，催人奋进）</a:t>
            </a:r>
            <a:endParaRPr lang="zh-CN" altLang="en-US" sz="14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Rectangle 42"/>
          <p:cNvSpPr/>
          <p:nvPr/>
        </p:nvSpPr>
        <p:spPr>
          <a:xfrm>
            <a:off x="7822565" y="3253740"/>
            <a:ext cx="4122420" cy="506095"/>
          </a:xfrm>
          <a:prstGeom prst="rect">
            <a:avLst/>
          </a:prstGeom>
          <a:noFill/>
          <a:ln w="12700" cap="flat" cmpd="sng" algn="ctr">
            <a:noFill/>
            <a:prstDash val="solid"/>
          </a:ln>
          <a:effectLst/>
        </p:spPr>
        <p:txBody>
          <a:bodyPr lIns="91440" tIns="0" rIns="91440" bIns="0" rtlCol="0" anchor="t"/>
          <a:lstStyle/>
          <a:p>
            <a:pPr fontAlgn="auto">
              <a:lnSpc>
                <a:spcPts val="2080"/>
              </a:lnSpc>
              <a:defRPr/>
            </a:pPr>
            <a:r>
              <a:rPr lang="zh-CN" altLang="en-US" sz="2000" b="1">
                <a:solidFill>
                  <a:srgbClr val="002060"/>
                </a:solidFill>
                <a:sym typeface="+mn-ea"/>
              </a:rPr>
              <a:t>Together, individuals can make a difference. </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淘宝网chenying0907出品 38"/>
          <p:cNvSpPr txBox="1"/>
          <p:nvPr/>
        </p:nvSpPr>
        <p:spPr>
          <a:xfrm>
            <a:off x="1006475" y="5175250"/>
            <a:ext cx="10612755" cy="36830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sym typeface="+mn-ea"/>
              </a:rPr>
              <a:t>①</a:t>
            </a:r>
            <a:r>
              <a:rPr lang="zh-CN" altLang="en-US" b="1" dirty="0">
                <a:latin typeface="微软雅黑" panose="020B0503020204020204" pitchFamily="34" charset="-122"/>
                <a:ea typeface="微软雅黑" panose="020B0503020204020204" pitchFamily="34" charset="-122"/>
                <a:cs typeface="Arial" panose="020B0604020202020204" pitchFamily="34" charset="0"/>
              </a:rPr>
              <a:t>今年7月，河南省发生特大洪水，造成各方面巨大损失。因此，我代表学生会强烈呼吁大家参与捐款。</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Rectangle 42"/>
          <p:cNvSpPr/>
          <p:nvPr/>
        </p:nvSpPr>
        <p:spPr>
          <a:xfrm>
            <a:off x="1053465" y="5531485"/>
            <a:ext cx="10288270" cy="506095"/>
          </a:xfrm>
          <a:prstGeom prst="rect">
            <a:avLst/>
          </a:prstGeom>
          <a:noFill/>
          <a:ln w="12700" cap="flat" cmpd="sng" algn="ctr">
            <a:noFill/>
            <a:prstDash val="solid"/>
          </a:ln>
          <a:effectLst/>
        </p:spPr>
        <p:txBody>
          <a:bodyPr lIns="91440" tIns="0" rIns="91440" bIns="0" rtlCol="0" anchor="t"/>
          <a:lstStyle/>
          <a:p>
            <a:pPr algn="l">
              <a:lnSpc>
                <a:spcPts val="2080"/>
              </a:lnSpc>
              <a:defRPr/>
            </a:pPr>
            <a:r>
              <a:rPr lang="zh-CN" altLang="en-US" sz="2000" b="1">
                <a:solidFill>
                  <a:srgbClr val="002060"/>
                </a:solidFill>
                <a:sym typeface="+mn-ea"/>
              </a:rPr>
              <a:t>A devastating flood had attacked Henan Province in July this year, resulting in tremendous loss of all aspects. Hence, on behalf of our Students' Union, I strongly appeal to everyone to get involved in the donations.</a:t>
            </a:r>
            <a:endParaRPr lang="zh-CN" altLang="en-US" sz="2000" b="1">
              <a:solidFill>
                <a:srgbClr val="002060"/>
              </a:solidFill>
              <a:sym typeface="+mn-ea"/>
            </a:endParaRPr>
          </a:p>
          <a:p>
            <a:pPr algn="l">
              <a:lnSpc>
                <a:spcPts val="2080"/>
              </a:lnSpc>
              <a:defRPr/>
            </a:pPr>
            <a:r>
              <a:rPr lang="en-US" altLang="zh-CN" sz="1400" i="1">
                <a:solidFill>
                  <a:srgbClr val="002060"/>
                </a:solidFill>
                <a:sym typeface="+mn-ea"/>
              </a:rPr>
              <a:t> </a:t>
            </a:r>
            <a:r>
              <a:rPr lang="zh-CN" altLang="en-US" sz="1400" i="1">
                <a:solidFill>
                  <a:srgbClr val="002060"/>
                </a:solidFill>
                <a:sym typeface="+mn-ea"/>
              </a:rPr>
              <a:t>devastating  /ˈdevəsteɪtɪŋ/ adj. 毁灭性的；破坏性极大的</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7"/>
          <p:cNvSpPr txBox="1"/>
          <p:nvPr/>
        </p:nvSpPr>
        <p:spPr>
          <a:xfrm>
            <a:off x="356870" y="760095"/>
            <a:ext cx="8176260" cy="829945"/>
          </a:xfrm>
          <a:prstGeom prst="rect">
            <a:avLst/>
          </a:prstGeom>
          <a:noFill/>
        </p:spPr>
        <p:txBody>
          <a:bodyPr wrap="square" rtlCol="0" anchor="t">
            <a:spAutoFit/>
          </a:bodyPr>
          <a:p>
            <a:pPr marL="342900" indent="-342900">
              <a:buFont typeface="Wingdings" panose="05000000000000000000" charset="0"/>
              <a:buChar char="Ø"/>
            </a:pPr>
            <a:r>
              <a:rPr lang="zh-CN" altLang="en-US" sz="2400" b="1">
                <a:latin typeface="黑体" panose="02010609060101010101" charset="-122"/>
                <a:ea typeface="黑体" panose="02010609060101010101" charset="-122"/>
                <a:cs typeface="黑体" panose="02010609060101010101" charset="-122"/>
                <a:sym typeface="+mn-ea"/>
              </a:rPr>
              <a:t>角色代入，产生共情，有极强的号召力和感染力。</a:t>
            </a:r>
            <a:endParaRPr lang="zh-CN" altLang="en-US" sz="2400" b="1">
              <a:latin typeface="黑体" panose="02010609060101010101" charset="-122"/>
              <a:ea typeface="黑体" panose="02010609060101010101" charset="-122"/>
              <a:cs typeface="黑体" panose="02010609060101010101" charset="-122"/>
            </a:endParaRPr>
          </a:p>
          <a:p>
            <a:pPr marL="342900" indent="-342900">
              <a:buFont typeface="Wingdings" panose="05000000000000000000" charset="0"/>
              <a:buChar char="Ø"/>
            </a:pPr>
            <a:r>
              <a:rPr lang="zh-CN" altLang="en-US" sz="2400" b="1">
                <a:latin typeface="黑体" panose="02010609060101010101" charset="-122"/>
                <a:ea typeface="黑体" panose="02010609060101010101" charset="-122"/>
                <a:cs typeface="黑体" panose="02010609060101010101" charset="-122"/>
                <a:sym typeface="+mn-ea"/>
              </a:rPr>
              <a:t>好的共情表达（情况紧急，共克时艰）:</a:t>
            </a:r>
            <a:endParaRPr lang="zh-CN" altLang="en-US" sz="2400" b="1">
              <a:latin typeface="黑体" panose="02010609060101010101" charset="-122"/>
              <a:ea typeface="黑体" panose="02010609060101010101" charset="-122"/>
              <a:cs typeface="黑体" panose="02010609060101010101" charset="-122"/>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45"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750"/>
                                        <p:tgtEl>
                                          <p:spTgt spid="50"/>
                                        </p:tgtEl>
                                      </p:cBhvr>
                                    </p:animEffect>
                                    <p:anim calcmode="lin" valueType="num">
                                      <p:cBhvr>
                                        <p:cTn id="17" dur="750" fill="hold"/>
                                        <p:tgtEl>
                                          <p:spTgt spid="50"/>
                                        </p:tgtEl>
                                        <p:attrNameLst>
                                          <p:attrName>ppt_w</p:attrName>
                                        </p:attrNameLst>
                                      </p:cBhvr>
                                      <p:tavLst>
                                        <p:tav tm="0" fmla="#ppt_w*sin(2.5*pi*$)">
                                          <p:val>
                                            <p:fltVal val="0"/>
                                          </p:val>
                                        </p:tav>
                                        <p:tav tm="100000">
                                          <p:val>
                                            <p:fltVal val="1"/>
                                          </p:val>
                                        </p:tav>
                                      </p:tavLst>
                                    </p:anim>
                                    <p:anim calcmode="lin" valueType="num">
                                      <p:cBhvr>
                                        <p:cTn id="18" dur="750" fill="hold"/>
                                        <p:tgtEl>
                                          <p:spTgt spid="50"/>
                                        </p:tgtEl>
                                        <p:attrNameLst>
                                          <p:attrName>ppt_h</p:attrName>
                                        </p:attrNameLst>
                                      </p:cBhvr>
                                      <p:tavLst>
                                        <p:tav tm="0">
                                          <p:val>
                                            <p:strVal val="#ppt_h"/>
                                          </p:val>
                                        </p:tav>
                                        <p:tav tm="100000">
                                          <p:val>
                                            <p:strVal val="#ppt_h"/>
                                          </p:val>
                                        </p:tav>
                                      </p:tavLst>
                                    </p:anim>
                                  </p:childTnLst>
                                </p:cTn>
                              </p:par>
                            </p:childTnLst>
                          </p:cTn>
                        </p:par>
                        <p:par>
                          <p:cTn id="19" fill="hold">
                            <p:stCondLst>
                              <p:cond delay="2149"/>
                            </p:stCondLst>
                            <p:childTnLst>
                              <p:par>
                                <p:cTn id="20" presetID="22" presetClass="entr" presetSubtype="2"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right)">
                                      <p:cBhvr>
                                        <p:cTn id="22" dur="500"/>
                                        <p:tgtEl>
                                          <p:spTgt spid="42"/>
                                        </p:tgtEl>
                                      </p:cBhvr>
                                    </p:animEffect>
                                  </p:childTnLst>
                                </p:cTn>
                              </p:par>
                              <p:par>
                                <p:cTn id="23" presetID="22" presetClass="entr" presetSubtype="8"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500"/>
                                        <p:tgtEl>
                                          <p:spTgt spid="47"/>
                                        </p:tgtEl>
                                      </p:cBhvr>
                                    </p:animEffect>
                                  </p:childTnLst>
                                </p:cTn>
                              </p:par>
                            </p:childTnLst>
                          </p:cTn>
                        </p:par>
                        <p:par>
                          <p:cTn id="29" fill="hold">
                            <p:stCondLst>
                              <p:cond delay="2649"/>
                            </p:stCondLst>
                            <p:childTnLst>
                              <p:par>
                                <p:cTn id="30" presetID="14" presetClass="entr" presetSubtype="1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randombar(horizontal)">
                                      <p:cBhvr>
                                        <p:cTn id="35" dur="500"/>
                                        <p:tgtEl>
                                          <p:spTgt spid="59"/>
                                        </p:tgtEl>
                                      </p:cBhvr>
                                    </p:animEffect>
                                  </p:childTnLst>
                                </p:cTn>
                              </p:par>
                            </p:childTnLst>
                          </p:cTn>
                        </p:par>
                        <p:par>
                          <p:cTn id="36" fill="hold">
                            <p:stCondLst>
                              <p:cond delay="3149"/>
                            </p:stCondLst>
                            <p:childTnLst>
                              <p:par>
                                <p:cTn id="37" presetID="14" presetClass="entr" presetSubtype="10"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randombar(horizontal)">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circle(in)">
                                      <p:cBhvr>
                                        <p:cTn id="44" dur="20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circle(in)">
                                      <p:cBhvr>
                                        <p:cTn id="49" dur="20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in)">
                                      <p:cBhvr>
                                        <p:cTn id="54"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5" grpId="0"/>
      <p:bldP spid="59" grpId="0"/>
      <p:bldP spid="61" grpId="0"/>
      <p:bldP spid="62" grpId="0" animBg="1"/>
      <p:bldP spid="62" grpId="1" animBg="1"/>
      <p:bldP spid="46" grpId="0" animBg="1"/>
      <p:bldP spid="46" grpId="1" animBg="1"/>
      <p:bldP spid="60" grpId="0" animBg="1"/>
      <p:bldP spid="6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4" name="Group 2"/>
          <p:cNvGrpSpPr/>
          <p:nvPr/>
        </p:nvGrpSpPr>
        <p:grpSpPr bwMode="auto">
          <a:xfrm>
            <a:off x="3261233" y="2179130"/>
            <a:ext cx="3906838" cy="2960687"/>
            <a:chOff x="0" y="0"/>
            <a:chExt cx="3907055" cy="2960894"/>
          </a:xfrm>
        </p:grpSpPr>
        <p:sp>
          <p:nvSpPr>
            <p:cNvPr id="5" name="淘宝网chenying0907出品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淘宝网chenying0907出品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4"/>
            <p:cNvSpPr>
              <a:spLocks noChangeArrowheads="1"/>
            </p:cNvSpPr>
            <p:nvPr/>
          </p:nvSpPr>
          <p:spPr bwMode="auto">
            <a:xfrm>
              <a:off x="1843378" y="364443"/>
              <a:ext cx="153884" cy="149017"/>
            </a:xfrm>
            <a:prstGeom prst="ellipse">
              <a:avLst/>
            </a:prstGeom>
            <a:gradFill rotWithShape="1">
              <a:gsLst>
                <a:gs pos="0">
                  <a:srgbClr val="FFFFFF"/>
                </a:gs>
                <a:gs pos="100000">
                  <a:srgbClr val="00B0F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Line 5"/>
            <p:cNvSpPr>
              <a:spLocks noChangeShapeType="1"/>
            </p:cNvSpPr>
            <p:nvPr/>
          </p:nvSpPr>
          <p:spPr bwMode="auto">
            <a:xfrm>
              <a:off x="3344970" y="139298"/>
              <a:ext cx="529688" cy="127150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Line 6"/>
            <p:cNvSpPr>
              <a:spLocks noChangeShapeType="1"/>
            </p:cNvSpPr>
            <p:nvPr/>
          </p:nvSpPr>
          <p:spPr bwMode="auto">
            <a:xfrm>
              <a:off x="3333631" y="139298"/>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Line 7"/>
            <p:cNvSpPr>
              <a:spLocks noChangeShapeType="1"/>
            </p:cNvSpPr>
            <p:nvPr/>
          </p:nvSpPr>
          <p:spPr bwMode="auto">
            <a:xfrm flipH="1">
              <a:off x="2774786" y="142538"/>
              <a:ext cx="552366" cy="1231006"/>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淘宝网chenying0907出品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Line 9"/>
            <p:cNvSpPr>
              <a:spLocks noChangeShapeType="1"/>
            </p:cNvSpPr>
            <p:nvPr/>
          </p:nvSpPr>
          <p:spPr bwMode="auto">
            <a:xfrm>
              <a:off x="634977" y="1051215"/>
              <a:ext cx="529687" cy="126988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Line 10"/>
            <p:cNvSpPr>
              <a:spLocks noChangeShapeType="1"/>
            </p:cNvSpPr>
            <p:nvPr/>
          </p:nvSpPr>
          <p:spPr bwMode="auto">
            <a:xfrm>
              <a:off x="626877" y="1051215"/>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Line 11"/>
            <p:cNvSpPr>
              <a:spLocks noChangeShapeType="1"/>
            </p:cNvSpPr>
            <p:nvPr/>
          </p:nvSpPr>
          <p:spPr bwMode="auto">
            <a:xfrm flipH="1">
              <a:off x="58314" y="1052834"/>
              <a:ext cx="560465" cy="1239105"/>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淘宝网chenying0907出品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70C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淘宝网chenying0907出品 53"/>
          <p:cNvSpPr>
            <a:spLocks noChangeArrowheads="1"/>
          </p:cNvSpPr>
          <p:nvPr/>
        </p:nvSpPr>
        <p:spPr bwMode="auto">
          <a:xfrm>
            <a:off x="1176655" y="2654935"/>
            <a:ext cx="2712720"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号召性感染力强的句子：</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淘宝网chenying0907出品 58"/>
          <p:cNvSpPr>
            <a:spLocks noChangeArrowheads="1"/>
          </p:cNvSpPr>
          <p:nvPr/>
        </p:nvSpPr>
        <p:spPr bwMode="auto">
          <a:xfrm>
            <a:off x="210185" y="3315335"/>
            <a:ext cx="3648075" cy="31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2000">
                <a:sym typeface="+mn-ea"/>
              </a:rPr>
              <a:t>① 小行动大效应。</a:t>
            </a:r>
            <a:endParaRPr lang="zh-CN" altLang="en-US" sz="2000">
              <a:sym typeface="+mn-ea"/>
            </a:endParaRPr>
          </a:p>
          <a:p>
            <a:pPr>
              <a:lnSpc>
                <a:spcPct val="150000"/>
              </a:lnSpc>
            </a:pPr>
            <a:r>
              <a:rPr lang="zh-CN" altLang="en-US" sz="2000">
                <a:sym typeface="+mn-ea"/>
              </a:rPr>
              <a:t> </a:t>
            </a:r>
            <a:r>
              <a:rPr lang="en-US" altLang="zh-CN" sz="2000">
                <a:sym typeface="+mn-ea"/>
              </a:rPr>
              <a:t>   </a:t>
            </a:r>
            <a:endParaRPr lang="en-US" altLang="zh-CN" sz="2000">
              <a:sym typeface="+mn-ea"/>
            </a:endParaRPr>
          </a:p>
          <a:p>
            <a:pPr algn="l">
              <a:lnSpc>
                <a:spcPts val="1400"/>
              </a:lnSpc>
            </a:pPr>
            <a:endParaRPr lang="zh-CN" altLang="en-US" sz="2000">
              <a:sym typeface="+mn-ea"/>
            </a:endParaRPr>
          </a:p>
          <a:p>
            <a:pPr algn="l">
              <a:lnSpc>
                <a:spcPts val="1400"/>
              </a:lnSpc>
            </a:pPr>
            <a:endParaRPr lang="zh-CN" altLang="en-US" sz="2000">
              <a:sym typeface="+mn-ea"/>
            </a:endParaRPr>
          </a:p>
          <a:p>
            <a:pPr>
              <a:lnSpc>
                <a:spcPct val="150000"/>
              </a:lnSpc>
            </a:pPr>
            <a:r>
              <a:rPr lang="zh-CN" altLang="en-US" sz="2000">
                <a:sym typeface="+mn-ea"/>
              </a:rPr>
              <a:t>②我真诚地希望每个人都能为河南捐赠一些钱物。</a:t>
            </a:r>
            <a:endParaRPr lang="zh-CN" altLang="en-US" sz="2000"/>
          </a:p>
          <a:p>
            <a:pPr>
              <a:lnSpc>
                <a:spcPct val="150000"/>
              </a:lnSpc>
            </a:pPr>
            <a:r>
              <a:rPr lang="zh-CN" altLang="en-US" sz="2000" b="1">
                <a:solidFill>
                  <a:srgbClr val="002060"/>
                </a:solidFill>
                <a:sym typeface="+mn-ea"/>
              </a:rPr>
              <a:t></a:t>
            </a:r>
            <a:endParaRPr lang="zh-CN" altLang="en-US" sz="2000" b="1">
              <a:solidFill>
                <a:srgbClr val="002060"/>
              </a:solidFill>
            </a:endParaRPr>
          </a:p>
          <a:p>
            <a:pPr>
              <a:lnSpc>
                <a:spcPct val="150000"/>
              </a:lnSpc>
            </a:pPr>
            <a:endParaRPr lang="zh-CN" altLang="en-US" sz="1600" dirty="0"/>
          </a:p>
        </p:txBody>
      </p:sp>
      <p:sp>
        <p:nvSpPr>
          <p:cNvPr id="18" name="淘宝网chenying0907出品 53"/>
          <p:cNvSpPr>
            <a:spLocks noChangeArrowheads="1"/>
          </p:cNvSpPr>
          <p:nvPr/>
        </p:nvSpPr>
        <p:spPr bwMode="auto">
          <a:xfrm>
            <a:off x="8070215" y="2247900"/>
            <a:ext cx="3519170" cy="64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gn="l"/>
            <a:r>
              <a:rPr lang="en-US" altLang="zh-CN" b="1">
                <a:latin typeface="微软雅黑" panose="020B0503020204020204" pitchFamily="34" charset="-122"/>
                <a:ea typeface="微软雅黑" panose="020B0503020204020204" pitchFamily="34" charset="-122"/>
                <a:sym typeface="宋体" panose="02010600030101010101" pitchFamily="2" charset="-122"/>
              </a:rPr>
              <a:t> </a:t>
            </a:r>
            <a:r>
              <a:rPr lang="zh-CN" altLang="en-US" b="1">
                <a:latin typeface="微软雅黑" panose="020B0503020204020204" pitchFamily="34" charset="-122"/>
                <a:ea typeface="微软雅黑" panose="020B0503020204020204" pitchFamily="34" charset="-122"/>
                <a:sym typeface="宋体" panose="02010600030101010101" pitchFamily="2" charset="-122"/>
              </a:rPr>
              <a:t>可以用一些号召性的谚语，耳熟能详，言简意赅：</a:t>
            </a:r>
            <a:endParaRPr lang="zh-CN" altLang="en-US" b="1">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淘宝网chenying0907出品 60"/>
          <p:cNvSpPr>
            <a:spLocks noChangeArrowheads="1"/>
          </p:cNvSpPr>
          <p:nvPr/>
        </p:nvSpPr>
        <p:spPr bwMode="auto">
          <a:xfrm>
            <a:off x="7153275" y="2894330"/>
            <a:ext cx="4839970" cy="165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2000">
                <a:sym typeface="+mn-ea"/>
              </a:rPr>
              <a:t>① 善来善往； 爱出者爱返，福往者福来。</a:t>
            </a:r>
            <a:endParaRPr lang="zh-CN" altLang="en-US" sz="2000"/>
          </a:p>
          <a:p>
            <a:pPr>
              <a:lnSpc>
                <a:spcPct val="150000"/>
              </a:lnSpc>
            </a:pPr>
            <a:endParaRPr lang="zh-CN" altLang="en-US" sz="2000"/>
          </a:p>
          <a:p>
            <a:pPr algn="l">
              <a:lnSpc>
                <a:spcPts val="1400"/>
              </a:lnSpc>
            </a:pPr>
            <a:endParaRPr lang="zh-CN" altLang="en-US" sz="2000"/>
          </a:p>
          <a:p>
            <a:pPr>
              <a:lnSpc>
                <a:spcPct val="150000"/>
              </a:lnSpc>
            </a:pPr>
            <a:r>
              <a:rPr lang="zh-CN" altLang="en-US" sz="2000">
                <a:sym typeface="+mn-ea"/>
              </a:rPr>
              <a:t>② 洪水无情，人间有爱  </a:t>
            </a:r>
            <a:endParaRPr lang="zh-CN" altLang="en-US" sz="1600" dirty="0"/>
          </a:p>
        </p:txBody>
      </p:sp>
      <p:pic>
        <p:nvPicPr>
          <p:cNvPr id="20" name="Picture 12" descr="S11_Rafa"/>
          <p:cNvPicPr>
            <a:picLocks noChangeAspect="1" noChangeArrowheads="1"/>
          </p:cNvPicPr>
          <p:nvPr/>
        </p:nvPicPr>
        <p:blipFill>
          <a:blip r:embed="rId3">
            <a:extLst>
              <a:ext uri="{28A0092B-C50C-407E-A947-70E740481C1C}">
                <a14:useLocalDpi xmlns:a14="http://schemas.microsoft.com/office/drawing/2010/main" val="0"/>
              </a:ext>
            </a:extLst>
          </a:blip>
          <a:srcRect l="61249" t="17223" r="31250" b="72960"/>
          <a:stretch>
            <a:fillRect/>
          </a:stretch>
        </p:blipFill>
        <p:spPr bwMode="auto">
          <a:xfrm>
            <a:off x="490831" y="2542209"/>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S11_Rafa"/>
          <p:cNvPicPr>
            <a:picLocks noChangeAspect="1" noChangeArrowheads="1"/>
          </p:cNvPicPr>
          <p:nvPr/>
        </p:nvPicPr>
        <p:blipFill>
          <a:blip r:embed="rId3">
            <a:extLst>
              <a:ext uri="{28A0092B-C50C-407E-A947-70E740481C1C}">
                <a14:useLocalDpi xmlns:a14="http://schemas.microsoft.com/office/drawing/2010/main" val="0"/>
              </a:ext>
            </a:extLst>
          </a:blip>
          <a:srcRect l="74445" t="17223" r="17776" b="72591"/>
          <a:stretch>
            <a:fillRect/>
          </a:stretch>
        </p:blipFill>
        <p:spPr bwMode="auto">
          <a:xfrm>
            <a:off x="7455425" y="1956245"/>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314960" y="795655"/>
            <a:ext cx="11562715" cy="1383665"/>
          </a:xfrm>
          <a:prstGeom prst="rect">
            <a:avLst/>
          </a:prstGeom>
          <a:noFill/>
        </p:spPr>
        <p:txBody>
          <a:bodyPr wrap="square" rtlCol="0" anchor="t">
            <a:spAutoFit/>
          </a:bodyPr>
          <a:p>
            <a:pPr algn="l">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礼貌得体 :</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 </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r>
              <a:rPr lang="zh-CN" altLang="en-US" sz="2000">
                <a:sym typeface="+mn-ea"/>
              </a:rPr>
              <a:t> </a:t>
            </a:r>
            <a:r>
              <a:rPr lang="en-US" altLang="zh-CN" sz="2000">
                <a:sym typeface="+mn-ea"/>
              </a:rPr>
              <a:t>    </a:t>
            </a:r>
            <a:r>
              <a:rPr lang="zh-CN" altLang="en-US" sz="2000">
                <a:sym typeface="+mn-ea"/>
              </a:rPr>
              <a:t>结语有力，多加真诚号召</a:t>
            </a:r>
            <a:endParaRPr lang="zh-CN" altLang="en-US" sz="2000"/>
          </a:p>
          <a:p>
            <a:r>
              <a:rPr lang="en-US" altLang="zh-CN" sz="2000">
                <a:sym typeface="+mn-ea"/>
              </a:rPr>
              <a:t>     </a:t>
            </a:r>
            <a:r>
              <a:rPr lang="zh-CN" altLang="en-US" sz="2000">
                <a:sym typeface="+mn-ea"/>
              </a:rPr>
              <a:t>结尾可表明倡议者的决心和希望或者提出某种建议，但是一般不在结尾用些表示敬意或祝愿的话，如：</a:t>
            </a:r>
            <a:r>
              <a:rPr lang="en-US" altLang="zh-CN" sz="2000">
                <a:sym typeface="+mn-ea"/>
              </a:rPr>
              <a:t>   </a:t>
            </a:r>
            <a:r>
              <a:rPr lang="zh-CN" altLang="en-US" sz="2000">
                <a:sym typeface="+mn-ea"/>
              </a:rPr>
              <a:t>Hopefully, Henan would recover from the disaster soon after!</a:t>
            </a:r>
            <a:endParaRPr lang="zh-CN" altLang="en-US"/>
          </a:p>
        </p:txBody>
      </p:sp>
      <p:sp>
        <p:nvSpPr>
          <p:cNvPr id="23" name="文本框 22"/>
          <p:cNvSpPr txBox="1"/>
          <p:nvPr/>
        </p:nvSpPr>
        <p:spPr>
          <a:xfrm>
            <a:off x="314960" y="3908425"/>
            <a:ext cx="3215005" cy="706755"/>
          </a:xfrm>
          <a:prstGeom prst="rect">
            <a:avLst/>
          </a:prstGeom>
          <a:noFill/>
        </p:spPr>
        <p:txBody>
          <a:bodyPr wrap="square" rtlCol="0" anchor="t">
            <a:spAutoFit/>
          </a:bodyPr>
          <a:p>
            <a:r>
              <a:rPr lang="en-US" altLang="zh-CN" sz="2000">
                <a:sym typeface="+mn-ea"/>
              </a:rPr>
              <a:t> </a:t>
            </a:r>
            <a:r>
              <a:rPr lang="zh-CN" altLang="en-US" sz="2000" b="1">
                <a:solidFill>
                  <a:srgbClr val="002060"/>
                </a:solidFill>
                <a:sym typeface="+mn-ea"/>
              </a:rPr>
              <a:t>A small action can make a huge difference.</a:t>
            </a:r>
            <a:endParaRPr lang="zh-CN" altLang="en-US"/>
          </a:p>
        </p:txBody>
      </p:sp>
      <p:sp>
        <p:nvSpPr>
          <p:cNvPr id="24" name="文本框 23"/>
          <p:cNvSpPr txBox="1"/>
          <p:nvPr/>
        </p:nvSpPr>
        <p:spPr>
          <a:xfrm>
            <a:off x="284480" y="5646420"/>
            <a:ext cx="4406900" cy="706755"/>
          </a:xfrm>
          <a:prstGeom prst="rect">
            <a:avLst/>
          </a:prstGeom>
          <a:noFill/>
        </p:spPr>
        <p:txBody>
          <a:bodyPr wrap="square" rtlCol="0" anchor="t">
            <a:spAutoFit/>
          </a:bodyPr>
          <a:p>
            <a:r>
              <a:rPr lang="zh-CN" altLang="en-US" sz="2000" b="1">
                <a:solidFill>
                  <a:srgbClr val="002060"/>
                </a:solidFill>
                <a:sym typeface="+mn-ea"/>
              </a:rPr>
              <a:t>I sincerely hope everybody can set aside some money or things for Henan!  </a:t>
            </a:r>
            <a:endParaRPr lang="zh-CN" altLang="en-US"/>
          </a:p>
        </p:txBody>
      </p:sp>
      <p:sp>
        <p:nvSpPr>
          <p:cNvPr id="25" name="文本框 24"/>
          <p:cNvSpPr txBox="1"/>
          <p:nvPr/>
        </p:nvSpPr>
        <p:spPr>
          <a:xfrm>
            <a:off x="7830185" y="3552190"/>
            <a:ext cx="3759200" cy="398780"/>
          </a:xfrm>
          <a:prstGeom prst="rect">
            <a:avLst/>
          </a:prstGeom>
          <a:noFill/>
        </p:spPr>
        <p:txBody>
          <a:bodyPr wrap="none" rtlCol="0" anchor="t">
            <a:spAutoFit/>
          </a:bodyPr>
          <a:p>
            <a:r>
              <a:rPr lang="zh-CN" altLang="en-US" sz="2000" b="1">
                <a:solidFill>
                  <a:srgbClr val="002060"/>
                </a:solidFill>
                <a:sym typeface="+mn-ea"/>
              </a:rPr>
              <a:t>One good turn deserves another.  </a:t>
            </a:r>
            <a:endParaRPr lang="zh-CN" altLang="en-US"/>
          </a:p>
        </p:txBody>
      </p:sp>
      <p:sp>
        <p:nvSpPr>
          <p:cNvPr id="26" name="文本框 25"/>
          <p:cNvSpPr txBox="1"/>
          <p:nvPr/>
        </p:nvSpPr>
        <p:spPr>
          <a:xfrm>
            <a:off x="7094855" y="4608830"/>
            <a:ext cx="4696460" cy="922020"/>
          </a:xfrm>
          <a:prstGeom prst="rect">
            <a:avLst/>
          </a:prstGeom>
          <a:noFill/>
        </p:spPr>
        <p:txBody>
          <a:bodyPr wrap="square" rtlCol="0" anchor="t">
            <a:spAutoFit/>
          </a:bodyPr>
          <a:p>
            <a:r>
              <a:rPr lang="zh-CN" altLang="en-US" sz="2000" b="1">
                <a:solidFill>
                  <a:srgbClr val="002060"/>
                </a:solidFill>
                <a:sym typeface="+mn-ea"/>
              </a:rPr>
              <a:t>Inundation knows no feelings, but the worst of times reveals the best in people.   </a:t>
            </a:r>
            <a:endParaRPr lang="zh-CN" altLang="en-US" sz="2000" b="1">
              <a:solidFill>
                <a:srgbClr val="002060"/>
              </a:solidFill>
            </a:endParaRPr>
          </a:p>
          <a:p>
            <a:r>
              <a:rPr lang="zh-CN" altLang="en-US" sz="1400" i="1">
                <a:solidFill>
                  <a:srgbClr val="002060"/>
                </a:solidFill>
                <a:sym typeface="+mn-ea"/>
              </a:rPr>
              <a:t>  inundation/ˌɪnʌnˈdeɪʃn/ 洪水; 泛滥</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5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4"/>
                                        </p:tgtEl>
                                        <p:attrNameLst>
                                          <p:attrName>ppt_x</p:attrName>
                                          <p:attrName>ppt_y</p:attrName>
                                        </p:attrNameLst>
                                      </p:cBhvr>
                                      <p:rCtr x="0" y="0"/>
                                    </p:animMotion>
                                    <p:animEffect>
                                      <p:cBhvr>
                                        <p:cTn id="18" dur="1000"/>
                                        <p:tgtEl>
                                          <p:spTgt spid="4"/>
                                        </p:tgtEl>
                                      </p:cBhvr>
                                    </p:animEffect>
                                  </p:childTnLst>
                                </p:cTn>
                              </p:par>
                            </p:childTnLst>
                          </p:cTn>
                        </p:par>
                        <p:par>
                          <p:cTn id="19" fill="hold">
                            <p:stCondLst>
                              <p:cond delay="2149"/>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35" presetClass="emph" presetSubtype="0" repeatCount="5000" fill="hold" nodeType="withEffect">
                                  <p:stCondLst>
                                    <p:cond delay="0"/>
                                  </p:stCondLst>
                                  <p:childTnLst>
                                    <p:anim calcmode="fmla" valueType="str">
                                      <p:cBhvr>
                                        <p:cTn id="23" dur="100" fill="hold"/>
                                        <p:tgtEl>
                                          <p:spTgt spid="20"/>
                                        </p:tgtEl>
                                        <p:attrNameLst>
                                          <p:attrName>style.visibility</p:attrName>
                                        </p:attrNameLst>
                                      </p:cBhvr>
                                      <p:tavLst>
                                        <p:tav tm="0">
                                          <p:val>
                                            <p:strVal val="hidden"/>
                                          </p:val>
                                        </p:tav>
                                        <p:tav tm="50000">
                                          <p:val>
                                            <p:strVal val="visible"/>
                                          </p:val>
                                        </p:tav>
                                      </p:tavLst>
                                    </p:anim>
                                  </p:childTnLst>
                                </p:cTn>
                              </p:par>
                            </p:childTnLst>
                          </p:cTn>
                        </p:par>
                        <p:par>
                          <p:cTn id="24" fill="hold">
                            <p:stCondLst>
                              <p:cond delay="2149"/>
                            </p:stCondLst>
                            <p:childTnLst>
                              <p:par>
                                <p:cTn id="25" presetID="1"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35" presetClass="emph" presetSubtype="0" repeatCount="5000" fill="hold" nodeType="withEffect">
                                  <p:stCondLst>
                                    <p:cond delay="0"/>
                                  </p:stCondLst>
                                  <p:childTnLst>
                                    <p:anim calcmode="fmla" valueType="str">
                                      <p:cBhvr>
                                        <p:cTn id="28" dur="100" fill="hold"/>
                                        <p:tgtEl>
                                          <p:spTgt spid="21"/>
                                        </p:tgtEl>
                                        <p:attrNameLst>
                                          <p:attrName>style.visibility</p:attrName>
                                        </p:attrNameLst>
                                      </p:cBhvr>
                                      <p:tavLst>
                                        <p:tav tm="0">
                                          <p:val>
                                            <p:strVal val="hidden"/>
                                          </p:val>
                                        </p:tav>
                                        <p:tav tm="50000">
                                          <p:val>
                                            <p:strVal val="visible"/>
                                          </p:val>
                                        </p:tav>
                                      </p:tavLst>
                                    </p:anim>
                                  </p:childTnLst>
                                </p:cTn>
                              </p:par>
                            </p:childTnLst>
                          </p:cTn>
                        </p:par>
                        <p:par>
                          <p:cTn id="29" fill="hold">
                            <p:stCondLst>
                              <p:cond delay="2149"/>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2649"/>
                            </p:stCondLst>
                            <p:childTnLst>
                              <p:par>
                                <p:cTn id="39" presetID="2" presetClass="entr" presetSubtype="4"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bldLvl="0" autoUpdateAnimBg="0"/>
      <p:bldP spid="17" grpId="0" bldLvl="0" autoUpdateAnimBg="0"/>
      <p:bldP spid="18" grpId="0" bldLvl="0" autoUpdateAnimBg="0"/>
      <p:bldP spid="19" grpId="0" bldLvl="0" autoUpdateAnimBg="0"/>
      <p:bldP spid="23" grpId="0"/>
      <p:bldP spid="23" grpId="1"/>
      <p:bldP spid="24" grpId="0"/>
      <p:bldP spid="24" grpId="1"/>
      <p:bldP spid="25" grpId="0"/>
      <p:bldP spid="25" grpId="1"/>
      <p:bldP spid="26" grpId="0"/>
      <p:bldP spid="2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2419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绿色出行</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假定你是学生会主席李华，你校即将举行主题为“Let's go green now”的一项环保活动。请你用英语写一封倡议书，要点包括：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1．倡导绿色生活的原因；</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2．你的建议(至少三点)。</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6" name="文本框 5"/>
          <p:cNvSpPr txBox="1"/>
          <p:nvPr/>
        </p:nvSpPr>
        <p:spPr>
          <a:xfrm>
            <a:off x="3961130" y="1459865"/>
            <a:ext cx="7891780" cy="459232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fellow students,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In order to raise students’ awareness of environmental protection, our school will hold a program featuring“Let's go green now”. Due to the increasing number of private cars and wastes, it is high time that we should go green.</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en-US" altLang="zh-CN" sz="2000" b="1">
                <a:solidFill>
                  <a:srgbClr val="C00000"/>
                </a:solidFill>
                <a:latin typeface="等线" panose="02010600030101010101" charset="-122"/>
                <a:ea typeface="等线" panose="02010600030101010101" charset="-122"/>
              </a:rPr>
              <a:t> </a:t>
            </a:r>
            <a:r>
              <a:rPr lang="zh-CN" altLang="en-US" sz="2000" b="1">
                <a:solidFill>
                  <a:srgbClr val="C00000"/>
                </a:solidFill>
                <a:latin typeface="等线" panose="02010600030101010101" charset="-122"/>
                <a:ea typeface="等线" panose="02010600030101010101" charset="-122"/>
              </a:rPr>
              <a:t>We</a:t>
            </a:r>
            <a:r>
              <a:rPr lang="en-US" altLang="zh-CN" sz="2000" b="1">
                <a:solidFill>
                  <a:srgbClr val="C00000"/>
                </a:solidFill>
                <a:latin typeface="等线" panose="02010600030101010101" charset="-122"/>
                <a:ea typeface="等线" panose="02010600030101010101" charset="-122"/>
              </a:rPr>
              <a:t>’</a:t>
            </a:r>
            <a:r>
              <a:rPr lang="zh-CN" altLang="en-US" sz="2000" b="1">
                <a:solidFill>
                  <a:srgbClr val="C00000"/>
                </a:solidFill>
                <a:latin typeface="等线" panose="02010600030101010101" charset="-122"/>
                <a:ea typeface="等线" panose="02010600030101010101" charset="-122"/>
              </a:rPr>
              <a:t>d better take public transportation</a:t>
            </a:r>
            <a:r>
              <a:rPr lang="en-US" altLang="zh-CN" sz="2000" b="1">
                <a:solidFill>
                  <a:srgbClr val="C00000"/>
                </a:solidFill>
                <a:latin typeface="等线" panose="02010600030101010101" charset="-122"/>
                <a:ea typeface="等线" panose="02010600030101010101" charset="-122"/>
              </a:rPr>
              <a:t> </a:t>
            </a:r>
            <a:r>
              <a:rPr lang="zh-CN" altLang="en-US" sz="2000" b="1">
                <a:solidFill>
                  <a:srgbClr val="C00000"/>
                </a:solidFill>
                <a:latin typeface="等线" panose="02010600030101010101" charset="-122"/>
                <a:ea typeface="等线" panose="02010600030101010101" charset="-122"/>
              </a:rPr>
              <a:t>or carpool with friends, making a great difference to our environment. </a:t>
            </a:r>
            <a:r>
              <a:rPr lang="zh-CN" altLang="en-US" sz="2000" b="1">
                <a:solidFill>
                  <a:srgbClr val="002060"/>
                </a:solidFill>
                <a:latin typeface="等线" panose="02010600030101010101" charset="-122"/>
                <a:ea typeface="等线" panose="02010600030101010101" charset="-122"/>
              </a:rPr>
              <a:t>Secondly, bicycling is a wise solution to energy conservation and pollution reduction, which is also a superb way for us to do exercise for our health.</a:t>
            </a:r>
            <a:r>
              <a:rPr lang="zh-CN" altLang="en-US" sz="2000" b="1">
                <a:solidFill>
                  <a:srgbClr val="7030A0"/>
                </a:solidFill>
                <a:latin typeface="等线" panose="02010600030101010101" charset="-122"/>
                <a:ea typeface="等线" panose="02010600030101010101" charset="-122"/>
              </a:rPr>
              <a:t> If time permitted, walking allows you to relax and enjoy the scenery along the way.</a:t>
            </a:r>
            <a:endParaRPr lang="zh-CN" altLang="en-US" sz="2000" b="1">
              <a:solidFill>
                <a:srgbClr val="7030A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Let’s join efforts to create a green and harmonious environment.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Students' Union</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378075" y="485203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2419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“节约粮食”倡议书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086256"/>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针对学校浪费粮食的现象，学校将举行以“节约粮食”为主题的倡议活动。假定你是学生会主席，请你代表学生会给全体同学写一封倡议书，内容如下：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1. 活动的具体意义；</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2. 具体的做法；</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3. 发出呼吁。</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6" name="文本框 5"/>
          <p:cNvSpPr txBox="1"/>
          <p:nvPr/>
        </p:nvSpPr>
        <p:spPr>
          <a:xfrm>
            <a:off x="3961130" y="1459865"/>
            <a:ext cx="7891780" cy="493903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fellow students,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We all feel concerned when seeing leftovers </a:t>
            </a:r>
            <a:r>
              <a:rPr lang="zh-CN" altLang="en-US" sz="2000" b="1" baseline="-25000">
                <a:latin typeface="等线" panose="02010600030101010101" charset="-122"/>
                <a:ea typeface="等线" panose="02010600030101010101" charset="-122"/>
              </a:rPr>
              <a:t>(剩饭)</a:t>
            </a:r>
            <a:r>
              <a:rPr lang="zh-CN" altLang="en-US" sz="2000" b="1">
                <a:latin typeface="等线" panose="02010600030101010101" charset="-122"/>
                <a:ea typeface="等线" panose="02010600030101010101" charset="-122"/>
              </a:rPr>
              <a:t> piled in the bins of the canteen</a:t>
            </a:r>
            <a:r>
              <a:rPr lang="zh-CN" altLang="en-US" sz="2000" b="1" baseline="-25000">
                <a:solidFill>
                  <a:srgbClr val="7030A0"/>
                </a:solidFill>
                <a:latin typeface="等线" panose="02010600030101010101" charset="-122"/>
                <a:ea typeface="等线" panose="02010600030101010101" charset="-122"/>
              </a:rPr>
              <a:t>（交代背景)</a:t>
            </a:r>
            <a:r>
              <a:rPr lang="zh-CN" altLang="en-US" sz="2000" b="1">
                <a:latin typeface="等线" panose="02010600030101010101" charset="-122"/>
                <a:ea typeface="等线" panose="02010600030101010101" charset="-122"/>
              </a:rPr>
              <a:t>. Being thrift</a:t>
            </a:r>
            <a:r>
              <a:rPr lang="zh-CN" altLang="en-US" sz="2000" b="1" baseline="-25000">
                <a:latin typeface="等线" panose="02010600030101010101" charset="-122"/>
                <a:ea typeface="等线" panose="02010600030101010101" charset="-122"/>
              </a:rPr>
              <a:t>（n. 节俭）</a:t>
            </a:r>
            <a:r>
              <a:rPr lang="zh-CN" altLang="en-US" sz="2000" b="1">
                <a:latin typeface="等线" panose="02010600030101010101" charset="-122"/>
                <a:ea typeface="等线" panose="02010600030101010101" charset="-122"/>
              </a:rPr>
              <a:t>on food is a Chinese traditional virtue</a:t>
            </a:r>
            <a:r>
              <a:rPr lang="zh-CN" altLang="en-US" sz="2000" b="1" baseline="-25000">
                <a:latin typeface="等线" panose="02010600030101010101" charset="-122"/>
                <a:ea typeface="等线" panose="02010600030101010101" charset="-122"/>
              </a:rPr>
              <a:t>（美德）</a:t>
            </a:r>
            <a:r>
              <a:rPr lang="zh-CN" altLang="en-US" sz="2000" b="1">
                <a:latin typeface="等线" panose="02010600030101010101" charset="-122"/>
                <a:ea typeface="等线" panose="02010600030101010101" charset="-122"/>
              </a:rPr>
              <a:t>.More importantly, in the time of pandemic</a:t>
            </a:r>
            <a:r>
              <a:rPr lang="zh-CN" altLang="en-US" sz="2000" b="1" baseline="-25000">
                <a:latin typeface="等线" panose="02010600030101010101" charset="-122"/>
                <a:ea typeface="等线" panose="02010600030101010101" charset="-122"/>
              </a:rPr>
              <a:t>（疫情）</a:t>
            </a:r>
            <a:r>
              <a:rPr lang="zh-CN" altLang="en-US" sz="2000" b="1">
                <a:latin typeface="等线" panose="02010600030101010101" charset="-122"/>
                <a:ea typeface="等线" panose="02010600030101010101" charset="-122"/>
              </a:rPr>
              <a:t> and natural disasters, saving food is of vital significance for a country with 1.4 billion people</a:t>
            </a:r>
            <a:r>
              <a:rPr lang="zh-CN" altLang="en-US" sz="2000" b="1" baseline="-25000">
                <a:solidFill>
                  <a:srgbClr val="7030A0"/>
                </a:solidFill>
                <a:latin typeface="等线" panose="02010600030101010101" charset="-122"/>
                <a:ea typeface="等线" panose="02010600030101010101" charset="-122"/>
              </a:rPr>
              <a:t> (意义）</a:t>
            </a:r>
            <a:r>
              <a:rPr lang="zh-CN" altLang="en-US" sz="2000" b="1">
                <a:latin typeface="等线" panose="02010600030101010101" charset="-122"/>
                <a:ea typeface="等线" panose="02010600030101010101" charset="-122"/>
              </a:rPr>
              <a: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school is to launch a campaign against food waste. To begin with, banners will be put up to advocate saving food. As for us students, please don’t order food that we can't finish. Furthermore, let' s remind each other to clear the plate all the time or pack leftovers home</a:t>
            </a:r>
            <a:r>
              <a:rPr lang="zh-CN" altLang="en-US" sz="2000" b="1" baseline="-25000">
                <a:latin typeface="等线" panose="02010600030101010101" charset="-122"/>
                <a:ea typeface="等线" panose="02010600030101010101" charset="-122"/>
              </a:rPr>
              <a:t>(打包回家）</a:t>
            </a:r>
            <a:r>
              <a:rPr lang="zh-CN" altLang="en-US" sz="2000" b="1">
                <a:latin typeface="等线" panose="02010600030101010101" charset="-122"/>
                <a:ea typeface="等线" panose="02010600030101010101" charset="-122"/>
              </a:rPr>
              <a: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Remember, every grain</a:t>
            </a:r>
            <a:r>
              <a:rPr lang="zh-CN" altLang="en-US" sz="2000" b="1" baseline="-25000">
                <a:latin typeface="等线" panose="02010600030101010101" charset="-122"/>
                <a:ea typeface="等线" panose="02010600030101010101" charset="-122"/>
              </a:rPr>
              <a:t>(谷物</a:t>
            </a:r>
            <a:r>
              <a:rPr lang="zh-CN" altLang="en-US" sz="2000" b="1">
                <a:latin typeface="等线" panose="02010600030101010101" charset="-122"/>
                <a:ea typeface="等线" panose="02010600030101010101" charset="-122"/>
              </a:rPr>
              <a:t>) comes after hard toil</a:t>
            </a:r>
            <a:r>
              <a:rPr lang="zh-CN" altLang="en-US" sz="2000" b="1" baseline="-25000">
                <a:latin typeface="等线" panose="02010600030101010101" charset="-122"/>
                <a:ea typeface="等线" panose="02010600030101010101" charset="-122"/>
              </a:rPr>
              <a:t>（辛苦）</a:t>
            </a:r>
            <a:r>
              <a:rPr lang="zh-CN" altLang="en-US" sz="2000" b="1">
                <a:latin typeface="等线" panose="02010600030101010101" charset="-122"/>
                <a:ea typeface="等线" panose="02010600030101010101" charset="-122"/>
              </a:rPr>
              <a:t>.Let’ s save food and do it from today.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Students' Union</a:t>
            </a:r>
            <a:endParaRPr lang="en-US" altLang="zh-CN" sz="2000" b="1">
              <a:latin typeface="等线" panose="02010600030101010101" charset="-122"/>
              <a:ea typeface="等线" panose="02010600030101010101" charset="-122"/>
            </a:endParaRPr>
          </a:p>
        </p:txBody>
      </p:sp>
      <p:sp>
        <p:nvSpPr>
          <p:cNvPr id="5" name="圆角淘宝网chenying0907出品 28"/>
          <p:cNvSpPr/>
          <p:nvPr/>
        </p:nvSpPr>
        <p:spPr>
          <a:xfrm>
            <a:off x="10852100" y="1079685"/>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50" fill="hold"/>
                                        <p:tgtEl>
                                          <p:spTgt spid="5"/>
                                        </p:tgtEl>
                                        <p:attrNameLst>
                                          <p:attrName>ppt_x</p:attrName>
                                        </p:attrNameLst>
                                      </p:cBhvr>
                                      <p:tavLst>
                                        <p:tav tm="0">
                                          <p:val>
                                            <p:strVal val="#ppt_x"/>
                                          </p:val>
                                        </p:tav>
                                        <p:tav tm="100000">
                                          <p:val>
                                            <p:strVal val="#ppt_x"/>
                                          </p:val>
                                        </p:tav>
                                      </p:tavLst>
                                    </p:anim>
                                    <p:anim calcmode="lin" valueType="num">
                                      <p:cBhvr additive="base">
                                        <p:cTn id="21"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30643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“垃圾分类，保护环境”倡议书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2997316"/>
              <a:ext cx="2202101" cy="2773307"/>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假定你是李华，受学生会委托，围绕“垃圾分类，保护环境”这一主题，为校宣传栏“英语天地”写一封倡议书，内容包括：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1.倡议的原因和目的；</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2.倡议的的具体内容；</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3.发出倡议。</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参考词汇：</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垃圾分类 </a:t>
              </a:r>
              <a:r>
                <a:rPr lang="zh-CN" altLang="en-US" b="1" baseline="-25000" dirty="0">
                  <a:latin typeface="微软雅黑" panose="020B0503020204020204" pitchFamily="34" charset="-122"/>
                  <a:ea typeface="微软雅黑" panose="020B0503020204020204" pitchFamily="34" charset="-122"/>
                </a:rPr>
                <a:t>garbage sorting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区分 </a:t>
              </a:r>
              <a:r>
                <a:rPr lang="zh-CN" altLang="en-US" b="1" baseline="-25000" dirty="0">
                  <a:latin typeface="微软雅黑" panose="020B0503020204020204" pitchFamily="34" charset="-122"/>
                  <a:ea typeface="微软雅黑" panose="020B0503020204020204" pitchFamily="34" charset="-122"/>
                </a:rPr>
                <a:t>differentiate</a:t>
              </a:r>
              <a:endParaRPr lang="zh-CN" altLang="en-US" b="1" baseline="-25000"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6" name="文本框 5"/>
          <p:cNvSpPr txBox="1"/>
          <p:nvPr/>
        </p:nvSpPr>
        <p:spPr>
          <a:xfrm>
            <a:off x="3879215" y="1583690"/>
            <a:ext cx="7891780" cy="459232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friends,</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Our school produces a lot of rubbish every day, such as leftover food, waste paper and plastic bottles, which brings a wide range of environmental problems as well as the waste of resources.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It’s time we took immediate action to change the situation. It is necessary for us to raise awareness of environmental protection and develop the good habit of garbage sorting. What’s more, we should voluntarily differentiate recyclable rubbish from non-recyclables in our daily life.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If everyone does his bit responsibly in garbage sorting, our school will become better and better.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Students’ Union </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Jun. 12th 2021</a:t>
            </a:r>
            <a:endParaRPr lang="zh-CN" altLang="en-US" sz="2000" b="1">
              <a:latin typeface="等线" panose="02010600030101010101" charset="-122"/>
              <a:ea typeface="等线" panose="02010600030101010101" charset="-122"/>
            </a:endParaRPr>
          </a:p>
        </p:txBody>
      </p:sp>
      <p:sp>
        <p:nvSpPr>
          <p:cNvPr id="31" name="圆角淘宝网chenying0907出品 30"/>
          <p:cNvSpPr/>
          <p:nvPr/>
        </p:nvSpPr>
        <p:spPr>
          <a:xfrm>
            <a:off x="10462210" y="115737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49"/>
                            </p:stCondLst>
                            <p:childTnLst>
                              <p:par>
                                <p:cTn id="18" presetID="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250" fill="hold"/>
                                        <p:tgtEl>
                                          <p:spTgt spid="31"/>
                                        </p:tgtEl>
                                        <p:attrNameLst>
                                          <p:attrName>ppt_x</p:attrName>
                                        </p:attrNameLst>
                                      </p:cBhvr>
                                      <p:tavLst>
                                        <p:tav tm="0">
                                          <p:val>
                                            <p:strVal val="#ppt_x"/>
                                          </p:val>
                                        </p:tav>
                                        <p:tav tm="100000">
                                          <p:val>
                                            <p:strVal val="#ppt_x"/>
                                          </p:val>
                                        </p:tav>
                                      </p:tavLst>
                                    </p:anim>
                                    <p:anim calcmode="lin" valueType="num">
                                      <p:cBhvr additive="base">
                                        <p:cTn id="21" dur="2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3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3340100"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读书征文或活动</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1" name="图片 100"/>
          <p:cNvPicPr/>
          <p:nvPr/>
        </p:nvPicPr>
        <p:blipFill>
          <a:blip r:embed="rId1"/>
          <a:srcRect t="4256" b="6410"/>
          <a:stretch>
            <a:fillRect/>
          </a:stretch>
        </p:blipFill>
        <p:spPr>
          <a:xfrm>
            <a:off x="5661660" y="949325"/>
            <a:ext cx="6581140" cy="3606165"/>
          </a:xfrm>
          <a:prstGeom prst="rect">
            <a:avLst/>
          </a:prstGeom>
          <a:noFill/>
          <a:ln w="9525">
            <a:noFill/>
          </a:ln>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（2021.10）杭州学军中学2021学年第一学期期中考试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709285"/>
        </p:xfrm>
        <a:graphic>
          <a:graphicData uri="http://schemas.openxmlformats.org/drawingml/2006/table">
            <a:tbl>
              <a:tblPr firstRow="1" bandRow="1">
                <a:tableStyleId>{5C22544A-7EE6-4342-B048-85BDC9FD1C3A}</a:tableStyleId>
              </a:tblPr>
              <a:tblGrid>
                <a:gridCol w="1402715"/>
                <a:gridCol w="3536950"/>
                <a:gridCol w="66382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“My Favorite English Novel”征文投稿</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403350">
                <a:tc>
                  <a:txBody>
                    <a:bodyPr/>
                    <a:p>
                      <a:pPr algn="ctr" fontAlgn="ctr">
                        <a:buNone/>
                      </a:pPr>
                      <a:endParaRPr lang="zh-CN" altLang="en-US" b="1"/>
                    </a:p>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p>
                      <a:pPr algn="ctr" fontAlgn="ctr">
                        <a:buNone/>
                      </a:pPr>
                      <a:endParaRPr lang="zh-CN" altLang="en-US" b="1"/>
                    </a:p>
                  </a:txBody>
                  <a:tcPr/>
                </a:tc>
                <a:tc>
                  <a:txBody>
                    <a:bodyPr/>
                    <a:p>
                      <a:pPr>
                        <a:buNone/>
                      </a:pPr>
                      <a:r>
                        <a:rPr lang="en-US" altLang="zh-CN" sz="2400"/>
                        <a:t>     </a:t>
                      </a:r>
                      <a:r>
                        <a:rPr lang="zh-CN" altLang="en-US" sz="2400"/>
                        <a:t>你校英语报正在举行以“My Favorite English Novel”为主题的征文活动。请你写一篇短文投稿</a:t>
                      </a:r>
                      <a:endParaRPr lang="zh-CN" altLang="en-US" sz="2400"/>
                    </a:p>
                  </a:txBody>
                  <a:tcPr/>
                </a:tc>
                <a:tc rowSpan="2">
                  <a:txBody>
                    <a:bodyPr/>
                    <a:p>
                      <a:pPr>
                        <a:buNone/>
                      </a:pPr>
                      <a:endParaRPr lang="zh-CN" altLang="en-US"/>
                    </a:p>
                  </a:txBody>
                  <a:tcPr/>
                </a:tc>
              </a:tr>
              <a:tr h="389890">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400"/>
                        <a:t>小说的名称；</a:t>
                      </a:r>
                      <a:endParaRPr lang="zh-CN" altLang="en-US" sz="2400"/>
                    </a:p>
                  </a:txBody>
                  <a:tcPr/>
                </a:tc>
                <a:tc vMerge="1">
                  <a:tcPr/>
                </a:tc>
              </a:tr>
              <a:tr h="64071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400"/>
                        <a:t>小说的内容；</a:t>
                      </a:r>
                      <a:endParaRPr lang="zh-CN" altLang="en-US" sz="2400"/>
                    </a:p>
                    <a:p>
                      <a:pPr>
                        <a:buNone/>
                      </a:pPr>
                      <a:endParaRPr lang="zh-CN" altLang="en-US" sz="2400"/>
                    </a:p>
                    <a:p>
                      <a:pPr>
                        <a:buNone/>
                      </a:pPr>
                      <a:endParaRPr lang="zh-CN" altLang="en-US" sz="2400"/>
                    </a:p>
                    <a:p>
                      <a:pPr>
                        <a:buNone/>
                      </a:pPr>
                      <a:endParaRPr lang="zh-CN" altLang="en-US" sz="2400"/>
                    </a:p>
                    <a:p>
                      <a:pPr fontAlgn="auto">
                        <a:lnSpc>
                          <a:spcPts val="1880"/>
                        </a:lnSpc>
                        <a:buNone/>
                      </a:pPr>
                      <a:endParaRPr lang="zh-CN" altLang="en-US" sz="2400"/>
                    </a:p>
                    <a:p>
                      <a:pPr>
                        <a:buNone/>
                      </a:pPr>
                      <a:endParaRPr lang="zh-CN" altLang="en-US" sz="2400"/>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r>
              <a:tr h="110998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400"/>
                        <a:t>喜欢的理由。</a:t>
                      </a:r>
                      <a:endParaRPr lang="zh-CN" altLang="en-US" sz="2400"/>
                    </a:p>
                  </a:txBody>
                  <a:tcPr/>
                </a:tc>
                <a:tc>
                  <a:txBody>
                    <a:bodyPr/>
                    <a:p>
                      <a:pPr>
                        <a:buNone/>
                      </a:pPr>
                      <a:endParaRPr lang="zh-CN" altLang="en-US"/>
                    </a:p>
                  </a:txBody>
                  <a:tcPr/>
                </a:tc>
              </a:tr>
            </a:tbl>
          </a:graphicData>
        </a:graphic>
      </p:graphicFrame>
      <p:sp>
        <p:nvSpPr>
          <p:cNvPr id="4" name="文本框 3"/>
          <p:cNvSpPr txBox="1"/>
          <p:nvPr/>
        </p:nvSpPr>
        <p:spPr>
          <a:xfrm>
            <a:off x="5403215" y="1749425"/>
            <a:ext cx="6285865" cy="706755"/>
          </a:xfrm>
          <a:prstGeom prst="rect">
            <a:avLst/>
          </a:prstGeom>
          <a:noFill/>
        </p:spPr>
        <p:txBody>
          <a:bodyPr wrap="square" rtlCol="0" anchor="t">
            <a:spAutoFit/>
          </a:bodyPr>
          <a:p>
            <a:r>
              <a:rPr lang="en-US" altLang="zh-CN" sz="2000" b="1"/>
              <a:t>     </a:t>
            </a:r>
            <a:r>
              <a:rPr lang="zh-CN" altLang="en-US" sz="2000" b="1"/>
              <a:t>When it comes to </a:t>
            </a:r>
            <a:r>
              <a:rPr lang="zh-CN" altLang="en-US" sz="2000" b="1">
                <a:solidFill>
                  <a:srgbClr val="7030A0"/>
                </a:solidFill>
              </a:rPr>
              <a:t>my favorite novel</a:t>
            </a:r>
            <a:r>
              <a:rPr lang="zh-CN" altLang="en-US" sz="2000" b="1"/>
              <a:t>, </a:t>
            </a:r>
            <a:r>
              <a:rPr lang="zh-CN" altLang="en-US" sz="2000" b="1">
                <a:solidFill>
                  <a:srgbClr val="7030A0"/>
                </a:solidFill>
              </a:rPr>
              <a:t>David Copperfield</a:t>
            </a:r>
            <a:r>
              <a:rPr lang="zh-CN" altLang="en-US" sz="2000" b="1"/>
              <a:t> by </a:t>
            </a:r>
            <a:r>
              <a:rPr lang="zh-CN" altLang="en-US" sz="2000" b="1">
                <a:solidFill>
                  <a:srgbClr val="7030A0"/>
                </a:solidFill>
              </a:rPr>
              <a:t>Charles Dickens</a:t>
            </a:r>
            <a:r>
              <a:rPr lang="zh-CN" altLang="en-US" sz="2000" b="1"/>
              <a:t> ranks first in my heart.</a:t>
            </a:r>
            <a:endParaRPr lang="zh-CN" altLang="en-US" sz="2000" b="1"/>
          </a:p>
        </p:txBody>
      </p:sp>
      <p:sp>
        <p:nvSpPr>
          <p:cNvPr id="6" name="文本框 5"/>
          <p:cNvSpPr txBox="1"/>
          <p:nvPr/>
        </p:nvSpPr>
        <p:spPr>
          <a:xfrm>
            <a:off x="5347335" y="3576320"/>
            <a:ext cx="6420485" cy="1938020"/>
          </a:xfrm>
          <a:prstGeom prst="rect">
            <a:avLst/>
          </a:prstGeom>
          <a:noFill/>
        </p:spPr>
        <p:txBody>
          <a:bodyPr wrap="square" rtlCol="0" anchor="t">
            <a:spAutoFit/>
          </a:bodyPr>
          <a:p>
            <a:r>
              <a:rPr lang="en-US" altLang="zh-CN" sz="2000" b="1"/>
              <a:t>    </a:t>
            </a:r>
            <a:r>
              <a:rPr lang="zh-CN" altLang="en-US" sz="2000" b="1"/>
              <a:t>The main character, David Copperfield, whose father died when he was young, led a miserable life for he was badly treated by his step-father. Despite his terrible childhood, David never gave up the hope of life. Having experienced ups and downs for a long period of time, he eventually achieved his life goal.</a:t>
            </a:r>
            <a:endParaRPr lang="zh-CN" altLang="en-US" sz="2000" b="1"/>
          </a:p>
        </p:txBody>
      </p:sp>
      <p:sp>
        <p:nvSpPr>
          <p:cNvPr id="7" name="文本框 6"/>
          <p:cNvSpPr txBox="1"/>
          <p:nvPr/>
        </p:nvSpPr>
        <p:spPr>
          <a:xfrm>
            <a:off x="5347335" y="5711825"/>
            <a:ext cx="6567170" cy="1014730"/>
          </a:xfrm>
          <a:prstGeom prst="rect">
            <a:avLst/>
          </a:prstGeom>
          <a:noFill/>
        </p:spPr>
        <p:txBody>
          <a:bodyPr wrap="square" rtlCol="0" anchor="t">
            <a:spAutoFit/>
          </a:bodyPr>
          <a:p>
            <a:r>
              <a:rPr lang="en-US" altLang="zh-CN" sz="2000" b="1"/>
              <a:t>   </a:t>
            </a:r>
            <a:r>
              <a:rPr lang="zh-CN" altLang="en-US" sz="2000" b="1"/>
              <a:t>I</a:t>
            </a:r>
            <a:r>
              <a:rPr lang="en-US" altLang="zh-CN" sz="2000" b="1"/>
              <a:t>’</a:t>
            </a:r>
            <a:r>
              <a:rPr lang="zh-CN" altLang="en-US" sz="2000" b="1"/>
              <a:t>m fascinated by the charm of the plot and the distinctive writing style. Additionally, the novel gives me strength to cope with obstacles in life and pursue my dream bravely. </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12210" y="928078"/>
            <a:ext cx="812588" cy="731330"/>
          </a:xfrm>
          <a:prstGeom prst="rect">
            <a:avLst/>
          </a:prstGeom>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2"/>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3"/>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4"/>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5"/>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6"/>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7"/>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8"/>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9"/>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20"/>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172085" y="2582545"/>
            <a:ext cx="8152765" cy="2081530"/>
          </a:xfrm>
          <a:prstGeom prst="rect">
            <a:avLst/>
          </a:prstGeom>
          <a:noFill/>
        </p:spPr>
        <p:txBody>
          <a:bodyPr wrap="square" rtlCol="0">
            <a:spAutoFit/>
          </a:bodyPr>
          <a:lstStyle/>
          <a:p>
            <a:pPr fontAlgn="auto">
              <a:lnSpc>
                <a:spcPts val="7760"/>
              </a:lnSpc>
            </a:pPr>
            <a:r>
              <a:rPr sz="4800" b="1" smtClean="0">
                <a:solidFill>
                  <a:srgbClr val="1557AE"/>
                </a:solidFill>
                <a:latin typeface="微软雅黑" panose="020B0503020204020204" pitchFamily="34" charset="-122"/>
                <a:ea typeface="微软雅黑" panose="020B0503020204020204" pitchFamily="34" charset="-122"/>
                <a:sym typeface="+mn-ea"/>
              </a:rPr>
              <a:t>“立德树人”，</a:t>
            </a:r>
            <a:r>
              <a:rPr sz="4800" b="1" smtClean="0">
                <a:solidFill>
                  <a:srgbClr val="1557AE"/>
                </a:solidFill>
                <a:latin typeface="微软雅黑" panose="020B0503020204020204" pitchFamily="34" charset="-122"/>
                <a:ea typeface="微软雅黑" panose="020B0503020204020204" pitchFamily="34" charset="-122"/>
              </a:rPr>
              <a:t>突</a:t>
            </a:r>
            <a:r>
              <a:rPr lang="zh-CN" sz="4800" b="1" smtClean="0">
                <a:solidFill>
                  <a:srgbClr val="1557AE"/>
                </a:solidFill>
                <a:latin typeface="微软雅黑" panose="020B0503020204020204" pitchFamily="34" charset="-122"/>
                <a:ea typeface="微软雅黑" panose="020B0503020204020204" pitchFamily="34" charset="-122"/>
              </a:rPr>
              <a:t>出</a:t>
            </a:r>
            <a:r>
              <a:rPr sz="4800" b="1" smtClean="0">
                <a:solidFill>
                  <a:srgbClr val="1557AE"/>
                </a:solidFill>
                <a:latin typeface="微软雅黑" panose="020B0503020204020204" pitchFamily="34" charset="-122"/>
                <a:ea typeface="微软雅黑" panose="020B0503020204020204" pitchFamily="34" charset="-122"/>
              </a:rPr>
              <a:t>体美劳</a:t>
            </a:r>
            <a:r>
              <a:rPr lang="zh-CN" sz="4800" b="1" smtClean="0">
                <a:solidFill>
                  <a:srgbClr val="1557AE"/>
                </a:solidFill>
                <a:latin typeface="微软雅黑" panose="020B0503020204020204" pitchFamily="34" charset="-122"/>
                <a:ea typeface="微软雅黑" panose="020B0503020204020204" pitchFamily="34" charset="-122"/>
              </a:rPr>
              <a:t>，</a:t>
            </a:r>
            <a:endParaRPr lang="zh-CN" sz="4800" b="1" smtClean="0">
              <a:solidFill>
                <a:srgbClr val="1557AE"/>
              </a:solidFill>
              <a:latin typeface="微软雅黑" panose="020B0503020204020204" pitchFamily="34" charset="-122"/>
              <a:ea typeface="微软雅黑" panose="020B0503020204020204" pitchFamily="34" charset="-122"/>
            </a:endParaRPr>
          </a:p>
          <a:p>
            <a:pPr fontAlgn="auto">
              <a:lnSpc>
                <a:spcPts val="7760"/>
              </a:lnSpc>
            </a:pPr>
            <a:r>
              <a:rPr lang="zh-CN" altLang="en-US" sz="4800" b="1" smtClean="0">
                <a:solidFill>
                  <a:srgbClr val="1557AE"/>
                </a:solidFill>
                <a:latin typeface="微软雅黑" panose="020B0503020204020204" pitchFamily="34" charset="-122"/>
                <a:ea typeface="微软雅黑" panose="020B0503020204020204" pitchFamily="34" charset="-122"/>
              </a:rPr>
              <a:t>落实</a:t>
            </a:r>
            <a:r>
              <a:rPr lang="en-US" altLang="zh-CN" sz="4800" b="1" smtClean="0">
                <a:solidFill>
                  <a:srgbClr val="1557AE"/>
                </a:solidFill>
                <a:latin typeface="微软雅黑" panose="020B0503020204020204" pitchFamily="34" charset="-122"/>
                <a:ea typeface="微软雅黑" panose="020B0503020204020204" pitchFamily="34" charset="-122"/>
              </a:rPr>
              <a:t>“</a:t>
            </a:r>
            <a:r>
              <a:rPr lang="zh-CN" altLang="en-US" sz="4800" b="1" smtClean="0">
                <a:solidFill>
                  <a:srgbClr val="1557AE"/>
                </a:solidFill>
                <a:latin typeface="微软雅黑" panose="020B0503020204020204" pitchFamily="34" charset="-122"/>
                <a:ea typeface="微软雅黑" panose="020B0503020204020204" pitchFamily="34" charset="-122"/>
              </a:rPr>
              <a:t>双减</a:t>
            </a:r>
            <a:r>
              <a:rPr lang="en-US" altLang="zh-CN" sz="4800" b="1" smtClean="0">
                <a:solidFill>
                  <a:srgbClr val="1557AE"/>
                </a:solidFill>
                <a:latin typeface="微软雅黑" panose="020B0503020204020204" pitchFamily="34" charset="-122"/>
                <a:ea typeface="微软雅黑" panose="020B0503020204020204" pitchFamily="34" charset="-122"/>
              </a:rPr>
              <a:t>”</a:t>
            </a:r>
            <a:r>
              <a:rPr lang="zh-CN" altLang="en-US" sz="4800" b="1" smtClean="0">
                <a:solidFill>
                  <a:srgbClr val="1557AE"/>
                </a:solidFill>
                <a:latin typeface="微软雅黑" panose="020B0503020204020204" pitchFamily="34" charset="-122"/>
                <a:ea typeface="微软雅黑" panose="020B0503020204020204" pitchFamily="34" charset="-122"/>
              </a:rPr>
              <a:t>，活动促开展</a:t>
            </a:r>
            <a:endParaRPr lang="zh-CN" altLang="en-US" sz="4800" b="1" smtClean="0">
              <a:solidFill>
                <a:srgbClr val="1557A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515976" y="5749482"/>
            <a:ext cx="4094480" cy="52197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smtClean="0">
                <a:solidFill>
                  <a:srgbClr val="1557AE"/>
                </a:solidFill>
                <a:latin typeface="微软雅黑" panose="020B0503020204020204" pitchFamily="34" charset="-122"/>
                <a:ea typeface="微软雅黑" panose="020B0503020204020204" pitchFamily="34" charset="-122"/>
              </a:rPr>
              <a:t>浙江省常山一中：吴俊峰</a:t>
            </a:r>
            <a:endParaRPr kumimoji="0" lang="zh-CN" altLang="en-US" sz="2800" b="1" i="0" u="none" strike="noStrike" kern="1200" cap="none" spc="0" normalizeH="0" baseline="0" noProof="0" dirty="0" smtClean="0">
              <a:ln>
                <a:noFill/>
              </a:ln>
              <a:solidFill>
                <a:srgbClr val="1557AE"/>
              </a:solidFill>
              <a:effectLst/>
              <a:uLnTx/>
              <a:uFillTx/>
              <a:latin typeface="微软雅黑" panose="020B0503020204020204" pitchFamily="34" charset="-122"/>
              <a:ea typeface="微软雅黑" panose="020B0503020204020204" pitchFamily="34" charset="-122"/>
              <a:cs typeface="+mn-ea"/>
            </a:endParaRPr>
          </a:p>
        </p:txBody>
      </p:sp>
      <p:sp>
        <p:nvSpPr>
          <p:cNvPr id="3" name="文本框 2"/>
          <p:cNvSpPr txBox="1"/>
          <p:nvPr/>
        </p:nvSpPr>
        <p:spPr>
          <a:xfrm>
            <a:off x="558800" y="809625"/>
            <a:ext cx="5133340" cy="460375"/>
          </a:xfrm>
          <a:prstGeom prst="rect">
            <a:avLst/>
          </a:prstGeom>
          <a:noFill/>
        </p:spPr>
        <p:txBody>
          <a:bodyPr wrap="none" rtlCol="0" anchor="t">
            <a:spAutoFit/>
          </a:bodyPr>
          <a:p>
            <a:pPr algn="l"/>
            <a:r>
              <a:rPr 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2022</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月首考突破</a:t>
            </a:r>
            <a:r>
              <a:rPr lang="en-US" altLang="zh-CN"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应用文写作</a:t>
            </a:r>
            <a:endParaRPr lang="zh-CN" altLang="en-US" sz="2400" b="1" noProof="0" dirty="0">
              <a:ln>
                <a:noFill/>
              </a:ln>
              <a:solidFill>
                <a:schemeClr val="tx2">
                  <a:lumMod val="60000"/>
                  <a:lumOff val="4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24"/>
          <a:stretch>
            <a:fillRect/>
          </a:stretch>
        </p:blipFill>
        <p:spPr>
          <a:xfrm rot="2700000">
            <a:off x="7579995" y="1043940"/>
            <a:ext cx="4914265" cy="3465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6"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par>
                          <p:cTn id="74" fill="hold">
                            <p:stCondLst>
                              <p:cond delay="1000"/>
                            </p:stCondLst>
                            <p:childTnLst>
                              <p:par>
                                <p:cTn id="75" presetID="42"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41" presetClass="entr" presetSubtype="0" fill="hold" grpId="0" nodeType="afterEffect">
                                  <p:stCondLst>
                                    <p:cond delay="0"/>
                                  </p:stCondLst>
                                  <p:iterate type="lt">
                                    <p:tmPct val="10000"/>
                                  </p:iterate>
                                  <p:childTnLst>
                                    <p:set>
                                      <p:cBhvr>
                                        <p:cTn id="92" dur="1" fill="hold">
                                          <p:stCondLst>
                                            <p:cond delay="0"/>
                                          </p:stCondLst>
                                        </p:cTn>
                                        <p:tgtEl>
                                          <p:spTgt spid="28"/>
                                        </p:tgtEl>
                                        <p:attrNameLst>
                                          <p:attrName>style.visibility</p:attrName>
                                        </p:attrNameLst>
                                      </p:cBhvr>
                                      <p:to>
                                        <p:strVal val="visible"/>
                                      </p:to>
                                    </p:set>
                                    <p:anim calcmode="lin" valueType="num">
                                      <p:cBhvr>
                                        <p:cTn id="93"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28"/>
                                        </p:tgtEl>
                                        <p:attrNameLst>
                                          <p:attrName>ppt_y</p:attrName>
                                        </p:attrNameLst>
                                      </p:cBhvr>
                                      <p:tavLst>
                                        <p:tav tm="0">
                                          <p:val>
                                            <p:strVal val="#ppt_y"/>
                                          </p:val>
                                        </p:tav>
                                        <p:tav tm="100000">
                                          <p:val>
                                            <p:strVal val="#ppt_y"/>
                                          </p:val>
                                        </p:tav>
                                      </p:tavLst>
                                    </p:anim>
                                    <p:anim calcmode="lin" valueType="num">
                                      <p:cBhvr>
                                        <p:cTn id="95"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28"/>
                                        </p:tgtEl>
                                      </p:cBhvr>
                                    </p:animEffect>
                                  </p:childTnLst>
                                </p:cTn>
                              </p:par>
                            </p:childTnLst>
                          </p:cTn>
                        </p:par>
                        <p:par>
                          <p:cTn id="98" fill="hold">
                            <p:stCondLst>
                              <p:cond delay="4699"/>
                            </p:stCondLst>
                            <p:childTnLst>
                              <p:par>
                                <p:cTn id="99" presetID="10" presetClass="entr" presetSubtype="0"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备考建议</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42" name="淘宝网chenying0907出品 141"/>
          <p:cNvGrpSpPr/>
          <p:nvPr/>
        </p:nvGrpSpPr>
        <p:grpSpPr>
          <a:xfrm>
            <a:off x="1527613" y="2842535"/>
            <a:ext cx="9870440" cy="868362"/>
            <a:chOff x="4553343" y="2507117"/>
            <a:chExt cx="9870440" cy="868362"/>
          </a:xfrm>
        </p:grpSpPr>
        <p:grpSp>
          <p:nvGrpSpPr>
            <p:cNvPr id="143" name="淘宝网chenying0907出品 10"/>
            <p:cNvGrpSpPr/>
            <p:nvPr/>
          </p:nvGrpSpPr>
          <p:grpSpPr bwMode="auto">
            <a:xfrm>
              <a:off x="4553343" y="2507117"/>
              <a:ext cx="1906587" cy="868362"/>
              <a:chOff x="2359836" y="2583197"/>
              <a:chExt cx="1906927" cy="868230"/>
            </a:xfrm>
          </p:grpSpPr>
          <p:sp>
            <p:nvSpPr>
              <p:cNvPr id="147" name="淘宝网chenying0907出品 6"/>
              <p:cNvSpPr/>
              <p:nvPr/>
            </p:nvSpPr>
            <p:spPr>
              <a:xfrm>
                <a:off x="2359836" y="2694305"/>
                <a:ext cx="1906927" cy="757122"/>
              </a:xfrm>
              <a:custGeom>
                <a:avLst/>
                <a:gdLst/>
                <a:ahLst/>
                <a:cxnLst/>
                <a:rect l="l" t="t" r="r" b="b"/>
                <a:pathLst>
                  <a:path w="2852836" h="812079">
                    <a:moveTo>
                      <a:pt x="334026" y="0"/>
                    </a:moveTo>
                    <a:cubicBezTo>
                      <a:pt x="629853" y="114341"/>
                      <a:pt x="1009624" y="182893"/>
                      <a:pt x="1423773" y="182893"/>
                    </a:cubicBezTo>
                    <a:cubicBezTo>
                      <a:pt x="1807753" y="182893"/>
                      <a:pt x="2162182" y="123965"/>
                      <a:pt x="2447320" y="23572"/>
                    </a:cubicBezTo>
                    <a:cubicBezTo>
                      <a:pt x="2470720" y="18147"/>
                      <a:pt x="2493390" y="11141"/>
                      <a:pt x="2514376" y="1055"/>
                    </a:cubicBezTo>
                    <a:cubicBezTo>
                      <a:pt x="2679522" y="179535"/>
                      <a:pt x="2797076" y="401441"/>
                      <a:pt x="2852836" y="646891"/>
                    </a:cubicBezTo>
                    <a:cubicBezTo>
                      <a:pt x="2427255" y="752598"/>
                      <a:pt x="1941751" y="812079"/>
                      <a:pt x="1426418" y="812079"/>
                    </a:cubicBezTo>
                    <a:cubicBezTo>
                      <a:pt x="911085" y="812079"/>
                      <a:pt x="425581" y="752598"/>
                      <a:pt x="0" y="646891"/>
                    </a:cubicBezTo>
                    <a:cubicBezTo>
                      <a:pt x="55592" y="402182"/>
                      <a:pt x="172605" y="180875"/>
                      <a:pt x="334026" y="0"/>
                    </a:cubicBezTo>
                    <a:close/>
                  </a:path>
                </a:pathLst>
              </a:custGeom>
              <a:solidFill>
                <a:srgbClr val="92D05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48" name="淘宝网chenying0907出品 10"/>
              <p:cNvSpPr/>
              <p:nvPr/>
            </p:nvSpPr>
            <p:spPr>
              <a:xfrm>
                <a:off x="2586888" y="2583197"/>
                <a:ext cx="1451234" cy="280944"/>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47836" h="338503">
                    <a:moveTo>
                      <a:pt x="0" y="133220"/>
                    </a:moveTo>
                    <a:cubicBezTo>
                      <a:pt x="4763" y="65001"/>
                      <a:pt x="379360" y="0"/>
                      <a:pt x="862012" y="0"/>
                    </a:cubicBezTo>
                    <a:cubicBezTo>
                      <a:pt x="1344664" y="0"/>
                      <a:pt x="1704974" y="39955"/>
                      <a:pt x="1747836" y="133220"/>
                    </a:cubicBezTo>
                    <a:cubicBezTo>
                      <a:pt x="1704974" y="188384"/>
                      <a:pt x="1306538" y="349785"/>
                      <a:pt x="833437" y="337878"/>
                    </a:cubicBezTo>
                    <a:cubicBezTo>
                      <a:pt x="350785" y="337878"/>
                      <a:pt x="35718" y="189533"/>
                      <a:pt x="0" y="133220"/>
                    </a:cubicBezTo>
                    <a:close/>
                  </a:path>
                </a:pathLst>
              </a:custGeom>
              <a:gradFill flip="none" rotWithShape="1">
                <a:gsLst>
                  <a:gs pos="43000">
                    <a:srgbClr val="92D050">
                      <a:lumMod val="60000"/>
                      <a:lumOff val="40000"/>
                    </a:srgbClr>
                  </a:gs>
                  <a:gs pos="75000">
                    <a:srgbClr val="92D050"/>
                  </a:gs>
                  <a:gs pos="100000">
                    <a:srgbClr val="92D050">
                      <a:lumMod val="75000"/>
                    </a:srgbClr>
                  </a:gs>
                  <a:gs pos="0">
                    <a:srgbClr val="92D050"/>
                  </a:gs>
                  <a:gs pos="88000">
                    <a:srgbClr val="92D050">
                      <a:lumMod val="20000"/>
                      <a:lumOff val="80000"/>
                    </a:srgbClr>
                  </a:gs>
                </a:gsLst>
                <a:lin ang="150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44" name="直接连接符 143"/>
            <p:cNvCxnSpPr/>
            <p:nvPr/>
          </p:nvCxnSpPr>
          <p:spPr>
            <a:xfrm>
              <a:off x="6231330" y="3268024"/>
              <a:ext cx="2853292"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45" name="淘宝网chenying0907出品 11"/>
            <p:cNvSpPr txBox="1">
              <a:spLocks noChangeArrowheads="1"/>
            </p:cNvSpPr>
            <p:nvPr/>
          </p:nvSpPr>
          <p:spPr bwMode="auto">
            <a:xfrm flipH="1">
              <a:off x="7302893" y="2567442"/>
              <a:ext cx="7120890"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可以从人物角度、情节角度、精神角度、历史角度中等任选一个视角，紧扣引用的内容进行阐述；</a:t>
              </a:r>
              <a:endParaRPr lang="zh-CN" altLang="en-US" sz="2000" kern="0" dirty="0">
                <a:latin typeface="微软雅黑" panose="020B0503020204020204" pitchFamily="34" charset="-122"/>
                <a:ea typeface="微软雅黑" panose="020B0503020204020204" pitchFamily="34" charset="-122"/>
              </a:endParaRPr>
            </a:p>
          </p:txBody>
        </p:sp>
        <p:sp>
          <p:nvSpPr>
            <p:cNvPr id="146" name="淘宝网chenying0907出品 11"/>
            <p:cNvSpPr txBox="1">
              <a:spLocks noChangeArrowheads="1"/>
            </p:cNvSpPr>
            <p:nvPr/>
          </p:nvSpPr>
          <p:spPr bwMode="auto">
            <a:xfrm flipH="1">
              <a:off x="4923230" y="2911929"/>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议</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149" name="淘宝网chenying0907出品 148"/>
          <p:cNvGrpSpPr/>
          <p:nvPr/>
        </p:nvGrpSpPr>
        <p:grpSpPr>
          <a:xfrm>
            <a:off x="1484750" y="3723597"/>
            <a:ext cx="9913620" cy="1006475"/>
            <a:chOff x="4510480" y="3388179"/>
            <a:chExt cx="9913620" cy="1006475"/>
          </a:xfrm>
        </p:grpSpPr>
        <p:grpSp>
          <p:nvGrpSpPr>
            <p:cNvPr id="150" name="淘宝网chenying0907出品 7"/>
            <p:cNvGrpSpPr/>
            <p:nvPr/>
          </p:nvGrpSpPr>
          <p:grpSpPr bwMode="auto">
            <a:xfrm>
              <a:off x="4510480" y="3388179"/>
              <a:ext cx="1997075" cy="1006475"/>
              <a:chOff x="2317398" y="3463386"/>
              <a:chExt cx="1996450" cy="1006832"/>
            </a:xfrm>
          </p:grpSpPr>
          <p:sp>
            <p:nvSpPr>
              <p:cNvPr id="154" name="淘宝网chenying0907出品 11"/>
              <p:cNvSpPr/>
              <p:nvPr/>
            </p:nvSpPr>
            <p:spPr>
              <a:xfrm>
                <a:off x="2317398" y="3604724"/>
                <a:ext cx="1996450" cy="865494"/>
              </a:xfrm>
              <a:custGeom>
                <a:avLst/>
                <a:gdLst>
                  <a:gd name="connsiteX0" fmla="*/ 38236 w 2929388"/>
                  <a:gd name="connsiteY0" fmla="*/ 0 h 928410"/>
                  <a:gd name="connsiteX1" fmla="*/ 40502 w 2929388"/>
                  <a:gd name="connsiteY1" fmla="*/ 249 h 928410"/>
                  <a:gd name="connsiteX2" fmla="*/ 1464694 w 2929388"/>
                  <a:gd name="connsiteY2" fmla="*/ 164962 h 928410"/>
                  <a:gd name="connsiteX3" fmla="*/ 2736593 w 2929388"/>
                  <a:gd name="connsiteY3" fmla="*/ 32746 h 928410"/>
                  <a:gd name="connsiteX4" fmla="*/ 2892996 w 2929388"/>
                  <a:gd name="connsiteY4" fmla="*/ 10365 h 928410"/>
                  <a:gd name="connsiteX5" fmla="*/ 2929388 w 2929388"/>
                  <a:gd name="connsiteY5" fmla="*/ 328092 h 928410"/>
                  <a:gd name="connsiteX6" fmla="*/ 2849103 w 2929388"/>
                  <a:gd name="connsiteY6" fmla="*/ 803087 h 928410"/>
                  <a:gd name="connsiteX7" fmla="*/ 1445730 w 2929388"/>
                  <a:gd name="connsiteY7" fmla="*/ 928410 h 928410"/>
                  <a:gd name="connsiteX8" fmla="*/ 80285 w 2929388"/>
                  <a:gd name="connsiteY8" fmla="*/ 803087 h 928410"/>
                  <a:gd name="connsiteX9" fmla="*/ 0 w 2929388"/>
                  <a:gd name="connsiteY9" fmla="*/ 328092 h 928410"/>
                  <a:gd name="connsiteX10" fmla="*/ 38236 w 2929388"/>
                  <a:gd name="connsiteY10" fmla="*/ 0 h 92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88" h="928410">
                    <a:moveTo>
                      <a:pt x="38236" y="0"/>
                    </a:moveTo>
                    <a:lnTo>
                      <a:pt x="40502" y="249"/>
                    </a:lnTo>
                    <a:cubicBezTo>
                      <a:pt x="465536" y="105687"/>
                      <a:pt x="950252" y="164962"/>
                      <a:pt x="1464694" y="164962"/>
                    </a:cubicBezTo>
                    <a:cubicBezTo>
                      <a:pt x="1918892" y="164962"/>
                      <a:pt x="2349918" y="118757"/>
                      <a:pt x="2736593" y="32746"/>
                    </a:cubicBezTo>
                    <a:cubicBezTo>
                      <a:pt x="2788729" y="28638"/>
                      <a:pt x="2840843" y="21068"/>
                      <a:pt x="2892996" y="10365"/>
                    </a:cubicBezTo>
                    <a:cubicBezTo>
                      <a:pt x="2917427" y="112386"/>
                      <a:pt x="2929388" y="218843"/>
                      <a:pt x="2929388" y="328092"/>
                    </a:cubicBezTo>
                    <a:cubicBezTo>
                      <a:pt x="2929388" y="494525"/>
                      <a:pt x="2901629" y="654473"/>
                      <a:pt x="2849103" y="803087"/>
                    </a:cubicBezTo>
                    <a:cubicBezTo>
                      <a:pt x="2411952" y="866921"/>
                      <a:pt x="1927963" y="928410"/>
                      <a:pt x="1445730" y="928410"/>
                    </a:cubicBezTo>
                    <a:cubicBezTo>
                      <a:pt x="963497" y="928410"/>
                      <a:pt x="517436" y="866921"/>
                      <a:pt x="80285" y="803087"/>
                    </a:cubicBezTo>
                    <a:cubicBezTo>
                      <a:pt x="27759" y="654473"/>
                      <a:pt x="0" y="494525"/>
                      <a:pt x="0" y="328092"/>
                    </a:cubicBezTo>
                    <a:cubicBezTo>
                      <a:pt x="0" y="215192"/>
                      <a:pt x="12774" y="105274"/>
                      <a:pt x="38236" y="0"/>
                    </a:cubicBezTo>
                    <a:close/>
                  </a:path>
                </a:pathLst>
              </a:custGeom>
              <a:solidFill>
                <a:srgbClr val="00B05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55" name="淘宝网chenying0907出品 10"/>
              <p:cNvSpPr/>
              <p:nvPr/>
            </p:nvSpPr>
            <p:spPr>
              <a:xfrm>
                <a:off x="2345964" y="3463386"/>
                <a:ext cx="1939318" cy="295380"/>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747836"/>
                  <a:gd name="connsiteY0-82" fmla="*/ 133220 h 272914"/>
                  <a:gd name="connsiteX1-83" fmla="*/ 862012 w 1747836"/>
                  <a:gd name="connsiteY1-84" fmla="*/ 0 h 272914"/>
                  <a:gd name="connsiteX2-85" fmla="*/ 1747836 w 1747836"/>
                  <a:gd name="connsiteY2-86" fmla="*/ 133220 h 272914"/>
                  <a:gd name="connsiteX3-87" fmla="*/ 833437 w 1747836"/>
                  <a:gd name="connsiteY3-88" fmla="*/ 271897 h 272914"/>
                  <a:gd name="connsiteX4-89" fmla="*/ 0 w 1747836"/>
                  <a:gd name="connsiteY4-90" fmla="*/ 133220 h 272914"/>
                  <a:gd name="connsiteX0-91" fmla="*/ 0 w 1747836"/>
                  <a:gd name="connsiteY0-92" fmla="*/ 133220 h 335514"/>
                  <a:gd name="connsiteX1-93" fmla="*/ 862012 w 1747836"/>
                  <a:gd name="connsiteY1-94" fmla="*/ 0 h 335514"/>
                  <a:gd name="connsiteX2-95" fmla="*/ 1747836 w 1747836"/>
                  <a:gd name="connsiteY2-96" fmla="*/ 133220 h 335514"/>
                  <a:gd name="connsiteX3-97" fmla="*/ 835857 w 1747836"/>
                  <a:gd name="connsiteY3-98" fmla="*/ 334878 h 335514"/>
                  <a:gd name="connsiteX4-99" fmla="*/ 0 w 1747836"/>
                  <a:gd name="connsiteY4-100" fmla="*/ 133220 h 335514"/>
                  <a:gd name="connsiteX0-101" fmla="*/ 0 w 1772041"/>
                  <a:gd name="connsiteY0-102" fmla="*/ 133575 h 336043"/>
                  <a:gd name="connsiteX1-103" fmla="*/ 862012 w 1772041"/>
                  <a:gd name="connsiteY1-104" fmla="*/ 355 h 336043"/>
                  <a:gd name="connsiteX2-105" fmla="*/ 1772041 w 1772041"/>
                  <a:gd name="connsiteY2-106" fmla="*/ 169565 h 336043"/>
                  <a:gd name="connsiteX3-107" fmla="*/ 835857 w 1772041"/>
                  <a:gd name="connsiteY3-108" fmla="*/ 335233 h 336043"/>
                  <a:gd name="connsiteX4-109" fmla="*/ 0 w 1772041"/>
                  <a:gd name="connsiteY4-110" fmla="*/ 133575 h 336043"/>
                  <a:gd name="connsiteX0-111" fmla="*/ 0 w 1784143"/>
                  <a:gd name="connsiteY0-112" fmla="*/ 160230 h 335706"/>
                  <a:gd name="connsiteX1-113" fmla="*/ 874114 w 1784143"/>
                  <a:gd name="connsiteY1-114" fmla="*/ 18 h 335706"/>
                  <a:gd name="connsiteX2-115" fmla="*/ 1784143 w 1784143"/>
                  <a:gd name="connsiteY2-116" fmla="*/ 169228 h 335706"/>
                  <a:gd name="connsiteX3-117" fmla="*/ 847959 w 1784143"/>
                  <a:gd name="connsiteY3-118" fmla="*/ 334896 h 335706"/>
                  <a:gd name="connsiteX4-119" fmla="*/ 0 w 1784143"/>
                  <a:gd name="connsiteY4-120" fmla="*/ 160230 h 335706"/>
                  <a:gd name="connsiteX0-121" fmla="*/ 0 w 1776882"/>
                  <a:gd name="connsiteY0-122" fmla="*/ 160220 h 335678"/>
                  <a:gd name="connsiteX1-123" fmla="*/ 874114 w 1776882"/>
                  <a:gd name="connsiteY1-124" fmla="*/ 8 h 335678"/>
                  <a:gd name="connsiteX2-125" fmla="*/ 1776882 w 1776882"/>
                  <a:gd name="connsiteY2-126" fmla="*/ 166219 h 335678"/>
                  <a:gd name="connsiteX3-127" fmla="*/ 847959 w 1776882"/>
                  <a:gd name="connsiteY3-128" fmla="*/ 334886 h 335678"/>
                  <a:gd name="connsiteX4-129" fmla="*/ 0 w 1776882"/>
                  <a:gd name="connsiteY4-130" fmla="*/ 160220 h 3356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6882" h="335678">
                    <a:moveTo>
                      <a:pt x="0" y="160220"/>
                    </a:moveTo>
                    <a:cubicBezTo>
                      <a:pt x="4763" y="92001"/>
                      <a:pt x="577967" y="-992"/>
                      <a:pt x="874114" y="8"/>
                    </a:cubicBezTo>
                    <a:cubicBezTo>
                      <a:pt x="1170261" y="1008"/>
                      <a:pt x="1734020" y="72954"/>
                      <a:pt x="1776882" y="166219"/>
                    </a:cubicBezTo>
                    <a:cubicBezTo>
                      <a:pt x="1734020" y="221383"/>
                      <a:pt x="1321060" y="346793"/>
                      <a:pt x="847959" y="334886"/>
                    </a:cubicBezTo>
                    <a:cubicBezTo>
                      <a:pt x="365307" y="334886"/>
                      <a:pt x="35718" y="216533"/>
                      <a:pt x="0" y="160220"/>
                    </a:cubicBezTo>
                    <a:close/>
                  </a:path>
                </a:pathLst>
              </a:custGeom>
              <a:gradFill flip="none" rotWithShape="1">
                <a:gsLst>
                  <a:gs pos="18000">
                    <a:srgbClr val="0E7C06"/>
                  </a:gs>
                  <a:gs pos="67000">
                    <a:srgbClr val="8AD53F"/>
                  </a:gs>
                  <a:gs pos="100000">
                    <a:srgbClr val="BCEB6F"/>
                  </a:gs>
                </a:gsLst>
                <a:lin ang="156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51" name="直接连接符 150"/>
            <p:cNvCxnSpPr/>
            <p:nvPr/>
          </p:nvCxnSpPr>
          <p:spPr>
            <a:xfrm>
              <a:off x="6313880" y="4254390"/>
              <a:ext cx="2770742"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52" name="淘宝网chenying0907出品 11"/>
            <p:cNvSpPr txBox="1">
              <a:spLocks noChangeArrowheads="1"/>
            </p:cNvSpPr>
            <p:nvPr/>
          </p:nvSpPr>
          <p:spPr bwMode="auto">
            <a:xfrm flipH="1">
              <a:off x="7302575" y="3610429"/>
              <a:ext cx="7121525"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能自然联系生活实际，将经典与当代生活紧密结合，增添时代元素，赋予当代社会的精神价值；</a:t>
              </a:r>
              <a:endParaRPr lang="zh-CN" altLang="en-US" sz="2000" kern="0" dirty="0">
                <a:latin typeface="微软雅黑" panose="020B0503020204020204" pitchFamily="34" charset="-122"/>
                <a:ea typeface="微软雅黑" panose="020B0503020204020204" pitchFamily="34" charset="-122"/>
              </a:endParaRPr>
            </a:p>
          </p:txBody>
        </p:sp>
        <p:sp>
          <p:nvSpPr>
            <p:cNvPr id="153" name="淘宝网chenying0907出品 11"/>
            <p:cNvSpPr txBox="1">
              <a:spLocks noChangeArrowheads="1"/>
            </p:cNvSpPr>
            <p:nvPr/>
          </p:nvSpPr>
          <p:spPr bwMode="auto">
            <a:xfrm flipH="1">
              <a:off x="4923230" y="3910467"/>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联</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156" name="淘宝网chenying0907出品 155"/>
          <p:cNvGrpSpPr/>
          <p:nvPr/>
        </p:nvGrpSpPr>
        <p:grpSpPr>
          <a:xfrm>
            <a:off x="1557775" y="4758647"/>
            <a:ext cx="9893935" cy="1049338"/>
            <a:chOff x="4583505" y="4423229"/>
            <a:chExt cx="9893935" cy="1049338"/>
          </a:xfrm>
        </p:grpSpPr>
        <p:grpSp>
          <p:nvGrpSpPr>
            <p:cNvPr id="157" name="淘宝网chenying0907出品 4"/>
            <p:cNvGrpSpPr/>
            <p:nvPr/>
          </p:nvGrpSpPr>
          <p:grpSpPr bwMode="auto">
            <a:xfrm>
              <a:off x="4583505" y="4423229"/>
              <a:ext cx="1851025" cy="1049338"/>
              <a:chOff x="2390105" y="4499508"/>
              <a:chExt cx="1850766" cy="1048162"/>
            </a:xfrm>
          </p:grpSpPr>
          <p:sp>
            <p:nvSpPr>
              <p:cNvPr id="161" name="淘宝网chenying0907出品 2"/>
              <p:cNvSpPr/>
              <p:nvPr/>
            </p:nvSpPr>
            <p:spPr>
              <a:xfrm>
                <a:off x="2390105" y="4624780"/>
                <a:ext cx="1850766" cy="922890"/>
              </a:xfrm>
              <a:custGeom>
                <a:avLst/>
                <a:gdLst>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 name="connsiteX0-1" fmla="*/ 0 w 2768819"/>
                  <a:gd name="connsiteY0-2" fmla="*/ 0 h 989699"/>
                  <a:gd name="connsiteX1-3" fmla="*/ 1365445 w 2768819"/>
                  <a:gd name="connsiteY1-4" fmla="*/ 152500 h 989699"/>
                  <a:gd name="connsiteX2-5" fmla="*/ 2768819 w 2768819"/>
                  <a:gd name="connsiteY2-6" fmla="*/ 0 h 989699"/>
                  <a:gd name="connsiteX3-7" fmla="*/ 1384409 w 2768819"/>
                  <a:gd name="connsiteY3-8" fmla="*/ 989699 h 989699"/>
                  <a:gd name="connsiteX4-9" fmla="*/ 0 w 2768819"/>
                  <a:gd name="connsiteY4-10" fmla="*/ 0 h 989699"/>
                  <a:gd name="connsiteX0-11" fmla="*/ 0 w 2768819"/>
                  <a:gd name="connsiteY0-12" fmla="*/ 0 h 989699"/>
                  <a:gd name="connsiteX1-13" fmla="*/ 1365445 w 2768819"/>
                  <a:gd name="connsiteY1-14" fmla="*/ 152500 h 989699"/>
                  <a:gd name="connsiteX2-15" fmla="*/ 2768819 w 2768819"/>
                  <a:gd name="connsiteY2-16" fmla="*/ 0 h 989699"/>
                  <a:gd name="connsiteX3-17" fmla="*/ 1384409 w 2768819"/>
                  <a:gd name="connsiteY3-18" fmla="*/ 989699 h 989699"/>
                  <a:gd name="connsiteX4-19" fmla="*/ 0 w 2768819"/>
                  <a:gd name="connsiteY4-20" fmla="*/ 0 h 9896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8819" h="989699">
                    <a:moveTo>
                      <a:pt x="0" y="0"/>
                    </a:moveTo>
                    <a:cubicBezTo>
                      <a:pt x="380260" y="70629"/>
                      <a:pt x="883212" y="152500"/>
                      <a:pt x="1365445" y="152500"/>
                    </a:cubicBezTo>
                    <a:cubicBezTo>
                      <a:pt x="1847678" y="152500"/>
                      <a:pt x="2284258" y="91012"/>
                      <a:pt x="2768819" y="0"/>
                    </a:cubicBezTo>
                    <a:cubicBezTo>
                      <a:pt x="2572779" y="576015"/>
                      <a:pt x="2026905" y="989699"/>
                      <a:pt x="1384409" y="989699"/>
                    </a:cubicBezTo>
                    <a:cubicBezTo>
                      <a:pt x="741914" y="989699"/>
                      <a:pt x="196039" y="576015"/>
                      <a:pt x="0" y="0"/>
                    </a:cubicBezTo>
                    <a:close/>
                  </a:path>
                </a:pathLst>
              </a:custGeom>
              <a:solidFill>
                <a:srgbClr val="00B0F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62" name="淘宝网chenying0907出品 10"/>
              <p:cNvSpPr/>
              <p:nvPr/>
            </p:nvSpPr>
            <p:spPr>
              <a:xfrm>
                <a:off x="2390105" y="4499508"/>
                <a:ext cx="1850766" cy="267987"/>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800801"/>
                  <a:gd name="connsiteY0-82" fmla="*/ 133363 h 338739"/>
                  <a:gd name="connsiteX1-83" fmla="*/ 862012 w 1800801"/>
                  <a:gd name="connsiteY1-84" fmla="*/ 143 h 338739"/>
                  <a:gd name="connsiteX2-85" fmla="*/ 1800801 w 1800801"/>
                  <a:gd name="connsiteY2-86" fmla="*/ 155588 h 338739"/>
                  <a:gd name="connsiteX3-87" fmla="*/ 833437 w 1800801"/>
                  <a:gd name="connsiteY3-88" fmla="*/ 338021 h 338739"/>
                  <a:gd name="connsiteX4-89" fmla="*/ 0 w 1800801"/>
                  <a:gd name="connsiteY4-90" fmla="*/ 133363 h 338739"/>
                  <a:gd name="connsiteX0-91" fmla="*/ 0 w 1853766"/>
                  <a:gd name="connsiteY0-92" fmla="*/ 174606 h 338707"/>
                  <a:gd name="connsiteX1-93" fmla="*/ 914977 w 1853766"/>
                  <a:gd name="connsiteY1-94" fmla="*/ 111 h 338707"/>
                  <a:gd name="connsiteX2-95" fmla="*/ 1853766 w 1853766"/>
                  <a:gd name="connsiteY2-96" fmla="*/ 155556 h 338707"/>
                  <a:gd name="connsiteX3-97" fmla="*/ 886402 w 1853766"/>
                  <a:gd name="connsiteY3-98" fmla="*/ 337989 h 338707"/>
                  <a:gd name="connsiteX4-99" fmla="*/ 0 w 1853766"/>
                  <a:gd name="connsiteY4-100" fmla="*/ 174606 h 338707"/>
                  <a:gd name="connsiteX0-101" fmla="*/ 0 w 1869655"/>
                  <a:gd name="connsiteY0-102" fmla="*/ 174521 h 338672"/>
                  <a:gd name="connsiteX1-103" fmla="*/ 914977 w 1869655"/>
                  <a:gd name="connsiteY1-104" fmla="*/ 26 h 338672"/>
                  <a:gd name="connsiteX2-105" fmla="*/ 1869655 w 1869655"/>
                  <a:gd name="connsiteY2-106" fmla="*/ 164996 h 338672"/>
                  <a:gd name="connsiteX3-107" fmla="*/ 886402 w 1869655"/>
                  <a:gd name="connsiteY3-108" fmla="*/ 337904 h 338672"/>
                  <a:gd name="connsiteX4-109" fmla="*/ 0 w 1869655"/>
                  <a:gd name="connsiteY4-110" fmla="*/ 174521 h 338672"/>
                  <a:gd name="connsiteX0-111" fmla="*/ 0 w 1869655"/>
                  <a:gd name="connsiteY0-112" fmla="*/ 174521 h 338672"/>
                  <a:gd name="connsiteX1-113" fmla="*/ 914977 w 1869655"/>
                  <a:gd name="connsiteY1-114" fmla="*/ 26 h 338672"/>
                  <a:gd name="connsiteX2-115" fmla="*/ 1869655 w 1869655"/>
                  <a:gd name="connsiteY2-116" fmla="*/ 164996 h 338672"/>
                  <a:gd name="connsiteX3-117" fmla="*/ 886402 w 1869655"/>
                  <a:gd name="connsiteY3-118" fmla="*/ 337904 h 338672"/>
                  <a:gd name="connsiteX4-119" fmla="*/ 0 w 1869655"/>
                  <a:gd name="connsiteY4-120" fmla="*/ 174521 h 338672"/>
                  <a:gd name="connsiteX0-121" fmla="*/ 0 w 1869655"/>
                  <a:gd name="connsiteY0-122" fmla="*/ 174521 h 341829"/>
                  <a:gd name="connsiteX1-123" fmla="*/ 914977 w 1869655"/>
                  <a:gd name="connsiteY1-124" fmla="*/ 26 h 341829"/>
                  <a:gd name="connsiteX2-125" fmla="*/ 1869655 w 1869655"/>
                  <a:gd name="connsiteY2-126" fmla="*/ 164996 h 341829"/>
                  <a:gd name="connsiteX3-127" fmla="*/ 894347 w 1869655"/>
                  <a:gd name="connsiteY3-128" fmla="*/ 341079 h 341829"/>
                  <a:gd name="connsiteX4-129" fmla="*/ 0 w 1869655"/>
                  <a:gd name="connsiteY4-130" fmla="*/ 174521 h 341829"/>
                  <a:gd name="connsiteX0-131" fmla="*/ 0 w 1869655"/>
                  <a:gd name="connsiteY0-132" fmla="*/ 155479 h 322787"/>
                  <a:gd name="connsiteX1-133" fmla="*/ 896440 w 1869655"/>
                  <a:gd name="connsiteY1-134" fmla="*/ 34 h 322787"/>
                  <a:gd name="connsiteX2-135" fmla="*/ 1869655 w 1869655"/>
                  <a:gd name="connsiteY2-136" fmla="*/ 145954 h 322787"/>
                  <a:gd name="connsiteX3-137" fmla="*/ 894347 w 1869655"/>
                  <a:gd name="connsiteY3-138" fmla="*/ 322037 h 322787"/>
                  <a:gd name="connsiteX4-139" fmla="*/ 0 w 1869655"/>
                  <a:gd name="connsiteY4-140" fmla="*/ 155479 h 322787"/>
                  <a:gd name="connsiteX0-141" fmla="*/ 0 w 1869655"/>
                  <a:gd name="connsiteY0-142" fmla="*/ 155479 h 322787"/>
                  <a:gd name="connsiteX1-143" fmla="*/ 896440 w 1869655"/>
                  <a:gd name="connsiteY1-144" fmla="*/ 34 h 322787"/>
                  <a:gd name="connsiteX2-145" fmla="*/ 1869655 w 1869655"/>
                  <a:gd name="connsiteY2-146" fmla="*/ 145954 h 322787"/>
                  <a:gd name="connsiteX3-147" fmla="*/ 894347 w 1869655"/>
                  <a:gd name="connsiteY3-148" fmla="*/ 322037 h 322787"/>
                  <a:gd name="connsiteX4-149" fmla="*/ 0 w 1869655"/>
                  <a:gd name="connsiteY4-150" fmla="*/ 155479 h 322787"/>
                  <a:gd name="connsiteX0-151" fmla="*/ 0 w 1856414"/>
                  <a:gd name="connsiteY0-152" fmla="*/ 155741 h 322974"/>
                  <a:gd name="connsiteX1-153" fmla="*/ 896440 w 1856414"/>
                  <a:gd name="connsiteY1-154" fmla="*/ 296 h 322974"/>
                  <a:gd name="connsiteX2-155" fmla="*/ 1856414 w 1856414"/>
                  <a:gd name="connsiteY2-156" fmla="*/ 130341 h 322974"/>
                  <a:gd name="connsiteX3-157" fmla="*/ 894347 w 1856414"/>
                  <a:gd name="connsiteY3-158" fmla="*/ 322299 h 322974"/>
                  <a:gd name="connsiteX4-159" fmla="*/ 0 w 1856414"/>
                  <a:gd name="connsiteY4-160" fmla="*/ 155741 h 322974"/>
                  <a:gd name="connsiteX0-161" fmla="*/ 0 w 1859062"/>
                  <a:gd name="connsiteY0-162" fmla="*/ 155479 h 322787"/>
                  <a:gd name="connsiteX1-163" fmla="*/ 896440 w 1859062"/>
                  <a:gd name="connsiteY1-164" fmla="*/ 34 h 322787"/>
                  <a:gd name="connsiteX2-165" fmla="*/ 1859062 w 1859062"/>
                  <a:gd name="connsiteY2-166" fmla="*/ 145954 h 322787"/>
                  <a:gd name="connsiteX3-167" fmla="*/ 894347 w 1859062"/>
                  <a:gd name="connsiteY3-168" fmla="*/ 322037 h 322787"/>
                  <a:gd name="connsiteX4-169" fmla="*/ 0 w 1859062"/>
                  <a:gd name="connsiteY4-170" fmla="*/ 155479 h 322787"/>
                  <a:gd name="connsiteX0-171" fmla="*/ 0 w 1861710"/>
                  <a:gd name="connsiteY0-172" fmla="*/ 155445 h 322807"/>
                  <a:gd name="connsiteX1-173" fmla="*/ 896440 w 1861710"/>
                  <a:gd name="connsiteY1-174" fmla="*/ 0 h 322807"/>
                  <a:gd name="connsiteX2-175" fmla="*/ 1861710 w 1861710"/>
                  <a:gd name="connsiteY2-176" fmla="*/ 155445 h 322807"/>
                  <a:gd name="connsiteX3-177" fmla="*/ 894347 w 1861710"/>
                  <a:gd name="connsiteY3-178" fmla="*/ 322003 h 322807"/>
                  <a:gd name="connsiteX4-179" fmla="*/ 0 w 1861710"/>
                  <a:gd name="connsiteY4-180" fmla="*/ 155445 h 322807"/>
                  <a:gd name="connsiteX0-181" fmla="*/ 0 w 1861710"/>
                  <a:gd name="connsiteY0-182" fmla="*/ 155445 h 322807"/>
                  <a:gd name="connsiteX1-183" fmla="*/ 896440 w 1861710"/>
                  <a:gd name="connsiteY1-184" fmla="*/ 0 h 322807"/>
                  <a:gd name="connsiteX2-185" fmla="*/ 1861710 w 1861710"/>
                  <a:gd name="connsiteY2-186" fmla="*/ 155445 h 322807"/>
                  <a:gd name="connsiteX3-187" fmla="*/ 894347 w 1861710"/>
                  <a:gd name="connsiteY3-188" fmla="*/ 322003 h 322807"/>
                  <a:gd name="connsiteX4-189" fmla="*/ 0 w 1861710"/>
                  <a:gd name="connsiteY4-190" fmla="*/ 155445 h 322807"/>
                  <a:gd name="connsiteX0-191" fmla="*/ 0 w 1861715"/>
                  <a:gd name="connsiteY0-192" fmla="*/ 155445 h 322807"/>
                  <a:gd name="connsiteX1-193" fmla="*/ 896440 w 1861715"/>
                  <a:gd name="connsiteY1-194" fmla="*/ 0 h 322807"/>
                  <a:gd name="connsiteX2-195" fmla="*/ 1861710 w 1861715"/>
                  <a:gd name="connsiteY2-196" fmla="*/ 155445 h 322807"/>
                  <a:gd name="connsiteX3-197" fmla="*/ 894347 w 1861715"/>
                  <a:gd name="connsiteY3-198" fmla="*/ 322003 h 322807"/>
                  <a:gd name="connsiteX4-199" fmla="*/ 0 w 1861715"/>
                  <a:gd name="connsiteY4-200" fmla="*/ 155445 h 322807"/>
                  <a:gd name="connsiteX0-201" fmla="*/ 0 w 1861710"/>
                  <a:gd name="connsiteY0-202" fmla="*/ 155445 h 322807"/>
                  <a:gd name="connsiteX1-203" fmla="*/ 896440 w 1861710"/>
                  <a:gd name="connsiteY1-204" fmla="*/ 0 h 322807"/>
                  <a:gd name="connsiteX2-205" fmla="*/ 1861710 w 1861710"/>
                  <a:gd name="connsiteY2-206" fmla="*/ 155445 h 322807"/>
                  <a:gd name="connsiteX3-207" fmla="*/ 894347 w 1861710"/>
                  <a:gd name="connsiteY3-208" fmla="*/ 322003 h 322807"/>
                  <a:gd name="connsiteX4-209" fmla="*/ 0 w 1861710"/>
                  <a:gd name="connsiteY4-210" fmla="*/ 155445 h 322807"/>
                  <a:gd name="connsiteX0-211" fmla="*/ 0 w 1857737"/>
                  <a:gd name="connsiteY0-212" fmla="*/ 155448 h 322825"/>
                  <a:gd name="connsiteX1-213" fmla="*/ 896440 w 1857737"/>
                  <a:gd name="connsiteY1-214" fmla="*/ 3 h 322825"/>
                  <a:gd name="connsiteX2-215" fmla="*/ 1857737 w 1857737"/>
                  <a:gd name="connsiteY2-216" fmla="*/ 157829 h 322825"/>
                  <a:gd name="connsiteX3-217" fmla="*/ 894347 w 1857737"/>
                  <a:gd name="connsiteY3-218" fmla="*/ 322006 h 322825"/>
                  <a:gd name="connsiteX4-219" fmla="*/ 0 w 1857737"/>
                  <a:gd name="connsiteY4-220" fmla="*/ 155448 h 322825"/>
                  <a:gd name="connsiteX0-221" fmla="*/ 0 w 1853765"/>
                  <a:gd name="connsiteY0-222" fmla="*/ 155448 h 322825"/>
                  <a:gd name="connsiteX1-223" fmla="*/ 892468 w 1853765"/>
                  <a:gd name="connsiteY1-224" fmla="*/ 3 h 322825"/>
                  <a:gd name="connsiteX2-225" fmla="*/ 1853765 w 1853765"/>
                  <a:gd name="connsiteY2-226" fmla="*/ 157829 h 322825"/>
                  <a:gd name="connsiteX3-227" fmla="*/ 890375 w 1853765"/>
                  <a:gd name="connsiteY3-228" fmla="*/ 322006 h 322825"/>
                  <a:gd name="connsiteX4-229" fmla="*/ 0 w 1853765"/>
                  <a:gd name="connsiteY4-230" fmla="*/ 155448 h 322825"/>
                  <a:gd name="connsiteX0-231" fmla="*/ 0 w 1855751"/>
                  <a:gd name="connsiteY0-232" fmla="*/ 153078 h 322836"/>
                  <a:gd name="connsiteX1-233" fmla="*/ 894454 w 1855751"/>
                  <a:gd name="connsiteY1-234" fmla="*/ 14 h 322836"/>
                  <a:gd name="connsiteX2-235" fmla="*/ 1855751 w 1855751"/>
                  <a:gd name="connsiteY2-236" fmla="*/ 157840 h 322836"/>
                  <a:gd name="connsiteX3-237" fmla="*/ 892361 w 1855751"/>
                  <a:gd name="connsiteY3-238" fmla="*/ 322017 h 322836"/>
                  <a:gd name="connsiteX4-239" fmla="*/ 0 w 1855751"/>
                  <a:gd name="connsiteY4-240" fmla="*/ 153078 h 322836"/>
                  <a:gd name="connsiteX0-241" fmla="*/ 0 w 1855751"/>
                  <a:gd name="connsiteY0-242" fmla="*/ 153077 h 322835"/>
                  <a:gd name="connsiteX1-243" fmla="*/ 894454 w 1855751"/>
                  <a:gd name="connsiteY1-244" fmla="*/ 13 h 322835"/>
                  <a:gd name="connsiteX2-245" fmla="*/ 1855751 w 1855751"/>
                  <a:gd name="connsiteY2-246" fmla="*/ 157839 h 322835"/>
                  <a:gd name="connsiteX3-247" fmla="*/ 892361 w 1855751"/>
                  <a:gd name="connsiteY3-248" fmla="*/ 322016 h 322835"/>
                  <a:gd name="connsiteX4-249" fmla="*/ 0 w 1855751"/>
                  <a:gd name="connsiteY4-250" fmla="*/ 153077 h 322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5751" h="322835">
                    <a:moveTo>
                      <a:pt x="0" y="153077"/>
                    </a:moveTo>
                    <a:cubicBezTo>
                      <a:pt x="33893" y="35645"/>
                      <a:pt x="585162" y="-781"/>
                      <a:pt x="894454" y="13"/>
                    </a:cubicBezTo>
                    <a:cubicBezTo>
                      <a:pt x="1203746" y="807"/>
                      <a:pt x="1842019" y="48699"/>
                      <a:pt x="1855751" y="157839"/>
                    </a:cubicBezTo>
                    <a:cubicBezTo>
                      <a:pt x="1812889" y="213003"/>
                      <a:pt x="1365462" y="333923"/>
                      <a:pt x="892361" y="322016"/>
                    </a:cubicBezTo>
                    <a:cubicBezTo>
                      <a:pt x="409709" y="322016"/>
                      <a:pt x="75442" y="209390"/>
                      <a:pt x="0" y="153077"/>
                    </a:cubicBezTo>
                    <a:close/>
                  </a:path>
                </a:pathLst>
              </a:custGeom>
              <a:gradFill flip="none" rotWithShape="1">
                <a:gsLst>
                  <a:gs pos="18000">
                    <a:srgbClr val="004764"/>
                  </a:gs>
                  <a:gs pos="68000">
                    <a:srgbClr val="00B0F0">
                      <a:shade val="67500"/>
                      <a:satMod val="115000"/>
                    </a:srgbClr>
                  </a:gs>
                  <a:gs pos="100000">
                    <a:srgbClr val="00B0F0">
                      <a:shade val="100000"/>
                      <a:satMod val="115000"/>
                    </a:srgbClr>
                  </a:gs>
                </a:gsLst>
                <a:lin ang="192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58" name="直接连接符 157"/>
            <p:cNvCxnSpPr/>
            <p:nvPr/>
          </p:nvCxnSpPr>
          <p:spPr>
            <a:xfrm>
              <a:off x="5960535" y="5307685"/>
              <a:ext cx="3219091"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59" name="淘宝网chenying0907出品 11"/>
            <p:cNvSpPr txBox="1">
              <a:spLocks noChangeArrowheads="1"/>
            </p:cNvSpPr>
            <p:nvPr/>
          </p:nvSpPr>
          <p:spPr bwMode="auto">
            <a:xfrm flipH="1">
              <a:off x="7302575" y="4661354"/>
              <a:ext cx="7174865"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总结全文，表达内心的真实感受，提出希望、发出号召，升华主题。</a:t>
              </a:r>
              <a:endParaRPr lang="zh-CN" altLang="en-US" sz="2000" kern="0" dirty="0">
                <a:latin typeface="微软雅黑" panose="020B0503020204020204" pitchFamily="34" charset="-122"/>
                <a:ea typeface="微软雅黑" panose="020B0503020204020204" pitchFamily="34" charset="-122"/>
              </a:endParaRPr>
            </a:p>
          </p:txBody>
        </p:sp>
        <p:sp>
          <p:nvSpPr>
            <p:cNvPr id="160" name="淘宝网chenying0907出品 11"/>
            <p:cNvSpPr txBox="1">
              <a:spLocks noChangeArrowheads="1"/>
            </p:cNvSpPr>
            <p:nvPr/>
          </p:nvSpPr>
          <p:spPr bwMode="auto">
            <a:xfrm flipH="1">
              <a:off x="4923230" y="4802642"/>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结</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675005" y="963295"/>
            <a:ext cx="11239500" cy="829945"/>
          </a:xfrm>
          <a:prstGeom prst="rect">
            <a:avLst/>
          </a:prstGeom>
          <a:noFill/>
        </p:spPr>
        <p:txBody>
          <a:bodyPr wrap="square" rtlCol="0" anchor="t">
            <a:spAutoFit/>
          </a:bodyPr>
          <a:p>
            <a:pPr marL="342900" indent="-342900">
              <a:buFont typeface="Wingdings" panose="05000000000000000000" charset="0"/>
              <a:buChar char="Ø"/>
            </a:pPr>
            <a:r>
              <a:rPr lang="zh-CN" altLang="en-US" sz="2400" b="1">
                <a:solidFill>
                  <a:srgbClr val="003A1A"/>
                </a:solidFill>
                <a:latin typeface="微软雅黑" panose="020B0503020204020204" pitchFamily="34" charset="-122"/>
                <a:ea typeface="微软雅黑" panose="020B0503020204020204" pitchFamily="34" charset="-122"/>
                <a:cs typeface="微软雅黑" panose="020B0503020204020204" pitchFamily="34" charset="-122"/>
              </a:rPr>
              <a:t>任何一篇优秀的读书征文或读后感都重在“精神内核”，有感而发，真情流露，才会真正引发共鸣。</a:t>
            </a:r>
            <a:endParaRPr lang="zh-CN" altLang="en-US" sz="2400" b="1">
              <a:solidFill>
                <a:srgbClr val="003A1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35" name="淘宝网chenying0907出品 134"/>
          <p:cNvGrpSpPr/>
          <p:nvPr/>
        </p:nvGrpSpPr>
        <p:grpSpPr>
          <a:xfrm>
            <a:off x="1827530" y="2127885"/>
            <a:ext cx="9570719" cy="820322"/>
            <a:chOff x="4853380" y="1792742"/>
            <a:chExt cx="9482283" cy="817652"/>
          </a:xfrm>
        </p:grpSpPr>
        <p:grpSp>
          <p:nvGrpSpPr>
            <p:cNvPr id="136" name="淘宝网chenying0907出品 13"/>
            <p:cNvGrpSpPr/>
            <p:nvPr/>
          </p:nvGrpSpPr>
          <p:grpSpPr bwMode="auto">
            <a:xfrm>
              <a:off x="4853380" y="1938792"/>
              <a:ext cx="1304925" cy="631825"/>
              <a:chOff x="3787140" y="1484250"/>
              <a:chExt cx="1569720" cy="759442"/>
            </a:xfrm>
          </p:grpSpPr>
          <p:sp>
            <p:nvSpPr>
              <p:cNvPr id="140" name="淘宝网chenying0907出品 4"/>
              <p:cNvSpPr/>
              <p:nvPr/>
            </p:nvSpPr>
            <p:spPr>
              <a:xfrm>
                <a:off x="3787140" y="1484250"/>
                <a:ext cx="1569720" cy="759442"/>
              </a:xfrm>
              <a:custGeom>
                <a:avLst/>
                <a:gdLst>
                  <a:gd name="connsiteX0" fmla="*/ 1027019 w 2120411"/>
                  <a:gd name="connsiteY0" fmla="*/ 5 h 676678"/>
                  <a:gd name="connsiteX1" fmla="*/ 2120411 w 2120411"/>
                  <a:gd name="connsiteY1" fmla="*/ 492487 h 676678"/>
                  <a:gd name="connsiteX2" fmla="*/ 1027019 w 2120411"/>
                  <a:gd name="connsiteY2" fmla="*/ 676678 h 676678"/>
                  <a:gd name="connsiteX3" fmla="*/ 0 w 2120411"/>
                  <a:gd name="connsiteY3" fmla="*/ 485693 h 676678"/>
                  <a:gd name="connsiteX4" fmla="*/ 1027019 w 2120411"/>
                  <a:gd name="connsiteY4" fmla="*/ 5 h 676678"/>
                  <a:gd name="connsiteX0-1" fmla="*/ 1027019 w 2120411"/>
                  <a:gd name="connsiteY0-2" fmla="*/ 5 h 676678"/>
                  <a:gd name="connsiteX1-3" fmla="*/ 2120411 w 2120411"/>
                  <a:gd name="connsiteY1-4" fmla="*/ 492487 h 676678"/>
                  <a:gd name="connsiteX2-5" fmla="*/ 1027019 w 2120411"/>
                  <a:gd name="connsiteY2-6" fmla="*/ 676678 h 676678"/>
                  <a:gd name="connsiteX3-7" fmla="*/ 0 w 2120411"/>
                  <a:gd name="connsiteY3-8" fmla="*/ 485693 h 676678"/>
                  <a:gd name="connsiteX4-9" fmla="*/ 1027019 w 2120411"/>
                  <a:gd name="connsiteY4-10" fmla="*/ 5 h 676678"/>
                  <a:gd name="connsiteX0-11" fmla="*/ 1027019 w 2054038"/>
                  <a:gd name="connsiteY0-12" fmla="*/ 5 h 676678"/>
                  <a:gd name="connsiteX1-13" fmla="*/ 2054038 w 2054038"/>
                  <a:gd name="connsiteY1-14" fmla="*/ 492487 h 676678"/>
                  <a:gd name="connsiteX2-15" fmla="*/ 1027019 w 2054038"/>
                  <a:gd name="connsiteY2-16" fmla="*/ 676678 h 676678"/>
                  <a:gd name="connsiteX3-17" fmla="*/ 0 w 2054038"/>
                  <a:gd name="connsiteY3-18" fmla="*/ 485693 h 676678"/>
                  <a:gd name="connsiteX4-19" fmla="*/ 1027019 w 2054038"/>
                  <a:gd name="connsiteY4-20" fmla="*/ 5 h 676678"/>
                  <a:gd name="connsiteX0-21" fmla="*/ 1027019 w 2054038"/>
                  <a:gd name="connsiteY0-22" fmla="*/ 5 h 676678"/>
                  <a:gd name="connsiteX1-23" fmla="*/ 2054038 w 2054038"/>
                  <a:gd name="connsiteY1-24" fmla="*/ 492487 h 676678"/>
                  <a:gd name="connsiteX2-25" fmla="*/ 1027019 w 2054038"/>
                  <a:gd name="connsiteY2-26" fmla="*/ 676678 h 676678"/>
                  <a:gd name="connsiteX3-27" fmla="*/ 0 w 2054038"/>
                  <a:gd name="connsiteY3-28" fmla="*/ 485693 h 676678"/>
                  <a:gd name="connsiteX4-29" fmla="*/ 1027019 w 2054038"/>
                  <a:gd name="connsiteY4-30" fmla="*/ 5 h 676678"/>
                  <a:gd name="connsiteX0-31" fmla="*/ 1027019 w 2054038"/>
                  <a:gd name="connsiteY0-32" fmla="*/ 5 h 676678"/>
                  <a:gd name="connsiteX1-33" fmla="*/ 2054038 w 2054038"/>
                  <a:gd name="connsiteY1-34" fmla="*/ 492487 h 676678"/>
                  <a:gd name="connsiteX2-35" fmla="*/ 1027019 w 2054038"/>
                  <a:gd name="connsiteY2-36" fmla="*/ 676678 h 676678"/>
                  <a:gd name="connsiteX3-37" fmla="*/ 0 w 2054038"/>
                  <a:gd name="connsiteY3-38" fmla="*/ 485693 h 676678"/>
                  <a:gd name="connsiteX4-39" fmla="*/ 1027019 w 2054038"/>
                  <a:gd name="connsiteY4-40" fmla="*/ 5 h 676678"/>
                  <a:gd name="connsiteX0-41" fmla="*/ 1027019 w 2054038"/>
                  <a:gd name="connsiteY0-42" fmla="*/ 476 h 677149"/>
                  <a:gd name="connsiteX1-43" fmla="*/ 2054038 w 2054038"/>
                  <a:gd name="connsiteY1-44" fmla="*/ 492958 h 677149"/>
                  <a:gd name="connsiteX2-45" fmla="*/ 1027019 w 2054038"/>
                  <a:gd name="connsiteY2-46" fmla="*/ 677149 h 677149"/>
                  <a:gd name="connsiteX3-47" fmla="*/ 0 w 2054038"/>
                  <a:gd name="connsiteY3-48" fmla="*/ 486164 h 677149"/>
                  <a:gd name="connsiteX4-49" fmla="*/ 1027019 w 2054038"/>
                  <a:gd name="connsiteY4-50" fmla="*/ 476 h 6771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54038" h="677149">
                    <a:moveTo>
                      <a:pt x="1027019" y="476"/>
                    </a:moveTo>
                    <a:cubicBezTo>
                      <a:pt x="1493997" y="-11131"/>
                      <a:pt x="1853323" y="190395"/>
                      <a:pt x="2054038" y="492958"/>
                    </a:cubicBezTo>
                    <a:cubicBezTo>
                      <a:pt x="1757656" y="608038"/>
                      <a:pt x="1442853" y="677149"/>
                      <a:pt x="1027019" y="677149"/>
                    </a:cubicBezTo>
                    <a:cubicBezTo>
                      <a:pt x="611185" y="677149"/>
                      <a:pt x="296382" y="601244"/>
                      <a:pt x="0" y="486164"/>
                    </a:cubicBezTo>
                    <a:cubicBezTo>
                      <a:pt x="210197" y="190396"/>
                      <a:pt x="684679" y="-656"/>
                      <a:pt x="1027019" y="476"/>
                    </a:cubicBezTo>
                    <a:close/>
                  </a:path>
                </a:pathLst>
              </a:custGeom>
              <a:solidFill>
                <a:srgbClr val="0070C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41" name="淘宝网chenying0907出品 140"/>
              <p:cNvSpPr/>
              <p:nvPr/>
            </p:nvSpPr>
            <p:spPr>
              <a:xfrm rot="277197">
                <a:off x="4282249" y="1554131"/>
                <a:ext cx="815299" cy="564065"/>
              </a:xfrm>
              <a:prstGeom prst="ellipse">
                <a:avLst/>
              </a:prstGeom>
              <a:gradFill flip="none" rotWithShape="1">
                <a:gsLst>
                  <a:gs pos="55000">
                    <a:sysClr val="window" lastClr="FFFFFF">
                      <a:alpha val="0"/>
                    </a:sysClr>
                  </a:gs>
                  <a:gs pos="12000">
                    <a:sysClr val="window" lastClr="FFFFFF">
                      <a:alpha val="34000"/>
                    </a:sysClr>
                  </a:gs>
                </a:gsLst>
                <a:lin ang="5400000" scaled="1"/>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37" name="直接连接符 136"/>
            <p:cNvCxnSpPr/>
            <p:nvPr/>
          </p:nvCxnSpPr>
          <p:spPr>
            <a:xfrm>
              <a:off x="5960535" y="2439073"/>
              <a:ext cx="3124087"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38" name="淘宝网chenying0907出品 11"/>
            <p:cNvSpPr txBox="1">
              <a:spLocks noChangeArrowheads="1"/>
            </p:cNvSpPr>
            <p:nvPr/>
          </p:nvSpPr>
          <p:spPr bwMode="auto">
            <a:xfrm flipH="1">
              <a:off x="7302592" y="1792742"/>
              <a:ext cx="7033071" cy="7044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引用你印象深刻的一个片段或一句发人深省的话，或精炼地概述全文；</a:t>
              </a:r>
              <a:endParaRPr lang="zh-CN" altLang="en-US" sz="2000" kern="0" dirty="0">
                <a:latin typeface="微软雅黑" panose="020B0503020204020204" pitchFamily="34" charset="-122"/>
                <a:ea typeface="微软雅黑" panose="020B0503020204020204" pitchFamily="34" charset="-122"/>
              </a:endParaRPr>
            </a:p>
          </p:txBody>
        </p:sp>
        <p:sp>
          <p:nvSpPr>
            <p:cNvPr id="139" name="淘宝网chenying0907出品 11"/>
            <p:cNvSpPr txBox="1">
              <a:spLocks noChangeArrowheads="1"/>
            </p:cNvSpPr>
            <p:nvPr/>
          </p:nvSpPr>
          <p:spPr bwMode="auto">
            <a:xfrm flipH="1">
              <a:off x="4923230" y="2151517"/>
              <a:ext cx="1309688" cy="458877"/>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引</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14" presetClass="entr" presetSubtype="10" fill="hold" nodeType="after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randombar(horizontal)">
                                      <p:cBhvr>
                                        <p:cTn id="16" dur="250"/>
                                        <p:tgtEl>
                                          <p:spTgt spid="135"/>
                                        </p:tgtEl>
                                      </p:cBhvr>
                                    </p:animEffect>
                                  </p:childTnLst>
                                </p:cTn>
                              </p:par>
                            </p:childTnLst>
                          </p:cTn>
                        </p:par>
                        <p:par>
                          <p:cTn id="17" fill="hold">
                            <p:stCondLst>
                              <p:cond delay="1649"/>
                            </p:stCondLst>
                            <p:childTnLst>
                              <p:par>
                                <p:cTn id="18" presetID="14" presetClass="entr" presetSubtype="1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randombar(horizontal)">
                                      <p:cBhvr>
                                        <p:cTn id="20" dur="250"/>
                                        <p:tgtEl>
                                          <p:spTgt spid="142"/>
                                        </p:tgtEl>
                                      </p:cBhvr>
                                    </p:animEffect>
                                  </p:childTnLst>
                                </p:cTn>
                              </p:par>
                            </p:childTnLst>
                          </p:cTn>
                        </p:par>
                        <p:par>
                          <p:cTn id="21" fill="hold">
                            <p:stCondLst>
                              <p:cond delay="2149"/>
                            </p:stCondLst>
                            <p:childTnLst>
                              <p:par>
                                <p:cTn id="22" presetID="14" presetClass="entr" presetSubtype="10" fill="hold" nodeType="after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randombar(horizontal)">
                                      <p:cBhvr>
                                        <p:cTn id="24" dur="250"/>
                                        <p:tgtEl>
                                          <p:spTgt spid="149"/>
                                        </p:tgtEl>
                                      </p:cBhvr>
                                    </p:animEffect>
                                  </p:childTnLst>
                                </p:cTn>
                              </p:par>
                            </p:childTnLst>
                          </p:cTn>
                        </p:par>
                        <p:par>
                          <p:cTn id="25" fill="hold">
                            <p:stCondLst>
                              <p:cond delay="2649"/>
                            </p:stCondLst>
                            <p:childTnLst>
                              <p:par>
                                <p:cTn id="26" presetID="14" presetClass="entr" presetSubtype="10" fill="hold" nodeType="after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25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“My Favorite Chinese Novel”征文投稿</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你校英语报正在举行以“My Favorite Chinese Novel”为主题的征文活动。请你写一篇短文投稿，内容包括：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1.小说的名称与作者；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2.小说的内容；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3.喜欢的理由。</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(202110) 嘉兴市高三上学期9月基础测试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2038350"/>
            <a:ext cx="7380605" cy="3553460"/>
          </a:xfrm>
          <a:prstGeom prst="rect">
            <a:avLst/>
          </a:prstGeom>
          <a:noFill/>
        </p:spPr>
        <p:txBody>
          <a:bodyPr wrap="square" rtlCol="0" anchor="t">
            <a:spAutoFit/>
          </a:bodyPr>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When it comes to my favorite Chinese novel, Gen Niao by Cao Wenxuan ranks first in my heart.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main character, Gen Niao, dreams to find a canyon dotted with lilies. Despite others’ doubt, Gen Niao starts his journey with determination. Having experienced ups and downs for about eight years, he eventually reaches his dream place.</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I’m fascinated by the charm of the plot and the distinctive writing style. Additionally, the novel gives me strength to cope with obstacles in life and pursue my dream bravely.</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9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4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感谢</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“英语读物”阅读收获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假定你是李华。你的英国朋友Philip送给你一本英语读物，你读后收获颇多。请你给他写一封email，内容包括：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1.表示感谢；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2.分享阅读收获。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2021年9月Z20名校联盟应用文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903605"/>
            <a:ext cx="7380605" cy="563118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version1</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Dear Philip,</a:t>
            </a:r>
            <a:endParaRPr lang="en-US" altLang="zh-CN"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I'm writing to express my heartfelt gratitude for the English original novel you mailed to me.</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 benefited a lot from The Little Prince, which is a fairy tale for both children and adults. I was deeply moved by the prince’s attitude towards the world, which brought my inner sincerity and pure innocence back. Moreover, this book made me well acquainted with a splendid culture of English, which laid a solid foundation for my English learning. </a:t>
            </a:r>
            <a:r>
              <a:rPr lang="zh-CN" altLang="en-US" sz="2000" b="1" baseline="-25000">
                <a:latin typeface="等线" panose="02010600030101010101" charset="-122"/>
                <a:ea typeface="等线" panose="02010600030101010101" charset="-122"/>
              </a:rPr>
              <a:t>《小王子》让我受益匪浅，这是一个老少皆宜的童话故事。王子对世界的态度深深打动了我，让我找回了内心的真诚和纯真。此外，这本书让我熟悉了灿烂的英语文化，为我的英语学习打下了坚实的基础。</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Thank you again for your generous present.  </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Yours,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Li Hua</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感谢</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“英语读物”阅读收获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假定你是李华。你的英国朋友Philip送给你一本英语读物，你读后收获颇多。请你给他写一封email，内容包括：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1.表示感谢；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2.分享阅读收获。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2021年9月Z20名校联盟应用文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4180205" y="835025"/>
            <a:ext cx="7637780" cy="560578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version2</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Dear Philip,</a:t>
            </a:r>
            <a:endParaRPr lang="en-US" altLang="zh-CN"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writing to express my gratitude for the book </a:t>
            </a:r>
            <a:r>
              <a:rPr sz="2000" b="1" i="1">
                <a:latin typeface="等线" panose="02010600030101010101" charset="-122"/>
                <a:ea typeface="等线" panose="02010600030101010101" charset="-122"/>
              </a:rPr>
              <a:t>The Kite Runner</a:t>
            </a:r>
            <a:r>
              <a:rPr sz="2000" b="1" baseline="-25000">
                <a:latin typeface="等线" panose="02010600030101010101" charset="-122"/>
                <a:ea typeface="等线" panose="02010600030101010101" charset="-122"/>
              </a:rPr>
              <a:t>追风筝的人</a:t>
            </a:r>
            <a:r>
              <a:rPr sz="2000" b="1">
                <a:latin typeface="等线" panose="02010600030101010101" charset="-122"/>
                <a:ea typeface="等线" panose="02010600030101010101" charset="-122"/>
              </a:rPr>
              <a:t> you mailed me and I’d like to share my reading experience with you.  </a:t>
            </a:r>
            <a:endParaRPr sz="2000" b="1">
              <a:latin typeface="等线" panose="02010600030101010101" charset="-122"/>
              <a:ea typeface="等线" panose="02010600030101010101" charset="-122"/>
            </a:endParaRPr>
          </a:p>
          <a:p>
            <a:pPr fontAlgn="auto">
              <a:lnSpc>
                <a:spcPts val="20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instant I got the book, I found it hard to put it down. I was not only greatly impressed by the plot the author designed creatively, but the mix of two exotic cultures also kept me spellbound. And what touched my heart most was the cross-cultural bond developed between the two boys: For you, a thousand times over! </a:t>
            </a:r>
            <a:r>
              <a:rPr sz="2000" b="1" baseline="-25000">
                <a:latin typeface="等线" panose="02010600030101010101" charset="-122"/>
                <a:ea typeface="等线" panose="02010600030101010101" charset="-122"/>
              </a:rPr>
              <a:t>我一拿到这本书就爱不释手。作者创造性地设计的情节给我留下了深刻的印象，两种异域文化的融合也让我着迷。最让我感动的是两个男孩之间形成的跨文化纽带:为你，千千万万遍！ </a:t>
            </a:r>
            <a:r>
              <a:rPr sz="2000" b="1" i="1" baseline="-25000">
                <a:latin typeface="等线" panose="02010600030101010101" charset="-122"/>
                <a:ea typeface="等线" panose="02010600030101010101" charset="-122"/>
              </a:rPr>
              <a:t>exotic /ɪɡˈzɒtɪk/ 来自异国的</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Thanks again for your gift. And looking forward to more recommendations from you. </a:t>
            </a:r>
            <a:endParaRPr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Yours,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Li Hua</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“读一本英语原著”报道</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假定你是校英语报记者李华, 上周你校开展了“读一本英语原著”活动，请你写一篇报道，内容如下：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 活动目的；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 活动内容；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 活动成效。</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chemeClr val="bg2">
              <a:lumMod val="50000"/>
            </a:schemeClr>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（20211006）浙南名校联盟高三英语试题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51605" y="1820545"/>
            <a:ext cx="7576185" cy="4246245"/>
          </a:xfrm>
          <a:prstGeom prst="rect">
            <a:avLst/>
          </a:prstGeom>
          <a:noFill/>
        </p:spPr>
        <p:txBody>
          <a:bodyPr wrap="square" rtlCol="0" anchor="t">
            <a:spAutoFit/>
          </a:bodyPr>
          <a:p>
            <a:pPr algn="just" fontAlgn="auto">
              <a:lnSpc>
                <a:spcPts val="2700"/>
              </a:lnSpc>
            </a:pPr>
            <a:r>
              <a:rPr lang="en-US" altLang="zh-CN" sz="2000" b="1">
                <a:latin typeface="等线" panose="02010600030101010101" charset="-122"/>
                <a:ea typeface="等线" panose="02010600030101010101" charset="-122"/>
              </a:rPr>
              <a:t>    In order to stimulate students’ enthusiasm in learning English and encourage them to form the beneficial habit of reading English, the English Week was held at our school last week.</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It was expected that each student read an English book, preferably an English novel in this week, write a book review and make a PowerPoint presentation of the core information of the book. Heated discussions followed the presentation, making the students deeply impressed.</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The activity proved to be a complete success. Gaining dramatic popularity, it’s universally acknowledged by participants, with reflections of continuing reading English books despite the closure of the project.</a:t>
            </a:r>
            <a:endParaRPr lang="en-US" altLang="zh-CN"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a:t>
            </a:r>
            <a:r>
              <a:rPr sz="2400" b="1" dirty="0">
                <a:solidFill>
                  <a:srgbClr val="0F3B31"/>
                </a:solidFill>
                <a:latin typeface="微软雅黑" panose="020B0503020204020204" pitchFamily="34" charset="-122"/>
                <a:ea typeface="微软雅黑" panose="020B0503020204020204" pitchFamily="34" charset="-122"/>
              </a:rPr>
              <a:t>庆祝创刊十周年</a:t>
            </a:r>
            <a:r>
              <a:rPr lang="zh-CN" sz="2400" b="1" dirty="0">
                <a:solidFill>
                  <a:srgbClr val="0F3B31"/>
                </a:solidFill>
                <a:latin typeface="微软雅黑" panose="020B0503020204020204" pitchFamily="34" charset="-122"/>
                <a:ea typeface="微软雅黑" panose="020B0503020204020204" pitchFamily="34" charset="-122"/>
              </a:rPr>
              <a:t>的投稿</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你校英文报Youth正在庆祝创刊十周年。请你写一篇短文投稿，内容包括：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 读报的经历；</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 喜爱的栏目；</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 期望和祝福。</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7030A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(202106·全国新高考Ⅰ卷)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754755" y="1298575"/>
            <a:ext cx="8159750" cy="5349240"/>
          </a:xfrm>
          <a:prstGeom prst="rect">
            <a:avLst/>
          </a:prstGeom>
          <a:noFill/>
        </p:spPr>
        <p:txBody>
          <a:bodyPr wrap="square" rtlCol="0" anchor="t">
            <a:spAutoFit/>
          </a:bodyPr>
          <a:p>
            <a:pPr algn="ctr" fontAlgn="auto">
              <a:lnSpc>
                <a:spcPts val="2700"/>
              </a:lnSpc>
            </a:pPr>
            <a:r>
              <a:rPr lang="en-US" altLang="zh-CN" sz="2000" b="1">
                <a:latin typeface="等线" panose="02010600030101010101" charset="-122"/>
                <a:ea typeface="等线" panose="02010600030101010101" charset="-122"/>
              </a:rPr>
              <a:t>    Youth and Me</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It has been 10 years since Youth was founded. In my memory, it is Youth that accompanies me through my whole high school. When feeling depressed, I often choose to enjoy the novel part which includes a lot of imaginative stories. These stories can relieve my stress and broaden my horizon. Besides, I even submitted my own fiction to Youth. Refused as I was, I still received some great encouragement, which gives me confidence to be a writer.</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 do expect Youth can publish more classic works and have a promising future.</a:t>
            </a:r>
            <a:endParaRPr lang="en-US" altLang="zh-CN" sz="2000" b="1">
              <a:latin typeface="等线" panose="02010600030101010101" charset="-122"/>
              <a:ea typeface="等线" panose="02010600030101010101" charset="-122"/>
            </a:endParaRPr>
          </a:p>
          <a:p>
            <a:pPr algn="just" fontAlgn="auto">
              <a:lnSpc>
                <a:spcPts val="2000"/>
              </a:lnSpc>
            </a:pP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新高考启示：</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1. 要准确审题 （部分考生偏离主题，写成了征文启事，或泛泛而谈阅读经历，或在提出期望祝福不作具体说明，还有考生写成了书信）</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2. 培养逻辑篇章意识以及表达能力。每一段围绕一个内容进行组织，段内层次分明。</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3. 培养学生的文体意识。不要刻意追求复杂句式、生僻词等。应该教会学生在什么语境说什么、怎么说。</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4. 衔接手段不能生搬硬套。</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5. 提高学生的综合语言运用能力</a:t>
            </a:r>
            <a:endParaRPr lang="en-US" altLang="zh-CN" sz="1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4" name="图片 3"/>
          <p:cNvPicPr>
            <a:picLocks noChangeAspect="1"/>
          </p:cNvPicPr>
          <p:nvPr/>
        </p:nvPicPr>
        <p:blipFill>
          <a:blip r:embed="rId1"/>
          <a:stretch>
            <a:fillRect/>
          </a:stretch>
        </p:blipFill>
        <p:spPr>
          <a:xfrm>
            <a:off x="5775960" y="942340"/>
            <a:ext cx="6359525" cy="3557905"/>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5992495"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3.落实“双减”，体音美劳活动促发展</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2021年11月稽阳联谊学校高三联考  </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848350"/>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英语社纳新启事</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lang="zh-CN" altLang="en-US" sz="2000"/>
                        <a:t>假定你是李华，校英语社社长。你社打算吸纳更多社员，请你写一份纳新启事：</a:t>
                      </a:r>
                      <a:endParaRPr lang="zh-CN" altLang="en-US" sz="2000"/>
                    </a:p>
                  </a:txBody>
                  <a:tcPr/>
                </a:tc>
                <a:tc>
                  <a:txBody>
                    <a:bodyPr/>
                    <a:p>
                      <a:pPr>
                        <a:buNone/>
                      </a:pPr>
                      <a:endParaRPr lang="zh-CN" altLang="en-US"/>
                    </a:p>
                  </a:txBody>
                  <a:tcPr/>
                </a:tc>
              </a:tr>
              <a:tr h="640715">
                <a:tc>
                  <a:txBody>
                    <a:bodyPr/>
                    <a:p>
                      <a:pPr algn="ctr" fontAlgn="ctr">
                        <a:buNone/>
                      </a:pPr>
                      <a:r>
                        <a:rPr lang="zh-CN" altLang="en-US" sz="1800" b="1">
                          <a:sym typeface="+mn-ea"/>
                        </a:rPr>
                        <a:t>内容要点1</a:t>
                      </a:r>
                      <a:endParaRPr lang="zh-CN" altLang="en-US" sz="1800" b="1"/>
                    </a:p>
                    <a:p>
                      <a:pPr algn="ctr" fontAlgn="ctr">
                        <a:buNone/>
                      </a:pPr>
                      <a:endParaRPr lang="zh-CN" altLang="en-US" sz="1800" b="1"/>
                    </a:p>
                  </a:txBody>
                  <a:tcPr/>
                </a:tc>
                <a:tc>
                  <a:txBody>
                    <a:bodyPr/>
                    <a:p>
                      <a:pPr>
                        <a:buNone/>
                      </a:pPr>
                      <a:r>
                        <a:rPr lang="zh-CN" altLang="en-US" sz="2000"/>
                        <a:t>介绍社团活动；</a:t>
                      </a:r>
                      <a:endParaRPr lang="zh-CN" altLang="en-US" sz="2000"/>
                    </a:p>
                    <a:p>
                      <a:pPr>
                        <a:buNone/>
                      </a:pPr>
                      <a:endParaRPr lang="zh-CN" altLang="en-US" sz="2000"/>
                    </a:p>
                    <a:p>
                      <a:pPr>
                        <a:buNone/>
                      </a:pPr>
                      <a:endParaRPr lang="zh-CN" altLang="en-US" sz="2000"/>
                    </a:p>
                    <a:p>
                      <a:pPr>
                        <a:buNone/>
                      </a:pPr>
                      <a:endParaRPr lang="zh-CN" altLang="en-US" sz="2000"/>
                    </a:p>
                  </a:txBody>
                  <a:tcPr/>
                </a:tc>
                <a:tc>
                  <a:txBody>
                    <a:bodyPr/>
                    <a:p>
                      <a:pPr>
                        <a:buNone/>
                      </a:pPr>
                      <a:endParaRPr lang="zh-CN" altLang="en-US"/>
                    </a:p>
                  </a:txBody>
                  <a:tcPr/>
                </a:tc>
              </a:tr>
              <a:tr h="125031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000"/>
                        <a:t>鼓励大家入社；</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76835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000"/>
                        <a:t>告知报名时间、方式。</a:t>
                      </a:r>
                      <a:endParaRPr lang="zh-CN" altLang="en-US" sz="2000"/>
                    </a:p>
                  </a:txBody>
                  <a:tcPr/>
                </a:tc>
                <a:tc>
                  <a:txBody>
                    <a:bodyPr/>
                    <a:p>
                      <a:pPr>
                        <a:buNone/>
                      </a:pPr>
                      <a:endParaRPr lang="zh-CN" altLang="en-US"/>
                    </a:p>
                  </a:txBody>
                  <a:tcPr/>
                </a:tc>
              </a:tr>
              <a:tr h="511175">
                <a:tc>
                  <a:txBody>
                    <a:bodyPr/>
                    <a:p>
                      <a:pPr algn="ctr" fontAlgn="ctr">
                        <a:buNone/>
                      </a:pPr>
                      <a:r>
                        <a:rPr lang="zh-CN" altLang="en-US" b="1">
                          <a:sym typeface="+mn-ea"/>
                        </a:rPr>
                        <a:t>落款</a:t>
                      </a:r>
                      <a:endParaRPr lang="zh-CN" altLang="en-US" sz="1800" b="1"/>
                    </a:p>
                  </a:txBody>
                  <a:tcPr/>
                </a:tc>
                <a:tc>
                  <a:txBody>
                    <a:bodyPr/>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66005" y="1604645"/>
            <a:ext cx="6854190" cy="706755"/>
          </a:xfrm>
          <a:prstGeom prst="rect">
            <a:avLst/>
          </a:prstGeom>
          <a:noFill/>
        </p:spPr>
        <p:txBody>
          <a:bodyPr wrap="square" rtlCol="0" anchor="t">
            <a:spAutoFit/>
          </a:bodyPr>
          <a:p>
            <a:pPr algn="ctr"/>
            <a:r>
              <a:rPr lang="en-US" altLang="zh-CN" sz="2000" b="1"/>
              <a:t> </a:t>
            </a:r>
            <a:r>
              <a:rPr sz="2000" b="1"/>
              <a:t>En</a:t>
            </a:r>
            <a:r>
              <a:rPr lang="zh-CN" altLang="en-US" sz="2000" b="1"/>
              <a:t>glish Club Members Wanted</a:t>
            </a:r>
            <a:endParaRPr lang="zh-CN" altLang="en-US" sz="2000" b="1"/>
          </a:p>
          <a:p>
            <a:r>
              <a:rPr lang="zh-CN" altLang="en-US" sz="2000" b="1"/>
              <a:t>  </a:t>
            </a:r>
            <a:r>
              <a:rPr lang="en-US" altLang="zh-CN" sz="2000" b="1"/>
              <a:t> </a:t>
            </a:r>
            <a:r>
              <a:rPr lang="zh-CN" altLang="en-US" sz="2000" b="1"/>
              <a:t>Scoop! The Englis</a:t>
            </a:r>
            <a:r>
              <a:rPr sz="2000" b="1"/>
              <a:t>h Club is recruiting new members!</a:t>
            </a:r>
            <a:endParaRPr sz="2000" b="1"/>
          </a:p>
        </p:txBody>
      </p:sp>
      <p:sp>
        <p:nvSpPr>
          <p:cNvPr id="8" name="文本框 7"/>
          <p:cNvSpPr txBox="1"/>
          <p:nvPr/>
        </p:nvSpPr>
        <p:spPr>
          <a:xfrm>
            <a:off x="4778375" y="2614295"/>
            <a:ext cx="7081520" cy="1322070"/>
          </a:xfrm>
          <a:prstGeom prst="rect">
            <a:avLst/>
          </a:prstGeom>
          <a:noFill/>
        </p:spPr>
        <p:txBody>
          <a:bodyPr wrap="square" rtlCol="0" anchor="t">
            <a:spAutoFit/>
          </a:bodyPr>
          <a:p>
            <a:r>
              <a:rPr lang="en-US" altLang="zh-CN" sz="2000" b="1"/>
              <a:t>    </a:t>
            </a:r>
            <a:r>
              <a:rPr lang="zh-CN" altLang="en-US" sz="2000" b="1"/>
              <a:t>As an club enjoying lasting popularity, we offer various appealing activities. Want to exchange ideas in learning English? Come to our regular movies, lectures and English corners, chatting and progressing with people of similar interest. </a:t>
            </a:r>
            <a:endParaRPr lang="zh-CN" altLang="en-US" sz="2000" b="1"/>
          </a:p>
        </p:txBody>
      </p:sp>
      <p:sp>
        <p:nvSpPr>
          <p:cNvPr id="9" name="文本框 8"/>
          <p:cNvSpPr txBox="1"/>
          <p:nvPr/>
        </p:nvSpPr>
        <p:spPr>
          <a:xfrm>
            <a:off x="4778375" y="4050030"/>
            <a:ext cx="6993255" cy="1014730"/>
          </a:xfrm>
          <a:prstGeom prst="rect">
            <a:avLst/>
          </a:prstGeom>
          <a:noFill/>
        </p:spPr>
        <p:txBody>
          <a:bodyPr wrap="square" rtlCol="0" anchor="t">
            <a:spAutoFit/>
          </a:bodyPr>
          <a:p>
            <a:r>
              <a:rPr lang="zh-CN" altLang="en-US" sz="2000" b="1"/>
              <a:t>Here, you</a:t>
            </a:r>
            <a:r>
              <a:rPr lang="en-US" altLang="zh-CN" sz="2000" b="1"/>
              <a:t>’</a:t>
            </a:r>
            <a:r>
              <a:rPr lang="zh-CN" altLang="en-US" sz="2000" b="1"/>
              <a:t>ll also be exposed to thrilling events from impressive speech contests to breath-taking theatrical performances, which help you explore the charm of English language and culture. </a:t>
            </a:r>
            <a:endParaRPr lang="zh-CN" altLang="en-US" sz="2000" b="1"/>
          </a:p>
        </p:txBody>
      </p:sp>
      <p:sp>
        <p:nvSpPr>
          <p:cNvPr id="10" name="文本框 9"/>
          <p:cNvSpPr txBox="1"/>
          <p:nvPr/>
        </p:nvSpPr>
        <p:spPr>
          <a:xfrm>
            <a:off x="4951730" y="5243195"/>
            <a:ext cx="6734175" cy="706755"/>
          </a:xfrm>
          <a:prstGeom prst="rect">
            <a:avLst/>
          </a:prstGeom>
          <a:noFill/>
        </p:spPr>
        <p:txBody>
          <a:bodyPr wrap="square" rtlCol="0" anchor="t">
            <a:spAutoFit/>
          </a:bodyPr>
          <a:p>
            <a:r>
              <a:rPr lang="en-US" altLang="zh-CN" sz="2000" b="1"/>
              <a:t>    </a:t>
            </a:r>
            <a:r>
              <a:rPr lang="zh-CN" altLang="en-US" sz="2000" b="1"/>
              <a:t>To have fun and more than fun, never hesitate to sign up on the School Web before Friday.   </a:t>
            </a:r>
            <a:endParaRPr lang="zh-CN" altLang="en-US" sz="2000" b="1"/>
          </a:p>
        </p:txBody>
      </p:sp>
      <p:sp>
        <p:nvSpPr>
          <p:cNvPr id="11" name="文本框 10"/>
          <p:cNvSpPr txBox="1"/>
          <p:nvPr/>
        </p:nvSpPr>
        <p:spPr>
          <a:xfrm>
            <a:off x="8634095" y="6071870"/>
            <a:ext cx="2540000" cy="398780"/>
          </a:xfrm>
          <a:prstGeom prst="rect">
            <a:avLst/>
          </a:prstGeom>
          <a:noFill/>
        </p:spPr>
        <p:txBody>
          <a:bodyPr wrap="square" rtlCol="0" anchor="t">
            <a:spAutoFit/>
          </a:bodyPr>
          <a:p>
            <a:r>
              <a:rPr lang="zh-CN" altLang="en-US" sz="2000" b="1"/>
              <a:t>English Club</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8" grpId="0"/>
      <p:bldP spid="8" grpId="1"/>
      <p:bldP spid="9" grpId="0"/>
      <p:bldP spid="9" grpId="1"/>
      <p:bldP spid="10" grpId="0"/>
      <p:bldP spid="10" grpId="1"/>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音乐俱乐部纳新启事</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52741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假定你是李华，某国际学校的音乐俱乐部(Music Club)负责人。为了提升同学们的音乐欣赏力并扩大俱乐部的影响力，该俱乐部决定招纳新成员，请你用英语写一则纳新启事，内容包括：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1.招新时间和地点；</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2.对新成员的要求；</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3.俱乐部的活动。</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(2021.12.8) 浙江强基联盟高三联考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894205"/>
            <a:ext cx="7380605" cy="3900170"/>
          </a:xfrm>
          <a:prstGeom prst="rect">
            <a:avLst/>
          </a:prstGeom>
          <a:noFill/>
        </p:spPr>
        <p:txBody>
          <a:bodyPr wrap="square" rtlCol="0" anchor="t">
            <a:spAutoFit/>
          </a:bodyPr>
          <a:p>
            <a:pPr algn="ctr" fontAlgn="auto">
              <a:lnSpc>
                <a:spcPts val="2700"/>
              </a:lnSpc>
            </a:pPr>
            <a:r>
              <a:rPr lang="en-US" altLang="zh-CN"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Members Wanted</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Aimed at promoting students' ability to appreciate music and expand its influence, our Music Club is intended to recruit new members this Friday after school in the music classroom.</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Whoever is fond of music and willing to get involved in music creation and performance is preferable in our club.Once admitted, you'll have the opportunities to experience various activities, ranging from lectures on music theory to high-level concerts. To provide a platform for every member to show their talent,a yearly performance will also be held.</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What are you waiting for? Join us and enjoy music</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介绍社团情况</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假设你是李华，你本学期参加了中国国画社团，你的英国朋友Wilson想了解你的社团选择情况。请你给他写一封邮件，具体内容如下：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1.选择结果；</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2.社团活动简介；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3.社团活动收获。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chemeClr val="accent6">
              <a:lumMod val="50000"/>
            </a:schemeClr>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884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(2021.11)宁波 2021 学年第一学期模拟考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59232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Wilson,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are interested in my choice of clubs,I'm writing to tell you that I have joined Chinese Painting Club.</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totally attracted to the club,because various activities are provided regularly, including training for green hands, painting outdoors and visiting art exhibitions. By joining the club, not only can I acquire basic painting skills, but also form a circle of friends with similar hobbies. Additionally, appreciating the traditional Chinese paintings offers me chances to deepen my insight into our unique culture.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Do you have similar clubs? Hope to hear from you soon.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1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accent3"/>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1059314" y="5034230"/>
            <a:ext cx="6240780" cy="945515"/>
          </a:xfrm>
          <a:prstGeom prst="rect">
            <a:avLst/>
          </a:prstGeom>
          <a:noFill/>
        </p:spPr>
        <p:txBody>
          <a:bodyPr wrap="none" rtlCol="0">
            <a:spAutoFit/>
          </a:bodyPr>
          <a:p>
            <a:pPr marL="571500" indent="-571500" algn="l">
              <a:buFont typeface="Wingdings" panose="05000000000000000000" charset="0"/>
              <a:buChar char="l"/>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偏好体美</a:t>
            </a:r>
            <a:r>
              <a:rPr lang="zh-CN" altLang="en-US" sz="2400" b="1"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ea"/>
              </a:rPr>
              <a:t>劳</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ea"/>
              </a:rPr>
              <a:t>“双减”</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形势下的活动开展</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571500" indent="-571500" algn="l" fontAlgn="auto">
              <a:lnSpc>
                <a:spcPts val="3780"/>
              </a:lnSpc>
              <a:buFont typeface="Wingdings" panose="05000000000000000000" charset="0"/>
              <a:buChar char="l"/>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既破猜题规律，又有规律可循</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868680" y="3471545"/>
            <a:ext cx="4131945" cy="645160"/>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高考方向和预测</a:t>
            </a:r>
            <a:endParaRPr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5886450" y="949325"/>
            <a:ext cx="6359525" cy="360680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介绍运动会招募志愿者</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+邀请共同报名参加</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假定你是李华，学校正在为即将举办的年度运动会招募志愿者，你打算报名，恰逢交换生 Alex 向你发电子邮件咨询相关情况，请你给他回一封邮件。内容包括：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运动会时间和地点；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运动会志愿者职责；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邀请共同报名参加</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88415"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 丽水市三校2021-2022学年高三12月份联考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93903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had just decided to be a volunteer of the upcoming school sports meet when your email reached me. I am more than willing to inform you of some relevant information.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As scheduled, the sports meet will last from December 19th to 21st in the school playground. Its volunteers' duties will involve guarding the entrance, keeping order and assisting the judges in the field. The opportunity seldom knocks twice that we can have a good time together.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So you are cordially invited to apply as a volunteer together. I have every confidence that we will reap unforgettable memories.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98390"/>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0374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元旦晚会的书面通知</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+告知国际交换生参加</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假定你是学生会主席李华, 你校将组织一场元旦晚会(New Year party), 请你用英语写一则书面通知, 告知你校的国际交换生参加, 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时间、地点；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晚会节目安排；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欢迎参加。</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9EE256"/>
              </a:gs>
              <a:gs pos="100000">
                <a:srgbClr val="52762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14300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金华十校2021年11月高三模拟考试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246245"/>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Notice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With the New Year approaching, a New Year party is scheduled to be held by our school on January 1st, 2021 in the school music hall.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 wide variety of performances featuring traditional Chinese culture will be put on stage, including folk music, traditional Chinese operas, cross talk, lion dance and Chinese martial arts. Besides, an English drama based on British playwright Shakespeare’s masterpiece Hamlet will be performed.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All exchange students are highly welcome to attend. You can’t afford to miss it!</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Student Union</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95921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夏令营闭营晚会</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征选英语节目的书面通知</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05</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假设你校英语夏令营活动将于下周举行闭营晚会，现面向全体学生征选英语节目。请你代表校学生会用英语写一则书面通知，内容包括：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1.晚会时间、地点；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2.节目形式；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3.报名方式。</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 2021学年第一学期浙七彩阳光期中联考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592320"/>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Notice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closing ceremony of the summer camp is scheduled to be held at the auditorium next Friday night.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Various forms of English performances are wanted, ranging from sweet songs and graceful dances to vivid plays and humorous talk shows. It's a good platform where you can showcase your talents and have fun at the same time.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If interested, please sign up on the school website before this Sunday. All the candidates are required to go through a careful selection process next Monday,so remember to get your performance ready in advance.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Students' Union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August 10</a:t>
            </a:r>
            <a:r>
              <a:rPr sz="2000" b="1" baseline="30000">
                <a:latin typeface="等线" panose="02010600030101010101" charset="-122"/>
                <a:ea typeface="等线" panose="02010600030101010101" charset="-122"/>
              </a:rPr>
              <a:t>th</a:t>
            </a:r>
            <a:r>
              <a:rPr sz="2000" b="1">
                <a:latin typeface="等线" panose="02010600030101010101" charset="-122"/>
                <a:ea typeface="等线" panose="02010600030101010101" charset="-122"/>
              </a:rPr>
              <a:t>, 2021</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3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8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介绍“中国文化冬令营活动”</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sym typeface="+mn-ea"/>
              </a:rPr>
              <a:t>邀请</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sym typeface="+mn-ea"/>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06</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773307"/>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假设你是李华。你的英国笔友Tom来信说计划来杭州旅游并了解中国文化。你们学校将在12月份开展为期一周的“中国文化冬令营活动”。请你用英文写一封回信向他介绍这次冬令营活动并邀请他参加。内容包括：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1.写信目的；</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3.活动内容。</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E30000"/>
              </a:gs>
              <a:gs pos="100000">
                <a:srgbClr val="76030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101600" y="1724025"/>
            <a:ext cx="132334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(2021.11)2021学年第一学期杭州地区（含周边）</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期中考试</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999230" y="1423035"/>
            <a:ext cx="7380605" cy="493903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Tom,</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plan to visit Hangzhou and learn more about Chinese culture, I'd like to invite you to join in a camp called“2021 Chinese Winter Camp" in our school.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During the camp lasting a week from December 19th to 25th, we will offer two courses Everyday Chinese and Chinese Calligraphy. We'll also introduce Yue Opera and Chinese paintings. Moreover, you'll have the chance to learn and taste our Chinese cooking. As for sightseeing tours, the Lingyin Temple and the West Lake are included.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convinced that your trip to Hangzhou will be a feast for your eyes. Your coming will be warmly welcomed!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1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6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中国传统艺术展</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的导语</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07</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你校正在为前来参加国际夏令营的外国中学生筹划中国传统艺术展。假如你负责设计，请用英语为该展览写一则导语，内容包括：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1.欢迎参观；</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2.内容简介；</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3.注意事项。</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(2021.12.16)嘉兴二模</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45890" y="1820545"/>
            <a:ext cx="7380605" cy="4246245"/>
          </a:xfrm>
          <a:prstGeom prst="rect">
            <a:avLst/>
          </a:prstGeom>
          <a:noFill/>
        </p:spPr>
        <p:txBody>
          <a:bodyPr wrap="square" rtlCol="0" anchor="t">
            <a:spAutoFit/>
          </a:bodyPr>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Welcome to the Chinese Traditional Art Exhibition arranged by our school.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exhibition is presented mainly in the form of photographs, most showing numerous masterpieces of Chinese calligraphy and paintings by distinguished artists from different dynasties, which reflect the characteristics of each historical period. Other art forms, featuring paper-cutting and seal-cutting, illustrate the superb craftsmanship of folk artists. Additionally, diverse facial designs of Peking Opera are on display, each representing a unique image of opera characters.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Please visit in an orderly manner and don’t make noise.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9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4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“中国传统文化之美”为主题的首届校园文化节</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的报道</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08</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假设你是李华，近日你校举办了以“中国传统文化之美”为主题的首届校园文化节。请你根据以下要点，给校英文报写一篇报道，内容包括：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1.举办时间；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2.活动内容；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3.师生反响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0 )  2021学年第一学期五校联考高三英语试题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15410" y="982980"/>
            <a:ext cx="7380605" cy="5285105"/>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version1</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ct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First Culture Festival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Last week witnessed the first Culture Festival themed “the Beauty of Chinese Traditional Culture” held by our school.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festival consisted of various activities, ranging from an ancient poetry recitation contest on Tuesday afternoon to a week-long exhibition, where hundreds of students’ traditional Chinese painting and calligraphy works were on display. Additionally, several celebrated actors were invited to perform Beijing Opera in the auditorium on Friday evening.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cultural feast turned out a huge success. Both the teachers and students thought highly of it and regarded it a golden chance to gain a deeper insight into Chinese traditional culture.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“中国传统文化之美”为主题的首届校园文化节</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的报道</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08</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假设你是李华，近日你校举办了以“中国传统文化之美”为主题的首届校园文化节。请你根据以下要点，给校英文报写一篇报道，内容包括：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1.举办时间；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2.活动内容；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3.师生反响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0 )  2021学年第一学期五校联考高三英语试题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846830" y="1061085"/>
            <a:ext cx="7925435" cy="493903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version2</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ct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First Culture Festival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immerse students in an authentic art and culture atmosphere and diverse traditions, a well-designed activity themed “the Beauty of Chinese Traditional Culture” successfully drew its curtain down.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From December 1</a:t>
            </a:r>
            <a:r>
              <a:rPr sz="2000" b="1" baseline="30000">
                <a:latin typeface="等线" panose="02010600030101010101" charset="-122"/>
                <a:ea typeface="等线" panose="02010600030101010101" charset="-122"/>
              </a:rPr>
              <a:t>st</a:t>
            </a:r>
            <a:r>
              <a:rPr sz="2000" b="1">
                <a:latin typeface="等线" panose="02010600030101010101" charset="-122"/>
                <a:ea typeface="等线" panose="02010600030101010101" charset="-122"/>
              </a:rPr>
              <a:t> to 7</a:t>
            </a:r>
            <a:r>
              <a:rPr sz="2000" b="1" baseline="30000">
                <a:latin typeface="等线" panose="02010600030101010101" charset="-122"/>
                <a:ea typeface="等线" panose="02010600030101010101" charset="-122"/>
              </a:rPr>
              <a:t>th</a:t>
            </a:r>
            <a:r>
              <a:rPr sz="2000" b="1">
                <a:latin typeface="等线" panose="02010600030101010101" charset="-122"/>
                <a:ea typeface="等线" panose="02010600030101010101" charset="-122"/>
              </a:rPr>
              <a:t>, various programs, performances, lectures and interactive games full of traditional Chinese elements were displayed one after another, getting us spellbound with our ancestors’ wisdom, creativity and strikingly amazing craftsmanship developed in the long history of 5000 years.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Festival, gaining the clapping of both teachers and students, to a large extent, enhanced our confidence to expand our traditional culture overseas with much pride.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“人工智能与生活”为主题的科技创新大赛</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的宣传稿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09</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假如你是李华，你校将举办以“人工智能与生活”为主题的科技创新大赛</a:t>
              </a:r>
              <a:r>
                <a:rPr b="1" baseline="-25000" dirty="0">
                  <a:latin typeface="微软雅黑" panose="020B0503020204020204" pitchFamily="34" charset="-122"/>
                  <a:ea typeface="微软雅黑" panose="020B0503020204020204" pitchFamily="34" charset="-122"/>
                </a:rPr>
                <a:t>(the Science and Technology Innovation Contest)</a:t>
              </a:r>
              <a:r>
                <a:rPr b="1" dirty="0">
                  <a:latin typeface="微软雅黑" panose="020B0503020204020204" pitchFamily="34" charset="-122"/>
                  <a:ea typeface="微软雅黑" panose="020B0503020204020204" pitchFamily="34" charset="-122"/>
                </a:rPr>
                <a:t>。请你用英语为本次活动写一则宣传稿，内容包括：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1．比赛目的；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a:t>
              </a:r>
              <a:r>
                <a:rPr lang="en-US"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主题与内容；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3．参赛方式。</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14CD68"/>
              </a:gs>
              <a:gs pos="100000">
                <a:srgbClr val="035C7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645160"/>
          </a:xfrm>
          <a:prstGeom prst="rect">
            <a:avLst/>
          </a:prstGeom>
          <a:noFill/>
        </p:spPr>
        <p:txBody>
          <a:bodyPr wrap="square" rtlCol="0" anchor="t">
            <a:spAutoFit/>
          </a:bodyPr>
          <a:p>
            <a:r>
              <a:rPr sz="1200" b="1">
                <a:latin typeface="微软雅黑" panose="020B0503020204020204" pitchFamily="34" charset="-122"/>
                <a:ea typeface="微软雅黑" panose="020B0503020204020204" pitchFamily="34" charset="-122"/>
                <a:cs typeface="微软雅黑" panose="020B0503020204020204" pitchFamily="34" charset="-122"/>
              </a:rPr>
              <a:t>（2021.11）绍兴市高考科目诊断性考试</a:t>
            </a:r>
            <a:endParaRPr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832225" y="1820545"/>
            <a:ext cx="7925435" cy="3900170"/>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A Special Contest You Won’t Want to Miss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inspire us with scientific creativity in this ever-changing “smarter” world, we have a Science and Technology Innovation Contest on the way.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coming contest, with the theme of “Artificial Intelligence and Our Life”, will serve as a platform to show our talents for technological innovation. Works are welcome ranging from scientific designs to inventions facilitating our daily life with AI.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If interested, please submit your work to the Students’ Union Office before December 1st. I believe every participant will achieve something amazing.</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拔河比赛的报道</a:t>
            </a:r>
            <a:endParaRPr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10</a:t>
              </a:r>
              <a:endParaRPr lang="en-US" altLang="zh-CN"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假定你是校英文报记者李华，上周六你校举办了学生拔河比赛，请你为校英文报写一篇题为 “An Exciting Tug-of-war”的报道，内容包括：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时间、地点；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活动经过；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活动反响。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14CD68"/>
              </a:gs>
              <a:gs pos="100000">
                <a:srgbClr val="035C7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645160"/>
          </a:xfrm>
          <a:prstGeom prst="rect">
            <a:avLst/>
          </a:prstGeom>
          <a:noFill/>
        </p:spPr>
        <p:txBody>
          <a:bodyPr wrap="square" rtlCol="0" anchor="t">
            <a:spAutoFit/>
          </a:bodyPr>
          <a:p>
            <a:r>
              <a:rPr sz="1200" b="1">
                <a:latin typeface="微软雅黑" panose="020B0503020204020204" pitchFamily="34" charset="-122"/>
                <a:ea typeface="微软雅黑" panose="020B0503020204020204" pitchFamily="34" charset="-122"/>
                <a:cs typeface="微软雅黑" panose="020B0503020204020204" pitchFamily="34" charset="-122"/>
              </a:rPr>
              <a:t>(20211113 ) 浙江省十校联盟试卷 </a:t>
            </a:r>
            <a:endParaRPr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82085" y="1595755"/>
            <a:ext cx="7607300" cy="4246245"/>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An Exciting Tug-of-war</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enrich students’ school life, an exciting tug-of-war was held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last Saturday on the school playground.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Ten boys and ten girls selected by each class lined beside the rope and grasped it tightly, waiting for the start. Whistle blown, the participants tried their best to pull the rope, while those standing by cheered desperately for them. Eventually, every student of the class winning the tug-of-war was awarded a delicate notebook.</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tug-of-war was thought highly of by students. Not only did it build up their bodies, but also it greatly strengthened the cooperation among them.</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5761990" y="950595"/>
            <a:ext cx="6430010" cy="3604260"/>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4074160" cy="46037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4.告知+道歉/推荐</a:t>
            </a:r>
            <a:r>
              <a:rPr 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建议</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2610485"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高考方向和预测</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4" name="图片 3" descr="搜狗截图20200604164323"/>
          <p:cNvPicPr>
            <a:picLocks noChangeAspect="1"/>
          </p:cNvPicPr>
          <p:nvPr>
            <p:custDataLst>
              <p:tags r:id="rId3"/>
            </p:custDataLst>
          </p:nvPr>
        </p:nvPicPr>
        <p:blipFill>
          <a:blip r:embed="rId4"/>
          <a:srcRect r="11674"/>
          <a:stretch>
            <a:fillRect/>
          </a:stretch>
        </p:blipFill>
        <p:spPr>
          <a:xfrm>
            <a:off x="195263" y="1025525"/>
            <a:ext cx="4754404" cy="2791778"/>
          </a:xfrm>
          <a:prstGeom prst="rect">
            <a:avLst/>
          </a:prstGeom>
        </p:spPr>
      </p:pic>
      <p:pic>
        <p:nvPicPr>
          <p:cNvPr id="5" name="图片 4" descr="2345截图20210714015647"/>
          <p:cNvPicPr>
            <a:picLocks noChangeAspect="1"/>
          </p:cNvPicPr>
          <p:nvPr/>
        </p:nvPicPr>
        <p:blipFill>
          <a:blip r:embed="rId5"/>
          <a:stretch>
            <a:fillRect/>
          </a:stretch>
        </p:blipFill>
        <p:spPr>
          <a:xfrm>
            <a:off x="4897120" y="1024890"/>
            <a:ext cx="7017385" cy="2792730"/>
          </a:xfrm>
          <a:prstGeom prst="rect">
            <a:avLst/>
          </a:prstGeom>
        </p:spPr>
      </p:pic>
      <p:sp>
        <p:nvSpPr>
          <p:cNvPr id="6" name="文本框 5"/>
          <p:cNvSpPr txBox="1"/>
          <p:nvPr/>
        </p:nvSpPr>
        <p:spPr>
          <a:xfrm>
            <a:off x="7112000" y="1594485"/>
            <a:ext cx="4748530" cy="337185"/>
          </a:xfrm>
          <a:prstGeom prst="rect">
            <a:avLst/>
          </a:prstGeom>
          <a:solidFill>
            <a:srgbClr val="2D2D8A">
              <a:lumMod val="20000"/>
              <a:lumOff val="80000"/>
            </a:srgbClr>
          </a:solidFill>
        </p:spPr>
        <p:txBody>
          <a:bodyPr wrap="square" rtlCol="0">
            <a:spAutoFit/>
          </a:bodyPr>
          <a:p>
            <a:pPr algn="ctr"/>
            <a:r>
              <a:rPr lang="zh-CN" altLang="en-US" sz="1600" b="1">
                <a:latin typeface="微软雅黑" panose="020B0503020204020204" pitchFamily="34" charset="-122"/>
                <a:ea typeface="微软雅黑" panose="020B0503020204020204" pitchFamily="34" charset="-122"/>
              </a:rPr>
              <a:t>非书信</a:t>
            </a:r>
            <a:endParaRPr lang="zh-CN" altLang="en-US" sz="1600" b="1">
              <a:latin typeface="微软雅黑" panose="020B0503020204020204" pitchFamily="34" charset="-122"/>
              <a:ea typeface="微软雅黑" panose="020B0503020204020204" pitchFamily="34" charset="-122"/>
            </a:endParaRPr>
          </a:p>
        </p:txBody>
      </p:sp>
      <p:pic>
        <p:nvPicPr>
          <p:cNvPr id="10" name="图片 9" descr="搜狗截图20210511105604"/>
          <p:cNvPicPr>
            <a:picLocks noChangeAspect="1"/>
          </p:cNvPicPr>
          <p:nvPr/>
        </p:nvPicPr>
        <p:blipFill>
          <a:blip r:embed="rId6"/>
          <a:stretch>
            <a:fillRect/>
          </a:stretch>
        </p:blipFill>
        <p:spPr>
          <a:xfrm>
            <a:off x="195580" y="3960495"/>
            <a:ext cx="8787130" cy="2614930"/>
          </a:xfrm>
          <a:prstGeom prst="rect">
            <a:avLst/>
          </a:prstGeom>
        </p:spPr>
      </p:pic>
      <p:sp>
        <p:nvSpPr>
          <p:cNvPr id="11" name="文本框 10"/>
          <p:cNvSpPr txBox="1"/>
          <p:nvPr/>
        </p:nvSpPr>
        <p:spPr>
          <a:xfrm>
            <a:off x="8056880" y="4213225"/>
            <a:ext cx="3857625" cy="1968500"/>
          </a:xfrm>
          <a:prstGeom prst="rect">
            <a:avLst/>
          </a:prstGeom>
          <a:solidFill>
            <a:srgbClr val="2D2D8A">
              <a:lumMod val="20000"/>
              <a:lumOff val="80000"/>
            </a:srgbClr>
          </a:solidFill>
        </p:spPr>
        <p:txBody>
          <a:bodyPr wrap="square" rtlCol="0">
            <a:spAutoFit/>
          </a:bodyPr>
          <a:p>
            <a:r>
              <a:rPr lang="en-US" altLang="zh-CN" sz="1400" b="1">
                <a:solidFill>
                  <a:srgbClr val="002060"/>
                </a:solidFill>
                <a:latin typeface="微软雅黑" panose="020B0503020204020204" pitchFamily="34" charset="-122"/>
                <a:ea typeface="微软雅黑" panose="020B0503020204020204" pitchFamily="34" charset="-122"/>
              </a:rPr>
              <a:t>1.</a:t>
            </a:r>
            <a:r>
              <a:rPr lang="zh-CN" altLang="en-US" sz="1400" b="1">
                <a:solidFill>
                  <a:srgbClr val="C00000"/>
                </a:solidFill>
                <a:latin typeface="微软雅黑" panose="020B0503020204020204" pitchFamily="34" charset="-122"/>
                <a:ea typeface="微软雅黑" panose="020B0503020204020204" pitchFamily="34" charset="-122"/>
              </a:rPr>
              <a:t>邀请信</a:t>
            </a:r>
            <a:r>
              <a:rPr lang="zh-CN" altLang="en-US" sz="1400" b="1">
                <a:solidFill>
                  <a:srgbClr val="002060"/>
                </a:solidFill>
                <a:latin typeface="微软雅黑" panose="020B0503020204020204" pitchFamily="34" charset="-122"/>
                <a:ea typeface="微软雅黑" panose="020B0503020204020204" pitchFamily="34" charset="-122"/>
              </a:rPr>
              <a:t>和</a:t>
            </a:r>
            <a:r>
              <a:rPr lang="zh-CN" altLang="en-US" sz="1400" b="1">
                <a:solidFill>
                  <a:srgbClr val="C00000"/>
                </a:solidFill>
                <a:latin typeface="微软雅黑" panose="020B0503020204020204" pitchFamily="34" charset="-122"/>
                <a:ea typeface="微软雅黑" panose="020B0503020204020204" pitchFamily="34" charset="-122"/>
              </a:rPr>
              <a:t>告知信</a:t>
            </a:r>
            <a:r>
              <a:rPr lang="zh-CN" altLang="en-US" sz="1400" b="1">
                <a:solidFill>
                  <a:srgbClr val="002060"/>
                </a:solidFill>
                <a:latin typeface="微软雅黑" panose="020B0503020204020204" pitchFamily="34" charset="-122"/>
                <a:ea typeface="微软雅黑" panose="020B0503020204020204" pitchFamily="34" charset="-122"/>
              </a:rPr>
              <a:t>备受命题者喜爱</a:t>
            </a:r>
            <a:endParaRPr lang="zh-CN" altLang="en-US" sz="1400" b="1">
              <a:solidFill>
                <a:srgbClr val="002060"/>
              </a:solidFill>
              <a:latin typeface="微软雅黑" panose="020B0503020204020204" pitchFamily="34" charset="-122"/>
              <a:ea typeface="微软雅黑" panose="020B0503020204020204" pitchFamily="34" charset="-122"/>
            </a:endParaRPr>
          </a:p>
          <a:p>
            <a:r>
              <a:rPr lang="en-US" altLang="zh-CN" sz="1400" b="1">
                <a:solidFill>
                  <a:srgbClr val="002060"/>
                </a:solidFill>
                <a:latin typeface="微软雅黑" panose="020B0503020204020204" pitchFamily="34" charset="-122"/>
                <a:ea typeface="微软雅黑" panose="020B0503020204020204" pitchFamily="34" charset="-122"/>
              </a:rPr>
              <a:t>2.</a:t>
            </a:r>
            <a:r>
              <a:rPr lang="zh-CN" altLang="en-US" sz="1400" b="1">
                <a:solidFill>
                  <a:srgbClr val="002060"/>
                </a:solidFill>
                <a:latin typeface="微软雅黑" panose="020B0503020204020204" pitchFamily="34" charset="-122"/>
                <a:ea typeface="微软雅黑" panose="020B0503020204020204" pitchFamily="34" charset="-122"/>
              </a:rPr>
              <a:t>五年内未考：</a:t>
            </a:r>
            <a:endParaRPr lang="zh-CN" altLang="en-US" sz="1400" b="1">
              <a:solidFill>
                <a:srgbClr val="002060"/>
              </a:solidFill>
              <a:latin typeface="微软雅黑" panose="020B0503020204020204" pitchFamily="34" charset="-122"/>
              <a:ea typeface="微软雅黑" panose="020B0503020204020204" pitchFamily="34" charset="-122"/>
            </a:endParaRPr>
          </a:p>
          <a:p>
            <a:r>
              <a:rPr lang="zh-CN" altLang="en-US" sz="1400" b="1">
                <a:solidFill>
                  <a:srgbClr val="C00000"/>
                </a:solidFill>
                <a:latin typeface="微软雅黑" panose="020B0503020204020204" pitchFamily="34" charset="-122"/>
                <a:ea typeface="微软雅黑" panose="020B0503020204020204" pitchFamily="34" charset="-122"/>
              </a:rPr>
              <a:t>倡议书；建议信；道歉信；祝贺信；通知</a:t>
            </a:r>
            <a:r>
              <a:rPr lang="zh-CN" altLang="en-US" sz="1400" b="1">
                <a:solidFill>
                  <a:srgbClr val="002060"/>
                </a:solidFill>
                <a:latin typeface="微软雅黑" panose="020B0503020204020204" pitchFamily="34" charset="-122"/>
                <a:ea typeface="微软雅黑" panose="020B0503020204020204" pitchFamily="34" charset="-122"/>
              </a:rPr>
              <a:t>；</a:t>
            </a:r>
            <a:r>
              <a:rPr lang="zh-CN" altLang="en-US" sz="1400" b="1">
                <a:solidFill>
                  <a:srgbClr val="9BBB59">
                    <a:lumMod val="75000"/>
                  </a:srgbClr>
                </a:solidFill>
                <a:latin typeface="微软雅黑" panose="020B0503020204020204" pitchFamily="34" charset="-122"/>
                <a:ea typeface="微软雅黑" panose="020B0503020204020204" pitchFamily="34" charset="-122"/>
                <a:sym typeface="华文隶书" panose="02010800040101010101" charset="-122"/>
              </a:rPr>
              <a:t>发言稿</a:t>
            </a:r>
            <a:r>
              <a:rPr lang="zh-CN" altLang="en-US" sz="1400" b="1" baseline="-25000">
                <a:solidFill>
                  <a:srgbClr val="9BBB59">
                    <a:lumMod val="75000"/>
                  </a:srgbClr>
                </a:solidFill>
                <a:latin typeface="微软雅黑" panose="020B0503020204020204" pitchFamily="34" charset="-122"/>
                <a:ea typeface="微软雅黑" panose="020B0503020204020204" pitchFamily="34" charset="-122"/>
                <a:sym typeface="华文隶书" panose="02010800040101010101" charset="-122"/>
              </a:rPr>
              <a:t>（演讲？，欢迎，欢送）</a:t>
            </a:r>
            <a:r>
              <a:rPr lang="zh-CN" altLang="en-US" sz="1400" b="1">
                <a:solidFill>
                  <a:srgbClr val="9BBB59">
                    <a:lumMod val="75000"/>
                  </a:srgbClr>
                </a:solidFill>
                <a:latin typeface="微软雅黑" panose="020B0503020204020204" pitchFamily="34" charset="-122"/>
                <a:ea typeface="微软雅黑" panose="020B0503020204020204" pitchFamily="34" charset="-122"/>
              </a:rPr>
              <a:t>投诉信？</a:t>
            </a:r>
            <a:endParaRPr lang="zh-CN" altLang="en-US" sz="1400" b="1">
              <a:solidFill>
                <a:srgbClr val="9BBB59">
                  <a:lumMod val="75000"/>
                </a:srgbClr>
              </a:solidFill>
              <a:latin typeface="微软雅黑" panose="020B0503020204020204" pitchFamily="34" charset="-122"/>
              <a:ea typeface="微软雅黑" panose="020B0503020204020204" pitchFamily="34" charset="-122"/>
            </a:endParaRPr>
          </a:p>
          <a:p>
            <a:endParaRPr lang="zh-CN" altLang="en-US" sz="1400" b="1">
              <a:solidFill>
                <a:srgbClr val="9BBB59">
                  <a:lumMod val="75000"/>
                </a:srgbClr>
              </a:solidFill>
              <a:latin typeface="微软雅黑" panose="020B0503020204020204" pitchFamily="34" charset="-122"/>
              <a:ea typeface="微软雅黑" panose="020B0503020204020204" pitchFamily="34" charset="-122"/>
            </a:endParaRPr>
          </a:p>
          <a:p>
            <a:r>
              <a:rPr lang="en-US" altLang="zh-CN" sz="2400" b="1">
                <a:solidFill>
                  <a:srgbClr val="C00000"/>
                </a:solidFill>
                <a:latin typeface="微软雅黑" panose="020B0503020204020204" pitchFamily="34" charset="-122"/>
                <a:ea typeface="微软雅黑" panose="020B0503020204020204" pitchFamily="34" charset="-122"/>
              </a:rPr>
              <a:t>“</a:t>
            </a:r>
            <a:r>
              <a:rPr lang="zh-CN" altLang="en-US" sz="2400" b="1">
                <a:solidFill>
                  <a:srgbClr val="C00000"/>
                </a:solidFill>
                <a:latin typeface="微软雅黑" panose="020B0503020204020204" pitchFamily="34" charset="-122"/>
                <a:ea typeface="微软雅黑" panose="020B0503020204020204" pitchFamily="34" charset="-122"/>
              </a:rPr>
              <a:t>双减</a:t>
            </a:r>
            <a:r>
              <a:rPr lang="en-US" altLang="zh-CN" sz="2400" b="1">
                <a:solidFill>
                  <a:srgbClr val="C000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形势下的：</a:t>
            </a:r>
            <a:endParaRPr lang="zh-CN" altLang="en-US" sz="1400" b="1">
              <a:solidFill>
                <a:srgbClr val="C00000"/>
              </a:solidFill>
              <a:latin typeface="微软雅黑" panose="020B0503020204020204" pitchFamily="34" charset="-122"/>
              <a:ea typeface="微软雅黑" panose="020B0503020204020204" pitchFamily="34" charset="-122"/>
            </a:endParaRPr>
          </a:p>
          <a:p>
            <a:r>
              <a:rPr lang="en-US" altLang="zh-CN" sz="1400" b="1">
                <a:solidFill>
                  <a:srgbClr val="C00000"/>
                </a:solidFill>
                <a:latin typeface="微软雅黑" panose="020B0503020204020204" pitchFamily="34" charset="-122"/>
                <a:ea typeface="微软雅黑" panose="020B0503020204020204" pitchFamily="34" charset="-122"/>
              </a:rPr>
              <a:t>1.</a:t>
            </a:r>
            <a:r>
              <a:rPr lang="zh-CN" altLang="en-US" sz="1400" b="1">
                <a:solidFill>
                  <a:srgbClr val="C00000"/>
                </a:solidFill>
                <a:latin typeface="微软雅黑" panose="020B0503020204020204" pitchFamily="34" charset="-122"/>
                <a:ea typeface="微软雅黑" panose="020B0503020204020204" pitchFamily="34" charset="-122"/>
              </a:rPr>
              <a:t>志愿者活动的劳动和活动，体现社会责任</a:t>
            </a:r>
            <a:endParaRPr lang="zh-CN" altLang="en-US" sz="1400" b="1">
              <a:solidFill>
                <a:srgbClr val="C00000"/>
              </a:solidFill>
              <a:latin typeface="微软雅黑" panose="020B0503020204020204" pitchFamily="34" charset="-122"/>
              <a:ea typeface="微软雅黑" panose="020B0503020204020204" pitchFamily="34" charset="-122"/>
            </a:endParaRPr>
          </a:p>
          <a:p>
            <a:r>
              <a:rPr lang="en-US" altLang="zh-CN" sz="1400" b="1">
                <a:solidFill>
                  <a:srgbClr val="C00000"/>
                </a:solidFill>
                <a:latin typeface="微软雅黑" panose="020B0503020204020204" pitchFamily="34" charset="-122"/>
                <a:ea typeface="微软雅黑" panose="020B0503020204020204" pitchFamily="34" charset="-122"/>
              </a:rPr>
              <a:t>2.</a:t>
            </a:r>
            <a:r>
              <a:rPr lang="zh-CN" altLang="en-US" sz="1400" b="1">
                <a:solidFill>
                  <a:srgbClr val="C00000"/>
                </a:solidFill>
                <a:latin typeface="微软雅黑" panose="020B0503020204020204" pitchFamily="34" charset="-122"/>
                <a:ea typeface="微软雅黑" panose="020B0503020204020204" pitchFamily="34" charset="-122"/>
              </a:rPr>
              <a:t>读书和文化活动，体现情感态度价值观</a:t>
            </a:r>
            <a:endParaRPr lang="zh-CN" altLang="en-US" sz="1400" b="1">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052445" y="230505"/>
            <a:ext cx="8507095" cy="398780"/>
          </a:xfrm>
          <a:prstGeom prst="rect">
            <a:avLst/>
          </a:prstGeom>
          <a:noFill/>
        </p:spPr>
        <p:txBody>
          <a:bodyPr wrap="square" rtlCol="0" anchor="t">
            <a:spAutoFit/>
          </a:bodyPr>
          <a:p>
            <a:pPr algn="l"/>
            <a:r>
              <a:rPr sz="2000" b="1">
                <a:solidFill>
                  <a:srgbClr val="000000"/>
                </a:solidFill>
                <a:latin typeface="Arial" panose="020B0604020202020204" pitchFamily="34" charset="0"/>
                <a:ea typeface="微软雅黑" panose="020B0503020204020204" pitchFamily="34" charset="-122"/>
                <a:cs typeface="+mn-ea"/>
                <a:sym typeface="+mn-ea"/>
              </a:rPr>
              <a:t>—— 偏好</a:t>
            </a:r>
            <a:r>
              <a:rPr sz="2000" b="1">
                <a:solidFill>
                  <a:srgbClr val="C00000"/>
                </a:solidFill>
                <a:latin typeface="Arial" panose="020B0604020202020204" pitchFamily="34" charset="0"/>
                <a:ea typeface="微软雅黑" panose="020B0503020204020204" pitchFamily="34" charset="-122"/>
                <a:cs typeface="+mn-ea"/>
                <a:sym typeface="+mn-ea"/>
              </a:rPr>
              <a:t>体美</a:t>
            </a:r>
            <a:r>
              <a:rPr lang="zh-CN" sz="2000" b="1">
                <a:solidFill>
                  <a:srgbClr val="C00000"/>
                </a:solidFill>
                <a:latin typeface="Arial" panose="020B0604020202020204" pitchFamily="34" charset="0"/>
                <a:ea typeface="微软雅黑" panose="020B0503020204020204" pitchFamily="34" charset="-122"/>
                <a:cs typeface="+mn-ea"/>
                <a:sym typeface="+mn-ea"/>
              </a:rPr>
              <a:t>劳</a:t>
            </a:r>
            <a:r>
              <a:rPr sz="2000" b="1">
                <a:solidFill>
                  <a:srgbClr val="000000"/>
                </a:solidFill>
                <a:latin typeface="Arial" panose="020B0604020202020204" pitchFamily="34" charset="0"/>
                <a:ea typeface="微软雅黑" panose="020B0503020204020204" pitchFamily="34" charset="-122"/>
                <a:cs typeface="+mn-ea"/>
                <a:sym typeface="+mn-ea"/>
              </a:rPr>
              <a:t>，全面考查</a:t>
            </a:r>
            <a:r>
              <a:rPr sz="2000" b="1">
                <a:solidFill>
                  <a:srgbClr val="C00000"/>
                </a:solidFill>
                <a:latin typeface="Arial" panose="020B0604020202020204" pitchFamily="34" charset="0"/>
                <a:ea typeface="微软雅黑" panose="020B0503020204020204" pitchFamily="34" charset="-122"/>
                <a:cs typeface="+mn-ea"/>
                <a:sym typeface="+mn-ea"/>
              </a:rPr>
              <a:t>德智体美劳</a:t>
            </a:r>
            <a:r>
              <a:rPr lang="en-US" sz="2000" b="1">
                <a:solidFill>
                  <a:srgbClr val="C00000"/>
                </a:solidFill>
                <a:latin typeface="Arial" panose="020B0604020202020204" pitchFamily="34" charset="0"/>
                <a:ea typeface="微软雅黑" panose="020B0503020204020204" pitchFamily="34" charset="-122"/>
                <a:cs typeface="+mn-ea"/>
                <a:sym typeface="+mn-ea"/>
              </a:rPr>
              <a:t>  </a:t>
            </a:r>
            <a:r>
              <a:rPr lang="zh-CN" altLang="en-US" sz="2000" b="1"/>
              <a:t>既破猜题</a:t>
            </a:r>
            <a:r>
              <a:rPr lang="zh-CN" altLang="en-US" sz="2000" b="1">
                <a:sym typeface="+mn-ea"/>
              </a:rPr>
              <a:t>规律，又有规律可循</a:t>
            </a:r>
            <a:endParaRPr lang="zh-CN" altLang="en-US" sz="2000" b="1">
              <a:sym typeface="+mn-ea"/>
            </a:endParaRPr>
          </a:p>
        </p:txBody>
      </p:sp>
      <p:sp>
        <p:nvSpPr>
          <p:cNvPr id="12" name="椭圆 11"/>
          <p:cNvSpPr/>
          <p:nvPr/>
        </p:nvSpPr>
        <p:spPr>
          <a:xfrm>
            <a:off x="4670425" y="238125"/>
            <a:ext cx="464820" cy="391160"/>
          </a:xfrm>
          <a:prstGeom prst="ellipse">
            <a:avLst/>
          </a:prstGeom>
          <a:noFill/>
          <a:ln w="38100" cap="flat" cmpd="sng" algn="ctr">
            <a:solidFill>
              <a:srgbClr val="2B6F7D"/>
            </a:solidFill>
            <a:prstDash val="solid"/>
            <a:miter lim="800000"/>
          </a:ln>
          <a:effectLst/>
        </p:spPr>
        <p:txBody>
          <a:bodyPr anchor="ctr"/>
          <a:p>
            <a:pPr marL="0" marR="0" lvl="0" indent="0" algn="ctr"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00"/>
              </a:solidFill>
              <a:effectLst/>
              <a:uLnTx/>
              <a:uFillTx/>
              <a:latin typeface="Arial" panose="020B0604020202020204"/>
              <a:ea typeface="华文隶书" panose="02010800040101010101" charset="-122"/>
              <a:cs typeface="+mn-ea"/>
            </a:endParaRPr>
          </a:p>
        </p:txBody>
      </p:sp>
      <p:pic>
        <p:nvPicPr>
          <p:cNvPr id="8" name="图片 7"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bldLvl="0" animBg="1"/>
      <p:bldP spid="11" grpId="1" animBg="1"/>
      <p:bldP spid="12" grpId="0" bldLvl="0"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4262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(2021年3月)“七彩阳光”高三下返校联考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686425"/>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告知+推荐</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lang="zh-CN" altLang="en-US" sz="1600"/>
                        <a:t>假如你是李华，下周你校将开展中国传统文化周活动。你已邀请交换生 Jerry 观看下周六学校古典音乐俱乐部举行的古筝表演, 但该表演因故取消。请你给他写封邮件：</a:t>
                      </a:r>
                      <a:endParaRPr lang="zh-CN" altLang="en-US" sz="1600"/>
                    </a:p>
                  </a:txBody>
                  <a:tcPr/>
                </a:tc>
                <a:tc rowSpan="2">
                  <a:txBody>
                    <a:bodyPr/>
                    <a:p>
                      <a:pPr>
                        <a:buNone/>
                      </a:pPr>
                      <a:endParaRPr lang="zh-CN" altLang="en-US"/>
                    </a:p>
                  </a:txBody>
                  <a:tcPr/>
                </a:tc>
              </a:tr>
              <a:tr h="344805">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000"/>
                        <a:t>告知表演取消；</a:t>
                      </a:r>
                      <a:endParaRPr lang="zh-CN" altLang="en-US" sz="2000"/>
                    </a:p>
                  </a:txBody>
                  <a:tcPr/>
                </a:tc>
                <a:tc vMerge="1">
                  <a:tcPr/>
                </a:tc>
              </a:tr>
              <a:tr h="164528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000"/>
                        <a:t>提议参加其它活动；</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76835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000"/>
                        <a:t>期待回复。</a:t>
                      </a:r>
                      <a:endParaRPr lang="zh-CN" altLang="en-US" sz="2000"/>
                    </a:p>
                  </a:txBody>
                  <a:tcPr/>
                </a:tc>
                <a:tc>
                  <a:txBody>
                    <a:bodyPr/>
                    <a:p>
                      <a:pPr>
                        <a:buNone/>
                      </a:pPr>
                      <a:endParaRPr lang="zh-CN" altLang="en-US"/>
                    </a:p>
                  </a:txBody>
                  <a:tcPr/>
                </a:tc>
              </a:tr>
              <a:tr h="776605">
                <a:tc>
                  <a:txBody>
                    <a:bodyPr/>
                    <a:p>
                      <a:pPr algn="ctr" fontAlgn="ctr">
                        <a:buNone/>
                      </a:pPr>
                      <a:r>
                        <a:rPr lang="zh-CN" altLang="en-US" b="1">
                          <a:sym typeface="+mn-ea"/>
                        </a:rPr>
                        <a:t>结语</a:t>
                      </a:r>
                      <a:endParaRPr lang="zh-CN" altLang="en-US" b="1">
                        <a:sym typeface="+mn-ea"/>
                      </a:endParaRPr>
                    </a:p>
                    <a:p>
                      <a:pPr algn="ctr" fontAlgn="ctr">
                        <a:buNone/>
                      </a:pPr>
                      <a:r>
                        <a:rPr lang="zh-CN" altLang="en-US" b="1">
                          <a:sym typeface="+mn-ea"/>
                        </a:rPr>
                        <a:t>及落款</a:t>
                      </a:r>
                      <a:endParaRPr lang="zh-CN" altLang="en-US" b="1">
                        <a:sym typeface="+mn-ea"/>
                      </a:endParaRPr>
                    </a:p>
                  </a:txBody>
                  <a:tcPr/>
                </a:tc>
                <a:tc>
                  <a:txBody>
                    <a:bodyPr/>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62830" y="1573530"/>
            <a:ext cx="6848475" cy="1630045"/>
          </a:xfrm>
          <a:prstGeom prst="rect">
            <a:avLst/>
          </a:prstGeom>
          <a:noFill/>
        </p:spPr>
        <p:txBody>
          <a:bodyPr wrap="square" rtlCol="0" anchor="t">
            <a:spAutoFit/>
          </a:bodyPr>
          <a:p>
            <a:r>
              <a:rPr sz="2000" b="1"/>
              <a:t>Dear Jerry,</a:t>
            </a:r>
            <a:endParaRPr sz="2000" b="1"/>
          </a:p>
          <a:p>
            <a:r>
              <a:rPr lang="en-US" sz="2000" b="1"/>
              <a:t>    </a:t>
            </a:r>
            <a:r>
              <a:rPr sz="2000" b="1"/>
              <a:t>I regret to inform you that the Chinese Zither performance scheduled at 6 P.M. next Thursday has to be canceled. It happens that some of the actors will participate in the art festival of the city at that time.</a:t>
            </a:r>
            <a:endParaRPr sz="2000" b="1"/>
          </a:p>
        </p:txBody>
      </p:sp>
      <p:sp>
        <p:nvSpPr>
          <p:cNvPr id="6" name="文本框 5"/>
          <p:cNvSpPr txBox="1"/>
          <p:nvPr/>
        </p:nvSpPr>
        <p:spPr>
          <a:xfrm>
            <a:off x="4826000" y="3357880"/>
            <a:ext cx="6885305" cy="1630045"/>
          </a:xfrm>
          <a:prstGeom prst="rect">
            <a:avLst/>
          </a:prstGeom>
          <a:noFill/>
        </p:spPr>
        <p:txBody>
          <a:bodyPr wrap="square" rtlCol="0" anchor="t">
            <a:spAutoFit/>
          </a:bodyPr>
          <a:p>
            <a:r>
              <a:rPr lang="en-US" sz="2000" b="1"/>
              <a:t>    </a:t>
            </a:r>
            <a:r>
              <a:rPr sz="2000" b="1"/>
              <a:t>It is a pity that we can’t appreciate the splendid performance by actors in traditional costumes. Would you like to attend the Chinese Classics Reciting contest on Friday instead? It provides another opportunity to explore the charm of Chinese culture. I bet it will never fail to satisfy you.</a:t>
            </a:r>
            <a:endParaRPr sz="2000" b="1"/>
          </a:p>
        </p:txBody>
      </p:sp>
      <p:sp>
        <p:nvSpPr>
          <p:cNvPr id="7" name="文本框 6"/>
          <p:cNvSpPr txBox="1"/>
          <p:nvPr/>
        </p:nvSpPr>
        <p:spPr>
          <a:xfrm>
            <a:off x="4826000" y="5064125"/>
            <a:ext cx="6855460" cy="706755"/>
          </a:xfrm>
          <a:prstGeom prst="rect">
            <a:avLst/>
          </a:prstGeom>
          <a:noFill/>
        </p:spPr>
        <p:txBody>
          <a:bodyPr wrap="square" rtlCol="0" anchor="t">
            <a:spAutoFit/>
          </a:bodyPr>
          <a:p>
            <a:r>
              <a:rPr lang="en-US" sz="2000" b="1"/>
              <a:t>    </a:t>
            </a:r>
            <a:r>
              <a:rPr sz="2000" b="1"/>
              <a:t>Sorry again! Please let me know if you can make it at your earliest convenience.</a:t>
            </a:r>
            <a:endParaRPr sz="2000" b="1"/>
          </a:p>
        </p:txBody>
      </p:sp>
      <p:sp>
        <p:nvSpPr>
          <p:cNvPr id="8" name="文本框 7"/>
          <p:cNvSpPr txBox="1"/>
          <p:nvPr/>
        </p:nvSpPr>
        <p:spPr>
          <a:xfrm>
            <a:off x="9374505" y="5770880"/>
            <a:ext cx="2540000" cy="706755"/>
          </a:xfrm>
          <a:prstGeom prst="rect">
            <a:avLst/>
          </a:prstGeom>
          <a:noFill/>
        </p:spPr>
        <p:txBody>
          <a:bodyPr wrap="square" rtlCol="0" anchor="t">
            <a:spAutoFit/>
          </a:bodyPr>
          <a:p>
            <a:r>
              <a:rPr sz="2000" b="1"/>
              <a:t>Yours,</a:t>
            </a:r>
            <a:endParaRPr sz="2000" b="1"/>
          </a:p>
          <a:p>
            <a:r>
              <a:rPr sz="2000" b="1"/>
              <a:t>Li Hua</a:t>
            </a:r>
            <a:endParaRPr sz="2000"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P spid="8" grpId="0"/>
      <p:bldP spid="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4" name="淘宝网chenying0907出品 1"/>
          <p:cNvGrpSpPr/>
          <p:nvPr/>
        </p:nvGrpSpPr>
        <p:grpSpPr>
          <a:xfrm rot="21194759">
            <a:off x="3132255" y="989253"/>
            <a:ext cx="1452345" cy="1452345"/>
            <a:chOff x="4883092" y="1682340"/>
            <a:chExt cx="1944216" cy="1944216"/>
          </a:xfrm>
        </p:grpSpPr>
        <p:sp>
          <p:nvSpPr>
            <p:cNvPr id="5"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6"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ysClr val="window" lastClr="FFFFFF"/>
                </a:solidFill>
              </a:endParaRPr>
            </a:p>
          </p:txBody>
        </p:sp>
      </p:grpSp>
      <p:sp>
        <p:nvSpPr>
          <p:cNvPr id="7" name="淘宝网chenying0907出品 4"/>
          <p:cNvSpPr txBox="1"/>
          <p:nvPr/>
        </p:nvSpPr>
        <p:spPr>
          <a:xfrm>
            <a:off x="572247" y="2995906"/>
            <a:ext cx="3270940" cy="1076325"/>
          </a:xfrm>
          <a:prstGeom prst="rect">
            <a:avLst/>
          </a:prstGeom>
          <a:noFill/>
        </p:spPr>
        <p:txBody>
          <a:bodyPr wrap="square" rtlCol="0">
            <a:spAutoFit/>
          </a:bodyPr>
          <a:p>
            <a:pPr algn="ctr"/>
            <a:r>
              <a:rPr lang="en-US" altLang="zh-CN" sz="3200" b="1" dirty="0">
                <a:latin typeface="微软雅黑" panose="020B0503020204020204" pitchFamily="34" charset="-122"/>
                <a:ea typeface="微软雅黑" panose="020B0503020204020204" pitchFamily="34" charset="-122"/>
              </a:rPr>
              <a:t>01.</a:t>
            </a:r>
            <a:r>
              <a:rPr lang="zh-CN" altLang="en-US" sz="3200" b="1" dirty="0">
                <a:latin typeface="微软雅黑" panose="020B0503020204020204" pitchFamily="34" charset="-122"/>
                <a:ea typeface="微软雅黑" panose="020B0503020204020204" pitchFamily="34" charset="-122"/>
              </a:rPr>
              <a:t>细致审题</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8" name="淘宝网chenying0907出品 5"/>
          <p:cNvSpPr txBox="1"/>
          <p:nvPr/>
        </p:nvSpPr>
        <p:spPr>
          <a:xfrm>
            <a:off x="4048760" y="2876550"/>
            <a:ext cx="6427470"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告知</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道歉+建议</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三种语气结合</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3761105" y="2995295"/>
            <a:ext cx="8255" cy="1388745"/>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12" name="淘宝网chenying0907出品 4"/>
          <p:cNvSpPr txBox="1"/>
          <p:nvPr/>
        </p:nvSpPr>
        <p:spPr>
          <a:xfrm>
            <a:off x="753857" y="4877411"/>
            <a:ext cx="3270940" cy="1076325"/>
          </a:xfrm>
          <a:prstGeom prst="rect">
            <a:avLst/>
          </a:prstGeom>
          <a:noFill/>
        </p:spPr>
        <p:txBody>
          <a:bodyPr wrap="square" rtlCol="0">
            <a:spAutoFit/>
          </a:bodyPr>
          <a:p>
            <a:pPr algn="ctr"/>
            <a:r>
              <a:rPr lang="en-US" altLang="zh-CN" sz="3200" b="1" dirty="0">
                <a:latin typeface="微软雅黑" panose="020B0503020204020204" pitchFamily="34" charset="-122"/>
                <a:ea typeface="微软雅黑" panose="020B0503020204020204" pitchFamily="34" charset="-122"/>
              </a:rPr>
              <a:t>02.</a:t>
            </a:r>
            <a:r>
              <a:rPr lang="zh-CN" altLang="en-US" sz="3200" b="1" dirty="0">
                <a:latin typeface="微软雅黑" panose="020B0503020204020204" pitchFamily="34" charset="-122"/>
                <a:ea typeface="微软雅黑" panose="020B0503020204020204" pitchFamily="34" charset="-122"/>
              </a:rPr>
              <a:t>明晰结构</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13" name="淘宝网chenying0907出品 5"/>
          <p:cNvSpPr txBox="1"/>
          <p:nvPr/>
        </p:nvSpPr>
        <p:spPr>
          <a:xfrm>
            <a:off x="4262120" y="3910965"/>
            <a:ext cx="5449570"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 1：告知活动取消</a:t>
            </a:r>
            <a:r>
              <a:rPr lang="zh-CN" altLang="en-US" dirty="0">
                <a:latin typeface="微软雅黑" panose="020B0503020204020204" pitchFamily="34" charset="-122"/>
                <a:ea typeface="微软雅黑" panose="020B0503020204020204" pitchFamily="34" charset="-122"/>
              </a:rPr>
              <a:t>（原因可以忽略）；</a:t>
            </a:r>
            <a:endParaRPr lang="zh-CN" altLang="en-US"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H="1" flipV="1">
            <a:off x="3913505" y="3989705"/>
            <a:ext cx="13970" cy="256032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15" name="淘宝网chenying0907出品 5"/>
          <p:cNvSpPr txBox="1"/>
          <p:nvPr/>
        </p:nvSpPr>
        <p:spPr>
          <a:xfrm>
            <a:off x="4235450" y="4674870"/>
            <a:ext cx="7452360" cy="73723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 2：推荐1-2项中国传统文化有关的活动</a:t>
            </a:r>
            <a:endParaRPr lang="zh-CN" altLang="en-US" dirty="0">
              <a:latin typeface="微软雅黑" panose="020B0503020204020204" pitchFamily="34" charset="-122"/>
              <a:ea typeface="微软雅黑" panose="020B0503020204020204" pitchFamily="34" charset="-122"/>
            </a:endParaRPr>
          </a:p>
          <a:p>
            <a:pPr marL="0" lvl="1" indent="0">
              <a:buFont typeface="Wingdings" panose="05000000000000000000" pitchFamily="2" charset="2"/>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（活动名称+时间地点+推荐理由）</a:t>
            </a:r>
            <a:endParaRPr lang="zh-CN" altLang="en-US" dirty="0">
              <a:latin typeface="微软雅黑" panose="020B0503020204020204" pitchFamily="34" charset="-122"/>
              <a:ea typeface="微软雅黑" panose="020B0503020204020204" pitchFamily="34" charset="-122"/>
            </a:endParaRPr>
          </a:p>
        </p:txBody>
      </p:sp>
      <p:sp>
        <p:nvSpPr>
          <p:cNvPr id="16" name="淘宝网chenying0907出品 5"/>
          <p:cNvSpPr txBox="1"/>
          <p:nvPr/>
        </p:nvSpPr>
        <p:spPr>
          <a:xfrm>
            <a:off x="4262120" y="5715635"/>
            <a:ext cx="5328285"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para3：再次对不起+期待回复</a:t>
            </a:r>
            <a:endParaRPr lang="zh-CN" altLang="en-US" sz="24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10001885" y="1149985"/>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childTnLst>
                          </p:cTn>
                        </p:par>
                        <p:par>
                          <p:cTn id="20" fill="hold">
                            <p:stCondLst>
                              <p:cond delay="1649"/>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149"/>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649"/>
                            </p:stCondLst>
                            <p:childTnLst>
                              <p:par>
                                <p:cTn id="34" presetID="2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3149"/>
                            </p:stCondLst>
                            <p:childTnLst>
                              <p:par>
                                <p:cTn id="38" presetID="2"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8" grpId="0"/>
      <p:bldP spid="12" grpId="0"/>
      <p:bldP spid="13"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圆角淘宝网chenying0907出品 2"/>
          <p:cNvSpPr/>
          <p:nvPr/>
        </p:nvSpPr>
        <p:spPr>
          <a:xfrm rot="19055120">
            <a:off x="1478280" y="1134745"/>
            <a:ext cx="1452245" cy="1452245"/>
          </a:xfrm>
          <a:prstGeom prst="roundRect">
            <a:avLst/>
          </a:prstGeom>
          <a:gradFill flip="none" rotWithShape="1">
            <a:gsLst>
              <a:gs pos="0">
                <a:srgbClr val="007BD3"/>
              </a:gs>
              <a:gs pos="100000">
                <a:srgbClr val="034373"/>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7" name="淘宝网chenying0907出品 4"/>
          <p:cNvSpPr txBox="1"/>
          <p:nvPr/>
        </p:nvSpPr>
        <p:spPr>
          <a:xfrm>
            <a:off x="1178560" y="3058795"/>
            <a:ext cx="516255" cy="3692525"/>
          </a:xfrm>
          <a:prstGeom prst="rect">
            <a:avLst/>
          </a:prstGeom>
          <a:noFill/>
        </p:spPr>
        <p:txBody>
          <a:bodyPr wrap="square" rtlCol="0">
            <a:spAutoFit/>
          </a:bodyPr>
          <a:p>
            <a:pPr algn="ctr"/>
            <a:r>
              <a:rPr b="1" dirty="0">
                <a:latin typeface="微软雅黑" panose="020B0503020204020204" pitchFamily="34" charset="-122"/>
                <a:ea typeface="微软雅黑" panose="020B0503020204020204" pitchFamily="34" charset="-122"/>
              </a:rPr>
              <a:t>与中国传统文化有关的表达</a:t>
            </a:r>
            <a:endParaRPr b="1" dirty="0">
              <a:latin typeface="微软雅黑" panose="020B0503020204020204" pitchFamily="34" charset="-122"/>
              <a:ea typeface="微软雅黑" panose="020B0503020204020204" pitchFamily="34" charset="-122"/>
            </a:endParaRPr>
          </a:p>
          <a:p>
            <a:pPr algn="ctr"/>
            <a:endParaRPr lang="zh-CN" altLang="en-US"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2106930" y="31407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3152140" y="908685"/>
            <a:ext cx="8437245" cy="4092575"/>
          </a:xfrm>
          <a:prstGeom prst="rect">
            <a:avLst/>
          </a:prstGeom>
          <a:noFill/>
        </p:spPr>
        <p:txBody>
          <a:bodyPr wrap="square" rtlCol="0" anchor="t">
            <a:spAutoFit/>
          </a:bodyPr>
          <a:p>
            <a:r>
              <a:rPr lang="zh-CN" altLang="en-US" sz="2000"/>
              <a:t>①你会沉浸在丰富多样的传统习俗中</a:t>
            </a:r>
            <a:endParaRPr lang="zh-CN" altLang="en-US" sz="2000"/>
          </a:p>
          <a:p>
            <a:r>
              <a:rPr lang="zh-CN" altLang="en-US" sz="2000"/>
              <a:t> </a:t>
            </a:r>
            <a:r>
              <a:rPr lang="en-US" altLang="zh-CN" sz="2000"/>
              <a:t>      </a:t>
            </a:r>
            <a:endParaRPr lang="en-US" altLang="zh-CN" sz="2000"/>
          </a:p>
          <a:p>
            <a:endParaRPr lang="zh-CN" altLang="en-US" sz="2000"/>
          </a:p>
          <a:p>
            <a:r>
              <a:rPr lang="zh-CN" altLang="en-US" sz="2000"/>
              <a:t>②</a:t>
            </a:r>
            <a:r>
              <a:rPr lang="zh-CN" altLang="en-US" sz="2000">
                <a:sym typeface="+mn-ea"/>
              </a:rPr>
              <a:t>你会被它壮观而复杂的建筑迷住的</a:t>
            </a:r>
            <a:endParaRPr lang="zh-CN" altLang="en-US" sz="2000"/>
          </a:p>
          <a:p>
            <a:r>
              <a:rPr lang="en-US" altLang="zh-CN" sz="2000"/>
              <a:t>      </a:t>
            </a:r>
            <a:endParaRPr lang="en-US" altLang="zh-CN" sz="2000"/>
          </a:p>
          <a:p>
            <a:endParaRPr lang="zh-CN" altLang="en-US" sz="2000"/>
          </a:p>
          <a:p>
            <a:r>
              <a:rPr lang="zh-CN" altLang="en-US" sz="2000"/>
              <a:t>③</a:t>
            </a:r>
            <a:r>
              <a:rPr lang="zh-CN" altLang="en-US" sz="2000">
                <a:sym typeface="+mn-ea"/>
              </a:rPr>
              <a:t>你会对…有更清楚的了解/对…有更深刻的了解/更深入的了解</a:t>
            </a:r>
            <a:endParaRPr lang="zh-CN" altLang="en-US" sz="2000"/>
          </a:p>
          <a:p>
            <a:r>
              <a:rPr lang="en-US" altLang="zh-CN" sz="2000"/>
              <a:t>      </a:t>
            </a:r>
            <a:endParaRPr lang="en-US" altLang="zh-CN" sz="2000"/>
          </a:p>
          <a:p>
            <a:endParaRPr lang="en-US" altLang="zh-CN" sz="2000"/>
          </a:p>
          <a:p>
            <a:endParaRPr lang="zh-CN" altLang="en-US" sz="2000"/>
          </a:p>
          <a:p>
            <a:r>
              <a:rPr lang="zh-CN" altLang="en-US" sz="2000"/>
              <a:t>④</a:t>
            </a:r>
            <a:r>
              <a:rPr lang="zh-CN" altLang="en-US" sz="2000">
                <a:sym typeface="+mn-ea"/>
              </a:rPr>
              <a:t>因为你是中国传统文化的爱好者，我建议你参加下周五的中国书法展，这将打开一扇了解中国书法之美和背后的故事的门。我相信这对你来说将是一场盛宴。</a:t>
            </a:r>
            <a:r>
              <a:rPr lang="zh-CN" altLang="en-US" sz="2000"/>
              <a:t> </a:t>
            </a:r>
            <a:endParaRPr lang="zh-CN" altLang="en-US" sz="2000"/>
          </a:p>
        </p:txBody>
      </p:sp>
      <p:sp>
        <p:nvSpPr>
          <p:cNvPr id="10" name="文本框 9"/>
          <p:cNvSpPr txBox="1"/>
          <p:nvPr/>
        </p:nvSpPr>
        <p:spPr>
          <a:xfrm>
            <a:off x="3483610" y="1281430"/>
            <a:ext cx="7940675" cy="398780"/>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be immersed in its rich/abundant/diverse traditional customs.</a:t>
            </a:r>
            <a:endParaRPr lang="zh-CN" altLang="en-US" sz="2000" b="1">
              <a:solidFill>
                <a:srgbClr val="002060"/>
              </a:solidFill>
            </a:endParaRPr>
          </a:p>
        </p:txBody>
      </p:sp>
      <p:sp>
        <p:nvSpPr>
          <p:cNvPr id="11" name="文本框 10"/>
          <p:cNvSpPr txBox="1"/>
          <p:nvPr/>
        </p:nvSpPr>
        <p:spPr>
          <a:xfrm>
            <a:off x="3483610" y="2214880"/>
            <a:ext cx="7553960" cy="398780"/>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be fascinated by its splendid and complicated architecture.</a:t>
            </a:r>
            <a:endParaRPr lang="zh-CN" altLang="en-US" sz="2000" b="1">
              <a:solidFill>
                <a:srgbClr val="002060"/>
              </a:solidFill>
            </a:endParaRPr>
          </a:p>
        </p:txBody>
      </p:sp>
      <p:sp>
        <p:nvSpPr>
          <p:cNvPr id="13" name="文本框 12"/>
          <p:cNvSpPr txBox="1"/>
          <p:nvPr/>
        </p:nvSpPr>
        <p:spPr>
          <a:xfrm>
            <a:off x="3483610" y="3148330"/>
            <a:ext cx="8244840" cy="706755"/>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get a clearer picture of …/gain a deeper insight into…/take a deeper dive into… </a:t>
            </a:r>
            <a:endParaRPr lang="zh-CN" altLang="en-US" sz="2000" b="1">
              <a:solidFill>
                <a:srgbClr val="002060"/>
              </a:solidFill>
            </a:endParaRPr>
          </a:p>
        </p:txBody>
      </p:sp>
      <p:sp>
        <p:nvSpPr>
          <p:cNvPr id="14" name="文本框 13"/>
          <p:cNvSpPr txBox="1"/>
          <p:nvPr/>
        </p:nvSpPr>
        <p:spPr>
          <a:xfrm>
            <a:off x="3483610" y="5001260"/>
            <a:ext cx="8244205" cy="1630045"/>
          </a:xfrm>
          <a:prstGeom prst="rect">
            <a:avLst/>
          </a:prstGeom>
          <a:noFill/>
        </p:spPr>
        <p:txBody>
          <a:bodyPr wrap="square" rtlCol="0" anchor="t">
            <a:spAutoFit/>
          </a:bodyPr>
          <a:p>
            <a:r>
              <a:rPr lang="zh-CN" altLang="en-US" sz="2000" b="1">
                <a:solidFill>
                  <a:srgbClr val="002060"/>
                </a:solidFill>
              </a:rPr>
              <a:t>As you are an enthusiast for Chinese traditional culture, I suggest you attend the Chinese Calligraphy Show next Friday, which will open a door to understanding the beauty of Chinese calligraphy and the stories behind. I</a:t>
            </a:r>
            <a:r>
              <a:rPr lang="en-US" altLang="zh-CN" sz="2000" b="1">
                <a:solidFill>
                  <a:srgbClr val="002060"/>
                </a:solidFill>
              </a:rPr>
              <a:t>’</a:t>
            </a:r>
            <a:r>
              <a:rPr lang="zh-CN" altLang="en-US" sz="2000" b="1">
                <a:solidFill>
                  <a:srgbClr val="002060"/>
                </a:solidFill>
              </a:rPr>
              <a:t>m positive it will be a feast for you. </a:t>
            </a:r>
            <a:endParaRPr lang="zh-CN" altLang="en-US" sz="2000" b="1">
              <a:solidFill>
                <a:srgbClr val="002060"/>
              </a:solidFill>
            </a:endParaRPr>
          </a:p>
          <a:p>
            <a:r>
              <a:rPr lang="zh-CN" altLang="en-US" sz="2000" b="1">
                <a:solidFill>
                  <a:srgbClr val="002060"/>
                </a:solidFill>
              </a:rPr>
              <a:t>calligraphy /kəˈlɪɡrə</a:t>
            </a:r>
            <a:r>
              <a:rPr lang="en-US" altLang="zh-CN" sz="2000" b="1">
                <a:solidFill>
                  <a:srgbClr val="002060"/>
                </a:solidFill>
              </a:rPr>
              <a:t>/</a:t>
            </a:r>
            <a:endParaRPr lang="en-US" altLang="zh-CN" sz="2000" b="1">
              <a:solidFill>
                <a:srgbClr val="002060"/>
              </a:solidFill>
            </a:endParaRPr>
          </a:p>
        </p:txBody>
      </p:sp>
      <p:sp>
        <p:nvSpPr>
          <p:cNvPr id="15" name="淘宝网chenying0907出品 102"/>
          <p:cNvSpPr/>
          <p:nvPr/>
        </p:nvSpPr>
        <p:spPr bwMode="auto">
          <a:xfrm>
            <a:off x="1721485" y="1511300"/>
            <a:ext cx="965200" cy="698500"/>
          </a:xfrm>
          <a:custGeom>
            <a:avLst/>
            <a:gdLst>
              <a:gd name="T0" fmla="*/ 179 w 260"/>
              <a:gd name="T1" fmla="*/ 0 h 211"/>
              <a:gd name="T2" fmla="*/ 195 w 260"/>
              <a:gd name="T3" fmla="*/ 1 h 211"/>
              <a:gd name="T4" fmla="*/ 207 w 260"/>
              <a:gd name="T5" fmla="*/ 7 h 211"/>
              <a:gd name="T6" fmla="*/ 219 w 260"/>
              <a:gd name="T7" fmla="*/ 16 h 211"/>
              <a:gd name="T8" fmla="*/ 236 w 260"/>
              <a:gd name="T9" fmla="*/ 11 h 211"/>
              <a:gd name="T10" fmla="*/ 252 w 260"/>
              <a:gd name="T11" fmla="*/ 4 h 211"/>
              <a:gd name="T12" fmla="*/ 243 w 260"/>
              <a:gd name="T13" fmla="*/ 20 h 211"/>
              <a:gd name="T14" fmla="*/ 229 w 260"/>
              <a:gd name="T15" fmla="*/ 33 h 211"/>
              <a:gd name="T16" fmla="*/ 245 w 260"/>
              <a:gd name="T17" fmla="*/ 29 h 211"/>
              <a:gd name="T18" fmla="*/ 260 w 260"/>
              <a:gd name="T19" fmla="*/ 24 h 211"/>
              <a:gd name="T20" fmla="*/ 247 w 260"/>
              <a:gd name="T21" fmla="*/ 40 h 211"/>
              <a:gd name="T22" fmla="*/ 233 w 260"/>
              <a:gd name="T23" fmla="*/ 52 h 211"/>
              <a:gd name="T24" fmla="*/ 233 w 260"/>
              <a:gd name="T25" fmla="*/ 59 h 211"/>
              <a:gd name="T26" fmla="*/ 232 w 260"/>
              <a:gd name="T27" fmla="*/ 83 h 211"/>
              <a:gd name="T28" fmla="*/ 225 w 260"/>
              <a:gd name="T29" fmla="*/ 106 h 211"/>
              <a:gd name="T30" fmla="*/ 215 w 260"/>
              <a:gd name="T31" fmla="*/ 129 h 211"/>
              <a:gd name="T32" fmla="*/ 202 w 260"/>
              <a:gd name="T33" fmla="*/ 151 h 211"/>
              <a:gd name="T34" fmla="*/ 186 w 260"/>
              <a:gd name="T35" fmla="*/ 170 h 211"/>
              <a:gd name="T36" fmla="*/ 164 w 260"/>
              <a:gd name="T37" fmla="*/ 187 h 211"/>
              <a:gd name="T38" fmla="*/ 140 w 260"/>
              <a:gd name="T39" fmla="*/ 200 h 211"/>
              <a:gd name="T40" fmla="*/ 113 w 260"/>
              <a:gd name="T41" fmla="*/ 207 h 211"/>
              <a:gd name="T42" fmla="*/ 82 w 260"/>
              <a:gd name="T43" fmla="*/ 211 h 211"/>
              <a:gd name="T44" fmla="*/ 52 w 260"/>
              <a:gd name="T45" fmla="*/ 207 h 211"/>
              <a:gd name="T46" fmla="*/ 24 w 260"/>
              <a:gd name="T47" fmla="*/ 200 h 211"/>
              <a:gd name="T48" fmla="*/ 0 w 260"/>
              <a:gd name="T49" fmla="*/ 187 h 211"/>
              <a:gd name="T50" fmla="*/ 13 w 260"/>
              <a:gd name="T51" fmla="*/ 187 h 211"/>
              <a:gd name="T52" fmla="*/ 37 w 260"/>
              <a:gd name="T53" fmla="*/ 184 h 211"/>
              <a:gd name="T54" fmla="*/ 59 w 260"/>
              <a:gd name="T55" fmla="*/ 177 h 211"/>
              <a:gd name="T56" fmla="*/ 78 w 260"/>
              <a:gd name="T57" fmla="*/ 165 h 211"/>
              <a:gd name="T58" fmla="*/ 61 w 260"/>
              <a:gd name="T59" fmla="*/ 161 h 211"/>
              <a:gd name="T60" fmla="*/ 47 w 260"/>
              <a:gd name="T61" fmla="*/ 154 h 211"/>
              <a:gd name="T62" fmla="*/ 36 w 260"/>
              <a:gd name="T63" fmla="*/ 142 h 211"/>
              <a:gd name="T64" fmla="*/ 29 w 260"/>
              <a:gd name="T65" fmla="*/ 128 h 211"/>
              <a:gd name="T66" fmla="*/ 33 w 260"/>
              <a:gd name="T67" fmla="*/ 128 h 211"/>
              <a:gd name="T68" fmla="*/ 38 w 260"/>
              <a:gd name="T69" fmla="*/ 129 h 211"/>
              <a:gd name="T70" fmla="*/ 46 w 260"/>
              <a:gd name="T71" fmla="*/ 128 h 211"/>
              <a:gd name="T72" fmla="*/ 52 w 260"/>
              <a:gd name="T73" fmla="*/ 127 h 211"/>
              <a:gd name="T74" fmla="*/ 36 w 260"/>
              <a:gd name="T75" fmla="*/ 120 h 211"/>
              <a:gd name="T76" fmla="*/ 22 w 260"/>
              <a:gd name="T77" fmla="*/ 109 h 211"/>
              <a:gd name="T78" fmla="*/ 13 w 260"/>
              <a:gd name="T79" fmla="*/ 93 h 211"/>
              <a:gd name="T80" fmla="*/ 10 w 260"/>
              <a:gd name="T81" fmla="*/ 74 h 211"/>
              <a:gd name="T82" fmla="*/ 10 w 260"/>
              <a:gd name="T83" fmla="*/ 74 h 211"/>
              <a:gd name="T84" fmla="*/ 22 w 260"/>
              <a:gd name="T85" fmla="*/ 78 h 211"/>
              <a:gd name="T86" fmla="*/ 34 w 260"/>
              <a:gd name="T87" fmla="*/ 81 h 211"/>
              <a:gd name="T88" fmla="*/ 22 w 260"/>
              <a:gd name="T89" fmla="*/ 69 h 211"/>
              <a:gd name="T90" fmla="*/ 14 w 260"/>
              <a:gd name="T91" fmla="*/ 54 h 211"/>
              <a:gd name="T92" fmla="*/ 10 w 260"/>
              <a:gd name="T93" fmla="*/ 36 h 211"/>
              <a:gd name="T94" fmla="*/ 13 w 260"/>
              <a:gd name="T95" fmla="*/ 22 h 211"/>
              <a:gd name="T96" fmla="*/ 18 w 260"/>
              <a:gd name="T97" fmla="*/ 9 h 211"/>
              <a:gd name="T98" fmla="*/ 40 w 260"/>
              <a:gd name="T99" fmla="*/ 31 h 211"/>
              <a:gd name="T100" fmla="*/ 66 w 260"/>
              <a:gd name="T101" fmla="*/ 48 h 211"/>
              <a:gd name="T102" fmla="*/ 96 w 260"/>
              <a:gd name="T103" fmla="*/ 60 h 211"/>
              <a:gd name="T104" fmla="*/ 128 w 260"/>
              <a:gd name="T105" fmla="*/ 65 h 211"/>
              <a:gd name="T106" fmla="*/ 127 w 260"/>
              <a:gd name="T107" fmla="*/ 59 h 211"/>
              <a:gd name="T108" fmla="*/ 127 w 260"/>
              <a:gd name="T109" fmla="*/ 52 h 211"/>
              <a:gd name="T110" fmla="*/ 129 w 260"/>
              <a:gd name="T111" fmla="*/ 36 h 211"/>
              <a:gd name="T112" fmla="*/ 137 w 260"/>
              <a:gd name="T113" fmla="*/ 22 h 211"/>
              <a:gd name="T114" fmla="*/ 149 w 260"/>
              <a:gd name="T115" fmla="*/ 10 h 211"/>
              <a:gd name="T116" fmla="*/ 163 w 260"/>
              <a:gd name="T117" fmla="*/ 2 h 211"/>
              <a:gd name="T118" fmla="*/ 179 w 260"/>
              <a:gd name="T1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211">
                <a:moveTo>
                  <a:pt x="179" y="0"/>
                </a:moveTo>
                <a:lnTo>
                  <a:pt x="195" y="1"/>
                </a:lnTo>
                <a:lnTo>
                  <a:pt x="207" y="7"/>
                </a:lnTo>
                <a:lnTo>
                  <a:pt x="219" y="16"/>
                </a:lnTo>
                <a:lnTo>
                  <a:pt x="236" y="11"/>
                </a:lnTo>
                <a:lnTo>
                  <a:pt x="252" y="4"/>
                </a:lnTo>
                <a:lnTo>
                  <a:pt x="243" y="20"/>
                </a:lnTo>
                <a:lnTo>
                  <a:pt x="229" y="33"/>
                </a:lnTo>
                <a:lnTo>
                  <a:pt x="245" y="29"/>
                </a:lnTo>
                <a:lnTo>
                  <a:pt x="260" y="24"/>
                </a:lnTo>
                <a:lnTo>
                  <a:pt x="247" y="40"/>
                </a:lnTo>
                <a:lnTo>
                  <a:pt x="233" y="52"/>
                </a:lnTo>
                <a:lnTo>
                  <a:pt x="233" y="59"/>
                </a:lnTo>
                <a:lnTo>
                  <a:pt x="232" y="83"/>
                </a:lnTo>
                <a:lnTo>
                  <a:pt x="225" y="106"/>
                </a:lnTo>
                <a:lnTo>
                  <a:pt x="215" y="129"/>
                </a:lnTo>
                <a:lnTo>
                  <a:pt x="202" y="151"/>
                </a:lnTo>
                <a:lnTo>
                  <a:pt x="186" y="170"/>
                </a:lnTo>
                <a:lnTo>
                  <a:pt x="164" y="187"/>
                </a:lnTo>
                <a:lnTo>
                  <a:pt x="140" y="200"/>
                </a:lnTo>
                <a:lnTo>
                  <a:pt x="113" y="207"/>
                </a:lnTo>
                <a:lnTo>
                  <a:pt x="82" y="211"/>
                </a:lnTo>
                <a:lnTo>
                  <a:pt x="52" y="207"/>
                </a:lnTo>
                <a:lnTo>
                  <a:pt x="24" y="200"/>
                </a:lnTo>
                <a:lnTo>
                  <a:pt x="0" y="187"/>
                </a:lnTo>
                <a:lnTo>
                  <a:pt x="13" y="187"/>
                </a:lnTo>
                <a:lnTo>
                  <a:pt x="37" y="184"/>
                </a:lnTo>
                <a:lnTo>
                  <a:pt x="59" y="177"/>
                </a:lnTo>
                <a:lnTo>
                  <a:pt x="78" y="165"/>
                </a:lnTo>
                <a:lnTo>
                  <a:pt x="61" y="161"/>
                </a:lnTo>
                <a:lnTo>
                  <a:pt x="47" y="154"/>
                </a:lnTo>
                <a:lnTo>
                  <a:pt x="36" y="142"/>
                </a:lnTo>
                <a:lnTo>
                  <a:pt x="29" y="128"/>
                </a:lnTo>
                <a:lnTo>
                  <a:pt x="33" y="128"/>
                </a:lnTo>
                <a:lnTo>
                  <a:pt x="38" y="129"/>
                </a:lnTo>
                <a:lnTo>
                  <a:pt x="46" y="128"/>
                </a:lnTo>
                <a:lnTo>
                  <a:pt x="52" y="127"/>
                </a:lnTo>
                <a:lnTo>
                  <a:pt x="36" y="120"/>
                </a:lnTo>
                <a:lnTo>
                  <a:pt x="22" y="109"/>
                </a:lnTo>
                <a:lnTo>
                  <a:pt x="13" y="93"/>
                </a:lnTo>
                <a:lnTo>
                  <a:pt x="10" y="74"/>
                </a:lnTo>
                <a:lnTo>
                  <a:pt x="10" y="74"/>
                </a:lnTo>
                <a:lnTo>
                  <a:pt x="22" y="78"/>
                </a:lnTo>
                <a:lnTo>
                  <a:pt x="34" y="81"/>
                </a:lnTo>
                <a:lnTo>
                  <a:pt x="22" y="69"/>
                </a:lnTo>
                <a:lnTo>
                  <a:pt x="14" y="54"/>
                </a:lnTo>
                <a:lnTo>
                  <a:pt x="10" y="36"/>
                </a:lnTo>
                <a:lnTo>
                  <a:pt x="13" y="22"/>
                </a:lnTo>
                <a:lnTo>
                  <a:pt x="18" y="9"/>
                </a:lnTo>
                <a:lnTo>
                  <a:pt x="40" y="31"/>
                </a:lnTo>
                <a:lnTo>
                  <a:pt x="66" y="48"/>
                </a:lnTo>
                <a:lnTo>
                  <a:pt x="96" y="60"/>
                </a:lnTo>
                <a:lnTo>
                  <a:pt x="128" y="65"/>
                </a:lnTo>
                <a:lnTo>
                  <a:pt x="127" y="59"/>
                </a:lnTo>
                <a:lnTo>
                  <a:pt x="127" y="52"/>
                </a:lnTo>
                <a:lnTo>
                  <a:pt x="129" y="36"/>
                </a:lnTo>
                <a:lnTo>
                  <a:pt x="137" y="22"/>
                </a:lnTo>
                <a:lnTo>
                  <a:pt x="149" y="10"/>
                </a:lnTo>
                <a:lnTo>
                  <a:pt x="163" y="2"/>
                </a:lnTo>
                <a:lnTo>
                  <a:pt x="179" y="0"/>
                </a:lnTo>
                <a:close/>
              </a:path>
            </a:pathLst>
          </a:custGeom>
          <a:solidFill>
            <a:sysClr val="window" lastClr="FFFFFF"/>
          </a:solidFill>
          <a:ln w="0">
            <a:noFill/>
            <a:prstDash val="solid"/>
            <a:round/>
          </a:ln>
        </p:spPr>
        <p:txBody>
          <a:bodyPr vert="horz" wrap="square" lIns="91440" tIns="45720" rIns="91440" bIns="45720" numCol="1" anchor="t" anchorCtr="0" compatLnSpc="1"/>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64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0" grpId="0"/>
      <p:bldP spid="10" grpId="1"/>
      <p:bldP spid="11" grpId="0"/>
      <p:bldP spid="11" grpId="1"/>
      <p:bldP spid="13" grpId="0"/>
      <p:bldP spid="13" grpId="1"/>
      <p:bldP spid="14" grpId="0"/>
      <p:bldP spid="1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1178560" y="3058795"/>
            <a:ext cx="516255" cy="3692525"/>
          </a:xfrm>
          <a:prstGeom prst="rect">
            <a:avLst/>
          </a:prstGeom>
          <a:noFill/>
        </p:spPr>
        <p:txBody>
          <a:bodyPr wrap="square" rtlCol="0">
            <a:spAutoFit/>
          </a:bodyPr>
          <a:p>
            <a:pPr algn="ctr"/>
            <a:r>
              <a:rPr b="1" dirty="0">
                <a:latin typeface="微软雅黑" panose="020B0503020204020204" pitchFamily="34" charset="-122"/>
                <a:ea typeface="微软雅黑" panose="020B0503020204020204" pitchFamily="34" charset="-122"/>
              </a:rPr>
              <a:t>与中国传统文化有关的表达</a:t>
            </a:r>
            <a:endParaRPr b="1" dirty="0">
              <a:latin typeface="微软雅黑" panose="020B0503020204020204" pitchFamily="34" charset="-122"/>
              <a:ea typeface="微软雅黑" panose="020B0503020204020204" pitchFamily="34" charset="-122"/>
            </a:endParaRPr>
          </a:p>
          <a:p>
            <a:pPr algn="ctr"/>
            <a:endParaRPr lang="zh-CN" altLang="en-US"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2106930" y="31407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3093720" y="1068070"/>
            <a:ext cx="8437245" cy="3169285"/>
          </a:xfrm>
          <a:prstGeom prst="rect">
            <a:avLst/>
          </a:prstGeom>
          <a:noFill/>
        </p:spPr>
        <p:txBody>
          <a:bodyPr wrap="square" rtlCol="0" anchor="t">
            <a:spAutoFit/>
          </a:bodyPr>
          <a:p>
            <a:r>
              <a:rPr lang="zh-CN" altLang="en-US" sz="2000"/>
              <a:t>⑤</a:t>
            </a:r>
            <a:r>
              <a:rPr lang="zh-CN" altLang="en-US" sz="2000">
                <a:sym typeface="+mn-ea"/>
              </a:rPr>
              <a:t>为了满足您对中国传统文化的渴望，我强烈建议您参观下周五在学生中心举行的中国茶展。在那里，你会更清楚地了解它的多样性和它是如何形成的。</a:t>
            </a:r>
            <a:endParaRPr lang="zh-CN" altLang="en-US" sz="2000"/>
          </a:p>
          <a:p>
            <a:endParaRPr lang="zh-CN" altLang="en-US" sz="2000"/>
          </a:p>
          <a:p>
            <a:endParaRPr lang="zh-CN" altLang="en-US" sz="2000"/>
          </a:p>
          <a:p>
            <a:endParaRPr lang="zh-CN" altLang="en-US" sz="2000"/>
          </a:p>
          <a:p>
            <a:endParaRPr lang="zh-CN" altLang="en-US" sz="2000"/>
          </a:p>
          <a:p>
            <a:r>
              <a:rPr lang="zh-CN" altLang="en-US" sz="2000"/>
              <a:t>⑥</a:t>
            </a:r>
            <a:r>
              <a:rPr lang="zh-CN" altLang="en-US" sz="2000">
                <a:sym typeface="+mn-ea"/>
              </a:rPr>
              <a:t>错过了欣赏精彩古筝表演的机会，实在是太可惜了。不过，当天还将上演越剧，这确实是另一种选择。越剧不仅可以让你接触到中国的传统文化，还可以让你耳目一新的享受。</a:t>
            </a:r>
            <a:r>
              <a:rPr lang="zh-CN" altLang="en-US" sz="2000"/>
              <a:t> </a:t>
            </a:r>
            <a:endParaRPr lang="zh-CN" altLang="en-US" sz="2000"/>
          </a:p>
        </p:txBody>
      </p:sp>
      <p:sp>
        <p:nvSpPr>
          <p:cNvPr id="10" name="圆角淘宝网chenying0907出品 2"/>
          <p:cNvSpPr/>
          <p:nvPr/>
        </p:nvSpPr>
        <p:spPr>
          <a:xfrm rot="19055120">
            <a:off x="1478280" y="1134745"/>
            <a:ext cx="1452245" cy="1452245"/>
          </a:xfrm>
          <a:prstGeom prst="roundRect">
            <a:avLst/>
          </a:prstGeom>
          <a:gradFill flip="none" rotWithShape="1">
            <a:gsLst>
              <a:gs pos="0">
                <a:srgbClr val="007BD3"/>
              </a:gs>
              <a:gs pos="100000">
                <a:srgbClr val="034373"/>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15" name="淘宝网chenying0907出品 102"/>
          <p:cNvSpPr/>
          <p:nvPr/>
        </p:nvSpPr>
        <p:spPr bwMode="auto">
          <a:xfrm>
            <a:off x="1721485" y="1511300"/>
            <a:ext cx="965200" cy="698500"/>
          </a:xfrm>
          <a:custGeom>
            <a:avLst/>
            <a:gdLst>
              <a:gd name="T0" fmla="*/ 179 w 260"/>
              <a:gd name="T1" fmla="*/ 0 h 211"/>
              <a:gd name="T2" fmla="*/ 195 w 260"/>
              <a:gd name="T3" fmla="*/ 1 h 211"/>
              <a:gd name="T4" fmla="*/ 207 w 260"/>
              <a:gd name="T5" fmla="*/ 7 h 211"/>
              <a:gd name="T6" fmla="*/ 219 w 260"/>
              <a:gd name="T7" fmla="*/ 16 h 211"/>
              <a:gd name="T8" fmla="*/ 236 w 260"/>
              <a:gd name="T9" fmla="*/ 11 h 211"/>
              <a:gd name="T10" fmla="*/ 252 w 260"/>
              <a:gd name="T11" fmla="*/ 4 h 211"/>
              <a:gd name="T12" fmla="*/ 243 w 260"/>
              <a:gd name="T13" fmla="*/ 20 h 211"/>
              <a:gd name="T14" fmla="*/ 229 w 260"/>
              <a:gd name="T15" fmla="*/ 33 h 211"/>
              <a:gd name="T16" fmla="*/ 245 w 260"/>
              <a:gd name="T17" fmla="*/ 29 h 211"/>
              <a:gd name="T18" fmla="*/ 260 w 260"/>
              <a:gd name="T19" fmla="*/ 24 h 211"/>
              <a:gd name="T20" fmla="*/ 247 w 260"/>
              <a:gd name="T21" fmla="*/ 40 h 211"/>
              <a:gd name="T22" fmla="*/ 233 w 260"/>
              <a:gd name="T23" fmla="*/ 52 h 211"/>
              <a:gd name="T24" fmla="*/ 233 w 260"/>
              <a:gd name="T25" fmla="*/ 59 h 211"/>
              <a:gd name="T26" fmla="*/ 232 w 260"/>
              <a:gd name="T27" fmla="*/ 83 h 211"/>
              <a:gd name="T28" fmla="*/ 225 w 260"/>
              <a:gd name="T29" fmla="*/ 106 h 211"/>
              <a:gd name="T30" fmla="*/ 215 w 260"/>
              <a:gd name="T31" fmla="*/ 129 h 211"/>
              <a:gd name="T32" fmla="*/ 202 w 260"/>
              <a:gd name="T33" fmla="*/ 151 h 211"/>
              <a:gd name="T34" fmla="*/ 186 w 260"/>
              <a:gd name="T35" fmla="*/ 170 h 211"/>
              <a:gd name="T36" fmla="*/ 164 w 260"/>
              <a:gd name="T37" fmla="*/ 187 h 211"/>
              <a:gd name="T38" fmla="*/ 140 w 260"/>
              <a:gd name="T39" fmla="*/ 200 h 211"/>
              <a:gd name="T40" fmla="*/ 113 w 260"/>
              <a:gd name="T41" fmla="*/ 207 h 211"/>
              <a:gd name="T42" fmla="*/ 82 w 260"/>
              <a:gd name="T43" fmla="*/ 211 h 211"/>
              <a:gd name="T44" fmla="*/ 52 w 260"/>
              <a:gd name="T45" fmla="*/ 207 h 211"/>
              <a:gd name="T46" fmla="*/ 24 w 260"/>
              <a:gd name="T47" fmla="*/ 200 h 211"/>
              <a:gd name="T48" fmla="*/ 0 w 260"/>
              <a:gd name="T49" fmla="*/ 187 h 211"/>
              <a:gd name="T50" fmla="*/ 13 w 260"/>
              <a:gd name="T51" fmla="*/ 187 h 211"/>
              <a:gd name="T52" fmla="*/ 37 w 260"/>
              <a:gd name="T53" fmla="*/ 184 h 211"/>
              <a:gd name="T54" fmla="*/ 59 w 260"/>
              <a:gd name="T55" fmla="*/ 177 h 211"/>
              <a:gd name="T56" fmla="*/ 78 w 260"/>
              <a:gd name="T57" fmla="*/ 165 h 211"/>
              <a:gd name="T58" fmla="*/ 61 w 260"/>
              <a:gd name="T59" fmla="*/ 161 h 211"/>
              <a:gd name="T60" fmla="*/ 47 w 260"/>
              <a:gd name="T61" fmla="*/ 154 h 211"/>
              <a:gd name="T62" fmla="*/ 36 w 260"/>
              <a:gd name="T63" fmla="*/ 142 h 211"/>
              <a:gd name="T64" fmla="*/ 29 w 260"/>
              <a:gd name="T65" fmla="*/ 128 h 211"/>
              <a:gd name="T66" fmla="*/ 33 w 260"/>
              <a:gd name="T67" fmla="*/ 128 h 211"/>
              <a:gd name="T68" fmla="*/ 38 w 260"/>
              <a:gd name="T69" fmla="*/ 129 h 211"/>
              <a:gd name="T70" fmla="*/ 46 w 260"/>
              <a:gd name="T71" fmla="*/ 128 h 211"/>
              <a:gd name="T72" fmla="*/ 52 w 260"/>
              <a:gd name="T73" fmla="*/ 127 h 211"/>
              <a:gd name="T74" fmla="*/ 36 w 260"/>
              <a:gd name="T75" fmla="*/ 120 h 211"/>
              <a:gd name="T76" fmla="*/ 22 w 260"/>
              <a:gd name="T77" fmla="*/ 109 h 211"/>
              <a:gd name="T78" fmla="*/ 13 w 260"/>
              <a:gd name="T79" fmla="*/ 93 h 211"/>
              <a:gd name="T80" fmla="*/ 10 w 260"/>
              <a:gd name="T81" fmla="*/ 74 h 211"/>
              <a:gd name="T82" fmla="*/ 10 w 260"/>
              <a:gd name="T83" fmla="*/ 74 h 211"/>
              <a:gd name="T84" fmla="*/ 22 w 260"/>
              <a:gd name="T85" fmla="*/ 78 h 211"/>
              <a:gd name="T86" fmla="*/ 34 w 260"/>
              <a:gd name="T87" fmla="*/ 81 h 211"/>
              <a:gd name="T88" fmla="*/ 22 w 260"/>
              <a:gd name="T89" fmla="*/ 69 h 211"/>
              <a:gd name="T90" fmla="*/ 14 w 260"/>
              <a:gd name="T91" fmla="*/ 54 h 211"/>
              <a:gd name="T92" fmla="*/ 10 w 260"/>
              <a:gd name="T93" fmla="*/ 36 h 211"/>
              <a:gd name="T94" fmla="*/ 13 w 260"/>
              <a:gd name="T95" fmla="*/ 22 h 211"/>
              <a:gd name="T96" fmla="*/ 18 w 260"/>
              <a:gd name="T97" fmla="*/ 9 h 211"/>
              <a:gd name="T98" fmla="*/ 40 w 260"/>
              <a:gd name="T99" fmla="*/ 31 h 211"/>
              <a:gd name="T100" fmla="*/ 66 w 260"/>
              <a:gd name="T101" fmla="*/ 48 h 211"/>
              <a:gd name="T102" fmla="*/ 96 w 260"/>
              <a:gd name="T103" fmla="*/ 60 h 211"/>
              <a:gd name="T104" fmla="*/ 128 w 260"/>
              <a:gd name="T105" fmla="*/ 65 h 211"/>
              <a:gd name="T106" fmla="*/ 127 w 260"/>
              <a:gd name="T107" fmla="*/ 59 h 211"/>
              <a:gd name="T108" fmla="*/ 127 w 260"/>
              <a:gd name="T109" fmla="*/ 52 h 211"/>
              <a:gd name="T110" fmla="*/ 129 w 260"/>
              <a:gd name="T111" fmla="*/ 36 h 211"/>
              <a:gd name="T112" fmla="*/ 137 w 260"/>
              <a:gd name="T113" fmla="*/ 22 h 211"/>
              <a:gd name="T114" fmla="*/ 149 w 260"/>
              <a:gd name="T115" fmla="*/ 10 h 211"/>
              <a:gd name="T116" fmla="*/ 163 w 260"/>
              <a:gd name="T117" fmla="*/ 2 h 211"/>
              <a:gd name="T118" fmla="*/ 179 w 260"/>
              <a:gd name="T1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211">
                <a:moveTo>
                  <a:pt x="179" y="0"/>
                </a:moveTo>
                <a:lnTo>
                  <a:pt x="195" y="1"/>
                </a:lnTo>
                <a:lnTo>
                  <a:pt x="207" y="7"/>
                </a:lnTo>
                <a:lnTo>
                  <a:pt x="219" y="16"/>
                </a:lnTo>
                <a:lnTo>
                  <a:pt x="236" y="11"/>
                </a:lnTo>
                <a:lnTo>
                  <a:pt x="252" y="4"/>
                </a:lnTo>
                <a:lnTo>
                  <a:pt x="243" y="20"/>
                </a:lnTo>
                <a:lnTo>
                  <a:pt x="229" y="33"/>
                </a:lnTo>
                <a:lnTo>
                  <a:pt x="245" y="29"/>
                </a:lnTo>
                <a:lnTo>
                  <a:pt x="260" y="24"/>
                </a:lnTo>
                <a:lnTo>
                  <a:pt x="247" y="40"/>
                </a:lnTo>
                <a:lnTo>
                  <a:pt x="233" y="52"/>
                </a:lnTo>
                <a:lnTo>
                  <a:pt x="233" y="59"/>
                </a:lnTo>
                <a:lnTo>
                  <a:pt x="232" y="83"/>
                </a:lnTo>
                <a:lnTo>
                  <a:pt x="225" y="106"/>
                </a:lnTo>
                <a:lnTo>
                  <a:pt x="215" y="129"/>
                </a:lnTo>
                <a:lnTo>
                  <a:pt x="202" y="151"/>
                </a:lnTo>
                <a:lnTo>
                  <a:pt x="186" y="170"/>
                </a:lnTo>
                <a:lnTo>
                  <a:pt x="164" y="187"/>
                </a:lnTo>
                <a:lnTo>
                  <a:pt x="140" y="200"/>
                </a:lnTo>
                <a:lnTo>
                  <a:pt x="113" y="207"/>
                </a:lnTo>
                <a:lnTo>
                  <a:pt x="82" y="211"/>
                </a:lnTo>
                <a:lnTo>
                  <a:pt x="52" y="207"/>
                </a:lnTo>
                <a:lnTo>
                  <a:pt x="24" y="200"/>
                </a:lnTo>
                <a:lnTo>
                  <a:pt x="0" y="187"/>
                </a:lnTo>
                <a:lnTo>
                  <a:pt x="13" y="187"/>
                </a:lnTo>
                <a:lnTo>
                  <a:pt x="37" y="184"/>
                </a:lnTo>
                <a:lnTo>
                  <a:pt x="59" y="177"/>
                </a:lnTo>
                <a:lnTo>
                  <a:pt x="78" y="165"/>
                </a:lnTo>
                <a:lnTo>
                  <a:pt x="61" y="161"/>
                </a:lnTo>
                <a:lnTo>
                  <a:pt x="47" y="154"/>
                </a:lnTo>
                <a:lnTo>
                  <a:pt x="36" y="142"/>
                </a:lnTo>
                <a:lnTo>
                  <a:pt x="29" y="128"/>
                </a:lnTo>
                <a:lnTo>
                  <a:pt x="33" y="128"/>
                </a:lnTo>
                <a:lnTo>
                  <a:pt x="38" y="129"/>
                </a:lnTo>
                <a:lnTo>
                  <a:pt x="46" y="128"/>
                </a:lnTo>
                <a:lnTo>
                  <a:pt x="52" y="127"/>
                </a:lnTo>
                <a:lnTo>
                  <a:pt x="36" y="120"/>
                </a:lnTo>
                <a:lnTo>
                  <a:pt x="22" y="109"/>
                </a:lnTo>
                <a:lnTo>
                  <a:pt x="13" y="93"/>
                </a:lnTo>
                <a:lnTo>
                  <a:pt x="10" y="74"/>
                </a:lnTo>
                <a:lnTo>
                  <a:pt x="10" y="74"/>
                </a:lnTo>
                <a:lnTo>
                  <a:pt x="22" y="78"/>
                </a:lnTo>
                <a:lnTo>
                  <a:pt x="34" y="81"/>
                </a:lnTo>
                <a:lnTo>
                  <a:pt x="22" y="69"/>
                </a:lnTo>
                <a:lnTo>
                  <a:pt x="14" y="54"/>
                </a:lnTo>
                <a:lnTo>
                  <a:pt x="10" y="36"/>
                </a:lnTo>
                <a:lnTo>
                  <a:pt x="13" y="22"/>
                </a:lnTo>
                <a:lnTo>
                  <a:pt x="18" y="9"/>
                </a:lnTo>
                <a:lnTo>
                  <a:pt x="40" y="31"/>
                </a:lnTo>
                <a:lnTo>
                  <a:pt x="66" y="48"/>
                </a:lnTo>
                <a:lnTo>
                  <a:pt x="96" y="60"/>
                </a:lnTo>
                <a:lnTo>
                  <a:pt x="128" y="65"/>
                </a:lnTo>
                <a:lnTo>
                  <a:pt x="127" y="59"/>
                </a:lnTo>
                <a:lnTo>
                  <a:pt x="127" y="52"/>
                </a:lnTo>
                <a:lnTo>
                  <a:pt x="129" y="36"/>
                </a:lnTo>
                <a:lnTo>
                  <a:pt x="137" y="22"/>
                </a:lnTo>
                <a:lnTo>
                  <a:pt x="149" y="10"/>
                </a:lnTo>
                <a:lnTo>
                  <a:pt x="163" y="2"/>
                </a:lnTo>
                <a:lnTo>
                  <a:pt x="179" y="0"/>
                </a:lnTo>
                <a:close/>
              </a:path>
            </a:pathLst>
          </a:custGeom>
          <a:solidFill>
            <a:sysClr val="window" lastClr="FFFFFF"/>
          </a:solidFill>
          <a:ln w="0">
            <a:noFill/>
            <a:prstDash val="solid"/>
            <a:round/>
          </a:ln>
        </p:spPr>
        <p:txBody>
          <a:bodyPr vert="horz" wrap="square" lIns="91440" tIns="45720" rIns="91440" bIns="45720" numCol="1" anchor="t" anchorCtr="0" compatLnSpc="1"/>
          <a:p>
            <a:endParaRPr lang="zh-CN" altLang="en-US"/>
          </a:p>
        </p:txBody>
      </p:sp>
      <p:sp>
        <p:nvSpPr>
          <p:cNvPr id="11" name="文本框 10"/>
          <p:cNvSpPr txBox="1"/>
          <p:nvPr/>
        </p:nvSpPr>
        <p:spPr>
          <a:xfrm>
            <a:off x="3381375" y="2125980"/>
            <a:ext cx="8208010" cy="1014730"/>
          </a:xfrm>
          <a:prstGeom prst="rect">
            <a:avLst/>
          </a:prstGeom>
          <a:noFill/>
        </p:spPr>
        <p:txBody>
          <a:bodyPr wrap="square" rtlCol="0" anchor="t">
            <a:spAutoFit/>
          </a:bodyPr>
          <a:p>
            <a:r>
              <a:rPr lang="zh-CN" altLang="en-US" sz="2000" b="1">
                <a:solidFill>
                  <a:srgbClr val="002060"/>
                </a:solidFill>
                <a:sym typeface="+mn-ea"/>
              </a:rPr>
              <a:t>To satisfy your hunger for Chinese traditional culture, I strongly recommend to you a visit to the Chinese Tea Show next Friday in the Students’ center. There, you will have a clearer idea of its diversity and how it is made.</a:t>
            </a:r>
            <a:endParaRPr lang="zh-CN" altLang="en-US" sz="2000" b="1">
              <a:solidFill>
                <a:srgbClr val="002060"/>
              </a:solidFill>
              <a:sym typeface="+mn-ea"/>
            </a:endParaRPr>
          </a:p>
        </p:txBody>
      </p:sp>
      <p:sp>
        <p:nvSpPr>
          <p:cNvPr id="12" name="文本框 11"/>
          <p:cNvSpPr txBox="1"/>
          <p:nvPr/>
        </p:nvSpPr>
        <p:spPr>
          <a:xfrm>
            <a:off x="3381375" y="4370070"/>
            <a:ext cx="8208010" cy="1630045"/>
          </a:xfrm>
          <a:prstGeom prst="rect">
            <a:avLst/>
          </a:prstGeom>
          <a:noFill/>
        </p:spPr>
        <p:txBody>
          <a:bodyPr wrap="square" rtlCol="0" anchor="t">
            <a:spAutoFit/>
          </a:bodyPr>
          <a:p>
            <a:r>
              <a:rPr lang="zh-CN" altLang="en-US" sz="2000" b="1">
                <a:solidFill>
                  <a:srgbClr val="002060"/>
                </a:solidFill>
              </a:rPr>
              <a:t>It is definitely a pity that we will miss the chance to appreciate the splendid Chinese Zither show. A Yue Opera performance, however, is scheduled to be held that day, which is another alternative option indeed. Not only can Yue Opera expose you to a traditional Chinese culture, it also brings a feast for both your eyes and ears.  </a:t>
            </a:r>
            <a:endParaRPr lang="zh-CN" altLang="en-US" sz="2000" b="1">
              <a:solidFill>
                <a:srgbClr val="002060"/>
              </a:solidFill>
            </a:endParaRPr>
          </a:p>
        </p:txBody>
      </p:sp>
      <p:pic>
        <p:nvPicPr>
          <p:cNvPr id="4" name="图片 3"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64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告知+推荐</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假如你是李华，你的外国朋友Jack对中国文化很感兴趣。你们原定本周日上午9点参观浙江省博物馆，现博物馆因故闭馆一周，请给他写一封邮件，内容要点如下:</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告知闭馆消息;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推荐其他活动;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期待回复。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2020年12月学军适应性考试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380605"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Jack,</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I regret to inform you that the visit to Zhejiang Museum scheduled at 9 A.M. this Sunday has to be canceled because the museum will be closed for maintenance for a week.</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It is a pity that we can not appreciate the splendid collection of interesting cultural artifacts. Would you like to enjoy a Yue Opera performance instead? It is a perfect alternative to explore another charming form of Chinese culture as well. I bet it will never fail to satisfy you.</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Looking forward to your reply.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r>
              <a:rPr lang="en-US" sz="2000" b="1">
                <a:latin typeface="等线" panose="02010600030101010101" charset="-122"/>
                <a:ea typeface="等线" panose="02010600030101010101" charset="-122"/>
              </a:rPr>
              <a:t> </a:t>
            </a: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7" name="文本框 6"/>
          <p:cNvSpPr txBox="1"/>
          <p:nvPr/>
        </p:nvSpPr>
        <p:spPr>
          <a:xfrm>
            <a:off x="3847465" y="5542915"/>
            <a:ext cx="8067040" cy="645160"/>
          </a:xfrm>
          <a:prstGeom prst="rect">
            <a:avLst/>
          </a:prstGeom>
          <a:noFill/>
        </p:spPr>
        <p:txBody>
          <a:bodyPr wrap="square" rtlCol="0" anchor="t">
            <a:spAutoFit/>
          </a:bodyPr>
          <a:p>
            <a:pPr marL="285750" indent="-285750">
              <a:buFont typeface="Arial" panose="020B0604020202020204" pitchFamily="34" charset="0"/>
              <a:buChar char="•"/>
            </a:pPr>
            <a:r>
              <a:rPr i="1"/>
              <a:t>maintenance /ˈmeɪntənəns/ n. 维护，保养</a:t>
            </a:r>
            <a:endParaRPr i="1"/>
          </a:p>
          <a:p>
            <a:pPr marL="285750" indent="-285750">
              <a:buFont typeface="Arial" panose="020B0604020202020204" pitchFamily="34" charset="0"/>
              <a:buChar char="•"/>
            </a:pPr>
            <a:r>
              <a:rPr i="1"/>
              <a:t>artifact /ˈɑːtɪfækt/ n. （尤指有文化价值或历史价值的）人工制品，历史文物</a:t>
            </a:r>
            <a:endParaRPr lang="zh-CN" altLang="en-US"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忘记寄书的道歉信</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假定你是李华，应美国朋友George请求，帮他购买了学习汉语的教科书，但是忘记及时寄出。请根据以下要点用英语给他写一封电子邮件：</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1.表示歉意；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2.解释原因；</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3.弥补措施。</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20210303名校协作联考</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380605"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George,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terribly sorry to tell you I’ve forgotten to send you the Chinese textbook you asked to buy this Friday as promised.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I’ve been super busy preparing for the final exams the whole week. My mind was so preoccupied</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with all the mathematical formulas and English grammar items that it totally slipped my mind. Plus, my grandpa suddenly fell ill last week and I had to attend him after class.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 have my word that I’ll go to the post office first thing tomorrow morning.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faithfully,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7" name="文本框 6"/>
          <p:cNvSpPr txBox="1"/>
          <p:nvPr/>
        </p:nvSpPr>
        <p:spPr>
          <a:xfrm>
            <a:off x="4014470" y="5550535"/>
            <a:ext cx="5452110" cy="922020"/>
          </a:xfrm>
          <a:prstGeom prst="rect">
            <a:avLst/>
          </a:prstGeom>
          <a:noFill/>
        </p:spPr>
        <p:txBody>
          <a:bodyPr wrap="square" rtlCol="0" anchor="t">
            <a:spAutoFit/>
          </a:bodyPr>
          <a:p>
            <a:pPr marL="285750" indent="-285750">
              <a:buFont typeface="Arial" panose="020B0604020202020204" pitchFamily="34" charset="0"/>
              <a:buChar char="•"/>
            </a:pPr>
            <a:r>
              <a:rPr lang="zh-CN" altLang="en-US" i="1"/>
              <a:t>preoccupied</a:t>
            </a:r>
            <a:r>
              <a:rPr lang="en-US" altLang="zh-CN" i="1"/>
              <a:t> </a:t>
            </a:r>
            <a:r>
              <a:rPr lang="zh-CN" altLang="en-US" i="1"/>
              <a:t>/priˈɒkjupaɪd/</a:t>
            </a:r>
            <a:r>
              <a:rPr lang="en-US" altLang="zh-CN" i="1"/>
              <a:t>    </a:t>
            </a:r>
            <a:r>
              <a:rPr lang="zh-CN" altLang="en-US" i="1"/>
              <a:t>adj.全神贯注的</a:t>
            </a:r>
            <a:endParaRPr lang="zh-CN" altLang="en-US" i="1"/>
          </a:p>
          <a:p>
            <a:pPr marL="285750" indent="-285750">
              <a:buFont typeface="Arial" panose="020B0604020202020204" pitchFamily="34" charset="0"/>
              <a:buChar char="•"/>
            </a:pPr>
            <a:r>
              <a:rPr lang="zh-CN" altLang="en-US" i="1"/>
              <a:t>formulas</a:t>
            </a:r>
            <a:r>
              <a:rPr lang="en-US" altLang="zh-CN" i="1"/>
              <a:t>  </a:t>
            </a:r>
            <a:r>
              <a:rPr lang="zh-CN" altLang="en-US" i="1"/>
              <a:t>/ˈfɔːmjələ/</a:t>
            </a:r>
            <a:r>
              <a:rPr lang="en-US" altLang="zh-CN" i="1"/>
              <a:t>  </a:t>
            </a:r>
            <a:r>
              <a:rPr lang="zh-CN" altLang="en-US" i="1"/>
              <a:t>n.公式</a:t>
            </a:r>
            <a:endParaRPr lang="zh-CN" altLang="en-US" i="1"/>
          </a:p>
          <a:p>
            <a:pPr marL="285750" indent="-285750">
              <a:buFont typeface="Arial" panose="020B0604020202020204" pitchFamily="34" charset="0"/>
              <a:buChar char="•"/>
            </a:pPr>
            <a:r>
              <a:rPr lang="zh-CN" altLang="en-US" i="1"/>
              <a:t>it</a:t>
            </a:r>
            <a:r>
              <a:rPr lang="en-US" altLang="zh-CN" i="1"/>
              <a:t> </a:t>
            </a:r>
            <a:r>
              <a:rPr lang="zh-CN" altLang="en-US" i="1"/>
              <a:t>totally slipped my mind我完全忘了</a:t>
            </a:r>
            <a:endParaRPr lang="zh-CN" altLang="en-US"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3246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道歉信写作指导</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4" name="淘宝网chenying0907出品 3"/>
          <p:cNvSpPr>
            <a:spLocks noChangeArrowheads="1"/>
          </p:cNvSpPr>
          <p:nvPr/>
        </p:nvSpPr>
        <p:spPr bwMode="auto">
          <a:xfrm>
            <a:off x="4887595" y="2660650"/>
            <a:ext cx="702691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2. 我不能遵守诺言的原因是我正忙着参加英语演讲比赛考试，以至忘记我们的约定。</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The reason why I cannot keep my promise is that I am so busy with an English Speech Competition that I forget to remember our appointment.</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a:p>
            <a:pPr marL="0" indent="0" fontAlgn="auto">
              <a:lnSpc>
                <a:spcPts val="1080"/>
              </a:lnSpc>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3. 碰上了一个重要的考试，我上星期把日程安排得满满的。不知怎么的，我太忙而完全忘记你的书，直到上周日才被寄出，应在一周后到。</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Bumping up against a crucial exam, I've had a hectic</a:t>
            </a:r>
            <a:r>
              <a:rPr lang="zh-CN" altLang="en-US" sz="1400" b="1" baseline="-25000" dirty="0">
                <a:noFill/>
                <a:latin typeface="微软雅黑" panose="020B0503020204020204" pitchFamily="34" charset="-122"/>
                <a:ea typeface="微软雅黑" panose="020B0503020204020204" pitchFamily="34" charset="-122"/>
                <a:sym typeface="微软雅黑" panose="020B0503020204020204" pitchFamily="34" charset="-122"/>
              </a:rPr>
              <a:t> /ˈhektɪk/adj. 紧张忙碌的</a:t>
            </a: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 schedule last week to prepare for it. Somehow, I was too busy to entirely forget about your book, which has not been expressed until last Sunday, and it's due to arrive a week later.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淘宝网chenying0907出品 4"/>
          <p:cNvSpPr>
            <a:spLocks noChangeArrowheads="1"/>
          </p:cNvSpPr>
          <p:nvPr/>
        </p:nvSpPr>
        <p:spPr bwMode="auto">
          <a:xfrm>
            <a:off x="2613660" y="5084445"/>
            <a:ext cx="9225915" cy="152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4.为了弥补我愚蠢的错误，我决定现在就把它发给你。同时，我希望附上的中国结能传达我真诚的歉意。</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 In order to make up my stupid mistake, I decide to send it to you right now. Meanwhile, I hope the attached Chinese knot can convey my sincere apology.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a:p>
            <a:pPr marL="0" indent="0" fontAlgn="auto">
              <a:lnSpc>
                <a:spcPts val="1080"/>
              </a:lnSpc>
              <a:buFont typeface="Arial" panose="020B0604020202020204" pitchFamily="34" charset="0"/>
              <a:buNone/>
            </a:pP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5.请原谅我的过错。我还送你一个精致的瓷器茶杯，以弥补给你带来的不便。</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Please forgive me for my fault. I also send you a delicate chinese tea cup to make up for any inconvenience caused.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淘宝网chenying0907出品 5"/>
          <p:cNvSpPr>
            <a:spLocks noChangeArrowheads="1"/>
          </p:cNvSpPr>
          <p:nvPr/>
        </p:nvSpPr>
        <p:spPr bwMode="auto">
          <a:xfrm>
            <a:off x="7275195" y="1114425"/>
            <a:ext cx="431419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我写信是为了表达最深的歉意，没有及时把汉语的教科书邮发给你。</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marL="0" indent="0">
              <a:buFont typeface="Arial" panose="020B0604020202020204" pitchFamily="34" charset="0"/>
              <a:buNone/>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I'm writing to convey my deepest apology for my not timely posting out the Chinese textbook for you.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7" name="Group 5"/>
          <p:cNvGrpSpPr/>
          <p:nvPr/>
        </p:nvGrpSpPr>
        <p:grpSpPr bwMode="auto">
          <a:xfrm>
            <a:off x="-82314" y="2600441"/>
            <a:ext cx="2799715" cy="3551233"/>
            <a:chOff x="-96848" y="0"/>
            <a:chExt cx="2113868" cy="2681281"/>
          </a:xfrm>
          <a:solidFill>
            <a:srgbClr val="00B050"/>
          </a:solidFill>
        </p:grpSpPr>
        <p:sp>
          <p:nvSpPr>
            <p:cNvPr id="58" name="淘宝网chenying0907出品​​ 2"/>
            <p:cNvSpPr>
              <a:spLocks noChangeArrowheads="1"/>
            </p:cNvSpPr>
            <p:nvPr/>
          </p:nvSpPr>
          <p:spPr bwMode="auto">
            <a:xfrm>
              <a:off x="-96848" y="0"/>
              <a:ext cx="2113868" cy="2448035"/>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59" name="淘宝网chenying0907出品​​ 6"/>
            <p:cNvSpPr>
              <a:spLocks noChangeArrowheads="1"/>
            </p:cNvSpPr>
            <p:nvPr/>
          </p:nvSpPr>
          <p:spPr bwMode="auto">
            <a:xfrm>
              <a:off x="216198" y="2530160"/>
              <a:ext cx="1512168" cy="15112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0" name="淘宝网chenying0907出品​​ 16"/>
            <p:cNvSpPr>
              <a:spLocks noChangeArrowheads="1"/>
            </p:cNvSpPr>
            <p:nvPr/>
          </p:nvSpPr>
          <p:spPr bwMode="auto">
            <a:xfrm>
              <a:off x="68963" y="510708"/>
              <a:ext cx="1783531" cy="528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3</a:t>
              </a:r>
              <a:r>
                <a:rPr lang="en-US" altLang="zh-CN"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弥补措施</a:t>
              </a:r>
              <a:endPar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4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（敢于担当，付诸行动）</a:t>
              </a:r>
              <a:endParaRPr lang="zh-CN" altLang="en-US" sz="24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grpSp>
        <p:nvGrpSpPr>
          <p:cNvPr id="61" name="Group 9"/>
          <p:cNvGrpSpPr/>
          <p:nvPr/>
        </p:nvGrpSpPr>
        <p:grpSpPr bwMode="auto">
          <a:xfrm>
            <a:off x="2442874" y="1545415"/>
            <a:ext cx="2505075" cy="2577746"/>
            <a:chOff x="-270818" y="0"/>
            <a:chExt cx="1891406" cy="1946260"/>
          </a:xfrm>
          <a:solidFill>
            <a:srgbClr val="00B0F0"/>
          </a:solidFill>
        </p:grpSpPr>
        <p:sp>
          <p:nvSpPr>
            <p:cNvPr id="62" name="淘宝网chenying0907出品​​ 2"/>
            <p:cNvSpPr>
              <a:spLocks noChangeArrowheads="1"/>
            </p:cNvSpPr>
            <p:nvPr/>
          </p:nvSpPr>
          <p:spPr bwMode="auto">
            <a:xfrm>
              <a:off x="-270818" y="0"/>
              <a:ext cx="1891406" cy="1812763"/>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3" name="淘宝网chenying0907出品​​ 9"/>
            <p:cNvSpPr>
              <a:spLocks noChangeArrowheads="1"/>
            </p:cNvSpPr>
            <p:nvPr/>
          </p:nvSpPr>
          <p:spPr bwMode="auto">
            <a:xfrm>
              <a:off x="127074" y="1851416"/>
              <a:ext cx="1116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4" name="淘宝网chenying0907出品​​ 17"/>
            <p:cNvSpPr>
              <a:spLocks noChangeArrowheads="1"/>
            </p:cNvSpPr>
            <p:nvPr/>
          </p:nvSpPr>
          <p:spPr bwMode="auto">
            <a:xfrm>
              <a:off x="-63698" y="326679"/>
              <a:ext cx="1509289" cy="45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2</a:t>
              </a:r>
              <a:r>
                <a:rPr lang="en-US" altLang="zh-CN"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解释原因</a:t>
              </a:r>
              <a:endPar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0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（陈述错误，尊重事实）</a:t>
              </a:r>
              <a:endParaRPr lang="zh-CN" altLang="en-US" sz="20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grpSp>
        <p:nvGrpSpPr>
          <p:cNvPr id="65" name="Group 13"/>
          <p:cNvGrpSpPr/>
          <p:nvPr/>
        </p:nvGrpSpPr>
        <p:grpSpPr bwMode="auto">
          <a:xfrm>
            <a:off x="4887260" y="717478"/>
            <a:ext cx="1979930" cy="1797694"/>
            <a:chOff x="-236081" y="0"/>
            <a:chExt cx="1494906" cy="1357676"/>
          </a:xfrm>
          <a:solidFill>
            <a:srgbClr val="0070C0"/>
          </a:solidFill>
        </p:grpSpPr>
        <p:sp>
          <p:nvSpPr>
            <p:cNvPr id="66" name="淘宝网chenying0907出品​​ 2"/>
            <p:cNvSpPr>
              <a:spLocks noChangeArrowheads="1"/>
            </p:cNvSpPr>
            <p:nvPr/>
          </p:nvSpPr>
          <p:spPr bwMode="auto">
            <a:xfrm>
              <a:off x="-236081" y="0"/>
              <a:ext cx="1494906" cy="1274703"/>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7" name="淘宝网chenying0907出品​​ 10"/>
            <p:cNvSpPr>
              <a:spLocks noChangeArrowheads="1"/>
            </p:cNvSpPr>
            <p:nvPr/>
          </p:nvSpPr>
          <p:spPr bwMode="auto">
            <a:xfrm>
              <a:off x="144145" y="1262832"/>
              <a:ext cx="720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8" name="淘宝网chenying0907出品​​ 18"/>
            <p:cNvSpPr>
              <a:spLocks noChangeArrowheads="1"/>
            </p:cNvSpPr>
            <p:nvPr/>
          </p:nvSpPr>
          <p:spPr bwMode="auto">
            <a:xfrm>
              <a:off x="-111905" y="210633"/>
              <a:ext cx="1235048" cy="3755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1</a:t>
              </a:r>
              <a:r>
                <a:rPr lang="en-US" altLang="zh-CN"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表示歉意</a:t>
              </a:r>
              <a:endPar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16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（背景信息，因果拓展）</a:t>
              </a:r>
              <a:endParaRPr lang="zh-CN" altLang="en-US" sz="16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sp>
        <p:nvSpPr>
          <p:cNvPr id="19" name="文本框 18"/>
          <p:cNvSpPr txBox="1"/>
          <p:nvPr/>
        </p:nvSpPr>
        <p:spPr>
          <a:xfrm>
            <a:off x="7202805" y="1590675"/>
            <a:ext cx="4636770" cy="737235"/>
          </a:xfrm>
          <a:prstGeom prst="rect">
            <a:avLst/>
          </a:prstGeom>
          <a:noFill/>
        </p:spPr>
        <p:txBody>
          <a:bodyPr wrap="square" rtlCol="0" anchor="t">
            <a:spAutoFit/>
          </a:bodyPr>
          <a:p>
            <a:pPr marL="285750" indent="-285750">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I'm writing to convey my deepest apology for my not timely posting out the Chinese textbook for you.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nvSpPr>
        <p:spPr>
          <a:xfrm>
            <a:off x="4917440" y="2913380"/>
            <a:ext cx="6967220" cy="521970"/>
          </a:xfrm>
          <a:prstGeom prst="rect">
            <a:avLst/>
          </a:prstGeom>
          <a:noFill/>
        </p:spPr>
        <p:txBody>
          <a:bodyPr wrap="square" rtlCol="0" anchor="t">
            <a:spAutoFit/>
          </a:bodyPr>
          <a:p>
            <a:pPr marL="285750" indent="-285750">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The reason why I cannot keep my promise is that I am so busy with an English Speech Competition that I forget to remember our appointment.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p:nvSpPr>
        <p:spPr>
          <a:xfrm>
            <a:off x="4886960" y="3943350"/>
            <a:ext cx="6952615" cy="953135"/>
          </a:xfrm>
          <a:prstGeom prst="rect">
            <a:avLst/>
          </a:prstGeom>
          <a:noFill/>
        </p:spPr>
        <p:txBody>
          <a:bodyPr wrap="square" rtlCol="0" anchor="t">
            <a:spAutoFit/>
          </a:bodyPr>
          <a:p>
            <a:pPr marL="285750" indent="-28575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Bumping up against a crucial exam, I've had a hectic</a:t>
            </a:r>
            <a:r>
              <a:rPr lang="zh-CN" altLang="en-US" sz="1400" b="1" baseline="-250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/ˈhektɪk/adj. 紧张忙碌的</a:t>
            </a: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schedule last week to prepare for it. Somehow, I was too busy to entirely forget about your book, which has not been expressed until last Sunday, and it's due to arrive a week later.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文本框 21"/>
          <p:cNvSpPr txBox="1"/>
          <p:nvPr/>
        </p:nvSpPr>
        <p:spPr>
          <a:xfrm>
            <a:off x="2613660" y="5320665"/>
            <a:ext cx="9225915" cy="521970"/>
          </a:xfrm>
          <a:prstGeom prst="rect">
            <a:avLst/>
          </a:prstGeom>
          <a:noFill/>
        </p:spPr>
        <p:txBody>
          <a:bodyPr wrap="square" rtlCol="0" anchor="t">
            <a:spAutoFit/>
          </a:bodyPr>
          <a:p>
            <a:pPr marL="342900" indent="-34290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In order to make up my stupid mistake, I decide to send it to you right now. Meanwhile, I hope the attached Chinese knot can convey my sincere apology.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2613660" y="6151880"/>
            <a:ext cx="9123045" cy="521970"/>
          </a:xfrm>
          <a:prstGeom prst="rect">
            <a:avLst/>
          </a:prstGeom>
          <a:noFill/>
        </p:spPr>
        <p:txBody>
          <a:bodyPr wrap="square" rtlCol="0" anchor="t">
            <a:spAutoFit/>
          </a:bodyPr>
          <a:p>
            <a:pPr marL="342900" indent="-34290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Please forgive me for my fault. I also send you a delicate chinese tea cup to make up for any inconvenience caused.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6" presetClass="entr" presetSubtype="0"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p:cBhvr>
                                        <p:cTn id="16" dur="362">
                                          <p:stCondLst>
                                            <p:cond delay="0"/>
                                          </p:stCondLst>
                                        </p:cTn>
                                        <p:tgtEl>
                                          <p:spTgt spid="57"/>
                                        </p:tgtEl>
                                      </p:cBhvr>
                                    </p:animEffect>
                                    <p:anim calcmode="lin" valueType="num">
                                      <p:cBhvr>
                                        <p:cTn id="17" dur="1139"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57"/>
                                        </p:tgtEl>
                                        <p:attrNameLst>
                                          <p:attrName>ppt_y</p:attrName>
                                        </p:attrNameLst>
                                      </p:cBhvr>
                                      <p:tavLst>
                                        <p:tav tm="0" fmla="#ppt_y-sin(pi*$)/9">
                                          <p:val>
                                            <p:fltVal val="0"/>
                                          </p:val>
                                        </p:tav>
                                        <p:tav tm="100000">
                                          <p:val>
                                            <p:fltVal val="1"/>
                                          </p:val>
                                        </p:tav>
                                      </p:tavLst>
                                    </p:anim>
                                    <p:anim calcmode="lin" valueType="num">
                                      <p:cBhvr>
                                        <p:cTn id="20" dur="207" tmFilter="0, 0; 0.125,0.2665; 0.25,0.4; 0.375,0.465; 0.5,0.5;  0.625,0.535; 0.75,0.6; 0.875,0.7335; 1,1">
                                          <p:stCondLst>
                                            <p:cond delay="828"/>
                                          </p:stCondLst>
                                        </p:cTn>
                                        <p:tgtEl>
                                          <p:spTgt spid="57"/>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57"/>
                                        </p:tgtEl>
                                        <p:attrNameLst>
                                          <p:attrName>ppt_y</p:attrName>
                                        </p:attrNameLst>
                                      </p:cBhvr>
                                      <p:tavLst>
                                        <p:tav tm="0" fmla="#ppt_y-sin(pi*$)/81">
                                          <p:val>
                                            <p:fltVal val="0"/>
                                          </p:val>
                                        </p:tav>
                                        <p:tav tm="100000">
                                          <p:val>
                                            <p:fltVal val="1"/>
                                          </p:val>
                                        </p:tav>
                                      </p:tavLst>
                                    </p:anim>
                                    <p:animScale>
                                      <p:cBhvr>
                                        <p:cTn id="22" dur="16">
                                          <p:stCondLst>
                                            <p:cond delay="406"/>
                                          </p:stCondLst>
                                        </p:cTn>
                                        <p:tgtEl>
                                          <p:spTgt spid="57"/>
                                        </p:tgtEl>
                                      </p:cBhvr>
                                      <p:to x="100000" y="60000"/>
                                    </p:animScale>
                                    <p:animScale>
                                      <p:cBhvr>
                                        <p:cTn id="23" dur="104" decel="50000">
                                          <p:stCondLst>
                                            <p:cond delay="423"/>
                                          </p:stCondLst>
                                        </p:cTn>
                                        <p:tgtEl>
                                          <p:spTgt spid="57"/>
                                        </p:tgtEl>
                                      </p:cBhvr>
                                      <p:to x="100000" y="100000"/>
                                    </p:animScale>
                                    <p:animScale>
                                      <p:cBhvr>
                                        <p:cTn id="24" dur="16">
                                          <p:stCondLst>
                                            <p:cond delay="820"/>
                                          </p:stCondLst>
                                        </p:cTn>
                                        <p:tgtEl>
                                          <p:spTgt spid="57"/>
                                        </p:tgtEl>
                                      </p:cBhvr>
                                      <p:to x="100000" y="80000"/>
                                    </p:animScale>
                                    <p:animScale>
                                      <p:cBhvr>
                                        <p:cTn id="25" dur="104" decel="50000">
                                          <p:stCondLst>
                                            <p:cond delay="836"/>
                                          </p:stCondLst>
                                        </p:cTn>
                                        <p:tgtEl>
                                          <p:spTgt spid="57"/>
                                        </p:tgtEl>
                                      </p:cBhvr>
                                      <p:to x="100000" y="100000"/>
                                    </p:animScale>
                                    <p:animScale>
                                      <p:cBhvr>
                                        <p:cTn id="26" dur="16">
                                          <p:stCondLst>
                                            <p:cond delay="1026"/>
                                          </p:stCondLst>
                                        </p:cTn>
                                        <p:tgtEl>
                                          <p:spTgt spid="57"/>
                                        </p:tgtEl>
                                      </p:cBhvr>
                                      <p:to x="100000" y="90000"/>
                                    </p:animScale>
                                    <p:animScale>
                                      <p:cBhvr>
                                        <p:cTn id="27" dur="104" decel="50000">
                                          <p:stCondLst>
                                            <p:cond delay="1042"/>
                                          </p:stCondLst>
                                        </p:cTn>
                                        <p:tgtEl>
                                          <p:spTgt spid="57"/>
                                        </p:tgtEl>
                                      </p:cBhvr>
                                      <p:to x="100000" y="100000"/>
                                    </p:animScale>
                                    <p:animScale>
                                      <p:cBhvr>
                                        <p:cTn id="28" dur="16">
                                          <p:stCondLst>
                                            <p:cond delay="1130"/>
                                          </p:stCondLst>
                                        </p:cTn>
                                        <p:tgtEl>
                                          <p:spTgt spid="57"/>
                                        </p:tgtEl>
                                      </p:cBhvr>
                                      <p:to x="100000" y="95000"/>
                                    </p:animScale>
                                    <p:animScale>
                                      <p:cBhvr>
                                        <p:cTn id="29" dur="104" decel="50000">
                                          <p:stCondLst>
                                            <p:cond delay="1146"/>
                                          </p:stCondLst>
                                        </p:cTn>
                                        <p:tgtEl>
                                          <p:spTgt spid="57"/>
                                        </p:tgtEl>
                                      </p:cBhvr>
                                      <p:to x="100000" y="100000"/>
                                    </p:animScale>
                                  </p:childTnLst>
                                </p:cTn>
                              </p:par>
                              <p:par>
                                <p:cTn id="30" presetID="26" presetClass="entr" presetSubtype="0" fill="hold" nodeType="withEffect">
                                  <p:stCondLst>
                                    <p:cond delay="250"/>
                                  </p:stCondLst>
                                  <p:childTnLst>
                                    <p:set>
                                      <p:cBhvr>
                                        <p:cTn id="31" dur="1" fill="hold">
                                          <p:stCondLst>
                                            <p:cond delay="0"/>
                                          </p:stCondLst>
                                        </p:cTn>
                                        <p:tgtEl>
                                          <p:spTgt spid="61"/>
                                        </p:tgtEl>
                                        <p:attrNameLst>
                                          <p:attrName>style.visibility</p:attrName>
                                        </p:attrNameLst>
                                      </p:cBhvr>
                                      <p:to>
                                        <p:strVal val="visible"/>
                                      </p:to>
                                    </p:set>
                                    <p:animEffect>
                                      <p:cBhvr>
                                        <p:cTn id="32" dur="362">
                                          <p:stCondLst>
                                            <p:cond delay="0"/>
                                          </p:stCondLst>
                                        </p:cTn>
                                        <p:tgtEl>
                                          <p:spTgt spid="61"/>
                                        </p:tgtEl>
                                      </p:cBhvr>
                                    </p:animEffect>
                                    <p:anim calcmode="lin" valueType="num">
                                      <p:cBhvr>
                                        <p:cTn id="33" dur="1139"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4" dur="415"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35" dur="415" tmFilter="0, 0; 0.125,0.2665; 0.25,0.4; 0.375,0.465; 0.5,0.5;  0.625,0.535; 0.75,0.6; 0.875,0.7335; 1,1">
                                          <p:stCondLst>
                                            <p:cond delay="415"/>
                                          </p:stCondLst>
                                        </p:cTn>
                                        <p:tgtEl>
                                          <p:spTgt spid="61"/>
                                        </p:tgtEl>
                                        <p:attrNameLst>
                                          <p:attrName>ppt_y</p:attrName>
                                        </p:attrNameLst>
                                      </p:cBhvr>
                                      <p:tavLst>
                                        <p:tav tm="0" fmla="#ppt_y-sin(pi*$)/9">
                                          <p:val>
                                            <p:fltVal val="0"/>
                                          </p:val>
                                        </p:tav>
                                        <p:tav tm="100000">
                                          <p:val>
                                            <p:fltVal val="1"/>
                                          </p:val>
                                        </p:tav>
                                      </p:tavLst>
                                    </p:anim>
                                    <p:anim calcmode="lin" valueType="num">
                                      <p:cBhvr>
                                        <p:cTn id="36" dur="207" tmFilter="0, 0; 0.125,0.2665; 0.25,0.4; 0.375,0.465; 0.5,0.5;  0.625,0.535; 0.75,0.6; 0.875,0.7335; 1,1">
                                          <p:stCondLst>
                                            <p:cond delay="828"/>
                                          </p:stCondLst>
                                        </p:cTn>
                                        <p:tgtEl>
                                          <p:spTgt spid="61"/>
                                        </p:tgtEl>
                                        <p:attrNameLst>
                                          <p:attrName>ppt_y</p:attrName>
                                        </p:attrNameLst>
                                      </p:cBhvr>
                                      <p:tavLst>
                                        <p:tav tm="0" fmla="#ppt_y-sin(pi*$)/27">
                                          <p:val>
                                            <p:fltVal val="0"/>
                                          </p:val>
                                        </p:tav>
                                        <p:tav tm="100000">
                                          <p:val>
                                            <p:fltVal val="1"/>
                                          </p:val>
                                        </p:tav>
                                      </p:tavLst>
                                    </p:anim>
                                    <p:anim calcmode="lin" valueType="num">
                                      <p:cBhvr>
                                        <p:cTn id="37" dur="103" tmFilter="0, 0; 0.125,0.2665; 0.25,0.4; 0.375,0.465; 0.5,0.5;  0.625,0.535; 0.75,0.6; 0.875,0.7335; 1,1">
                                          <p:stCondLst>
                                            <p:cond delay="1035"/>
                                          </p:stCondLst>
                                        </p:cTn>
                                        <p:tgtEl>
                                          <p:spTgt spid="61"/>
                                        </p:tgtEl>
                                        <p:attrNameLst>
                                          <p:attrName>ppt_y</p:attrName>
                                        </p:attrNameLst>
                                      </p:cBhvr>
                                      <p:tavLst>
                                        <p:tav tm="0" fmla="#ppt_y-sin(pi*$)/81">
                                          <p:val>
                                            <p:fltVal val="0"/>
                                          </p:val>
                                        </p:tav>
                                        <p:tav tm="100000">
                                          <p:val>
                                            <p:fltVal val="1"/>
                                          </p:val>
                                        </p:tav>
                                      </p:tavLst>
                                    </p:anim>
                                    <p:animScale>
                                      <p:cBhvr>
                                        <p:cTn id="38" dur="16">
                                          <p:stCondLst>
                                            <p:cond delay="406"/>
                                          </p:stCondLst>
                                        </p:cTn>
                                        <p:tgtEl>
                                          <p:spTgt spid="61"/>
                                        </p:tgtEl>
                                      </p:cBhvr>
                                      <p:to x="100000" y="60000"/>
                                    </p:animScale>
                                    <p:animScale>
                                      <p:cBhvr>
                                        <p:cTn id="39" dur="104" decel="50000">
                                          <p:stCondLst>
                                            <p:cond delay="423"/>
                                          </p:stCondLst>
                                        </p:cTn>
                                        <p:tgtEl>
                                          <p:spTgt spid="61"/>
                                        </p:tgtEl>
                                      </p:cBhvr>
                                      <p:to x="100000" y="100000"/>
                                    </p:animScale>
                                    <p:animScale>
                                      <p:cBhvr>
                                        <p:cTn id="40" dur="16">
                                          <p:stCondLst>
                                            <p:cond delay="820"/>
                                          </p:stCondLst>
                                        </p:cTn>
                                        <p:tgtEl>
                                          <p:spTgt spid="61"/>
                                        </p:tgtEl>
                                      </p:cBhvr>
                                      <p:to x="100000" y="80000"/>
                                    </p:animScale>
                                    <p:animScale>
                                      <p:cBhvr>
                                        <p:cTn id="41" dur="104" decel="50000">
                                          <p:stCondLst>
                                            <p:cond delay="836"/>
                                          </p:stCondLst>
                                        </p:cTn>
                                        <p:tgtEl>
                                          <p:spTgt spid="61"/>
                                        </p:tgtEl>
                                      </p:cBhvr>
                                      <p:to x="100000" y="100000"/>
                                    </p:animScale>
                                    <p:animScale>
                                      <p:cBhvr>
                                        <p:cTn id="42" dur="16">
                                          <p:stCondLst>
                                            <p:cond delay="1026"/>
                                          </p:stCondLst>
                                        </p:cTn>
                                        <p:tgtEl>
                                          <p:spTgt spid="61"/>
                                        </p:tgtEl>
                                      </p:cBhvr>
                                      <p:to x="100000" y="90000"/>
                                    </p:animScale>
                                    <p:animScale>
                                      <p:cBhvr>
                                        <p:cTn id="43" dur="104" decel="50000">
                                          <p:stCondLst>
                                            <p:cond delay="1042"/>
                                          </p:stCondLst>
                                        </p:cTn>
                                        <p:tgtEl>
                                          <p:spTgt spid="61"/>
                                        </p:tgtEl>
                                      </p:cBhvr>
                                      <p:to x="100000" y="100000"/>
                                    </p:animScale>
                                    <p:animScale>
                                      <p:cBhvr>
                                        <p:cTn id="44" dur="16">
                                          <p:stCondLst>
                                            <p:cond delay="1130"/>
                                          </p:stCondLst>
                                        </p:cTn>
                                        <p:tgtEl>
                                          <p:spTgt spid="61"/>
                                        </p:tgtEl>
                                      </p:cBhvr>
                                      <p:to x="100000" y="95000"/>
                                    </p:animScale>
                                    <p:animScale>
                                      <p:cBhvr>
                                        <p:cTn id="45" dur="104" decel="50000">
                                          <p:stCondLst>
                                            <p:cond delay="1146"/>
                                          </p:stCondLst>
                                        </p:cTn>
                                        <p:tgtEl>
                                          <p:spTgt spid="61"/>
                                        </p:tgtEl>
                                      </p:cBhvr>
                                      <p:to x="100000" y="100000"/>
                                    </p:animScale>
                                  </p:childTnLst>
                                </p:cTn>
                              </p:par>
                              <p:par>
                                <p:cTn id="46" presetID="26" presetClass="entr" presetSubtype="0" fill="hold" nodeType="withEffect">
                                  <p:stCondLst>
                                    <p:cond delay="500"/>
                                  </p:stCondLst>
                                  <p:childTnLst>
                                    <p:set>
                                      <p:cBhvr>
                                        <p:cTn id="47" dur="1" fill="hold">
                                          <p:stCondLst>
                                            <p:cond delay="0"/>
                                          </p:stCondLst>
                                        </p:cTn>
                                        <p:tgtEl>
                                          <p:spTgt spid="65"/>
                                        </p:tgtEl>
                                        <p:attrNameLst>
                                          <p:attrName>style.visibility</p:attrName>
                                        </p:attrNameLst>
                                      </p:cBhvr>
                                      <p:to>
                                        <p:strVal val="visible"/>
                                      </p:to>
                                    </p:set>
                                    <p:animEffect>
                                      <p:cBhvr>
                                        <p:cTn id="48" dur="362">
                                          <p:stCondLst>
                                            <p:cond delay="0"/>
                                          </p:stCondLst>
                                        </p:cTn>
                                        <p:tgtEl>
                                          <p:spTgt spid="65"/>
                                        </p:tgtEl>
                                      </p:cBhvr>
                                    </p:animEffect>
                                    <p:anim calcmode="lin" valueType="num">
                                      <p:cBhvr>
                                        <p:cTn id="49" dur="1139"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50" dur="415"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51" dur="415" tmFilter="0, 0; 0.125,0.2665; 0.25,0.4; 0.375,0.465; 0.5,0.5;  0.625,0.535; 0.75,0.6; 0.875,0.7335; 1,1">
                                          <p:stCondLst>
                                            <p:cond delay="415"/>
                                          </p:stCondLst>
                                        </p:cTn>
                                        <p:tgtEl>
                                          <p:spTgt spid="65"/>
                                        </p:tgtEl>
                                        <p:attrNameLst>
                                          <p:attrName>ppt_y</p:attrName>
                                        </p:attrNameLst>
                                      </p:cBhvr>
                                      <p:tavLst>
                                        <p:tav tm="0" fmla="#ppt_y-sin(pi*$)/9">
                                          <p:val>
                                            <p:fltVal val="0"/>
                                          </p:val>
                                        </p:tav>
                                        <p:tav tm="100000">
                                          <p:val>
                                            <p:fltVal val="1"/>
                                          </p:val>
                                        </p:tav>
                                      </p:tavLst>
                                    </p:anim>
                                    <p:anim calcmode="lin" valueType="num">
                                      <p:cBhvr>
                                        <p:cTn id="52" dur="207" tmFilter="0, 0; 0.125,0.2665; 0.25,0.4; 0.375,0.465; 0.5,0.5;  0.625,0.535; 0.75,0.6; 0.875,0.7335; 1,1">
                                          <p:stCondLst>
                                            <p:cond delay="828"/>
                                          </p:stCondLst>
                                        </p:cTn>
                                        <p:tgtEl>
                                          <p:spTgt spid="65"/>
                                        </p:tgtEl>
                                        <p:attrNameLst>
                                          <p:attrName>ppt_y</p:attrName>
                                        </p:attrNameLst>
                                      </p:cBhvr>
                                      <p:tavLst>
                                        <p:tav tm="0" fmla="#ppt_y-sin(pi*$)/27">
                                          <p:val>
                                            <p:fltVal val="0"/>
                                          </p:val>
                                        </p:tav>
                                        <p:tav tm="100000">
                                          <p:val>
                                            <p:fltVal val="1"/>
                                          </p:val>
                                        </p:tav>
                                      </p:tavLst>
                                    </p:anim>
                                    <p:anim calcmode="lin" valueType="num">
                                      <p:cBhvr>
                                        <p:cTn id="53" dur="103" tmFilter="0, 0; 0.125,0.2665; 0.25,0.4; 0.375,0.465; 0.5,0.5;  0.625,0.535; 0.75,0.6; 0.875,0.7335; 1,1">
                                          <p:stCondLst>
                                            <p:cond delay="1035"/>
                                          </p:stCondLst>
                                        </p:cTn>
                                        <p:tgtEl>
                                          <p:spTgt spid="65"/>
                                        </p:tgtEl>
                                        <p:attrNameLst>
                                          <p:attrName>ppt_y</p:attrName>
                                        </p:attrNameLst>
                                      </p:cBhvr>
                                      <p:tavLst>
                                        <p:tav tm="0" fmla="#ppt_y-sin(pi*$)/81">
                                          <p:val>
                                            <p:fltVal val="0"/>
                                          </p:val>
                                        </p:tav>
                                        <p:tav tm="100000">
                                          <p:val>
                                            <p:fltVal val="1"/>
                                          </p:val>
                                        </p:tav>
                                      </p:tavLst>
                                    </p:anim>
                                    <p:animScale>
                                      <p:cBhvr>
                                        <p:cTn id="54" dur="16">
                                          <p:stCondLst>
                                            <p:cond delay="406"/>
                                          </p:stCondLst>
                                        </p:cTn>
                                        <p:tgtEl>
                                          <p:spTgt spid="65"/>
                                        </p:tgtEl>
                                      </p:cBhvr>
                                      <p:to x="100000" y="60000"/>
                                    </p:animScale>
                                    <p:animScale>
                                      <p:cBhvr>
                                        <p:cTn id="55" dur="104" decel="50000">
                                          <p:stCondLst>
                                            <p:cond delay="423"/>
                                          </p:stCondLst>
                                        </p:cTn>
                                        <p:tgtEl>
                                          <p:spTgt spid="65"/>
                                        </p:tgtEl>
                                      </p:cBhvr>
                                      <p:to x="100000" y="100000"/>
                                    </p:animScale>
                                    <p:animScale>
                                      <p:cBhvr>
                                        <p:cTn id="56" dur="16">
                                          <p:stCondLst>
                                            <p:cond delay="820"/>
                                          </p:stCondLst>
                                        </p:cTn>
                                        <p:tgtEl>
                                          <p:spTgt spid="65"/>
                                        </p:tgtEl>
                                      </p:cBhvr>
                                      <p:to x="100000" y="80000"/>
                                    </p:animScale>
                                    <p:animScale>
                                      <p:cBhvr>
                                        <p:cTn id="57" dur="104" decel="50000">
                                          <p:stCondLst>
                                            <p:cond delay="836"/>
                                          </p:stCondLst>
                                        </p:cTn>
                                        <p:tgtEl>
                                          <p:spTgt spid="65"/>
                                        </p:tgtEl>
                                      </p:cBhvr>
                                      <p:to x="100000" y="100000"/>
                                    </p:animScale>
                                    <p:animScale>
                                      <p:cBhvr>
                                        <p:cTn id="58" dur="16">
                                          <p:stCondLst>
                                            <p:cond delay="1026"/>
                                          </p:stCondLst>
                                        </p:cTn>
                                        <p:tgtEl>
                                          <p:spTgt spid="65"/>
                                        </p:tgtEl>
                                      </p:cBhvr>
                                      <p:to x="100000" y="90000"/>
                                    </p:animScale>
                                    <p:animScale>
                                      <p:cBhvr>
                                        <p:cTn id="59" dur="104" decel="50000">
                                          <p:stCondLst>
                                            <p:cond delay="1042"/>
                                          </p:stCondLst>
                                        </p:cTn>
                                        <p:tgtEl>
                                          <p:spTgt spid="65"/>
                                        </p:tgtEl>
                                      </p:cBhvr>
                                      <p:to x="100000" y="100000"/>
                                    </p:animScale>
                                    <p:animScale>
                                      <p:cBhvr>
                                        <p:cTn id="60" dur="16">
                                          <p:stCondLst>
                                            <p:cond delay="1130"/>
                                          </p:stCondLst>
                                        </p:cTn>
                                        <p:tgtEl>
                                          <p:spTgt spid="65"/>
                                        </p:tgtEl>
                                      </p:cBhvr>
                                      <p:to x="100000" y="95000"/>
                                    </p:animScale>
                                    <p:animScale>
                                      <p:cBhvr>
                                        <p:cTn id="61" dur="104" decel="50000">
                                          <p:stCondLst>
                                            <p:cond delay="1146"/>
                                          </p:stCondLst>
                                        </p:cTn>
                                        <p:tgtEl>
                                          <p:spTgt spid="65"/>
                                        </p:tgtEl>
                                      </p:cBhvr>
                                      <p:to x="100000" y="100000"/>
                                    </p:animScale>
                                  </p:childTnLst>
                                </p:cTn>
                              </p:par>
                            </p:childTnLst>
                          </p:cTn>
                        </p:par>
                        <p:par>
                          <p:cTn id="62" fill="hold">
                            <p:stCondLst>
                              <p:cond delay="3200"/>
                            </p:stCondLst>
                            <p:childTnLst>
                              <p:par>
                                <p:cTn id="63" presetID="22" presetClass="entr" presetSubtype="2"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animEffect>
                                      <p:cBhvr>
                                        <p:cTn id="65" dur="250"/>
                                        <p:tgtEl>
                                          <p:spTgt spid="56"/>
                                        </p:tgtEl>
                                      </p:cBhvr>
                                    </p:animEffect>
                                  </p:childTnLst>
                                </p:cTn>
                              </p:par>
                              <p:par>
                                <p:cTn id="66" presetID="22" presetClass="entr" presetSubtype="2" fill="hold" grpId="0" nodeType="withEffect">
                                  <p:stCondLst>
                                    <p:cond delay="250"/>
                                  </p:stCondLst>
                                  <p:childTnLst>
                                    <p:set>
                                      <p:cBhvr>
                                        <p:cTn id="67" dur="1" fill="hold">
                                          <p:stCondLst>
                                            <p:cond delay="0"/>
                                          </p:stCondLst>
                                        </p:cTn>
                                        <p:tgtEl>
                                          <p:spTgt spid="54"/>
                                        </p:tgtEl>
                                        <p:attrNameLst>
                                          <p:attrName>style.visibility</p:attrName>
                                        </p:attrNameLst>
                                      </p:cBhvr>
                                      <p:to>
                                        <p:strVal val="visible"/>
                                      </p:to>
                                    </p:set>
                                    <p:animEffect>
                                      <p:cBhvr>
                                        <p:cTn id="68" dur="250"/>
                                        <p:tgtEl>
                                          <p:spTgt spid="54"/>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55"/>
                                        </p:tgtEl>
                                        <p:attrNameLst>
                                          <p:attrName>style.visibility</p:attrName>
                                        </p:attrNameLst>
                                      </p:cBhvr>
                                      <p:to>
                                        <p:strVal val="visible"/>
                                      </p:to>
                                    </p:set>
                                    <p:animEffect>
                                      <p:cBhvr>
                                        <p:cTn id="71" dur="250"/>
                                        <p:tgtEl>
                                          <p:spTgt spid="5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ppt_x"/>
                                          </p:val>
                                        </p:tav>
                                        <p:tav tm="100000">
                                          <p:val>
                                            <p:strVal val="#ppt_x"/>
                                          </p:val>
                                        </p:tav>
                                      </p:tavLst>
                                    </p:anim>
                                    <p:anim calcmode="lin" valueType="num">
                                      <p:cBhvr additive="base">
                                        <p:cTn id="9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additive="base">
                                        <p:cTn id="100" dur="500" fill="hold"/>
                                        <p:tgtEl>
                                          <p:spTgt spid="24"/>
                                        </p:tgtEl>
                                        <p:attrNameLst>
                                          <p:attrName>ppt_x</p:attrName>
                                        </p:attrNameLst>
                                      </p:cBhvr>
                                      <p:tavLst>
                                        <p:tav tm="0">
                                          <p:val>
                                            <p:strVal val="#ppt_x"/>
                                          </p:val>
                                        </p:tav>
                                        <p:tav tm="100000">
                                          <p:val>
                                            <p:strVal val="#ppt_x"/>
                                          </p:val>
                                        </p:tav>
                                      </p:tavLst>
                                    </p:anim>
                                    <p:anim calcmode="lin" valueType="num">
                                      <p:cBhvr additive="base">
                                        <p:cTn id="10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4" grpId="0" bldLvl="0" autoUpdateAnimBg="0"/>
      <p:bldP spid="55" grpId="0" bldLvl="0" autoUpdateAnimBg="0"/>
      <p:bldP spid="56" grpId="0" bldLvl="0" autoUpdateAnimBg="0"/>
      <p:bldP spid="19" grpId="0"/>
      <p:bldP spid="19" grpId="1"/>
      <p:bldP spid="20" grpId="0"/>
      <p:bldP spid="20" grpId="1"/>
      <p:bldP spid="21" grpId="0"/>
      <p:bldP spid="21" grpId="1"/>
      <p:bldP spid="22" grpId="0"/>
      <p:bldP spid="22" grpId="1"/>
      <p:bldP spid="24" grpId="0"/>
      <p:bldP spid="2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道歉+告知</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假如你是李华，上学期你向外教Alex借了一本书，未及时归还。现在Alex已经回到美国，请你给他写一封邮件表达歉意并告知归还事宜。邮件内容包括：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表达歉意；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说明原因；</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告知归还事宜。</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 2021 学年第一学期 9+1 高中联盟期中考试</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hope you had a safe journey home. I am writing to say that I’m sorry for not giving you back the book </a:t>
            </a:r>
            <a:r>
              <a:rPr sz="2000" b="1" i="1">
                <a:latin typeface="等线" panose="02010600030101010101" charset="-122"/>
                <a:ea typeface="等线" panose="02010600030101010101" charset="-122"/>
              </a:rPr>
              <a:t>Contemporary American Literature</a:t>
            </a:r>
            <a:r>
              <a:rPr sz="2000" b="1">
                <a:latin typeface="等线" panose="02010600030101010101" charset="-122"/>
                <a:ea typeface="等线" panose="02010600030101010101" charset="-122"/>
              </a:rPr>
              <a:t>, which I borrowed from you last term.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Interested in American literature as I have long been, the coming college entrance examination has left me no time to indulge my passion. To be honest, I barely finished the book several days ago. I will mail it to you tomorrow and hopefully, it will reach you next Friday.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Sorry again for all the trouble I have caused. Best wishes!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 Li Hua</a:t>
            </a:r>
            <a:endParaRPr sz="2000" b="1">
              <a:latin typeface="等线" panose="02010600030101010101" charset="-122"/>
              <a:ea typeface="等线" panose="02010600030101010101" charset="-122"/>
            </a:endParaRPr>
          </a:p>
        </p:txBody>
      </p:sp>
      <p:sp>
        <p:nvSpPr>
          <p:cNvPr id="7" name="文本框 6"/>
          <p:cNvSpPr txBox="1"/>
          <p:nvPr/>
        </p:nvSpPr>
        <p:spPr>
          <a:xfrm>
            <a:off x="4006850" y="5281295"/>
            <a:ext cx="6452870" cy="1322070"/>
          </a:xfrm>
          <a:prstGeom prst="rect">
            <a:avLst/>
          </a:prstGeom>
          <a:noFill/>
        </p:spPr>
        <p:txBody>
          <a:bodyPr wrap="square" rtlCol="0" anchor="t">
            <a:spAutoFit/>
          </a:bodyPr>
          <a:p>
            <a:pPr marL="285750" indent="-285750">
              <a:buFont typeface="Arial" panose="020B0604020202020204" pitchFamily="34" charset="0"/>
              <a:buChar char="•"/>
            </a:pPr>
            <a:r>
              <a:rPr lang="en-US" sz="1600" i="1"/>
              <a:t>c</a:t>
            </a:r>
            <a:r>
              <a:rPr sz="1600" i="1"/>
              <a:t>ontemporary /kənˈtemprəri/ adj. 当代的，现代的</a:t>
            </a:r>
            <a:endParaRPr sz="1600" i="1"/>
          </a:p>
          <a:p>
            <a:pPr marL="285750" indent="-285750">
              <a:buFont typeface="Arial" panose="020B0604020202020204" pitchFamily="34" charset="0"/>
              <a:buChar char="•"/>
            </a:pPr>
            <a:r>
              <a:rPr sz="1600" i="1"/>
              <a:t>Interested in American literature as I have long been</a:t>
            </a:r>
            <a:endParaRPr sz="1600" i="1"/>
          </a:p>
          <a:p>
            <a:pPr indent="0">
              <a:buFont typeface="Arial" panose="020B0604020202020204" pitchFamily="34" charset="0"/>
              <a:buNone/>
            </a:pPr>
            <a:r>
              <a:rPr lang="en-US" sz="1600" i="1"/>
              <a:t>       </a:t>
            </a:r>
            <a:r>
              <a:rPr lang="zh-CN" altLang="en-US" sz="1600" i="1"/>
              <a:t>尽管</a:t>
            </a:r>
            <a:r>
              <a:rPr sz="1600" i="1"/>
              <a:t>我一直对美国文学很感兴趣</a:t>
            </a:r>
            <a:r>
              <a:rPr lang="zh-CN" sz="1600" i="1"/>
              <a:t>（</a:t>
            </a:r>
            <a:r>
              <a:rPr lang="en-US" altLang="zh-CN" sz="1600" i="1"/>
              <a:t>as</a:t>
            </a:r>
            <a:r>
              <a:rPr lang="zh-CN" sz="1600" i="1"/>
              <a:t>引导的让步状语从句）</a:t>
            </a:r>
            <a:endParaRPr sz="1600" i="1"/>
          </a:p>
          <a:p>
            <a:pPr marL="285750" indent="-285750">
              <a:buFont typeface="Arial" panose="020B0604020202020204" pitchFamily="34" charset="0"/>
              <a:buChar char="•"/>
            </a:pPr>
            <a:r>
              <a:rPr sz="1600" i="1"/>
              <a:t>indulge</a:t>
            </a:r>
            <a:r>
              <a:rPr lang="en-US" sz="1600" i="1"/>
              <a:t> </a:t>
            </a:r>
            <a:r>
              <a:rPr sz="1600" i="1"/>
              <a:t>/ɪnˈdʌldʒ/ 满足（欲望、兴趣等）</a:t>
            </a:r>
            <a:endParaRPr sz="1600" i="1"/>
          </a:p>
          <a:p>
            <a:pPr indent="0">
              <a:buFont typeface="Arial" panose="020B0604020202020204" pitchFamily="34" charset="0"/>
              <a:buNone/>
            </a:pPr>
            <a:r>
              <a:rPr lang="en-US" sz="1600" i="1"/>
              <a:t>      </a:t>
            </a:r>
            <a:r>
              <a:rPr sz="1600" i="1"/>
              <a:t>indulge my passion尽情投入热爱</a:t>
            </a:r>
            <a:endParaRPr sz="16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告知+建议：肢体语言的异同(文化差异)</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508375" cy="5768340"/>
            <a:chOff x="2068615" y="1696036"/>
            <a:chExt cx="2429920"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22271" y="3006829"/>
              <a:ext cx="2376264"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假定你是李华，你的英国笔友Chris下学期将作为交换生到你校学习，现向你询问两国日常生活中一些肢体语言的异同。请你给他回信，内容包括：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2.告知一些常见肢体语言的异同；</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建议其它学习途径。</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2021学年第一学期浙江省名校协作体试题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Peter,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Welcome to join us! Since you want to learn about Chinese body language in our daily life, let me tell you some.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Like Britons, we usually greet others by nodding, smiling or shaking hands. But different from your culture, Chinese people tend to stay closer to each other. In class, students are supposed to sit straight and raise their hands if they have questions.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It’s hard to list all the things I want you to know, so I downloaded an article introducing the topic. I suggest you reading it before coming to China.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404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拓展资料：肢体语言的中美文化异同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450215" y="3810000"/>
            <a:ext cx="516255" cy="1568450"/>
          </a:xfrm>
          <a:prstGeom prst="rect">
            <a:avLst/>
          </a:prstGeom>
          <a:noFill/>
        </p:spPr>
        <p:txBody>
          <a:bodyPr wrap="square" rtlCol="0">
            <a:spAutoFit/>
          </a:bodyPr>
          <a:p>
            <a:pPr algn="ctr"/>
            <a:r>
              <a:rPr sz="2400" b="1" dirty="0">
                <a:latin typeface="微软雅黑" panose="020B0503020204020204" pitchFamily="34" charset="-122"/>
                <a:ea typeface="微软雅黑" panose="020B0503020204020204" pitchFamily="34" charset="-122"/>
              </a:rPr>
              <a:t>文化差异</a:t>
            </a:r>
            <a:endParaRPr sz="24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1370965" y="30645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2145665" y="931545"/>
            <a:ext cx="9855200" cy="3784600"/>
          </a:xfrm>
          <a:prstGeom prst="rect">
            <a:avLst/>
          </a:prstGeom>
          <a:noFill/>
        </p:spPr>
        <p:txBody>
          <a:bodyPr wrap="square" rtlCol="0" anchor="t">
            <a:spAutoFit/>
          </a:bodyPr>
          <a:p>
            <a:r>
              <a:rPr lang="zh-CN" altLang="en-US" sz="2000">
                <a:sym typeface="+mn-ea"/>
              </a:rPr>
              <a:t>这是一个美国人的习惯, 双方看对方当他们说话的时候, 但他们讨厌注视对方, 因为在他们看来这是一个非常粗鲁的行为。然而，在中国凝视别人，有时只是一种好奇和惊讶。</a:t>
            </a:r>
            <a:endParaRPr lang="zh-CN" altLang="en-US" sz="2000">
              <a:sym typeface="+mn-ea"/>
            </a:endParaRPr>
          </a:p>
          <a:p>
            <a:endParaRPr lang="zh-CN" altLang="en-US" sz="2000"/>
          </a:p>
          <a:p>
            <a:endParaRPr lang="zh-CN" altLang="en-US" sz="2000"/>
          </a:p>
          <a:p>
            <a:endParaRPr lang="zh-CN" altLang="en-US" sz="2000"/>
          </a:p>
          <a:p>
            <a:endParaRPr lang="zh-CN" altLang="en-US" sz="2000"/>
          </a:p>
          <a:p>
            <a:endParaRPr lang="zh-CN" altLang="en-US" sz="2000"/>
          </a:p>
          <a:p>
            <a:r>
              <a:rPr lang="zh-CN" altLang="en-US" sz="2000"/>
              <a:t>当美国人谈话时，双方面对对方，在他们看来，这是正直和诚实的标志。美国人民有一句古老的谚语:永远不要相信一个不能直视你眼睛的人。而中国人在交谈时，双方不一定不时地看对方一眼，有些人还故意避免持续的目光接触，以表示谦逊、服从或尊重。</a:t>
            </a:r>
            <a:endParaRPr lang="zh-CN" altLang="en-US" sz="2000"/>
          </a:p>
          <a:p>
            <a:endParaRPr lang="zh-CN" altLang="en-US" sz="2000"/>
          </a:p>
          <a:p>
            <a:endParaRPr lang="zh-CN" altLang="en-US" sz="2000"/>
          </a:p>
        </p:txBody>
      </p:sp>
      <p:sp>
        <p:nvSpPr>
          <p:cNvPr id="11" name="文本框 10"/>
          <p:cNvSpPr txBox="1"/>
          <p:nvPr/>
        </p:nvSpPr>
        <p:spPr>
          <a:xfrm>
            <a:off x="2635885" y="1680210"/>
            <a:ext cx="9064625" cy="132207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It is a habit of American people that the two sides look at each other while they are talking, but they hate eye-gazing (staring), because in their view this is a very rude behavior. However, to gaze at people in China, sometimes means only a curiosity and surprise.</a:t>
            </a:r>
            <a:endParaRPr lang="zh-CN" altLang="en-US" sz="2000" b="1">
              <a:solidFill>
                <a:srgbClr val="002060"/>
              </a:solidFill>
              <a:sym typeface="+mn-ea"/>
            </a:endParaRPr>
          </a:p>
        </p:txBody>
      </p:sp>
      <p:sp>
        <p:nvSpPr>
          <p:cNvPr id="12" name="文本框 11"/>
          <p:cNvSpPr txBox="1"/>
          <p:nvPr/>
        </p:nvSpPr>
        <p:spPr>
          <a:xfrm>
            <a:off x="2226945" y="4134485"/>
            <a:ext cx="9473565" cy="163004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rPr>
              <a:t>When American talks, the two sides face each other, which is a sign of integrity and honesty. American people have an old proverb: Never trust a person who can't look you in the eyes. While the Chinese people in conversation, the two sides are not necessarily time to time to look at each other, and some people have also deliberately avoided continued eye contact to show humility, obedience or respect.</a:t>
            </a:r>
            <a:endParaRPr lang="zh-CN" altLang="en-US" sz="2000" b="1">
              <a:solidFill>
                <a:srgbClr val="002060"/>
              </a:solidFill>
            </a:endParaRPr>
          </a:p>
        </p:txBody>
      </p:sp>
      <p:sp>
        <p:nvSpPr>
          <p:cNvPr id="10" name="圆角淘宝网chenying0907出品 2"/>
          <p:cNvSpPr/>
          <p:nvPr/>
        </p:nvSpPr>
        <p:spPr>
          <a:xfrm rot="19055120">
            <a:off x="650875" y="1081405"/>
            <a:ext cx="1452245" cy="1452245"/>
          </a:xfrm>
          <a:prstGeom prst="roundRect">
            <a:avLst/>
          </a:prstGeom>
          <a:gradFill flip="none" rotWithShape="1">
            <a:gsLst>
              <a:gs pos="0">
                <a:srgbClr val="9EE256"/>
              </a:gs>
              <a:gs pos="100000">
                <a:srgbClr val="52762D"/>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31" name="淘宝网chenying0907出品 203"/>
          <p:cNvSpPr>
            <a:spLocks noChangeAspect="1" noEditPoints="1"/>
          </p:cNvSpPr>
          <p:nvPr/>
        </p:nvSpPr>
        <p:spPr bwMode="auto">
          <a:xfrm>
            <a:off x="1049655" y="1304925"/>
            <a:ext cx="691515" cy="82042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62560" tIns="81280" rIns="162560" bIns="81280"/>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2451735" y="5764530"/>
            <a:ext cx="8032115" cy="737235"/>
          </a:xfrm>
          <a:prstGeom prst="rect">
            <a:avLst/>
          </a:prstGeom>
          <a:noFill/>
        </p:spPr>
        <p:txBody>
          <a:bodyPr wrap="square" rtlCol="0" anchor="t">
            <a:spAutoFit/>
          </a:bodyPr>
          <a:p>
            <a:pPr marL="285750" indent="-285750">
              <a:buFont typeface="Arial" panose="020B0604020202020204" pitchFamily="34" charset="0"/>
              <a:buChar char="•"/>
            </a:pPr>
            <a:r>
              <a:rPr lang="zh-CN" altLang="en-US" sz="1400" i="1"/>
              <a:t>integrity /ɪnˈteɡrəti/ n. 正直，诚实          </a:t>
            </a:r>
            <a:endParaRPr lang="zh-CN" altLang="en-US" sz="1400" i="1"/>
          </a:p>
          <a:p>
            <a:pPr marL="285750" indent="-285750">
              <a:buFont typeface="Arial" panose="020B0604020202020204" pitchFamily="34" charset="0"/>
              <a:buChar char="•"/>
            </a:pPr>
            <a:r>
              <a:rPr lang="zh-CN" altLang="en-US" sz="1400" i="1"/>
              <a:t>humility /hjuːˈmɪləti/ n. 谦卑，谦逊  </a:t>
            </a:r>
            <a:endParaRPr lang="zh-CN" altLang="en-US" sz="1400" i="1"/>
          </a:p>
          <a:p>
            <a:pPr marL="285750" indent="-285750">
              <a:buFont typeface="Arial" panose="020B0604020202020204" pitchFamily="34" charset="0"/>
              <a:buChar char="•"/>
            </a:pPr>
            <a:r>
              <a:rPr lang="zh-CN" altLang="en-US" sz="1400" i="1"/>
              <a:t>obedience /əˈbiːdiəns/ n. 服从，遵从   </a:t>
            </a:r>
            <a:endParaRPr lang="zh-CN" altLang="en-US" sz="1400" i="1"/>
          </a:p>
        </p:txBody>
      </p:sp>
      <p:pic>
        <p:nvPicPr>
          <p:cNvPr id="13" name="图片 12"/>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693420" y="4900930"/>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29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bg2">
              <a:lumMod val="25000"/>
            </a:schemeClr>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504825" y="3623310"/>
            <a:ext cx="5285740" cy="645160"/>
          </a:xfrm>
          <a:prstGeom prst="rect">
            <a:avLst/>
          </a:prstGeom>
          <a:noFill/>
        </p:spPr>
        <p:txBody>
          <a:bodyPr wrap="none" rtlCol="0" anchor="t">
            <a:spAutoFit/>
          </a:bodyPr>
          <a:p>
            <a:r>
              <a:rPr lang="en-US" altLang="zh-CN"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应用文写作必备素养</a:t>
            </a:r>
            <a:endParaRPr lang="zh-CN" altLang="en-US"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790"/>
          <p:cNvSpPr txBox="1"/>
          <p:nvPr/>
        </p:nvSpPr>
        <p:spPr>
          <a:xfrm>
            <a:off x="1504449" y="4612590"/>
            <a:ext cx="4488180" cy="2030095"/>
          </a:xfrm>
          <a:prstGeom prst="rect">
            <a:avLst/>
          </a:prstGeom>
          <a:noFill/>
        </p:spPr>
        <p:txBody>
          <a:bodyPr wrap="none" rtlCol="0">
            <a:spAutoFit/>
          </a:bodyPr>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体现</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立德树人</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的考查功能</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形成</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角色代入</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的共情能力</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彰显</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因果拓展</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的思维品质</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打破</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语篇定势</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的审题习惯</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p:txBody>
      </p:sp>
      <p:pic>
        <p:nvPicPr>
          <p:cNvPr id="4" name="图片 3"/>
          <p:cNvPicPr>
            <a:picLocks noChangeAspect="1"/>
          </p:cNvPicPr>
          <p:nvPr/>
        </p:nvPicPr>
        <p:blipFill>
          <a:blip r:embed="rId1"/>
          <a:stretch>
            <a:fillRect/>
          </a:stretch>
        </p:blipFill>
        <p:spPr>
          <a:xfrm>
            <a:off x="5859145" y="950595"/>
            <a:ext cx="6366510" cy="360426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rgbClr val="0020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404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拓展资料：肢体语言的中美文化异同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450215" y="3810000"/>
            <a:ext cx="516255" cy="1568450"/>
          </a:xfrm>
          <a:prstGeom prst="rect">
            <a:avLst/>
          </a:prstGeom>
          <a:noFill/>
        </p:spPr>
        <p:txBody>
          <a:bodyPr wrap="square" rtlCol="0">
            <a:spAutoFit/>
          </a:bodyPr>
          <a:p>
            <a:pPr algn="ctr"/>
            <a:r>
              <a:rPr sz="2400" b="1" dirty="0">
                <a:latin typeface="微软雅黑" panose="020B0503020204020204" pitchFamily="34" charset="-122"/>
                <a:ea typeface="微软雅黑" panose="020B0503020204020204" pitchFamily="34" charset="-122"/>
              </a:rPr>
              <a:t>文化差异</a:t>
            </a:r>
            <a:endParaRPr sz="24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1370965" y="30645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2517140" y="1060450"/>
            <a:ext cx="8437245" cy="4399915"/>
          </a:xfrm>
          <a:prstGeom prst="rect">
            <a:avLst/>
          </a:prstGeom>
          <a:noFill/>
        </p:spPr>
        <p:txBody>
          <a:bodyPr wrap="square" rtlCol="0" anchor="t">
            <a:spAutoFit/>
          </a:bodyPr>
          <a:p>
            <a:r>
              <a:rPr lang="zh-CN" altLang="en-US" sz="2000">
                <a:sym typeface="+mn-ea"/>
              </a:rPr>
              <a:t>由于文化的多样性，身体语言表达的意义因民族而异，这种差异带来了许多障碍、误解和冲突。因此，了解跨文化交际中的体态语是非常重要的。</a:t>
            </a:r>
            <a:endParaRPr lang="zh-CN" altLang="en-US" sz="2000">
              <a:sym typeface="+mn-ea"/>
            </a:endParaRPr>
          </a:p>
          <a:p>
            <a:endParaRPr lang="zh-CN" altLang="en-US" sz="2000"/>
          </a:p>
          <a:p>
            <a:endParaRPr lang="zh-CN" altLang="en-US" sz="2000"/>
          </a:p>
          <a:p>
            <a:endParaRPr lang="zh-CN" altLang="en-US" sz="2000"/>
          </a:p>
          <a:p>
            <a:endParaRPr lang="zh-CN" altLang="en-US" sz="2000"/>
          </a:p>
          <a:p>
            <a:endParaRPr lang="zh-CN" altLang="en-US" sz="2000"/>
          </a:p>
          <a:p>
            <a:endParaRPr lang="zh-CN" altLang="en-US" sz="2000"/>
          </a:p>
          <a:p>
            <a:r>
              <a:rPr lang="zh-CN" altLang="en-US" sz="2000"/>
              <a:t>西方人表示怀疑或无奈时，喜欢耸肩、摊开双手，而中国人只是简单地挥挥手。在美国文化中，中国人喜欢用中指来指不礼貌和轻视的东西。手势的不当使用会带来很多麻烦和嘲笑。</a:t>
            </a:r>
            <a:endParaRPr lang="zh-CN" altLang="en-US" sz="2000"/>
          </a:p>
          <a:p>
            <a:endParaRPr lang="zh-CN" altLang="en-US" sz="2000"/>
          </a:p>
          <a:p>
            <a:endParaRPr lang="zh-CN" altLang="en-US" sz="2000"/>
          </a:p>
          <a:p>
            <a:endParaRPr lang="zh-CN" altLang="en-US" sz="2000"/>
          </a:p>
        </p:txBody>
      </p:sp>
      <p:sp>
        <p:nvSpPr>
          <p:cNvPr id="11" name="文本框 10"/>
          <p:cNvSpPr txBox="1"/>
          <p:nvPr/>
        </p:nvSpPr>
        <p:spPr>
          <a:xfrm>
            <a:off x="2631440" y="1902460"/>
            <a:ext cx="8208010" cy="132207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The meaning body language expresses differs from nation to nation due to cultural diversity and the differences bring about a lot of obstacles, misunderstanding and conflicts. Therefore,it is of great importance for us to understand the body language in intercultural communication.</a:t>
            </a:r>
            <a:endParaRPr lang="zh-CN" altLang="en-US" sz="2000" b="1">
              <a:solidFill>
                <a:srgbClr val="002060"/>
              </a:solidFill>
              <a:sym typeface="+mn-ea"/>
            </a:endParaRPr>
          </a:p>
        </p:txBody>
      </p:sp>
      <p:sp>
        <p:nvSpPr>
          <p:cNvPr id="12" name="文本框 11"/>
          <p:cNvSpPr txBox="1"/>
          <p:nvPr/>
        </p:nvSpPr>
        <p:spPr>
          <a:xfrm>
            <a:off x="2746375" y="4566920"/>
            <a:ext cx="8208010" cy="193802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rPr>
              <a:t>When expressing doubt or helplessness, westerners like to shrug their shoulders and spread out hands, but Chinese people only wave their hands simply. Chinese people like to use the middle finger to point something that is an impolite and slighting presentation in American culture. The improper use of gestures will bring about much trouble and jeer. </a:t>
            </a:r>
            <a:endParaRPr lang="zh-CN" altLang="en-US" sz="2000" b="1">
              <a:solidFill>
                <a:srgbClr val="002060"/>
              </a:solidFill>
            </a:endParaRPr>
          </a:p>
        </p:txBody>
      </p:sp>
      <p:sp>
        <p:nvSpPr>
          <p:cNvPr id="10" name="圆角淘宝网chenying0907出品 2"/>
          <p:cNvSpPr/>
          <p:nvPr/>
        </p:nvSpPr>
        <p:spPr>
          <a:xfrm rot="19055120">
            <a:off x="650875" y="1081405"/>
            <a:ext cx="1452245" cy="1452245"/>
          </a:xfrm>
          <a:prstGeom prst="roundRect">
            <a:avLst/>
          </a:prstGeom>
          <a:gradFill flip="none" rotWithShape="1">
            <a:gsLst>
              <a:gs pos="0">
                <a:srgbClr val="9EE256"/>
              </a:gs>
              <a:gs pos="100000">
                <a:srgbClr val="52762D"/>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31" name="淘宝网chenying0907出品 203"/>
          <p:cNvSpPr>
            <a:spLocks noChangeAspect="1" noEditPoints="1"/>
          </p:cNvSpPr>
          <p:nvPr/>
        </p:nvSpPr>
        <p:spPr bwMode="auto">
          <a:xfrm>
            <a:off x="1049655" y="1304925"/>
            <a:ext cx="691515" cy="82042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62560" tIns="81280" rIns="162560" bIns="81280"/>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966470" y="4820920"/>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29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学唱中文歌</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上课计划</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05</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2983524"/>
              <a:ext cx="2279067"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假定你是李华，近期你在教英国朋友Alex学唱中文歌。请你写封邮件告知下周上课的计划。内容包括：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1.时间和地点；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2.学习内容：学唱《茉莉花》；</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3.课前准备：简要了解歌曲的文化背景。</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 台州市2021年11月高三年级教学质量评估试题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59232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Glad to see your progress in singing Chinese songs! I am writing to tell you about our next lesson.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It is scheduled at 2:00 P.M. on Sunday and we will meet in the Music Classroom. In this class, I will teach you to sing Jasmine Flower, which is a typical Chinese folk song and popular among students worldwide. I hope you will like its beautiful melody and unique Chinese features. To gain a better understanding of it, you are expected to listen to it and surf the Internet for its cultural background in advance.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Looking forward to meeting you.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r>
              <a:rPr lang="en-US" sz="2000" b="1">
                <a:latin typeface="等线" panose="02010600030101010101" charset="-122"/>
                <a:ea typeface="等线" panose="02010600030101010101" charset="-122"/>
              </a:rPr>
              <a:t> </a:t>
            </a: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4" name="文本框 3"/>
          <p:cNvSpPr txBox="1"/>
          <p:nvPr/>
        </p:nvSpPr>
        <p:spPr>
          <a:xfrm>
            <a:off x="4074795" y="5779135"/>
            <a:ext cx="4405630" cy="306705"/>
          </a:xfrm>
          <a:prstGeom prst="rect">
            <a:avLst/>
          </a:prstGeom>
          <a:noFill/>
        </p:spPr>
        <p:txBody>
          <a:bodyPr wrap="square" rtlCol="0" anchor="t">
            <a:spAutoFit/>
          </a:bodyPr>
          <a:p>
            <a:r>
              <a:rPr lang="zh-CN" altLang="en-US" sz="1400" i="1"/>
              <a:t>melody /ˈmelədi/</a:t>
            </a:r>
            <a:r>
              <a:rPr lang="en-US" altLang="zh-CN" sz="1400" i="1"/>
              <a:t> </a:t>
            </a:r>
            <a:r>
              <a:rPr lang="zh-CN" altLang="en-US" sz="1400" i="1"/>
              <a:t>n . 主旋律，曲调</a:t>
            </a:r>
            <a:endParaRPr lang="zh-CN" altLang="en-US"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9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4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推荐二胡老师</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06</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假定你是李华。你的外国朋友 George 打算学习中国传统乐器二胡(erhu)，请给他写 一封邮件，推荐你校王老师。内容包括：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1.写信目的；</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2.推荐理由；</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(202111)湖州、衢州、丽水三地市教学质量检测试卷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57630"/>
            <a:ext cx="7983855" cy="390017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George,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intend to learn erhu, I’m more than delighted to recommend Mr. Wang to you.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Mr.Wang was listed as a successor of the Provincial Non-Material Culture Heritage. Having been teaching erhu for decades, he knows what to expect and how to deal with the potential problems in the process. More importantly, he has a good command of English, making it easy for you to communicate.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hope you’ll find his guidance rewarding.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4" name="文本框 3"/>
          <p:cNvSpPr txBox="1"/>
          <p:nvPr/>
        </p:nvSpPr>
        <p:spPr>
          <a:xfrm>
            <a:off x="4074795" y="5611495"/>
            <a:ext cx="4405630" cy="521970"/>
          </a:xfrm>
          <a:prstGeom prst="rect">
            <a:avLst/>
          </a:prstGeom>
          <a:noFill/>
        </p:spPr>
        <p:txBody>
          <a:bodyPr wrap="square" rtlCol="0" anchor="t">
            <a:spAutoFit/>
          </a:bodyPr>
          <a:p>
            <a:r>
              <a:rPr sz="1400" i="1"/>
              <a:t>successor /səkˈsesə/ </a:t>
            </a:r>
            <a:r>
              <a:rPr lang="en-US" sz="1400" i="1"/>
              <a:t> </a:t>
            </a:r>
            <a:r>
              <a:rPr sz="1400" i="1"/>
              <a:t>n. 继承者</a:t>
            </a:r>
            <a:endParaRPr sz="1400" i="1"/>
          </a:p>
          <a:p>
            <a:r>
              <a:rPr lang="en-US" sz="1400" i="1"/>
              <a:t>h</a:t>
            </a:r>
            <a:r>
              <a:rPr sz="1400" i="1"/>
              <a:t>eritage</a:t>
            </a:r>
            <a:r>
              <a:rPr lang="en-US" sz="1400" i="1"/>
              <a:t> </a:t>
            </a:r>
            <a:r>
              <a:rPr sz="1400" i="1"/>
              <a:t>/ˈherɪtɪdʒ/ n. 遗产，传统</a:t>
            </a:r>
            <a:endParaRPr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1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4">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3323590"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5.演讲/发言/致辞</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rcRect t="21937"/>
          <a:stretch>
            <a:fillRect/>
          </a:stretch>
        </p:blipFill>
        <p:spPr>
          <a:xfrm>
            <a:off x="5730240" y="942975"/>
            <a:ext cx="6461760" cy="358775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44639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2021年全国高考乙卷</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814060"/>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英语演讲比赛</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Be smart online learners</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发言稿</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sz="2000"/>
                        <a:t>你校将举办英语演讲比赛。请你以Be smart online learners为题写一篇发言稿参赛：</a:t>
                      </a:r>
                      <a:endParaRPr sz="2000"/>
                    </a:p>
                  </a:txBody>
                  <a:tcPr/>
                </a:tc>
                <a:tc>
                  <a:txBody>
                    <a:bodyPr/>
                    <a:p>
                      <a:pPr>
                        <a:buNone/>
                      </a:pPr>
                      <a:endParaRPr lang="zh-CN" altLang="en-US"/>
                    </a:p>
                  </a:txBody>
                  <a:tcPr/>
                </a:tc>
              </a:tr>
              <a:tr h="2336165">
                <a:tc>
                  <a:txBody>
                    <a:bodyPr/>
                    <a:p>
                      <a:pPr algn="ctr" fontAlgn="ctr">
                        <a:buNone/>
                      </a:pPr>
                      <a:r>
                        <a:rPr lang="zh-CN" altLang="en-US" sz="1800" b="1">
                          <a:sym typeface="+mn-ea"/>
                        </a:rPr>
                        <a:t>内容要点</a:t>
                      </a:r>
                      <a:r>
                        <a:rPr lang="en-US" altLang="zh-CN" sz="1800" b="1">
                          <a:sym typeface="+mn-ea"/>
                        </a:rPr>
                        <a:t>1</a:t>
                      </a:r>
                      <a:endParaRPr lang="zh-CN" altLang="en-US" sz="1800" b="1"/>
                    </a:p>
                    <a:p>
                      <a:pPr algn="ctr" fontAlgn="ctr">
                        <a:buNone/>
                      </a:pPr>
                      <a:endParaRPr lang="zh-CN" altLang="en-US" sz="1800" b="1"/>
                    </a:p>
                  </a:txBody>
                  <a:tcPr/>
                </a:tc>
                <a:tc>
                  <a:txBody>
                    <a:bodyPr/>
                    <a:p>
                      <a:pPr>
                        <a:buNone/>
                      </a:pPr>
                      <a:r>
                        <a:rPr lang="zh-CN" altLang="en-US" sz="2000"/>
                        <a:t>分析优势与不足；</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1682750">
                <a:tc>
                  <a:txBody>
                    <a:bodyPr/>
                    <a:p>
                      <a:pPr algn="ctr" fontAlgn="ctr">
                        <a:buNone/>
                      </a:pPr>
                      <a:r>
                        <a:rPr lang="zh-CN" altLang="en-US" b="1">
                          <a:sym typeface="+mn-ea"/>
                        </a:rPr>
                        <a:t>内容要点</a:t>
                      </a:r>
                      <a:r>
                        <a:rPr lang="en-US" altLang="zh-CN" b="1">
                          <a:sym typeface="+mn-ea"/>
                        </a:rPr>
                        <a:t>2</a:t>
                      </a:r>
                      <a:endParaRPr lang="zh-CN" altLang="en-US" sz="1800" b="1"/>
                    </a:p>
                    <a:p>
                      <a:pPr algn="ctr" fontAlgn="ctr">
                        <a:buNone/>
                      </a:pPr>
                      <a:endParaRPr lang="zh-CN" altLang="en-US" sz="1800" b="1"/>
                    </a:p>
                  </a:txBody>
                  <a:tcPr/>
                </a:tc>
                <a:tc>
                  <a:txBody>
                    <a:bodyPr/>
                    <a:p>
                      <a:pPr>
                        <a:buNone/>
                      </a:pPr>
                      <a:r>
                        <a:rPr lang="zh-CN" altLang="en-US" sz="2000"/>
                        <a:t>提出学习建议。</a:t>
                      </a:r>
                      <a:endParaRPr lang="zh-CN" altLang="en-US" sz="2000"/>
                    </a:p>
                    <a:p>
                      <a:pPr>
                        <a:buNone/>
                      </a:pPr>
                      <a:endParaRPr lang="zh-CN" altLang="en-US" sz="2000"/>
                    </a:p>
                    <a:p>
                      <a:pPr>
                        <a:buNone/>
                      </a:pPr>
                      <a:endParaRPr lang="zh-CN" altLang="en-US" sz="2000"/>
                    </a:p>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71720" y="1480820"/>
            <a:ext cx="6962775" cy="1014730"/>
          </a:xfrm>
          <a:prstGeom prst="rect">
            <a:avLst/>
          </a:prstGeom>
          <a:noFill/>
        </p:spPr>
        <p:txBody>
          <a:bodyPr wrap="square" rtlCol="0" anchor="t">
            <a:spAutoFit/>
          </a:bodyPr>
          <a:p>
            <a:pPr algn="ctr"/>
            <a:r>
              <a:rPr lang="zh-CN" altLang="en-US" sz="2000" b="1"/>
              <a:t>Be smart online learners</a:t>
            </a:r>
            <a:endParaRPr lang="zh-CN" altLang="en-US" sz="2000" b="1"/>
          </a:p>
          <a:p>
            <a:r>
              <a:rPr lang="zh-CN" altLang="en-US" sz="2000" b="1"/>
              <a:t> </a:t>
            </a:r>
            <a:r>
              <a:rPr lang="en-US" altLang="zh-CN" sz="2000" b="1"/>
              <a:t>    </a:t>
            </a:r>
            <a:r>
              <a:rPr lang="zh-CN" altLang="en-US" sz="2000" b="1"/>
              <a:t>Online learning is an important way to study recently. But how to become smart learners should become our high priority.</a:t>
            </a:r>
            <a:endParaRPr lang="zh-CN" altLang="en-US" sz="2000" b="1"/>
          </a:p>
        </p:txBody>
      </p:sp>
      <p:sp>
        <p:nvSpPr>
          <p:cNvPr id="6" name="文本框 5"/>
          <p:cNvSpPr txBox="1"/>
          <p:nvPr/>
        </p:nvSpPr>
        <p:spPr>
          <a:xfrm>
            <a:off x="4732655" y="2718435"/>
            <a:ext cx="7181850" cy="2245360"/>
          </a:xfrm>
          <a:prstGeom prst="rect">
            <a:avLst/>
          </a:prstGeom>
          <a:noFill/>
        </p:spPr>
        <p:txBody>
          <a:bodyPr wrap="square" rtlCol="0" anchor="t">
            <a:spAutoFit/>
          </a:bodyPr>
          <a:p>
            <a:r>
              <a:rPr lang="en-US" altLang="zh-CN" sz="2000" b="1"/>
              <a:t>    </a:t>
            </a:r>
            <a:r>
              <a:rPr lang="zh-CN" altLang="en-US" sz="2000" b="1"/>
              <a:t>Undoubtedly, online learning can become mainstreamed for its obvious advantages such as easily resources, the low cost and great convenience, which contribute to high study efficiency. Besides, current pandemic necessitates online learning when necessary.</a:t>
            </a:r>
            <a:r>
              <a:rPr lang="en-US" altLang="zh-CN" sz="2000" b="1"/>
              <a:t> </a:t>
            </a:r>
            <a:r>
              <a:rPr lang="zh-CN" altLang="en-US" sz="2000" b="1"/>
              <a:t>However, long screen time can do much harm to our eyesight, not to mention many online distractions especially for those lacking self-control.</a:t>
            </a:r>
            <a:endParaRPr lang="zh-CN" altLang="en-US" sz="2000" b="1"/>
          </a:p>
        </p:txBody>
      </p:sp>
      <p:sp>
        <p:nvSpPr>
          <p:cNvPr id="7" name="文本框 6"/>
          <p:cNvSpPr txBox="1"/>
          <p:nvPr/>
        </p:nvSpPr>
        <p:spPr>
          <a:xfrm>
            <a:off x="4871720" y="5106670"/>
            <a:ext cx="6962775" cy="1322070"/>
          </a:xfrm>
          <a:prstGeom prst="rect">
            <a:avLst/>
          </a:prstGeom>
          <a:noFill/>
        </p:spPr>
        <p:txBody>
          <a:bodyPr wrap="square" rtlCol="0" anchor="t">
            <a:spAutoFit/>
          </a:bodyPr>
          <a:p>
            <a:r>
              <a:rPr lang="en-US" altLang="zh-CN" sz="2000" b="1"/>
              <a:t>     </a:t>
            </a:r>
            <a:r>
              <a:rPr lang="zh-CN" altLang="en-US" sz="2000" b="1"/>
              <a:t>Therefore, we are expected to be smart online learners by sensibly managing our time online and doing eye-exercises regularly. Most importantly, it takes self-discipline to resist all the online distractions towards a smart online learner. </a:t>
            </a:r>
            <a:endParaRPr lang="zh-CN" altLang="en-US" sz="2000"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89407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备考建议 —— 发言稿写作指导</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5" name="淘宝网chenying0907出品 4"/>
          <p:cNvGrpSpPr/>
          <p:nvPr/>
        </p:nvGrpSpPr>
        <p:grpSpPr>
          <a:xfrm>
            <a:off x="2993765" y="851959"/>
            <a:ext cx="1677906" cy="1291458"/>
            <a:chOff x="5027106" y="2345386"/>
            <a:chExt cx="1172844" cy="902720"/>
          </a:xfrm>
        </p:grpSpPr>
        <p:grpSp>
          <p:nvGrpSpPr>
            <p:cNvPr id="6" name="淘宝网chenying0907出品 5"/>
            <p:cNvGrpSpPr/>
            <p:nvPr/>
          </p:nvGrpSpPr>
          <p:grpSpPr>
            <a:xfrm rot="5400000">
              <a:off x="5162168" y="2210324"/>
              <a:ext cx="902720" cy="1172844"/>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9" name="等腰三角形 42"/>
              <p:cNvSpPr/>
              <p:nvPr/>
            </p:nvSpPr>
            <p:spPr>
              <a:xfrm>
                <a:off x="4044925" y="2251925"/>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7" name="淘宝网chenying0907出品 33"/>
            <p:cNvSpPr>
              <a:spLocks noChangeArrowheads="1"/>
            </p:cNvSpPr>
            <p:nvPr/>
          </p:nvSpPr>
          <p:spPr bwMode="auto">
            <a:xfrm>
              <a:off x="5141166" y="2640365"/>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称呼</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10" name="淘宝网chenying0907出品 9"/>
          <p:cNvGrpSpPr/>
          <p:nvPr/>
        </p:nvGrpSpPr>
        <p:grpSpPr>
          <a:xfrm>
            <a:off x="4522704" y="834758"/>
            <a:ext cx="1677906" cy="1291458"/>
            <a:chOff x="5027106" y="2345385"/>
            <a:chExt cx="1172844" cy="902720"/>
          </a:xfrm>
        </p:grpSpPr>
        <p:grpSp>
          <p:nvGrpSpPr>
            <p:cNvPr id="11" name="淘宝网chenying0907出品 1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2" name="淘宝网chenying0907出品 33"/>
            <p:cNvSpPr>
              <a:spLocks noChangeArrowheads="1"/>
            </p:cNvSpPr>
            <p:nvPr/>
          </p:nvSpPr>
          <p:spPr bwMode="auto">
            <a:xfrm>
              <a:off x="5141166" y="2640364"/>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开头句</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15" name="淘宝网chenying0907出品 14"/>
          <p:cNvGrpSpPr/>
          <p:nvPr/>
        </p:nvGrpSpPr>
        <p:grpSpPr>
          <a:xfrm>
            <a:off x="6051643" y="864854"/>
            <a:ext cx="1677906" cy="1291458"/>
            <a:chOff x="5027106" y="2345385"/>
            <a:chExt cx="1172844" cy="902720"/>
          </a:xfrm>
        </p:grpSpPr>
        <p:grpSp>
          <p:nvGrpSpPr>
            <p:cNvPr id="16" name="淘宝网chenying0907出品 15"/>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sp>
            <p:nvSpPr>
              <p:cNvPr id="19"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grpSp>
        <p:sp>
          <p:nvSpPr>
            <p:cNvPr id="17" name="淘宝网chenying0907出品 33"/>
            <p:cNvSpPr>
              <a:spLocks noChangeArrowheads="1"/>
            </p:cNvSpPr>
            <p:nvPr/>
          </p:nvSpPr>
          <p:spPr bwMode="auto">
            <a:xfrm>
              <a:off x="5046808" y="2656266"/>
              <a:ext cx="842495"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正文</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20" name="淘宝网chenying0907出品 19"/>
          <p:cNvGrpSpPr/>
          <p:nvPr/>
        </p:nvGrpSpPr>
        <p:grpSpPr>
          <a:xfrm>
            <a:off x="7615893" y="876417"/>
            <a:ext cx="1677906" cy="1291458"/>
            <a:chOff x="5027106" y="2345385"/>
            <a:chExt cx="1172844" cy="902720"/>
          </a:xfrm>
        </p:grpSpPr>
        <p:grpSp>
          <p:nvGrpSpPr>
            <p:cNvPr id="21" name="淘宝网chenying0907出品 2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2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sp>
            <p:nvSpPr>
              <p:cNvPr id="2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grpSp>
        <p:sp>
          <p:nvSpPr>
            <p:cNvPr id="22" name="淘宝网chenying0907出品 33"/>
            <p:cNvSpPr>
              <a:spLocks noChangeArrowheads="1"/>
            </p:cNvSpPr>
            <p:nvPr/>
          </p:nvSpPr>
          <p:spPr bwMode="auto">
            <a:xfrm>
              <a:off x="5125264" y="2667663"/>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结尾句</a:t>
              </a:r>
              <a:endParaRPr lang="zh-CN" altLang="en-US" sz="2400" b="1" kern="0" dirty="0">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0" y="629285"/>
            <a:ext cx="3112770" cy="6335395"/>
          </a:xfrm>
          <a:prstGeom prst="rect">
            <a:avLst/>
          </a:prstGeom>
        </p:spPr>
      </p:pic>
      <p:sp>
        <p:nvSpPr>
          <p:cNvPr id="4" name="文本框 3"/>
          <p:cNvSpPr txBox="1"/>
          <p:nvPr/>
        </p:nvSpPr>
        <p:spPr>
          <a:xfrm>
            <a:off x="2614295" y="2392045"/>
            <a:ext cx="9158605" cy="4092575"/>
          </a:xfrm>
          <a:prstGeom prst="rect">
            <a:avLst/>
          </a:prstGeom>
          <a:noFill/>
        </p:spPr>
        <p:txBody>
          <a:bodyPr wrap="square" rtlCol="0" anchor="t">
            <a:spAutoFit/>
          </a:bodyPr>
          <a:p>
            <a:pPr marL="342900" indent="-342900">
              <a:buFont typeface="Wingdings" panose="05000000000000000000" charset="0"/>
              <a:buChar char="Ø"/>
            </a:pPr>
            <a:r>
              <a:rPr lang="zh-CN" altLang="en-US" sz="2000" b="1"/>
              <a:t>发言稿是参加者为了在会议上或活动上发表自己的 意见、看法\等事先准备好的文稿。发言稿要观点鲜明、条理清楚、语言简洁明快。</a:t>
            </a:r>
            <a:endParaRPr lang="zh-CN" altLang="en-US" sz="2000" b="1"/>
          </a:p>
          <a:p>
            <a:pPr marL="342900" indent="-342900">
              <a:buFont typeface="Arial" panose="020B0604020202020204" pitchFamily="34" charset="0"/>
              <a:buChar char="•"/>
            </a:pPr>
            <a:r>
              <a:rPr lang="zh-CN" altLang="en-US" sz="2000" b="1"/>
              <a:t>称呼:  </a:t>
            </a:r>
            <a:endParaRPr lang="zh-CN" altLang="en-US" sz="2000" b="1"/>
          </a:p>
          <a:p>
            <a:r>
              <a:rPr lang="zh-CN" altLang="en-US" sz="2000" b="1">
                <a:solidFill>
                  <a:srgbClr val="002060"/>
                </a:solidFill>
              </a:rPr>
              <a:t>Dear American friends,/Dear fellow students,/Ladies and gentlemen,/Dear teachers and fellow students, good morning!</a:t>
            </a:r>
            <a:endParaRPr lang="zh-CN" altLang="en-US" sz="2000" b="1">
              <a:solidFill>
                <a:srgbClr val="002060"/>
              </a:solidFill>
            </a:endParaRPr>
          </a:p>
          <a:p>
            <a:pPr marL="342900" indent="-342900">
              <a:buFont typeface="Arial" panose="020B0604020202020204" pitchFamily="34" charset="0"/>
              <a:buChar char="•"/>
            </a:pPr>
            <a:r>
              <a:rPr lang="zh-CN" altLang="en-US" sz="2000" b="1"/>
              <a:t>开头句:</a:t>
            </a:r>
            <a:endParaRPr lang="zh-CN" altLang="en-US" sz="2000" b="1"/>
          </a:p>
          <a:p>
            <a:r>
              <a:rPr lang="zh-CN" altLang="en-US" sz="2000" b="1">
                <a:solidFill>
                  <a:srgbClr val="002060"/>
                </a:solidFill>
              </a:rPr>
              <a:t>Good morning,everyone. I’m Li Hua. Today, I’m very glad to have the opportunity to make this presentation. / I’m honored to have a chance to speak to you./ It’s my great honor to share with you my opinions on. . . </a:t>
            </a:r>
            <a:endParaRPr lang="zh-CN" altLang="en-US" sz="2000" b="1">
              <a:solidFill>
                <a:srgbClr val="002060"/>
              </a:solidFill>
            </a:endParaRPr>
          </a:p>
          <a:p>
            <a:pPr marL="342900" indent="-342900">
              <a:buFont typeface="Arial" panose="020B0604020202020204" pitchFamily="34" charset="0"/>
              <a:buChar char="•"/>
            </a:pPr>
            <a:r>
              <a:rPr lang="zh-CN" altLang="en-US" sz="2000" b="1"/>
              <a:t>结尾句:</a:t>
            </a:r>
            <a:endParaRPr lang="zh-CN" altLang="en-US" sz="2000" b="1"/>
          </a:p>
          <a:p>
            <a:r>
              <a:rPr lang="zh-CN" altLang="en-US" sz="2000" b="1">
                <a:solidFill>
                  <a:srgbClr val="002060"/>
                </a:solidFill>
              </a:rPr>
              <a:t>①Thank you for listening. I hope I have made myself understood. </a:t>
            </a:r>
            <a:endParaRPr lang="zh-CN" altLang="en-US" sz="2000" b="1">
              <a:solidFill>
                <a:srgbClr val="002060"/>
              </a:solidFill>
            </a:endParaRPr>
          </a:p>
          <a:p>
            <a:r>
              <a:rPr lang="zh-CN" altLang="en-US" sz="2000" b="1">
                <a:solidFill>
                  <a:srgbClr val="002060"/>
                </a:solidFill>
              </a:rPr>
              <a:t>②Thank you from the bottom of my heart for giving me this chance to speak to you today.</a:t>
            </a:r>
            <a:endParaRPr lang="zh-CN" altLang="en-US"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1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ppt_x</p:attrName>
                                        </p:attrNameLst>
                                      </p:cBhvr>
                                      <p:tavLst>
                                        <p:tav tm="0">
                                          <p:val>
                                            <p:strVal val="#ppt_x+#ppt_w*1.125000"/>
                                          </p:val>
                                        </p:tav>
                                        <p:tav tm="100000">
                                          <p:val>
                                            <p:strVal val="#ppt_x"/>
                                          </p:val>
                                        </p:tav>
                                      </p:tavLst>
                                    </p:anim>
                                    <p:animEffect transition="in" filter="wipe(left)">
                                      <p:cBhvr>
                                        <p:cTn id="17" dur="500"/>
                                        <p:tgtEl>
                                          <p:spTgt spid="5"/>
                                        </p:tgtEl>
                                      </p:cBhvr>
                                    </p:animEffect>
                                  </p:childTnLst>
                                </p:cTn>
                              </p:par>
                              <p:par>
                                <p:cTn id="18" presetID="12" presetClass="entr" presetSubtype="2" fill="hold"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ppt_w*1.125000"/>
                                          </p:val>
                                        </p:tav>
                                        <p:tav tm="100000">
                                          <p:val>
                                            <p:strVal val="#ppt_x"/>
                                          </p:val>
                                        </p:tav>
                                      </p:tavLst>
                                    </p:anim>
                                    <p:animEffect transition="in" filter="wipe(left)">
                                      <p:cBhvr>
                                        <p:cTn id="21" dur="500"/>
                                        <p:tgtEl>
                                          <p:spTgt spid="10"/>
                                        </p:tgtEl>
                                      </p:cBhvr>
                                    </p:animEffect>
                                  </p:childTnLst>
                                </p:cTn>
                              </p:par>
                              <p:par>
                                <p:cTn id="22" presetID="12" presetClass="entr" presetSubtype="2"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left)">
                                      <p:cBhvr>
                                        <p:cTn id="25" dur="500"/>
                                        <p:tgtEl>
                                          <p:spTgt spid="15"/>
                                        </p:tgtEl>
                                      </p:cBhvr>
                                    </p:animEffect>
                                  </p:childTnLst>
                                </p:cTn>
                              </p:par>
                              <p:par>
                                <p:cTn id="26" presetID="12" presetClass="entr" presetSubtype="2" fill="hold" nodeType="withEffect">
                                  <p:stCondLst>
                                    <p:cond delay="6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p:tgtEl>
                                          <p:spTgt spid="20"/>
                                        </p:tgtEl>
                                        <p:attrNameLst>
                                          <p:attrName>ppt_x</p:attrName>
                                        </p:attrNameLst>
                                      </p:cBhvr>
                                      <p:tavLst>
                                        <p:tav tm="0">
                                          <p:val>
                                            <p:strVal val="#ppt_x+#ppt_w*1.125000"/>
                                          </p:val>
                                        </p:tav>
                                        <p:tav tm="100000">
                                          <p:val>
                                            <p:strVal val="#ppt_x"/>
                                          </p:val>
                                        </p:tav>
                                      </p:tavLst>
                                    </p:anim>
                                    <p:animEffect transition="in" filter="wipe(left)">
                                      <p:cBhvr>
                                        <p:cTn id="29" dur="500"/>
                                        <p:tgtEl>
                                          <p:spTgt spid="20"/>
                                        </p:tgtEl>
                                      </p:cBhvr>
                                    </p:animEffect>
                                  </p:childTnLst>
                                </p:cTn>
                              </p:par>
                            </p:childTnLst>
                          </p:cTn>
                        </p:par>
                        <p:par>
                          <p:cTn id="30" fill="hold">
                            <p:stCondLst>
                              <p:cond delay="22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trips(down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新西兰学生来访的欢迎辞</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假如你是李华，下周新西兰学生访问你校，你将作为学生代表致欢迎辞。请为此写一篇发言稿，内容包括：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2.介绍活动安排；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77495"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2021年1月</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浙江高考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061085"/>
            <a:ext cx="7983855" cy="4592320"/>
          </a:xfrm>
          <a:prstGeom prst="rect">
            <a:avLst/>
          </a:prstGeom>
          <a:noFill/>
        </p:spPr>
        <p:txBody>
          <a:bodyPr wrap="square" rtlCol="0" anchor="t">
            <a:spAutoFit/>
          </a:bodyPr>
          <a:p>
            <a:pPr algn="l" fontAlgn="auto">
              <a:lnSpc>
                <a:spcPts val="2700"/>
              </a:lnSpc>
            </a:pPr>
            <a:r>
              <a:rPr sz="2000" b="1">
                <a:solidFill>
                  <a:srgbClr val="002060"/>
                </a:solidFill>
                <a:latin typeface="等线" panose="02010600030101010101" charset="-122"/>
                <a:ea typeface="等线" panose="02010600030101010101" charset="-122"/>
              </a:rPr>
              <a:t>Possible version1</a:t>
            </a:r>
            <a:endParaRPr sz="2000" b="1">
              <a:solidFill>
                <a:srgbClr val="002060"/>
              </a:solidFill>
              <a:latin typeface="等线" panose="02010600030101010101" charset="-122"/>
              <a:ea typeface="等线" panose="02010600030101010101" charset="-122"/>
            </a:endParaRPr>
          </a:p>
          <a:p>
            <a:pPr algn="l" fontAlgn="auto">
              <a:lnSpc>
                <a:spcPts val="2700"/>
              </a:lnSpc>
            </a:pP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Dear friends, good morning!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My name is Li Hua. First of all, I'd like to give you a warm welcome on behalf of my fellow students. We are happy to have you here.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During your visit, we will do a lot of interesting things together, including watching kungfu, visiting a tea museum, learning ink painting, and trying different kinds of Chinese food. We will also take you to an ancient town, where you will learn about the local culture. Finally, we really look forward to interacting with you and wish you have a good time here!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Thank you. </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新西兰学生来访的欢迎辞</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假如你是李华，下周新西兰学生访问你校，你将作为学生代表致欢迎辞。请为此写一篇发言稿，内容包括：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2.介绍活动安排；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77495"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2021年1月</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浙江高考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1056005"/>
            <a:ext cx="7983855" cy="4246245"/>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version2</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Good morning, ladies and gentlemen.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feel greatly honored to be here and express our warmest welcome to all of you coming from New Zealand.       </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After the welcome meeting, we will show you around the school so that you can be more familiar with it. Then you will attend a Chinese class where you can savour a dip of the beauty of Chinese. At noon, you can enjoy some traditional Chinese delicacies. The following hours you will experience paper cutting, exploring the magic of Chinese art. </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May your visit in our school be full of joy. </a:t>
            </a:r>
            <a:endParaRPr sz="2000" b="1">
              <a:latin typeface="等线" panose="02010600030101010101" charset="-122"/>
              <a:ea typeface="等线" panose="02010600030101010101" charset="-122"/>
            </a:endParaRPr>
          </a:p>
        </p:txBody>
      </p:sp>
      <p:sp>
        <p:nvSpPr>
          <p:cNvPr id="7" name="文本框 6"/>
          <p:cNvSpPr txBox="1"/>
          <p:nvPr/>
        </p:nvSpPr>
        <p:spPr>
          <a:xfrm>
            <a:off x="4074795" y="5611495"/>
            <a:ext cx="4405630" cy="521970"/>
          </a:xfrm>
          <a:prstGeom prst="rect">
            <a:avLst/>
          </a:prstGeom>
          <a:noFill/>
        </p:spPr>
        <p:txBody>
          <a:bodyPr wrap="square" rtlCol="0" anchor="t">
            <a:spAutoFit/>
          </a:bodyPr>
          <a:p>
            <a:r>
              <a:rPr sz="1400" i="1"/>
              <a:t>savour</a:t>
            </a:r>
            <a:r>
              <a:rPr lang="en-US" sz="1400" i="1"/>
              <a:t> </a:t>
            </a:r>
            <a:r>
              <a:rPr sz="1400" i="1"/>
              <a:t>/ˈseɪvə(r)/ 品味；细品；体会</a:t>
            </a:r>
            <a:endParaRPr sz="1400" i="1"/>
          </a:p>
          <a:p>
            <a:r>
              <a:rPr sz="1400" i="1"/>
              <a:t>delicacy</a:t>
            </a:r>
            <a:r>
              <a:rPr lang="en-US" sz="1400" i="1"/>
              <a:t> </a:t>
            </a:r>
            <a:r>
              <a:rPr sz="1400" i="1"/>
              <a:t>/ˈdelɪkəsi/ n. 美味，佳肴</a:t>
            </a:r>
            <a:endParaRPr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2069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“How to be a better self”英语沙龙活动的发言稿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3034890"/>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假定你是李华，你校将举办主题为“How to be a better self”的英语沙龙活动，请你为此准备一份发言稿，谈谈自己的看法。内容包括：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1.对a better self的理解；</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2.具体做法。</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（2021.12）金丽衢十二校高三联考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958215"/>
            <a:ext cx="7983855" cy="459232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version1</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Hello, everyone! It is my honor to share my opinions on how to be a better self. For me, to be a better self means working harder, improving our study and getting admitted to our dream college. And how?</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think we should be positive. Needless to say, we are undergoing increasing pressure because of the approaching college entrance exams. But succeeding in the exams doesn't just call for wisdom.We also need to keep a good state of mind and believe ourselves.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Let's strive with our utmost efforts. I'm convinced that you can, and I can, be a better self. Thank you!</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
        <p:nvSpPr>
          <p:cNvPr id="4" name="文本框 3"/>
          <p:cNvSpPr txBox="1"/>
          <p:nvPr/>
        </p:nvSpPr>
        <p:spPr>
          <a:xfrm>
            <a:off x="3808730" y="5550535"/>
            <a:ext cx="7921625" cy="922020"/>
          </a:xfrm>
          <a:prstGeom prst="rect">
            <a:avLst/>
          </a:prstGeom>
          <a:noFill/>
        </p:spPr>
        <p:txBody>
          <a:bodyPr wrap="square" rtlCol="0" anchor="t">
            <a:spAutoFit/>
          </a:bodyPr>
          <a:p>
            <a:pPr marL="285750" indent="-285750">
              <a:buFont typeface="Arial" panose="020B0604020202020204" pitchFamily="34" charset="0"/>
              <a:buChar char="•"/>
            </a:pPr>
            <a:r>
              <a:rPr lang="zh-CN" altLang="en-US" i="1"/>
              <a:t>1. 可以出现称呼，但不能有署名；</a:t>
            </a:r>
            <a:endParaRPr lang="zh-CN" altLang="en-US" i="1"/>
          </a:p>
          <a:p>
            <a:pPr marL="285750" indent="-285750">
              <a:buFont typeface="Arial" panose="020B0604020202020204" pitchFamily="34" charset="0"/>
              <a:buChar char="•"/>
            </a:pPr>
            <a:r>
              <a:rPr lang="en-US" altLang="zh-CN" i="1"/>
              <a:t>2.</a:t>
            </a:r>
            <a:r>
              <a:rPr lang="zh-CN" altLang="en-US" i="1"/>
              <a:t>本篇应用文没有标题，有上述情况，另扣一分。</a:t>
            </a:r>
            <a:endParaRPr lang="zh-CN" altLang="en-US" i="1"/>
          </a:p>
          <a:p>
            <a:pPr marL="285750" indent="-285750">
              <a:buFont typeface="Arial" panose="020B0604020202020204" pitchFamily="34" charset="0"/>
              <a:buChar char="•"/>
            </a:pPr>
            <a:r>
              <a:rPr lang="en-US" altLang="zh-CN" i="1"/>
              <a:t>3</a:t>
            </a:r>
            <a:r>
              <a:rPr lang="zh-CN" altLang="en-US" i="1"/>
              <a:t>. 体裁写成通知等，最高不超过8分。</a:t>
            </a:r>
            <a:endParaRPr lang="zh-CN" altLang="en-US" i="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5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能力迁移——“How to be a better self”英语沙龙活动的发言稿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3034890"/>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假定你是李华，你校将举办主题为“How to be a better self”的英语沙龙活动，请你为此准备一份发言稿，谈谈自己的看法。内容包括：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1.对a better self的理解；</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2.具体做法。</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（2021.12）金丽衢十二校高三联考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1203325"/>
            <a:ext cx="7983855" cy="459232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version2</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Good morning, everyone! I feel delighted to share some of my views here. Being a better self, I think,</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means more than being excellent in study but being an all-round person.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be a better self, we should recognize ourselves correctly by knowing our strengths and weaknesses. Then, based on self recognition,we need to take actions to enhance what we are good at and gain experience from our failures. It’s also essential to improve our ability to communicate properly and address difficulties.</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strongly believe that a better self can definitely lead us to a better future and let's make changes from now on. Thank you!</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
        <p:nvSpPr>
          <p:cNvPr id="4" name="文本框 3"/>
          <p:cNvSpPr txBox="1"/>
          <p:nvPr/>
        </p:nvSpPr>
        <p:spPr>
          <a:xfrm>
            <a:off x="3808730" y="5840730"/>
            <a:ext cx="7921625" cy="645160"/>
          </a:xfrm>
          <a:prstGeom prst="rect">
            <a:avLst/>
          </a:prstGeom>
          <a:noFill/>
        </p:spPr>
        <p:txBody>
          <a:bodyPr wrap="square" rtlCol="0" anchor="t">
            <a:spAutoFit/>
          </a:bodyPr>
          <a:p>
            <a:pPr marL="285750" indent="-285750">
              <a:buFont typeface="Arial" panose="020B0604020202020204" pitchFamily="34" charset="0"/>
              <a:buChar char="•"/>
            </a:pPr>
            <a:r>
              <a:rPr lang="zh-CN" altLang="en-US" i="1"/>
              <a:t>建议以一定关联度的词连成一条线，形成层次和气势，如</a:t>
            </a:r>
            <a:r>
              <a:rPr lang="en-US" altLang="zh-CN" i="1"/>
              <a:t>“higher</a:t>
            </a:r>
            <a:r>
              <a:rPr lang="zh-CN" altLang="en-US" i="1"/>
              <a:t>，</a:t>
            </a:r>
            <a:r>
              <a:rPr lang="en-US" altLang="zh-CN" i="1"/>
              <a:t>faster</a:t>
            </a:r>
            <a:r>
              <a:rPr lang="zh-CN" altLang="en-US" i="1"/>
              <a:t>，</a:t>
            </a:r>
            <a:r>
              <a:rPr lang="en-US" altLang="zh-CN" i="1"/>
              <a:t>stronger”</a:t>
            </a:r>
            <a:r>
              <a:rPr lang="zh-CN" altLang="en-US" i="1"/>
              <a:t>，</a:t>
            </a:r>
            <a:r>
              <a:rPr lang="en-US" altLang="zh-CN" i="1"/>
              <a:t>“embrace</a:t>
            </a:r>
            <a:r>
              <a:rPr lang="zh-CN" altLang="en-US" i="1"/>
              <a:t>，</a:t>
            </a:r>
            <a:r>
              <a:rPr lang="en-US" altLang="zh-CN" i="1"/>
              <a:t>explore</a:t>
            </a:r>
            <a:r>
              <a:rPr lang="zh-CN" altLang="en-US" i="1"/>
              <a:t>，</a:t>
            </a:r>
            <a:r>
              <a:rPr lang="en-US" altLang="zh-CN" i="1"/>
              <a:t>enjoy”</a:t>
            </a:r>
            <a:r>
              <a:rPr lang="zh-CN" altLang="en-US" i="1"/>
              <a:t>，</a:t>
            </a:r>
            <a:r>
              <a:rPr lang="en-US" altLang="zh-CN" i="1"/>
              <a:t>“change, challenge, choose”</a:t>
            </a:r>
            <a:r>
              <a:rPr lang="zh-CN" altLang="en-US" i="1"/>
              <a:t>等。</a:t>
            </a:r>
            <a:endParaRPr lang="zh-CN" altLang="en-US" i="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体现“立德树人”的考查功能</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200025" y="6205220"/>
            <a:ext cx="2056130" cy="460375"/>
          </a:xfrm>
          <a:prstGeom prst="rect">
            <a:avLst/>
          </a:prstGeom>
          <a:noFill/>
        </p:spPr>
        <p:txBody>
          <a:bodyPr wrap="square" rtlCol="0" anchor="t">
            <a:spAutoFit/>
          </a:bodyPr>
          <a:p>
            <a:r>
              <a:rPr lang="zh-CN" altLang="en-US" sz="2400" b="1">
                <a:solidFill>
                  <a:srgbClr val="C00000"/>
                </a:solidFill>
                <a:latin typeface="微软雅黑" panose="020B0503020204020204" pitchFamily="34" charset="-122"/>
                <a:ea typeface="微软雅黑" panose="020B0503020204020204" pitchFamily="34" charset="-122"/>
              </a:rPr>
              <a:t>李华总体形象</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364490" y="871855"/>
            <a:ext cx="9244965" cy="553085"/>
          </a:xfrm>
          <a:prstGeom prst="rect">
            <a:avLst/>
          </a:prstGeom>
          <a:ln>
            <a:solidFill>
              <a:srgbClr val="FFC000"/>
            </a:solidFill>
          </a:ln>
        </p:spPr>
        <p:txBody>
          <a:bodyPr wrap="square">
            <a:spAutoFit/>
          </a:bodyPr>
          <a:p>
            <a:r>
              <a:rPr lang="zh-CN" altLang="en-US" sz="1500" dirty="0" smtClean="0">
                <a:solidFill>
                  <a:srgbClr val="000000"/>
                </a:solidFill>
              </a:rPr>
              <a:t>假定</a:t>
            </a:r>
            <a:r>
              <a:rPr lang="zh-CN" altLang="en-US" sz="1500" dirty="0">
                <a:solidFill>
                  <a:srgbClr val="000000"/>
                </a:solidFill>
              </a:rPr>
              <a:t>你是李华，经常帮助你学习英语的朋友</a:t>
            </a:r>
            <a:r>
              <a:rPr lang="en-US" altLang="zh-CN" sz="1500" dirty="0">
                <a:solidFill>
                  <a:srgbClr val="000000"/>
                </a:solidFill>
              </a:rPr>
              <a:t>Alex</a:t>
            </a:r>
            <a:r>
              <a:rPr lang="zh-CN" altLang="en-US" sz="1500" dirty="0">
                <a:solidFill>
                  <a:srgbClr val="000000"/>
                </a:solidFill>
              </a:rPr>
              <a:t>即将返回自己的国家。请给他写一封邮件，内容包括：</a:t>
            </a:r>
            <a:endParaRPr lang="zh-CN" altLang="en-US" sz="1500" dirty="0">
              <a:solidFill>
                <a:srgbClr val="000000"/>
              </a:solidFill>
            </a:endParaRPr>
          </a:p>
          <a:p>
            <a:r>
              <a:rPr lang="en-US" altLang="zh-CN" sz="1500" dirty="0">
                <a:solidFill>
                  <a:srgbClr val="000000"/>
                </a:solidFill>
              </a:rPr>
              <a:t>1. </a:t>
            </a:r>
            <a:r>
              <a:rPr lang="zh-CN" altLang="en-US" sz="1500" dirty="0">
                <a:solidFill>
                  <a:srgbClr val="000000"/>
                </a:solidFill>
              </a:rPr>
              <a:t>表示感谢；</a:t>
            </a:r>
            <a:r>
              <a:rPr lang="en-US" altLang="zh-CN" sz="1500" dirty="0">
                <a:solidFill>
                  <a:srgbClr val="000000"/>
                </a:solidFill>
              </a:rPr>
              <a:t>2. </a:t>
            </a:r>
            <a:r>
              <a:rPr lang="zh-CN" altLang="en-US" sz="1500" dirty="0">
                <a:solidFill>
                  <a:srgbClr val="000000"/>
                </a:solidFill>
              </a:rPr>
              <a:t>回顾</a:t>
            </a:r>
            <a:r>
              <a:rPr lang="en-US" altLang="zh-CN" sz="1500" dirty="0">
                <a:solidFill>
                  <a:srgbClr val="000000"/>
                </a:solidFill>
              </a:rPr>
              <a:t>Alex</a:t>
            </a:r>
            <a:r>
              <a:rPr lang="zh-CN" altLang="en-US" sz="1500" dirty="0">
                <a:solidFill>
                  <a:srgbClr val="000000"/>
                </a:solidFill>
              </a:rPr>
              <a:t>对你的帮助；</a:t>
            </a:r>
            <a:r>
              <a:rPr lang="en-US" altLang="zh-CN" sz="1500" dirty="0">
                <a:solidFill>
                  <a:srgbClr val="000000"/>
                </a:solidFill>
              </a:rPr>
              <a:t>3. </a:t>
            </a:r>
            <a:r>
              <a:rPr lang="zh-CN" altLang="en-US" sz="1500" dirty="0">
                <a:solidFill>
                  <a:srgbClr val="000000"/>
                </a:solidFill>
              </a:rPr>
              <a:t>临别祝愿</a:t>
            </a:r>
            <a:r>
              <a:rPr lang="zh-CN" altLang="en-US" sz="1500" dirty="0" smtClean="0">
                <a:solidFill>
                  <a:srgbClr val="000000"/>
                </a:solidFill>
              </a:rPr>
              <a:t>。</a:t>
            </a:r>
            <a:r>
              <a:rPr lang="zh-CN" altLang="en-US" sz="1200" dirty="0" smtClean="0">
                <a:solidFill>
                  <a:srgbClr val="000000"/>
                </a:solidFill>
              </a:rPr>
              <a:t>（</a:t>
            </a:r>
            <a:r>
              <a:rPr lang="en-US" altLang="zh-CN" sz="1200" dirty="0">
                <a:solidFill>
                  <a:srgbClr val="000000"/>
                </a:solidFill>
              </a:rPr>
              <a:t>2019</a:t>
            </a:r>
            <a:r>
              <a:rPr lang="zh-CN" altLang="en-US" sz="1200" dirty="0">
                <a:solidFill>
                  <a:srgbClr val="000000"/>
                </a:solidFill>
              </a:rPr>
              <a:t>年</a:t>
            </a:r>
            <a:r>
              <a:rPr lang="en-US" altLang="zh-CN" sz="1200" dirty="0">
                <a:solidFill>
                  <a:srgbClr val="000000"/>
                </a:solidFill>
              </a:rPr>
              <a:t>6</a:t>
            </a:r>
            <a:r>
              <a:rPr lang="zh-CN" altLang="en-US" sz="1200" dirty="0">
                <a:solidFill>
                  <a:srgbClr val="000000"/>
                </a:solidFill>
              </a:rPr>
              <a:t>月浙江</a:t>
            </a:r>
            <a:r>
              <a:rPr lang="zh-CN" altLang="en-US" sz="1200" dirty="0" smtClean="0">
                <a:solidFill>
                  <a:srgbClr val="000000"/>
                </a:solidFill>
              </a:rPr>
              <a:t>高考）</a:t>
            </a:r>
            <a:endParaRPr lang="zh-CN" altLang="en-US" sz="1200" dirty="0" smtClean="0">
              <a:solidFill>
                <a:srgbClr val="000000"/>
              </a:solidFill>
            </a:endParaRPr>
          </a:p>
        </p:txBody>
      </p:sp>
      <p:sp>
        <p:nvSpPr>
          <p:cNvPr id="16" name="淘宝网chenying0907出品 15"/>
          <p:cNvSpPr/>
          <p:nvPr/>
        </p:nvSpPr>
        <p:spPr>
          <a:xfrm>
            <a:off x="2171101" y="2941644"/>
            <a:ext cx="10291157" cy="3434945"/>
          </a:xfrm>
          <a:custGeom>
            <a:avLst/>
            <a:gdLst>
              <a:gd name="connsiteX0" fmla="*/ 3046614 w 3490561"/>
              <a:gd name="connsiteY0" fmla="*/ 0 h 2177997"/>
              <a:gd name="connsiteX1" fmla="*/ 3490561 w 3490561"/>
              <a:gd name="connsiteY1" fmla="*/ 544484 h 2177997"/>
              <a:gd name="connsiteX2" fmla="*/ 3218319 w 3490561"/>
              <a:gd name="connsiteY2" fmla="*/ 544484 h 2177997"/>
              <a:gd name="connsiteX3" fmla="*/ 3218112 w 3490561"/>
              <a:gd name="connsiteY3" fmla="*/ 544953 h 2177997"/>
              <a:gd name="connsiteX4" fmla="*/ 3140272 w 3490561"/>
              <a:gd name="connsiteY4" fmla="*/ 721295 h 2177997"/>
              <a:gd name="connsiteX5" fmla="*/ 3140227 w 3490561"/>
              <a:gd name="connsiteY5" fmla="*/ 721374 h 2177997"/>
              <a:gd name="connsiteX6" fmla="*/ 3140008 w 3490561"/>
              <a:gd name="connsiteY6" fmla="*/ 721871 h 2177997"/>
              <a:gd name="connsiteX7" fmla="*/ 1883411 w 3490561"/>
              <a:gd name="connsiteY7" fmla="*/ 1823766 h 2177997"/>
              <a:gd name="connsiteX8" fmla="*/ 1883227 w 3490561"/>
              <a:gd name="connsiteY8" fmla="*/ 1823842 h 2177997"/>
              <a:gd name="connsiteX9" fmla="*/ 1882612 w 3490561"/>
              <a:gd name="connsiteY9" fmla="*/ 1824142 h 2177997"/>
              <a:gd name="connsiteX10" fmla="*/ 1766930 w 3490561"/>
              <a:gd name="connsiteY10" fmla="*/ 1871601 h 2177997"/>
              <a:gd name="connsiteX11" fmla="*/ 1663784 w 3490561"/>
              <a:gd name="connsiteY11" fmla="*/ 1913959 h 2177997"/>
              <a:gd name="connsiteX12" fmla="*/ 1663179 w 3490561"/>
              <a:gd name="connsiteY12" fmla="*/ 1914164 h 2177997"/>
              <a:gd name="connsiteX13" fmla="*/ 1662001 w 3490561"/>
              <a:gd name="connsiteY13" fmla="*/ 1914647 h 2177997"/>
              <a:gd name="connsiteX14" fmla="*/ 1558777 w 3490561"/>
              <a:gd name="connsiteY14" fmla="*/ 1949524 h 2177997"/>
              <a:gd name="connsiteX15" fmla="*/ 1433858 w 3490561"/>
              <a:gd name="connsiteY15" fmla="*/ 1991834 h 2177997"/>
              <a:gd name="connsiteX16" fmla="*/ 1432311 w 3490561"/>
              <a:gd name="connsiteY16" fmla="*/ 1992254 h 2177997"/>
              <a:gd name="connsiteX17" fmla="*/ 1430801 w 3490561"/>
              <a:gd name="connsiteY17" fmla="*/ 1992764 h 2177997"/>
              <a:gd name="connsiteX18" fmla="*/ 1349014 w 3490561"/>
              <a:gd name="connsiteY18" fmla="*/ 2014904 h 2177997"/>
              <a:gd name="connsiteX19" fmla="*/ 1194714 w 3490561"/>
              <a:gd name="connsiteY19" fmla="*/ 2056862 h 2177997"/>
              <a:gd name="connsiteX20" fmla="*/ 1191674 w 3490561"/>
              <a:gd name="connsiteY20" fmla="*/ 2057497 h 2177997"/>
              <a:gd name="connsiteX21" fmla="*/ 1190064 w 3490561"/>
              <a:gd name="connsiteY21" fmla="*/ 2057933 h 2177997"/>
              <a:gd name="connsiteX22" fmla="*/ 1128321 w 3490561"/>
              <a:gd name="connsiteY22" fmla="*/ 2070732 h 2177997"/>
              <a:gd name="connsiteX23" fmla="*/ 947432 w 3490561"/>
              <a:gd name="connsiteY23" fmla="*/ 2108519 h 2177997"/>
              <a:gd name="connsiteX24" fmla="*/ 942476 w 3490561"/>
              <a:gd name="connsiteY24" fmla="*/ 2109255 h 2177997"/>
              <a:gd name="connsiteX25" fmla="*/ 940839 w 3490561"/>
              <a:gd name="connsiteY25" fmla="*/ 2109594 h 2177997"/>
              <a:gd name="connsiteX26" fmla="*/ 892376 w 3490561"/>
              <a:gd name="connsiteY26" fmla="*/ 2116693 h 2177997"/>
              <a:gd name="connsiteX27" fmla="*/ 693095 w 3490561"/>
              <a:gd name="connsiteY27" fmla="*/ 2146278 h 2177997"/>
              <a:gd name="connsiteX28" fmla="*/ 686126 w 3490561"/>
              <a:gd name="connsiteY28" fmla="*/ 2146903 h 2177997"/>
              <a:gd name="connsiteX29" fmla="*/ 684178 w 3490561"/>
              <a:gd name="connsiteY29" fmla="*/ 2147188 h 2177997"/>
              <a:gd name="connsiteX30" fmla="*/ 636667 w 3490561"/>
              <a:gd name="connsiteY30" fmla="*/ 2151337 h 2177997"/>
              <a:gd name="connsiteX31" fmla="*/ 432781 w 3490561"/>
              <a:gd name="connsiteY31" fmla="*/ 2169613 h 2177997"/>
              <a:gd name="connsiteX32" fmla="*/ 424249 w 3490561"/>
              <a:gd name="connsiteY32" fmla="*/ 2169883 h 2177997"/>
              <a:gd name="connsiteX33" fmla="*/ 421130 w 3490561"/>
              <a:gd name="connsiteY33" fmla="*/ 2170155 h 2177997"/>
              <a:gd name="connsiteX34" fmla="*/ 354965 w 3490561"/>
              <a:gd name="connsiteY34" fmla="*/ 2172073 h 2177997"/>
              <a:gd name="connsiteX35" fmla="*/ 167572 w 3490561"/>
              <a:gd name="connsiteY35" fmla="*/ 2177997 h 2177997"/>
              <a:gd name="connsiteX36" fmla="*/ 158985 w 3490561"/>
              <a:gd name="connsiteY36" fmla="*/ 2177754 h 2177997"/>
              <a:gd name="connsiteX37" fmla="*/ 152747 w 3490561"/>
              <a:gd name="connsiteY37" fmla="*/ 2177935 h 2177997"/>
              <a:gd name="connsiteX38" fmla="*/ 152746 w 3490561"/>
              <a:gd name="connsiteY38" fmla="*/ 2177935 h 2177997"/>
              <a:gd name="connsiteX39" fmla="*/ 0 w 3490561"/>
              <a:gd name="connsiteY39" fmla="*/ 2177935 h 2177997"/>
              <a:gd name="connsiteX40" fmla="*/ 0 w 3490561"/>
              <a:gd name="connsiteY40" fmla="*/ 2159509 h 2177997"/>
              <a:gd name="connsiteX41" fmla="*/ 107669 w 3490561"/>
              <a:gd name="connsiteY41" fmla="*/ 2150174 h 2177997"/>
              <a:gd name="connsiteX42" fmla="*/ 128683 w 3490561"/>
              <a:gd name="connsiteY42" fmla="*/ 2148352 h 2177997"/>
              <a:gd name="connsiteX43" fmla="*/ 128712 w 3490561"/>
              <a:gd name="connsiteY43" fmla="*/ 2148348 h 2177997"/>
              <a:gd name="connsiteX44" fmla="*/ 363659 w 3490561"/>
              <a:gd name="connsiteY44" fmla="*/ 2114941 h 2177997"/>
              <a:gd name="connsiteX45" fmla="*/ 439995 w 3490561"/>
              <a:gd name="connsiteY45" fmla="*/ 2100154 h 2177997"/>
              <a:gd name="connsiteX46" fmla="*/ 592283 w 3490561"/>
              <a:gd name="connsiteY46" fmla="*/ 2069829 h 2177997"/>
              <a:gd name="connsiteX47" fmla="*/ 680776 w 3490561"/>
              <a:gd name="connsiteY47" fmla="*/ 2047808 h 2177997"/>
              <a:gd name="connsiteX48" fmla="*/ 813809 w 3490561"/>
              <a:gd name="connsiteY48" fmla="*/ 2013449 h 2177997"/>
              <a:gd name="connsiteX49" fmla="*/ 905027 w 3490561"/>
              <a:gd name="connsiteY49" fmla="*/ 1985484 h 2177997"/>
              <a:gd name="connsiteX50" fmla="*/ 1027492 w 3490561"/>
              <a:gd name="connsiteY50" fmla="*/ 1946233 h 2177997"/>
              <a:gd name="connsiteX51" fmla="*/ 1118055 w 3490561"/>
              <a:gd name="connsiteY51" fmla="*/ 1912926 h 2177997"/>
              <a:gd name="connsiteX52" fmla="*/ 1232588 w 3490561"/>
              <a:gd name="connsiteY52" fmla="*/ 1868607 h 2177997"/>
              <a:gd name="connsiteX53" fmla="*/ 1320764 w 3490561"/>
              <a:gd name="connsiteY53" fmla="*/ 1830380 h 2177997"/>
              <a:gd name="connsiteX54" fmla="*/ 1428356 w 3490561"/>
              <a:gd name="connsiteY54" fmla="*/ 1780992 h 2177997"/>
              <a:gd name="connsiteX55" fmla="*/ 1513039 w 3490561"/>
              <a:gd name="connsiteY55" fmla="*/ 1738209 h 2177997"/>
              <a:gd name="connsiteX56" fmla="*/ 1614061 w 3490561"/>
              <a:gd name="connsiteY56" fmla="*/ 1683802 h 2177997"/>
              <a:gd name="connsiteX57" fmla="*/ 1694426 w 3490561"/>
              <a:gd name="connsiteY57" fmla="*/ 1636814 h 2177997"/>
              <a:gd name="connsiteX58" fmla="*/ 1788970 w 3490561"/>
              <a:gd name="connsiteY58" fmla="*/ 1577435 h 2177997"/>
              <a:gd name="connsiteX59" fmla="*/ 1864335 w 3490561"/>
              <a:gd name="connsiteY59" fmla="*/ 1526611 h 2177997"/>
              <a:gd name="connsiteX60" fmla="*/ 1952358 w 3490561"/>
              <a:gd name="connsiteY60" fmla="*/ 1462266 h 2177997"/>
              <a:gd name="connsiteX61" fmla="*/ 2022106 w 3490561"/>
              <a:gd name="connsiteY61" fmla="*/ 1408022 h 2177997"/>
              <a:gd name="connsiteX62" fmla="*/ 2073694 w 3490561"/>
              <a:gd name="connsiteY62" fmla="*/ 1364049 h 2177997"/>
              <a:gd name="connsiteX63" fmla="*/ 2304707 w 3490561"/>
              <a:gd name="connsiteY63" fmla="*/ 1139965 h 2177997"/>
              <a:gd name="connsiteX64" fmla="*/ 2330861 w 3490561"/>
              <a:gd name="connsiteY64" fmla="*/ 1108958 h 2177997"/>
              <a:gd name="connsiteX65" fmla="*/ 2517102 w 3490561"/>
              <a:gd name="connsiteY65" fmla="*/ 858257 h 2177997"/>
              <a:gd name="connsiteX66" fmla="*/ 2673772 w 3490561"/>
              <a:gd name="connsiteY66" fmla="*/ 544613 h 2177997"/>
              <a:gd name="connsiteX67" fmla="*/ 2673835 w 3490561"/>
              <a:gd name="connsiteY67" fmla="*/ 544484 h 2177997"/>
              <a:gd name="connsiteX68" fmla="*/ 2401593 w 3490561"/>
              <a:gd name="connsiteY68" fmla="*/ 544484 h 2177997"/>
              <a:gd name="connsiteX69" fmla="*/ 3046614 w 3490561"/>
              <a:gd name="connsiteY69" fmla="*/ 0 h 217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90561" h="2177997">
                <a:moveTo>
                  <a:pt x="3046614" y="0"/>
                </a:moveTo>
                <a:lnTo>
                  <a:pt x="3490561" y="544484"/>
                </a:lnTo>
                <a:lnTo>
                  <a:pt x="3218319" y="544484"/>
                </a:lnTo>
                <a:lnTo>
                  <a:pt x="3218112" y="544953"/>
                </a:lnTo>
                <a:lnTo>
                  <a:pt x="3140272" y="721295"/>
                </a:lnTo>
                <a:lnTo>
                  <a:pt x="3140227" y="721374"/>
                </a:lnTo>
                <a:lnTo>
                  <a:pt x="3140008" y="721871"/>
                </a:lnTo>
                <a:cubicBezTo>
                  <a:pt x="2903996" y="1185025"/>
                  <a:pt x="2454393" y="1567292"/>
                  <a:pt x="1883411" y="1823766"/>
                </a:cubicBezTo>
                <a:lnTo>
                  <a:pt x="1883227" y="1823842"/>
                </a:lnTo>
                <a:lnTo>
                  <a:pt x="1882612" y="1824142"/>
                </a:lnTo>
                <a:lnTo>
                  <a:pt x="1766930" y="1871601"/>
                </a:lnTo>
                <a:lnTo>
                  <a:pt x="1663784" y="1913959"/>
                </a:lnTo>
                <a:lnTo>
                  <a:pt x="1663179" y="1914164"/>
                </a:lnTo>
                <a:lnTo>
                  <a:pt x="1662001" y="1914647"/>
                </a:lnTo>
                <a:lnTo>
                  <a:pt x="1558777" y="1949524"/>
                </a:lnTo>
                <a:lnTo>
                  <a:pt x="1433858" y="1991834"/>
                </a:lnTo>
                <a:lnTo>
                  <a:pt x="1432311" y="1992254"/>
                </a:lnTo>
                <a:lnTo>
                  <a:pt x="1430801" y="1992764"/>
                </a:lnTo>
                <a:lnTo>
                  <a:pt x="1349014" y="2014904"/>
                </a:lnTo>
                <a:lnTo>
                  <a:pt x="1194714" y="2056862"/>
                </a:lnTo>
                <a:lnTo>
                  <a:pt x="1191674" y="2057497"/>
                </a:lnTo>
                <a:lnTo>
                  <a:pt x="1190064" y="2057933"/>
                </a:lnTo>
                <a:lnTo>
                  <a:pt x="1128321" y="2070732"/>
                </a:lnTo>
                <a:lnTo>
                  <a:pt x="947432" y="2108519"/>
                </a:lnTo>
                <a:lnTo>
                  <a:pt x="942476" y="2109255"/>
                </a:lnTo>
                <a:lnTo>
                  <a:pt x="940839" y="2109594"/>
                </a:lnTo>
                <a:lnTo>
                  <a:pt x="892376" y="2116693"/>
                </a:lnTo>
                <a:lnTo>
                  <a:pt x="693095" y="2146278"/>
                </a:lnTo>
                <a:lnTo>
                  <a:pt x="686126" y="2146903"/>
                </a:lnTo>
                <a:lnTo>
                  <a:pt x="684178" y="2147188"/>
                </a:lnTo>
                <a:lnTo>
                  <a:pt x="636667" y="2151337"/>
                </a:lnTo>
                <a:lnTo>
                  <a:pt x="432781" y="2169613"/>
                </a:lnTo>
                <a:lnTo>
                  <a:pt x="424249" y="2169883"/>
                </a:lnTo>
                <a:lnTo>
                  <a:pt x="421130" y="2170155"/>
                </a:lnTo>
                <a:lnTo>
                  <a:pt x="354965" y="2172073"/>
                </a:lnTo>
                <a:lnTo>
                  <a:pt x="167572" y="2177997"/>
                </a:lnTo>
                <a:lnTo>
                  <a:pt x="158985" y="2177754"/>
                </a:lnTo>
                <a:lnTo>
                  <a:pt x="152747" y="2177935"/>
                </a:lnTo>
                <a:lnTo>
                  <a:pt x="152746" y="2177935"/>
                </a:lnTo>
                <a:lnTo>
                  <a:pt x="0" y="2177935"/>
                </a:lnTo>
                <a:lnTo>
                  <a:pt x="0" y="2159509"/>
                </a:lnTo>
                <a:lnTo>
                  <a:pt x="107669" y="2150174"/>
                </a:lnTo>
                <a:lnTo>
                  <a:pt x="128683" y="2148352"/>
                </a:lnTo>
                <a:lnTo>
                  <a:pt x="128712" y="2148348"/>
                </a:lnTo>
                <a:lnTo>
                  <a:pt x="363659" y="2114941"/>
                </a:lnTo>
                <a:lnTo>
                  <a:pt x="439995" y="2100154"/>
                </a:lnTo>
                <a:lnTo>
                  <a:pt x="592283" y="2069829"/>
                </a:lnTo>
                <a:lnTo>
                  <a:pt x="680776" y="2047808"/>
                </a:lnTo>
                <a:lnTo>
                  <a:pt x="813809" y="2013449"/>
                </a:lnTo>
                <a:lnTo>
                  <a:pt x="905027" y="1985484"/>
                </a:lnTo>
                <a:lnTo>
                  <a:pt x="1027492" y="1946233"/>
                </a:lnTo>
                <a:lnTo>
                  <a:pt x="1118055" y="1912926"/>
                </a:lnTo>
                <a:lnTo>
                  <a:pt x="1232588" y="1868607"/>
                </a:lnTo>
                <a:lnTo>
                  <a:pt x="1320764" y="1830380"/>
                </a:lnTo>
                <a:lnTo>
                  <a:pt x="1428356" y="1780992"/>
                </a:lnTo>
                <a:lnTo>
                  <a:pt x="1513039" y="1738209"/>
                </a:lnTo>
                <a:lnTo>
                  <a:pt x="1614061" y="1683802"/>
                </a:lnTo>
                <a:lnTo>
                  <a:pt x="1694426" y="1636814"/>
                </a:lnTo>
                <a:lnTo>
                  <a:pt x="1788970" y="1577435"/>
                </a:lnTo>
                <a:lnTo>
                  <a:pt x="1864335" y="1526611"/>
                </a:lnTo>
                <a:lnTo>
                  <a:pt x="1952358" y="1462266"/>
                </a:lnTo>
                <a:lnTo>
                  <a:pt x="2022106" y="1408022"/>
                </a:lnTo>
                <a:lnTo>
                  <a:pt x="2073694" y="1364049"/>
                </a:lnTo>
                <a:lnTo>
                  <a:pt x="2304707" y="1139965"/>
                </a:lnTo>
                <a:lnTo>
                  <a:pt x="2330861" y="1108958"/>
                </a:lnTo>
                <a:lnTo>
                  <a:pt x="2517102" y="858257"/>
                </a:lnTo>
                <a:lnTo>
                  <a:pt x="2673772" y="544613"/>
                </a:lnTo>
                <a:lnTo>
                  <a:pt x="2673835" y="544484"/>
                </a:lnTo>
                <a:lnTo>
                  <a:pt x="2401593" y="544484"/>
                </a:lnTo>
                <a:lnTo>
                  <a:pt x="3046614" y="0"/>
                </a:lnTo>
                <a:close/>
              </a:path>
            </a:pathLst>
          </a:custGeom>
          <a:gradFill>
            <a:gsLst>
              <a:gs pos="0">
                <a:srgbClr val="E30000"/>
              </a:gs>
              <a:gs pos="100000">
                <a:srgbClr val="760303"/>
              </a:gs>
            </a:gsLst>
            <a:lin scaled="0"/>
          </a:gradFill>
          <a:ln w="25400" cap="flat" cmpd="sng" algn="ctr">
            <a:solidFill>
              <a:sysClr val="window" lastClr="FFFFFF"/>
            </a:solidFill>
            <a:prstDash val="solid"/>
          </a:ln>
          <a:effectLst>
            <a:reflection blurRad="6350" stA="50000" endA="300" endPos="38500" dist="50800" dir="5400000" sy="-100000" algn="bl" rotWithShape="0"/>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grpSp>
        <p:nvGrpSpPr>
          <p:cNvPr id="6" name="淘宝网chenying0907出品 3"/>
          <p:cNvGrpSpPr/>
          <p:nvPr/>
        </p:nvGrpSpPr>
        <p:grpSpPr>
          <a:xfrm>
            <a:off x="4172639" y="4938746"/>
            <a:ext cx="2958465" cy="1212980"/>
            <a:chOff x="1157072" y="4267970"/>
            <a:chExt cx="2958465" cy="1212980"/>
          </a:xfrm>
        </p:grpSpPr>
        <p:sp>
          <p:nvSpPr>
            <p:cNvPr id="7" name="淘宝网chenying0907出品 4"/>
            <p:cNvSpPr/>
            <p:nvPr/>
          </p:nvSpPr>
          <p:spPr>
            <a:xfrm>
              <a:off x="1157072" y="4267970"/>
              <a:ext cx="1212980" cy="1212980"/>
            </a:xfrm>
            <a:prstGeom prst="ellipse">
              <a:avLst/>
            </a:prstGeom>
            <a:solidFill>
              <a:srgbClr val="FFFF0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3200" dirty="0">
                <a:latin typeface="微软雅黑" panose="020B0503020204020204" pitchFamily="34" charset="-122"/>
                <a:ea typeface="微软雅黑" panose="020B0503020204020204" pitchFamily="34" charset="-122"/>
              </a:endParaRPr>
            </a:p>
          </p:txBody>
        </p:sp>
        <p:sp>
          <p:nvSpPr>
            <p:cNvPr id="8" name="淘宝网chenying0907出品 5"/>
            <p:cNvSpPr txBox="1"/>
            <p:nvPr/>
          </p:nvSpPr>
          <p:spPr>
            <a:xfrm>
              <a:off x="1255497" y="4675038"/>
              <a:ext cx="28600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自信自强的良好品格</a:t>
              </a:r>
              <a:endParaRPr lang="zh-CN" altLang="en-US" sz="2000" b="1" dirty="0">
                <a:latin typeface="微软雅黑" panose="020B0503020204020204" pitchFamily="34" charset="-122"/>
                <a:ea typeface="微软雅黑" panose="020B0503020204020204" pitchFamily="34" charset="-122"/>
              </a:endParaRPr>
            </a:p>
          </p:txBody>
        </p:sp>
      </p:grpSp>
      <p:grpSp>
        <p:nvGrpSpPr>
          <p:cNvPr id="10" name="淘宝网chenying0907出品 6"/>
          <p:cNvGrpSpPr/>
          <p:nvPr/>
        </p:nvGrpSpPr>
        <p:grpSpPr>
          <a:xfrm>
            <a:off x="6742358" y="3755810"/>
            <a:ext cx="2686050" cy="1590176"/>
            <a:chOff x="4459599" y="4592921"/>
            <a:chExt cx="2686050" cy="1590176"/>
          </a:xfrm>
        </p:grpSpPr>
        <p:sp>
          <p:nvSpPr>
            <p:cNvPr id="11" name="淘宝网chenying0907出品 7"/>
            <p:cNvSpPr/>
            <p:nvPr/>
          </p:nvSpPr>
          <p:spPr>
            <a:xfrm>
              <a:off x="4459599" y="4592921"/>
              <a:ext cx="1590176" cy="1590176"/>
            </a:xfrm>
            <a:prstGeom prst="ellipse">
              <a:avLst/>
            </a:prstGeom>
            <a:solidFill>
              <a:srgbClr val="00B0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3200" dirty="0">
                <a:latin typeface="微软雅黑" panose="020B0503020204020204" pitchFamily="34" charset="-122"/>
                <a:ea typeface="微软雅黑" panose="020B0503020204020204" pitchFamily="34" charset="-122"/>
              </a:endParaRPr>
            </a:p>
          </p:txBody>
        </p:sp>
        <p:sp>
          <p:nvSpPr>
            <p:cNvPr id="12" name="淘宝网chenying0907出品 8"/>
            <p:cNvSpPr txBox="1"/>
            <p:nvPr/>
          </p:nvSpPr>
          <p:spPr>
            <a:xfrm>
              <a:off x="4704709" y="5298198"/>
              <a:ext cx="24409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 跨文化沟通能力</a:t>
              </a:r>
              <a:endParaRPr lang="zh-CN" altLang="en-US" sz="2000" b="1" dirty="0">
                <a:latin typeface="微软雅黑" panose="020B0503020204020204" pitchFamily="34" charset="-122"/>
                <a:ea typeface="微软雅黑" panose="020B0503020204020204" pitchFamily="34" charset="-122"/>
              </a:endParaRPr>
            </a:p>
          </p:txBody>
        </p:sp>
      </p:grpSp>
      <p:grpSp>
        <p:nvGrpSpPr>
          <p:cNvPr id="13" name="淘宝网chenying0907出品 9"/>
          <p:cNvGrpSpPr/>
          <p:nvPr/>
        </p:nvGrpSpPr>
        <p:grpSpPr>
          <a:xfrm>
            <a:off x="9134520" y="1579512"/>
            <a:ext cx="3381375" cy="1800000"/>
            <a:chOff x="7482851" y="1441833"/>
            <a:chExt cx="3381375" cy="1800000"/>
          </a:xfrm>
        </p:grpSpPr>
        <p:sp>
          <p:nvSpPr>
            <p:cNvPr id="14" name="淘宝网chenying0907出品 10"/>
            <p:cNvSpPr/>
            <p:nvPr/>
          </p:nvSpPr>
          <p:spPr>
            <a:xfrm>
              <a:off x="7482851" y="1441833"/>
              <a:ext cx="1836000" cy="1800000"/>
            </a:xfrm>
            <a:prstGeom prst="ellipse">
              <a:avLst/>
            </a:prstGeom>
            <a:solidFill>
              <a:schemeClr val="accent6">
                <a:lumMod val="40000"/>
                <a:lumOff val="60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2000" dirty="0">
                <a:latin typeface="微软雅黑" panose="020B0503020204020204" pitchFamily="34" charset="-122"/>
                <a:ea typeface="微软雅黑" panose="020B0503020204020204" pitchFamily="34" charset="-122"/>
              </a:endParaRPr>
            </a:p>
          </p:txBody>
        </p:sp>
        <p:sp>
          <p:nvSpPr>
            <p:cNvPr id="15" name="淘宝网chenying0907出品 11"/>
            <p:cNvSpPr txBox="1"/>
            <p:nvPr/>
          </p:nvSpPr>
          <p:spPr>
            <a:xfrm>
              <a:off x="7869566" y="2225010"/>
              <a:ext cx="299466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传播中华文化的能力</a:t>
              </a:r>
              <a:endParaRPr lang="zh-CN" altLang="en-US" sz="2000" b="1" dirty="0">
                <a:latin typeface="微软雅黑" panose="020B0503020204020204" pitchFamily="34" charset="-122"/>
                <a:ea typeface="微软雅黑" panose="020B0503020204020204" pitchFamily="34" charset="-122"/>
              </a:endParaRPr>
            </a:p>
          </p:txBody>
        </p:sp>
      </p:grpSp>
      <p:grpSp>
        <p:nvGrpSpPr>
          <p:cNvPr id="17" name="淘宝网chenying0907出品 12"/>
          <p:cNvGrpSpPr/>
          <p:nvPr/>
        </p:nvGrpSpPr>
        <p:grpSpPr>
          <a:xfrm>
            <a:off x="1920461" y="5656471"/>
            <a:ext cx="2604556" cy="720000"/>
            <a:chOff x="1026936" y="5123593"/>
            <a:chExt cx="2604556" cy="720000"/>
          </a:xfrm>
        </p:grpSpPr>
        <p:sp>
          <p:nvSpPr>
            <p:cNvPr id="18" name="淘宝网chenying0907出品 13"/>
            <p:cNvSpPr/>
            <p:nvPr/>
          </p:nvSpPr>
          <p:spPr>
            <a:xfrm>
              <a:off x="1026936" y="5123593"/>
              <a:ext cx="720000" cy="720000"/>
            </a:xfrm>
            <a:prstGeom prst="ellipse">
              <a:avLst/>
            </a:prstGeom>
            <a:solidFill>
              <a:srgbClr val="DB91F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1600" dirty="0">
                <a:latin typeface="微软雅黑" panose="020B0503020204020204" pitchFamily="34" charset="-122"/>
                <a:ea typeface="微软雅黑" panose="020B0503020204020204" pitchFamily="34" charset="-122"/>
              </a:endParaRPr>
            </a:p>
          </p:txBody>
        </p:sp>
        <p:sp>
          <p:nvSpPr>
            <p:cNvPr id="19" name="淘宝网chenying0907出品 14"/>
            <p:cNvSpPr txBox="1"/>
            <p:nvPr/>
          </p:nvSpPr>
          <p:spPr>
            <a:xfrm>
              <a:off x="1190552" y="5334153"/>
              <a:ext cx="24409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展示正确的价值观</a:t>
              </a:r>
              <a:endParaRPr lang="zh-CN" altLang="en-US" sz="2000" b="1" dirty="0">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337185" y="1348105"/>
            <a:ext cx="8465820" cy="3415030"/>
          </a:xfrm>
          <a:prstGeom prst="rect">
            <a:avLst/>
          </a:prstGeom>
          <a:noFill/>
        </p:spPr>
        <p:txBody>
          <a:bodyPr wrap="square" rtlCol="0" anchor="t">
            <a:spAutoFit/>
          </a:bodyPr>
          <a:p>
            <a:r>
              <a:rPr lang="zh-CN" altLang="en-US" b="1"/>
              <a:t>Dear Alex,                            </a:t>
            </a:r>
            <a:endParaRPr lang="zh-CN" altLang="en-US" b="1"/>
          </a:p>
          <a:p>
            <a:r>
              <a:rPr lang="en-US" altLang="zh-CN" b="1"/>
              <a:t>   </a:t>
            </a:r>
            <a:r>
              <a:rPr lang="zh-CN" altLang="en-US" b="1"/>
              <a:t>Hearing your departure, I’m writing to express my sincere gratitude for your generous help.</a:t>
            </a:r>
            <a:endParaRPr lang="zh-CN" altLang="en-US" b="1"/>
          </a:p>
          <a:p>
            <a:r>
              <a:rPr lang="zh-CN" altLang="en-US" b="1"/>
              <a:t>    Last year has witnessed my harvest in English. When I was messed up with all the language obstacles, It was your patience and guidance that </a:t>
            </a:r>
            <a:r>
              <a:rPr lang="zh-CN" altLang="en-US" b="1">
                <a:solidFill>
                  <a:srgbClr val="C00000"/>
                </a:solidFill>
              </a:rPr>
              <a:t>enlightened</a:t>
            </a:r>
            <a:r>
              <a:rPr lang="zh-CN" altLang="en-US" b="1"/>
              <a:t> me. Besides you always offered to revise the language style of my writing practice, which </a:t>
            </a:r>
            <a:r>
              <a:rPr lang="zh-CN" altLang="en-US" b="1">
                <a:solidFill>
                  <a:srgbClr val="C00000"/>
                </a:solidFill>
              </a:rPr>
              <a:t>enabled</a:t>
            </a:r>
            <a:r>
              <a:rPr lang="zh-CN" altLang="en-US" b="1"/>
              <a:t> me to savour a dip of authentic English. With </a:t>
            </a:r>
            <a:r>
              <a:rPr lang="zh-CN" altLang="en-US" b="1" u="sng"/>
              <a:t>cross-cultural notions and visions</a:t>
            </a:r>
            <a:r>
              <a:rPr lang="zh-CN" altLang="en-US" b="1"/>
              <a:t> being </a:t>
            </a:r>
            <a:r>
              <a:rPr lang="zh-CN" altLang="en-US" b="1">
                <a:solidFill>
                  <a:srgbClr val="C00000"/>
                </a:solidFill>
              </a:rPr>
              <a:t>exchanging</a:t>
            </a:r>
            <a:r>
              <a:rPr lang="zh-CN" altLang="en-US" b="1"/>
              <a:t>, my knowledge scope was </a:t>
            </a:r>
            <a:r>
              <a:rPr lang="zh-CN" altLang="en-US" b="1">
                <a:solidFill>
                  <a:srgbClr val="C00000"/>
                </a:solidFill>
              </a:rPr>
              <a:t>enriched</a:t>
            </a:r>
            <a:r>
              <a:rPr lang="zh-CN" altLang="en-US" b="1"/>
              <a:t> and our friendship has been flourishing!</a:t>
            </a:r>
            <a:endParaRPr lang="zh-CN" altLang="en-US" b="1"/>
          </a:p>
          <a:p>
            <a:r>
              <a:rPr lang="en-US" altLang="zh-CN" b="1"/>
              <a:t>    </a:t>
            </a:r>
            <a:r>
              <a:rPr lang="zh-CN" altLang="en-US" b="1" u="sng"/>
              <a:t>Attached</a:t>
            </a:r>
            <a:r>
              <a:rPr lang="en-US" altLang="zh-CN" b="1" u="sng"/>
              <a:t> to</a:t>
            </a:r>
            <a:r>
              <a:rPr lang="zh-CN" altLang="en-US" b="1" u="sng"/>
              <a:t> the letter is an auspicious Chinese knot</a:t>
            </a:r>
            <a:r>
              <a:rPr lang="zh-CN" altLang="en-US" b="1"/>
              <a:t>. May every moment full of joy on your new stage of life! </a:t>
            </a:r>
            <a:endParaRPr lang="zh-CN" altLang="en-US" b="1"/>
          </a:p>
          <a:p>
            <a:r>
              <a:rPr lang="en-US" altLang="zh-CN" b="1"/>
              <a:t>                                                                                                       </a:t>
            </a:r>
            <a:r>
              <a:rPr lang="zh-CN" altLang="en-US" b="1"/>
              <a:t>Yours,</a:t>
            </a:r>
            <a:endParaRPr lang="zh-CN" altLang="en-US" b="1"/>
          </a:p>
          <a:p>
            <a:r>
              <a:rPr lang="en-US" altLang="zh-CN" b="1"/>
              <a:t>                                                                                                      </a:t>
            </a:r>
            <a:r>
              <a:rPr lang="zh-CN" altLang="en-US" b="1"/>
              <a:t>Li Hua</a:t>
            </a:r>
            <a:endParaRPr lang="zh-CN" altLang="en-US" b="1"/>
          </a:p>
        </p:txBody>
      </p:sp>
      <p:sp>
        <p:nvSpPr>
          <p:cNvPr id="23" name="文本框 22"/>
          <p:cNvSpPr txBox="1"/>
          <p:nvPr/>
        </p:nvSpPr>
        <p:spPr>
          <a:xfrm>
            <a:off x="48895" y="4152900"/>
            <a:ext cx="4940300" cy="1322070"/>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a:solidFill>
                  <a:srgbClr val="002060"/>
                </a:solidFill>
              </a:rPr>
              <a:t>cross-cultural notions and visions体现作者的国际视野，Attached </a:t>
            </a:r>
            <a:r>
              <a:rPr lang="en-US" altLang="zh-CN" sz="1600" b="1">
                <a:solidFill>
                  <a:srgbClr val="002060"/>
                </a:solidFill>
              </a:rPr>
              <a:t>to </a:t>
            </a:r>
            <a:r>
              <a:rPr lang="zh-CN" altLang="en-US" sz="1600" b="1">
                <a:solidFill>
                  <a:srgbClr val="002060"/>
                </a:solidFill>
              </a:rPr>
              <a:t>the letter is an auspicious Chinese knot突显作者传播中华文化的能力，是很有价值的独特的闪光点，易受阅卷老师的青睐，顺应时代要求，体现综合素养。</a:t>
            </a:r>
            <a:endParaRPr lang="zh-CN" altLang="en-US" sz="16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00"/>
                            </p:stCondLst>
                            <p:childTnLst>
                              <p:par>
                                <p:cTn id="14" presetID="2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21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26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31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36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bldLvl="0" animBg="1"/>
      <p:bldP spid="22" grpId="0"/>
      <p:bldP spid="22" grpId="1"/>
      <p:bldP spid="23" grpId="0"/>
      <p:bldP spid="23"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12210" y="928078"/>
            <a:ext cx="812588" cy="731330"/>
          </a:xfrm>
          <a:prstGeom prst="rect">
            <a:avLst/>
          </a:prstGeom>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2"/>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3"/>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4"/>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5"/>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6"/>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7"/>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8"/>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9"/>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20"/>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594051" y="2151477"/>
            <a:ext cx="8926667" cy="2306955"/>
          </a:xfrm>
          <a:prstGeom prst="rect">
            <a:avLst/>
          </a:prstGeom>
          <a:noFill/>
        </p:spPr>
        <p:txBody>
          <a:bodyPr wrap="square" rtlCol="0">
            <a:spAutoFit/>
          </a:bodyPr>
          <a:lstStyle/>
          <a:p>
            <a:r>
              <a:rPr lang="zh-CN" altLang="en-US" sz="4800" b="1" smtClean="0">
                <a:solidFill>
                  <a:srgbClr val="1557AE"/>
                </a:solidFill>
                <a:latin typeface="微软雅黑" panose="020B0503020204020204" pitchFamily="34" charset="-122"/>
                <a:ea typeface="微软雅黑" panose="020B0503020204020204" pitchFamily="34" charset="-122"/>
              </a:rPr>
              <a:t>奇迹总在拼搏之后；</a:t>
            </a:r>
            <a:endParaRPr lang="zh-CN" altLang="en-US" sz="4800" b="1" smtClean="0">
              <a:solidFill>
                <a:srgbClr val="1557AE"/>
              </a:solidFill>
              <a:latin typeface="微软雅黑" panose="020B0503020204020204" pitchFamily="34" charset="-122"/>
              <a:ea typeface="微软雅黑" panose="020B0503020204020204" pitchFamily="34" charset="-122"/>
            </a:endParaRPr>
          </a:p>
          <a:p>
            <a:r>
              <a:rPr lang="zh-CN" altLang="en-US" sz="4800" b="1" smtClean="0">
                <a:solidFill>
                  <a:srgbClr val="1557AE"/>
                </a:solidFill>
                <a:latin typeface="微软雅黑" panose="020B0503020204020204" pitchFamily="34" charset="-122"/>
                <a:ea typeface="微软雅黑" panose="020B0503020204020204" pitchFamily="34" charset="-122"/>
              </a:rPr>
              <a:t>成功蕴于进取之中。</a:t>
            </a:r>
            <a:endParaRPr lang="zh-CN" altLang="en-US" sz="4800" b="1" smtClean="0">
              <a:solidFill>
                <a:srgbClr val="1557AE"/>
              </a:solidFill>
              <a:latin typeface="微软雅黑" panose="020B0503020204020204" pitchFamily="34" charset="-122"/>
              <a:ea typeface="微软雅黑" panose="020B0503020204020204" pitchFamily="34" charset="-122"/>
            </a:endParaRPr>
          </a:p>
          <a:p>
            <a:r>
              <a:rPr lang="zh-CN" altLang="en-US" sz="4800" b="1" smtClean="0">
                <a:solidFill>
                  <a:srgbClr val="1557AE"/>
                </a:solidFill>
                <a:latin typeface="微软雅黑" panose="020B0503020204020204" pitchFamily="34" charset="-122"/>
                <a:ea typeface="微软雅黑" panose="020B0503020204020204" pitchFamily="34" charset="-122"/>
              </a:rPr>
              <a:t>     </a:t>
            </a:r>
            <a:r>
              <a:rPr lang="zh-CN" altLang="en-US" sz="2800" b="1" smtClean="0">
                <a:solidFill>
                  <a:srgbClr val="1557AE"/>
                </a:solidFill>
                <a:latin typeface="微软雅黑" panose="020B0503020204020204" pitchFamily="34" charset="-122"/>
                <a:ea typeface="微软雅黑" panose="020B0503020204020204" pitchFamily="34" charset="-122"/>
              </a:rPr>
              <a:t>——“溯恩高中英语”寄语高三考生</a:t>
            </a:r>
            <a:endParaRPr lang="zh-CN" altLang="en-US" sz="2800" b="1" smtClean="0">
              <a:solidFill>
                <a:srgbClr val="1557AE"/>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4"/>
          <a:stretch>
            <a:fillRect/>
          </a:stretch>
        </p:blipFill>
        <p:spPr>
          <a:xfrm rot="2520000">
            <a:off x="7388860" y="899795"/>
            <a:ext cx="4897755" cy="3754120"/>
          </a:xfrm>
          <a:prstGeom prst="rect">
            <a:avLst/>
          </a:prstGeom>
          <a:noFill/>
          <a:ln w="9525">
            <a:noFill/>
          </a:ln>
        </p:spPr>
      </p:pic>
      <p:pic>
        <p:nvPicPr>
          <p:cNvPr id="5" name="图片 4"/>
          <p:cNvPicPr>
            <a:picLocks noChangeAspect="1"/>
          </p:cNvPicPr>
          <p:nvPr/>
        </p:nvPicPr>
        <p:blipFill>
          <a:blip r:embed="rId25"/>
          <a:stretch>
            <a:fillRect/>
          </a:stretch>
        </p:blipFill>
        <p:spPr>
          <a:xfrm>
            <a:off x="8383270" y="1877695"/>
            <a:ext cx="3615055" cy="3276600"/>
          </a:xfrm>
          <a:prstGeom prst="ellipse">
            <a:avLst/>
          </a:prstGeom>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形成“角色代入”的共情能力</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矩形 4"/>
          <p:cNvSpPr/>
          <p:nvPr/>
        </p:nvSpPr>
        <p:spPr>
          <a:xfrm>
            <a:off x="364490" y="871855"/>
            <a:ext cx="9244965" cy="553085"/>
          </a:xfrm>
          <a:prstGeom prst="rect">
            <a:avLst/>
          </a:prstGeom>
          <a:ln>
            <a:solidFill>
              <a:srgbClr val="FFC000"/>
            </a:solidFill>
          </a:ln>
        </p:spPr>
        <p:txBody>
          <a:bodyPr wrap="square">
            <a:spAutoFit/>
          </a:bodyPr>
          <a:p>
            <a:r>
              <a:rPr sz="1500" dirty="0">
                <a:solidFill>
                  <a:srgbClr val="000000"/>
                </a:solidFill>
              </a:rPr>
              <a:t>假定你是李华，你校来自爱尔兰的外教Peter因病回国休假。请给他写一封电子邮件，内容包括：1.询问近况；2.分享班级最新消息；3.表达祝愿。</a:t>
            </a:r>
            <a:r>
              <a:rPr sz="1500" dirty="0">
                <a:solidFill>
                  <a:srgbClr val="000000"/>
                </a:solidFill>
                <a:sym typeface="+mn-ea"/>
              </a:rPr>
              <a:t>（2020年07月</a:t>
            </a:r>
            <a:r>
              <a:rPr lang="zh-CN" sz="1500" dirty="0">
                <a:solidFill>
                  <a:srgbClr val="000000"/>
                </a:solidFill>
                <a:sym typeface="+mn-ea"/>
              </a:rPr>
              <a:t>浙江</a:t>
            </a:r>
            <a:r>
              <a:rPr sz="1500" dirty="0">
                <a:solidFill>
                  <a:srgbClr val="000000"/>
                </a:solidFill>
                <a:sym typeface="+mn-ea"/>
              </a:rPr>
              <a:t>高考试题应用文写作）</a:t>
            </a:r>
            <a:endParaRPr sz="1500" dirty="0">
              <a:solidFill>
                <a:srgbClr val="000000"/>
              </a:solidFill>
            </a:endParaRPr>
          </a:p>
        </p:txBody>
      </p:sp>
      <p:sp>
        <p:nvSpPr>
          <p:cNvPr id="20" name="文本框 19"/>
          <p:cNvSpPr txBox="1"/>
          <p:nvPr/>
        </p:nvSpPr>
        <p:spPr>
          <a:xfrm>
            <a:off x="364490" y="1478280"/>
            <a:ext cx="11445875" cy="1076325"/>
          </a:xfrm>
          <a:prstGeom prst="rect">
            <a:avLst/>
          </a:prstGeom>
          <a:noFill/>
          <a:ln w="9525">
            <a:noFill/>
          </a:ln>
          <a:extLst>
            <a:ext uri="{909E8E84-426E-40DD-AFC4-6F175D3DCCD1}">
              <a14:hiddenFill xmlns:a14="http://schemas.microsoft.com/office/drawing/2010/main">
                <a:solidFill>
                  <a:schemeClr val="accent3">
                    <a:lumMod val="75000"/>
                  </a:schemeClr>
                </a:solidFill>
              </a14:hiddenFill>
            </a:ext>
          </a:extLst>
        </p:spPr>
        <p:txBody>
          <a:bodyPr wrap="square">
            <a:spAutoFit/>
          </a:bodyPr>
          <a:p>
            <a:pPr marL="342900" indent="-342900">
              <a:buFont typeface="Wingdings" panose="05000000000000000000" charset="0"/>
              <a:buChar char="Ø"/>
            </a:pPr>
            <a:r>
              <a:rPr lang="en-US" altLang="zh-CN" sz="2400" b="1">
                <a:solidFill>
                  <a:srgbClr val="002060"/>
                </a:solidFill>
                <a:ea typeface="宋体" panose="02010600030101010101" pitchFamily="2" charset="-122"/>
              </a:rPr>
              <a:t>     </a:t>
            </a:r>
            <a:r>
              <a:rPr lang="zh-CN" altLang="en-US" sz="2000" b="1">
                <a:solidFill>
                  <a:srgbClr val="002060"/>
                </a:solidFill>
                <a:ea typeface="宋体" panose="02010600030101010101" pitchFamily="2" charset="-122"/>
              </a:rPr>
              <a:t>本</a:t>
            </a:r>
            <a:r>
              <a:rPr lang="zh-CN" sz="2000" b="1">
                <a:solidFill>
                  <a:srgbClr val="002060"/>
                </a:solidFill>
                <a:ea typeface="宋体" panose="02010600030101010101" pitchFamily="2" charset="-122"/>
              </a:rPr>
              <a:t>信件是李华主动写给生病的</a:t>
            </a:r>
            <a:r>
              <a:rPr lang="en-US" sz="2000" b="1">
                <a:solidFill>
                  <a:srgbClr val="002060"/>
                </a:solidFill>
                <a:latin typeface="Times New Roman" panose="02020603050405020304" pitchFamily="18" charset="0"/>
                <a:ea typeface="宋体" panose="02010600030101010101" pitchFamily="2" charset="-122"/>
              </a:rPr>
              <a:t>Peter</a:t>
            </a:r>
            <a:r>
              <a:rPr lang="zh-CN" sz="2000" b="1">
                <a:solidFill>
                  <a:srgbClr val="002060"/>
                </a:solidFill>
                <a:ea typeface="宋体" panose="02010600030101010101" pitchFamily="2" charset="-122"/>
              </a:rPr>
              <a:t>，题目中并未提及</a:t>
            </a:r>
            <a:r>
              <a:rPr lang="en-US" sz="2000" b="1">
                <a:solidFill>
                  <a:srgbClr val="002060"/>
                </a:solidFill>
                <a:latin typeface="Times New Roman" panose="02020603050405020304" pitchFamily="18" charset="0"/>
                <a:ea typeface="宋体" panose="02010600030101010101" pitchFamily="2" charset="-122"/>
              </a:rPr>
              <a:t>Peter</a:t>
            </a:r>
            <a:r>
              <a:rPr lang="zh-CN" sz="2000" b="1">
                <a:solidFill>
                  <a:srgbClr val="002060"/>
                </a:solidFill>
                <a:ea typeface="宋体" panose="02010600030101010101" pitchFamily="2" charset="-122"/>
              </a:rPr>
              <a:t>写信询问班级信息，故分享的班级信息最好是</a:t>
            </a:r>
            <a:r>
              <a:rPr lang="zh-CN" sz="2000" b="1">
                <a:solidFill>
                  <a:srgbClr val="C00000"/>
                </a:solidFill>
                <a:ea typeface="宋体" panose="02010600030101010101" pitchFamily="2" charset="-122"/>
              </a:rPr>
              <a:t>有利于</a:t>
            </a:r>
            <a:r>
              <a:rPr lang="en-US" altLang="zh-CN" sz="2000" b="1">
                <a:solidFill>
                  <a:srgbClr val="C00000"/>
                </a:solidFill>
                <a:ea typeface="宋体" panose="02010600030101010101" pitchFamily="2" charset="-122"/>
              </a:rPr>
              <a:t>Peter</a:t>
            </a:r>
            <a:r>
              <a:rPr lang="zh-CN" altLang="en-US" sz="2000" b="1">
                <a:solidFill>
                  <a:srgbClr val="C00000"/>
                </a:solidFill>
                <a:ea typeface="宋体" panose="02010600030101010101" pitchFamily="2" charset="-122"/>
              </a:rPr>
              <a:t>病情恢复的新近</a:t>
            </a:r>
            <a:r>
              <a:rPr lang="zh-CN" sz="2000" b="1">
                <a:solidFill>
                  <a:srgbClr val="C00000"/>
                </a:solidFill>
                <a:ea typeface="宋体" panose="02010600030101010101" pitchFamily="2" charset="-122"/>
              </a:rPr>
              <a:t>好消息</a:t>
            </a:r>
            <a:r>
              <a:rPr lang="zh-CN" sz="2000" b="1">
                <a:solidFill>
                  <a:srgbClr val="002060"/>
                </a:solidFill>
                <a:ea typeface="宋体" panose="02010600030101010101" pitchFamily="2" charset="-122"/>
              </a:rPr>
              <a:t>，本文更是一封</a:t>
            </a:r>
            <a:r>
              <a:rPr lang="zh-CN" sz="2000" b="1">
                <a:solidFill>
                  <a:srgbClr val="C00000"/>
                </a:solidFill>
                <a:ea typeface="宋体" panose="02010600030101010101" pitchFamily="2" charset="-122"/>
              </a:rPr>
              <a:t>慰问信</a:t>
            </a:r>
            <a:r>
              <a:rPr lang="zh-CN" sz="2000" b="1">
                <a:solidFill>
                  <a:srgbClr val="002060"/>
                </a:solidFill>
                <a:ea typeface="宋体" panose="02010600030101010101" pitchFamily="2" charset="-122"/>
              </a:rPr>
              <a:t>。</a:t>
            </a:r>
            <a:endParaRPr lang="zh-CN" sz="2000" b="1">
              <a:solidFill>
                <a:srgbClr val="002060"/>
              </a:solidFill>
              <a:ea typeface="宋体" panose="02010600030101010101" pitchFamily="2" charset="-122"/>
            </a:endParaRPr>
          </a:p>
          <a:p>
            <a:pPr indent="0"/>
            <a:r>
              <a:rPr lang="zh-CN" altLang="en-US" sz="2000" b="1">
                <a:solidFill>
                  <a:srgbClr val="002060"/>
                </a:solidFill>
                <a:ea typeface="宋体" panose="02010600030101010101" pitchFamily="2" charset="-122"/>
              </a:rPr>
              <a:t>   </a:t>
            </a:r>
            <a:r>
              <a:rPr lang="en-US" altLang="zh-CN" sz="2000" b="1">
                <a:solidFill>
                  <a:srgbClr val="002060"/>
                </a:solidFill>
                <a:ea typeface="宋体" panose="02010600030101010101" pitchFamily="2" charset="-122"/>
              </a:rPr>
              <a:t>       </a:t>
            </a:r>
            <a:r>
              <a:rPr lang="zh-CN" altLang="en-US" sz="2000" b="1">
                <a:solidFill>
                  <a:srgbClr val="002060"/>
                </a:solidFill>
                <a:ea typeface="宋体" panose="02010600030101010101" pitchFamily="2" charset="-122"/>
              </a:rPr>
              <a:t> </a:t>
            </a:r>
            <a:r>
              <a:rPr lang="en-US" altLang="zh-CN" sz="2000" b="1">
                <a:solidFill>
                  <a:srgbClr val="002060"/>
                </a:solidFill>
                <a:ea typeface="宋体" panose="02010600030101010101" pitchFamily="2" charset="-122"/>
              </a:rPr>
              <a:t>“</a:t>
            </a:r>
            <a:r>
              <a:rPr lang="zh-CN" altLang="en-US" sz="2000" b="1">
                <a:solidFill>
                  <a:srgbClr val="002060"/>
                </a:solidFill>
                <a:ea typeface="宋体" panose="02010600030101010101" pitchFamily="2" charset="-122"/>
                <a:sym typeface="等线" panose="02010600030101010101" charset="-122"/>
              </a:rPr>
              <a:t>分享</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的内容应是</a:t>
            </a:r>
            <a:r>
              <a:rPr lang="zh-CN" altLang="en-US" sz="2000" b="1">
                <a:solidFill>
                  <a:srgbClr val="C00000"/>
                </a:solidFill>
                <a:ea typeface="宋体" panose="02010600030101010101" pitchFamily="2" charset="-122"/>
                <a:sym typeface="等线" panose="02010600030101010101" charset="-122"/>
              </a:rPr>
              <a:t>积极、暖心、互动的</a:t>
            </a:r>
            <a:r>
              <a:rPr lang="zh-CN" altLang="en-US" sz="2000" b="1">
                <a:solidFill>
                  <a:srgbClr val="002060"/>
                </a:solidFill>
                <a:ea typeface="宋体" panose="02010600030101010101" pitchFamily="2" charset="-122"/>
                <a:sym typeface="等线" panose="02010600030101010101" charset="-122"/>
              </a:rPr>
              <a:t>；</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分享</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有别于</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告知</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通知</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a:t>
            </a:r>
            <a:endParaRPr lang="zh-CN" altLang="en-US" sz="2000" b="1">
              <a:solidFill>
                <a:srgbClr val="002060"/>
              </a:solidFill>
              <a:ea typeface="宋体" panose="02010600030101010101" pitchFamily="2" charset="-122"/>
              <a:sym typeface="等线" panose="02010600030101010101" charset="-122"/>
            </a:endParaRPr>
          </a:p>
        </p:txBody>
      </p:sp>
      <p:sp>
        <p:nvSpPr>
          <p:cNvPr id="9" name="圆角矩形 8"/>
          <p:cNvSpPr/>
          <p:nvPr/>
        </p:nvSpPr>
        <p:spPr>
          <a:xfrm>
            <a:off x="7296150" y="5166995"/>
            <a:ext cx="4387850" cy="618490"/>
          </a:xfrm>
          <a:prstGeom prst="roundRect">
            <a:avLst/>
          </a:prstGeom>
          <a:solidFill>
            <a:srgbClr val="FFC000">
              <a:alpha val="42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p>
        </p:txBody>
      </p:sp>
      <p:sp>
        <p:nvSpPr>
          <p:cNvPr id="21" name="圆角矩形 20"/>
          <p:cNvSpPr/>
          <p:nvPr/>
        </p:nvSpPr>
        <p:spPr>
          <a:xfrm>
            <a:off x="929640" y="2555875"/>
            <a:ext cx="5817235" cy="4225290"/>
          </a:xfrm>
          <a:prstGeom prst="roundRect">
            <a:avLst/>
          </a:prstGeom>
          <a:solidFill>
            <a:srgbClr val="70AD47">
              <a:lumMod val="20000"/>
              <a:lumOff val="80000"/>
            </a:srgbClr>
          </a:solidFill>
          <a:ln w="6350" cap="flat" cmpd="sng" algn="ctr">
            <a:solidFill>
              <a:srgbClr val="70AD47">
                <a:lumMod val="20000"/>
                <a:lumOff val="80000"/>
              </a:srgbClr>
            </a:solidFill>
            <a:prstDash val="solid"/>
            <a:miter lim="800000"/>
          </a:ln>
          <a:effectLst>
            <a:outerShdw blurRad="50800" dist="38100" dir="5400000" algn="t" rotWithShape="0">
              <a:prstClr val="black">
                <a:alpha val="40000"/>
              </a:prstClr>
            </a:outerShdw>
          </a:effectLst>
        </p:spPr>
        <p:style>
          <a:lnRef idx="1">
            <a:srgbClr val="A5A5A5"/>
          </a:lnRef>
          <a:fillRef idx="2">
            <a:srgbClr val="A5A5A5"/>
          </a:fillRef>
          <a:effectRef idx="1">
            <a:srgbClr val="A5A5A5"/>
          </a:effectRef>
          <a:fontRef idx="minor">
            <a:sysClr val="windowText" lastClr="000000"/>
          </a:fontRef>
        </p:style>
        <p:txBody>
          <a:bodyPr rtlCol="0" anchor="ctr"/>
          <a:p>
            <a:pPr algn="ctr"/>
            <a:endParaRPr lang="zh-CN" altLang="en-US" sz="1350"/>
          </a:p>
        </p:txBody>
      </p:sp>
      <p:sp>
        <p:nvSpPr>
          <p:cNvPr id="24" name="文本框 23"/>
          <p:cNvSpPr txBox="1"/>
          <p:nvPr/>
        </p:nvSpPr>
        <p:spPr>
          <a:xfrm>
            <a:off x="965200" y="2695575"/>
            <a:ext cx="5511165" cy="3969385"/>
          </a:xfrm>
          <a:prstGeom prst="rect">
            <a:avLst/>
          </a:prstGeom>
          <a:noFill/>
        </p:spPr>
        <p:txBody>
          <a:bodyPr wrap="square" rtlCol="0" anchor="t">
            <a:spAutoFit/>
          </a:bodyPr>
          <a:p>
            <a:r>
              <a:rPr lang="en-US" altLang="zh-CN" b="1"/>
              <a:t>  </a:t>
            </a:r>
            <a:r>
              <a:rPr lang="zh-CN" altLang="en-US" b="1"/>
              <a:t>Dear Peter,</a:t>
            </a:r>
            <a:endParaRPr lang="zh-CN" altLang="en-US" b="1"/>
          </a:p>
          <a:p>
            <a:r>
              <a:rPr lang="zh-CN" altLang="en-US" b="1"/>
              <a:t>      We've been missing you badly since you had gone back to Irland for health reasons. I'm writing on behalf of the whole class to extend our concern to you.</a:t>
            </a:r>
            <a:endParaRPr lang="zh-CN" altLang="en-US" b="1"/>
          </a:p>
          <a:p>
            <a:r>
              <a:rPr lang="zh-CN" altLang="en-US" b="1"/>
              <a:t>     So have you got better now? The class atmosphere is much less active without your humor, but we do study hard and write an essay every other week as you hoped. Also, Mary and I ha</a:t>
            </a:r>
            <a:r>
              <a:rPr lang="en-US" altLang="zh-CN" b="1"/>
              <a:t>d</a:t>
            </a:r>
            <a:r>
              <a:rPr lang="zh-CN" altLang="en-US" b="1"/>
              <a:t> won the first prize in the school speech contest with your guidance through phone call. Many thanks for that!</a:t>
            </a:r>
            <a:endParaRPr lang="zh-CN" altLang="en-US" b="1"/>
          </a:p>
          <a:p>
            <a:r>
              <a:rPr lang="zh-CN" altLang="en-US" b="1"/>
              <a:t>      May you recover soon. We're all looking forward to attending your class. </a:t>
            </a:r>
            <a:endParaRPr lang="zh-CN" altLang="en-US" b="1"/>
          </a:p>
          <a:p>
            <a:r>
              <a:rPr lang="zh-CN" altLang="en-US" b="1"/>
              <a:t>                                                                       Yours,</a:t>
            </a:r>
            <a:endParaRPr lang="zh-CN" altLang="en-US" b="1"/>
          </a:p>
          <a:p>
            <a:r>
              <a:rPr lang="zh-CN" altLang="en-US" b="1"/>
              <a:t>                                                                        Li </a:t>
            </a:r>
            <a:r>
              <a:rPr lang="en-US" altLang="zh-CN" b="1"/>
              <a:t>H</a:t>
            </a:r>
            <a:r>
              <a:rPr lang="zh-CN" altLang="en-US" b="1"/>
              <a:t>ua</a:t>
            </a:r>
            <a:endParaRPr lang="zh-CN" altLang="en-US" b="1"/>
          </a:p>
        </p:txBody>
      </p:sp>
      <p:sp>
        <p:nvSpPr>
          <p:cNvPr id="25" name="文本框 24"/>
          <p:cNvSpPr txBox="1"/>
          <p:nvPr/>
        </p:nvSpPr>
        <p:spPr>
          <a:xfrm>
            <a:off x="7296150" y="3550285"/>
            <a:ext cx="4495800" cy="321945"/>
          </a:xfrm>
          <a:prstGeom prst="rect">
            <a:avLst/>
          </a:prstGeom>
          <a:noFill/>
        </p:spPr>
        <p:txBody>
          <a:bodyPr wrap="square" rtlCol="0" anchor="t">
            <a:spAutoFit/>
          </a:bodyPr>
          <a:p>
            <a:r>
              <a:rPr lang="zh-CN" altLang="en-US" sz="1500" b="1"/>
              <a:t>这里的so体现了很好的逻辑衔接，上下文文脉通畅。</a:t>
            </a:r>
            <a:endParaRPr lang="zh-CN" altLang="en-US" sz="1500" b="1"/>
          </a:p>
        </p:txBody>
      </p:sp>
      <p:sp>
        <p:nvSpPr>
          <p:cNvPr id="26" name="文本框 25"/>
          <p:cNvSpPr txBox="1"/>
          <p:nvPr/>
        </p:nvSpPr>
        <p:spPr>
          <a:xfrm>
            <a:off x="7295515" y="5166995"/>
            <a:ext cx="4388485" cy="553085"/>
          </a:xfrm>
          <a:prstGeom prst="rect">
            <a:avLst/>
          </a:prstGeom>
          <a:noFill/>
        </p:spPr>
        <p:txBody>
          <a:bodyPr wrap="square" rtlCol="0" anchor="t">
            <a:spAutoFit/>
          </a:bodyPr>
          <a:p>
            <a:r>
              <a:rPr lang="zh-CN" altLang="en-US" sz="1500" b="1"/>
              <a:t>此处study hard</a:t>
            </a:r>
            <a:r>
              <a:rPr lang="en-US" altLang="zh-CN" sz="1500" b="1"/>
              <a:t>...</a:t>
            </a:r>
            <a:r>
              <a:rPr lang="zh-CN" altLang="en-US" sz="1500" b="1"/>
              <a:t>as you hoped的继续凸显外教的影响力和人格魅力。</a:t>
            </a:r>
            <a:endParaRPr lang="zh-CN" altLang="en-US" sz="1500" b="1"/>
          </a:p>
        </p:txBody>
      </p:sp>
      <p:sp>
        <p:nvSpPr>
          <p:cNvPr id="27" name="文本框 26"/>
          <p:cNvSpPr txBox="1"/>
          <p:nvPr/>
        </p:nvSpPr>
        <p:spPr>
          <a:xfrm>
            <a:off x="7296150" y="6022975"/>
            <a:ext cx="4324350" cy="553085"/>
          </a:xfrm>
          <a:prstGeom prst="rect">
            <a:avLst/>
          </a:prstGeom>
          <a:noFill/>
        </p:spPr>
        <p:txBody>
          <a:bodyPr wrap="square" rtlCol="0" anchor="t">
            <a:spAutoFit/>
          </a:bodyPr>
          <a:p>
            <a:r>
              <a:rPr lang="zh-CN" altLang="en-US" sz="1500" b="1"/>
              <a:t>外教生病，依然电话指导学生并获奖，真情流露，感人肺腑。</a:t>
            </a:r>
            <a:endParaRPr lang="zh-CN" altLang="en-US" sz="1500" b="1"/>
          </a:p>
        </p:txBody>
      </p:sp>
      <p:sp>
        <p:nvSpPr>
          <p:cNvPr id="30" name="圆角矩形 29"/>
          <p:cNvSpPr/>
          <p:nvPr/>
        </p:nvSpPr>
        <p:spPr>
          <a:xfrm>
            <a:off x="2310289" y="3315494"/>
            <a:ext cx="1884521" cy="299085"/>
          </a:xfrm>
          <a:prstGeom prst="roundRect">
            <a:avLst/>
          </a:prstGeom>
          <a:solidFill>
            <a:srgbClr val="4472C4">
              <a:lumMod val="40000"/>
              <a:lumOff val="60000"/>
              <a:alpha val="48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1" name="圆角矩形 30"/>
          <p:cNvSpPr/>
          <p:nvPr/>
        </p:nvSpPr>
        <p:spPr>
          <a:xfrm>
            <a:off x="1224121" y="3821113"/>
            <a:ext cx="2970848" cy="299085"/>
          </a:xfrm>
          <a:prstGeom prst="roundRect">
            <a:avLst/>
          </a:prstGeom>
          <a:solidFill>
            <a:srgbClr val="FFFF00">
              <a:alpha val="2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2" name="圆角矩形 31"/>
          <p:cNvSpPr/>
          <p:nvPr/>
        </p:nvSpPr>
        <p:spPr>
          <a:xfrm>
            <a:off x="7263765" y="3511550"/>
            <a:ext cx="4421505" cy="540385"/>
          </a:xfrm>
          <a:prstGeom prst="roundRect">
            <a:avLst/>
          </a:prstGeom>
          <a:solidFill>
            <a:srgbClr val="FFFF00">
              <a:alpha val="2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3" name="圆角矩形 32"/>
          <p:cNvSpPr/>
          <p:nvPr/>
        </p:nvSpPr>
        <p:spPr>
          <a:xfrm>
            <a:off x="1539240" y="4120515"/>
            <a:ext cx="3054985" cy="299085"/>
          </a:xfrm>
          <a:prstGeom prst="roundRect">
            <a:avLst/>
          </a:prstGeom>
          <a:solidFill>
            <a:srgbClr val="ED7D31">
              <a:lumMod val="40000"/>
              <a:lumOff val="60000"/>
              <a:alpha val="4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4" name="圆角矩形 33"/>
          <p:cNvSpPr/>
          <p:nvPr/>
        </p:nvSpPr>
        <p:spPr>
          <a:xfrm>
            <a:off x="7263765" y="4180205"/>
            <a:ext cx="4389120" cy="823595"/>
          </a:xfrm>
          <a:prstGeom prst="roundRect">
            <a:avLst/>
          </a:prstGeom>
          <a:solidFill>
            <a:srgbClr val="ED7D31">
              <a:lumMod val="40000"/>
              <a:lumOff val="60000"/>
              <a:alpha val="4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5" name="文本框 34"/>
          <p:cNvSpPr txBox="1"/>
          <p:nvPr/>
        </p:nvSpPr>
        <p:spPr>
          <a:xfrm>
            <a:off x="7294880" y="4220210"/>
            <a:ext cx="4384040" cy="783590"/>
          </a:xfrm>
          <a:prstGeom prst="rect">
            <a:avLst/>
          </a:prstGeom>
          <a:noFill/>
        </p:spPr>
        <p:txBody>
          <a:bodyPr wrap="square" rtlCol="0" anchor="t">
            <a:spAutoFit/>
          </a:bodyPr>
          <a:p>
            <a:r>
              <a:rPr lang="en-US" altLang="zh-CN" sz="1500" b="1"/>
              <a:t>   </a:t>
            </a:r>
            <a:r>
              <a:rPr lang="zh-CN" altLang="en-US" sz="1500" b="1"/>
              <a:t>此处用双重否定</a:t>
            </a:r>
            <a:r>
              <a:rPr lang="en-US" altLang="zh-CN" sz="1500" b="1"/>
              <a:t>“less ... without”</a:t>
            </a:r>
            <a:r>
              <a:rPr lang="zh-CN" altLang="en-US" sz="1500" b="1"/>
              <a:t>，曲言法（修辞法）强调了外教的重要性，恭维的语言委婉动人，让外教十分受用，心情大好！</a:t>
            </a:r>
            <a:endParaRPr lang="zh-CN" altLang="en-US" sz="1500" b="1"/>
          </a:p>
        </p:txBody>
      </p:sp>
      <p:sp>
        <p:nvSpPr>
          <p:cNvPr id="36" name="圆角矩形 35"/>
          <p:cNvSpPr/>
          <p:nvPr/>
        </p:nvSpPr>
        <p:spPr>
          <a:xfrm>
            <a:off x="5060950" y="4359116"/>
            <a:ext cx="1404938" cy="362903"/>
          </a:xfrm>
          <a:prstGeom prst="roundRect">
            <a:avLst/>
          </a:prstGeom>
          <a:solidFill>
            <a:srgbClr val="FFC000">
              <a:alpha val="42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p>
        </p:txBody>
      </p:sp>
      <p:sp>
        <p:nvSpPr>
          <p:cNvPr id="37" name="圆角矩形 36"/>
          <p:cNvSpPr/>
          <p:nvPr/>
        </p:nvSpPr>
        <p:spPr>
          <a:xfrm>
            <a:off x="2520315" y="4888230"/>
            <a:ext cx="3663315" cy="346710"/>
          </a:xfrm>
          <a:prstGeom prst="roundRect">
            <a:avLst/>
          </a:prstGeom>
          <a:solidFill>
            <a:srgbClr val="C00000">
              <a:alpha val="27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solidFill>
                <a:srgbClr val="C00000"/>
              </a:solidFill>
            </a:endParaRPr>
          </a:p>
        </p:txBody>
      </p:sp>
      <p:sp>
        <p:nvSpPr>
          <p:cNvPr id="38" name="圆角矩形 37"/>
          <p:cNvSpPr/>
          <p:nvPr/>
        </p:nvSpPr>
        <p:spPr>
          <a:xfrm>
            <a:off x="7294880" y="5883275"/>
            <a:ext cx="4389755" cy="733425"/>
          </a:xfrm>
          <a:prstGeom prst="roundRect">
            <a:avLst/>
          </a:prstGeom>
          <a:solidFill>
            <a:srgbClr val="C00000">
              <a:alpha val="27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solidFill>
                <a:srgbClr val="C00000"/>
              </a:solidFill>
            </a:endParaRPr>
          </a:p>
        </p:txBody>
      </p:sp>
      <p:pic>
        <p:nvPicPr>
          <p:cNvPr id="40" name="图片 39"/>
          <p:cNvPicPr>
            <a:picLocks noChangeAspect="1"/>
          </p:cNvPicPr>
          <p:nvPr/>
        </p:nvPicPr>
        <p:blipFill>
          <a:blip r:embed="rId3"/>
          <a:stretch>
            <a:fillRect/>
          </a:stretch>
        </p:blipFill>
        <p:spPr>
          <a:xfrm>
            <a:off x="7238365" y="2670175"/>
            <a:ext cx="4555490" cy="662305"/>
          </a:xfrm>
          <a:prstGeom prst="rect">
            <a:avLst/>
          </a:prstGeom>
        </p:spPr>
      </p:pic>
      <p:sp>
        <p:nvSpPr>
          <p:cNvPr id="41" name="文本框 40"/>
          <p:cNvSpPr txBox="1"/>
          <p:nvPr/>
        </p:nvSpPr>
        <p:spPr>
          <a:xfrm>
            <a:off x="7238365" y="2756535"/>
            <a:ext cx="4554220" cy="553085"/>
          </a:xfrm>
          <a:prstGeom prst="rect">
            <a:avLst/>
          </a:prstGeom>
          <a:noFill/>
        </p:spPr>
        <p:txBody>
          <a:bodyPr wrap="square" rtlCol="0" anchor="t">
            <a:spAutoFit/>
          </a:bodyPr>
          <a:p>
            <a:r>
              <a:rPr lang="en-US" altLang="zh-CN" sz="1500" b="1"/>
              <a:t>  </a:t>
            </a:r>
            <a:r>
              <a:rPr lang="zh-CN" altLang="en-US" sz="1500" b="1"/>
              <a:t>委婉的表达了外教的身体状况，而不是直截了当地说他身染疾病。尊重文化差异，交际得体。</a:t>
            </a:r>
            <a:endParaRPr lang="zh-CN" altLang="en-US" sz="1500" b="1"/>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ppt_x</p:attrName>
                                        </p:attrNameLst>
                                      </p:cBhvr>
                                      <p:tavLst>
                                        <p:tav tm="0">
                                          <p:val>
                                            <p:strVal val="#ppt_x-.2"/>
                                          </p:val>
                                        </p:tav>
                                        <p:tav tm="100000">
                                          <p:val>
                                            <p:strVal val="#ppt_x"/>
                                          </p:val>
                                        </p:tav>
                                      </p:tavLst>
                                    </p:anim>
                                    <p:anim calcmode="lin" valueType="num">
                                      <p:cBhvr>
                                        <p:cTn id="28"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1000" fill="hold"/>
                                        <p:tgtEl>
                                          <p:spTgt spid="30"/>
                                        </p:tgtEl>
                                        <p:attrNameLst>
                                          <p:attrName>ppt_x</p:attrName>
                                        </p:attrNameLst>
                                      </p:cBhvr>
                                      <p:tavLst>
                                        <p:tav tm="0">
                                          <p:val>
                                            <p:strVal val="#ppt_x-.2"/>
                                          </p:val>
                                        </p:tav>
                                        <p:tav tm="100000">
                                          <p:val>
                                            <p:strVal val="#ppt_x"/>
                                          </p:val>
                                        </p:tav>
                                      </p:tavLst>
                                    </p:anim>
                                    <p:anim calcmode="lin" valueType="num">
                                      <p:cBhvr>
                                        <p:cTn id="3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3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1000" fill="hold"/>
                                        <p:tgtEl>
                                          <p:spTgt spid="31"/>
                                        </p:tgtEl>
                                        <p:attrNameLst>
                                          <p:attrName>ppt_x</p:attrName>
                                        </p:attrNameLst>
                                      </p:cBhvr>
                                      <p:tavLst>
                                        <p:tav tm="0">
                                          <p:val>
                                            <p:strVal val="#ppt_x-.2"/>
                                          </p:val>
                                        </p:tav>
                                        <p:tav tm="100000">
                                          <p:val>
                                            <p:strVal val="#ppt_x"/>
                                          </p:val>
                                        </p:tav>
                                      </p:tavLst>
                                    </p:anim>
                                    <p:anim calcmode="lin" valueType="num">
                                      <p:cBhvr>
                                        <p:cTn id="4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1000" fill="hold"/>
                                        <p:tgtEl>
                                          <p:spTgt spid="25"/>
                                        </p:tgtEl>
                                        <p:attrNameLst>
                                          <p:attrName>ppt_x</p:attrName>
                                        </p:attrNameLst>
                                      </p:cBhvr>
                                      <p:tavLst>
                                        <p:tav tm="0">
                                          <p:val>
                                            <p:strVal val="#ppt_x-.2"/>
                                          </p:val>
                                        </p:tav>
                                        <p:tav tm="100000">
                                          <p:val>
                                            <p:strVal val="#ppt_x"/>
                                          </p:val>
                                        </p:tav>
                                      </p:tavLst>
                                    </p:anim>
                                    <p:anim calcmode="lin" valueType="num">
                                      <p:cBhvr>
                                        <p:cTn id="52"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5"/>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ppt_x</p:attrName>
                                        </p:attrNameLst>
                                      </p:cBhvr>
                                      <p:tavLst>
                                        <p:tav tm="0">
                                          <p:val>
                                            <p:strVal val="#ppt_x-.2"/>
                                          </p:val>
                                        </p:tav>
                                        <p:tav tm="100000">
                                          <p:val>
                                            <p:strVal val="#ppt_x"/>
                                          </p:val>
                                        </p:tav>
                                      </p:tavLst>
                                    </p:anim>
                                    <p:anim calcmode="lin" valueType="num">
                                      <p:cBhvr>
                                        <p:cTn id="57"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1000" fill="hold"/>
                                        <p:tgtEl>
                                          <p:spTgt spid="33"/>
                                        </p:tgtEl>
                                        <p:attrNameLst>
                                          <p:attrName>ppt_x</p:attrName>
                                        </p:attrNameLst>
                                      </p:cBhvr>
                                      <p:tavLst>
                                        <p:tav tm="0">
                                          <p:val>
                                            <p:strVal val="#ppt_x-.2"/>
                                          </p:val>
                                        </p:tav>
                                        <p:tav tm="100000">
                                          <p:val>
                                            <p:strVal val="#ppt_x"/>
                                          </p:val>
                                        </p:tav>
                                      </p:tavLst>
                                    </p:anim>
                                    <p:anim calcmode="lin" valueType="num">
                                      <p:cBhvr>
                                        <p:cTn id="64"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1000" fill="hold"/>
                                        <p:tgtEl>
                                          <p:spTgt spid="34"/>
                                        </p:tgtEl>
                                        <p:attrNameLst>
                                          <p:attrName>ppt_x</p:attrName>
                                        </p:attrNameLst>
                                      </p:cBhvr>
                                      <p:tavLst>
                                        <p:tav tm="0">
                                          <p:val>
                                            <p:strVal val="#ppt_x-.2"/>
                                          </p:val>
                                        </p:tav>
                                        <p:tav tm="100000">
                                          <p:val>
                                            <p:strVal val="#ppt_x"/>
                                          </p:val>
                                        </p:tav>
                                      </p:tavLst>
                                    </p:anim>
                                    <p:anim calcmode="lin" valueType="num">
                                      <p:cBhvr>
                                        <p:cTn id="71"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4"/>
                                        </p:tgtEl>
                                      </p:cBhvr>
                                    </p:animEffect>
                                  </p:childTnLst>
                                </p:cTn>
                              </p:par>
                              <p:par>
                                <p:cTn id="73" presetID="29"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ppt_x</p:attrName>
                                        </p:attrNameLst>
                                      </p:cBhvr>
                                      <p:tavLst>
                                        <p:tav tm="0">
                                          <p:val>
                                            <p:strVal val="#ppt_x-.2"/>
                                          </p:val>
                                        </p:tav>
                                        <p:tav tm="100000">
                                          <p:val>
                                            <p:strVal val="#ppt_x"/>
                                          </p:val>
                                        </p:tav>
                                      </p:tavLst>
                                    </p:anim>
                                    <p:anim calcmode="lin" valueType="num">
                                      <p:cBhvr>
                                        <p:cTn id="76"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77" dur="10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p:cTn id="82" dur="1000" fill="hold"/>
                                        <p:tgtEl>
                                          <p:spTgt spid="36"/>
                                        </p:tgtEl>
                                        <p:attrNameLst>
                                          <p:attrName>ppt_x</p:attrName>
                                        </p:attrNameLst>
                                      </p:cBhvr>
                                      <p:tavLst>
                                        <p:tav tm="0">
                                          <p:val>
                                            <p:strVal val="#ppt_x-.2"/>
                                          </p:val>
                                        </p:tav>
                                        <p:tav tm="100000">
                                          <p:val>
                                            <p:strVal val="#ppt_x"/>
                                          </p:val>
                                        </p:tav>
                                      </p:tavLst>
                                    </p:anim>
                                    <p:anim calcmode="lin" valueType="num">
                                      <p:cBhvr>
                                        <p:cTn id="83"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84" dur="10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0" fill="hold"/>
                                        <p:tgtEl>
                                          <p:spTgt spid="9"/>
                                        </p:tgtEl>
                                        <p:attrNameLst>
                                          <p:attrName>ppt_x</p:attrName>
                                        </p:attrNameLst>
                                      </p:cBhvr>
                                      <p:tavLst>
                                        <p:tav tm="0">
                                          <p:val>
                                            <p:strVal val="#ppt_x-.2"/>
                                          </p:val>
                                        </p:tav>
                                        <p:tav tm="100000">
                                          <p:val>
                                            <p:strVal val="#ppt_x"/>
                                          </p:val>
                                        </p:tav>
                                      </p:tavLst>
                                    </p:anim>
                                    <p:anim calcmode="lin" valueType="num">
                                      <p:cBhvr>
                                        <p:cTn id="9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1" dur="1000"/>
                                        <p:tgtEl>
                                          <p:spTgt spid="9"/>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ppt_x</p:attrName>
                                        </p:attrNameLst>
                                      </p:cBhvr>
                                      <p:tavLst>
                                        <p:tav tm="0">
                                          <p:val>
                                            <p:strVal val="#ppt_x-.2"/>
                                          </p:val>
                                        </p:tav>
                                        <p:tav tm="100000">
                                          <p:val>
                                            <p:strVal val="#ppt_x"/>
                                          </p:val>
                                        </p:tav>
                                      </p:tavLst>
                                    </p:anim>
                                    <p:anim calcmode="lin" valueType="num">
                                      <p:cBhvr>
                                        <p:cTn id="9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6" dur="10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p:cTn id="101" dur="1000" fill="hold"/>
                                        <p:tgtEl>
                                          <p:spTgt spid="37"/>
                                        </p:tgtEl>
                                        <p:attrNameLst>
                                          <p:attrName>ppt_x</p:attrName>
                                        </p:attrNameLst>
                                      </p:cBhvr>
                                      <p:tavLst>
                                        <p:tav tm="0">
                                          <p:val>
                                            <p:strVal val="#ppt_x-.2"/>
                                          </p:val>
                                        </p:tav>
                                        <p:tav tm="100000">
                                          <p:val>
                                            <p:strVal val="#ppt_x"/>
                                          </p:val>
                                        </p:tav>
                                      </p:tavLst>
                                    </p:anim>
                                    <p:anim calcmode="lin" valueType="num">
                                      <p:cBhvr>
                                        <p:cTn id="102"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1000" fill="hold"/>
                                        <p:tgtEl>
                                          <p:spTgt spid="27"/>
                                        </p:tgtEl>
                                        <p:attrNameLst>
                                          <p:attrName>ppt_x</p:attrName>
                                        </p:attrNameLst>
                                      </p:cBhvr>
                                      <p:tavLst>
                                        <p:tav tm="0">
                                          <p:val>
                                            <p:strVal val="#ppt_x-.2"/>
                                          </p:val>
                                        </p:tav>
                                        <p:tav tm="100000">
                                          <p:val>
                                            <p:strVal val="#ppt_x"/>
                                          </p:val>
                                        </p:tav>
                                      </p:tavLst>
                                    </p:anim>
                                    <p:anim calcmode="lin" valueType="num">
                                      <p:cBhvr>
                                        <p:cTn id="109"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27"/>
                                        </p:tgtEl>
                                      </p:cBhvr>
                                    </p:animEffect>
                                  </p:childTnLst>
                                </p:cTn>
                              </p:par>
                              <p:par>
                                <p:cTn id="111" presetID="29"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p:cTn id="113" dur="1000" fill="hold"/>
                                        <p:tgtEl>
                                          <p:spTgt spid="38"/>
                                        </p:tgtEl>
                                        <p:attrNameLst>
                                          <p:attrName>ppt_x</p:attrName>
                                        </p:attrNameLst>
                                      </p:cBhvr>
                                      <p:tavLst>
                                        <p:tav tm="0">
                                          <p:val>
                                            <p:strVal val="#ppt_x-.2"/>
                                          </p:val>
                                        </p:tav>
                                        <p:tav tm="100000">
                                          <p:val>
                                            <p:strVal val="#ppt_x"/>
                                          </p:val>
                                        </p:tav>
                                      </p:tavLst>
                                    </p:anim>
                                    <p:anim calcmode="lin" valueType="num">
                                      <p:cBhvr>
                                        <p:cTn id="114"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1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0" grpId="0" bldLvl="0" animBg="1"/>
      <p:bldP spid="20" grpId="1" animBg="1"/>
      <p:bldP spid="30" grpId="0" bldLvl="0" animBg="1"/>
      <p:bldP spid="30" grpId="1" animBg="1"/>
      <p:bldP spid="31" grpId="0" bldLvl="0" animBg="1"/>
      <p:bldP spid="31" grpId="1" animBg="1"/>
      <p:bldP spid="25" grpId="0"/>
      <p:bldP spid="32" grpId="0" bldLvl="0" animBg="1"/>
      <p:bldP spid="25" grpId="1"/>
      <p:bldP spid="32" grpId="1" animBg="1"/>
      <p:bldP spid="33" grpId="0" bldLvl="0" animBg="1"/>
      <p:bldP spid="33" grpId="1" animBg="1"/>
      <p:bldP spid="34" grpId="0" bldLvl="0" animBg="1"/>
      <p:bldP spid="35" grpId="0"/>
      <p:bldP spid="34" grpId="1" animBg="1"/>
      <p:bldP spid="35" grpId="1"/>
      <p:bldP spid="36" grpId="0" bldLvl="0" animBg="1"/>
      <p:bldP spid="36" grpId="1" animBg="1"/>
      <p:bldP spid="9" grpId="0" bldLvl="0" animBg="1"/>
      <p:bldP spid="26" grpId="0"/>
      <p:bldP spid="9" grpId="1" animBg="1"/>
      <p:bldP spid="26" grpId="1"/>
      <p:bldP spid="37" grpId="0" bldLvl="0" animBg="1"/>
      <p:bldP spid="37" grpId="1" animBg="1"/>
      <p:bldP spid="27" grpId="0"/>
      <p:bldP spid="38" grpId="0" bldLvl="0" animBg="1"/>
      <p:bldP spid="27" grpId="1"/>
      <p:bldP spid="38" grpId="1" animBg="1"/>
      <p:bldP spid="41" grpId="0"/>
      <p:bldP spid="41"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彰显“因果拓展”的思维品质</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矩形 3"/>
          <p:cNvSpPr/>
          <p:nvPr/>
        </p:nvSpPr>
        <p:spPr>
          <a:xfrm>
            <a:off x="364490" y="871855"/>
            <a:ext cx="9244965" cy="553085"/>
          </a:xfrm>
          <a:prstGeom prst="rect">
            <a:avLst/>
          </a:prstGeom>
          <a:ln>
            <a:solidFill>
              <a:srgbClr val="FFC000"/>
            </a:solidFill>
          </a:ln>
        </p:spPr>
        <p:txBody>
          <a:bodyPr wrap="square">
            <a:spAutoFit/>
          </a:bodyPr>
          <a:p>
            <a:r>
              <a:rPr lang="zh-CN" altLang="en-US" sz="1500" dirty="0" smtClean="0">
                <a:solidFill>
                  <a:srgbClr val="000000"/>
                </a:solidFill>
              </a:rPr>
              <a:t>假定</a:t>
            </a:r>
            <a:r>
              <a:rPr lang="zh-CN" altLang="en-US" sz="1500" dirty="0">
                <a:solidFill>
                  <a:srgbClr val="000000"/>
                </a:solidFill>
              </a:rPr>
              <a:t>你是李华，经常帮助你学习英语的朋友</a:t>
            </a:r>
            <a:r>
              <a:rPr lang="en-US" altLang="zh-CN" sz="1500" dirty="0">
                <a:solidFill>
                  <a:srgbClr val="000000"/>
                </a:solidFill>
              </a:rPr>
              <a:t>Alex</a:t>
            </a:r>
            <a:r>
              <a:rPr lang="zh-CN" altLang="en-US" sz="1500" dirty="0">
                <a:solidFill>
                  <a:srgbClr val="000000"/>
                </a:solidFill>
              </a:rPr>
              <a:t>即将返回自己的国家。请给他写一封邮件，内容包括：</a:t>
            </a:r>
            <a:endParaRPr lang="zh-CN" altLang="en-US" sz="1500" dirty="0">
              <a:solidFill>
                <a:srgbClr val="000000"/>
              </a:solidFill>
            </a:endParaRPr>
          </a:p>
          <a:p>
            <a:r>
              <a:rPr lang="en-US" altLang="zh-CN" sz="1500" dirty="0">
                <a:solidFill>
                  <a:srgbClr val="000000"/>
                </a:solidFill>
              </a:rPr>
              <a:t>1. </a:t>
            </a:r>
            <a:r>
              <a:rPr lang="zh-CN" altLang="en-US" sz="1500" dirty="0">
                <a:solidFill>
                  <a:srgbClr val="000000"/>
                </a:solidFill>
              </a:rPr>
              <a:t>表示感谢；</a:t>
            </a:r>
            <a:r>
              <a:rPr lang="en-US" altLang="zh-CN" sz="1500" dirty="0">
                <a:solidFill>
                  <a:srgbClr val="000000"/>
                </a:solidFill>
              </a:rPr>
              <a:t>2. </a:t>
            </a:r>
            <a:r>
              <a:rPr lang="zh-CN" altLang="en-US" sz="1500" dirty="0">
                <a:solidFill>
                  <a:srgbClr val="000000"/>
                </a:solidFill>
              </a:rPr>
              <a:t>回顾</a:t>
            </a:r>
            <a:r>
              <a:rPr lang="en-US" altLang="zh-CN" sz="1500" dirty="0">
                <a:solidFill>
                  <a:srgbClr val="000000"/>
                </a:solidFill>
              </a:rPr>
              <a:t>Alex</a:t>
            </a:r>
            <a:r>
              <a:rPr lang="zh-CN" altLang="en-US" sz="1500" dirty="0">
                <a:solidFill>
                  <a:srgbClr val="000000"/>
                </a:solidFill>
              </a:rPr>
              <a:t>对你的帮助；</a:t>
            </a:r>
            <a:r>
              <a:rPr lang="en-US" altLang="zh-CN" sz="1500" dirty="0">
                <a:solidFill>
                  <a:srgbClr val="000000"/>
                </a:solidFill>
              </a:rPr>
              <a:t>3. </a:t>
            </a:r>
            <a:r>
              <a:rPr lang="zh-CN" altLang="en-US" sz="1500" dirty="0">
                <a:solidFill>
                  <a:srgbClr val="000000"/>
                </a:solidFill>
              </a:rPr>
              <a:t>临别祝愿</a:t>
            </a:r>
            <a:r>
              <a:rPr lang="zh-CN" altLang="en-US" sz="1500" dirty="0" smtClean="0">
                <a:solidFill>
                  <a:srgbClr val="000000"/>
                </a:solidFill>
              </a:rPr>
              <a:t>。</a:t>
            </a:r>
            <a:r>
              <a:rPr lang="zh-CN" altLang="en-US" sz="1200" dirty="0" smtClean="0">
                <a:solidFill>
                  <a:srgbClr val="000000"/>
                </a:solidFill>
              </a:rPr>
              <a:t>（</a:t>
            </a:r>
            <a:r>
              <a:rPr lang="en-US" altLang="zh-CN" sz="1200" dirty="0">
                <a:solidFill>
                  <a:srgbClr val="000000"/>
                </a:solidFill>
              </a:rPr>
              <a:t>2019</a:t>
            </a:r>
            <a:r>
              <a:rPr lang="zh-CN" altLang="en-US" sz="1200" dirty="0">
                <a:solidFill>
                  <a:srgbClr val="000000"/>
                </a:solidFill>
              </a:rPr>
              <a:t>年</a:t>
            </a:r>
            <a:r>
              <a:rPr lang="en-US" altLang="zh-CN" sz="1200" dirty="0">
                <a:solidFill>
                  <a:srgbClr val="000000"/>
                </a:solidFill>
              </a:rPr>
              <a:t>6</a:t>
            </a:r>
            <a:r>
              <a:rPr lang="zh-CN" altLang="en-US" sz="1200" dirty="0">
                <a:solidFill>
                  <a:srgbClr val="000000"/>
                </a:solidFill>
              </a:rPr>
              <a:t>月浙江</a:t>
            </a:r>
            <a:r>
              <a:rPr lang="zh-CN" altLang="en-US" sz="1200" dirty="0" smtClean="0">
                <a:solidFill>
                  <a:srgbClr val="000000"/>
                </a:solidFill>
              </a:rPr>
              <a:t>高考）</a:t>
            </a:r>
            <a:endParaRPr lang="zh-CN" altLang="en-US" sz="1200" dirty="0" smtClean="0">
              <a:solidFill>
                <a:srgbClr val="000000"/>
              </a:solidFill>
            </a:endParaRPr>
          </a:p>
        </p:txBody>
      </p:sp>
      <p:graphicFrame>
        <p:nvGraphicFramePr>
          <p:cNvPr id="7" name="表格 6"/>
          <p:cNvGraphicFramePr>
            <a:graphicFrameLocks noGrp="1"/>
          </p:cNvGraphicFramePr>
          <p:nvPr>
            <p:custDataLst>
              <p:tags r:id="rId3"/>
            </p:custDataLst>
          </p:nvPr>
        </p:nvGraphicFramePr>
        <p:xfrm>
          <a:off x="559435" y="2474376"/>
          <a:ext cx="11279505" cy="4011295"/>
        </p:xfrm>
        <a:graphic>
          <a:graphicData uri="http://schemas.openxmlformats.org/drawingml/2006/table">
            <a:tbl>
              <a:tblPr firstRow="1" bandRow="1">
                <a:effectLst/>
                <a:tableStyleId>{5940675A-B579-460E-94D1-54222C63F5DA}</a:tableStyleId>
              </a:tblPr>
              <a:tblGrid>
                <a:gridCol w="5216525"/>
                <a:gridCol w="6062980"/>
              </a:tblGrid>
              <a:tr h="445135">
                <a:tc>
                  <a:txBody>
                    <a:bodyPr/>
                    <a:p>
                      <a:pPr algn="ctr">
                        <a:buNone/>
                      </a:pPr>
                      <a:r>
                        <a:rPr lang="en-US" altLang="zh-CN" sz="2400" b="1" dirty="0">
                          <a:solidFill>
                            <a:srgbClr val="FFFFFF"/>
                          </a:solidFill>
                          <a:latin typeface="Arial" panose="020B0604020202020204" pitchFamily="34" charset="0"/>
                          <a:ea typeface="黑体" panose="02010609060101010101" charset="-122"/>
                        </a:rPr>
                        <a:t> Li </a:t>
                      </a:r>
                      <a:r>
                        <a:rPr lang="en-US" altLang="zh-CN" sz="2400" b="1" dirty="0" err="1">
                          <a:solidFill>
                            <a:srgbClr val="FFFFFF"/>
                          </a:solidFill>
                          <a:latin typeface="Arial" panose="020B0604020202020204" pitchFamily="34" charset="0"/>
                          <a:ea typeface="黑体" panose="02010609060101010101" charset="-122"/>
                        </a:rPr>
                        <a:t>Hua's</a:t>
                      </a:r>
                      <a:r>
                        <a:rPr lang="en-US" altLang="zh-CN" sz="2400" b="1" dirty="0">
                          <a:solidFill>
                            <a:srgbClr val="FFFFFF"/>
                          </a:solidFill>
                          <a:latin typeface="Arial" panose="020B0604020202020204" pitchFamily="34" charset="0"/>
                          <a:ea typeface="黑体" panose="02010609060101010101" charset="-122"/>
                        </a:rPr>
                        <a:t> problems (cause) </a:t>
                      </a:r>
                      <a:endParaRPr lang="en-US" altLang="zh-CN" sz="2400" b="1" dirty="0">
                        <a:solidFill>
                          <a:srgbClr val="FFFFFF"/>
                        </a:solidFill>
                        <a:latin typeface="Arial" panose="020B0604020202020204" pitchFamily="34" charset="0"/>
                        <a:ea typeface="黑体" panose="02010609060101010101"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012454"/>
                    </a:solidFill>
                  </a:tcPr>
                </a:tc>
                <a:tc>
                  <a:txBody>
                    <a:bodyPr/>
                    <a:p>
                      <a:pPr algn="ctr">
                        <a:buNone/>
                      </a:pPr>
                      <a:r>
                        <a:rPr lang="en-US" altLang="zh-CN" sz="2400" b="1">
                          <a:solidFill>
                            <a:srgbClr val="FFFFFF"/>
                          </a:solidFill>
                          <a:latin typeface="Arial" panose="020B0604020202020204" pitchFamily="34" charset="0"/>
                          <a:ea typeface="黑体" panose="02010609060101010101" charset="-122"/>
                        </a:rPr>
                        <a:t>Alex's help and Li Hua's progress (effect)</a:t>
                      </a:r>
                      <a:endParaRPr lang="en-US" altLang="zh-CN" sz="2400" b="1">
                        <a:solidFill>
                          <a:srgbClr val="FFFFFF"/>
                        </a:solidFill>
                        <a:latin typeface="Arial" panose="020B0604020202020204" pitchFamily="34" charset="0"/>
                        <a:ea typeface="黑体" panose="02010609060101010101"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012454"/>
                    </a:solidFill>
                  </a:tcPr>
                </a:tc>
              </a:tr>
              <a:tr h="525780">
                <a:tc>
                  <a:txBody>
                    <a:bodyPr/>
                    <a:p>
                      <a:pPr>
                        <a:buNone/>
                      </a:pPr>
                      <a:r>
                        <a:rPr lang="en-US" altLang="zh-CN" sz="2400" b="1"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vocabulary </a:t>
                      </a:r>
                      <a:r>
                        <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(poor/limited)</a:t>
                      </a:r>
                      <a:endPar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012454">
                        <a:tint val="40000"/>
                      </a:srgbClr>
                    </a:solidFill>
                  </a:tcPr>
                </a:tc>
                <a:tc>
                  <a:txBody>
                    <a:bodyPr/>
                    <a:p>
                      <a:pPr>
                        <a:buNone/>
                      </a:pPr>
                      <a:r>
                        <a:rPr lang="en-US" altLang="zh-CN" sz="2400">
                          <a:solidFill>
                            <a:srgbClr val="000000"/>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rPr>
                        <a:t>detailed explanation/ inspirational instructions, building up my vocabulary</a:t>
                      </a:r>
                      <a:endPar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012454">
                        <a:tint val="40000"/>
                      </a:srgbClr>
                    </a:solidFill>
                  </a:tcPr>
                </a:tc>
              </a:tr>
              <a:tr h="546735">
                <a:tc>
                  <a:txBody>
                    <a:bodyPr/>
                    <a:p>
                      <a:pPr>
                        <a:buNone/>
                      </a:pPr>
                      <a:r>
                        <a:rPr lang="en-US" altLang="zh-CN" sz="2400" b="1"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speaking </a:t>
                      </a:r>
                      <a:r>
                        <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(embarrassing, especially in pronunciation and intonation)</a:t>
                      </a:r>
                      <a:endPar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200"/>
                    </a:solidFill>
                  </a:tcPr>
                </a:tc>
                <a:tc>
                  <a:txBody>
                    <a:bodyPr/>
                    <a:p>
                      <a:pPr>
                        <a:buNone/>
                      </a:pPr>
                      <a:r>
                        <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rPr>
                        <a:t>patient guidance/ continuous encouragements, confident in public</a:t>
                      </a:r>
                      <a:endPar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200"/>
                    </a:solidFill>
                  </a:tcPr>
                </a:tc>
              </a:tr>
              <a:tr h="558165">
                <a:tc>
                  <a:txBody>
                    <a:bodyPr/>
                    <a:p>
                      <a:pPr>
                        <a:buNone/>
                      </a:pPr>
                      <a:r>
                        <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writing </a:t>
                      </a:r>
                      <a:r>
                        <a:rPr lang="en-US" altLang="zh-CN" sz="2400" b="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(poor in expressing ideas)</a:t>
                      </a:r>
                      <a:r>
                        <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ysClr val="windowText" lastClr="000000"/>
                    </a:solidFill>
                  </a:tcPr>
                </a:tc>
                <a:tc>
                  <a:txBody>
                    <a:bodyPr/>
                    <a:p>
                      <a:pPr>
                        <a:buNone/>
                      </a:pPr>
                      <a:r>
                        <a:rPr lang="en-US" altLang="zh-CN" sz="2400" b="1">
                          <a:solidFill>
                            <a:sysClr val="window" lastClr="FFFFFF"/>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impeccable lessons/correct errors/ polish writings, winning a writing contest</a:t>
                      </a:r>
                      <a:endParaRPr lang="en-US" altLang="zh-CN" sz="2400" b="1">
                        <a:solidFill>
                          <a:sysClr val="window" lastClr="FFFFFF"/>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ysClr val="windowText" lastClr="000000"/>
                    </a:solidFill>
                  </a:tcPr>
                </a:tc>
              </a:tr>
              <a:tr h="807720">
                <a:tc>
                  <a:txBody>
                    <a:bodyPr/>
                    <a:p>
                      <a:pPr>
                        <a:buNone/>
                      </a:pPr>
                      <a:r>
                        <a:rPr lang="en-US" altLang="zh-CN" sz="2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cross-culture understanding </a:t>
                      </a:r>
                      <a:r>
                        <a:rPr lang="en-US" altLang="zh-CN" sz="2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(lacking in background information/ struggling to understand )	</a:t>
                      </a:r>
                      <a:endParaRPr lang="en-US" altLang="zh-CN" sz="2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000"/>
                    </a:solidFill>
                  </a:tcPr>
                </a:tc>
                <a:tc>
                  <a:txBody>
                    <a:bodyPr/>
                    <a:p>
                      <a:pPr>
                        <a:buNone/>
                      </a:pPr>
                      <a:r>
                        <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appreciate literary works and embrace diverse cultures, broadening horizon</a:t>
                      </a:r>
                      <a:r>
                        <a:rPr lang="en-US" altLang="zh-CN" sz="2400" b="1" dirty="0" smtClean="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 becoming </a:t>
                      </a:r>
                      <a:r>
                        <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a global citizen</a:t>
                      </a:r>
                      <a:endPar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000"/>
                    </a:solidFill>
                  </a:tcPr>
                </a:tc>
              </a:tr>
            </a:tbl>
          </a:graphicData>
        </a:graphic>
      </p:graphicFrame>
      <p:sp>
        <p:nvSpPr>
          <p:cNvPr id="8" name="右箭头 7"/>
          <p:cNvSpPr/>
          <p:nvPr/>
        </p:nvSpPr>
        <p:spPr>
          <a:xfrm>
            <a:off x="364490" y="1579245"/>
            <a:ext cx="9245600" cy="763905"/>
          </a:xfrm>
          <a:prstGeom prst="rightArrow">
            <a:avLst/>
          </a:prstGeom>
        </p:spPr>
        <p:style>
          <a:lnRef idx="2">
            <a:srgbClr val="B2871B">
              <a:shade val="50000"/>
            </a:srgbClr>
          </a:lnRef>
          <a:fillRef idx="1">
            <a:srgbClr val="B2871B"/>
          </a:fillRef>
          <a:effectRef idx="0">
            <a:srgbClr val="B2871B"/>
          </a:effectRef>
          <a:fontRef idx="minor">
            <a:srgbClr val="FFFFFF"/>
          </a:fontRef>
        </p:style>
        <p:txBody>
          <a:bodyPr rtlCol="0" anchor="ctr"/>
          <a:p>
            <a:pPr algn="ctr"/>
            <a:endParaRPr lang="zh-CN" altLang="en-US" sz="2400"/>
          </a:p>
        </p:txBody>
      </p:sp>
      <p:sp>
        <p:nvSpPr>
          <p:cNvPr id="10" name="文本框 9"/>
          <p:cNvSpPr txBox="1"/>
          <p:nvPr/>
        </p:nvSpPr>
        <p:spPr>
          <a:xfrm>
            <a:off x="472440" y="1719580"/>
            <a:ext cx="8167370" cy="460375"/>
          </a:xfrm>
          <a:prstGeom prst="rect">
            <a:avLst/>
          </a:prstGeom>
          <a:noFill/>
        </p:spPr>
        <p:txBody>
          <a:bodyPr wrap="square" rtlCol="0">
            <a:spAutoFit/>
          </a:bodyPr>
          <a:p>
            <a:r>
              <a:rPr lang="zh-CN" altLang="en-US" sz="2400" b="1">
                <a:solidFill>
                  <a:srgbClr val="FFFFFF"/>
                </a:solidFill>
              </a:rPr>
              <a:t>因果逻辑思维</a:t>
            </a:r>
            <a:r>
              <a:rPr lang="zh-CN" altLang="en-US" sz="2400" b="1">
                <a:solidFill>
                  <a:srgbClr val="FFFFFF"/>
                </a:solidFill>
                <a:sym typeface="微软雅黑" panose="020B0503020204020204" pitchFamily="34" charset="-122"/>
              </a:rPr>
              <a:t>拓展</a:t>
            </a:r>
            <a:r>
              <a:rPr lang="zh-CN" altLang="en-US" sz="2400" b="1">
                <a:solidFill>
                  <a:srgbClr val="FFFFFF"/>
                </a:solidFill>
              </a:rPr>
              <a:t>（Causality- make sentences logical）</a:t>
            </a:r>
            <a:endParaRPr lang="zh-CN" altLang="en-US" sz="2400" b="1">
              <a:solidFill>
                <a:srgbClr val="FFFFFF"/>
              </a:solidFill>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p:bldP spid="10" grpId="1"/>
      <p:bldP spid="8" grpId="0" bldLvl="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打破“语篇定势”的审题习惯</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矩形 4"/>
          <p:cNvSpPr/>
          <p:nvPr/>
        </p:nvSpPr>
        <p:spPr>
          <a:xfrm>
            <a:off x="3164205" y="871855"/>
            <a:ext cx="6240780" cy="521970"/>
          </a:xfrm>
          <a:prstGeom prst="rect">
            <a:avLst/>
          </a:prstGeom>
          <a:ln>
            <a:solidFill>
              <a:srgbClr val="FFC000"/>
            </a:solidFill>
          </a:ln>
        </p:spPr>
        <p:txBody>
          <a:bodyPr wrap="square">
            <a:spAutoFit/>
          </a:bodyPr>
          <a:p>
            <a:pPr algn="ctr"/>
            <a:r>
              <a:rPr lang="zh-CN" altLang="en-US" b="1">
                <a:solidFill>
                  <a:srgbClr val="C00000"/>
                </a:solidFill>
                <a:latin typeface="微软雅黑" panose="020B0503020204020204" pitchFamily="34" charset="-122"/>
                <a:ea typeface="微软雅黑" panose="020B0503020204020204" pitchFamily="34" charset="-122"/>
                <a:sym typeface="+mn-ea"/>
              </a:rPr>
              <a:t>细致审题，</a:t>
            </a:r>
            <a:r>
              <a:rPr lang="zh-CN" altLang="en-US" sz="2800" b="1">
                <a:solidFill>
                  <a:srgbClr val="C00000"/>
                </a:solidFill>
                <a:latin typeface="微软雅黑" panose="020B0503020204020204" pitchFamily="34" charset="-122"/>
                <a:ea typeface="微软雅黑" panose="020B0503020204020204" pitchFamily="34" charset="-122"/>
                <a:sym typeface="+mn-ea"/>
              </a:rPr>
              <a:t>打破</a:t>
            </a:r>
            <a:r>
              <a:rPr lang="zh-CN" altLang="en-US" b="1">
                <a:solidFill>
                  <a:srgbClr val="C00000"/>
                </a:solidFill>
                <a:latin typeface="微软雅黑" panose="020B0503020204020204" pitchFamily="34" charset="-122"/>
                <a:ea typeface="微软雅黑" panose="020B0503020204020204" pitchFamily="34" charset="-122"/>
                <a:sym typeface="+mn-ea"/>
              </a:rPr>
              <a:t>语篇定势</a:t>
            </a:r>
            <a:r>
              <a:rPr lang="zh-CN" altLang="en-US" sz="2800" b="1">
                <a:solidFill>
                  <a:srgbClr val="C00000"/>
                </a:solidFill>
                <a:latin typeface="微软雅黑" panose="020B0503020204020204" pitchFamily="34" charset="-122"/>
                <a:ea typeface="微软雅黑" panose="020B0503020204020204" pitchFamily="34" charset="-122"/>
                <a:sym typeface="+mn-ea"/>
              </a:rPr>
              <a:t>，重构</a:t>
            </a:r>
            <a:r>
              <a:rPr lang="zh-CN" altLang="en-US" b="1">
                <a:solidFill>
                  <a:srgbClr val="C00000"/>
                </a:solidFill>
                <a:latin typeface="微软雅黑" panose="020B0503020204020204" pitchFamily="34" charset="-122"/>
                <a:ea typeface="微软雅黑" panose="020B0503020204020204" pitchFamily="34" charset="-122"/>
                <a:sym typeface="+mn-ea"/>
              </a:rPr>
              <a:t>语言框架</a:t>
            </a:r>
            <a:endParaRPr sz="1500" dirty="0">
              <a:solidFill>
                <a:srgbClr val="000000"/>
              </a:solidFill>
            </a:endParaRPr>
          </a:p>
        </p:txBody>
      </p:sp>
      <p:graphicFrame>
        <p:nvGraphicFramePr>
          <p:cNvPr id="4" name="表格 3"/>
          <p:cNvGraphicFramePr/>
          <p:nvPr>
            <p:custDataLst>
              <p:tags r:id="rId3"/>
            </p:custDataLst>
          </p:nvPr>
        </p:nvGraphicFramePr>
        <p:xfrm>
          <a:off x="364490" y="1548130"/>
          <a:ext cx="11487150" cy="5189855"/>
        </p:xfrm>
        <a:graphic>
          <a:graphicData uri="http://schemas.openxmlformats.org/drawingml/2006/table">
            <a:tbl>
              <a:tblPr firstRow="1" bandRow="1">
                <a:effectLst/>
                <a:tableStyleId>{5940675A-B579-460E-94D1-54222C63F5DA}</a:tableStyleId>
              </a:tblPr>
              <a:tblGrid>
                <a:gridCol w="1570355"/>
                <a:gridCol w="3814445"/>
                <a:gridCol w="4329430"/>
                <a:gridCol w="1772920"/>
              </a:tblGrid>
              <a:tr h="499745">
                <a:tc>
                  <a:txBody>
                    <a:bodyPr/>
                    <a:p>
                      <a:pPr algn="ctr">
                        <a:buNone/>
                      </a:pPr>
                      <a:r>
                        <a:rPr lang="zh-CN" altLang="en-US" sz="2400" b="1">
                          <a:solidFill>
                            <a:sysClr val="window" lastClr="FFFFFF"/>
                          </a:solidFill>
                          <a:latin typeface="Calibri" panose="020F0502020204030204" charset="0"/>
                          <a:ea typeface="宋体" panose="02010600030101010101" pitchFamily="2" charset="-122"/>
                        </a:rPr>
                        <a:t>考试</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试题呈现</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审题要点</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情感价值</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r>
              <a:tr h="2245995">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2021年6月</a:t>
                      </a:r>
                      <a:endParaRPr lang="zh-CN" altLang="en-US" sz="2400">
                        <a:solidFill>
                          <a:sysClr val="windowText" lastClr="000000"/>
                        </a:solidFill>
                        <a:latin typeface="Calibri" panose="020F0502020204030204" charset="0"/>
                        <a:ea typeface="宋体" panose="02010600030101010101" pitchFamily="2" charset="-122"/>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浙江卷</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a:solidFill>
                            <a:srgbClr val="7030A0"/>
                          </a:solidFill>
                          <a:latin typeface="黑体" panose="02010609060101010101" charset="-122"/>
                          <a:ea typeface="黑体" panose="02010609060101010101" charset="-122"/>
                          <a:sym typeface="+mn-ea"/>
                        </a:rPr>
                        <a:t>昨天</a:t>
                      </a:r>
                      <a:r>
                        <a:rPr lang="zh-CN" altLang="en-US" sz="2400">
                          <a:solidFill>
                            <a:sysClr val="windowText" lastClr="000000"/>
                          </a:solidFill>
                          <a:latin typeface="Calibri" panose="020F0502020204030204" charset="0"/>
                          <a:ea typeface="宋体" panose="02010600030101010101" pitchFamily="2" charset="-122"/>
                          <a:sym typeface="+mn-ea"/>
                        </a:rPr>
                        <a:t>你参观了学校举办的学生</a:t>
                      </a:r>
                      <a:r>
                        <a:rPr lang="zh-CN" altLang="en-US" sz="2400" b="1">
                          <a:solidFill>
                            <a:srgbClr val="C00000"/>
                          </a:solidFill>
                          <a:latin typeface="Calibri" panose="020F0502020204030204" charset="0"/>
                          <a:ea typeface="宋体" panose="02010600030101010101" pitchFamily="2" charset="-122"/>
                          <a:sym typeface="+mn-ea"/>
                        </a:rPr>
                        <a:t>国画</a:t>
                      </a:r>
                      <a:r>
                        <a:rPr lang="zh-CN" altLang="en-US" sz="2400">
                          <a:solidFill>
                            <a:sysClr val="windowText" lastClr="000000"/>
                          </a:solidFill>
                          <a:latin typeface="Calibri" panose="020F0502020204030204" charset="0"/>
                          <a:ea typeface="宋体" panose="02010600030101010101" pitchFamily="2" charset="-122"/>
                          <a:sym typeface="+mn-ea"/>
                        </a:rPr>
                        <a:t>作品展。请给校英文报写一篇</a:t>
                      </a:r>
                      <a:r>
                        <a:rPr lang="zh-CN" altLang="en-US" sz="2400" b="1">
                          <a:solidFill>
                            <a:srgbClr val="C00000"/>
                          </a:solidFill>
                          <a:latin typeface="Calibri" panose="020F0502020204030204" charset="0"/>
                          <a:ea typeface="宋体" panose="02010600030101010101" pitchFamily="2" charset="-122"/>
                          <a:sym typeface="+mn-ea"/>
                        </a:rPr>
                        <a:t>宣传</a:t>
                      </a:r>
                      <a:r>
                        <a:rPr lang="zh-CN" altLang="en-US" sz="2400">
                          <a:solidFill>
                            <a:sysClr val="windowText" lastClr="000000"/>
                          </a:solidFill>
                          <a:latin typeface="Calibri" panose="020F0502020204030204" charset="0"/>
                          <a:ea typeface="宋体" panose="02010600030101010101" pitchFamily="2" charset="-122"/>
                          <a:sym typeface="+mn-ea"/>
                        </a:rPr>
                        <a:t>稿，内容包括：</a:t>
                      </a:r>
                      <a:endParaRPr lang="zh-CN" altLang="en-US" sz="2400">
                        <a:solidFill>
                          <a:sysClr val="windowText" lastClr="000000"/>
                        </a:solidFill>
                        <a:latin typeface="Calibri" panose="020F0502020204030204" charset="0"/>
                        <a:ea typeface="宋体" panose="02010600030101010101" pitchFamily="2" charset="-122"/>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1. </a:t>
                      </a:r>
                      <a:r>
                        <a:rPr lang="zh-CN" altLang="en-US" sz="2400">
                          <a:solidFill>
                            <a:srgbClr val="7030A0"/>
                          </a:solidFill>
                          <a:latin typeface="黑体" panose="02010609060101010101" charset="-122"/>
                          <a:ea typeface="黑体" panose="02010609060101010101" charset="-122"/>
                          <a:sym typeface="+mn-ea"/>
                        </a:rPr>
                        <a:t>展览时间</a:t>
                      </a:r>
                      <a:r>
                        <a:rPr lang="zh-CN" altLang="en-US" sz="2400">
                          <a:solidFill>
                            <a:sysClr val="windowText" lastClr="000000"/>
                          </a:solidFill>
                          <a:latin typeface="Calibri" panose="020F0502020204030204" charset="0"/>
                          <a:ea typeface="宋体" panose="02010600030101010101" pitchFamily="2" charset="-122"/>
                          <a:sym typeface="+mn-ea"/>
                        </a:rPr>
                        <a:t>、地点；2. </a:t>
                      </a:r>
                      <a:r>
                        <a:rPr lang="zh-CN" altLang="en-US" sz="2400">
                          <a:solidFill>
                            <a:sysClr val="windowText" lastClr="000000"/>
                          </a:solidFill>
                          <a:highlight>
                            <a:srgbClr val="FFFF00"/>
                          </a:highlight>
                          <a:latin typeface="Calibri" panose="020F0502020204030204" charset="0"/>
                          <a:ea typeface="宋体" panose="02010600030101010101" pitchFamily="2" charset="-122"/>
                          <a:sym typeface="+mn-ea"/>
                        </a:rPr>
                        <a:t>观展感受；3. 推荐观展</a:t>
                      </a:r>
                      <a:r>
                        <a:rPr lang="zh-CN" altLang="en-US" sz="2400">
                          <a:solidFill>
                            <a:sysClr val="windowText" lastClr="000000"/>
                          </a:solidFill>
                          <a:latin typeface="Calibri" panose="020F0502020204030204" charset="0"/>
                          <a:ea typeface="宋体" panose="02010600030101010101" pitchFamily="2" charset="-122"/>
                          <a:sym typeface="+mn-ea"/>
                        </a:rPr>
                        <a:t>。</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1.作者参观时间≠展览时间</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2.宣传稿</a:t>
                      </a:r>
                      <a:r>
                        <a:rPr lang="zh-CN" altLang="en-US" sz="2400">
                          <a:solidFill>
                            <a:sysClr val="windowText" lastClr="000000"/>
                          </a:solidFill>
                          <a:latin typeface="Calibri" panose="020F0502020204030204" charset="0"/>
                          <a:ea typeface="宋体" panose="02010600030101010101" pitchFamily="2" charset="-122"/>
                          <a:sym typeface="+mn-ea"/>
                        </a:rPr>
                        <a:t>≠报道</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3.</a:t>
                      </a:r>
                      <a:r>
                        <a:rPr lang="zh-CN" altLang="en-US" sz="2400">
                          <a:solidFill>
                            <a:sysClr val="windowText" lastClr="000000"/>
                          </a:solidFill>
                          <a:latin typeface="Calibri" panose="020F0502020204030204" charset="0"/>
                          <a:ea typeface="宋体" panose="02010600030101010101" pitchFamily="2" charset="-122"/>
                          <a:sym typeface="+mn-ea"/>
                        </a:rPr>
                        <a:t>你的感受→引起共鸣，驱使行动→推荐观展</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b="1">
                          <a:solidFill>
                            <a:srgbClr val="C00000"/>
                          </a:solidFill>
                          <a:latin typeface="Calibri" panose="020F0502020204030204" charset="0"/>
                          <a:ea typeface="宋体" panose="02010600030101010101" pitchFamily="2" charset="-122"/>
                          <a:sym typeface="+mn-ea"/>
                        </a:rPr>
                        <a:t>宣传</a:t>
                      </a:r>
                      <a:r>
                        <a:rPr lang="zh-CN" altLang="en-US" sz="2400">
                          <a:solidFill>
                            <a:sysClr val="windowText" lastClr="000000"/>
                          </a:solidFill>
                          <a:latin typeface="Calibri" panose="020F0502020204030204" charset="0"/>
                          <a:ea typeface="宋体" panose="02010600030101010101" pitchFamily="2" charset="-122"/>
                          <a:sym typeface="+mn-ea"/>
                        </a:rPr>
                        <a:t>弘扬中国传统文化（</a:t>
                      </a:r>
                      <a:r>
                        <a:rPr lang="zh-CN" altLang="en-US" sz="2400" b="1">
                          <a:solidFill>
                            <a:srgbClr val="C00000"/>
                          </a:solidFill>
                          <a:latin typeface="Calibri" panose="020F0502020204030204" charset="0"/>
                          <a:ea typeface="宋体" panose="02010600030101010101" pitchFamily="2" charset="-122"/>
                          <a:sym typeface="+mn-ea"/>
                        </a:rPr>
                        <a:t>国画）</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r>
              <a:tr h="2404110">
                <a:tc>
                  <a:txBody>
                    <a:bodyPr/>
                    <a:p>
                      <a:pPr>
                        <a:buNone/>
                      </a:pPr>
                      <a:r>
                        <a:rPr lang="zh-CN" altLang="en-US" sz="2400">
                          <a:solidFill>
                            <a:sysClr val="windowText" lastClr="000000"/>
                          </a:solidFill>
                          <a:latin typeface="Calibri" panose="020F0502020204030204" charset="0"/>
                          <a:ea typeface="宋体" panose="02010600030101010101" pitchFamily="2" charset="-122"/>
                        </a:rPr>
                        <a:t>2021年</a:t>
                      </a:r>
                      <a:r>
                        <a:rPr lang="en-US" altLang="zh-CN" sz="2400">
                          <a:solidFill>
                            <a:sysClr val="windowText" lastClr="000000"/>
                          </a:solidFill>
                          <a:latin typeface="Calibri" panose="020F0502020204030204" charset="0"/>
                          <a:ea typeface="宋体" panose="02010600030101010101" pitchFamily="2" charset="-122"/>
                        </a:rPr>
                        <a:t>1</a:t>
                      </a:r>
                      <a:r>
                        <a:rPr lang="zh-CN" altLang="en-US" sz="2400">
                          <a:solidFill>
                            <a:sysClr val="windowText" lastClr="000000"/>
                          </a:solidFill>
                          <a:latin typeface="Calibri" panose="020F0502020204030204" charset="0"/>
                          <a:ea typeface="宋体" panose="02010600030101010101" pitchFamily="2" charset="-122"/>
                        </a:rPr>
                        <a:t>月</a:t>
                      </a:r>
                      <a:endParaRPr lang="zh-CN" altLang="en-US" sz="2400">
                        <a:solidFill>
                          <a:sysClr val="windowText" lastClr="000000"/>
                        </a:solidFill>
                        <a:latin typeface="Calibri" panose="020F0502020204030204" charset="0"/>
                        <a:ea typeface="宋体" panose="02010600030101010101" pitchFamily="2" charset="-122"/>
                      </a:endParaRPr>
                    </a:p>
                    <a:p>
                      <a:pPr>
                        <a:buNone/>
                      </a:pPr>
                      <a:r>
                        <a:rPr lang="zh-CN" altLang="en-US" sz="2400">
                          <a:solidFill>
                            <a:sysClr val="windowText" lastClr="000000"/>
                          </a:solidFill>
                          <a:latin typeface="Calibri" panose="020F0502020204030204" charset="0"/>
                          <a:ea typeface="宋体" panose="02010600030101010101" pitchFamily="2" charset="-122"/>
                        </a:rPr>
                        <a:t>浙江卷</a:t>
                      </a:r>
                      <a:endParaRPr lang="zh-CN" altLang="en-US" sz="2400">
                        <a:solidFill>
                          <a:sysClr val="windowText" lastClr="000000"/>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sz="2400">
                          <a:solidFill>
                            <a:sysClr val="windowText" lastClr="000000"/>
                          </a:solidFill>
                          <a:sym typeface="+mn-ea"/>
                        </a:rPr>
                        <a:t>假如你是李华，下周</a:t>
                      </a:r>
                      <a:r>
                        <a:rPr sz="2400">
                          <a:solidFill>
                            <a:sysClr val="windowText" lastClr="000000"/>
                          </a:solidFill>
                          <a:highlight>
                            <a:srgbClr val="FFFF00"/>
                          </a:highlight>
                          <a:sym typeface="+mn-ea"/>
                        </a:rPr>
                        <a:t>新西兰学生访问你校</a:t>
                      </a:r>
                      <a:r>
                        <a:rPr sz="2400">
                          <a:solidFill>
                            <a:sysClr val="windowText" lastClr="000000"/>
                          </a:solidFill>
                          <a:sym typeface="+mn-ea"/>
                        </a:rPr>
                        <a:t>，你将作为学生代表致欢迎辞。请为此写一篇</a:t>
                      </a:r>
                      <a:r>
                        <a:rPr sz="2400" b="1">
                          <a:solidFill>
                            <a:srgbClr val="C00000"/>
                          </a:solidFill>
                          <a:sym typeface="+mn-ea"/>
                        </a:rPr>
                        <a:t>发言稿</a:t>
                      </a:r>
                      <a:r>
                        <a:rPr sz="2400">
                          <a:solidFill>
                            <a:sysClr val="windowText" lastClr="000000"/>
                          </a:solidFill>
                          <a:sym typeface="+mn-ea"/>
                        </a:rPr>
                        <a:t>，内容包括：1.表示欢迎；2.</a:t>
                      </a:r>
                      <a:r>
                        <a:rPr sz="2400">
                          <a:solidFill>
                            <a:sysClr val="windowText" lastClr="000000"/>
                          </a:solidFill>
                          <a:highlight>
                            <a:srgbClr val="FFFF00"/>
                          </a:highlight>
                          <a:sym typeface="+mn-ea"/>
                        </a:rPr>
                        <a:t>介绍活动安排</a:t>
                      </a:r>
                      <a:r>
                        <a:rPr sz="2400">
                          <a:solidFill>
                            <a:sysClr val="windowText" lastClr="000000"/>
                          </a:solidFill>
                          <a:sym typeface="+mn-ea"/>
                        </a:rPr>
                        <a:t>；3.表达祝愿。</a:t>
                      </a:r>
                      <a:endParaRPr sz="2400">
                        <a:solidFill>
                          <a:sysClr val="windowText" lastClr="000000"/>
                        </a:solidFill>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lang="en-US" sz="2400">
                          <a:solidFill>
                            <a:sysClr val="windowText" lastClr="000000"/>
                          </a:solidFill>
                          <a:latin typeface="Calibri" panose="020F0502020204030204" charset="0"/>
                          <a:sym typeface="+mn-ea"/>
                        </a:rPr>
                        <a:t>1.</a:t>
                      </a:r>
                      <a:r>
                        <a:rPr sz="2400">
                          <a:solidFill>
                            <a:sysClr val="windowText" lastClr="000000"/>
                          </a:solidFill>
                          <a:sym typeface="+mn-ea"/>
                        </a:rPr>
                        <a:t>发言稿</a:t>
                      </a:r>
                      <a:r>
                        <a:rPr lang="en-US" sz="2400">
                          <a:solidFill>
                            <a:sysClr val="windowText" lastClr="000000"/>
                          </a:solidFill>
                          <a:latin typeface="Calibri" panose="020F0502020204030204" charset="0"/>
                          <a:sym typeface="+mn-ea"/>
                        </a:rPr>
                        <a:t>=</a:t>
                      </a:r>
                      <a:r>
                        <a:rPr sz="2400">
                          <a:solidFill>
                            <a:sysClr val="windowText" lastClr="000000"/>
                          </a:solidFill>
                          <a:sym typeface="+mn-ea"/>
                        </a:rPr>
                        <a:t>欢迎辞</a:t>
                      </a:r>
                      <a:r>
                        <a:rPr lang="en-US" sz="2400">
                          <a:solidFill>
                            <a:sysClr val="windowText" lastClr="000000"/>
                          </a:solidFill>
                          <a:latin typeface="Calibri" panose="020F0502020204030204" charset="0"/>
                          <a:sym typeface="+mn-ea"/>
                        </a:rPr>
                        <a:t>+</a:t>
                      </a:r>
                      <a:r>
                        <a:rPr lang="zh-CN" altLang="en-US" sz="2400">
                          <a:solidFill>
                            <a:sysClr val="windowText" lastClr="000000"/>
                          </a:solidFill>
                          <a:latin typeface="Calibri" panose="020F0502020204030204" charset="0"/>
                          <a:ea typeface="宋体" panose="02010600030101010101" pitchFamily="2" charset="-122"/>
                          <a:sym typeface="+mn-ea"/>
                        </a:rPr>
                        <a:t>活动安排</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2.活动安排</a:t>
                      </a:r>
                      <a:r>
                        <a:rPr lang="zh-CN" altLang="en-US" sz="2400">
                          <a:solidFill>
                            <a:sysClr val="windowText" lastClr="000000"/>
                          </a:solidFill>
                          <a:latin typeface="Calibri" panose="020F0502020204030204" charset="0"/>
                          <a:ea typeface="宋体" panose="02010600030101010101" pitchFamily="2" charset="-122"/>
                          <a:sym typeface="+mn-ea"/>
                        </a:rPr>
                        <a:t>：呈现优秀中国文化</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文化交流</a:t>
                      </a:r>
                      <a:endParaRPr lang="zh-CN" altLang="en-US" sz="2400">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文化自信</a:t>
                      </a:r>
                      <a:endParaRPr lang="zh-CN" altLang="en-US" sz="2400">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外事能力</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FULL_TEXT_BEAUTIFY_COPY_ID" val="28"/>
</p:tagLst>
</file>

<file path=ppt/tags/tag101.xml><?xml version="1.0" encoding="utf-8"?>
<p:tagLst xmlns:p="http://schemas.openxmlformats.org/presentationml/2006/main">
  <p:tag name="KSO_WM_FULL_TEXT_BEAUTIFY_COPY_ID" val="29"/>
</p:tagLst>
</file>

<file path=ppt/tags/tag102.xml><?xml version="1.0" encoding="utf-8"?>
<p:tagLst xmlns:p="http://schemas.openxmlformats.org/presentationml/2006/main">
  <p:tag name="KSO_WM_FULL_TEXT_BEAUTIFY_COPY_ID" val="28"/>
</p:tagLst>
</file>

<file path=ppt/tags/tag103.xml><?xml version="1.0" encoding="utf-8"?>
<p:tagLst xmlns:p="http://schemas.openxmlformats.org/presentationml/2006/main">
  <p:tag name="KSO_WM_FULL_TEXT_BEAUTIFY_COPY_ID" val="29"/>
</p:tagLst>
</file>

<file path=ppt/tags/tag104.xml><?xml version="1.0" encoding="utf-8"?>
<p:tagLst xmlns:p="http://schemas.openxmlformats.org/presentationml/2006/main">
  <p:tag name="KSO_WM_FULL_TEXT_BEAUTIFY_COPY_ID" val="28"/>
</p:tagLst>
</file>

<file path=ppt/tags/tag105.xml><?xml version="1.0" encoding="utf-8"?>
<p:tagLst xmlns:p="http://schemas.openxmlformats.org/presentationml/2006/main">
  <p:tag name="KSO_WM_FULL_TEXT_BEAUTIFY_COPY_ID" val="29"/>
</p:tagLst>
</file>

<file path=ppt/tags/tag106.xml><?xml version="1.0" encoding="utf-8"?>
<p:tagLst xmlns:p="http://schemas.openxmlformats.org/presentationml/2006/main">
  <p:tag name="KSO_WM_FULL_TEXT_BEAUTIFY_COPY_ID" val="28"/>
</p:tagLst>
</file>

<file path=ppt/tags/tag107.xml><?xml version="1.0" encoding="utf-8"?>
<p:tagLst xmlns:p="http://schemas.openxmlformats.org/presentationml/2006/main">
  <p:tag name="KSO_WM_FULL_TEXT_BEAUTIFY_COPY_ID" val="29"/>
</p:tagLst>
</file>

<file path=ppt/tags/tag108.xml><?xml version="1.0" encoding="utf-8"?>
<p:tagLst xmlns:p="http://schemas.openxmlformats.org/presentationml/2006/main">
  <p:tag name="KSO_WM_FULL_TEXT_BEAUTIFY_COPY_ID" val="28"/>
</p:tagLst>
</file>

<file path=ppt/tags/tag109.xml><?xml version="1.0" encoding="utf-8"?>
<p:tagLst xmlns:p="http://schemas.openxmlformats.org/presentationml/2006/main">
  <p:tag name="KSO_WM_FULL_TEXT_BEAUTIFY_COPY_ID" val="29"/>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28"/>
</p:tagLst>
</file>

<file path=ppt/tags/tag111.xml><?xml version="1.0" encoding="utf-8"?>
<p:tagLst xmlns:p="http://schemas.openxmlformats.org/presentationml/2006/main">
  <p:tag name="KSO_WM_FULL_TEXT_BEAUTIFY_COPY_ID" val="29"/>
</p:tagLst>
</file>

<file path=ppt/tags/tag112.xml><?xml version="1.0" encoding="utf-8"?>
<p:tagLst xmlns:p="http://schemas.openxmlformats.org/presentationml/2006/main">
  <p:tag name="KSO_WM_FULL_TEXT_BEAUTIFY_COPY_ID" val="28"/>
</p:tagLst>
</file>

<file path=ppt/tags/tag113.xml><?xml version="1.0" encoding="utf-8"?>
<p:tagLst xmlns:p="http://schemas.openxmlformats.org/presentationml/2006/main">
  <p:tag name="KSO_WM_FULL_TEXT_BEAUTIFY_COPY_ID" val="29"/>
</p:tagLst>
</file>

<file path=ppt/tags/tag114.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15.xml><?xml version="1.0" encoding="utf-8"?>
<p:tagLst xmlns:p="http://schemas.openxmlformats.org/presentationml/2006/main">
  <p:tag name="KSO_WM_FULL_TEXT_BEAUTIFY_COPY_ID" val="28"/>
</p:tagLst>
</file>

<file path=ppt/tags/tag116.xml><?xml version="1.0" encoding="utf-8"?>
<p:tagLst xmlns:p="http://schemas.openxmlformats.org/presentationml/2006/main">
  <p:tag name="KSO_WM_FULL_TEXT_BEAUTIFY_COPY_ID" val="29"/>
</p:tagLst>
</file>

<file path=ppt/tags/tag117.xml><?xml version="1.0" encoding="utf-8"?>
<p:tagLst xmlns:p="http://schemas.openxmlformats.org/presentationml/2006/main">
  <p:tag name="KSO_WM_FULL_TEXT_BEAUTIFY_COPY_ID" val="28"/>
</p:tagLst>
</file>

<file path=ppt/tags/tag118.xml><?xml version="1.0" encoding="utf-8"?>
<p:tagLst xmlns:p="http://schemas.openxmlformats.org/presentationml/2006/main">
  <p:tag name="KSO_WM_FULL_TEXT_BEAUTIFY_COPY_ID" val="29"/>
</p:tagLst>
</file>

<file path=ppt/tags/tag119.xml><?xml version="1.0" encoding="utf-8"?>
<p:tagLst xmlns:p="http://schemas.openxmlformats.org/presentationml/2006/main">
  <p:tag name="KSO_WM_FULL_TEXT_BEAUTIFY_COPY_ID" val="28"/>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KSO_WM_FULL_TEXT_BEAUTIFY_COPY_ID" val="29"/>
</p:tagLst>
</file>

<file path=ppt/tags/tag121.xml><?xml version="1.0" encoding="utf-8"?>
<p:tagLst xmlns:p="http://schemas.openxmlformats.org/presentationml/2006/main">
  <p:tag name="KSO_WM_FULL_TEXT_BEAUTIFY_COPY_ID" val="28"/>
</p:tagLst>
</file>

<file path=ppt/tags/tag122.xml><?xml version="1.0" encoding="utf-8"?>
<p:tagLst xmlns:p="http://schemas.openxmlformats.org/presentationml/2006/main">
  <p:tag name="KSO_WM_FULL_TEXT_BEAUTIFY_COPY_ID" val="29"/>
</p:tagLst>
</file>

<file path=ppt/tags/tag123.xml><?xml version="1.0" encoding="utf-8"?>
<p:tagLst xmlns:p="http://schemas.openxmlformats.org/presentationml/2006/main">
  <p:tag name="KSO_WM_FULL_TEXT_BEAUTIFY_COPY_ID" val="28"/>
</p:tagLst>
</file>

<file path=ppt/tags/tag124.xml><?xml version="1.0" encoding="utf-8"?>
<p:tagLst xmlns:p="http://schemas.openxmlformats.org/presentationml/2006/main">
  <p:tag name="KSO_WM_FULL_TEXT_BEAUTIFY_COPY_ID" val="29"/>
</p:tagLst>
</file>

<file path=ppt/tags/tag125.xml><?xml version="1.0" encoding="utf-8"?>
<p:tagLst xmlns:p="http://schemas.openxmlformats.org/presentationml/2006/main">
  <p:tag name="KSO_WM_FULL_TEXT_BEAUTIFY_COPY_ID" val="28"/>
</p:tagLst>
</file>

<file path=ppt/tags/tag126.xml><?xml version="1.0" encoding="utf-8"?>
<p:tagLst xmlns:p="http://schemas.openxmlformats.org/presentationml/2006/main">
  <p:tag name="KSO_WM_FULL_TEXT_BEAUTIFY_COPY_ID" val="29"/>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FULL_TEXT_BEAUTIFY_COPY_ID" val="29"/>
</p:tagLst>
</file>

<file path=ppt/tags/tag132.xml><?xml version="1.0" encoding="utf-8"?>
<p:tagLst xmlns:p="http://schemas.openxmlformats.org/presentationml/2006/main">
  <p:tag name="KSO_WM_FULL_TEXT_BEAUTIFY_COPY_ID" val="28"/>
</p:tagLst>
</file>

<file path=ppt/tags/tag133.xml><?xml version="1.0" encoding="utf-8"?>
<p:tagLst xmlns:p="http://schemas.openxmlformats.org/presentationml/2006/main">
  <p:tag name="KSO_WM_FULL_TEXT_BEAUTIFY_COPY_ID" val="29"/>
</p:tagLst>
</file>

<file path=ppt/tags/tag134.xml><?xml version="1.0" encoding="utf-8"?>
<p:tagLst xmlns:p="http://schemas.openxmlformats.org/presentationml/2006/main">
  <p:tag name="KSO_WM_FULL_TEXT_BEAUTIFY_COPY_ID" val="28"/>
</p:tagLst>
</file>

<file path=ppt/tags/tag135.xml><?xml version="1.0" encoding="utf-8"?>
<p:tagLst xmlns:p="http://schemas.openxmlformats.org/presentationml/2006/main">
  <p:tag name="KSO_WM_FULL_TEXT_BEAUTIFY_COPY_ID" val="29"/>
</p:tagLst>
</file>

<file path=ppt/tags/tag136.xml><?xml version="1.0" encoding="utf-8"?>
<p:tagLst xmlns:p="http://schemas.openxmlformats.org/presentationml/2006/main">
  <p:tag name="KSO_WM_FULL_TEXT_BEAUTIFY_COPY_ID" val="28"/>
</p:tagLst>
</file>

<file path=ppt/tags/tag137.xml><?xml version="1.0" encoding="utf-8"?>
<p:tagLst xmlns:p="http://schemas.openxmlformats.org/presentationml/2006/main">
  <p:tag name="KSO_WM_FULL_TEXT_BEAUTIFY_COPY_ID" val="29"/>
</p:tagLst>
</file>

<file path=ppt/tags/tag138.xml><?xml version="1.0" encoding="utf-8"?>
<p:tagLst xmlns:p="http://schemas.openxmlformats.org/presentationml/2006/main">
  <p:tag name="KSO_WM_FULL_TEXT_BEAUTIFY_COPY_ID" val="28"/>
</p:tagLst>
</file>

<file path=ppt/tags/tag139.xml><?xml version="1.0" encoding="utf-8"?>
<p:tagLst xmlns:p="http://schemas.openxmlformats.org/presentationml/2006/main">
  <p:tag name="KSO_WM_FULL_TEXT_BEAUTIFY_COPY_ID" val="29"/>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28"/>
</p:tagLst>
</file>

<file path=ppt/tags/tag141.xml><?xml version="1.0" encoding="utf-8"?>
<p:tagLst xmlns:p="http://schemas.openxmlformats.org/presentationml/2006/main">
  <p:tag name="KSO_WM_FULL_TEXT_BEAUTIFY_COPY_ID" val="29"/>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FULL_TEXT_BEAUTIFY_COPY_ID" val="28"/>
</p:tagLst>
</file>

<file path=ppt/tags/tag145.xml><?xml version="1.0" encoding="utf-8"?>
<p:tagLst xmlns:p="http://schemas.openxmlformats.org/presentationml/2006/main">
  <p:tag name="KSO_WM_FULL_TEXT_BEAUTIFY_COPY_ID" val="29"/>
</p:tagLst>
</file>

<file path=ppt/tags/tag146.xml><?xml version="1.0" encoding="utf-8"?>
<p:tagLst xmlns:p="http://schemas.openxmlformats.org/presentationml/2006/main">
  <p:tag name="KSO_WM_FULL_TEXT_BEAUTIFY_COPY_ID" val="28"/>
</p:tagLst>
</file>

<file path=ppt/tags/tag147.xml><?xml version="1.0" encoding="utf-8"?>
<p:tagLst xmlns:p="http://schemas.openxmlformats.org/presentationml/2006/main">
  <p:tag name="KSO_WM_FULL_TEXT_BEAUTIFY_COPY_ID" val="29"/>
</p:tagLst>
</file>

<file path=ppt/tags/tag148.xml><?xml version="1.0" encoding="utf-8"?>
<p:tagLst xmlns:p="http://schemas.openxmlformats.org/presentationml/2006/main">
  <p:tag name="KSO_WM_FULL_TEXT_BEAUTIFY_COPY_ID" val="28"/>
</p:tagLst>
</file>

<file path=ppt/tags/tag149.xml><?xml version="1.0" encoding="utf-8"?>
<p:tagLst xmlns:p="http://schemas.openxmlformats.org/presentationml/2006/main">
  <p:tag name="KSO_WM_FULL_TEXT_BEAUTIFY_COPY_ID" val="29"/>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FULL_TEXT_BEAUTIFY_COPY_ID" val="28"/>
</p:tagLst>
</file>

<file path=ppt/tags/tag151.xml><?xml version="1.0" encoding="utf-8"?>
<p:tagLst xmlns:p="http://schemas.openxmlformats.org/presentationml/2006/main">
  <p:tag name="KSO_WM_FULL_TEXT_BEAUTIFY_COPY_ID" val="29"/>
</p:tagLst>
</file>

<file path=ppt/tags/tag152.xml><?xml version="1.0" encoding="utf-8"?>
<p:tagLst xmlns:p="http://schemas.openxmlformats.org/presentationml/2006/main">
  <p:tag name="KSO_WM_FULL_TEXT_BEAUTIFY_COPY_ID" val="28"/>
</p:tagLst>
</file>

<file path=ppt/tags/tag153.xml><?xml version="1.0" encoding="utf-8"?>
<p:tagLst xmlns:p="http://schemas.openxmlformats.org/presentationml/2006/main">
  <p:tag name="KSO_WM_FULL_TEXT_BEAUTIFY_COPY_ID" val="29"/>
</p:tagLst>
</file>

<file path=ppt/tags/tag154.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55.xml><?xml version="1.0" encoding="utf-8"?>
<p:tagLst xmlns:p="http://schemas.openxmlformats.org/presentationml/2006/main">
  <p:tag name="KSO_WM_FULL_TEXT_BEAUTIFY_COPY_ID" val="28"/>
</p:tagLst>
</file>

<file path=ppt/tags/tag156.xml><?xml version="1.0" encoding="utf-8"?>
<p:tagLst xmlns:p="http://schemas.openxmlformats.org/presentationml/2006/main">
  <p:tag name="KSO_WM_FULL_TEXT_BEAUTIFY_COPY_ID" val="29"/>
</p:tagLst>
</file>

<file path=ppt/tags/tag157.xml><?xml version="1.0" encoding="utf-8"?>
<p:tagLst xmlns:p="http://schemas.openxmlformats.org/presentationml/2006/main">
  <p:tag name="KSO_WM_FULL_TEXT_BEAUTIFY_COPY_ID" val="28"/>
</p:tagLst>
</file>

<file path=ppt/tags/tag158.xml><?xml version="1.0" encoding="utf-8"?>
<p:tagLst xmlns:p="http://schemas.openxmlformats.org/presentationml/2006/main">
  <p:tag name="KSO_WM_FULL_TEXT_BEAUTIFY_COPY_ID" val="29"/>
</p:tagLst>
</file>

<file path=ppt/tags/tag159.xml><?xml version="1.0" encoding="utf-8"?>
<p:tagLst xmlns:p="http://schemas.openxmlformats.org/presentationml/2006/main">
  <p:tag name="KSO_WM_FULL_TEXT_BEAUTIFY_COPY_ID" val="28"/>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FULL_TEXT_BEAUTIFY_COPY_ID" val="29"/>
</p:tagLst>
</file>

<file path=ppt/tags/tag161.xml><?xml version="1.0" encoding="utf-8"?>
<p:tagLst xmlns:p="http://schemas.openxmlformats.org/presentationml/2006/main">
  <p:tag name="KSO_WM_FULL_TEXT_BEAUTIFY_COPY_ID" val="28"/>
</p:tagLst>
</file>

<file path=ppt/tags/tag162.xml><?xml version="1.0" encoding="utf-8"?>
<p:tagLst xmlns:p="http://schemas.openxmlformats.org/presentationml/2006/main">
  <p:tag name="KSO_WM_FULL_TEXT_BEAUTIFY_COPY_ID" val="29"/>
</p:tagLst>
</file>

<file path=ppt/tags/tag163.xml><?xml version="1.0" encoding="utf-8"?>
<p:tagLst xmlns:p="http://schemas.openxmlformats.org/presentationml/2006/main">
  <p:tag name="KSO_WM_FULL_TEXT_BEAUTIFY_COPY_ID" val="28"/>
</p:tagLst>
</file>

<file path=ppt/tags/tag164.xml><?xml version="1.0" encoding="utf-8"?>
<p:tagLst xmlns:p="http://schemas.openxmlformats.org/presentationml/2006/main">
  <p:tag name="KSO_WM_FULL_TEXT_BEAUTIFY_COPY_ID" val="29"/>
</p:tagLst>
</file>

<file path=ppt/tags/tag165.xml><?xml version="1.0" encoding="utf-8"?>
<p:tagLst xmlns:p="http://schemas.openxmlformats.org/presentationml/2006/main">
  <p:tag name="KSO_WM_FULL_TEXT_BEAUTIFY_COPY_ID" val="28"/>
</p:tagLst>
</file>

<file path=ppt/tags/tag166.xml><?xml version="1.0" encoding="utf-8"?>
<p:tagLst xmlns:p="http://schemas.openxmlformats.org/presentationml/2006/main">
  <p:tag name="KSO_WM_FULL_TEXT_BEAUTIFY_COPY_ID" val="29"/>
</p:tagLst>
</file>

<file path=ppt/tags/tag167.xml><?xml version="1.0" encoding="utf-8"?>
<p:tagLst xmlns:p="http://schemas.openxmlformats.org/presentationml/2006/main">
  <p:tag name="KSO_WM_FULL_TEXT_BEAUTIFY_COPY_ID" val="28"/>
</p:tagLst>
</file>

<file path=ppt/tags/tag168.xml><?xml version="1.0" encoding="utf-8"?>
<p:tagLst xmlns:p="http://schemas.openxmlformats.org/presentationml/2006/main">
  <p:tag name="KSO_WM_FULL_TEXT_BEAUTIFY_COPY_ID" val="29"/>
</p:tagLst>
</file>

<file path=ppt/tags/tag169.xml><?xml version="1.0" encoding="utf-8"?>
<p:tagLst xmlns:p="http://schemas.openxmlformats.org/presentationml/2006/main">
  <p:tag name="KSO_WM_FULL_TEXT_BEAUTIFY_COPY_ID" val="28"/>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29"/>
</p:tagLst>
</file>

<file path=ppt/tags/tag171.xml><?xml version="1.0" encoding="utf-8"?>
<p:tagLst xmlns:p="http://schemas.openxmlformats.org/presentationml/2006/main">
  <p:tag name="KSO_WM_FULL_TEXT_BEAUTIFY_COPY_ID" val="28"/>
</p:tagLst>
</file>

<file path=ppt/tags/tag172.xml><?xml version="1.0" encoding="utf-8"?>
<p:tagLst xmlns:p="http://schemas.openxmlformats.org/presentationml/2006/main">
  <p:tag name="KSO_WM_FULL_TEXT_BEAUTIFY_COPY_ID" val="29"/>
</p:tagLst>
</file>

<file path=ppt/tags/tag173.xml><?xml version="1.0" encoding="utf-8"?>
<p:tagLst xmlns:p="http://schemas.openxmlformats.org/presentationml/2006/main">
  <p:tag name="KSO_WM_FULL_TEXT_BEAUTIFY_COPY_ID" val="28"/>
</p:tagLst>
</file>

<file path=ppt/tags/tag174.xml><?xml version="1.0" encoding="utf-8"?>
<p:tagLst xmlns:p="http://schemas.openxmlformats.org/presentationml/2006/main">
  <p:tag name="KSO_WM_FULL_TEXT_BEAUTIFY_COPY_ID" val="29"/>
</p:tagLst>
</file>

<file path=ppt/tags/tag175.xml><?xml version="1.0" encoding="utf-8"?>
<p:tagLst xmlns:p="http://schemas.openxmlformats.org/presentationml/2006/main">
  <p:tag name="KSO_WM_FULL_TEXT_BEAUTIFY_COPY_ID" val="28"/>
</p:tagLst>
</file>

<file path=ppt/tags/tag176.xml><?xml version="1.0" encoding="utf-8"?>
<p:tagLst xmlns:p="http://schemas.openxmlformats.org/presentationml/2006/main">
  <p:tag name="KSO_WM_FULL_TEXT_BEAUTIFY_COPY_ID" val="29"/>
</p:tagLst>
</file>

<file path=ppt/tags/tag177.xml><?xml version="1.0" encoding="utf-8"?>
<p:tagLst xmlns:p="http://schemas.openxmlformats.org/presentationml/2006/main">
  <p:tag name="KSO_WM_FULL_TEXT_BEAUTIFY_COPY_ID" val="28"/>
</p:tagLst>
</file>

<file path=ppt/tags/tag178.xml><?xml version="1.0" encoding="utf-8"?>
<p:tagLst xmlns:p="http://schemas.openxmlformats.org/presentationml/2006/main">
  <p:tag name="KSO_WM_FULL_TEXT_BEAUTIFY_COPY_ID" val="29"/>
</p:tagLst>
</file>

<file path=ppt/tags/tag179.xml><?xml version="1.0" encoding="utf-8"?>
<p:tagLst xmlns:p="http://schemas.openxmlformats.org/presentationml/2006/main">
  <p:tag name="KSO_WM_FULL_TEXT_BEAUTIFY_COPY_ID" val="28"/>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9"/>
</p:tagLst>
</file>

<file path=ppt/tags/tag181.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82.xml><?xml version="1.0" encoding="utf-8"?>
<p:tagLst xmlns:p="http://schemas.openxmlformats.org/presentationml/2006/main">
  <p:tag name="KSO_WM_FULL_TEXT_BEAUTIFY_COPY_ID" val="28"/>
</p:tagLst>
</file>

<file path=ppt/tags/tag183.xml><?xml version="1.0" encoding="utf-8"?>
<p:tagLst xmlns:p="http://schemas.openxmlformats.org/presentationml/2006/main">
  <p:tag name="KSO_WM_FULL_TEXT_BEAUTIFY_COPY_ID" val="29"/>
</p:tagLst>
</file>

<file path=ppt/tags/tag184.xml><?xml version="1.0" encoding="utf-8"?>
<p:tagLst xmlns:p="http://schemas.openxmlformats.org/presentationml/2006/main">
  <p:tag name="KSO_WM_FULL_TEXT_BEAUTIFY_COPY_ID" val="28"/>
</p:tagLst>
</file>

<file path=ppt/tags/tag185.xml><?xml version="1.0" encoding="utf-8"?>
<p:tagLst xmlns:p="http://schemas.openxmlformats.org/presentationml/2006/main">
  <p:tag name="KSO_WM_FULL_TEXT_BEAUTIFY_COPY_ID" val="29"/>
</p:tagLst>
</file>

<file path=ppt/tags/tag186.xml><?xml version="1.0" encoding="utf-8"?>
<p:tagLst xmlns:p="http://schemas.openxmlformats.org/presentationml/2006/main">
  <p:tag name="KSO_WM_FULL_TEXT_BEAUTIFY_COPY_ID" val="28"/>
</p:tagLst>
</file>

<file path=ppt/tags/tag187.xml><?xml version="1.0" encoding="utf-8"?>
<p:tagLst xmlns:p="http://schemas.openxmlformats.org/presentationml/2006/main">
  <p:tag name="KSO_WM_FULL_TEXT_BEAUTIFY_COPY_ID" val="29"/>
</p:tagLst>
</file>

<file path=ppt/tags/tag188.xml><?xml version="1.0" encoding="utf-8"?>
<p:tagLst xmlns:p="http://schemas.openxmlformats.org/presentationml/2006/main">
  <p:tag name="KSO_WM_FULL_TEXT_BEAUTIFY_COPY_ID" val="28"/>
</p:tagLst>
</file>

<file path=ppt/tags/tag189.xml><?xml version="1.0" encoding="utf-8"?>
<p:tagLst xmlns:p="http://schemas.openxmlformats.org/presentationml/2006/main">
  <p:tag name="KSO_WM_FULL_TEXT_BEAUTIFY_COPY_ID" val="29"/>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28"/>
</p:tagLst>
</file>

<file path=ppt/tags/tag191.xml><?xml version="1.0" encoding="utf-8"?>
<p:tagLst xmlns:p="http://schemas.openxmlformats.org/presentationml/2006/main">
  <p:tag name="KSO_WM_FULL_TEXT_BEAUTIFY_COPY_ID" val="29"/>
</p:tagLst>
</file>

<file path=ppt/tags/tag192.xml><?xml version="1.0" encoding="utf-8"?>
<p:tagLst xmlns:p="http://schemas.openxmlformats.org/presentationml/2006/main">
  <p:tag name="AS_UNIQUEID" val="398"/>
</p:tagLst>
</file>

<file path=ppt/tags/tag193.xml><?xml version="1.0" encoding="utf-8"?>
<p:tagLst xmlns:p="http://schemas.openxmlformats.org/presentationml/2006/main">
  <p:tag name="AS_UNIQUEID" val="399"/>
  <p:tag name="PA" val="v3.0.1"/>
</p:tagLst>
</file>

<file path=ppt/tags/tag194.xml><?xml version="1.0" encoding="utf-8"?>
<p:tagLst xmlns:p="http://schemas.openxmlformats.org/presentationml/2006/main">
  <p:tag name="AS_UNIQUEID" val="400"/>
  <p:tag name="PA" val="v3.0.1"/>
</p:tagLst>
</file>

<file path=ppt/tags/tag195.xml><?xml version="1.0" encoding="utf-8"?>
<p:tagLst xmlns:p="http://schemas.openxmlformats.org/presentationml/2006/main">
  <p:tag name="AS_UNIQUEID" val="401"/>
  <p:tag name="PA" val="v3.0.1"/>
</p:tagLst>
</file>

<file path=ppt/tags/tag196.xml><?xml version="1.0" encoding="utf-8"?>
<p:tagLst xmlns:p="http://schemas.openxmlformats.org/presentationml/2006/main">
  <p:tag name="AS_UNIQUEID" val="403"/>
  <p:tag name="PA" val="v3.0.1"/>
</p:tagLst>
</file>

<file path=ppt/tags/tag197.xml><?xml version="1.0" encoding="utf-8"?>
<p:tagLst xmlns:p="http://schemas.openxmlformats.org/presentationml/2006/main">
  <p:tag name="AS_UNIQUEID" val="404"/>
  <p:tag name="PA" val="v3.0.1"/>
</p:tagLst>
</file>

<file path=ppt/tags/tag198.xml><?xml version="1.0" encoding="utf-8"?>
<p:tagLst xmlns:p="http://schemas.openxmlformats.org/presentationml/2006/main">
  <p:tag name="AS_UNIQUEID" val="405"/>
  <p:tag name="PA" val="v3.0.1"/>
</p:tagLst>
</file>

<file path=ppt/tags/tag199.xml><?xml version="1.0" encoding="utf-8"?>
<p:tagLst xmlns:p="http://schemas.openxmlformats.org/presentationml/2006/main">
  <p:tag name="AS_UNIQUEID" val="406"/>
  <p:tag name="PA" val="v3.0.1"/>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AS_UNIQUEID" val="407"/>
  <p:tag name="PA" val="v3.0.1"/>
</p:tagLst>
</file>

<file path=ppt/tags/tag201.xml><?xml version="1.0" encoding="utf-8"?>
<p:tagLst xmlns:p="http://schemas.openxmlformats.org/presentationml/2006/main">
  <p:tag name="AS_UNIQUEID" val="408"/>
  <p:tag name="PA" val="v3.0.1"/>
</p:tagLst>
</file>

<file path=ppt/tags/tag202.xml><?xml version="1.0" encoding="utf-8"?>
<p:tagLst xmlns:p="http://schemas.openxmlformats.org/presentationml/2006/main">
  <p:tag name="AS_UNIQUEID" val="409"/>
  <p:tag name="PA" val="v3.0.1"/>
</p:tagLst>
</file>

<file path=ppt/tags/tag203.xml><?xml version="1.0" encoding="utf-8"?>
<p:tagLst xmlns:p="http://schemas.openxmlformats.org/presentationml/2006/main">
  <p:tag name="AS_UNIQUEID" val="410"/>
  <p:tag name="PA" val="v3.0.1"/>
</p:tagLst>
</file>

<file path=ppt/tags/tag204.xml><?xml version="1.0" encoding="utf-8"?>
<p:tagLst xmlns:p="http://schemas.openxmlformats.org/presentationml/2006/main">
  <p:tag name="AS_UNIQUEID" val="411"/>
  <p:tag name="PA" val="v3.0.1"/>
</p:tagLst>
</file>

<file path=ppt/tags/tag205.xml><?xml version="1.0" encoding="utf-8"?>
<p:tagLst xmlns:p="http://schemas.openxmlformats.org/presentationml/2006/main">
  <p:tag name="AS_UNIQUEID" val="412"/>
  <p:tag name="PA" val="v3.0.1"/>
</p:tagLst>
</file>

<file path=ppt/tags/tag206.xml><?xml version="1.0" encoding="utf-8"?>
<p:tagLst xmlns:p="http://schemas.openxmlformats.org/presentationml/2006/main">
  <p:tag name="AS_UNIQUEID" val="413"/>
  <p:tag name="PA" val="v3.0.1"/>
</p:tagLst>
</file>

<file path=ppt/tags/tag207.xml><?xml version="1.0" encoding="utf-8"?>
<p:tagLst xmlns:p="http://schemas.openxmlformats.org/presentationml/2006/main">
  <p:tag name="AS_UNIQUEID" val="414"/>
  <p:tag name="PA" val="v3.0.1"/>
</p:tagLst>
</file>

<file path=ppt/tags/tag208.xml><?xml version="1.0" encoding="utf-8"?>
<p:tagLst xmlns:p="http://schemas.openxmlformats.org/presentationml/2006/main">
  <p:tag name="AS_UNIQUEID" val="416"/>
  <p:tag name="PA" val="v3.0.1"/>
</p:tagLst>
</file>

<file path=ppt/tags/tag209.xml><?xml version="1.0" encoding="utf-8"?>
<p:tagLst xmlns:p="http://schemas.openxmlformats.org/presentationml/2006/main">
  <p:tag name="AS_UNIQUEID" val="394"/>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AS_UNIQUEID" val="395"/>
</p:tagLst>
</file>

<file path=ppt/tags/tag211.xml><?xml version="1.0" encoding="utf-8"?>
<p:tagLst xmlns:p="http://schemas.openxmlformats.org/presentationml/2006/main">
  <p:tag name="AS_UNIQUEID" val="396"/>
</p:tagLst>
</file>

<file path=ppt/tags/tag22.xml><?xml version="1.0" encoding="utf-8"?>
<p:tagLst xmlns:p="http://schemas.openxmlformats.org/presentationml/2006/main">
  <p:tag name="AS_UNIQUEID" val="116"/>
</p:tagLst>
</file>

<file path=ppt/tags/tag23.xml><?xml version="1.0" encoding="utf-8"?>
<p:tagLst xmlns:p="http://schemas.openxmlformats.org/presentationml/2006/main">
  <p:tag name="AS_UNIQUEID" val="117"/>
</p:tagLst>
</file>

<file path=ppt/tags/tag24.xml><?xml version="1.0" encoding="utf-8"?>
<p:tagLst xmlns:p="http://schemas.openxmlformats.org/presentationml/2006/main">
  <p:tag name="AS_UNIQUEID" val="118"/>
</p:tagLst>
</file>

<file path=ppt/tags/tag25.xml><?xml version="1.0" encoding="utf-8"?>
<p:tagLst xmlns:p="http://schemas.openxmlformats.org/presentationml/2006/main">
  <p:tag name="AS_UNIQUEID" val="119"/>
</p:tagLst>
</file>

<file path=ppt/tags/tag26.xml><?xml version="1.0" encoding="utf-8"?>
<p:tagLst xmlns:p="http://schemas.openxmlformats.org/presentationml/2006/main">
  <p:tag name="AS_UNIQUEID" val="120"/>
</p:tagLst>
</file>

<file path=ppt/tags/tag27.xml><?xml version="1.0" encoding="utf-8"?>
<p:tagLst xmlns:p="http://schemas.openxmlformats.org/presentationml/2006/main">
  <p:tag name="AS_UNIQUEID" val="121"/>
</p:tagLst>
</file>

<file path=ppt/tags/tag28.xml><?xml version="1.0" encoding="utf-8"?>
<p:tagLst xmlns:p="http://schemas.openxmlformats.org/presentationml/2006/main">
  <p:tag name="AS_UNIQUEID" val="122"/>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AS_UNIQUEID" val="398"/>
</p:tagLst>
</file>

<file path=ppt/tags/tag65.xml><?xml version="1.0" encoding="utf-8"?>
<p:tagLst xmlns:p="http://schemas.openxmlformats.org/presentationml/2006/main">
  <p:tag name="AS_UNIQUEID" val="399"/>
  <p:tag name="PA" val="v3.0.1"/>
</p:tagLst>
</file>

<file path=ppt/tags/tag66.xml><?xml version="1.0" encoding="utf-8"?>
<p:tagLst xmlns:p="http://schemas.openxmlformats.org/presentationml/2006/main">
  <p:tag name="AS_UNIQUEID" val="400"/>
  <p:tag name="PA" val="v3.0.1"/>
</p:tagLst>
</file>

<file path=ppt/tags/tag67.xml><?xml version="1.0" encoding="utf-8"?>
<p:tagLst xmlns:p="http://schemas.openxmlformats.org/presentationml/2006/main">
  <p:tag name="AS_UNIQUEID" val="401"/>
  <p:tag name="PA" val="v3.0.1"/>
</p:tagLst>
</file>

<file path=ppt/tags/tag68.xml><?xml version="1.0" encoding="utf-8"?>
<p:tagLst xmlns:p="http://schemas.openxmlformats.org/presentationml/2006/main">
  <p:tag name="AS_UNIQUEID" val="403"/>
  <p:tag name="PA" val="v3.0.1"/>
</p:tagLst>
</file>

<file path=ppt/tags/tag69.xml><?xml version="1.0" encoding="utf-8"?>
<p:tagLst xmlns:p="http://schemas.openxmlformats.org/presentationml/2006/main">
  <p:tag name="AS_UNIQUEID" val="404"/>
  <p:tag name="PA" val="v3.0.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AS_UNIQUEID" val="405"/>
  <p:tag name="PA" val="v3.0.1"/>
</p:tagLst>
</file>

<file path=ppt/tags/tag71.xml><?xml version="1.0" encoding="utf-8"?>
<p:tagLst xmlns:p="http://schemas.openxmlformats.org/presentationml/2006/main">
  <p:tag name="AS_UNIQUEID" val="406"/>
  <p:tag name="PA" val="v3.0.1"/>
</p:tagLst>
</file>

<file path=ppt/tags/tag72.xml><?xml version="1.0" encoding="utf-8"?>
<p:tagLst xmlns:p="http://schemas.openxmlformats.org/presentationml/2006/main">
  <p:tag name="AS_UNIQUEID" val="407"/>
  <p:tag name="PA" val="v3.0.1"/>
</p:tagLst>
</file>

<file path=ppt/tags/tag73.xml><?xml version="1.0" encoding="utf-8"?>
<p:tagLst xmlns:p="http://schemas.openxmlformats.org/presentationml/2006/main">
  <p:tag name="AS_UNIQUEID" val="408"/>
  <p:tag name="PA" val="v3.0.1"/>
</p:tagLst>
</file>

<file path=ppt/tags/tag74.xml><?xml version="1.0" encoding="utf-8"?>
<p:tagLst xmlns:p="http://schemas.openxmlformats.org/presentationml/2006/main">
  <p:tag name="AS_UNIQUEID" val="409"/>
  <p:tag name="PA" val="v3.0.1"/>
</p:tagLst>
</file>

<file path=ppt/tags/tag75.xml><?xml version="1.0" encoding="utf-8"?>
<p:tagLst xmlns:p="http://schemas.openxmlformats.org/presentationml/2006/main">
  <p:tag name="AS_UNIQUEID" val="410"/>
  <p:tag name="PA" val="v3.0.1"/>
</p:tagLst>
</file>

<file path=ppt/tags/tag76.xml><?xml version="1.0" encoding="utf-8"?>
<p:tagLst xmlns:p="http://schemas.openxmlformats.org/presentationml/2006/main">
  <p:tag name="AS_UNIQUEID" val="411"/>
  <p:tag name="PA" val="v3.0.1"/>
</p:tagLst>
</file>

<file path=ppt/tags/tag77.xml><?xml version="1.0" encoding="utf-8"?>
<p:tagLst xmlns:p="http://schemas.openxmlformats.org/presentationml/2006/main">
  <p:tag name="AS_UNIQUEID" val="412"/>
  <p:tag name="PA" val="v3.0.1"/>
</p:tagLst>
</file>

<file path=ppt/tags/tag78.xml><?xml version="1.0" encoding="utf-8"?>
<p:tagLst xmlns:p="http://schemas.openxmlformats.org/presentationml/2006/main">
  <p:tag name="AS_UNIQUEID" val="413"/>
  <p:tag name="PA" val="v3.0.1"/>
</p:tagLst>
</file>

<file path=ppt/tags/tag79.xml><?xml version="1.0" encoding="utf-8"?>
<p:tagLst xmlns:p="http://schemas.openxmlformats.org/presentationml/2006/main">
  <p:tag name="AS_UNIQUEID" val="414"/>
  <p:tag name="PA" val="v3.0.1"/>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AS_UNIQUEID" val="416"/>
  <p:tag name="PA" val="v3.0.1"/>
</p:tagLst>
</file>

<file path=ppt/tags/tag81.xml><?xml version="1.0" encoding="utf-8"?>
<p:tagLst xmlns:p="http://schemas.openxmlformats.org/presentationml/2006/main">
  <p:tag name="AS_UNIQUEID" val="394"/>
</p:tagLst>
</file>

<file path=ppt/tags/tag82.xml><?xml version="1.0" encoding="utf-8"?>
<p:tagLst xmlns:p="http://schemas.openxmlformats.org/presentationml/2006/main">
  <p:tag name="AS_UNIQUEID" val="395"/>
</p:tagLst>
</file>

<file path=ppt/tags/tag83.xml><?xml version="1.0" encoding="utf-8"?>
<p:tagLst xmlns:p="http://schemas.openxmlformats.org/presentationml/2006/main">
  <p:tag name="AS_UNIQUEID" val="396"/>
</p:tagLst>
</file>

<file path=ppt/tags/tag84.xml><?xml version="1.0" encoding="utf-8"?>
<p:tagLst xmlns:p="http://schemas.openxmlformats.org/presentationml/2006/main">
  <p:tag name="KSO_WM_FULL_TEXT_BEAUTIFY_COPY_ID" val="28"/>
</p:tagLst>
</file>

<file path=ppt/tags/tag85.xml><?xml version="1.0" encoding="utf-8"?>
<p:tagLst xmlns:p="http://schemas.openxmlformats.org/presentationml/2006/main">
  <p:tag name="KSO_WM_FULL_TEXT_BEAUTIFY_COPY_ID" val="29"/>
</p:tagLst>
</file>

<file path=ppt/tags/tag86.xml><?xml version="1.0" encoding="utf-8"?>
<p:tagLst xmlns:p="http://schemas.openxmlformats.org/presentationml/2006/main">
  <p:tag name="KSO_WM_UNIT_PLACING_PICTURE_USER_VIEWPORT" val="{&quot;height&quot;:4091,&quot;width&quot;:8460}"/>
</p:tagLst>
</file>

<file path=ppt/tags/tag87.xml><?xml version="1.0" encoding="utf-8"?>
<p:tagLst xmlns:p="http://schemas.openxmlformats.org/presentationml/2006/main">
  <p:tag name="KSO_WM_FULL_TEXT_BEAUTIFY_COPY_ID" val="28"/>
</p:tagLst>
</file>

<file path=ppt/tags/tag88.xml><?xml version="1.0" encoding="utf-8"?>
<p:tagLst xmlns:p="http://schemas.openxmlformats.org/presentationml/2006/main">
  <p:tag name="KSO_WM_FULL_TEXT_BEAUTIFY_COPY_ID" val="29"/>
</p:tagLst>
</file>

<file path=ppt/tags/tag89.xml><?xml version="1.0" encoding="utf-8"?>
<p:tagLst xmlns:p="http://schemas.openxmlformats.org/presentationml/2006/main">
  <p:tag name="KSO_WM_FULL_TEXT_BEAUTIFY_COPY_ID" val="28"/>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9"/>
</p:tagLst>
</file>

<file path=ppt/tags/tag91.xml><?xml version="1.0" encoding="utf-8"?>
<p:tagLst xmlns:p="http://schemas.openxmlformats.org/presentationml/2006/main">
  <p:tag name="KSO_WM_FULL_TEXT_BEAUTIFY_COPY_ID" val="28"/>
</p:tagLst>
</file>

<file path=ppt/tags/tag92.xml><?xml version="1.0" encoding="utf-8"?>
<p:tagLst xmlns:p="http://schemas.openxmlformats.org/presentationml/2006/main">
  <p:tag name="KSO_WM_FULL_TEXT_BEAUTIFY_COPY_ID" val="29"/>
</p:tagLst>
</file>

<file path=ppt/tags/tag93.xml><?xml version="1.0" encoding="utf-8"?>
<p:tagLst xmlns:p="http://schemas.openxmlformats.org/presentationml/2006/main">
  <p:tag name="KSO_WM_UNIT_TABLE_BEAUTIFY" val="smartTable{7696757c-b552-4bc4-b63b-41ede78d880e}"/>
</p:tagLst>
</file>

<file path=ppt/tags/tag94.xml><?xml version="1.0" encoding="utf-8"?>
<p:tagLst xmlns:p="http://schemas.openxmlformats.org/presentationml/2006/main">
  <p:tag name="KSO_WM_FULL_TEXT_BEAUTIFY_COPY_ID" val="28"/>
</p:tagLst>
</file>

<file path=ppt/tags/tag95.xml><?xml version="1.0" encoding="utf-8"?>
<p:tagLst xmlns:p="http://schemas.openxmlformats.org/presentationml/2006/main">
  <p:tag name="KSO_WM_FULL_TEXT_BEAUTIFY_COPY_ID" val="29"/>
</p:tagLst>
</file>

<file path=ppt/tags/tag96.xml><?xml version="1.0" encoding="utf-8"?>
<p:tagLst xmlns:p="http://schemas.openxmlformats.org/presentationml/2006/main">
  <p:tag name="KSO_WM_UNIT_TABLE_BEAUTIFY" val="smartTable{70f0b6bb-8506-41ed-ba4d-dc155515605d}"/>
  <p:tag name="TABLE_ENDDRAG_ORIGIN_RECT" val="761*559"/>
  <p:tag name="TABLE_ENDDRAG_RECT" val="28*121*761*559"/>
</p:tagLst>
</file>

<file path=ppt/tags/tag97.xml><?xml version="1.0" encoding="utf-8"?>
<p:tagLst xmlns:p="http://schemas.openxmlformats.org/presentationml/2006/main">
  <p:tag name="KSO_WM_FULL_TEXT_BEAUTIFY_COPY_ID" val="28"/>
</p:tagLst>
</file>

<file path=ppt/tags/tag98.xml><?xml version="1.0" encoding="utf-8"?>
<p:tagLst xmlns:p="http://schemas.openxmlformats.org/presentationml/2006/main">
  <p:tag name="KSO_WM_FULL_TEXT_BEAUTIFY_COPY_ID" val="29"/>
</p:tagLst>
</file>

<file path=ppt/tags/tag99.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heme/theme1.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40973</Words>
  <Application>WPS 演示</Application>
  <PresentationFormat>宽屏</PresentationFormat>
  <Paragraphs>1230</Paragraphs>
  <Slides>60</Slides>
  <Notes>35</Notes>
  <HiddenSlides>5</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60</vt:i4>
      </vt:variant>
    </vt:vector>
  </HeadingPairs>
  <TitlesOfParts>
    <vt:vector size="84" baseType="lpstr">
      <vt:lpstr>Arial</vt:lpstr>
      <vt:lpstr>宋体</vt:lpstr>
      <vt:lpstr>Wingdings</vt:lpstr>
      <vt:lpstr>Gill Sans Ultra Bold</vt:lpstr>
      <vt:lpstr>Gill Sans MT Condensed</vt:lpstr>
      <vt:lpstr>Arial Unicode MS</vt:lpstr>
      <vt:lpstr>微软雅黑</vt:lpstr>
      <vt:lpstr>Helvetica Light</vt:lpstr>
      <vt:lpstr>Calibri</vt:lpstr>
      <vt:lpstr>Wingdings</vt:lpstr>
      <vt:lpstr>华文隶书</vt:lpstr>
      <vt:lpstr>Arial</vt:lpstr>
      <vt:lpstr>Times New Roman</vt:lpstr>
      <vt:lpstr>等线</vt:lpstr>
      <vt:lpstr>黑体</vt:lpstr>
      <vt:lpstr>Calibri</vt:lpstr>
      <vt:lpstr>Arial Unicode MS</vt:lpstr>
      <vt:lpstr>Impact</vt:lpstr>
      <vt:lpstr>华文细黑</vt:lpstr>
      <vt:lpstr>HelveticaNeue</vt:lpstr>
      <vt:lpstr>Corbel</vt:lpstr>
      <vt:lpstr>华文新魏</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13</cp:revision>
  <dcterms:created xsi:type="dcterms:W3CDTF">2015-10-15T01:42:00Z</dcterms:created>
  <dcterms:modified xsi:type="dcterms:W3CDTF">2021-12-19T13:42:33Z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186443584AFC460E882A0FF376C0EA59</vt:lpwstr>
  </property>
  <property fmtid="{D5CDD505-2E9C-101B-9397-08002B2CF9AE}" pid="3" name="KSOProductBuildVer">
    <vt:lpwstr>2052-11.8.2.8411</vt:lpwstr>
  </property>
</Properties>
</file>