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65" r:id="rId3"/>
    <p:sldId id="272" r:id="rId4"/>
    <p:sldId id="292" r:id="rId5"/>
    <p:sldId id="293" r:id="rId6"/>
    <p:sldId id="341" r:id="rId7"/>
    <p:sldId id="294" r:id="rId8"/>
    <p:sldId id="295" r:id="rId9"/>
    <p:sldId id="297" r:id="rId10"/>
    <p:sldId id="342" r:id="rId11"/>
    <p:sldId id="296" r:id="rId12"/>
    <p:sldId id="299" r:id="rId13"/>
    <p:sldId id="298" r:id="rId14"/>
    <p:sldId id="319" r:id="rId15"/>
    <p:sldId id="343" r:id="rId16"/>
    <p:sldId id="345" r:id="rId17"/>
    <p:sldId id="338" r:id="rId18"/>
    <p:sldId id="339" r:id="rId19"/>
    <p:sldId id="340" r:id="rId20"/>
    <p:sldId id="344" r:id="rId21"/>
    <p:sldId id="318" r:id="rId22"/>
    <p:sldId id="346" r:id="rId23"/>
    <p:sldId id="348" r:id="rId24"/>
    <p:sldId id="349" r:id="rId25"/>
    <p:sldId id="347" r:id="rId26"/>
    <p:sldId id="350" r:id="rId27"/>
    <p:sldId id="351" r:id="rId28"/>
    <p:sldId id="353" r:id="rId29"/>
    <p:sldId id="352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image" Target="../media/image10.jpeg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image" Target="../media/image10.jpeg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image" Target="../media/image10.jpeg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43535" y="59690"/>
            <a:ext cx="8225155" cy="67392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600" b="1" dirty="0"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  <a:sym typeface="+mn-ea"/>
              </a:rPr>
              <a:t>Para.2  </a:t>
            </a:r>
            <a:r>
              <a:rPr lang="zh-CN" altLang="en-US" sz="3600" b="1" dirty="0">
                <a:latin typeface="Calibri" panose="020F0502020204030204" charset="0"/>
                <a:cs typeface="Calibri" panose="020F0502020204030204" charset="0"/>
                <a:sym typeface="+mn-ea"/>
              </a:rPr>
              <a:t>介绍活动</a:t>
            </a:r>
            <a:endParaRPr lang="zh-CN" altLang="en-US" sz="3600" b="1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r>
              <a:rPr lang="en-US" altLang="zh-CN" sz="3600">
                <a:sym typeface="+mn-ea"/>
              </a:rPr>
              <a:t>(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比赛过程</a:t>
            </a:r>
            <a:r>
              <a:rPr lang="zh-CN" altLang="en-US" sz="3600">
                <a:sym typeface="+mn-ea"/>
              </a:rPr>
              <a:t>：活动的</a:t>
            </a:r>
            <a:r>
              <a:rPr lang="zh-CN" altLang="en-US" sz="3600" u="sng">
                <a:sym typeface="+mn-ea"/>
              </a:rPr>
              <a:t>参与人员、内容等</a:t>
            </a:r>
            <a:r>
              <a:rPr lang="en-US" altLang="zh-CN" sz="3600">
                <a:sym typeface="+mn-ea"/>
              </a:rPr>
              <a:t>)</a:t>
            </a:r>
            <a:endParaRPr lang="en-US" altLang="zh-CN" sz="3600">
              <a:sym typeface="+mn-ea"/>
            </a:endParaRPr>
          </a:p>
          <a:p>
            <a:endParaRPr lang="zh-CN" altLang="en-US" sz="3600"/>
          </a:p>
          <a:p>
            <a:r>
              <a:rPr lang="zh-CN" altLang="en-US" sz="3600"/>
              <a:t>必备词汇</a:t>
            </a:r>
            <a:r>
              <a:rPr lang="en-US" altLang="zh-CN" sz="3600"/>
              <a:t>: </a:t>
            </a:r>
            <a:endParaRPr lang="en-US" altLang="zh-CN" sz="3600"/>
          </a:p>
          <a:p>
            <a:pPr indent="0">
              <a:buFont typeface="+mj-ea"/>
              <a:buNone/>
            </a:pPr>
            <a:r>
              <a:rPr lang="en-US" altLang="zh-CN" sz="3600" b="1"/>
              <a:t>take an active part in / participate in</a:t>
            </a:r>
            <a:r>
              <a:rPr lang="zh-CN" altLang="en-US" sz="3600" b="1"/>
              <a:t>参加</a:t>
            </a:r>
            <a:endParaRPr lang="en-US" altLang="zh-CN" sz="3600" b="1"/>
          </a:p>
          <a:p>
            <a:pPr indent="0">
              <a:buFont typeface="+mj-ea"/>
              <a:buNone/>
            </a:pPr>
            <a:r>
              <a:rPr lang="en-US" altLang="zh-CN" sz="3600" b="1">
                <a:sym typeface="+mn-ea"/>
              </a:rPr>
              <a:t>football field 足球场</a:t>
            </a:r>
            <a:endParaRPr lang="en-US" altLang="zh-CN" sz="3600" b="1">
              <a:sym typeface="+mn-ea"/>
            </a:endParaRPr>
          </a:p>
          <a:p>
            <a:pPr indent="0">
              <a:buFont typeface="+mj-ea"/>
              <a:buNone/>
            </a:pPr>
            <a:r>
              <a:rPr lang="en-US" altLang="zh-CN" sz="3600" b="1">
                <a:sym typeface="+mn-ea"/>
              </a:rPr>
              <a:t>be made up of two rounds 由两轮组成</a:t>
            </a:r>
            <a:endParaRPr lang="en-US" altLang="zh-CN" sz="3600" b="1">
              <a:sym typeface="+mn-ea"/>
            </a:endParaRPr>
          </a:p>
          <a:p>
            <a:pPr indent="0">
              <a:buFont typeface="+mj-ea"/>
              <a:buNone/>
            </a:pPr>
            <a:r>
              <a:rPr lang="en-US" altLang="zh-CN" sz="3600" b="1">
                <a:sym typeface="+mn-ea"/>
              </a:rPr>
              <a:t>dominated(占有优势，主导) the game</a:t>
            </a:r>
            <a:endParaRPr lang="en-US" altLang="zh-CN" sz="3600" b="1">
              <a:sym typeface="+mn-ea"/>
            </a:endParaRPr>
          </a:p>
          <a:p>
            <a:pPr indent="0">
              <a:buFont typeface="+mj-ea"/>
              <a:buNone/>
            </a:pPr>
            <a:r>
              <a:rPr lang="en-US" altLang="zh-CN" sz="3600" b="1">
                <a:sym typeface="+mn-ea"/>
              </a:rPr>
              <a:t>take the lead </a:t>
            </a:r>
            <a:r>
              <a:rPr lang="zh-CN" altLang="en-US" sz="3600" b="1">
                <a:sym typeface="+mn-ea"/>
              </a:rPr>
              <a:t>领先</a:t>
            </a:r>
            <a:r>
              <a:rPr lang="en-US" altLang="zh-CN" sz="3600" b="1">
                <a:sym typeface="+mn-ea"/>
              </a:rPr>
              <a:t> </a:t>
            </a:r>
            <a:endParaRPr lang="en-US" altLang="zh-CN" sz="3600" b="1">
              <a:sym typeface="+mn-ea"/>
            </a:endParaRPr>
          </a:p>
          <a:p>
            <a:pPr indent="0">
              <a:buFont typeface="+mj-ea"/>
              <a:buNone/>
            </a:pPr>
            <a:r>
              <a:rPr lang="en-US" altLang="zh-CN" sz="3600" b="1">
                <a:sym typeface="+mn-ea"/>
              </a:rPr>
              <a:t>in high spirits 情绪高涨</a:t>
            </a:r>
            <a:endParaRPr lang="en-US" altLang="zh-CN" sz="3600" b="1">
              <a:sym typeface="+mn-ea"/>
            </a:endParaRPr>
          </a:p>
          <a:p>
            <a:pPr indent="0">
              <a:buFont typeface="+mj-ea"/>
              <a:buNone/>
            </a:pPr>
            <a:r>
              <a:rPr lang="en-US" altLang="zh-CN" sz="3600" b="1">
                <a:sym typeface="+mn-ea"/>
              </a:rPr>
              <a:t>gain a narrow victory 险胜</a:t>
            </a:r>
            <a:endParaRPr lang="en-US" altLang="zh-CN" sz="3600" b="1">
              <a:sym typeface="+mn-ea"/>
            </a:endParaRPr>
          </a:p>
          <a:p>
            <a:pPr indent="0">
              <a:buFont typeface="+mj-ea"/>
              <a:buNone/>
            </a:pPr>
            <a:r>
              <a:rPr lang="en-US" altLang="zh-CN" sz="3600" b="1">
                <a:sym typeface="+mn-ea"/>
              </a:rPr>
              <a:t>end in a draw(平局) of 2:2  </a:t>
            </a:r>
            <a:r>
              <a:rPr lang="zh-CN" altLang="en-US" sz="3600" b="1">
                <a:sym typeface="+mn-ea"/>
              </a:rPr>
              <a:t>以</a:t>
            </a:r>
            <a:r>
              <a:rPr lang="en-US" altLang="zh-CN" sz="3600" b="1">
                <a:sym typeface="+mn-ea"/>
              </a:rPr>
              <a:t>2:2</a:t>
            </a:r>
            <a:r>
              <a:rPr lang="zh-CN" altLang="en-US" sz="3600" b="1">
                <a:sym typeface="+mn-ea"/>
              </a:rPr>
              <a:t>平局结束</a:t>
            </a:r>
            <a:endParaRPr lang="zh-CN" altLang="en-US" sz="3600" b="1">
              <a:sym typeface="+mn-ea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1"/>
          <a:stretch>
            <a:fillRect/>
          </a:stretch>
        </p:blipFill>
        <p:spPr>
          <a:xfrm>
            <a:off x="8764270" y="962660"/>
            <a:ext cx="3427730" cy="55067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22275" y="1198880"/>
            <a:ext cx="11566525" cy="368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①</a:t>
            </a:r>
            <a:r>
              <a:rPr lang="zh-CN" altLang="en-US" sz="36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沐浴在阳光下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，来自高三的运动员与他们的老师在场上竞争，而</a:t>
            </a:r>
            <a:r>
              <a:rPr lang="zh-CN" altLang="en-US" sz="36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剩余的学生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激动地</a:t>
            </a:r>
            <a:r>
              <a:rPr lang="zh-CN" altLang="en-US" sz="36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围着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场地观看。</a:t>
            </a:r>
            <a:endParaRPr lang="zh-CN" altLang="en-US" sz="3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zh-CN" altLang="en-US" sz="3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ts val="5020"/>
              </a:lnSpc>
            </a:pP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____________________, 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players from Grade 3 </a:t>
            </a:r>
            <a:r>
              <a:rPr lang="zh-CN" altLang="en-US" sz="3600" b="1"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  <a:sym typeface="+mn-ea"/>
              </a:rPr>
              <a:t>competed against 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their teachers in the </a:t>
            </a: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football 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field</a:t>
            </a: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 ____________ ________________________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,</a:t>
            </a: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 who were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 watching excitedly.</a:t>
            </a:r>
            <a:endParaRPr lang="zh-CN" altLang="en-US" sz="3600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51518" y="0"/>
            <a:ext cx="531431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Translation 2:</a:t>
            </a:r>
            <a:endParaRPr lang="en-US" altLang="zh-CN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0905" y="2923540"/>
            <a:ext cx="42208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Bathed in sunshine</a:t>
            </a:r>
            <a:endParaRPr lang="zh-CN" altLang="en-US" sz="3600" b="1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66150" y="3568700"/>
            <a:ext cx="2611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surrounded  </a:t>
            </a:r>
            <a:endParaRPr lang="en-US" altLang="zh-CN" sz="3600" b="1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8975" y="4138295"/>
            <a:ext cx="5563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by all </a:t>
            </a:r>
            <a:r>
              <a:rPr lang="en-US" altLang="zh-CN" sz="36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the rest students </a:t>
            </a:r>
            <a:endParaRPr lang="en-US" altLang="zh-CN" sz="3600" b="1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08" name="图片 107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795510" y="4686935"/>
            <a:ext cx="2193290" cy="21355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30845" y="5289550"/>
            <a:ext cx="1552575" cy="14166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3055" y="464185"/>
            <a:ext cx="11878945" cy="45332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②两支队伍都</a:t>
            </a:r>
            <a:r>
              <a:rPr lang="zh-CN" altLang="en-US" sz="36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斗志昂扬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，奋力拼搏。尽管老师们一开始</a:t>
            </a:r>
            <a:r>
              <a:rPr lang="zh-CN" altLang="en-US" sz="36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处于领先优势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，学生们并没有</a:t>
            </a:r>
            <a:r>
              <a:rPr lang="zh-CN" altLang="en-US" sz="36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失去信心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，而是努力</a:t>
            </a:r>
            <a:r>
              <a:rPr lang="zh-CN" altLang="en-US" sz="36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追赶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对手。</a:t>
            </a:r>
            <a:endParaRPr lang="zh-CN" altLang="en-US" sz="3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zh-CN" altLang="en-US" sz="3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ts val="5420"/>
              </a:lnSpc>
            </a:pPr>
            <a:r>
              <a:rPr lang="zh-CN" altLang="en-US" sz="3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Both teams were playing at their best </a:t>
            </a: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_________________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. Although the teachers </a:t>
            </a: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____________________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in 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the game at first, the students did not </a:t>
            </a: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_______________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 and tried to </a:t>
            </a:r>
            <a:r>
              <a:rPr 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_________________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 their opponents.</a:t>
            </a:r>
            <a:endParaRPr lang="zh-CN" altLang="en-US" sz="3600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71155" y="2157730"/>
            <a:ext cx="42208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in </a:t>
            </a:r>
            <a:r>
              <a:rPr lang="en-US" altLang="zh-CN" sz="36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high spirits</a:t>
            </a:r>
            <a:endParaRPr lang="en-US" altLang="zh-CN" sz="3600" b="1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5730" y="2896870"/>
            <a:ext cx="42208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took the lead</a:t>
            </a:r>
            <a:endParaRPr lang="en-US" altLang="zh-CN" sz="3600" b="1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89600" y="3573145"/>
            <a:ext cx="42208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lose heart</a:t>
            </a:r>
            <a:endParaRPr lang="en-US" altLang="zh-CN" sz="3600" b="1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1830" y="4218305"/>
            <a:ext cx="42208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catch up with</a:t>
            </a:r>
            <a:endParaRPr lang="en-US" altLang="zh-CN" sz="3600" b="1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pic>
        <p:nvPicPr>
          <p:cNvPr id="108" name="图片 107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795510" y="4686935"/>
            <a:ext cx="2193290" cy="21355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/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30845" y="5289550"/>
            <a:ext cx="1552575" cy="14166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70230" y="781050"/>
            <a:ext cx="1187894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③这场比赛</a:t>
            </a:r>
            <a:r>
              <a:rPr lang="zh-CN" altLang="en-US" sz="36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充满了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活力和激情，</a:t>
            </a:r>
            <a:r>
              <a:rPr lang="zh-CN" altLang="en-US" sz="36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最终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以</a:t>
            </a: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2:2</a:t>
            </a:r>
            <a:r>
              <a:rPr lang="zh-CN" altLang="en-US" sz="36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平局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。</a:t>
            </a:r>
            <a:endParaRPr lang="zh-CN" altLang="en-US" sz="3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zh-CN" altLang="en-US" sz="3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 The match </a:t>
            </a: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_______________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 great </a:t>
            </a: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excitement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 and </a:t>
            </a: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passion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,</a:t>
            </a: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 __________________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 of 2:2.</a:t>
            </a:r>
            <a:endParaRPr lang="zh-CN" altLang="en-US" sz="3600" b="1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08" name="图片 107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65565" y="4249420"/>
            <a:ext cx="2193290" cy="21355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200900" y="4852035"/>
            <a:ext cx="1552575" cy="1416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536950" y="2096135"/>
            <a:ext cx="32594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was filled with</a:t>
            </a:r>
            <a:endParaRPr lang="zh-CN" altLang="en-US" sz="3600" b="1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47010" y="2861945"/>
            <a:ext cx="37877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ending in a draw</a:t>
            </a:r>
            <a:endParaRPr lang="zh-CN" altLang="en-US" sz="3600" b="1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/>
          <a:srcRect l="14157" t="1003" r="15514" b="-3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720465" y="2367915"/>
            <a:ext cx="406400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600" b="1">
                <a:latin typeface="+mj-ea"/>
                <a:ea typeface="+mj-ea"/>
                <a:cs typeface="+mj-ea"/>
              </a:rPr>
              <a:t>   Para 3</a:t>
            </a:r>
            <a:r>
              <a:rPr lang="zh-CN" altLang="en-US" sz="6600" b="1">
                <a:latin typeface="+mj-ea"/>
                <a:ea typeface="+mj-ea"/>
                <a:cs typeface="+mj-ea"/>
              </a:rPr>
              <a:t>：</a:t>
            </a:r>
            <a:r>
              <a:rPr lang="en-US" altLang="zh-CN" sz="6600" b="1">
                <a:latin typeface="+mj-ea"/>
                <a:ea typeface="+mj-ea"/>
                <a:cs typeface="+mj-ea"/>
              </a:rPr>
              <a:t> </a:t>
            </a:r>
            <a:endParaRPr lang="en-US" altLang="zh-CN" sz="6600" b="1">
              <a:latin typeface="+mj-ea"/>
              <a:ea typeface="+mj-ea"/>
              <a:cs typeface="+mj-ea"/>
            </a:endParaRPr>
          </a:p>
          <a:p>
            <a:pPr algn="ctr"/>
            <a:r>
              <a:rPr lang="zh-CN" altLang="en-US" sz="6600" b="1">
                <a:latin typeface="+mj-ea"/>
                <a:ea typeface="+mj-ea"/>
                <a:cs typeface="+mj-ea"/>
              </a:rPr>
              <a:t>活动总结</a:t>
            </a:r>
            <a:endParaRPr lang="zh-CN" altLang="en-US" sz="6600" b="1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KSO_Shape"/>
          <p:cNvSpPr/>
          <p:nvPr>
            <p:custDataLst>
              <p:tags r:id="rId1"/>
            </p:custDataLst>
          </p:nvPr>
        </p:nvSpPr>
        <p:spPr>
          <a:xfrm>
            <a:off x="571500" y="26670"/>
            <a:ext cx="1976120" cy="4067175"/>
          </a:xfrm>
          <a:custGeom>
            <a:avLst/>
            <a:gdLst>
              <a:gd name="connsiteX0" fmla="*/ 72009 w 648072"/>
              <a:gd name="connsiteY0" fmla="*/ 0 h 533882"/>
              <a:gd name="connsiteX1" fmla="*/ 576063 w 648072"/>
              <a:gd name="connsiteY1" fmla="*/ 0 h 533882"/>
              <a:gd name="connsiteX2" fmla="*/ 648072 w 648072"/>
              <a:gd name="connsiteY2" fmla="*/ 72009 h 533882"/>
              <a:gd name="connsiteX3" fmla="*/ 648072 w 648072"/>
              <a:gd name="connsiteY3" fmla="*/ 360039 h 533882"/>
              <a:gd name="connsiteX4" fmla="*/ 576063 w 648072"/>
              <a:gd name="connsiteY4" fmla="*/ 432048 h 533882"/>
              <a:gd name="connsiteX5" fmla="*/ 409631 w 648072"/>
              <a:gd name="connsiteY5" fmla="*/ 432048 h 533882"/>
              <a:gd name="connsiteX6" fmla="*/ 375139 w 648072"/>
              <a:gd name="connsiteY6" fmla="*/ 487241 h 533882"/>
              <a:gd name="connsiteX7" fmla="*/ 356926 w 648072"/>
              <a:gd name="connsiteY7" fmla="*/ 514555 h 533882"/>
              <a:gd name="connsiteX8" fmla="*/ 325813 w 648072"/>
              <a:gd name="connsiteY8" fmla="*/ 533882 h 533882"/>
              <a:gd name="connsiteX9" fmla="*/ 324928 w 648072"/>
              <a:gd name="connsiteY9" fmla="*/ 533755 h 533882"/>
              <a:gd name="connsiteX10" fmla="*/ 292931 w 648072"/>
              <a:gd name="connsiteY10" fmla="*/ 514555 h 533882"/>
              <a:gd name="connsiteX11" fmla="*/ 288435 w 648072"/>
              <a:gd name="connsiteY11" fmla="*/ 507812 h 533882"/>
              <a:gd name="connsiteX12" fmla="*/ 241087 w 648072"/>
              <a:gd name="connsiteY12" fmla="*/ 432048 h 533882"/>
              <a:gd name="connsiteX13" fmla="*/ 72009 w 648072"/>
              <a:gd name="connsiteY13" fmla="*/ 432048 h 533882"/>
              <a:gd name="connsiteX14" fmla="*/ 0 w 648072"/>
              <a:gd name="connsiteY14" fmla="*/ 360039 h 533882"/>
              <a:gd name="connsiteX15" fmla="*/ 0 w 648072"/>
              <a:gd name="connsiteY15" fmla="*/ 72009 h 533882"/>
              <a:gd name="connsiteX16" fmla="*/ 72009 w 648072"/>
              <a:gd name="connsiteY16" fmla="*/ 0 h 533882"/>
              <a:gd name="connsiteX0-1" fmla="*/ 72009 w 648072"/>
              <a:gd name="connsiteY0-2" fmla="*/ 0 h 533882"/>
              <a:gd name="connsiteX1-3" fmla="*/ 576063 w 648072"/>
              <a:gd name="connsiteY1-4" fmla="*/ 0 h 533882"/>
              <a:gd name="connsiteX2-5" fmla="*/ 648072 w 648072"/>
              <a:gd name="connsiteY2-6" fmla="*/ 72009 h 533882"/>
              <a:gd name="connsiteX3-7" fmla="*/ 648072 w 648072"/>
              <a:gd name="connsiteY3-8" fmla="*/ 360039 h 533882"/>
              <a:gd name="connsiteX4-9" fmla="*/ 576063 w 648072"/>
              <a:gd name="connsiteY4-10" fmla="*/ 432048 h 533882"/>
              <a:gd name="connsiteX5-11" fmla="*/ 409631 w 648072"/>
              <a:gd name="connsiteY5-12" fmla="*/ 432048 h 533882"/>
              <a:gd name="connsiteX6-13" fmla="*/ 375139 w 648072"/>
              <a:gd name="connsiteY6-14" fmla="*/ 487241 h 533882"/>
              <a:gd name="connsiteX7-15" fmla="*/ 356926 w 648072"/>
              <a:gd name="connsiteY7-16" fmla="*/ 514555 h 533882"/>
              <a:gd name="connsiteX8-17" fmla="*/ 325813 w 648072"/>
              <a:gd name="connsiteY8-18" fmla="*/ 533882 h 533882"/>
              <a:gd name="connsiteX9-19" fmla="*/ 324928 w 648072"/>
              <a:gd name="connsiteY9-20" fmla="*/ 533755 h 533882"/>
              <a:gd name="connsiteX10-21" fmla="*/ 292931 w 648072"/>
              <a:gd name="connsiteY10-22" fmla="*/ 514555 h 533882"/>
              <a:gd name="connsiteX11-23" fmla="*/ 241087 w 648072"/>
              <a:gd name="connsiteY11-24" fmla="*/ 432048 h 533882"/>
              <a:gd name="connsiteX12-25" fmla="*/ 72009 w 648072"/>
              <a:gd name="connsiteY12-26" fmla="*/ 432048 h 533882"/>
              <a:gd name="connsiteX13-27" fmla="*/ 0 w 648072"/>
              <a:gd name="connsiteY13-28" fmla="*/ 360039 h 533882"/>
              <a:gd name="connsiteX14-29" fmla="*/ 0 w 648072"/>
              <a:gd name="connsiteY14-30" fmla="*/ 72009 h 533882"/>
              <a:gd name="connsiteX15-31" fmla="*/ 72009 w 648072"/>
              <a:gd name="connsiteY15-32" fmla="*/ 0 h 5338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648072" h="533882">
                <a:moveTo>
                  <a:pt x="72009" y="0"/>
                </a:moveTo>
                <a:lnTo>
                  <a:pt x="576063" y="0"/>
                </a:lnTo>
                <a:cubicBezTo>
                  <a:pt x="615832" y="0"/>
                  <a:pt x="648072" y="32240"/>
                  <a:pt x="648072" y="72009"/>
                </a:cubicBezTo>
                <a:lnTo>
                  <a:pt x="648072" y="360039"/>
                </a:lnTo>
                <a:cubicBezTo>
                  <a:pt x="648072" y="399808"/>
                  <a:pt x="615832" y="432048"/>
                  <a:pt x="576063" y="432048"/>
                </a:cubicBezTo>
                <a:lnTo>
                  <a:pt x="409631" y="432048"/>
                </a:lnTo>
                <a:lnTo>
                  <a:pt x="375139" y="487241"/>
                </a:lnTo>
                <a:lnTo>
                  <a:pt x="356926" y="514555"/>
                </a:lnTo>
                <a:cubicBezTo>
                  <a:pt x="348334" y="527440"/>
                  <a:pt x="337074" y="533882"/>
                  <a:pt x="325813" y="533882"/>
                </a:cubicBezTo>
                <a:cubicBezTo>
                  <a:pt x="325518" y="533882"/>
                  <a:pt x="325222" y="533877"/>
                  <a:pt x="324928" y="533755"/>
                </a:cubicBezTo>
                <a:cubicBezTo>
                  <a:pt x="313376" y="534216"/>
                  <a:pt x="301747" y="527778"/>
                  <a:pt x="292931" y="514555"/>
                </a:cubicBezTo>
                <a:lnTo>
                  <a:pt x="241087" y="432048"/>
                </a:lnTo>
                <a:lnTo>
                  <a:pt x="72009" y="432048"/>
                </a:lnTo>
                <a:cubicBezTo>
                  <a:pt x="32240" y="432048"/>
                  <a:pt x="0" y="399808"/>
                  <a:pt x="0" y="360039"/>
                </a:cubicBezTo>
                <a:lnTo>
                  <a:pt x="0" y="72009"/>
                </a:lnTo>
                <a:cubicBezTo>
                  <a:pt x="0" y="32240"/>
                  <a:pt x="32240" y="0"/>
                  <a:pt x="72009" y="0"/>
                </a:cubicBezTo>
                <a:close/>
              </a:path>
            </a:pathLst>
          </a:custGeom>
          <a:solidFill>
            <a:srgbClr val="FA8550"/>
          </a:solidFill>
          <a:ln>
            <a:noFill/>
          </a:ln>
        </p:spPr>
        <p:style>
          <a:lnRef idx="2">
            <a:srgbClr val="FA8550">
              <a:shade val="50000"/>
            </a:srgbClr>
          </a:lnRef>
          <a:fillRef idx="1">
            <a:srgbClr val="FA8550"/>
          </a:fillRef>
          <a:effectRef idx="0">
            <a:srgbClr val="FA8550"/>
          </a:effectRef>
          <a:fontRef idx="minor">
            <a:sysClr val="window" lastClr="FFFFFF"/>
          </a:fontRef>
        </p:style>
        <p:txBody>
          <a:bodyPr bIns="25200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r>
              <a:rPr lang="zh-CN" altLang="en-US" sz="3600" b="1">
                <a:sym typeface="+mn-ea"/>
              </a:rPr>
              <a:t>enrich </a:t>
            </a:r>
            <a:r>
              <a:rPr lang="en-US" altLang="zh-CN" sz="3600" b="1">
                <a:sym typeface="+mn-ea"/>
              </a:rPr>
              <a:t>our</a:t>
            </a:r>
            <a:r>
              <a:rPr lang="zh-CN" altLang="en-US" sz="3600" b="1">
                <a:sym typeface="+mn-ea"/>
              </a:rPr>
              <a:t> school/</a:t>
            </a:r>
            <a:endParaRPr lang="zh-CN" altLang="en-US" sz="3600" b="1">
              <a:sym typeface="+mn-ea"/>
            </a:endParaRPr>
          </a:p>
          <a:p>
            <a:pPr algn="ctr"/>
            <a:r>
              <a:rPr lang="zh-CN" altLang="en-US" sz="3600" b="1">
                <a:sym typeface="+mn-ea"/>
              </a:rPr>
              <a:t>campus life</a:t>
            </a:r>
            <a:r>
              <a:rPr lang="zh-CN" altLang="en-US" b="1">
                <a:sym typeface="+mn-ea"/>
              </a:rPr>
              <a:t> </a:t>
            </a:r>
            <a:endParaRPr lang="zh-CN" altLang="en-US" dirty="0">
              <a:solidFill>
                <a:sysClr val="window" lastClr="FFFFFF"/>
              </a:solidFill>
              <a:sym typeface="Arial" panose="020B0604020202020204" pitchFamily="34" charset="0"/>
            </a:endParaRPr>
          </a:p>
        </p:txBody>
      </p:sp>
      <p:sp>
        <p:nvSpPr>
          <p:cNvPr id="39" name="KSO_Shape"/>
          <p:cNvSpPr/>
          <p:nvPr>
            <p:custDataLst>
              <p:tags r:id="rId2"/>
            </p:custDataLst>
          </p:nvPr>
        </p:nvSpPr>
        <p:spPr>
          <a:xfrm>
            <a:off x="2878455" y="26670"/>
            <a:ext cx="1976120" cy="4067175"/>
          </a:xfrm>
          <a:custGeom>
            <a:avLst/>
            <a:gdLst>
              <a:gd name="connsiteX0" fmla="*/ 72009 w 648072"/>
              <a:gd name="connsiteY0" fmla="*/ 0 h 533882"/>
              <a:gd name="connsiteX1" fmla="*/ 576063 w 648072"/>
              <a:gd name="connsiteY1" fmla="*/ 0 h 533882"/>
              <a:gd name="connsiteX2" fmla="*/ 648072 w 648072"/>
              <a:gd name="connsiteY2" fmla="*/ 72009 h 533882"/>
              <a:gd name="connsiteX3" fmla="*/ 648072 w 648072"/>
              <a:gd name="connsiteY3" fmla="*/ 360039 h 533882"/>
              <a:gd name="connsiteX4" fmla="*/ 576063 w 648072"/>
              <a:gd name="connsiteY4" fmla="*/ 432048 h 533882"/>
              <a:gd name="connsiteX5" fmla="*/ 409631 w 648072"/>
              <a:gd name="connsiteY5" fmla="*/ 432048 h 533882"/>
              <a:gd name="connsiteX6" fmla="*/ 375139 w 648072"/>
              <a:gd name="connsiteY6" fmla="*/ 487241 h 533882"/>
              <a:gd name="connsiteX7" fmla="*/ 356926 w 648072"/>
              <a:gd name="connsiteY7" fmla="*/ 514555 h 533882"/>
              <a:gd name="connsiteX8" fmla="*/ 325813 w 648072"/>
              <a:gd name="connsiteY8" fmla="*/ 533882 h 533882"/>
              <a:gd name="connsiteX9" fmla="*/ 324928 w 648072"/>
              <a:gd name="connsiteY9" fmla="*/ 533755 h 533882"/>
              <a:gd name="connsiteX10" fmla="*/ 292931 w 648072"/>
              <a:gd name="connsiteY10" fmla="*/ 514555 h 533882"/>
              <a:gd name="connsiteX11" fmla="*/ 288435 w 648072"/>
              <a:gd name="connsiteY11" fmla="*/ 507812 h 533882"/>
              <a:gd name="connsiteX12" fmla="*/ 241087 w 648072"/>
              <a:gd name="connsiteY12" fmla="*/ 432048 h 533882"/>
              <a:gd name="connsiteX13" fmla="*/ 72009 w 648072"/>
              <a:gd name="connsiteY13" fmla="*/ 432048 h 533882"/>
              <a:gd name="connsiteX14" fmla="*/ 0 w 648072"/>
              <a:gd name="connsiteY14" fmla="*/ 360039 h 533882"/>
              <a:gd name="connsiteX15" fmla="*/ 0 w 648072"/>
              <a:gd name="connsiteY15" fmla="*/ 72009 h 533882"/>
              <a:gd name="connsiteX16" fmla="*/ 72009 w 648072"/>
              <a:gd name="connsiteY16" fmla="*/ 0 h 533882"/>
              <a:gd name="connsiteX0-1" fmla="*/ 72009 w 648072"/>
              <a:gd name="connsiteY0-2" fmla="*/ 0 h 533882"/>
              <a:gd name="connsiteX1-3" fmla="*/ 576063 w 648072"/>
              <a:gd name="connsiteY1-4" fmla="*/ 0 h 533882"/>
              <a:gd name="connsiteX2-5" fmla="*/ 648072 w 648072"/>
              <a:gd name="connsiteY2-6" fmla="*/ 72009 h 533882"/>
              <a:gd name="connsiteX3-7" fmla="*/ 648072 w 648072"/>
              <a:gd name="connsiteY3-8" fmla="*/ 360039 h 533882"/>
              <a:gd name="connsiteX4-9" fmla="*/ 576063 w 648072"/>
              <a:gd name="connsiteY4-10" fmla="*/ 432048 h 533882"/>
              <a:gd name="connsiteX5-11" fmla="*/ 409631 w 648072"/>
              <a:gd name="connsiteY5-12" fmla="*/ 432048 h 533882"/>
              <a:gd name="connsiteX6-13" fmla="*/ 375139 w 648072"/>
              <a:gd name="connsiteY6-14" fmla="*/ 487241 h 533882"/>
              <a:gd name="connsiteX7-15" fmla="*/ 356926 w 648072"/>
              <a:gd name="connsiteY7-16" fmla="*/ 514555 h 533882"/>
              <a:gd name="connsiteX8-17" fmla="*/ 325813 w 648072"/>
              <a:gd name="connsiteY8-18" fmla="*/ 533882 h 533882"/>
              <a:gd name="connsiteX9-19" fmla="*/ 324928 w 648072"/>
              <a:gd name="connsiteY9-20" fmla="*/ 533755 h 533882"/>
              <a:gd name="connsiteX10-21" fmla="*/ 292931 w 648072"/>
              <a:gd name="connsiteY10-22" fmla="*/ 514555 h 533882"/>
              <a:gd name="connsiteX11-23" fmla="*/ 241087 w 648072"/>
              <a:gd name="connsiteY11-24" fmla="*/ 432048 h 533882"/>
              <a:gd name="connsiteX12-25" fmla="*/ 72009 w 648072"/>
              <a:gd name="connsiteY12-26" fmla="*/ 432048 h 533882"/>
              <a:gd name="connsiteX13-27" fmla="*/ 0 w 648072"/>
              <a:gd name="connsiteY13-28" fmla="*/ 360039 h 533882"/>
              <a:gd name="connsiteX14-29" fmla="*/ 0 w 648072"/>
              <a:gd name="connsiteY14-30" fmla="*/ 72009 h 533882"/>
              <a:gd name="connsiteX15-31" fmla="*/ 72009 w 648072"/>
              <a:gd name="connsiteY15-32" fmla="*/ 0 h 5338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648072" h="533882">
                <a:moveTo>
                  <a:pt x="72009" y="0"/>
                </a:moveTo>
                <a:lnTo>
                  <a:pt x="576063" y="0"/>
                </a:lnTo>
                <a:cubicBezTo>
                  <a:pt x="615832" y="0"/>
                  <a:pt x="648072" y="32240"/>
                  <a:pt x="648072" y="72009"/>
                </a:cubicBezTo>
                <a:lnTo>
                  <a:pt x="648072" y="360039"/>
                </a:lnTo>
                <a:cubicBezTo>
                  <a:pt x="648072" y="399808"/>
                  <a:pt x="615832" y="432048"/>
                  <a:pt x="576063" y="432048"/>
                </a:cubicBezTo>
                <a:lnTo>
                  <a:pt x="409631" y="432048"/>
                </a:lnTo>
                <a:lnTo>
                  <a:pt x="375139" y="487241"/>
                </a:lnTo>
                <a:lnTo>
                  <a:pt x="356926" y="514555"/>
                </a:lnTo>
                <a:cubicBezTo>
                  <a:pt x="348334" y="527440"/>
                  <a:pt x="337074" y="533882"/>
                  <a:pt x="325813" y="533882"/>
                </a:cubicBezTo>
                <a:cubicBezTo>
                  <a:pt x="325518" y="533882"/>
                  <a:pt x="325222" y="533877"/>
                  <a:pt x="324928" y="533755"/>
                </a:cubicBezTo>
                <a:cubicBezTo>
                  <a:pt x="313376" y="534216"/>
                  <a:pt x="301747" y="527778"/>
                  <a:pt x="292931" y="514555"/>
                </a:cubicBezTo>
                <a:lnTo>
                  <a:pt x="241087" y="432048"/>
                </a:lnTo>
                <a:lnTo>
                  <a:pt x="72009" y="432048"/>
                </a:lnTo>
                <a:cubicBezTo>
                  <a:pt x="32240" y="432048"/>
                  <a:pt x="0" y="399808"/>
                  <a:pt x="0" y="360039"/>
                </a:cubicBezTo>
                <a:lnTo>
                  <a:pt x="0" y="72009"/>
                </a:lnTo>
                <a:cubicBezTo>
                  <a:pt x="0" y="32240"/>
                  <a:pt x="32240" y="0"/>
                  <a:pt x="72009" y="0"/>
                </a:cubicBezTo>
                <a:close/>
              </a:path>
            </a:pathLst>
          </a:custGeom>
          <a:solidFill>
            <a:srgbClr val="CE8D3E"/>
          </a:solidFill>
          <a:ln>
            <a:noFill/>
          </a:ln>
        </p:spPr>
        <p:style>
          <a:lnRef idx="2">
            <a:srgbClr val="FA8550">
              <a:shade val="50000"/>
            </a:srgbClr>
          </a:lnRef>
          <a:fillRef idx="1">
            <a:srgbClr val="FA8550"/>
          </a:fillRef>
          <a:effectRef idx="0">
            <a:srgbClr val="FA8550"/>
          </a:effectRef>
          <a:fontRef idx="minor">
            <a:sysClr val="window" lastClr="FFFFFF"/>
          </a:fontRef>
        </p:style>
        <p:txBody>
          <a:bodyPr bIns="25200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r>
              <a:rPr lang="zh-CN" altLang="en-US" sz="3600" b="1">
                <a:sym typeface="+mn-ea"/>
              </a:rPr>
              <a:t>relieve stress from our study</a:t>
            </a:r>
            <a:endParaRPr lang="zh-CN" altLang="en-US" sz="3600" dirty="0">
              <a:solidFill>
                <a:sysClr val="window" lastClr="FFFFFF"/>
              </a:solidFill>
              <a:sym typeface="Arial" panose="020B0604020202020204" pitchFamily="34" charset="0"/>
            </a:endParaRPr>
          </a:p>
        </p:txBody>
      </p:sp>
      <p:sp>
        <p:nvSpPr>
          <p:cNvPr id="40" name="KSO_Shape"/>
          <p:cNvSpPr/>
          <p:nvPr>
            <p:custDataLst>
              <p:tags r:id="rId3"/>
            </p:custDataLst>
          </p:nvPr>
        </p:nvSpPr>
        <p:spPr>
          <a:xfrm>
            <a:off x="5186045" y="26670"/>
            <a:ext cx="1976120" cy="4066540"/>
          </a:xfrm>
          <a:custGeom>
            <a:avLst/>
            <a:gdLst>
              <a:gd name="connsiteX0" fmla="*/ 72009 w 648072"/>
              <a:gd name="connsiteY0" fmla="*/ 0 h 533882"/>
              <a:gd name="connsiteX1" fmla="*/ 576063 w 648072"/>
              <a:gd name="connsiteY1" fmla="*/ 0 h 533882"/>
              <a:gd name="connsiteX2" fmla="*/ 648072 w 648072"/>
              <a:gd name="connsiteY2" fmla="*/ 72009 h 533882"/>
              <a:gd name="connsiteX3" fmla="*/ 648072 w 648072"/>
              <a:gd name="connsiteY3" fmla="*/ 360039 h 533882"/>
              <a:gd name="connsiteX4" fmla="*/ 576063 w 648072"/>
              <a:gd name="connsiteY4" fmla="*/ 432048 h 533882"/>
              <a:gd name="connsiteX5" fmla="*/ 409631 w 648072"/>
              <a:gd name="connsiteY5" fmla="*/ 432048 h 533882"/>
              <a:gd name="connsiteX6" fmla="*/ 375139 w 648072"/>
              <a:gd name="connsiteY6" fmla="*/ 487241 h 533882"/>
              <a:gd name="connsiteX7" fmla="*/ 356926 w 648072"/>
              <a:gd name="connsiteY7" fmla="*/ 514555 h 533882"/>
              <a:gd name="connsiteX8" fmla="*/ 325813 w 648072"/>
              <a:gd name="connsiteY8" fmla="*/ 533882 h 533882"/>
              <a:gd name="connsiteX9" fmla="*/ 324928 w 648072"/>
              <a:gd name="connsiteY9" fmla="*/ 533755 h 533882"/>
              <a:gd name="connsiteX10" fmla="*/ 292931 w 648072"/>
              <a:gd name="connsiteY10" fmla="*/ 514555 h 533882"/>
              <a:gd name="connsiteX11" fmla="*/ 288435 w 648072"/>
              <a:gd name="connsiteY11" fmla="*/ 507812 h 533882"/>
              <a:gd name="connsiteX12" fmla="*/ 241087 w 648072"/>
              <a:gd name="connsiteY12" fmla="*/ 432048 h 533882"/>
              <a:gd name="connsiteX13" fmla="*/ 72009 w 648072"/>
              <a:gd name="connsiteY13" fmla="*/ 432048 h 533882"/>
              <a:gd name="connsiteX14" fmla="*/ 0 w 648072"/>
              <a:gd name="connsiteY14" fmla="*/ 360039 h 533882"/>
              <a:gd name="connsiteX15" fmla="*/ 0 w 648072"/>
              <a:gd name="connsiteY15" fmla="*/ 72009 h 533882"/>
              <a:gd name="connsiteX16" fmla="*/ 72009 w 648072"/>
              <a:gd name="connsiteY16" fmla="*/ 0 h 533882"/>
              <a:gd name="connsiteX0-1" fmla="*/ 72009 w 648072"/>
              <a:gd name="connsiteY0-2" fmla="*/ 0 h 533882"/>
              <a:gd name="connsiteX1-3" fmla="*/ 576063 w 648072"/>
              <a:gd name="connsiteY1-4" fmla="*/ 0 h 533882"/>
              <a:gd name="connsiteX2-5" fmla="*/ 648072 w 648072"/>
              <a:gd name="connsiteY2-6" fmla="*/ 72009 h 533882"/>
              <a:gd name="connsiteX3-7" fmla="*/ 648072 w 648072"/>
              <a:gd name="connsiteY3-8" fmla="*/ 360039 h 533882"/>
              <a:gd name="connsiteX4-9" fmla="*/ 576063 w 648072"/>
              <a:gd name="connsiteY4-10" fmla="*/ 432048 h 533882"/>
              <a:gd name="connsiteX5-11" fmla="*/ 409631 w 648072"/>
              <a:gd name="connsiteY5-12" fmla="*/ 432048 h 533882"/>
              <a:gd name="connsiteX6-13" fmla="*/ 375139 w 648072"/>
              <a:gd name="connsiteY6-14" fmla="*/ 487241 h 533882"/>
              <a:gd name="connsiteX7-15" fmla="*/ 356926 w 648072"/>
              <a:gd name="connsiteY7-16" fmla="*/ 514555 h 533882"/>
              <a:gd name="connsiteX8-17" fmla="*/ 325813 w 648072"/>
              <a:gd name="connsiteY8-18" fmla="*/ 533882 h 533882"/>
              <a:gd name="connsiteX9-19" fmla="*/ 324928 w 648072"/>
              <a:gd name="connsiteY9-20" fmla="*/ 533755 h 533882"/>
              <a:gd name="connsiteX10-21" fmla="*/ 292931 w 648072"/>
              <a:gd name="connsiteY10-22" fmla="*/ 514555 h 533882"/>
              <a:gd name="connsiteX11-23" fmla="*/ 241087 w 648072"/>
              <a:gd name="connsiteY11-24" fmla="*/ 432048 h 533882"/>
              <a:gd name="connsiteX12-25" fmla="*/ 72009 w 648072"/>
              <a:gd name="connsiteY12-26" fmla="*/ 432048 h 533882"/>
              <a:gd name="connsiteX13-27" fmla="*/ 0 w 648072"/>
              <a:gd name="connsiteY13-28" fmla="*/ 360039 h 533882"/>
              <a:gd name="connsiteX14-29" fmla="*/ 0 w 648072"/>
              <a:gd name="connsiteY14-30" fmla="*/ 72009 h 533882"/>
              <a:gd name="connsiteX15-31" fmla="*/ 72009 w 648072"/>
              <a:gd name="connsiteY15-32" fmla="*/ 0 h 5338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648072" h="533882">
                <a:moveTo>
                  <a:pt x="72009" y="0"/>
                </a:moveTo>
                <a:lnTo>
                  <a:pt x="576063" y="0"/>
                </a:lnTo>
                <a:cubicBezTo>
                  <a:pt x="615832" y="0"/>
                  <a:pt x="648072" y="32240"/>
                  <a:pt x="648072" y="72009"/>
                </a:cubicBezTo>
                <a:lnTo>
                  <a:pt x="648072" y="360039"/>
                </a:lnTo>
                <a:cubicBezTo>
                  <a:pt x="648072" y="399808"/>
                  <a:pt x="615832" y="432048"/>
                  <a:pt x="576063" y="432048"/>
                </a:cubicBezTo>
                <a:lnTo>
                  <a:pt x="409631" y="432048"/>
                </a:lnTo>
                <a:lnTo>
                  <a:pt x="375139" y="487241"/>
                </a:lnTo>
                <a:lnTo>
                  <a:pt x="356926" y="514555"/>
                </a:lnTo>
                <a:cubicBezTo>
                  <a:pt x="348334" y="527440"/>
                  <a:pt x="337074" y="533882"/>
                  <a:pt x="325813" y="533882"/>
                </a:cubicBezTo>
                <a:cubicBezTo>
                  <a:pt x="325518" y="533882"/>
                  <a:pt x="325222" y="533877"/>
                  <a:pt x="324928" y="533755"/>
                </a:cubicBezTo>
                <a:cubicBezTo>
                  <a:pt x="313376" y="534216"/>
                  <a:pt x="301747" y="527778"/>
                  <a:pt x="292931" y="514555"/>
                </a:cubicBezTo>
                <a:lnTo>
                  <a:pt x="241087" y="432048"/>
                </a:lnTo>
                <a:lnTo>
                  <a:pt x="72009" y="432048"/>
                </a:lnTo>
                <a:cubicBezTo>
                  <a:pt x="32240" y="432048"/>
                  <a:pt x="0" y="399808"/>
                  <a:pt x="0" y="360039"/>
                </a:cubicBezTo>
                <a:lnTo>
                  <a:pt x="0" y="72009"/>
                </a:lnTo>
                <a:cubicBezTo>
                  <a:pt x="0" y="32240"/>
                  <a:pt x="32240" y="0"/>
                  <a:pt x="72009" y="0"/>
                </a:cubicBezTo>
                <a:close/>
              </a:path>
            </a:pathLst>
          </a:custGeom>
          <a:solidFill>
            <a:srgbClr val="FA8550"/>
          </a:solidFill>
          <a:ln>
            <a:noFill/>
          </a:ln>
        </p:spPr>
        <p:style>
          <a:lnRef idx="2">
            <a:srgbClr val="FA8550">
              <a:shade val="50000"/>
            </a:srgbClr>
          </a:lnRef>
          <a:fillRef idx="1">
            <a:srgbClr val="FA8550"/>
          </a:fillRef>
          <a:effectRef idx="0">
            <a:srgbClr val="FA8550"/>
          </a:effectRef>
          <a:fontRef idx="minor">
            <a:sysClr val="window" lastClr="FFFFFF"/>
          </a:fontRef>
        </p:style>
        <p:txBody>
          <a:bodyPr bIns="25200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r>
              <a:rPr lang="zh-CN" altLang="en-US" sz="3200" b="1">
                <a:sym typeface="+mn-ea"/>
              </a:rPr>
              <a:t>promote friendship between </a:t>
            </a:r>
            <a:r>
              <a:rPr lang="en-US" altLang="zh-CN" sz="3200" b="1">
                <a:sym typeface="+mn-ea"/>
              </a:rPr>
              <a:t>teachers</a:t>
            </a:r>
            <a:r>
              <a:rPr lang="zh-CN" altLang="en-US" sz="3200" b="1">
                <a:sym typeface="+mn-ea"/>
              </a:rPr>
              <a:t> and </a:t>
            </a:r>
            <a:r>
              <a:rPr lang="en-US" altLang="zh-CN" sz="3200" b="1">
                <a:sym typeface="+mn-ea"/>
              </a:rPr>
              <a:t>students</a:t>
            </a:r>
            <a:endParaRPr lang="en-US" altLang="zh-CN" sz="3200" b="1" dirty="0">
              <a:solidFill>
                <a:sysClr val="window" lastClr="FFFFFF"/>
              </a:solidFill>
              <a:sym typeface="+mn-ea"/>
            </a:endParaRPr>
          </a:p>
        </p:txBody>
      </p:sp>
      <p:sp>
        <p:nvSpPr>
          <p:cNvPr id="41" name="KSO_Shape"/>
          <p:cNvSpPr/>
          <p:nvPr>
            <p:custDataLst>
              <p:tags r:id="rId4"/>
            </p:custDataLst>
          </p:nvPr>
        </p:nvSpPr>
        <p:spPr>
          <a:xfrm>
            <a:off x="7493000" y="26670"/>
            <a:ext cx="1976120" cy="4065905"/>
          </a:xfrm>
          <a:custGeom>
            <a:avLst/>
            <a:gdLst>
              <a:gd name="connsiteX0" fmla="*/ 72009 w 648072"/>
              <a:gd name="connsiteY0" fmla="*/ 0 h 533882"/>
              <a:gd name="connsiteX1" fmla="*/ 576063 w 648072"/>
              <a:gd name="connsiteY1" fmla="*/ 0 h 533882"/>
              <a:gd name="connsiteX2" fmla="*/ 648072 w 648072"/>
              <a:gd name="connsiteY2" fmla="*/ 72009 h 533882"/>
              <a:gd name="connsiteX3" fmla="*/ 648072 w 648072"/>
              <a:gd name="connsiteY3" fmla="*/ 360039 h 533882"/>
              <a:gd name="connsiteX4" fmla="*/ 576063 w 648072"/>
              <a:gd name="connsiteY4" fmla="*/ 432048 h 533882"/>
              <a:gd name="connsiteX5" fmla="*/ 409631 w 648072"/>
              <a:gd name="connsiteY5" fmla="*/ 432048 h 533882"/>
              <a:gd name="connsiteX6" fmla="*/ 375139 w 648072"/>
              <a:gd name="connsiteY6" fmla="*/ 487241 h 533882"/>
              <a:gd name="connsiteX7" fmla="*/ 356926 w 648072"/>
              <a:gd name="connsiteY7" fmla="*/ 514555 h 533882"/>
              <a:gd name="connsiteX8" fmla="*/ 325813 w 648072"/>
              <a:gd name="connsiteY8" fmla="*/ 533882 h 533882"/>
              <a:gd name="connsiteX9" fmla="*/ 324928 w 648072"/>
              <a:gd name="connsiteY9" fmla="*/ 533755 h 533882"/>
              <a:gd name="connsiteX10" fmla="*/ 292931 w 648072"/>
              <a:gd name="connsiteY10" fmla="*/ 514555 h 533882"/>
              <a:gd name="connsiteX11" fmla="*/ 288435 w 648072"/>
              <a:gd name="connsiteY11" fmla="*/ 507812 h 533882"/>
              <a:gd name="connsiteX12" fmla="*/ 241087 w 648072"/>
              <a:gd name="connsiteY12" fmla="*/ 432048 h 533882"/>
              <a:gd name="connsiteX13" fmla="*/ 72009 w 648072"/>
              <a:gd name="connsiteY13" fmla="*/ 432048 h 533882"/>
              <a:gd name="connsiteX14" fmla="*/ 0 w 648072"/>
              <a:gd name="connsiteY14" fmla="*/ 360039 h 533882"/>
              <a:gd name="connsiteX15" fmla="*/ 0 w 648072"/>
              <a:gd name="connsiteY15" fmla="*/ 72009 h 533882"/>
              <a:gd name="connsiteX16" fmla="*/ 72009 w 648072"/>
              <a:gd name="connsiteY16" fmla="*/ 0 h 533882"/>
              <a:gd name="connsiteX0-1" fmla="*/ 72009 w 648072"/>
              <a:gd name="connsiteY0-2" fmla="*/ 0 h 533882"/>
              <a:gd name="connsiteX1-3" fmla="*/ 576063 w 648072"/>
              <a:gd name="connsiteY1-4" fmla="*/ 0 h 533882"/>
              <a:gd name="connsiteX2-5" fmla="*/ 648072 w 648072"/>
              <a:gd name="connsiteY2-6" fmla="*/ 72009 h 533882"/>
              <a:gd name="connsiteX3-7" fmla="*/ 648072 w 648072"/>
              <a:gd name="connsiteY3-8" fmla="*/ 360039 h 533882"/>
              <a:gd name="connsiteX4-9" fmla="*/ 576063 w 648072"/>
              <a:gd name="connsiteY4-10" fmla="*/ 432048 h 533882"/>
              <a:gd name="connsiteX5-11" fmla="*/ 409631 w 648072"/>
              <a:gd name="connsiteY5-12" fmla="*/ 432048 h 533882"/>
              <a:gd name="connsiteX6-13" fmla="*/ 375139 w 648072"/>
              <a:gd name="connsiteY6-14" fmla="*/ 487241 h 533882"/>
              <a:gd name="connsiteX7-15" fmla="*/ 356926 w 648072"/>
              <a:gd name="connsiteY7-16" fmla="*/ 514555 h 533882"/>
              <a:gd name="connsiteX8-17" fmla="*/ 325813 w 648072"/>
              <a:gd name="connsiteY8-18" fmla="*/ 533882 h 533882"/>
              <a:gd name="connsiteX9-19" fmla="*/ 324928 w 648072"/>
              <a:gd name="connsiteY9-20" fmla="*/ 533755 h 533882"/>
              <a:gd name="connsiteX10-21" fmla="*/ 292931 w 648072"/>
              <a:gd name="connsiteY10-22" fmla="*/ 514555 h 533882"/>
              <a:gd name="connsiteX11-23" fmla="*/ 241087 w 648072"/>
              <a:gd name="connsiteY11-24" fmla="*/ 432048 h 533882"/>
              <a:gd name="connsiteX12-25" fmla="*/ 72009 w 648072"/>
              <a:gd name="connsiteY12-26" fmla="*/ 432048 h 533882"/>
              <a:gd name="connsiteX13-27" fmla="*/ 0 w 648072"/>
              <a:gd name="connsiteY13-28" fmla="*/ 360039 h 533882"/>
              <a:gd name="connsiteX14-29" fmla="*/ 0 w 648072"/>
              <a:gd name="connsiteY14-30" fmla="*/ 72009 h 533882"/>
              <a:gd name="connsiteX15-31" fmla="*/ 72009 w 648072"/>
              <a:gd name="connsiteY15-32" fmla="*/ 0 h 5338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648072" h="533882">
                <a:moveTo>
                  <a:pt x="72009" y="0"/>
                </a:moveTo>
                <a:lnTo>
                  <a:pt x="576063" y="0"/>
                </a:lnTo>
                <a:cubicBezTo>
                  <a:pt x="615832" y="0"/>
                  <a:pt x="648072" y="32240"/>
                  <a:pt x="648072" y="72009"/>
                </a:cubicBezTo>
                <a:lnTo>
                  <a:pt x="648072" y="360039"/>
                </a:lnTo>
                <a:cubicBezTo>
                  <a:pt x="648072" y="399808"/>
                  <a:pt x="615832" y="432048"/>
                  <a:pt x="576063" y="432048"/>
                </a:cubicBezTo>
                <a:lnTo>
                  <a:pt x="409631" y="432048"/>
                </a:lnTo>
                <a:lnTo>
                  <a:pt x="375139" y="487241"/>
                </a:lnTo>
                <a:lnTo>
                  <a:pt x="356926" y="514555"/>
                </a:lnTo>
                <a:cubicBezTo>
                  <a:pt x="348334" y="527440"/>
                  <a:pt x="337074" y="533882"/>
                  <a:pt x="325813" y="533882"/>
                </a:cubicBezTo>
                <a:cubicBezTo>
                  <a:pt x="325518" y="533882"/>
                  <a:pt x="325222" y="533877"/>
                  <a:pt x="324928" y="533755"/>
                </a:cubicBezTo>
                <a:cubicBezTo>
                  <a:pt x="313376" y="534216"/>
                  <a:pt x="301747" y="527778"/>
                  <a:pt x="292931" y="514555"/>
                </a:cubicBezTo>
                <a:lnTo>
                  <a:pt x="241087" y="432048"/>
                </a:lnTo>
                <a:lnTo>
                  <a:pt x="72009" y="432048"/>
                </a:lnTo>
                <a:cubicBezTo>
                  <a:pt x="32240" y="432048"/>
                  <a:pt x="0" y="399808"/>
                  <a:pt x="0" y="360039"/>
                </a:cubicBezTo>
                <a:lnTo>
                  <a:pt x="0" y="72009"/>
                </a:lnTo>
                <a:cubicBezTo>
                  <a:pt x="0" y="32240"/>
                  <a:pt x="32240" y="0"/>
                  <a:pt x="72009" y="0"/>
                </a:cubicBezTo>
                <a:close/>
              </a:path>
            </a:pathLst>
          </a:custGeom>
          <a:solidFill>
            <a:srgbClr val="CE8D3E"/>
          </a:solidFill>
          <a:ln>
            <a:noFill/>
          </a:ln>
        </p:spPr>
        <p:style>
          <a:lnRef idx="2">
            <a:srgbClr val="FA8550">
              <a:shade val="50000"/>
            </a:srgbClr>
          </a:lnRef>
          <a:fillRef idx="1">
            <a:srgbClr val="FA8550"/>
          </a:fillRef>
          <a:effectRef idx="0">
            <a:srgbClr val="FA8550"/>
          </a:effectRef>
          <a:fontRef idx="minor">
            <a:sysClr val="window" lastClr="FFFFFF"/>
          </a:fontRef>
        </p:style>
        <p:txBody>
          <a:bodyPr bIns="25200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r>
              <a:rPr lang="zh-CN" altLang="en-US" sz="3200" b="1">
                <a:sym typeface="+mn-ea"/>
              </a:rPr>
              <a:t>raise </a:t>
            </a:r>
            <a:r>
              <a:rPr lang="en-US" sz="3200" b="1">
                <a:sym typeface="+mn-ea"/>
              </a:rPr>
              <a:t>the</a:t>
            </a:r>
            <a:r>
              <a:rPr lang="zh-CN" altLang="en-US" sz="3200" b="1">
                <a:sym typeface="+mn-ea"/>
              </a:rPr>
              <a:t> awareness of</a:t>
            </a:r>
            <a:r>
              <a:rPr lang="en-US" altLang="zh-CN" sz="3200" b="1">
                <a:sym typeface="+mn-ea"/>
              </a:rPr>
              <a:t> building up our body</a:t>
            </a:r>
            <a:endParaRPr lang="en-US" altLang="zh-CN" sz="3200" b="1" dirty="0">
              <a:solidFill>
                <a:sysClr val="window" lastClr="FFFFFF"/>
              </a:solidFill>
              <a:sym typeface="+mn-ea"/>
            </a:endParaRPr>
          </a:p>
        </p:txBody>
      </p:sp>
      <p:sp>
        <p:nvSpPr>
          <p:cNvPr id="10" name="KSO_Shape"/>
          <p:cNvSpPr/>
          <p:nvPr>
            <p:custDataLst>
              <p:tags r:id="rId5"/>
            </p:custDataLst>
          </p:nvPr>
        </p:nvSpPr>
        <p:spPr>
          <a:xfrm>
            <a:off x="9799955" y="26670"/>
            <a:ext cx="1976120" cy="4066540"/>
          </a:xfrm>
          <a:custGeom>
            <a:avLst/>
            <a:gdLst>
              <a:gd name="connsiteX0" fmla="*/ 72009 w 648072"/>
              <a:gd name="connsiteY0" fmla="*/ 0 h 533882"/>
              <a:gd name="connsiteX1" fmla="*/ 576063 w 648072"/>
              <a:gd name="connsiteY1" fmla="*/ 0 h 533882"/>
              <a:gd name="connsiteX2" fmla="*/ 648072 w 648072"/>
              <a:gd name="connsiteY2" fmla="*/ 72009 h 533882"/>
              <a:gd name="connsiteX3" fmla="*/ 648072 w 648072"/>
              <a:gd name="connsiteY3" fmla="*/ 360039 h 533882"/>
              <a:gd name="connsiteX4" fmla="*/ 576063 w 648072"/>
              <a:gd name="connsiteY4" fmla="*/ 432048 h 533882"/>
              <a:gd name="connsiteX5" fmla="*/ 409631 w 648072"/>
              <a:gd name="connsiteY5" fmla="*/ 432048 h 533882"/>
              <a:gd name="connsiteX6" fmla="*/ 375139 w 648072"/>
              <a:gd name="connsiteY6" fmla="*/ 487241 h 533882"/>
              <a:gd name="connsiteX7" fmla="*/ 356926 w 648072"/>
              <a:gd name="connsiteY7" fmla="*/ 514555 h 533882"/>
              <a:gd name="connsiteX8" fmla="*/ 325813 w 648072"/>
              <a:gd name="connsiteY8" fmla="*/ 533882 h 533882"/>
              <a:gd name="connsiteX9" fmla="*/ 324928 w 648072"/>
              <a:gd name="connsiteY9" fmla="*/ 533755 h 533882"/>
              <a:gd name="connsiteX10" fmla="*/ 292931 w 648072"/>
              <a:gd name="connsiteY10" fmla="*/ 514555 h 533882"/>
              <a:gd name="connsiteX11" fmla="*/ 288435 w 648072"/>
              <a:gd name="connsiteY11" fmla="*/ 507812 h 533882"/>
              <a:gd name="connsiteX12" fmla="*/ 241087 w 648072"/>
              <a:gd name="connsiteY12" fmla="*/ 432048 h 533882"/>
              <a:gd name="connsiteX13" fmla="*/ 72009 w 648072"/>
              <a:gd name="connsiteY13" fmla="*/ 432048 h 533882"/>
              <a:gd name="connsiteX14" fmla="*/ 0 w 648072"/>
              <a:gd name="connsiteY14" fmla="*/ 360039 h 533882"/>
              <a:gd name="connsiteX15" fmla="*/ 0 w 648072"/>
              <a:gd name="connsiteY15" fmla="*/ 72009 h 533882"/>
              <a:gd name="connsiteX16" fmla="*/ 72009 w 648072"/>
              <a:gd name="connsiteY16" fmla="*/ 0 h 533882"/>
              <a:gd name="connsiteX0-1" fmla="*/ 72009 w 648072"/>
              <a:gd name="connsiteY0-2" fmla="*/ 0 h 533882"/>
              <a:gd name="connsiteX1-3" fmla="*/ 576063 w 648072"/>
              <a:gd name="connsiteY1-4" fmla="*/ 0 h 533882"/>
              <a:gd name="connsiteX2-5" fmla="*/ 648072 w 648072"/>
              <a:gd name="connsiteY2-6" fmla="*/ 72009 h 533882"/>
              <a:gd name="connsiteX3-7" fmla="*/ 648072 w 648072"/>
              <a:gd name="connsiteY3-8" fmla="*/ 360039 h 533882"/>
              <a:gd name="connsiteX4-9" fmla="*/ 576063 w 648072"/>
              <a:gd name="connsiteY4-10" fmla="*/ 432048 h 533882"/>
              <a:gd name="connsiteX5-11" fmla="*/ 409631 w 648072"/>
              <a:gd name="connsiteY5-12" fmla="*/ 432048 h 533882"/>
              <a:gd name="connsiteX6-13" fmla="*/ 375139 w 648072"/>
              <a:gd name="connsiteY6-14" fmla="*/ 487241 h 533882"/>
              <a:gd name="connsiteX7-15" fmla="*/ 356926 w 648072"/>
              <a:gd name="connsiteY7-16" fmla="*/ 514555 h 533882"/>
              <a:gd name="connsiteX8-17" fmla="*/ 325813 w 648072"/>
              <a:gd name="connsiteY8-18" fmla="*/ 533882 h 533882"/>
              <a:gd name="connsiteX9-19" fmla="*/ 324928 w 648072"/>
              <a:gd name="connsiteY9-20" fmla="*/ 533755 h 533882"/>
              <a:gd name="connsiteX10-21" fmla="*/ 292931 w 648072"/>
              <a:gd name="connsiteY10-22" fmla="*/ 514555 h 533882"/>
              <a:gd name="connsiteX11-23" fmla="*/ 241087 w 648072"/>
              <a:gd name="connsiteY11-24" fmla="*/ 432048 h 533882"/>
              <a:gd name="connsiteX12-25" fmla="*/ 72009 w 648072"/>
              <a:gd name="connsiteY12-26" fmla="*/ 432048 h 533882"/>
              <a:gd name="connsiteX13-27" fmla="*/ 0 w 648072"/>
              <a:gd name="connsiteY13-28" fmla="*/ 360039 h 533882"/>
              <a:gd name="connsiteX14-29" fmla="*/ 0 w 648072"/>
              <a:gd name="connsiteY14-30" fmla="*/ 72009 h 533882"/>
              <a:gd name="connsiteX15-31" fmla="*/ 72009 w 648072"/>
              <a:gd name="connsiteY15-32" fmla="*/ 0 h 5338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648072" h="533882">
                <a:moveTo>
                  <a:pt x="72009" y="0"/>
                </a:moveTo>
                <a:lnTo>
                  <a:pt x="576063" y="0"/>
                </a:lnTo>
                <a:cubicBezTo>
                  <a:pt x="615832" y="0"/>
                  <a:pt x="648072" y="32240"/>
                  <a:pt x="648072" y="72009"/>
                </a:cubicBezTo>
                <a:lnTo>
                  <a:pt x="648072" y="360039"/>
                </a:lnTo>
                <a:cubicBezTo>
                  <a:pt x="648072" y="399808"/>
                  <a:pt x="615832" y="432048"/>
                  <a:pt x="576063" y="432048"/>
                </a:cubicBezTo>
                <a:lnTo>
                  <a:pt x="409631" y="432048"/>
                </a:lnTo>
                <a:lnTo>
                  <a:pt x="375139" y="487241"/>
                </a:lnTo>
                <a:lnTo>
                  <a:pt x="356926" y="514555"/>
                </a:lnTo>
                <a:cubicBezTo>
                  <a:pt x="348334" y="527440"/>
                  <a:pt x="337074" y="533882"/>
                  <a:pt x="325813" y="533882"/>
                </a:cubicBezTo>
                <a:cubicBezTo>
                  <a:pt x="325518" y="533882"/>
                  <a:pt x="325222" y="533877"/>
                  <a:pt x="324928" y="533755"/>
                </a:cubicBezTo>
                <a:cubicBezTo>
                  <a:pt x="313376" y="534216"/>
                  <a:pt x="301747" y="527778"/>
                  <a:pt x="292931" y="514555"/>
                </a:cubicBezTo>
                <a:lnTo>
                  <a:pt x="241087" y="432048"/>
                </a:lnTo>
                <a:lnTo>
                  <a:pt x="72009" y="432048"/>
                </a:lnTo>
                <a:cubicBezTo>
                  <a:pt x="32240" y="432048"/>
                  <a:pt x="0" y="399808"/>
                  <a:pt x="0" y="360039"/>
                </a:cubicBezTo>
                <a:lnTo>
                  <a:pt x="0" y="72009"/>
                </a:lnTo>
                <a:cubicBezTo>
                  <a:pt x="0" y="32240"/>
                  <a:pt x="32240" y="0"/>
                  <a:pt x="72009" y="0"/>
                </a:cubicBezTo>
                <a:close/>
              </a:path>
            </a:pathLst>
          </a:custGeom>
          <a:solidFill>
            <a:srgbClr val="FA8550"/>
          </a:solidFill>
          <a:ln>
            <a:noFill/>
          </a:ln>
        </p:spPr>
        <p:style>
          <a:lnRef idx="2">
            <a:srgbClr val="FA8550">
              <a:shade val="50000"/>
            </a:srgbClr>
          </a:lnRef>
          <a:fillRef idx="1">
            <a:srgbClr val="FA8550"/>
          </a:fillRef>
          <a:effectRef idx="0">
            <a:srgbClr val="FA8550"/>
          </a:effectRef>
          <a:fontRef idx="minor">
            <a:sysClr val="window" lastClr="FFFFFF"/>
          </a:fontRef>
        </p:style>
        <p:txBody>
          <a:bodyPr bIns="25200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r>
              <a:rPr lang="zh-CN" altLang="en-US" sz="3200" b="1">
                <a:sym typeface="+mn-ea"/>
              </a:rPr>
              <a:t>broaden o</a:t>
            </a:r>
            <a:r>
              <a:rPr lang="en-US" altLang="zh-CN" sz="3200" b="1">
                <a:sym typeface="+mn-ea"/>
              </a:rPr>
              <a:t>ur</a:t>
            </a:r>
            <a:r>
              <a:rPr lang="zh-CN" altLang="en-US" sz="3200" b="1">
                <a:sym typeface="+mn-ea"/>
              </a:rPr>
              <a:t> horizon</a:t>
            </a:r>
            <a:endParaRPr lang="zh-CN" altLang="en-US" sz="3200" b="1">
              <a:sym typeface="+mn-ea"/>
            </a:endParaRPr>
          </a:p>
          <a:p>
            <a:pPr algn="ctr"/>
            <a:r>
              <a:rPr lang="zh-CN" altLang="en-US" sz="3200" b="1">
                <a:sym typeface="+mn-ea"/>
              </a:rPr>
              <a:t>/view </a:t>
            </a:r>
            <a:endParaRPr lang="zh-CN" altLang="en-US" sz="3200" dirty="0">
              <a:solidFill>
                <a:sysClr val="window" lastClr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3270" y="4203065"/>
            <a:ext cx="10665460" cy="193802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 anchor="t">
            <a:spAutoFit/>
          </a:bodyPr>
          <a:p>
            <a:pPr algn="ctr"/>
            <a:r>
              <a:rPr lang="en-US" altLang="da-DK" sz="4000" b="1" dirty="0">
                <a:solidFill>
                  <a:srgbClr val="C00000"/>
                </a:solidFill>
                <a:highlight>
                  <a:srgbClr val="FFFF00"/>
                </a:highlight>
                <a:latin typeface="Calibri Light" panose="020F0302020204030204" charset="0"/>
                <a:cs typeface="+mn-ea"/>
                <a:sym typeface="Arial" panose="020B0604020202020204" pitchFamily="34" charset="0"/>
              </a:rPr>
              <a:t>Brainstorming:</a:t>
            </a:r>
            <a:r>
              <a:rPr lang="en-US" altLang="da-DK" sz="4000" b="1" dirty="0">
                <a:solidFill>
                  <a:srgbClr val="FA8550"/>
                </a:solidFill>
                <a:highlight>
                  <a:srgbClr val="FFFF00"/>
                </a:highlight>
                <a:latin typeface="Calibri Light" panose="020F0302020204030204" charset="0"/>
                <a:cs typeface="+mn-ea"/>
                <a:sym typeface="Arial" panose="020B0604020202020204" pitchFamily="34" charset="0"/>
              </a:rPr>
              <a:t> </a:t>
            </a:r>
            <a:endParaRPr lang="en-US" altLang="da-DK" sz="4000" b="1" dirty="0">
              <a:solidFill>
                <a:srgbClr val="FA8550"/>
              </a:solidFill>
              <a:highlight>
                <a:srgbClr val="FFFF00"/>
              </a:highlight>
              <a:latin typeface="Calibri Light" panose="020F0302020204030204" charset="0"/>
              <a:cs typeface="+mn-ea"/>
              <a:sym typeface="Arial" panose="020B0604020202020204" pitchFamily="34" charset="0"/>
            </a:endParaRPr>
          </a:p>
          <a:p>
            <a:r>
              <a:rPr lang="en-US" altLang="da-DK" sz="4000" b="1" dirty="0">
                <a:solidFill>
                  <a:schemeClr val="tx1"/>
                </a:solidFill>
                <a:latin typeface="Calibri Light" panose="020F0302020204030204" charset="0"/>
                <a:cs typeface="+mn-ea"/>
                <a:sym typeface="Arial" panose="020B0604020202020204" pitchFamily="34" charset="0"/>
              </a:rPr>
              <a:t>What is the meaning of a teacher-student football friendly? </a:t>
            </a:r>
            <a:endParaRPr lang="en-US" altLang="da-DK" sz="4000" b="1" dirty="0">
              <a:solidFill>
                <a:schemeClr val="tx1"/>
              </a:solidFill>
              <a:latin typeface="Calibri Light" panose="020F0302020204030204" charset="0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  <p:bldP spid="39" grpId="0" animBg="1"/>
      <p:bldP spid="40" grpId="0" animBg="1"/>
      <p:bldP spid="41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51485" y="248920"/>
            <a:ext cx="11505565" cy="61855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3600" b="1" dirty="0"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  <a:sym typeface="+mn-ea"/>
              </a:rPr>
              <a:t>Para.3  </a:t>
            </a:r>
            <a:r>
              <a:rPr lang="zh-CN" altLang="en-US" sz="3600" b="1" dirty="0">
                <a:latin typeface="Calibri" panose="020F0502020204030204" charset="0"/>
                <a:cs typeface="Calibri" panose="020F0502020204030204" charset="0"/>
                <a:sym typeface="+mn-ea"/>
              </a:rPr>
              <a:t>活动总结</a:t>
            </a:r>
            <a:endParaRPr lang="zh-CN" altLang="en-US" sz="3600" b="1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l"/>
            <a:r>
              <a:rPr lang="en-US" altLang="zh-CN" sz="3600">
                <a:sym typeface="+mn-ea"/>
              </a:rPr>
              <a:t>(</a:t>
            </a:r>
            <a:r>
              <a:rPr lang="zh-CN" altLang="en-US" sz="3600">
                <a:sym typeface="+mn-ea"/>
              </a:rPr>
              <a:t>活动的</a:t>
            </a:r>
            <a:r>
              <a:rPr lang="zh-CN" altLang="en-US" sz="3600" u="sng">
                <a:sym typeface="+mn-ea"/>
              </a:rPr>
              <a:t>反响、重要意义等</a:t>
            </a:r>
            <a:r>
              <a:rPr lang="en-US" altLang="zh-CN" sz="3600">
                <a:sym typeface="+mn-ea"/>
              </a:rPr>
              <a:t>)</a:t>
            </a:r>
            <a:endParaRPr lang="en-US" altLang="zh-CN" sz="3600"/>
          </a:p>
          <a:p>
            <a:pPr algn="l"/>
            <a:endParaRPr lang="zh-CN" altLang="en-US" sz="3600"/>
          </a:p>
          <a:p>
            <a:pPr algn="l"/>
            <a:r>
              <a:rPr lang="zh-CN" altLang="en-US" sz="3600"/>
              <a:t>必备词汇</a:t>
            </a:r>
            <a:r>
              <a:rPr lang="en-US" altLang="zh-CN" sz="3600"/>
              <a:t>: </a:t>
            </a:r>
            <a:endParaRPr lang="zh-CN" altLang="en-US" sz="3600" b="1">
              <a:solidFill>
                <a:srgbClr val="FF0000"/>
              </a:solidFill>
            </a:endParaRPr>
          </a:p>
          <a:p>
            <a:pPr algn="l"/>
            <a:r>
              <a:rPr lang="zh-CN" altLang="en-US" sz="3600" b="1">
                <a:sym typeface="+mn-ea"/>
              </a:rPr>
              <a:t>well-received adj. 深受欢迎的</a:t>
            </a:r>
            <a:endParaRPr lang="zh-CN" altLang="en-US" sz="3600" b="1"/>
          </a:p>
          <a:p>
            <a:pPr algn="l"/>
            <a:r>
              <a:rPr lang="zh-CN" altLang="en-US" sz="3600" b="1"/>
              <a:t>enrich one</a:t>
            </a:r>
            <a:r>
              <a:rPr lang="en-US" altLang="zh-CN" sz="3600" b="1"/>
              <a:t>’</a:t>
            </a:r>
            <a:r>
              <a:rPr lang="zh-CN" altLang="en-US" sz="3600" b="1"/>
              <a:t>s school/campus life 丰富某人的校园生活</a:t>
            </a:r>
            <a:endParaRPr lang="zh-CN" altLang="en-US" sz="3600" b="1"/>
          </a:p>
          <a:p>
            <a:pPr algn="l"/>
            <a:r>
              <a:rPr lang="zh-CN" altLang="en-US" sz="3600" b="1"/>
              <a:t>broaden one</a:t>
            </a:r>
            <a:r>
              <a:rPr lang="en-US" altLang="zh-CN" sz="3600" b="1"/>
              <a:t>’</a:t>
            </a:r>
            <a:r>
              <a:rPr lang="zh-CN" altLang="en-US" sz="3600" b="1"/>
              <a:t>s horizon/view 拓宽某人的视野</a:t>
            </a:r>
            <a:endParaRPr lang="zh-CN" altLang="en-US" sz="3600" b="1"/>
          </a:p>
          <a:p>
            <a:pPr algn="l"/>
            <a:r>
              <a:rPr lang="zh-CN" altLang="en-US" sz="3600" b="1"/>
              <a:t>relieve stress from our study 缓解学习压力</a:t>
            </a:r>
            <a:endParaRPr lang="zh-CN" altLang="en-US" sz="3600" b="1"/>
          </a:p>
          <a:p>
            <a:pPr algn="l"/>
            <a:r>
              <a:rPr lang="zh-CN" altLang="en-US" sz="3600" b="1"/>
              <a:t>promote friendship between ... and ... 增进...与...的友谊</a:t>
            </a:r>
            <a:endParaRPr lang="zh-CN" altLang="en-US" sz="3600" b="1"/>
          </a:p>
          <a:p>
            <a:pPr algn="l"/>
            <a:r>
              <a:rPr lang="zh-CN" altLang="en-US" sz="3600" b="1"/>
              <a:t>raise one</a:t>
            </a:r>
            <a:r>
              <a:rPr lang="en-US" altLang="zh-CN" sz="3600" b="1"/>
              <a:t>’</a:t>
            </a:r>
            <a:r>
              <a:rPr lang="zh-CN" altLang="en-US" sz="3600" b="1"/>
              <a:t>s awareness of doing sth 提高某人做某事的意识</a:t>
            </a:r>
            <a:endParaRPr lang="zh-CN" altLang="en-US" sz="3600" b="1"/>
          </a:p>
          <a:p>
            <a:pPr algn="l"/>
            <a:r>
              <a:rPr lang="zh-CN" altLang="en-US" sz="3600" b="1"/>
              <a:t>offer sb an opportunity to do sth 给某人提供做某事的机会</a:t>
            </a:r>
            <a:endParaRPr lang="zh-CN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106545" y="1726565"/>
            <a:ext cx="7221855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这场激动人心的比赛不仅缓解了学生们紧张的学习压力，而且增进了他们与老师之间的关系。</a:t>
            </a:r>
            <a:endParaRPr lang="zh-CN" altLang="en-US" sz="3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ts val="5020"/>
              </a:lnSpc>
              <a:spcBef>
                <a:spcPts val="600"/>
              </a:spcBef>
            </a:pP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The exciting game not only </a:t>
            </a: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________ _____________________________________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, but also </a:t>
            </a: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_______________ _____________________________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.</a:t>
            </a:r>
            <a:endParaRPr lang="zh-CN" altLang="en-US" sz="3600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51518" y="196215"/>
            <a:ext cx="531431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Translation 3:</a:t>
            </a:r>
            <a:endParaRPr lang="en-US" altLang="zh-CN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97840" y="1395095"/>
            <a:ext cx="3251200" cy="4896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290695" y="3455035"/>
            <a:ext cx="7037705" cy="1930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fontAlgn="auto">
              <a:lnSpc>
                <a:spcPts val="4780"/>
              </a:lnSpc>
            </a:pPr>
            <a:r>
              <a:rPr lang="en-US" altLang="zh-CN" sz="34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                                              </a:t>
            </a:r>
            <a:r>
              <a:rPr lang="zh-CN" altLang="en-US" sz="34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relieve</a:t>
            </a:r>
            <a:r>
              <a:rPr lang="en-US" altLang="zh-CN" sz="34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d</a:t>
            </a:r>
            <a:r>
              <a:rPr lang="zh-CN" altLang="en-US" sz="34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the students' intense</a:t>
            </a:r>
            <a:r>
              <a:rPr lang="en-US" altLang="zh-CN" sz="34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zh-CN" altLang="en-US" sz="34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pressure </a:t>
            </a:r>
            <a:r>
              <a:rPr lang="en-US" altLang="zh-CN" sz="34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from study</a:t>
            </a:r>
            <a:endParaRPr lang="en-US" altLang="zh-CN" sz="3400" b="1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16400" y="4646930"/>
            <a:ext cx="7112000" cy="1378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5020"/>
              </a:lnSpc>
            </a:pPr>
            <a:r>
              <a:rPr lang="en-US" altLang="zh-CN" sz="34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                                  </a:t>
            </a:r>
            <a:r>
              <a:rPr lang="zh-CN" altLang="en-US" sz="34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strengthened their relationship with the teachers</a:t>
            </a:r>
            <a:endParaRPr lang="zh-CN" altLang="en-US" sz="3400" b="1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623570" y="0"/>
            <a:ext cx="4224655" cy="5276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zh-CN" altLang="en-US" sz="72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句型升级：</a:t>
            </a:r>
            <a:endParaRPr lang="zh-CN" altLang="en-US" sz="7200" b="1" i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7550" y="1233805"/>
            <a:ext cx="10206355" cy="64516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r>
              <a:rPr lang="en-US" sz="3600" b="1">
                <a:sym typeface="+mn-ea"/>
              </a:rPr>
              <a:t>Not only +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部分倒装</a:t>
            </a:r>
            <a:r>
              <a:rPr lang="zh-CN" altLang="en-US" sz="3600" b="1">
                <a:sym typeface="+mn-ea"/>
              </a:rPr>
              <a:t>，</a:t>
            </a:r>
            <a:r>
              <a:rPr lang="en-US" altLang="zh-CN" sz="3600" b="1">
                <a:sym typeface="+mn-ea"/>
              </a:rPr>
              <a:t>but also + </a:t>
            </a:r>
            <a:r>
              <a:rPr lang="zh-CN" altLang="en-US" sz="3600" b="1">
                <a:sym typeface="+mn-ea"/>
              </a:rPr>
              <a:t>并列句</a:t>
            </a:r>
            <a:r>
              <a:rPr lang="en-US" altLang="zh-CN" sz="3600" b="1">
                <a:sym typeface="+mn-ea"/>
              </a:rPr>
              <a:t>.</a:t>
            </a:r>
            <a:endParaRPr lang="zh-CN" altLang="en-US" sz="3600" b="1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4505" y="2585085"/>
            <a:ext cx="1156652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highlight>
                  <a:srgbClr val="FFFF00"/>
                </a:highlight>
              </a:rPr>
              <a:t>翻译：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这场激动人心的比赛不仅帮助学生缓解了紧张的学习压力，而且增进了他们与老师之间的关系。</a:t>
            </a:r>
            <a:endParaRPr lang="zh-CN" altLang="en-US" sz="3600"/>
          </a:p>
          <a:p>
            <a:endParaRPr lang="zh-CN" altLang="en-US" sz="3600"/>
          </a:p>
          <a:p>
            <a:r>
              <a:rPr lang="en-US" altLang="zh-CN" sz="3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Not only </a:t>
            </a:r>
            <a:r>
              <a:rPr lang="en-US" sz="3600" b="1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did the exciting game relieve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the students’ intense pressure, but their relationship with the teachers was also strengthened.</a:t>
            </a:r>
            <a:endParaRPr lang="zh-CN" altLang="en-US" sz="3600" b="1" u="sng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/>
          <a:srcRect l="14157" t="1003" r="15514" b="-3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985770" y="2984500"/>
            <a:ext cx="49383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600" b="1">
                <a:latin typeface="+mj-ea"/>
                <a:ea typeface="+mj-ea"/>
                <a:cs typeface="+mj-ea"/>
              </a:rPr>
              <a:t>   </a:t>
            </a:r>
            <a:r>
              <a:rPr lang="zh-CN" altLang="en-US" sz="6600" b="1">
                <a:latin typeface="+mj-ea"/>
                <a:ea typeface="+mj-ea"/>
                <a:cs typeface="+mj-ea"/>
              </a:rPr>
              <a:t>范文欣赏</a:t>
            </a:r>
            <a:endParaRPr lang="zh-CN" altLang="en-US" sz="6600" b="1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rcRect r="250" b="2926"/>
          <a:stretch>
            <a:fillRect/>
          </a:stretch>
        </p:blipFill>
        <p:spPr>
          <a:xfrm>
            <a:off x="30480" y="0"/>
            <a:ext cx="1216152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240790" y="2565400"/>
            <a:ext cx="971105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6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“新闻报道”类英语应用文</a:t>
            </a:r>
            <a:endParaRPr lang="zh-CN" sz="6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/>
            <a:r>
              <a:rPr lang="zh-CN" sz="6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写作指导</a:t>
            </a:r>
            <a:endParaRPr lang="zh-CN" altLang="en-US" sz="6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1350" y="464185"/>
            <a:ext cx="1141285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>
              <a:buFont typeface="Wingdings" panose="05000000000000000000" charset="0"/>
              <a:buChar char="Ø"/>
            </a:pPr>
            <a:r>
              <a:rPr lang="en-US" altLang="zh-CN" sz="3200" i="1">
                <a:solidFill>
                  <a:srgbClr val="7030A0"/>
                </a:solidFill>
                <a:latin typeface="MV Boli" panose="02000500030200090000" charset="0"/>
                <a:cs typeface="MV Boli" panose="02000500030200090000" charset="0"/>
              </a:rPr>
              <a:t>湖北省高中名校联盟2023届高三第二次联合测评</a:t>
            </a:r>
            <a:endParaRPr lang="en-US" altLang="zh-CN" sz="3200" i="1">
              <a:solidFill>
                <a:srgbClr val="7030A0"/>
              </a:solidFill>
              <a:latin typeface="MV Boli" panose="02000500030200090000" charset="0"/>
              <a:cs typeface="MV Boli" panose="02000500030200090000" charset="0"/>
            </a:endParaRPr>
          </a:p>
          <a:p>
            <a:pPr algn="ctr"/>
            <a:endParaRPr lang="en-US" altLang="zh-CN" sz="4000">
              <a:latin typeface="MV Boli" panose="02000500030200090000" charset="0"/>
              <a:cs typeface="MV Boli" panose="02000500030200090000" charset="0"/>
            </a:endParaRPr>
          </a:p>
          <a:p>
            <a:pPr algn="ctr"/>
            <a:r>
              <a:rPr lang="en-US" altLang="zh-CN" sz="4000">
                <a:latin typeface="MV Boli" panose="02000500030200090000" charset="0"/>
                <a:cs typeface="MV Boli" panose="02000500030200090000" charset="0"/>
              </a:rPr>
              <a:t>How to write a report in English?</a:t>
            </a:r>
            <a:endParaRPr lang="en-US" altLang="zh-CN" sz="4000">
              <a:latin typeface="MV Boli" panose="02000500030200090000" charset="0"/>
              <a:cs typeface="MV Boli" panose="0200050003020009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07535" y="5147310"/>
            <a:ext cx="7518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7030A0"/>
                </a:solidFill>
              </a:rPr>
              <a:t>湖北省东风高级中学</a:t>
            </a:r>
            <a:r>
              <a:rPr lang="en-US" altLang="zh-CN" sz="3600" b="1">
                <a:solidFill>
                  <a:srgbClr val="7030A0"/>
                </a:solidFill>
              </a:rPr>
              <a:t>  </a:t>
            </a:r>
            <a:r>
              <a:rPr lang="zh-CN" altLang="en-US" sz="3600" b="1">
                <a:solidFill>
                  <a:srgbClr val="7030A0"/>
                </a:solidFill>
              </a:rPr>
              <a:t>赵萍</a:t>
            </a:r>
            <a:endParaRPr lang="zh-CN" altLang="en-US" sz="3600" b="1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35583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391410" y="227330"/>
            <a:ext cx="71272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600" b="1">
                <a:sym typeface="+mn-ea"/>
              </a:rPr>
              <a:t>A Teacher</a:t>
            </a:r>
            <a:r>
              <a:rPr lang="en-US" altLang="zh-CN" sz="3600" b="1">
                <a:sym typeface="+mn-ea"/>
              </a:rPr>
              <a:t>-</a:t>
            </a:r>
            <a:r>
              <a:rPr lang="zh-CN" altLang="en-US" sz="3600" b="1">
                <a:sym typeface="+mn-ea"/>
              </a:rPr>
              <a:t>Student Foothall Friendl</a:t>
            </a:r>
            <a:r>
              <a:rPr lang="en-US" altLang="zh-CN" sz="3600" b="1">
                <a:sym typeface="+mn-ea"/>
              </a:rPr>
              <a:t>y</a:t>
            </a:r>
            <a:endParaRPr lang="en-US" altLang="zh-CN" sz="3600" b="1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0530" y="872490"/>
            <a:ext cx="11518900" cy="5692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/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ast Sunday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witnessed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 friendly football match between students and teachers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in 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our school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2800" b="1" u="sng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which is aimed at enriching students’ school life.</a:t>
            </a:r>
            <a:endParaRPr lang="en-US" altLang="zh-CN" sz="2800" b="1" u="sng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indent="457200"/>
            <a:r>
              <a:rPr lang="zh-CN" alt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Bathed in sunshine,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players from Grade 3 </a:t>
            </a:r>
            <a:r>
              <a:rPr lang="zh-CN" altLang="en-US" sz="2800" b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competed against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their teachers in the football field surrounded by all the rest students, </a:t>
            </a:r>
            <a:r>
              <a:rPr lang="zh-CN" altLang="en-US" sz="2800" b="1" u="sng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who were watching excitedly.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Both teams were playing at their best </a:t>
            </a:r>
            <a:r>
              <a:rPr lang="zh-CN" altLang="en-US" sz="2800" b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 high spirits.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Although the teachers </a:t>
            </a:r>
            <a:r>
              <a:rPr lang="en-US" altLang="zh-CN" sz="2800" b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took the lead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in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the game at first, the students did not 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lose heart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and tried to 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catch up with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their opponents. The match was filled with great 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excitement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and 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passion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zh-CN" altLang="en-US" sz="2800" b="1" u="sng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ending in a draw of 2:2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Not only </a:t>
            </a:r>
            <a:r>
              <a:rPr lang="en-US" sz="2800" b="1" u="sng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did the exciting game relieve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the students’ intense pressure, but their relationship with the teachers was also strengthened.</a:t>
            </a:r>
            <a:endParaRPr lang="en-US" altLang="zh-CN" sz="2800" b="1" u="sng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/>
          <a:srcRect l="14157" t="1003" r="15514" b="-3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188845" y="2969260"/>
            <a:ext cx="670433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600" b="1">
                <a:latin typeface="+mj-ea"/>
                <a:ea typeface="+mj-ea"/>
                <a:cs typeface="+mj-ea"/>
              </a:rPr>
              <a:t>   </a:t>
            </a:r>
            <a:r>
              <a:rPr lang="zh-CN" altLang="en-US" sz="6600" b="1">
                <a:latin typeface="+mj-ea"/>
                <a:ea typeface="+mj-ea"/>
                <a:cs typeface="+mj-ea"/>
              </a:rPr>
              <a:t>考场佳作欣赏</a:t>
            </a:r>
            <a:endParaRPr lang="zh-CN" altLang="en-US" sz="6600" b="1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723" r="5727"/>
          <a:stretch>
            <a:fillRect/>
          </a:stretch>
        </p:blipFill>
        <p:spPr>
          <a:xfrm>
            <a:off x="0" y="124460"/>
            <a:ext cx="9083040" cy="709803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V="1">
            <a:off x="995680" y="1165860"/>
            <a:ext cx="7544435" cy="30480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654050" y="1609725"/>
            <a:ext cx="7770495" cy="41910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767080" y="2047240"/>
            <a:ext cx="7766685" cy="48260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654050" y="2469515"/>
            <a:ext cx="7004685" cy="52070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标注 6"/>
          <p:cNvSpPr/>
          <p:nvPr/>
        </p:nvSpPr>
        <p:spPr>
          <a:xfrm rot="5400000">
            <a:off x="9800590" y="280670"/>
            <a:ext cx="1586865" cy="2790825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268460" y="984250"/>
            <a:ext cx="292354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Para.1 </a:t>
            </a:r>
            <a:r>
              <a:rPr lang="zh-CN" altLang="en-US" sz="2800">
                <a:sym typeface="+mn-ea"/>
              </a:rPr>
              <a:t>活动的</a:t>
            </a:r>
            <a:r>
              <a:rPr lang="zh-CN" altLang="en-US" sz="2800" u="sng">
                <a:sym typeface="+mn-ea"/>
              </a:rPr>
              <a:t>目的、举办方、时间、地点等</a:t>
            </a:r>
            <a:endParaRPr lang="zh-CN" altLang="en-US" sz="2800" u="sng"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891280" y="2907665"/>
            <a:ext cx="4470400" cy="15240"/>
          </a:xfrm>
          <a:prstGeom prst="line">
            <a:avLst/>
          </a:prstGeom>
          <a:ln w="38100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390900" y="3308985"/>
            <a:ext cx="4502150" cy="15875"/>
          </a:xfrm>
          <a:prstGeom prst="line">
            <a:avLst/>
          </a:prstGeom>
          <a:ln w="38100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3891280" y="4872990"/>
            <a:ext cx="4314190" cy="11430"/>
          </a:xfrm>
          <a:prstGeom prst="line">
            <a:avLst/>
          </a:prstGeom>
          <a:ln w="38100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654050" y="5283200"/>
            <a:ext cx="4909820" cy="15240"/>
          </a:xfrm>
          <a:prstGeom prst="line">
            <a:avLst/>
          </a:prstGeom>
          <a:ln w="38100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54050" y="5712460"/>
            <a:ext cx="7692390" cy="8255"/>
          </a:xfrm>
          <a:prstGeom prst="line">
            <a:avLst/>
          </a:prstGeom>
          <a:ln w="38100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783070" y="5283200"/>
            <a:ext cx="1578610" cy="31115"/>
          </a:xfrm>
          <a:prstGeom prst="line">
            <a:avLst/>
          </a:prstGeom>
          <a:ln w="38100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标注 14"/>
          <p:cNvSpPr/>
          <p:nvPr/>
        </p:nvSpPr>
        <p:spPr>
          <a:xfrm rot="5400000">
            <a:off x="9905365" y="2571750"/>
            <a:ext cx="1586865" cy="2790825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303385" y="3210560"/>
            <a:ext cx="292354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Para.2 </a:t>
            </a:r>
            <a:r>
              <a:rPr lang="zh-CN" altLang="en-US" sz="2800">
                <a:sym typeface="+mn-ea"/>
              </a:rPr>
              <a:t>活动的</a:t>
            </a:r>
            <a:r>
              <a:rPr lang="zh-CN" altLang="en-US" sz="2800" u="sng">
                <a:sym typeface="+mn-ea"/>
              </a:rPr>
              <a:t>参与人员、过程和现场氛围等</a:t>
            </a:r>
            <a:endParaRPr lang="zh-CN" altLang="en-US" sz="2800" u="sng">
              <a:sym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995680" y="6134735"/>
            <a:ext cx="7544435" cy="30480"/>
          </a:xfrm>
          <a:prstGeom prst="line">
            <a:avLst/>
          </a:prstGeom>
          <a:ln w="38100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591185" y="6579235"/>
            <a:ext cx="7770495" cy="41910"/>
          </a:xfrm>
          <a:prstGeom prst="line">
            <a:avLst/>
          </a:prstGeom>
          <a:ln w="38100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标注 18"/>
          <p:cNvSpPr/>
          <p:nvPr/>
        </p:nvSpPr>
        <p:spPr>
          <a:xfrm rot="5400000">
            <a:off x="10115550" y="4789170"/>
            <a:ext cx="1165860" cy="2721610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9337675" y="5603875"/>
            <a:ext cx="29235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Para.3 </a:t>
            </a:r>
            <a:r>
              <a:rPr lang="zh-CN" altLang="en-US" sz="2800">
                <a:sym typeface="+mn-ea"/>
              </a:rPr>
              <a:t>活动的</a:t>
            </a:r>
            <a:r>
              <a:rPr lang="zh-CN" altLang="en-US" sz="2800" u="sng">
                <a:sym typeface="+mn-ea"/>
              </a:rPr>
              <a:t>反响、重要意义等</a:t>
            </a:r>
            <a:endParaRPr lang="zh-CN" altLang="en-US" sz="2800" u="sng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5" grpId="0" bldLvl="0" animBg="1"/>
      <p:bldP spid="16" grpId="0"/>
      <p:bldP spid="19" grpId="0" bldLvl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4567"/>
          <a:stretch>
            <a:fillRect/>
          </a:stretch>
        </p:blipFill>
        <p:spPr>
          <a:xfrm>
            <a:off x="349250" y="38735"/>
            <a:ext cx="9329420" cy="67805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65555" y="583565"/>
            <a:ext cx="5158105" cy="515620"/>
          </a:xfrm>
          <a:prstGeom prst="rect">
            <a:avLst/>
          </a:prstGeom>
          <a:solidFill>
            <a:srgbClr val="7030A0">
              <a:alpha val="46000"/>
            </a:srgbClr>
          </a:solidFill>
          <a:ln>
            <a:solidFill>
              <a:schemeClr val="accent2">
                <a:lumMod val="40000"/>
                <a:lumOff val="6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049270" y="2804795"/>
            <a:ext cx="3079750" cy="515620"/>
          </a:xfrm>
          <a:prstGeom prst="rect">
            <a:avLst/>
          </a:prstGeom>
          <a:solidFill>
            <a:srgbClr val="7030A0">
              <a:alpha val="46000"/>
            </a:srgbClr>
          </a:solidFill>
          <a:ln>
            <a:solidFill>
              <a:schemeClr val="accent2">
                <a:lumMod val="40000"/>
                <a:lumOff val="6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46195" y="5165090"/>
            <a:ext cx="3672840" cy="515620"/>
          </a:xfrm>
          <a:prstGeom prst="rect">
            <a:avLst/>
          </a:prstGeom>
          <a:solidFill>
            <a:srgbClr val="7030A0">
              <a:alpha val="46000"/>
            </a:srgbClr>
          </a:solidFill>
          <a:ln>
            <a:solidFill>
              <a:schemeClr val="accent2">
                <a:lumMod val="40000"/>
                <a:lumOff val="6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798955" y="5774690"/>
            <a:ext cx="3141980" cy="468630"/>
          </a:xfrm>
          <a:prstGeom prst="rect">
            <a:avLst/>
          </a:prstGeom>
          <a:solidFill>
            <a:srgbClr val="7030A0">
              <a:alpha val="46000"/>
            </a:srgbClr>
          </a:solidFill>
          <a:ln>
            <a:solidFill>
              <a:schemeClr val="accent2">
                <a:lumMod val="40000"/>
                <a:lumOff val="6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形标注 6"/>
          <p:cNvSpPr/>
          <p:nvPr/>
        </p:nvSpPr>
        <p:spPr>
          <a:xfrm rot="5400000">
            <a:off x="9662795" y="428625"/>
            <a:ext cx="2392045" cy="2360295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718040" y="916940"/>
            <a:ext cx="228219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rgbClr val="FF0000"/>
                </a:solidFill>
                <a:sym typeface="+mn-ea"/>
              </a:rPr>
              <a:t>亮点一：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 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  <a:p>
            <a:pPr algn="ctr"/>
            <a:r>
              <a:rPr lang="zh-CN" altLang="en-US" sz="2800" u="sng">
                <a:sym typeface="+mn-ea"/>
              </a:rPr>
              <a:t>高级词汇与短语的表达</a:t>
            </a:r>
            <a:endParaRPr lang="zh-CN" altLang="en-US" sz="2800" u="sng"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97660" y="2300605"/>
            <a:ext cx="5142865" cy="515620"/>
          </a:xfrm>
          <a:prstGeom prst="rect">
            <a:avLst/>
          </a:prstGeom>
          <a:solidFill>
            <a:srgbClr val="7030A0">
              <a:alpha val="46000"/>
            </a:srgbClr>
          </a:solidFill>
          <a:ln>
            <a:solidFill>
              <a:schemeClr val="accent2">
                <a:lumMod val="40000"/>
                <a:lumOff val="6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265555" y="1865630"/>
            <a:ext cx="7752715" cy="19050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816610" y="2287270"/>
            <a:ext cx="1339850" cy="13335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423795" y="2287270"/>
            <a:ext cx="6875780" cy="15875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816610" y="2771775"/>
            <a:ext cx="5794375" cy="5715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597660" y="4356100"/>
            <a:ext cx="6435725" cy="41275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469890" y="4835525"/>
            <a:ext cx="3626485" cy="0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13105" y="5215890"/>
            <a:ext cx="8368030" cy="10160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265555" y="5663565"/>
            <a:ext cx="7987030" cy="5715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12470" y="6063615"/>
            <a:ext cx="8399780" cy="38100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形标注 19"/>
          <p:cNvSpPr/>
          <p:nvPr/>
        </p:nvSpPr>
        <p:spPr>
          <a:xfrm rot="5400000">
            <a:off x="9623425" y="4040505"/>
            <a:ext cx="2392045" cy="2360295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9678670" y="4528820"/>
            <a:ext cx="228219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rgbClr val="FF0000"/>
                </a:solidFill>
                <a:sym typeface="+mn-ea"/>
              </a:rPr>
              <a:t>亮点二：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 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  <a:p>
            <a:pPr algn="ctr"/>
            <a:r>
              <a:rPr lang="zh-CN" altLang="en-US" sz="2800" u="sng">
                <a:sym typeface="+mn-ea"/>
              </a:rPr>
              <a:t>高级句型的应用</a:t>
            </a:r>
            <a:endParaRPr lang="zh-CN" altLang="en-US" sz="2800" u="sng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ldLvl="0" animBg="1"/>
      <p:bldP spid="5" grpId="0" bldLvl="0" animBg="1"/>
      <p:bldP spid="6" grpId="0" bldLvl="0" animBg="1"/>
      <p:bldP spid="7" grpId="0" animBg="1"/>
      <p:bldP spid="8" grpId="0"/>
      <p:bldP spid="9" grpId="0" bldLvl="0" animBg="1"/>
      <p:bldP spid="20" grpId="0" bldLvl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156845" y="2875915"/>
            <a:ext cx="12035155" cy="38328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62610" y="107315"/>
            <a:ext cx="11160760" cy="2768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4800" b="1">
                <a:highlight>
                  <a:srgbClr val="FFFF00"/>
                </a:highlight>
                <a:latin typeface="+mj-ea"/>
                <a:ea typeface="+mj-ea"/>
              </a:rPr>
              <a:t>高分作文特点：</a:t>
            </a:r>
            <a:endParaRPr lang="zh-CN" sz="4800" b="1">
              <a:highlight>
                <a:srgbClr val="FFFF00"/>
              </a:highlight>
              <a:latin typeface="+mj-ea"/>
              <a:ea typeface="+mj-ea"/>
            </a:endParaRPr>
          </a:p>
          <a:p>
            <a:pPr indent="0"/>
            <a:endParaRPr lang="zh-CN" sz="3600" b="0" u="sng">
              <a:latin typeface="+mj-ea"/>
              <a:ea typeface="+mj-ea"/>
            </a:endParaRPr>
          </a:p>
          <a:p>
            <a:pPr indent="0"/>
            <a:r>
              <a:rPr lang="zh-CN" sz="3600" b="0" u="sng">
                <a:latin typeface="+mj-ea"/>
                <a:ea typeface="+mj-ea"/>
              </a:rPr>
              <a:t>书写美观，卷面干净；内容完整，条理清晰；语言优美，句型高级。</a:t>
            </a:r>
            <a:endParaRPr lang="zh-CN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9455" y="3454400"/>
            <a:ext cx="1042543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Conclusion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---</a:t>
            </a:r>
            <a:r>
              <a:rPr lang="zh-CN" sz="2800">
                <a:ea typeface="宋体" panose="02010600030101010101" pitchFamily="2" charset="-122"/>
                <a:sym typeface="+mn-ea"/>
              </a:rPr>
              <a:t>应用文写作评分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四大</a:t>
            </a:r>
            <a:r>
              <a:rPr lang="zh-CN" sz="2800">
                <a:ea typeface="宋体" panose="02010600030101010101" pitchFamily="2" charset="-122"/>
                <a:sym typeface="+mn-ea"/>
              </a:rPr>
              <a:t>依据：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(1) </a:t>
            </a:r>
            <a:r>
              <a:rPr lang="zh-CN" sz="2800">
                <a:ea typeface="宋体" panose="02010600030101010101" pitchFamily="2" charset="-122"/>
                <a:sym typeface="+mn-ea"/>
              </a:rPr>
              <a:t>对内容要点的覆盖情况以及表述的清楚程度和合理性。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(2) </a:t>
            </a:r>
            <a:r>
              <a:rPr lang="zh-CN" sz="2800">
                <a:ea typeface="宋体" panose="02010600030101010101" pitchFamily="2" charset="-122"/>
                <a:sym typeface="+mn-ea"/>
              </a:rPr>
              <a:t>使用词汇和语法结构的准确性、恰当性和多样性。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(3) </a:t>
            </a:r>
            <a:r>
              <a:rPr lang="zh-CN" sz="2800">
                <a:ea typeface="宋体" panose="02010600030101010101" pitchFamily="2" charset="-122"/>
                <a:sym typeface="+mn-ea"/>
              </a:rPr>
              <a:t>上下文的衔接和全文的连贯性。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(4) </a:t>
            </a:r>
            <a:r>
              <a:rPr lang="zh-CN" sz="2800">
                <a:ea typeface="宋体" panose="02010600030101010101" pitchFamily="2" charset="-122"/>
                <a:sym typeface="+mn-ea"/>
              </a:rPr>
              <a:t>单词拼写和标点符号是写作规范的重要方面，书写较差以致影响交际的，将分数降低一个档次。</a:t>
            </a:r>
            <a:endParaRPr lang="zh-CN" altLang="en-US" sz="2800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/>
          <a:srcRect l="14157" t="1003" r="15514" b="-3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188845" y="2969260"/>
            <a:ext cx="670433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600" b="1">
                <a:latin typeface="+mj-ea"/>
                <a:ea typeface="+mj-ea"/>
                <a:cs typeface="+mj-ea"/>
              </a:rPr>
              <a:t>   </a:t>
            </a:r>
            <a:r>
              <a:rPr lang="zh-CN" altLang="en-US" sz="6600" b="1">
                <a:latin typeface="+mj-ea"/>
                <a:ea typeface="+mj-ea"/>
                <a:cs typeface="+mj-ea"/>
              </a:rPr>
              <a:t>写作随堂练</a:t>
            </a:r>
            <a:endParaRPr lang="en-US" altLang="zh-CN" sz="6600" b="1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35583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646430" y="513080"/>
            <a:ext cx="11420475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假定你是李华，上周六下午你校在学校举行了消防逃生演练</a:t>
            </a:r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(fire drill)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。请你就此给校英文报写一篇报道，演练内容包括：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消防讲座；2. 逃生演练；3. 你的评价。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注意：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词数100左右；2. 可适当增加细节，以使行文连贯。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3600" b="1">
                <a:sym typeface="+mn-ea"/>
              </a:rPr>
              <a:t>A </a:t>
            </a:r>
            <a:r>
              <a:rPr lang="en-US" sz="3600" b="1">
                <a:sym typeface="+mn-ea"/>
              </a:rPr>
              <a:t>Fire Drill in Our School</a:t>
            </a:r>
            <a:endParaRPr lang="en-US" altLang="zh-CN" sz="3600" b="1"/>
          </a:p>
          <a:p>
            <a:r>
              <a:rPr lang="en-US" altLang="zh-CN" sz="3600">
                <a:sym typeface="+mn-ea"/>
              </a:rPr>
              <a:t>__________________________________________________________________________________________________</a:t>
            </a:r>
            <a:endParaRPr lang="en-US" altLang="zh-CN" sz="3600"/>
          </a:p>
          <a:p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3355" y="0"/>
            <a:ext cx="12018645" cy="689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ctr"/>
            <a:r>
              <a:rPr lang="zh-CN" altLang="en-US" sz="3400" b="1">
                <a:sym typeface="+mn-ea"/>
              </a:rPr>
              <a:t>A </a:t>
            </a:r>
            <a:r>
              <a:rPr lang="en-US" sz="3400" b="1">
                <a:sym typeface="+mn-ea"/>
              </a:rPr>
              <a:t>Fire Drill in Our School</a:t>
            </a:r>
            <a:endParaRPr lang="zh-CN" altLang="en-US" sz="3400" u="sng"/>
          </a:p>
          <a:p>
            <a:pPr indent="457200"/>
            <a:r>
              <a:rPr lang="zh-CN" altLang="en-US" sz="3400" u="sng"/>
              <a:t>In </a:t>
            </a:r>
            <a:r>
              <a:rPr lang="en-US" altLang="zh-CN" sz="3400" u="sng"/>
              <a:t>an effort</a:t>
            </a:r>
            <a:r>
              <a:rPr lang="zh-CN" altLang="en-US" sz="3400" u="sng"/>
              <a:t> to raise our safety awareness</a:t>
            </a:r>
            <a:r>
              <a:rPr lang="zh-CN" altLang="en-US" sz="3400"/>
              <a:t>, a fire drill was</a:t>
            </a:r>
            <a:r>
              <a:rPr lang="en-US" altLang="zh-CN" sz="3400"/>
              <a:t> </a:t>
            </a:r>
            <a:r>
              <a:rPr lang="zh-CN" altLang="en-US" sz="3400"/>
              <a:t>conducted in our school last Saturday afternoon. </a:t>
            </a:r>
            <a:endParaRPr lang="zh-CN" altLang="en-US" sz="3400"/>
          </a:p>
          <a:p>
            <a:pPr indent="457200"/>
            <a:r>
              <a:rPr lang="en-US" altLang="zh-CN" sz="3400"/>
              <a:t>At first, we</a:t>
            </a:r>
            <a:r>
              <a:rPr lang="en-US" altLang="zh-CN" sz="3400" u="sng"/>
              <a:t> were privileged to attend a lecture</a:t>
            </a:r>
            <a:r>
              <a:rPr lang="en-US" altLang="zh-CN" sz="3400"/>
              <a:t> given by s</a:t>
            </a:r>
            <a:r>
              <a:rPr lang="zh-CN" altLang="en-US" sz="3400"/>
              <a:t>ome firefighters invited to our school </a:t>
            </a:r>
            <a:r>
              <a:rPr lang="en-US" altLang="zh-CN" sz="3400"/>
              <a:t>that</a:t>
            </a:r>
            <a:r>
              <a:rPr lang="zh-CN" altLang="en-US" sz="3400"/>
              <a:t> afternoon</a:t>
            </a:r>
            <a:r>
              <a:rPr lang="en-US" altLang="zh-CN" sz="3400"/>
              <a:t>, </a:t>
            </a:r>
            <a:r>
              <a:rPr lang="en-US" altLang="zh-CN" sz="3400" u="sng"/>
              <a:t>who</a:t>
            </a:r>
            <a:r>
              <a:rPr lang="zh-CN" altLang="en-US" sz="3400"/>
              <a:t> showed us what to</a:t>
            </a:r>
            <a:r>
              <a:rPr lang="en-US" altLang="zh-CN" sz="3400"/>
              <a:t> </a:t>
            </a:r>
            <a:r>
              <a:rPr lang="zh-CN" altLang="en-US" sz="3400"/>
              <a:t>do</a:t>
            </a:r>
            <a:r>
              <a:rPr lang="en-US" altLang="zh-CN" sz="3400"/>
              <a:t> </a:t>
            </a:r>
            <a:r>
              <a:rPr lang="zh-CN" altLang="en-US" sz="3400"/>
              <a:t>in case</a:t>
            </a:r>
            <a:r>
              <a:rPr lang="en-US" altLang="zh-CN" sz="3400"/>
              <a:t> </a:t>
            </a:r>
            <a:r>
              <a:rPr lang="zh-CN" altLang="en-US" sz="3400"/>
              <a:t>of a fire, how to prevent the fire and how to use di</a:t>
            </a:r>
            <a:r>
              <a:rPr lang="en-US" altLang="zh-CN" sz="3400"/>
              <a:t>f</a:t>
            </a:r>
            <a:r>
              <a:rPr lang="zh-CN" altLang="en-US" sz="3400"/>
              <a:t>ferent</a:t>
            </a:r>
            <a:r>
              <a:rPr lang="en-US" altLang="zh-CN" sz="3400"/>
              <a:t> </a:t>
            </a:r>
            <a:r>
              <a:rPr lang="zh-CN" altLang="en-US" sz="3400"/>
              <a:t>kinds of </a:t>
            </a:r>
            <a:r>
              <a:rPr lang="zh-CN" altLang="en-US" sz="3400" u="sng"/>
              <a:t>fire-fighting</a:t>
            </a:r>
            <a:r>
              <a:rPr lang="en-US" altLang="zh-CN" sz="3400" u="sng"/>
              <a:t> </a:t>
            </a:r>
            <a:r>
              <a:rPr lang="zh-CN" altLang="en-US" sz="3400" u="sng"/>
              <a:t>equipment</a:t>
            </a:r>
            <a:r>
              <a:rPr lang="zh-CN" altLang="en-US" sz="3400"/>
              <a:t>. Then a fire drill was held. As soon as the alarm rang, all of us students ran</a:t>
            </a:r>
            <a:r>
              <a:rPr lang="en-US" altLang="zh-CN" sz="3400"/>
              <a:t> d</a:t>
            </a:r>
            <a:r>
              <a:rPr lang="zh-CN" altLang="en-US" sz="3400"/>
              <a:t>ownstairs one by one. We finally got together at the playground safely </a:t>
            </a:r>
            <a:r>
              <a:rPr lang="zh-CN" altLang="en-US" sz="3400" u="sng"/>
              <a:t>where</a:t>
            </a:r>
            <a:r>
              <a:rPr lang="zh-CN" altLang="en-US" sz="3400"/>
              <a:t> our teachers were waiting for us.</a:t>
            </a:r>
            <a:endParaRPr lang="zh-CN" altLang="en-US" sz="3400"/>
          </a:p>
          <a:p>
            <a:pPr indent="457200"/>
            <a:r>
              <a:rPr lang="en-US" altLang="zh-CN" sz="3400"/>
              <a:t>T</a:t>
            </a:r>
            <a:r>
              <a:rPr lang="zh-CN" altLang="en-US" sz="3400"/>
              <a:t>hrough the drill, </a:t>
            </a:r>
            <a:r>
              <a:rPr lang="en-US" altLang="zh-CN" sz="3400" u="sng"/>
              <a:t>not only did </a:t>
            </a:r>
            <a:r>
              <a:rPr lang="zh-CN" altLang="en-US" sz="3400" u="sng"/>
              <a:t>we learn</a:t>
            </a:r>
            <a:r>
              <a:rPr lang="zh-CN" altLang="en-US" sz="3400"/>
              <a:t> how to escape in an</a:t>
            </a:r>
            <a:r>
              <a:rPr lang="en-US" altLang="zh-CN" sz="3400"/>
              <a:t> </a:t>
            </a:r>
            <a:r>
              <a:rPr lang="zh-CN" altLang="en-US" sz="3400"/>
              <a:t>emergency</a:t>
            </a:r>
            <a:r>
              <a:rPr lang="en-US" altLang="zh-CN" sz="3400"/>
              <a:t>,</a:t>
            </a:r>
            <a:r>
              <a:rPr lang="zh-CN" altLang="en-US" sz="3400"/>
              <a:t> </a:t>
            </a:r>
            <a:r>
              <a:rPr lang="en-US" altLang="zh-CN" sz="3400" u="sng"/>
              <a:t>we also </a:t>
            </a:r>
            <a:r>
              <a:rPr lang="en-US" altLang="zh-CN" sz="3400"/>
              <a:t>became aware of the importance of</a:t>
            </a:r>
            <a:r>
              <a:rPr lang="zh-CN" altLang="en-US" sz="3400"/>
              <a:t> remain</a:t>
            </a:r>
            <a:r>
              <a:rPr lang="en-US" altLang="zh-CN" sz="3400"/>
              <a:t>ing </a:t>
            </a:r>
            <a:r>
              <a:rPr lang="zh-CN" altLang="en-US" sz="3400"/>
              <a:t>calm </a:t>
            </a:r>
            <a:r>
              <a:rPr lang="en-US" altLang="zh-CN" sz="3400"/>
              <a:t>in face of danger</a:t>
            </a:r>
            <a:r>
              <a:rPr lang="zh-CN" altLang="en-US" sz="3400"/>
              <a:t>.</a:t>
            </a:r>
            <a:endParaRPr lang="zh-CN" altLang="en-US" sz="3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" name="图片 103"/>
          <p:cNvPicPr/>
          <p:nvPr/>
        </p:nvPicPr>
        <p:blipFill>
          <a:blip r:embed="rId1"/>
          <a:srcRect l="13267" t="11520" r="8947" b="20040"/>
          <a:stretch>
            <a:fillRect/>
          </a:stretch>
        </p:blipFill>
        <p:spPr>
          <a:xfrm>
            <a:off x="0" y="0"/>
            <a:ext cx="1228598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171450"/>
            <a:ext cx="12144375" cy="6857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图片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715" t="39287" r="80481" b="34268"/>
          <a:stretch>
            <a:fillRect/>
          </a:stretch>
        </p:blipFill>
        <p:spPr>
          <a:xfrm>
            <a:off x="736600" y="3305810"/>
            <a:ext cx="1941830" cy="995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736600" y="993775"/>
            <a:ext cx="29832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600" b="1" u="sng"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</a:rPr>
              <a:t>布局思维导图</a:t>
            </a:r>
            <a:endParaRPr lang="zh-CN" altLang="en-US" sz="3600" b="1" u="sng">
              <a:highlight>
                <a:srgbClr val="FFFF00"/>
              </a:highlight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2" name="图片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l="19717" t="11155" r="71205" b="5310"/>
          <a:stretch>
            <a:fillRect/>
          </a:stretch>
        </p:blipFill>
        <p:spPr>
          <a:xfrm>
            <a:off x="2678430" y="2231390"/>
            <a:ext cx="1049020" cy="314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rcRect l="28960" t="14832" r="44185" b="65537"/>
          <a:stretch>
            <a:fillRect/>
          </a:stretch>
        </p:blipFill>
        <p:spPr>
          <a:xfrm>
            <a:off x="3727450" y="2369185"/>
            <a:ext cx="3103245" cy="73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rcRect l="28438" t="43284" r="44273" b="37473"/>
          <a:stretch>
            <a:fillRect/>
          </a:stretch>
        </p:blipFill>
        <p:spPr>
          <a:xfrm>
            <a:off x="3677285" y="3441700"/>
            <a:ext cx="3153410" cy="724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rcRect l="28696" t="70539" r="23380" b="9020"/>
          <a:stretch>
            <a:fillRect/>
          </a:stretch>
        </p:blipFill>
        <p:spPr>
          <a:xfrm>
            <a:off x="3677285" y="4499610"/>
            <a:ext cx="5537835" cy="7696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7329805" y="1894205"/>
            <a:ext cx="4064000" cy="107632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sz="3200"/>
              <a:t>(</a:t>
            </a:r>
            <a:r>
              <a:rPr lang="zh-CN" altLang="en-US" sz="3200"/>
              <a:t>活动的</a:t>
            </a:r>
            <a:r>
              <a:rPr lang="zh-CN" altLang="en-US" sz="3200" u="sng"/>
              <a:t>目的、举办方</a:t>
            </a:r>
            <a:r>
              <a:rPr lang="zh-CN" altLang="en-US" sz="3200"/>
              <a:t>、</a:t>
            </a:r>
            <a:r>
              <a:rPr lang="zh-CN" altLang="en-US" sz="3200" u="sng"/>
              <a:t>时间、地点等</a:t>
            </a:r>
            <a:r>
              <a:rPr lang="en-US" altLang="zh-CN" sz="3200"/>
              <a:t>)</a:t>
            </a:r>
            <a:endParaRPr lang="en-US" altLang="zh-CN" sz="3200"/>
          </a:p>
        </p:txBody>
      </p:sp>
      <p:sp>
        <p:nvSpPr>
          <p:cNvPr id="7" name="文本框 6"/>
          <p:cNvSpPr txBox="1"/>
          <p:nvPr/>
        </p:nvSpPr>
        <p:spPr>
          <a:xfrm>
            <a:off x="7329805" y="3305810"/>
            <a:ext cx="4064000" cy="107632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sz="3200"/>
              <a:t>(</a:t>
            </a:r>
            <a:r>
              <a:rPr lang="zh-CN" altLang="en-US" sz="3200"/>
              <a:t>活动的</a:t>
            </a:r>
            <a:r>
              <a:rPr lang="zh-CN" altLang="en-US" sz="3200" u="sng"/>
              <a:t>参与人员、内容等</a:t>
            </a:r>
            <a:r>
              <a:rPr lang="en-US" altLang="zh-CN" sz="3200"/>
              <a:t>)</a:t>
            </a:r>
            <a:endParaRPr lang="en-US" altLang="zh-CN" sz="3200"/>
          </a:p>
        </p:txBody>
      </p:sp>
      <p:sp>
        <p:nvSpPr>
          <p:cNvPr id="9" name="右箭头 8"/>
          <p:cNvSpPr/>
          <p:nvPr/>
        </p:nvSpPr>
        <p:spPr>
          <a:xfrm>
            <a:off x="6908165" y="2568575"/>
            <a:ext cx="328295" cy="23431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6916420" y="3686810"/>
            <a:ext cx="328295" cy="23431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6" grpId="0" bldLvl="0" animBg="1"/>
      <p:bldP spid="10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35583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06400" y="335915"/>
            <a:ext cx="11379200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3600" b="1">
                <a:solidFill>
                  <a:schemeClr val="tx1"/>
                </a:solidFill>
                <a:highlight>
                  <a:srgbClr val="FFFF00"/>
                </a:highlight>
                <a:latin typeface="+mj-ea"/>
                <a:ea typeface="+mj-ea"/>
                <a:cs typeface="+mj-ea"/>
              </a:rPr>
              <a:t>湖北省高中名校联盟2023届高三第二次联合测评</a:t>
            </a:r>
            <a:r>
              <a:rPr lang="en-US" altLang="zh-CN" sz="3600" b="1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3600"/>
              <a:t>假定你是李华，上周日你校举办了一场师生足球友谊赛,参赛人员为高三学生代表队对战教师代表队。请为校英文报写篇报道,内容包括:</a:t>
            </a:r>
            <a:endParaRPr lang="zh-CN" altLang="en-US" sz="3600"/>
          </a:p>
          <a:p>
            <a:r>
              <a:rPr lang="zh-CN" altLang="en-US" sz="3600"/>
              <a:t>1.比赛目的;</a:t>
            </a:r>
            <a:r>
              <a:rPr lang="en-US" altLang="zh-CN" sz="3600"/>
              <a:t>  </a:t>
            </a:r>
            <a:r>
              <a:rPr lang="zh-CN" altLang="en-US" sz="3600"/>
              <a:t>2.比赛过程;</a:t>
            </a:r>
            <a:r>
              <a:rPr lang="en-US" altLang="zh-CN" sz="3600"/>
              <a:t>  </a:t>
            </a:r>
            <a:r>
              <a:rPr lang="zh-CN" altLang="en-US" sz="3600"/>
              <a:t>3.活动反响。</a:t>
            </a:r>
            <a:endParaRPr lang="zh-CN" altLang="en-US" sz="3600"/>
          </a:p>
          <a:p>
            <a:r>
              <a:rPr lang="zh-CN" altLang="en-US" sz="3600"/>
              <a:t>注意:</a:t>
            </a:r>
            <a:endParaRPr lang="zh-CN" altLang="en-US" sz="3600"/>
          </a:p>
          <a:p>
            <a:r>
              <a:rPr lang="zh-CN" altLang="en-US" sz="3600"/>
              <a:t>1.写作词数应为80左右;</a:t>
            </a:r>
            <a:endParaRPr lang="zh-CN" altLang="en-US" sz="3600"/>
          </a:p>
          <a:p>
            <a:r>
              <a:rPr lang="zh-CN" altLang="en-US" sz="3600"/>
              <a:t>2.请按如下格式在答题卡的相应位置作答。</a:t>
            </a:r>
            <a:endParaRPr lang="zh-CN" altLang="en-US" sz="3600"/>
          </a:p>
          <a:p>
            <a:pPr algn="ctr"/>
            <a:r>
              <a:rPr lang="zh-CN" altLang="en-US" sz="3600" b="1"/>
              <a:t>A Teacher</a:t>
            </a:r>
            <a:r>
              <a:rPr lang="en-US" altLang="zh-CN" sz="3600" b="1"/>
              <a:t>-</a:t>
            </a:r>
            <a:r>
              <a:rPr lang="zh-CN" altLang="en-US" sz="3600" b="1"/>
              <a:t>Student Foot</a:t>
            </a:r>
            <a:r>
              <a:rPr lang="en-US" altLang="zh-CN" sz="3600" b="1"/>
              <a:t>b</a:t>
            </a:r>
            <a:r>
              <a:rPr lang="zh-CN" altLang="en-US" sz="3600" b="1"/>
              <a:t>all Friendl</a:t>
            </a:r>
            <a:r>
              <a:rPr lang="en-US" altLang="zh-CN" sz="3600" b="1"/>
              <a:t>y</a:t>
            </a:r>
            <a:endParaRPr lang="en-US" altLang="zh-CN" sz="3600" b="1"/>
          </a:p>
          <a:p>
            <a:r>
              <a:rPr lang="en-US" altLang="zh-CN" sz="3600"/>
              <a:t>__________________________________________________________________________________________________</a:t>
            </a:r>
            <a:endParaRPr lang="en-US" altLang="zh-CN"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/>
          <a:srcRect l="14157" t="1003" r="15514" b="-3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720465" y="2367915"/>
            <a:ext cx="406400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600" b="1">
                <a:latin typeface="+mj-ea"/>
                <a:ea typeface="+mj-ea"/>
                <a:cs typeface="+mj-ea"/>
              </a:rPr>
              <a:t>   Para 1</a:t>
            </a:r>
            <a:r>
              <a:rPr lang="zh-CN" altLang="en-US" sz="6600" b="1">
                <a:latin typeface="+mj-ea"/>
                <a:ea typeface="+mj-ea"/>
                <a:cs typeface="+mj-ea"/>
              </a:rPr>
              <a:t>：</a:t>
            </a:r>
            <a:r>
              <a:rPr lang="en-US" altLang="zh-CN" sz="6600" b="1">
                <a:latin typeface="+mj-ea"/>
                <a:ea typeface="+mj-ea"/>
                <a:cs typeface="+mj-ea"/>
              </a:rPr>
              <a:t> </a:t>
            </a:r>
            <a:endParaRPr lang="en-US" altLang="zh-CN" sz="6600" b="1">
              <a:latin typeface="+mj-ea"/>
              <a:ea typeface="+mj-ea"/>
              <a:cs typeface="+mj-ea"/>
            </a:endParaRPr>
          </a:p>
          <a:p>
            <a:pPr algn="ctr"/>
            <a:r>
              <a:rPr lang="zh-CN" altLang="en-US" sz="6600" b="1">
                <a:latin typeface="+mj-ea"/>
                <a:ea typeface="+mj-ea"/>
                <a:cs typeface="+mj-ea"/>
              </a:rPr>
              <a:t>提出主题</a:t>
            </a:r>
            <a:endParaRPr lang="zh-CN" altLang="en-US" sz="6600" b="1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02615" y="399415"/>
            <a:ext cx="10676890" cy="50774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3600" b="1" dirty="0"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  <a:sym typeface="+mn-ea"/>
              </a:rPr>
              <a:t>Para.1  </a:t>
            </a:r>
            <a:r>
              <a:rPr lang="zh-CN" altLang="en-US" sz="3600" b="1" dirty="0">
                <a:latin typeface="Calibri" panose="020F0502020204030204" charset="0"/>
                <a:cs typeface="Calibri" panose="020F0502020204030204" charset="0"/>
                <a:sym typeface="+mn-ea"/>
              </a:rPr>
              <a:t>提出主题</a:t>
            </a:r>
            <a:endParaRPr lang="zh-CN" altLang="en-US" sz="3600" b="1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l"/>
            <a:r>
              <a:rPr lang="en-US" altLang="zh-CN" sz="3600">
                <a:sym typeface="+mn-ea"/>
              </a:rPr>
              <a:t>(</a:t>
            </a:r>
            <a:r>
              <a:rPr lang="zh-CN" altLang="en-US" sz="3600">
                <a:sym typeface="+mn-ea"/>
              </a:rPr>
              <a:t>活动的</a:t>
            </a:r>
            <a:r>
              <a:rPr lang="zh-CN" altLang="en-US" sz="3600" u="sng">
                <a:sym typeface="+mn-ea"/>
              </a:rPr>
              <a:t>目的、举办方、时间、地点等</a:t>
            </a:r>
            <a:r>
              <a:rPr lang="en-US" altLang="zh-CN" sz="3600">
                <a:sym typeface="+mn-ea"/>
              </a:rPr>
              <a:t>)</a:t>
            </a:r>
            <a:endParaRPr lang="en-US" altLang="zh-CN" sz="3600"/>
          </a:p>
          <a:p>
            <a:endParaRPr lang="zh-CN" altLang="en-US" sz="3600"/>
          </a:p>
          <a:p>
            <a:r>
              <a:rPr lang="zh-CN" altLang="en-US" sz="3600"/>
              <a:t>必备词汇</a:t>
            </a:r>
            <a:r>
              <a:rPr lang="en-US" altLang="zh-CN" sz="3600"/>
              <a:t>: </a:t>
            </a:r>
            <a:r>
              <a:rPr lang="zh-CN" altLang="en-US" sz="3600" b="1">
                <a:solidFill>
                  <a:srgbClr val="FF0000"/>
                </a:solidFill>
              </a:rPr>
              <a:t>目的</a:t>
            </a:r>
            <a:endParaRPr lang="zh-CN" altLang="en-US" sz="3600" b="1">
              <a:solidFill>
                <a:srgbClr val="FF0000"/>
              </a:solidFill>
            </a:endParaRPr>
          </a:p>
          <a:p>
            <a:endParaRPr lang="zh-CN" altLang="en-US" sz="3600" b="1"/>
          </a:p>
          <a:p>
            <a:pPr marL="742950" indent="-742950">
              <a:buFont typeface="+mj-ea"/>
              <a:buAutoNum type="circleNumDbPlain"/>
            </a:pPr>
            <a:r>
              <a:rPr lang="en-US" altLang="zh-CN" sz="3600" b="1"/>
              <a:t>be aimed at .../ be targeted at ... </a:t>
            </a:r>
            <a:endParaRPr lang="en-US" altLang="zh-CN" sz="3600" b="1"/>
          </a:p>
          <a:p>
            <a:pPr marL="742950" indent="-742950">
              <a:buFont typeface="+mj-ea"/>
              <a:buAutoNum type="circleNumDbPlain"/>
            </a:pPr>
            <a:r>
              <a:rPr lang="en-US" altLang="zh-CN" sz="3600" b="1"/>
              <a:t>with the purpose/aim/target/objective of doing sth</a:t>
            </a:r>
            <a:endParaRPr lang="en-US" altLang="zh-CN" sz="3600" b="1"/>
          </a:p>
          <a:p>
            <a:pPr marL="742950" indent="-742950">
              <a:buFont typeface="+mj-ea"/>
              <a:buAutoNum type="circleNumDbPlain"/>
            </a:pPr>
            <a:r>
              <a:rPr lang="en-US" altLang="zh-CN" sz="3600" b="1"/>
              <a:t>in an effort/attempt to do sth</a:t>
            </a:r>
            <a:endParaRPr lang="en-US" altLang="zh-CN" sz="3600" b="1"/>
          </a:p>
          <a:p>
            <a:pPr marL="742950" indent="-742950">
              <a:buFont typeface="+mj-ea"/>
              <a:buAutoNum type="circleNumDbPlain"/>
            </a:pPr>
            <a:r>
              <a:rPr lang="en-US" altLang="zh-CN" sz="3600" b="1"/>
              <a:t>be meant/intended/aimed to do sth</a:t>
            </a:r>
            <a:endParaRPr lang="en-US" altLang="zh-CN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-281305" y="2367915"/>
            <a:ext cx="4458335" cy="4052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25475" y="1198880"/>
            <a:ext cx="115665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为了丰富学生们的校园生活，</a:t>
            </a:r>
            <a:r>
              <a:rPr lang="en-US" altLang="zh-CN" sz="3600"/>
              <a:t> </a:t>
            </a:r>
            <a:r>
              <a:rPr lang="zh-CN" altLang="en-US" sz="3600"/>
              <a:t>我们学校于上周日举办了一场师生足球友谊赛。</a:t>
            </a:r>
            <a:endParaRPr lang="zh-CN" altLang="en-US" sz="3600"/>
          </a:p>
          <a:p>
            <a:endParaRPr lang="zh-CN" altLang="en-US" sz="3600"/>
          </a:p>
        </p:txBody>
      </p:sp>
      <p:sp>
        <p:nvSpPr>
          <p:cNvPr id="5" name="矩形 4"/>
          <p:cNvSpPr/>
          <p:nvPr/>
        </p:nvSpPr>
        <p:spPr>
          <a:xfrm>
            <a:off x="3251518" y="0"/>
            <a:ext cx="531431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Translation 1:</a:t>
            </a:r>
            <a:endParaRPr lang="en-US" altLang="zh-CN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32860" y="2367915"/>
            <a:ext cx="801497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________________________________________, </a:t>
            </a:r>
            <a:r>
              <a:rPr lang="zh-CN" alt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our school organised a friendly football match between students and teachers</a:t>
            </a:r>
            <a:r>
              <a:rPr lang="en-US" altLang="zh-CN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l</a:t>
            </a:r>
            <a:r>
              <a:rPr lang="zh-CN" alt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ast Sunday</a:t>
            </a:r>
            <a:r>
              <a:rPr lang="en-US" altLang="zh-CN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en-US" altLang="zh-CN" sz="3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55085" y="2367915"/>
            <a:ext cx="72523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①</a:t>
            </a:r>
            <a:r>
              <a:rPr lang="en-US" altLang="zh-CN" sz="3600" b="1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</a:t>
            </a:r>
            <a:r>
              <a:rPr lang="zh-CN" altLang="en-US" sz="3600" b="1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 an effort to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enrich students' school life</a:t>
            </a:r>
            <a:endParaRPr lang="zh-CN" altLang="en-US" sz="3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29280" y="4681220"/>
            <a:ext cx="94227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3600" b="1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②</a:t>
            </a:r>
            <a:r>
              <a:rPr lang="en-US" sz="3600" b="1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With the objective of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enrich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ing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students' school life</a:t>
            </a:r>
            <a:endParaRPr lang="zh-CN" altLang="en-US" sz="3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29280" y="5886450"/>
            <a:ext cx="94221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3600" b="1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③Aiming to enrich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students' school life</a:t>
            </a:r>
            <a:endParaRPr lang="zh-CN" altLang="en-US" sz="3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623570" y="0"/>
            <a:ext cx="4224655" cy="5276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zh-CN" altLang="en-US" sz="72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句型升级：</a:t>
            </a:r>
            <a:endParaRPr lang="zh-CN" altLang="en-US" sz="7200" b="1" i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7550" y="1233805"/>
            <a:ext cx="10206355" cy="119888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r>
              <a:rPr lang="zh-CN" altLang="en-US" sz="3600">
                <a:sym typeface="+mn-ea"/>
              </a:rPr>
              <a:t>______(某时间或地点) 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saw/witnessed</a:t>
            </a:r>
            <a:r>
              <a:rPr lang="zh-CN" altLang="en-US" sz="3600">
                <a:sym typeface="+mn-ea"/>
              </a:rPr>
              <a:t> ______(某活动)，</a:t>
            </a:r>
            <a:r>
              <a:rPr lang="en-US" altLang="zh-CN" sz="3600">
                <a:sym typeface="+mn-ea"/>
              </a:rPr>
              <a:t>which is aimed at _______(</a:t>
            </a:r>
            <a:r>
              <a:rPr lang="zh-CN" altLang="en-US" sz="3600">
                <a:sym typeface="+mn-ea"/>
              </a:rPr>
              <a:t>活动的目的</a:t>
            </a:r>
            <a:r>
              <a:rPr lang="en-US" altLang="zh-CN" sz="3600">
                <a:sym typeface="+mn-ea"/>
              </a:rPr>
              <a:t>).</a:t>
            </a:r>
            <a:endParaRPr lang="zh-CN" altLang="en-US" sz="36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4025" y="2888615"/>
            <a:ext cx="1156652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highlight>
                  <a:srgbClr val="FFFF00"/>
                </a:highlight>
              </a:rPr>
              <a:t>翻译：</a:t>
            </a:r>
            <a:r>
              <a:rPr lang="zh-CN" altLang="en-US" sz="3600"/>
              <a:t>为了丰富学生们的校园生活，</a:t>
            </a:r>
            <a:r>
              <a:rPr lang="en-US" altLang="zh-CN" sz="3600"/>
              <a:t> </a:t>
            </a:r>
            <a:r>
              <a:rPr lang="zh-CN" altLang="en-US" sz="3600"/>
              <a:t>我们学校于上周日举办了一场师生足球友谊赛。</a:t>
            </a:r>
            <a:endParaRPr lang="zh-CN" altLang="en-US" sz="3600"/>
          </a:p>
          <a:p>
            <a:endParaRPr lang="zh-CN" altLang="en-US" sz="3600"/>
          </a:p>
          <a:p>
            <a:r>
              <a:rPr lang="en-US" altLang="zh-CN" sz="3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L</a:t>
            </a:r>
            <a:r>
              <a:rPr lang="zh-CN" altLang="en-US" sz="3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ast Sunday</a:t>
            </a:r>
            <a:r>
              <a:rPr lang="en-US" altLang="zh-CN" sz="3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witnessed</a:t>
            </a:r>
            <a:r>
              <a:rPr lang="en-US" altLang="zh-CN" sz="3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3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 friendly football match between students and teachers</a:t>
            </a:r>
            <a:r>
              <a:rPr lang="en-US" altLang="zh-CN" sz="3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in </a:t>
            </a:r>
            <a:r>
              <a:rPr lang="zh-CN" altLang="en-US" sz="3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our school</a:t>
            </a:r>
            <a:r>
              <a:rPr lang="en-US" altLang="zh-CN" sz="3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3600" b="1" u="sng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which is aimed at enriching students’ school life.</a:t>
            </a:r>
            <a:endParaRPr lang="en-US" altLang="zh-CN" sz="3600" b="1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zh-CN" altLang="en-US" sz="36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/>
          <a:srcRect l="14157" t="1003" r="15514" b="-3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720465" y="2367915"/>
            <a:ext cx="406400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600" b="1">
                <a:latin typeface="+mj-ea"/>
                <a:ea typeface="+mj-ea"/>
                <a:cs typeface="+mj-ea"/>
              </a:rPr>
              <a:t>   Para 2</a:t>
            </a:r>
            <a:r>
              <a:rPr lang="zh-CN" altLang="en-US" sz="6600" b="1">
                <a:latin typeface="+mj-ea"/>
                <a:ea typeface="+mj-ea"/>
                <a:cs typeface="+mj-ea"/>
              </a:rPr>
              <a:t>：</a:t>
            </a:r>
            <a:r>
              <a:rPr lang="en-US" altLang="zh-CN" sz="6600" b="1">
                <a:latin typeface="+mj-ea"/>
                <a:ea typeface="+mj-ea"/>
                <a:cs typeface="+mj-ea"/>
              </a:rPr>
              <a:t> </a:t>
            </a:r>
            <a:endParaRPr lang="en-US" altLang="zh-CN" sz="6600" b="1">
              <a:latin typeface="+mj-ea"/>
              <a:ea typeface="+mj-ea"/>
              <a:cs typeface="+mj-ea"/>
            </a:endParaRPr>
          </a:p>
          <a:p>
            <a:pPr algn="ctr"/>
            <a:r>
              <a:rPr lang="zh-CN" altLang="en-US" sz="6600" b="1">
                <a:latin typeface="+mj-ea"/>
                <a:ea typeface="+mj-ea"/>
                <a:cs typeface="+mj-ea"/>
              </a:rPr>
              <a:t>介绍活动</a:t>
            </a:r>
            <a:endParaRPr lang="zh-CN" altLang="en-US" sz="6600" b="1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2054,&quot;width&quot;:7534}"/>
</p:tagLst>
</file>

<file path=ppt/tags/tag10.xml><?xml version="1.0" encoding="utf-8"?>
<p:tagLst xmlns:p="http://schemas.openxmlformats.org/presentationml/2006/main">
  <p:tag name="KSO_WM_UNIT_PLACING_PICTURE_USER_VIEWPORT" val="{&quot;height&quot;:3363,&quot;width&quot;:3454}"/>
</p:tagLst>
</file>

<file path=ppt/tags/tag11.xml><?xml version="1.0" encoding="utf-8"?>
<p:tagLst xmlns:p="http://schemas.openxmlformats.org/presentationml/2006/main">
  <p:tag name="KSO_WM_UNIT_PLACING_PICTURE_USER_VIEWPORT" val="{&quot;height&quot;:3363,&quot;width&quot;:3454}"/>
</p:tagLst>
</file>

<file path=ppt/tags/tag12.xml><?xml version="1.0" encoding="utf-8"?>
<p:tagLst xmlns:p="http://schemas.openxmlformats.org/presentationml/2006/main">
  <p:tag name="KSO_WM_TEMPLATE_CATEGORY" val="diagram"/>
  <p:tag name="KSO_WM_TEMPLATE_INDEX" val="160074"/>
  <p:tag name="KSO_WM_UNIT_ID" val="260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TEMPLATE_CATEGORY" val="diagram"/>
  <p:tag name="KSO_WM_TEMPLATE_INDEX" val="160074"/>
  <p:tag name="KSO_WM_UNIT_ID" val="260*l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TAG_VERSION" val="1.0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4.xml><?xml version="1.0" encoding="utf-8"?>
<p:tagLst xmlns:p="http://schemas.openxmlformats.org/presentationml/2006/main">
  <p:tag name="KSO_WM_TEMPLATE_CATEGORY" val="diagram"/>
  <p:tag name="KSO_WM_TEMPLATE_INDEX" val="160074"/>
  <p:tag name="KSO_WM_UNIT_ID" val="260*l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TEMPLATE_CATEGORY" val="diagram"/>
  <p:tag name="KSO_WM_TEMPLATE_INDEX" val="160074"/>
  <p:tag name="KSO_WM_UNIT_ID" val="260*l_h_f*1_4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TAG_VERSION" val="1.0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6.xml><?xml version="1.0" encoding="utf-8"?>
<p:tagLst xmlns:p="http://schemas.openxmlformats.org/presentationml/2006/main">
  <p:tag name="KSO_WM_TEMPLATE_CATEGORY" val="diagram"/>
  <p:tag name="KSO_WM_TEMPLATE_INDEX" val="160074"/>
  <p:tag name="KSO_WM_UNIT_ID" val="260*l_h_f*1_5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7.xml><?xml version="1.0" encoding="utf-8"?>
<p:tagLst xmlns:p="http://schemas.openxmlformats.org/presentationml/2006/main">
  <p:tag name="KSO_WM_UNIT_PLACING_PICTURE_USER_VIEWPORT" val="{&quot;height&quot;:14040,&quot;width&quot;:18996}"/>
</p:tagLst>
</file>

<file path=ppt/tags/tag2.xml><?xml version="1.0" encoding="utf-8"?>
<p:tagLst xmlns:p="http://schemas.openxmlformats.org/presentationml/2006/main">
  <p:tag name="KSO_WM_UNIT_PLACING_PICTURE_USER_VIEWPORT" val="{&quot;height&quot;:2054,&quot;width&quot;:7534}"/>
</p:tagLst>
</file>

<file path=ppt/tags/tag3.xml><?xml version="1.0" encoding="utf-8"?>
<p:tagLst xmlns:p="http://schemas.openxmlformats.org/presentationml/2006/main">
  <p:tag name="KSO_WM_UNIT_PLACING_PICTURE_USER_VIEWPORT" val="{&quot;height&quot;:2054,&quot;width&quot;:7534}"/>
</p:tagLst>
</file>

<file path=ppt/tags/tag4.xml><?xml version="1.0" encoding="utf-8"?>
<p:tagLst xmlns:p="http://schemas.openxmlformats.org/presentationml/2006/main">
  <p:tag name="KSO_WM_UNIT_PLACING_PICTURE_USER_VIEWPORT" val="{&quot;height&quot;:2054,&quot;width&quot;:7534}"/>
</p:tagLst>
</file>

<file path=ppt/tags/tag5.xml><?xml version="1.0" encoding="utf-8"?>
<p:tagLst xmlns:p="http://schemas.openxmlformats.org/presentationml/2006/main">
  <p:tag name="KSO_WM_UNIT_PLACING_PICTURE_USER_VIEWPORT" val="{&quot;height&quot;:2054,&quot;width&quot;:7534}"/>
</p:tagLst>
</file>

<file path=ppt/tags/tag6.xml><?xml version="1.0" encoding="utf-8"?>
<p:tagLst xmlns:p="http://schemas.openxmlformats.org/presentationml/2006/main">
  <p:tag name="KSO_WM_UNIT_PLACING_PICTURE_USER_VIEWPORT" val="{&quot;height&quot;:3363,&quot;width&quot;:3454}"/>
</p:tagLst>
</file>

<file path=ppt/tags/tag7.xml><?xml version="1.0" encoding="utf-8"?>
<p:tagLst xmlns:p="http://schemas.openxmlformats.org/presentationml/2006/main">
  <p:tag name="KSO_WM_UNIT_PLACING_PICTURE_USER_VIEWPORT" val="{&quot;height&quot;:3363,&quot;width&quot;:3454}"/>
</p:tagLst>
</file>

<file path=ppt/tags/tag8.xml><?xml version="1.0" encoding="utf-8"?>
<p:tagLst xmlns:p="http://schemas.openxmlformats.org/presentationml/2006/main">
  <p:tag name="KSO_WM_UNIT_PLACING_PICTURE_USER_VIEWPORT" val="{&quot;height&quot;:3363,&quot;width&quot;:3454}"/>
</p:tagLst>
</file>

<file path=ppt/tags/tag9.xml><?xml version="1.0" encoding="utf-8"?>
<p:tagLst xmlns:p="http://schemas.openxmlformats.org/presentationml/2006/main">
  <p:tag name="KSO_WM_UNIT_PLACING_PICTURE_USER_VIEWPORT" val="{&quot;height&quot;:2231,&quot;width&quot;:244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5390</Words>
  <Application>WPS 演示</Application>
  <PresentationFormat>宽屏</PresentationFormat>
  <Paragraphs>209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Wingdings</vt:lpstr>
      <vt:lpstr>MV Boli</vt:lpstr>
      <vt:lpstr>Times New Roman</vt:lpstr>
      <vt:lpstr>Calibri</vt:lpstr>
      <vt:lpstr>Arial Unicode MS</vt:lpstr>
      <vt:lpstr>Calibri Light</vt:lpstr>
      <vt:lpstr>HelveticaNeue</vt:lpstr>
      <vt:lpstr>Corbel</vt:lpstr>
      <vt:lpstr>华文新魏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24147</cp:lastModifiedBy>
  <cp:revision>15</cp:revision>
  <dcterms:created xsi:type="dcterms:W3CDTF">2022-10-28T10:33:00Z</dcterms:created>
  <dcterms:modified xsi:type="dcterms:W3CDTF">2022-11-28T08:55:26Z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B75FE94F1459471A98EBEC6CA358AB96</vt:lpwstr>
  </property>
  <property fmtid="{D5CDD505-2E9C-101B-9397-08002B2CF9AE}" pid="3" name="KSOProductBuildVer">
    <vt:lpwstr>2052-11.8.2.8411</vt:lpwstr>
  </property>
</Properties>
</file>