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1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2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10" r:id="rId2"/>
    <p:sldId id="256" r:id="rId3"/>
    <p:sldId id="257" r:id="rId4"/>
    <p:sldId id="279" r:id="rId5"/>
    <p:sldId id="269" r:id="rId6"/>
    <p:sldId id="259" r:id="rId7"/>
    <p:sldId id="264" r:id="rId8"/>
    <p:sldId id="265" r:id="rId9"/>
    <p:sldId id="278" r:id="rId10"/>
  </p:sldIdLst>
  <p:sldSz cx="12192000" cy="6858000"/>
  <p:notesSz cx="6858000" cy="9144000"/>
  <p:embeddedFontLst>
    <p:embeddedFont>
      <p:font typeface="华文新魏" panose="02010800040101010101" pitchFamily="2" charset="-122"/>
      <p:regular r:id="rId13"/>
    </p:embeddedFont>
    <p:embeddedFont>
      <p:font typeface="Arial Narrow" panose="020B0606020202030204" pitchFamily="34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rystal Medium" panose="02010600030101010101" charset="0"/>
      <p:regular r:id="rId22"/>
    </p:embeddedFont>
    <p:embeddedFont>
      <p:font typeface="Elgatino" panose="02000000000000000000" pitchFamily="2" charset="0"/>
      <p:regular r:id="rId23"/>
    </p:embeddedFont>
  </p:embeddedFontLst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2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4424E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29" y="54"/>
      </p:cViewPr>
      <p:guideLst>
        <p:guide orient="horz" pos="2142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2023/5/16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2023/5/16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2023/5/16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2023/5/16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2023/5/16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7" name="图片 6" descr="水印">
            <a:extLst>
              <a:ext uri="{FF2B5EF4-FFF2-40B4-BE49-F238E27FC236}">
                <a16:creationId xmlns:a16="http://schemas.microsoft.com/office/drawing/2014/main" id="{B30C6330-F553-E589-0F24-C2B1F5059022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1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3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762000" y="1246505"/>
            <a:ext cx="6538595" cy="50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385" y="2273935"/>
            <a:ext cx="335915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7311390" y="1616710"/>
            <a:ext cx="360362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latin typeface="华文新魏" panose="02010800040101010101" pitchFamily="2" charset="-122"/>
              </a:rPr>
              <a:t>知识产权声明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685800" y="3834765"/>
            <a:ext cx="8021955" cy="1472565"/>
          </a:xfrm>
        </p:spPr>
        <p:txBody>
          <a:bodyPr/>
          <a:lstStyle/>
          <a:p>
            <a:r>
              <a:rPr lang="en-US" altLang="zh-CN">
                <a:solidFill>
                  <a:schemeClr val="bg1">
                    <a:lumMod val="85000"/>
                  </a:schemeClr>
                </a:solidFill>
                <a:sym typeface="+mn-ea"/>
              </a:rPr>
              <a:t>Practical Writing</a:t>
            </a:r>
          </a:p>
          <a:p>
            <a:r>
              <a:rPr lang="en-US" altLang="zh-CN">
                <a:solidFill>
                  <a:schemeClr val="bg1">
                    <a:lumMod val="85000"/>
                  </a:schemeClr>
                </a:solidFill>
                <a:sym typeface="+mn-ea"/>
              </a:rPr>
              <a:t>23</a:t>
            </a:r>
            <a:r>
              <a:rPr lang="zh-CN" altLang="en-US">
                <a:solidFill>
                  <a:schemeClr val="bg1">
                    <a:lumMod val="85000"/>
                  </a:schemeClr>
                </a:solidFill>
                <a:sym typeface="+mn-ea"/>
              </a:rPr>
              <a:t>届苏锡常镇四市高三二模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" y="1910715"/>
            <a:ext cx="8067675" cy="19240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915" y="589915"/>
            <a:ext cx="5751830" cy="2110105"/>
          </a:xfrm>
          <a:ln w="28575" cmpd="dbl">
            <a:solidFill>
              <a:srgbClr val="C4424E"/>
            </a:solidFill>
            <a:prstDash val="sysDash"/>
          </a:ln>
        </p:spPr>
        <p:txBody>
          <a:bodyPr>
            <a:normAutofit fontScale="90000"/>
          </a:bodyPr>
          <a:lstStyle/>
          <a:p>
            <a:r>
              <a:rPr lang="zh-CN" altLang="en-US" sz="2400" b="0"/>
              <a:t>假如你是李华，你刚刚参观了你市博物馆举办的的一次</a:t>
            </a:r>
            <a:r>
              <a:rPr lang="en-US" altLang="zh-CN" sz="2400" b="0"/>
              <a:t>“</a:t>
            </a:r>
            <a:r>
              <a:rPr lang="zh-CN" altLang="en-US" sz="2400" b="0"/>
              <a:t>遇见艺术家</a:t>
            </a:r>
            <a:r>
              <a:rPr lang="en-US" altLang="zh-CN" sz="2400" b="0"/>
              <a:t>”</a:t>
            </a:r>
            <a:r>
              <a:rPr lang="zh-CN" altLang="en-US" sz="2400" b="0"/>
              <a:t>的展览，请为你校英文报写一则评论，内容包括：</a:t>
            </a:r>
            <a:br>
              <a:rPr lang="zh-CN" altLang="en-US" sz="2400" b="0"/>
            </a:br>
            <a:r>
              <a:rPr lang="en-US" altLang="zh-CN" sz="2400" b="0"/>
              <a:t>1.</a:t>
            </a:r>
            <a:r>
              <a:rPr lang="zh-CN" altLang="en-US" sz="2400" b="0"/>
              <a:t>展览概况；</a:t>
            </a:r>
            <a:r>
              <a:rPr lang="en-US" altLang="zh-CN" sz="2400" b="0"/>
              <a:t>2.</a:t>
            </a:r>
            <a:r>
              <a:rPr lang="zh-CN" altLang="en-US" sz="2400" b="0"/>
              <a:t>观展感受；</a:t>
            </a:r>
            <a:r>
              <a:rPr lang="en-US" altLang="zh-CN" sz="2400" b="0"/>
              <a:t>3.</a:t>
            </a:r>
            <a:r>
              <a:rPr lang="zh-CN" altLang="en-US" sz="2400" b="0"/>
              <a:t>意见建议。</a:t>
            </a:r>
            <a:br>
              <a:rPr lang="zh-CN" altLang="en-US" sz="2400" b="0"/>
            </a:br>
            <a:r>
              <a:rPr lang="zh-CN" altLang="en-US" sz="2400" b="0"/>
              <a:t>注意：</a:t>
            </a:r>
            <a:r>
              <a:rPr lang="en-US" altLang="zh-CN" sz="2400" b="0"/>
              <a:t>1.</a:t>
            </a:r>
            <a:r>
              <a:rPr lang="zh-CN" altLang="en-US" sz="2400" b="0"/>
              <a:t>写作词数应为</a:t>
            </a:r>
            <a:r>
              <a:rPr lang="en-US" altLang="zh-CN" sz="2400" b="0"/>
              <a:t>80</a:t>
            </a:r>
            <a:r>
              <a:rPr lang="zh-CN" altLang="en-US" sz="2400" b="0"/>
              <a:t>左右；</a:t>
            </a:r>
            <a:r>
              <a:rPr lang="en-US" altLang="zh-CN" sz="2400" b="0"/>
              <a:t>2.</a:t>
            </a:r>
            <a:r>
              <a:rPr lang="zh-CN" altLang="en-US" sz="2400" b="0"/>
              <a:t>为使行文连贯，可适当增加细节。</a:t>
            </a:r>
          </a:p>
        </p:txBody>
      </p:sp>
      <p:sp>
        <p:nvSpPr>
          <p:cNvPr id="6" name="标题 1" descr="7b0a20202020227461726765744d6f64756c65223a202270726f636573734f6e6c696e65466f6e7473220a7d0a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0" y="0"/>
            <a:ext cx="3530600" cy="655320"/>
          </a:xfrm>
          <a:prstGeom prst="rect">
            <a:avLst/>
          </a:prstGeom>
        </p:spPr>
        <p:txBody>
          <a:bodyPr vert="horz" lIns="90000" tIns="46800" rIns="90000" bIns="46800" rtlCol="0" anchor="b" anchorCtr="0"/>
          <a:lstStyle>
            <a:lvl1pPr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60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solidFill>
                  <a:srgbClr val="C4424E"/>
                </a:solidFill>
                <a:latin typeface="Crystal Medium" charset="0"/>
                <a:cs typeface="Crystal Medium" charset="0"/>
                <a:sym typeface="+mn-ea"/>
              </a:rPr>
              <a:t>Step 1: </a:t>
            </a:r>
            <a:r>
              <a:rPr lang="zh-CN" altLang="en-US" sz="3600">
                <a:solidFill>
                  <a:srgbClr val="C4424E"/>
                </a:solidFill>
                <a:latin typeface="Crystal Medium" charset="0"/>
                <a:cs typeface="Crystal Medium" charset="0"/>
                <a:sym typeface="+mn-ea"/>
              </a:rPr>
              <a:t>审题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3315970" y="1316990"/>
            <a:ext cx="610235" cy="344170"/>
          </a:xfrm>
          <a:prstGeom prst="roundRect">
            <a:avLst/>
          </a:prstGeom>
          <a:noFill/>
          <a:ln w="25400">
            <a:solidFill>
              <a:srgbClr val="C442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1104265" y="1661160"/>
            <a:ext cx="610235" cy="344170"/>
          </a:xfrm>
          <a:prstGeom prst="roundRect">
            <a:avLst/>
          </a:prstGeom>
          <a:noFill/>
          <a:ln w="25400">
            <a:solidFill>
              <a:srgbClr val="C442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3011170" y="1661160"/>
            <a:ext cx="610235" cy="343535"/>
          </a:xfrm>
          <a:prstGeom prst="roundRect">
            <a:avLst/>
          </a:prstGeom>
          <a:noFill/>
          <a:ln w="25400">
            <a:solidFill>
              <a:srgbClr val="C442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4238625" y="1660525"/>
            <a:ext cx="1310005" cy="344170"/>
          </a:xfrm>
          <a:prstGeom prst="roundRect">
            <a:avLst/>
          </a:prstGeom>
          <a:noFill/>
          <a:ln w="25400">
            <a:solidFill>
              <a:srgbClr val="C442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1280" y="2764155"/>
            <a:ext cx="5752465" cy="465455"/>
          </a:xfrm>
          <a:prstGeom prst="rect">
            <a:avLst/>
          </a:prstGeom>
          <a:solidFill>
            <a:srgbClr val="C4424E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altLang="zh-CN" sz="2800" b="1">
                <a:solidFill>
                  <a:schemeClr val="bg1"/>
                </a:solidFill>
              </a:rPr>
              <a:t>What is an observation?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1280" y="3220085"/>
            <a:ext cx="5649595" cy="282829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just" fontAlgn="auto">
              <a:lnSpc>
                <a:spcPct val="85000"/>
              </a:lnSpc>
            </a:pPr>
            <a:r>
              <a:rPr lang="en-US" altLang="zh-CN" sz="2400" b="1" i="1">
                <a:latin typeface="Times New Roman" panose="02020603050405020304" charset="0"/>
                <a:cs typeface="Times New Roman" panose="02020603050405020304" charset="0"/>
              </a:rPr>
              <a:t>       </a:t>
            </a:r>
            <a:r>
              <a:rPr lang="en-US" altLang="zh-CN" sz="2400" b="1" i="1">
                <a:solidFill>
                  <a:srgbClr val="C4424E"/>
                </a:solidFill>
                <a:latin typeface="Times New Roman" panose="02020603050405020304" charset="0"/>
                <a:cs typeface="Times New Roman" panose="02020603050405020304" charset="0"/>
              </a:rPr>
              <a:t>O</a:t>
            </a:r>
            <a:r>
              <a:rPr lang="zh-CN" altLang="en-US" sz="2400" b="1" i="1">
                <a:solidFill>
                  <a:srgbClr val="C4424E"/>
                </a:solidFill>
                <a:latin typeface="Times New Roman" panose="02020603050405020304" charset="0"/>
                <a:cs typeface="Times New Roman" panose="02020603050405020304" charset="0"/>
              </a:rPr>
              <a:t>bservation</a:t>
            </a:r>
            <a:r>
              <a:rPr lang="zh-CN" altLang="en-US" sz="2400" b="1" i="1">
                <a:latin typeface="Times New Roman" panose="02020603050405020304" charset="0"/>
                <a:cs typeface="Times New Roman" panose="02020603050405020304" charset="0"/>
              </a:rPr>
              <a:t> is more than just seeing and hearing. You should </a:t>
            </a:r>
            <a:r>
              <a:rPr lang="zh-CN" altLang="en-US" sz="2400" b="1" i="1">
                <a:solidFill>
                  <a:srgbClr val="C4424E"/>
                </a:solidFill>
                <a:latin typeface="Times New Roman" panose="02020603050405020304" charset="0"/>
                <a:cs typeface="Times New Roman" panose="02020603050405020304" charset="0"/>
              </a:rPr>
              <a:t>use your senses</a:t>
            </a:r>
            <a:r>
              <a:rPr lang="zh-CN" altLang="en-US" sz="2400" b="1" i="1">
                <a:latin typeface="Times New Roman" panose="02020603050405020304" charset="0"/>
                <a:cs typeface="Times New Roman" panose="02020603050405020304" charset="0"/>
              </a:rPr>
              <a:t>– you will be listening sounds, smelling scents, feeling sensations, watching scenarios and even tasting food if this applies. Do </a:t>
            </a:r>
            <a:r>
              <a:rPr lang="zh-CN" altLang="en-US" sz="2400" b="1" i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more than just observe </a:t>
            </a:r>
            <a:r>
              <a:rPr lang="zh-CN" altLang="en-US" sz="2400" b="1" i="1">
                <a:latin typeface="Times New Roman" panose="02020603050405020304" charset="0"/>
                <a:cs typeface="Times New Roman" panose="02020603050405020304" charset="0"/>
              </a:rPr>
              <a:t>little things. </a:t>
            </a:r>
            <a:r>
              <a:rPr lang="zh-CN" altLang="en-US" sz="2400" b="1" i="1">
                <a:solidFill>
                  <a:srgbClr val="C4424E"/>
                </a:solidFill>
                <a:latin typeface="Times New Roman" panose="02020603050405020304" charset="0"/>
                <a:cs typeface="Times New Roman" panose="02020603050405020304" charset="0"/>
              </a:rPr>
              <a:t>Observe the way everything works together, the processes involved, and the total gestalt </a:t>
            </a:r>
            <a:r>
              <a:rPr lang="en-US" altLang="zh-CN" sz="2400" b="1" i="1">
                <a:solidFill>
                  <a:srgbClr val="C4424E"/>
                </a:solidFill>
                <a:latin typeface="Times New Roman" panose="02020603050405020304" charset="0"/>
                <a:cs typeface="Times New Roman" panose="02020603050405020304" charset="0"/>
              </a:rPr>
              <a:t>(a set of things) </a:t>
            </a:r>
            <a:r>
              <a:rPr lang="zh-CN" altLang="en-US" sz="2400" b="1" i="1">
                <a:solidFill>
                  <a:srgbClr val="C4424E"/>
                </a:solidFill>
                <a:latin typeface="Times New Roman" panose="02020603050405020304" charset="0"/>
                <a:cs typeface="Times New Roman" panose="02020603050405020304" charset="0"/>
              </a:rPr>
              <a:t>experience</a:t>
            </a:r>
            <a:r>
              <a:rPr lang="zh-CN" altLang="en-US" sz="2400" b="1" i="1">
                <a:latin typeface="Times New Roman" panose="02020603050405020304" charset="0"/>
                <a:cs typeface="Times New Roman" panose="02020603050405020304" charset="0"/>
              </a:rPr>
              <a:t>. 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981700" y="5542280"/>
            <a:ext cx="5233035" cy="1087755"/>
          </a:xfrm>
          <a:prstGeom prst="rect">
            <a:avLst/>
          </a:prstGeom>
          <a:noFill/>
          <a:ln w="28575" cmpd="dbl">
            <a:solidFill>
              <a:srgbClr val="C4424E"/>
            </a:solidFill>
            <a:prstDash val="sysDot"/>
          </a:ln>
        </p:spPr>
        <p:txBody>
          <a:bodyPr wrap="square" rtlCol="0" anchor="t">
            <a:spAutoFit/>
          </a:bodyPr>
          <a:lstStyle/>
          <a:p>
            <a:pPr marL="198120" indent="-198120" fontAlgn="auto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zh-CN" altLang="en-US" sz="2400" b="1" i="1">
                <a:solidFill>
                  <a:srgbClr val="C4424E"/>
                </a:solidFill>
                <a:latin typeface="Times New Roman" panose="02020603050405020304" charset="0"/>
                <a:cs typeface="Times New Roman" panose="02020603050405020304" charset="0"/>
              </a:rPr>
              <a:t>What</a:t>
            </a:r>
            <a:r>
              <a:rPr lang="en-US" altLang="zh-CN" sz="2400" b="1" i="1">
                <a:solidFill>
                  <a:srgbClr val="C4424E"/>
                </a:solidFill>
                <a:latin typeface="Times New Roman" panose="02020603050405020304" charset="0"/>
                <a:cs typeface="Times New Roman" panose="02020603050405020304" charset="0"/>
              </a:rPr>
              <a:t>’</a:t>
            </a:r>
            <a:r>
              <a:rPr lang="zh-CN" altLang="en-US" sz="2400" b="1" i="1">
                <a:solidFill>
                  <a:srgbClr val="C4424E"/>
                </a:solidFill>
                <a:latin typeface="Times New Roman" panose="02020603050405020304" charset="0"/>
                <a:cs typeface="Times New Roman" panose="02020603050405020304" charset="0"/>
              </a:rPr>
              <a:t>s going on here? </a:t>
            </a:r>
          </a:p>
          <a:p>
            <a:pPr marL="198120" indent="-198120" fontAlgn="auto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zh-CN" altLang="en-US" sz="2400" b="1" i="1">
                <a:solidFill>
                  <a:srgbClr val="C4424E"/>
                </a:solidFill>
                <a:latin typeface="Times New Roman" panose="02020603050405020304" charset="0"/>
                <a:cs typeface="Times New Roman" panose="02020603050405020304" charset="0"/>
              </a:rPr>
              <a:t>What does this observed activity mean?</a:t>
            </a:r>
          </a:p>
          <a:p>
            <a:pPr marL="198120" indent="-198120" fontAlgn="auto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zh-CN" altLang="en-US" sz="2400" b="1" i="1">
                <a:solidFill>
                  <a:srgbClr val="C4424E"/>
                </a:solidFill>
                <a:latin typeface="Times New Roman" panose="02020603050405020304" charset="0"/>
                <a:cs typeface="Times New Roman" panose="02020603050405020304" charset="0"/>
              </a:rPr>
              <a:t>What else does this relate to? 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981700" y="238125"/>
            <a:ext cx="3827780" cy="4831080"/>
          </a:xfrm>
          <a:prstGeom prst="rect">
            <a:avLst/>
          </a:prstGeom>
          <a:solidFill>
            <a:schemeClr val="bg1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12090" indent="-212090" fontAlgn="auto">
              <a:buFont typeface="Arial" panose="020B0604020202020204" pitchFamily="34" charset="0"/>
              <a:buChar char="•"/>
            </a:pPr>
            <a:r>
              <a:rPr lang="en-US" altLang="zh-CN" sz="2800" b="1">
                <a:solidFill>
                  <a:srgbClr val="0070C0"/>
                </a:solidFill>
                <a:effectLst/>
                <a:latin typeface="Arial Narrow" panose="020B0606020202030204" charset="0"/>
                <a:ea typeface="微软雅黑" panose="020B0503020204020204" charset="-122"/>
                <a:cs typeface="Arial Narrow" panose="020B0606020202030204" charset="0"/>
              </a:rPr>
              <a:t>Genre:</a:t>
            </a:r>
          </a:p>
          <a:p>
            <a:pPr marL="212090" indent="-212090" fontAlgn="auto">
              <a:buFont typeface="Arial" panose="020B0604020202020204" pitchFamily="34" charset="0"/>
              <a:buChar char="•"/>
            </a:pPr>
            <a:r>
              <a:rPr lang="en-US" altLang="zh-CN" sz="2800" b="1">
                <a:solidFill>
                  <a:srgbClr val="0070C0"/>
                </a:solidFill>
                <a:effectLst/>
                <a:latin typeface="Arial Narrow" panose="020B0606020202030204" charset="0"/>
                <a:ea typeface="微软雅黑" panose="020B0503020204020204" charset="-122"/>
                <a:cs typeface="Arial Narrow" panose="020B0606020202030204" charset="0"/>
              </a:rPr>
              <a:t>Person:</a:t>
            </a:r>
          </a:p>
          <a:p>
            <a:pPr marL="212090" indent="-212090" fontAlgn="auto">
              <a:buFont typeface="Arial" panose="020B0604020202020204" pitchFamily="34" charset="0"/>
              <a:buChar char="•"/>
            </a:pPr>
            <a:r>
              <a:rPr lang="en-US" altLang="zh-CN" sz="2800" b="1">
                <a:solidFill>
                  <a:srgbClr val="0070C0"/>
                </a:solidFill>
                <a:effectLst/>
                <a:latin typeface="Arial Narrow" panose="020B0606020202030204" charset="0"/>
                <a:ea typeface="微软雅黑" panose="020B0503020204020204" charset="-122"/>
                <a:cs typeface="Arial Narrow" panose="020B0606020202030204" charset="0"/>
              </a:rPr>
              <a:t>Voice:</a:t>
            </a:r>
          </a:p>
          <a:p>
            <a:pPr marL="212090" indent="-212090" fontAlgn="auto">
              <a:buFont typeface="Arial" panose="020B0604020202020204" pitchFamily="34" charset="0"/>
              <a:buChar char="•"/>
            </a:pPr>
            <a:endParaRPr lang="en-US" altLang="zh-CN" sz="2800" b="1">
              <a:solidFill>
                <a:srgbClr val="0070C0"/>
              </a:solidFill>
              <a:effectLst/>
              <a:latin typeface="Arial Narrow" panose="020B0606020202030204" charset="0"/>
              <a:ea typeface="微软雅黑" panose="020B0503020204020204" charset="-122"/>
              <a:cs typeface="Arial Narrow" panose="020B0606020202030204" charset="0"/>
            </a:endParaRPr>
          </a:p>
          <a:p>
            <a:pPr marL="212090" indent="-212090" fontAlgn="auto">
              <a:buFont typeface="Arial" panose="020B0604020202020204" pitchFamily="34" charset="0"/>
              <a:buChar char="•"/>
            </a:pPr>
            <a:r>
              <a:rPr lang="en-US" altLang="zh-CN" sz="2800" b="1">
                <a:solidFill>
                  <a:srgbClr val="0070C0"/>
                </a:solidFill>
                <a:effectLst/>
                <a:latin typeface="Arial Narrow" panose="020B0606020202030204" charset="0"/>
                <a:ea typeface="微软雅黑" panose="020B0503020204020204" charset="-122"/>
                <a:cs typeface="Arial Narrow" panose="020B0606020202030204" charset="0"/>
              </a:rPr>
              <a:t>Contents:</a:t>
            </a:r>
          </a:p>
          <a:p>
            <a:pPr marL="212090" indent="-212090" fontAlgn="auto">
              <a:buFont typeface="Arial" panose="020B0604020202020204" pitchFamily="34" charset="0"/>
              <a:buChar char="•"/>
            </a:pPr>
            <a:endParaRPr lang="en-US" altLang="zh-CN" sz="2800" b="1">
              <a:solidFill>
                <a:srgbClr val="0070C0"/>
              </a:solidFill>
              <a:effectLst/>
              <a:latin typeface="Arial Narrow" panose="020B0606020202030204" charset="0"/>
              <a:ea typeface="微软雅黑" panose="020B0503020204020204" charset="-122"/>
              <a:cs typeface="Arial Narrow" panose="020B0606020202030204" charset="0"/>
            </a:endParaRPr>
          </a:p>
          <a:p>
            <a:pPr marL="212090" indent="-212090" fontAlgn="auto">
              <a:buFont typeface="Arial" panose="020B0604020202020204" pitchFamily="34" charset="0"/>
              <a:buChar char="•"/>
            </a:pPr>
            <a:endParaRPr lang="en-US" altLang="zh-CN" sz="2800" b="1">
              <a:solidFill>
                <a:srgbClr val="0070C0"/>
              </a:solidFill>
              <a:effectLst/>
              <a:latin typeface="Arial Narrow" panose="020B0606020202030204" charset="0"/>
              <a:ea typeface="微软雅黑" panose="020B0503020204020204" charset="-122"/>
              <a:cs typeface="Arial Narrow" panose="020B0606020202030204" charset="0"/>
            </a:endParaRPr>
          </a:p>
          <a:p>
            <a:pPr marL="212090" indent="-212090" fontAlgn="auto">
              <a:buFont typeface="Arial" panose="020B0604020202020204" pitchFamily="34" charset="0"/>
              <a:buChar char="•"/>
            </a:pPr>
            <a:endParaRPr lang="en-US" altLang="zh-CN" sz="2800" b="1">
              <a:solidFill>
                <a:srgbClr val="0070C0"/>
              </a:solidFill>
              <a:effectLst/>
              <a:latin typeface="Arial Narrow" panose="020B0606020202030204" charset="0"/>
              <a:ea typeface="微软雅黑" panose="020B0503020204020204" charset="-122"/>
              <a:cs typeface="Arial Narrow" panose="020B0606020202030204" charset="0"/>
            </a:endParaRPr>
          </a:p>
          <a:p>
            <a:pPr marL="212090" indent="-212090" fontAlgn="auto">
              <a:buFont typeface="Arial" panose="020B0604020202020204" pitchFamily="34" charset="0"/>
              <a:buChar char="•"/>
            </a:pPr>
            <a:endParaRPr lang="en-US" altLang="zh-CN" sz="2800" b="1">
              <a:solidFill>
                <a:srgbClr val="0070C0"/>
              </a:solidFill>
              <a:effectLst/>
              <a:latin typeface="Arial Narrow" panose="020B0606020202030204" charset="0"/>
              <a:ea typeface="微软雅黑" panose="020B0503020204020204" charset="-122"/>
              <a:cs typeface="Arial Narrow" panose="020B0606020202030204" charset="0"/>
            </a:endParaRPr>
          </a:p>
          <a:p>
            <a:pPr marL="212090" indent="-212090" fontAlgn="auto">
              <a:buFont typeface="Arial" panose="020B0604020202020204" pitchFamily="34" charset="0"/>
              <a:buChar char="•"/>
            </a:pPr>
            <a:endParaRPr lang="en-US" altLang="zh-CN" sz="2800" b="1">
              <a:solidFill>
                <a:srgbClr val="0070C0"/>
              </a:solidFill>
              <a:effectLst/>
              <a:latin typeface="Arial Narrow" panose="020B0606020202030204" charset="0"/>
              <a:ea typeface="微软雅黑" panose="020B0503020204020204" charset="-122"/>
              <a:cs typeface="Arial Narrow" panose="020B0606020202030204" charset="0"/>
            </a:endParaRPr>
          </a:p>
          <a:p>
            <a:pPr marL="212090" indent="-212090" fontAlgn="auto">
              <a:buFont typeface="Arial" panose="020B0604020202020204" pitchFamily="34" charset="0"/>
              <a:buChar char="•"/>
            </a:pPr>
            <a:r>
              <a:rPr lang="en-US" altLang="zh-CN" sz="2800" b="1">
                <a:solidFill>
                  <a:srgbClr val="0070C0"/>
                </a:solidFill>
                <a:effectLst/>
                <a:latin typeface="Arial Narrow" panose="020B0606020202030204" charset="0"/>
                <a:ea typeface="微软雅黑" panose="020B0503020204020204" charset="-122"/>
                <a:cs typeface="Arial Narrow" panose="020B0606020202030204" charset="0"/>
              </a:rPr>
              <a:t>Structure: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7406640" y="266700"/>
            <a:ext cx="4680585" cy="7924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altLang="zh-CN" sz="2800" b="1">
                <a:solidFill>
                  <a:srgbClr val="0070C0"/>
                </a:solidFill>
                <a:latin typeface="Arial Narrow" panose="020B0606020202030204" charset="0"/>
                <a:cs typeface="Arial Narrow" panose="020B0606020202030204" charset="0"/>
              </a:rPr>
              <a:t>An observation</a:t>
            </a:r>
          </a:p>
          <a:p>
            <a:r>
              <a:rPr lang="en-US" altLang="zh-CN" sz="2800" b="1">
                <a:solidFill>
                  <a:srgbClr val="0070C0"/>
                </a:solidFill>
                <a:latin typeface="Arial Narrow" panose="020B0606020202030204" charset="0"/>
                <a:cs typeface="Arial Narrow" panose="020B0606020202030204" charset="0"/>
              </a:rPr>
              <a:t>First&amp; Third</a:t>
            </a:r>
          </a:p>
          <a:p>
            <a:r>
              <a:rPr lang="en-US" altLang="zh-CN" sz="2800" b="1">
                <a:solidFill>
                  <a:srgbClr val="0070C0"/>
                </a:solidFill>
                <a:latin typeface="Arial Narrow" panose="020B0606020202030204" charset="0"/>
                <a:cs typeface="Arial Narrow" panose="020B0606020202030204" charset="0"/>
              </a:rPr>
              <a:t>Objective about the fact</a:t>
            </a:r>
          </a:p>
          <a:p>
            <a:r>
              <a:rPr lang="en-US" altLang="zh-CN" sz="2800" b="1">
                <a:solidFill>
                  <a:srgbClr val="0070C0"/>
                </a:solidFill>
                <a:latin typeface="Arial Narrow" panose="020B0606020202030204" charset="0"/>
                <a:cs typeface="Arial Narrow" panose="020B0606020202030204" charset="0"/>
              </a:rPr>
              <a:t>Sentimental about feelings</a:t>
            </a:r>
          </a:p>
          <a:p>
            <a:endParaRPr lang="en-US" altLang="zh-CN" sz="2800" b="1">
              <a:solidFill>
                <a:srgbClr val="0070C0"/>
              </a:solidFill>
              <a:latin typeface="Arial Narrow" panose="020B0606020202030204" charset="0"/>
              <a:cs typeface="Arial Narrow" panose="020B0606020202030204" charset="0"/>
            </a:endParaRPr>
          </a:p>
          <a:p>
            <a:endParaRPr lang="en-US" altLang="zh-CN" sz="2800" b="1">
              <a:solidFill>
                <a:srgbClr val="0070C0"/>
              </a:solidFill>
              <a:latin typeface="Arial Narrow" panose="020B0606020202030204" charset="0"/>
              <a:cs typeface="Arial Narrow" panose="020B060602020203020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636510" y="1931035"/>
            <a:ext cx="4453890" cy="224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26695" indent="-226695" fontAlgn="auto">
              <a:buFont typeface="+mj-lt"/>
              <a:buAutoNum type="arabicPeriod"/>
            </a:pPr>
            <a:r>
              <a:rPr lang="en-US" altLang="zh-CN" sz="2800" b="1">
                <a:solidFill>
                  <a:srgbClr val="0070C0"/>
                </a:solidFill>
                <a:latin typeface="Arial Narrow" panose="020B0606020202030204" charset="0"/>
                <a:cs typeface="Arial Narrow" panose="020B0606020202030204" charset="0"/>
                <a:sym typeface="+mn-ea"/>
              </a:rPr>
              <a:t>General Introduction of the Exhibition</a:t>
            </a:r>
            <a:endParaRPr lang="en-US" altLang="zh-CN" sz="2800" b="1">
              <a:solidFill>
                <a:srgbClr val="0070C0"/>
              </a:solidFill>
              <a:latin typeface="Arial Narrow" panose="020B0606020202030204" charset="0"/>
              <a:cs typeface="Arial Narrow" panose="020B0606020202030204" charset="0"/>
            </a:endParaRPr>
          </a:p>
          <a:p>
            <a:pPr marL="226695" indent="-226695" fontAlgn="auto">
              <a:buFont typeface="+mj-lt"/>
              <a:buAutoNum type="arabicPeriod"/>
            </a:pPr>
            <a:r>
              <a:rPr lang="en-US" altLang="zh-CN" sz="2800" b="1">
                <a:solidFill>
                  <a:srgbClr val="0070C0"/>
                </a:solidFill>
                <a:latin typeface="Arial Narrow" panose="020B0606020202030204" charset="0"/>
                <a:cs typeface="Arial Narrow" panose="020B0606020202030204" charset="0"/>
                <a:sym typeface="+mn-ea"/>
              </a:rPr>
              <a:t>Personal Feeling and Reflection</a:t>
            </a:r>
            <a:endParaRPr lang="en-US" altLang="zh-CN" sz="2800" b="1">
              <a:solidFill>
                <a:srgbClr val="0070C0"/>
              </a:solidFill>
              <a:latin typeface="Arial Narrow" panose="020B0606020202030204" charset="0"/>
              <a:cs typeface="Arial Narrow" panose="020B0606020202030204" charset="0"/>
            </a:endParaRPr>
          </a:p>
          <a:p>
            <a:pPr marL="226695" indent="-226695" fontAlgn="auto">
              <a:buFont typeface="+mj-lt"/>
              <a:buAutoNum type="arabicPeriod"/>
            </a:pPr>
            <a:r>
              <a:rPr lang="en-US" altLang="zh-CN" sz="2800" b="1">
                <a:solidFill>
                  <a:srgbClr val="0070C0"/>
                </a:solidFill>
                <a:latin typeface="Arial Narrow" panose="020B0606020202030204" charset="0"/>
                <a:cs typeface="Arial Narrow" panose="020B0606020202030204" charset="0"/>
                <a:sym typeface="+mn-ea"/>
              </a:rPr>
              <a:t>Suggestion(s)</a:t>
            </a:r>
          </a:p>
        </p:txBody>
      </p:sp>
      <p:sp>
        <p:nvSpPr>
          <p:cNvPr id="18" name="右箭头 17"/>
          <p:cNvSpPr/>
          <p:nvPr/>
        </p:nvSpPr>
        <p:spPr>
          <a:xfrm>
            <a:off x="3785235" y="5892165"/>
            <a:ext cx="1945640" cy="690245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 descr="images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42550" y="0"/>
            <a:ext cx="1949450" cy="12928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 animBg="1"/>
      <p:bldP spid="15" grpId="0" animBg="1"/>
      <p:bldP spid="16" grpId="0" uiExpand="1" build="p"/>
      <p:bldP spid="17" grpId="0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635" y="-33020"/>
            <a:ext cx="12192000" cy="705485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altLang="zh-CN">
                <a:solidFill>
                  <a:srgbClr val="C442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are the artists we can meet?</a:t>
            </a:r>
          </a:p>
        </p:txBody>
      </p:sp>
      <p:pic>
        <p:nvPicPr>
          <p:cNvPr id="3" name="图片 2" descr="monet_claude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29540" y="889635"/>
            <a:ext cx="3076575" cy="2169160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 descr="978014312838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370" y="4189095"/>
            <a:ext cx="1554480" cy="2388235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图片 11" descr="26nycb-itme-mediumSquareAt3X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9375" y="876935"/>
            <a:ext cx="2204085" cy="2204085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2" descr="hqdefault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48990" y="889635"/>
            <a:ext cx="2908935" cy="2181860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图片 13" descr="php3x5I0q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35695" y="876935"/>
            <a:ext cx="3308350" cy="2204720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文本框 17"/>
          <p:cNvSpPr txBox="1"/>
          <p:nvPr/>
        </p:nvSpPr>
        <p:spPr>
          <a:xfrm>
            <a:off x="161290" y="3098165"/>
            <a:ext cx="31026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>
                <a:solidFill>
                  <a:srgbClr val="C0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someone in museums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5004435" y="3081655"/>
            <a:ext cx="29902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>
                <a:solidFill>
                  <a:srgbClr val="C0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someone on the stage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9180830" y="3110230"/>
            <a:ext cx="27330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>
                <a:solidFill>
                  <a:srgbClr val="C0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someone skillful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04140" y="3722370"/>
            <a:ext cx="19094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literary men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5158105" y="3830955"/>
            <a:ext cx="41732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someone around us- craftsmen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2013585" y="4291330"/>
            <a:ext cx="3326130" cy="2286000"/>
            <a:chOff x="3171" y="6758"/>
            <a:chExt cx="5238" cy="3600"/>
          </a:xfrm>
        </p:grpSpPr>
        <p:pic>
          <p:nvPicPr>
            <p:cNvPr id="16" name="图片 15" descr="中国匠人-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224" y="6758"/>
              <a:ext cx="5185" cy="3600"/>
            </a:xfrm>
            <a:prstGeom prst="rect">
              <a:avLst/>
            </a:prstGeom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文本框 22"/>
            <p:cNvSpPr txBox="1"/>
            <p:nvPr/>
          </p:nvSpPr>
          <p:spPr>
            <a:xfrm>
              <a:off x="3171" y="6799"/>
              <a:ext cx="4952" cy="7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2400" b="1" i="1">
                  <a:solidFill>
                    <a:schemeClr val="bg1"/>
                  </a:solidFill>
                </a:rPr>
                <a:t>steelyard</a:t>
              </a:r>
              <a:r>
                <a:rPr lang="en-US" altLang="zh-CN" sz="2400" b="1" i="1">
                  <a:solidFill>
                    <a:schemeClr val="bg1"/>
                  </a:solidFill>
                </a:rPr>
                <a:t> making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539105" y="4305300"/>
            <a:ext cx="3287395" cy="2272030"/>
            <a:chOff x="8723" y="6780"/>
            <a:chExt cx="5177" cy="3578"/>
          </a:xfrm>
        </p:grpSpPr>
        <p:pic>
          <p:nvPicPr>
            <p:cNvPr id="15" name="图片 14" descr="中国匠人-17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754" y="6780"/>
              <a:ext cx="5117" cy="3578"/>
            </a:xfrm>
            <a:prstGeom prst="rect">
              <a:avLst/>
            </a:prstGeom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4" name="文本框 23"/>
            <p:cNvSpPr txBox="1"/>
            <p:nvPr/>
          </p:nvSpPr>
          <p:spPr>
            <a:xfrm>
              <a:off x="8723" y="6782"/>
              <a:ext cx="5177" cy="7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2400" b="1" i="1">
                  <a:solidFill>
                    <a:schemeClr val="bg1"/>
                  </a:solidFill>
                </a:rPr>
                <a:t>s</a:t>
              </a:r>
              <a:r>
                <a:rPr lang="zh-CN" altLang="en-US" sz="2400" b="1" i="1">
                  <a:solidFill>
                    <a:schemeClr val="bg1"/>
                  </a:solidFill>
                </a:rPr>
                <a:t>ugar-figure blowing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8976360" y="4317365"/>
            <a:ext cx="3001010" cy="2250440"/>
            <a:chOff x="14136" y="6799"/>
            <a:chExt cx="4726" cy="3544"/>
          </a:xfrm>
        </p:grpSpPr>
        <p:pic>
          <p:nvPicPr>
            <p:cNvPr id="17" name="图片 16" descr="1441282238684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4136" y="6799"/>
              <a:ext cx="4726" cy="3545"/>
            </a:xfrm>
            <a:prstGeom prst="rect">
              <a:avLst/>
            </a:prstGeom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5" name="文本框 24"/>
            <p:cNvSpPr txBox="1"/>
            <p:nvPr/>
          </p:nvSpPr>
          <p:spPr>
            <a:xfrm>
              <a:off x="14216" y="6812"/>
              <a:ext cx="3896" cy="7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2400" b="1" i="1">
                  <a:solidFill>
                    <a:schemeClr val="bg1"/>
                  </a:solidFill>
                </a:rPr>
                <a:t>embroidery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5"/>
          <p:cNvSpPr>
            <a:spLocks noGrp="1"/>
          </p:cNvSpPr>
          <p:nvPr/>
        </p:nvSpPr>
        <p:spPr>
          <a:xfrm>
            <a:off x="0" y="-33020"/>
            <a:ext cx="12192000" cy="70548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>
                <a:solidFill>
                  <a:srgbClr val="C442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How can we “</a:t>
            </a:r>
            <a:r>
              <a:rPr lang="en-US" altLang="zh-CN" i="1">
                <a:solidFill>
                  <a:srgbClr val="C442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Meet the Artists” </a:t>
            </a:r>
            <a:r>
              <a:rPr lang="en-US" altLang="zh-CN">
                <a:solidFill>
                  <a:srgbClr val="C442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?</a:t>
            </a:r>
            <a:endParaRPr lang="en-US" altLang="zh-CN">
              <a:solidFill>
                <a:srgbClr val="C4424E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4295" y="672465"/>
            <a:ext cx="6728460" cy="14782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77495" indent="-277495" fontAlgn="auto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CN" sz="2200" b="1" i="1">
                <a:latin typeface="Times New Roman" panose="02020603050405020304" charset="0"/>
                <a:cs typeface="Times New Roman" panose="02020603050405020304" charset="0"/>
              </a:rPr>
              <a:t>a </a:t>
            </a:r>
            <a:r>
              <a:rPr lang="en-US" altLang="zh-CN" sz="2200" b="1" i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face-to-face</a:t>
            </a:r>
            <a:r>
              <a:rPr lang="en-US" altLang="zh-CN" sz="2200" b="1" i="1">
                <a:latin typeface="Times New Roman" panose="02020603050405020304" charset="0"/>
                <a:cs typeface="Times New Roman" panose="02020603050405020304" charset="0"/>
              </a:rPr>
              <a:t> meeting/ a </a:t>
            </a:r>
            <a:r>
              <a:rPr lang="en-US" altLang="zh-CN" sz="2200" b="1" i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direct</a:t>
            </a:r>
            <a:r>
              <a:rPr lang="en-US" altLang="zh-CN" sz="2200" b="1" i="1">
                <a:latin typeface="Times New Roman" panose="02020603050405020304" charset="0"/>
                <a:cs typeface="Times New Roman" panose="02020603050405020304" charset="0"/>
              </a:rPr>
              <a:t> communication</a:t>
            </a:r>
          </a:p>
          <a:p>
            <a:pPr marL="277495" indent="-277495" fontAlgn="auto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CN" sz="2200" b="1" i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appreciate</a:t>
            </a:r>
            <a:r>
              <a:rPr lang="en-US" altLang="zh-CN" sz="2200" b="1" i="1">
                <a:latin typeface="Times New Roman" panose="02020603050405020304" charset="0"/>
                <a:cs typeface="Times New Roman" panose="02020603050405020304" charset="0"/>
              </a:rPr>
              <a:t> artworks on site</a:t>
            </a:r>
          </a:p>
          <a:p>
            <a:pPr marL="277495" indent="-277495" fontAlgn="auto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CN" sz="2200" b="1" i="1">
                <a:latin typeface="Times New Roman" panose="02020603050405020304" charset="0"/>
                <a:cs typeface="Times New Roman" panose="02020603050405020304" charset="0"/>
              </a:rPr>
              <a:t>watch the documentary to </a:t>
            </a:r>
            <a:r>
              <a:rPr lang="en-US" altLang="zh-CN" sz="2200" b="1" i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learn</a:t>
            </a:r>
            <a:r>
              <a:rPr lang="en-US" altLang="zh-CN" sz="2200" b="1" i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200" b="1" i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further</a:t>
            </a:r>
            <a:r>
              <a:rPr lang="en-US" altLang="zh-CN" sz="2200" b="1" i="1">
                <a:latin typeface="Times New Roman" panose="02020603050405020304" charset="0"/>
                <a:cs typeface="Times New Roman" panose="02020603050405020304" charset="0"/>
              </a:rPr>
              <a:t> about them</a:t>
            </a:r>
          </a:p>
          <a:p>
            <a:pPr marL="277495" indent="-277495" fontAlgn="auto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CN" sz="2200" b="1" i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immersive experience </a:t>
            </a:r>
            <a:r>
              <a:rPr lang="en-US" altLang="zh-CN" sz="2200" b="1" i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to admire the art</a:t>
            </a:r>
            <a:endParaRPr lang="en-US" altLang="zh-CN" sz="2200" b="1" i="1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277495" indent="-277495" fontAlgn="auto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CN" sz="2200" b="1" i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hands-on</a:t>
            </a:r>
            <a:r>
              <a:rPr lang="en-US" altLang="zh-CN" sz="2200" b="1" i="1">
                <a:latin typeface="Times New Roman" panose="02020603050405020304" charset="0"/>
                <a:cs typeface="Times New Roman" panose="02020603050405020304" charset="0"/>
              </a:rPr>
              <a:t> experience to make the art...</a:t>
            </a:r>
          </a:p>
          <a:p>
            <a:endParaRPr lang="en-US" altLang="zh-CN" sz="2200" b="1" i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23850" y="4448175"/>
            <a:ext cx="47066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Artworks may include: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4295" y="4876800"/>
            <a:ext cx="6677025" cy="138303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234315" indent="-234315" fontAlgn="auto">
              <a:buFont typeface="Arial" panose="020B0604020202020204" pitchFamily="34" charset="0"/>
              <a:buChar char="•"/>
            </a:pPr>
            <a:r>
              <a:rPr lang="en-US" altLang="zh-CN" sz="2200" b="1" i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oil paintings, watercolor, ink wash paintings, folk art...</a:t>
            </a:r>
          </a:p>
          <a:p>
            <a:pPr marL="234315" indent="-234315" fontAlgn="auto">
              <a:buFont typeface="Arial" panose="020B0604020202020204" pitchFamily="34" charset="0"/>
              <a:buChar char="•"/>
            </a:pPr>
            <a:r>
              <a:rPr lang="en-US" altLang="zh-CN" sz="2200" b="1" i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R&amp;B, rock and roll, classic music...</a:t>
            </a:r>
          </a:p>
          <a:p>
            <a:pPr marL="234315" indent="-234315" fontAlgn="auto">
              <a:buFont typeface="Arial" panose="020B0604020202020204" pitchFamily="34" charset="0"/>
              <a:buChar char="•"/>
            </a:pPr>
            <a:r>
              <a:rPr lang="en-US" altLang="zh-CN" sz="2200" b="1" i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ballet, folk/belly dance...</a:t>
            </a:r>
          </a:p>
          <a:p>
            <a:pPr marL="234315" indent="-234315" fontAlgn="auto">
              <a:buFont typeface="Arial" panose="020B0604020202020204" pitchFamily="34" charset="0"/>
              <a:buChar char="•"/>
            </a:pPr>
            <a:r>
              <a:rPr lang="en-US" altLang="zh-CN" sz="2200" b="1" i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drama, literature, handcrafts...</a:t>
            </a:r>
          </a:p>
          <a:p>
            <a:endParaRPr lang="en-US" altLang="zh-CN" sz="2200" b="1" i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5735" y="765175"/>
            <a:ext cx="5426710" cy="5774055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文本框 9"/>
          <p:cNvSpPr txBox="1"/>
          <p:nvPr/>
        </p:nvSpPr>
        <p:spPr>
          <a:xfrm>
            <a:off x="2699385" y="6259830"/>
            <a:ext cx="3747770" cy="423545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dash"/>
          </a:ln>
        </p:spPr>
        <p:txBody>
          <a:bodyPr wrap="square" rtlCol="0" anchor="t">
            <a:spAutoFit/>
          </a:bodyPr>
          <a:lstStyle/>
          <a:p>
            <a:pPr fontAlgn="auto">
              <a:lnSpc>
                <a:spcPct val="90000"/>
              </a:lnSpc>
            </a:pPr>
            <a:r>
              <a:rPr lang="en-US" altLang="zh-CN" sz="2400" b="1" i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Different forms and schools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706870" y="765175"/>
            <a:ext cx="196532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b="1" i="1">
                <a:solidFill>
                  <a:srgbClr val="0070C0"/>
                </a:soli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sculpture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083675" y="830580"/>
            <a:ext cx="243713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pop art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706870" y="3754755"/>
            <a:ext cx="219519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installation art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083675" y="4848225"/>
            <a:ext cx="168719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visual art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083675" y="2940685"/>
            <a:ext cx="234188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b="1" i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street art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78435" y="2258695"/>
            <a:ext cx="6468110" cy="2159000"/>
          </a:xfrm>
          <a:prstGeom prst="rect">
            <a:avLst/>
          </a:prstGeom>
          <a:noFill/>
          <a:ln w="22225" cmpd="sng">
            <a:solidFill>
              <a:srgbClr val="C00000"/>
            </a:solidFill>
            <a:prstDash val="lgDash"/>
          </a:ln>
        </p:spPr>
        <p:txBody>
          <a:bodyPr wrap="square" rtlCol="0">
            <a:noAutofit/>
          </a:bodyPr>
          <a:lstStyle/>
          <a:p>
            <a:pPr marL="234315" indent="-234315" fontAlgn="auto">
              <a:lnSpc>
                <a:spcPct val="90000"/>
              </a:lnSpc>
              <a:buFont typeface="Wingdings" panose="05000000000000000000" charset="0"/>
              <a:buChar char="ü"/>
            </a:pPr>
            <a:r>
              <a:rPr lang="en-US" altLang="zh-CN" sz="2200" b="1" i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The exhibition transported me to another time with its amazing collection of works to meet the artist.</a:t>
            </a:r>
          </a:p>
          <a:p>
            <a:pPr marL="234315" indent="-234315" fontAlgn="auto">
              <a:lnSpc>
                <a:spcPct val="90000"/>
              </a:lnSpc>
              <a:buFont typeface="Wingdings" panose="05000000000000000000" charset="0"/>
              <a:buChar char="ü"/>
            </a:pPr>
            <a:r>
              <a:rPr lang="en-US" altLang="zh-CN" sz="2200" b="1" i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A vivid introduction was given by the artist to enable me to know about the story behind the creation of the artworks. The art is brought to life.</a:t>
            </a:r>
          </a:p>
          <a:p>
            <a:pPr marL="234315" indent="-234315" fontAlgn="auto">
              <a:lnSpc>
                <a:spcPct val="90000"/>
              </a:lnSpc>
              <a:buFont typeface="Wingdings" panose="05000000000000000000" charset="0"/>
              <a:buChar char="ü"/>
            </a:pPr>
            <a:r>
              <a:rPr lang="en-US" altLang="zh-CN" sz="2200" b="1" i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The VR show of the works made the audience share the scene together with the artist.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3" grpId="0" bldLvl="0" animBg="1"/>
      <p:bldP spid="14" grpId="0"/>
      <p:bldP spid="15" grpId="0" build="p"/>
      <p:bldP spid="10" grpId="0" bldLvl="0" animBg="1"/>
      <p:bldP spid="2" grpId="0"/>
      <p:bldP spid="3" grpId="0"/>
      <p:bldP spid="4" grpId="0"/>
      <p:bldP spid="5" grpId="0"/>
      <p:bldP spid="6" grpId="0"/>
      <p:bldP spid="7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5982970" y="205740"/>
            <a:ext cx="5836285" cy="423545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dash"/>
          </a:ln>
        </p:spPr>
        <p:txBody>
          <a:bodyPr wrap="square" rtlCol="0" anchor="t">
            <a:spAutoFit/>
          </a:bodyPr>
          <a:lstStyle/>
          <a:p>
            <a:pPr fontAlgn="auto">
              <a:lnSpc>
                <a:spcPct val="90000"/>
              </a:lnSpc>
            </a:pPr>
            <a:r>
              <a:rPr lang="en-US" altLang="zh-CN" sz="2400" b="1" i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Basic info.:when, where, what, why, who...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30810" y="3312795"/>
            <a:ext cx="11965305" cy="3248025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248285" indent="-248285" fontAlgn="auto">
              <a:lnSpc>
                <a:spcPct val="95000"/>
              </a:lnSpc>
              <a:buFont typeface="Wingdings" panose="05000000000000000000" charset="0"/>
              <a:buChar char="Ø"/>
            </a:pPr>
            <a:r>
              <a:rPr lang="en-US" altLang="zh-CN" sz="24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Last Saturday witnessed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“Meet the Artists” exhibition </a:t>
            </a:r>
            <a:r>
              <a:rPr lang="en-US" altLang="zh-CN" sz="24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held in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our city museum, </a:t>
            </a:r>
            <a:r>
              <a:rPr lang="en-US" altLang="zh-CN" sz="24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which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attracted hundreds of people to involve in. </a:t>
            </a:r>
            <a:r>
              <a:rPr lang="en-US" altLang="zh-CN" sz="24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 series/string/ chain of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abstract art by modern western artists was displayed, </a:t>
            </a:r>
            <a:r>
              <a:rPr lang="en-US" altLang="zh-CN" sz="24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depicting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the art communication </a:t>
            </a:r>
            <a:r>
              <a:rPr lang="en-US" altLang="zh-CN" sz="24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in visual ways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. </a:t>
            </a:r>
          </a:p>
          <a:p>
            <a:pPr marL="248285" indent="-248285" fontAlgn="auto">
              <a:lnSpc>
                <a:spcPct val="95000"/>
              </a:lnSpc>
              <a:buFont typeface="Wingdings" panose="05000000000000000000" charset="0"/>
              <a:buChar char="Ø"/>
            </a:pPr>
            <a:r>
              <a:rPr lang="en-US" altLang="zh-CN" sz="24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To/Aiming to/Aimed at 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enable/enabling more people to </a:t>
            </a:r>
            <a:r>
              <a:rPr lang="en-US" altLang="zh-CN" sz="24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have a closer encounter with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art and artists, the city museum </a:t>
            </a:r>
            <a:r>
              <a:rPr lang="en-US" altLang="zh-CN" sz="24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organize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the “Meet the Artists” exhibition </a:t>
            </a:r>
            <a:r>
              <a:rPr lang="en-US" altLang="zh-CN" sz="24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during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the past weekend. </a:t>
            </a:r>
            <a:r>
              <a:rPr lang="en-US" altLang="zh-CN" sz="24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Throngs of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visitors attended it </a:t>
            </a:r>
            <a:r>
              <a:rPr lang="en-US" altLang="zh-CN" sz="24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in high spirits by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awakening their visual imagination.</a:t>
            </a:r>
          </a:p>
          <a:p>
            <a:pPr marL="248285" indent="-248285" fontAlgn="auto">
              <a:lnSpc>
                <a:spcPct val="95000"/>
              </a:lnSpc>
              <a:buFont typeface="Wingdings" panose="05000000000000000000" charset="0"/>
              <a:buChar char="Ø"/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Yesterday, an exhibition </a:t>
            </a:r>
            <a:r>
              <a:rPr lang="en-US" altLang="zh-CN" sz="24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themed on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“Meet the Artists” </a:t>
            </a:r>
            <a:r>
              <a:rPr lang="en-US" altLang="zh-CN" sz="24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was launched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24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in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the city museum. </a:t>
            </a:r>
            <a:r>
              <a:rPr lang="en-US" altLang="zh-CN" sz="24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Featuring/Highlighting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the traditional watercolor and ink wash paintings, the exhibition </a:t>
            </a:r>
            <a:r>
              <a:rPr lang="en-US" altLang="zh-CN" sz="24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provide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the art enthusiasts a fantastic feast for eyes.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780915" y="798195"/>
            <a:ext cx="7239000" cy="156527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248285" indent="-248285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 sz="22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display the exquiste beauty of</a:t>
            </a:r>
            <a:r>
              <a:rPr lang="en-US" altLang="zh-CN" sz="220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traditional ink wash painting</a:t>
            </a:r>
          </a:p>
          <a:p>
            <a:pPr marL="248285" indent="-248285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 sz="22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e</a:t>
            </a:r>
            <a:r>
              <a:rPr lang="zh-CN" altLang="en-US" sz="22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xplore the</a:t>
            </a:r>
            <a:r>
              <a:rPr lang="en-US" altLang="zh-CN" sz="22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charm/glamor/r</a:t>
            </a:r>
            <a:r>
              <a:rPr lang="zh-CN" altLang="en-US" sz="22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ealm of</a:t>
            </a:r>
            <a:r>
              <a:rPr lang="zh-CN" altLang="en-US" sz="220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20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the</a:t>
            </a:r>
            <a:r>
              <a:rPr lang="zh-CN" altLang="en-US" sz="220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220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visual a</a:t>
            </a:r>
            <a:r>
              <a:rPr lang="zh-CN" altLang="en-US" sz="220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rt </a:t>
            </a:r>
            <a:r>
              <a:rPr lang="en-US" altLang="zh-CN" sz="220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w</a:t>
            </a:r>
            <a:r>
              <a:rPr lang="zh-CN" altLang="en-US" sz="220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orld</a:t>
            </a:r>
          </a:p>
          <a:p>
            <a:pPr marL="248285" indent="-248285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 sz="22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provide</a:t>
            </a:r>
            <a:r>
              <a:rPr lang="en-US" altLang="zh-CN" sz="220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citizens </a:t>
            </a:r>
            <a:r>
              <a:rPr lang="en-US" altLang="zh-CN" sz="22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with a</a:t>
            </a:r>
            <a:r>
              <a:rPr lang="zh-CN" altLang="en-US" sz="22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fascinat</a:t>
            </a:r>
            <a:r>
              <a:rPr lang="en-US" altLang="zh-CN" sz="22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ing s</a:t>
            </a:r>
            <a:r>
              <a:rPr lang="zh-CN" altLang="en-US" sz="22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ource of</a:t>
            </a:r>
            <a:r>
              <a:rPr lang="zh-CN" altLang="en-US" sz="220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20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i</a:t>
            </a:r>
            <a:r>
              <a:rPr lang="zh-CN" altLang="en-US" sz="220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nspiration</a:t>
            </a:r>
          </a:p>
          <a:p>
            <a:pPr marL="248285" indent="-248285" fontAlgn="auto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zh-CN" sz="22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help</a:t>
            </a:r>
            <a:r>
              <a:rPr lang="en-US" altLang="zh-CN" sz="220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the public </a:t>
            </a:r>
            <a:r>
              <a:rPr lang="en-US" altLang="zh-CN" sz="22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get a deeper insight in</a:t>
            </a:r>
            <a:r>
              <a:rPr lang="en-US" altLang="zh-CN" sz="220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...</a:t>
            </a:r>
            <a:endParaRPr lang="zh-CN" altLang="en-US" sz="220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30810" y="798195"/>
            <a:ext cx="493395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Purpose?</a:t>
            </a:r>
            <a:endParaRPr lang="en-US" altLang="zh-CN" sz="3200" b="1" i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sz="2400" b="1" i="1">
                <a:solidFill>
                  <a:srgbClr val="0070C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Organized by the city museum for?</a:t>
            </a:r>
          </a:p>
          <a:p>
            <a:r>
              <a:rPr lang="en-US" altLang="zh-CN" sz="2400" b="1" i="1">
                <a:solidFill>
                  <a:srgbClr val="C0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-- citizen oriented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3040" y="2446655"/>
            <a:ext cx="6325870" cy="78232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810" y="45720"/>
            <a:ext cx="5572125" cy="7524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uiExpand="1" build="p" animBg="1"/>
      <p:bldP spid="2" grpId="0"/>
      <p:bldP spid="1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2245" y="747395"/>
            <a:ext cx="11730355" cy="1198880"/>
          </a:xfrm>
          <a:prstGeom prst="rect">
            <a:avLst/>
          </a:prstGeom>
          <a:solidFill>
            <a:schemeClr val="tx2">
              <a:lumMod val="10000"/>
              <a:lumOff val="90000"/>
              <a:alpha val="95000"/>
            </a:schemeClr>
          </a:solidFill>
          <a:ln w="12700" cmpd="sng">
            <a:solidFill>
              <a:schemeClr val="accent1">
                <a:shade val="50000"/>
              </a:schemeClr>
            </a:solidFill>
            <a:prstDash val="lgDash"/>
          </a:ln>
        </p:spPr>
        <p:txBody>
          <a:bodyPr wrap="square" rtlCol="0" anchor="t">
            <a:spAutoFit/>
          </a:bodyPr>
          <a:lstStyle/>
          <a:p>
            <a:pPr marL="198120" indent="-198120" fontAlgn="auto">
              <a:buFont typeface="Arial" panose="020B0604020202020204" pitchFamily="34" charset="0"/>
              <a:buChar char="•"/>
            </a:pPr>
            <a:r>
              <a:rPr lang="en-US" altLang="zh-CN" sz="2400" b="1" i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analyses and interpretations of your observations;</a:t>
            </a:r>
          </a:p>
          <a:p>
            <a:pPr marL="198120" indent="-198120" fontAlgn="auto">
              <a:buFont typeface="Arial" panose="020B0604020202020204" pitchFamily="34" charset="0"/>
              <a:buChar char="•"/>
            </a:pPr>
            <a:r>
              <a:rPr lang="en-US" altLang="zh-CN" sz="2400" b="1" i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Explain what observations mean to you;</a:t>
            </a:r>
          </a:p>
          <a:p>
            <a:pPr marL="198120" indent="-198120" fontAlgn="auto">
              <a:buFont typeface="Arial" panose="020B0604020202020204" pitchFamily="34" charset="0"/>
              <a:buChar char="•"/>
            </a:pPr>
            <a:r>
              <a:rPr lang="en-US" altLang="zh-CN" sz="2400" b="1" i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Explain what they might mean to the potential readers.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81610" y="2009775"/>
            <a:ext cx="11731625" cy="4262120"/>
          </a:xfrm>
          <a:prstGeom prst="rect">
            <a:avLst/>
          </a:prstGeom>
          <a:solidFill>
            <a:schemeClr val="tx2">
              <a:lumMod val="10000"/>
              <a:lumOff val="90000"/>
              <a:alpha val="83000"/>
            </a:schemeClr>
          </a:solidFill>
        </p:spPr>
        <p:txBody>
          <a:bodyPr wrap="square" rtlCol="0" anchor="t">
            <a:noAutofit/>
          </a:bodyPr>
          <a:lstStyle/>
          <a:p>
            <a:pPr marL="342900" indent="-342900" algn="just" fontAlgn="auto">
              <a:lnSpc>
                <a:spcPct val="125000"/>
              </a:lnSpc>
              <a:buFont typeface="Wingdings" panose="05000000000000000000" charset="0"/>
              <a:buChar char="Ø"/>
            </a:pPr>
            <a:r>
              <a:rPr lang="en-US" altLang="zh-CN" sz="24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 was amazed by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the ink wash paintings’ delicate differences in the shade of black, grey and white. Their vivid portayal of landscapes and figures </a:t>
            </a:r>
            <a:r>
              <a:rPr lang="en-US" altLang="zh-CN" sz="24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are appealing to the visitors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</a:p>
          <a:p>
            <a:pPr marL="342900" indent="-342900" algn="just" fontAlgn="auto">
              <a:lnSpc>
                <a:spcPct val="125000"/>
              </a:lnSpc>
              <a:buFont typeface="Wingdings" panose="05000000000000000000" charset="0"/>
              <a:buChar char="Ø"/>
            </a:pPr>
            <a:r>
              <a:rPr lang="zh-CN" altLang="en-US" sz="24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indoor aesthetic environment</a:t>
            </a:r>
            <a:r>
              <a:rPr lang="en-US" altLang="zh-CN" sz="24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zh-CN" altLang="en-US" sz="24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provides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wonderful spaces and opportunit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i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es </a:t>
            </a:r>
            <a:r>
              <a:rPr lang="zh-CN" altLang="en-US" sz="24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to boost inspiration and imagination in life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. </a:t>
            </a:r>
            <a:endParaRPr lang="zh-CN" alt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 algn="just" fontAlgn="auto">
              <a:lnSpc>
                <a:spcPct val="125000"/>
              </a:lnSpc>
              <a:buFont typeface="Wingdings" panose="05000000000000000000" charset="0"/>
              <a:buChar char="Ø"/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present artist’s guidance enabled the visitors like me </a:t>
            </a:r>
            <a:r>
              <a:rPr lang="zh-CN" altLang="en-US" sz="24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to</a:t>
            </a:r>
            <a:r>
              <a:rPr lang="en-US" altLang="zh-CN" sz="24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gain a deeper insight of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the works </a:t>
            </a:r>
            <a:r>
              <a:rPr lang="en-US" altLang="zh-CN" sz="24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and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zh-CN" altLang="en-US" sz="24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personally connect with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the artwork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s, </a:t>
            </a:r>
            <a:r>
              <a:rPr lang="en-US" altLang="zh-CN" sz="24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generating a deeper communication</a:t>
            </a:r>
            <a:r>
              <a:rPr lang="zh-CN" altLang="en-US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</a:p>
          <a:p>
            <a:pPr marL="342900" indent="-342900" algn="just" fontAlgn="auto">
              <a:lnSpc>
                <a:spcPct val="125000"/>
              </a:lnSpc>
              <a:buFont typeface="Wingdings" panose="05000000000000000000" charset="0"/>
              <a:buChar char="Ø"/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</a:t>
            </a:r>
            <a:r>
              <a:rPr lang="en-US" altLang="zh-CN" sz="2400">
                <a:solidFill>
                  <a:srgbClr val="C4424E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interactive process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of oil painting enable visitors to </a:t>
            </a:r>
            <a:r>
              <a:rPr lang="en-US" altLang="zh-CN" sz="2400">
                <a:solidFill>
                  <a:srgbClr val="C4424E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explore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many cognitive concepts </a:t>
            </a:r>
            <a:r>
              <a:rPr lang="en-US" altLang="zh-CN" sz="2400">
                <a:solidFill>
                  <a:srgbClr val="C4424E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through the creative exploration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 algn="just" fontAlgn="auto">
              <a:lnSpc>
                <a:spcPct val="90000"/>
              </a:lnSpc>
              <a:buFont typeface="Wingdings" panose="05000000000000000000" charset="0"/>
              <a:buChar char="Ø"/>
            </a:pPr>
            <a:endParaRPr lang="zh-CN" altLang="en-US" sz="24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0975" y="61595"/>
            <a:ext cx="7162800" cy="6000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19430" y="833120"/>
            <a:ext cx="6863080" cy="460375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 rtlCol="0" anchor="t">
            <a:spAutoFit/>
          </a:bodyPr>
          <a:lstStyle/>
          <a:p>
            <a:r>
              <a:rPr lang="en-US" altLang="zh-CN" sz="2400" b="1" i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thing(s) can be improved or your further expectation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95580" y="5012690"/>
            <a:ext cx="11577320" cy="1568450"/>
          </a:xfrm>
          <a:prstGeom prst="rect">
            <a:avLst/>
          </a:prstGeom>
          <a:noFill/>
          <a:ln w="12700" cmpd="sng">
            <a:solidFill>
              <a:srgbClr val="C00000"/>
            </a:solidFill>
            <a:prstDash val="lgDash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pPr marL="212090" indent="-212090" fontAlgn="auto">
              <a:buFont typeface="Arial" panose="020B0604020202020204" pitchFamily="34" charset="0"/>
              <a:buChar char="•"/>
            </a:pPr>
            <a:r>
              <a:rPr lang="zh-CN" altLang="en-US" sz="2400" b="1" i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Hope the joy can be extended by</a:t>
            </a:r>
            <a:r>
              <a:rPr lang="zh-CN" altLang="en-US" sz="2400" b="1" i="1">
                <a:latin typeface="Times New Roman" panose="02020603050405020304" charset="0"/>
                <a:cs typeface="Times New Roman" panose="02020603050405020304" charset="0"/>
              </a:rPr>
              <a:t> organizing more similar activities in the following days.</a:t>
            </a:r>
          </a:p>
          <a:p>
            <a:pPr marL="212090" indent="-212090" fontAlgn="auto">
              <a:buFont typeface="Arial" panose="020B0604020202020204" pitchFamily="34" charset="0"/>
              <a:buChar char="•"/>
            </a:pPr>
            <a:r>
              <a:rPr lang="en-US" altLang="zh-CN" sz="2400" b="1" i="1">
                <a:latin typeface="Times New Roman" panose="02020603050405020304" charset="0"/>
                <a:cs typeface="Times New Roman" panose="02020603050405020304" charset="0"/>
              </a:rPr>
              <a:t>Maybe an immersive process </a:t>
            </a:r>
            <a:r>
              <a:rPr lang="en-US" altLang="zh-CN" sz="2400" b="1" i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can be added</a:t>
            </a:r>
            <a:r>
              <a:rPr lang="en-US" altLang="zh-CN" sz="2400" b="1" i="1">
                <a:latin typeface="Times New Roman" panose="02020603050405020304" charset="0"/>
                <a:cs typeface="Times New Roman" panose="02020603050405020304" charset="0"/>
              </a:rPr>
              <a:t> in the following activities like this one.</a:t>
            </a:r>
          </a:p>
          <a:p>
            <a:pPr marL="212090" indent="-212090" fontAlgn="auto">
              <a:buFont typeface="Arial" panose="020B0604020202020204" pitchFamily="34" charset="0"/>
              <a:buChar char="•"/>
            </a:pPr>
            <a:r>
              <a:rPr lang="en-US" altLang="zh-CN" sz="2400" b="1" i="1">
                <a:latin typeface="Times New Roman" panose="02020603050405020304" charset="0"/>
                <a:cs typeface="Times New Roman" panose="02020603050405020304" charset="0"/>
              </a:rPr>
              <a:t>More dimentions of art </a:t>
            </a:r>
            <a:r>
              <a:rPr lang="en-US" altLang="zh-CN" sz="2400" b="1" i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are expected to be displayed</a:t>
            </a:r>
            <a:r>
              <a:rPr lang="en-US" altLang="zh-CN" sz="2400" b="1" i="1">
                <a:latin typeface="Times New Roman" panose="02020603050405020304" charset="0"/>
                <a:cs typeface="Times New Roman" panose="02020603050405020304" charset="0"/>
              </a:rPr>
              <a:t> in the future!</a:t>
            </a:r>
          </a:p>
          <a:p>
            <a:pPr marL="212090" indent="-212090" fontAlgn="auto">
              <a:buFont typeface="Arial" panose="020B0604020202020204" pitchFamily="34" charset="0"/>
              <a:buChar char="•"/>
            </a:pPr>
            <a:r>
              <a:rPr lang="en-US" altLang="zh-CN" sz="2400" b="1" i="1">
                <a:latin typeface="Times New Roman" panose="02020603050405020304" charset="0"/>
                <a:cs typeface="Times New Roman" panose="02020603050405020304" charset="0"/>
              </a:rPr>
              <a:t>...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580" y="175895"/>
            <a:ext cx="8372475" cy="657225"/>
          </a:xfrm>
          <a:prstGeom prst="rect">
            <a:avLst/>
          </a:prstGeom>
        </p:spPr>
      </p:pic>
      <p:sp>
        <p:nvSpPr>
          <p:cNvPr id="10" name="椭圆 9"/>
          <p:cNvSpPr/>
          <p:nvPr/>
        </p:nvSpPr>
        <p:spPr>
          <a:xfrm>
            <a:off x="793115" y="2486025"/>
            <a:ext cx="3295015" cy="1219200"/>
          </a:xfrm>
          <a:prstGeom prst="ellipse">
            <a:avLst/>
          </a:prstGeom>
          <a:solidFill>
            <a:schemeClr val="tx2">
              <a:lumMod val="25000"/>
              <a:lumOff val="75000"/>
              <a:alpha val="44000"/>
            </a:schemeClr>
          </a:solidFill>
          <a:ln>
            <a:noFill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>
                <a:solidFill>
                  <a:schemeClr val="accent1">
                    <a:lumMod val="75000"/>
                  </a:schemeClr>
                </a:solidFill>
                <a:latin typeface="Elgatino" panose="02000000000000000000" charset="0"/>
                <a:cs typeface="Elgatino" panose="02000000000000000000" charset="0"/>
              </a:rPr>
              <a:t>Suggestions </a:t>
            </a:r>
          </a:p>
        </p:txBody>
      </p:sp>
      <p:sp>
        <p:nvSpPr>
          <p:cNvPr id="12" name="椭圆 11"/>
          <p:cNvSpPr/>
          <p:nvPr/>
        </p:nvSpPr>
        <p:spPr>
          <a:xfrm>
            <a:off x="7058660" y="2486025"/>
            <a:ext cx="3295015" cy="1219200"/>
          </a:xfrm>
          <a:prstGeom prst="ellipse">
            <a:avLst/>
          </a:prstGeom>
          <a:solidFill>
            <a:schemeClr val="tx2">
              <a:lumMod val="25000"/>
              <a:lumOff val="75000"/>
              <a:alpha val="44000"/>
            </a:schemeClr>
          </a:solidFill>
          <a:ln>
            <a:noFill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>
                <a:solidFill>
                  <a:schemeClr val="accent1">
                    <a:lumMod val="75000"/>
                  </a:schemeClr>
                </a:solidFill>
                <a:latin typeface="Elgatino" panose="02000000000000000000" charset="0"/>
                <a:cs typeface="Elgatino" panose="02000000000000000000" charset="0"/>
                <a:sym typeface="+mn-ea"/>
              </a:rPr>
              <a:t>Expectations</a:t>
            </a:r>
            <a:endParaRPr lang="en-US" altLang="zh-CN" sz="3600" b="1">
              <a:solidFill>
                <a:schemeClr val="accent1">
                  <a:lumMod val="75000"/>
                </a:schemeClr>
              </a:solidFill>
              <a:latin typeface="Elgatino" panose="02000000000000000000" charset="0"/>
              <a:cs typeface="Elgatino" panose="02000000000000000000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95580" y="3726180"/>
            <a:ext cx="61677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To </a:t>
            </a:r>
            <a:r>
              <a:rPr lang="en-US" altLang="zh-CN" sz="2400" b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extend</a:t>
            </a:r>
            <a:r>
              <a:rPr lang="en-US" altLang="zh-CN" sz="240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the exhibition duration for more days</a:t>
            </a:r>
            <a:endParaRPr lang="en-US" altLang="zh-CN" sz="2400">
              <a:solidFill>
                <a:schemeClr val="accent1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400" b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To </a:t>
            </a:r>
            <a:r>
              <a:rPr lang="en-US" altLang="zh-CN" sz="2400" b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optimize</a:t>
            </a:r>
            <a:r>
              <a:rPr lang="en-US" altLang="zh-CN" sz="240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the visual effects with modern tech</a:t>
            </a:r>
            <a:endParaRPr lang="en-US" altLang="zh-CN" sz="2400">
              <a:solidFill>
                <a:schemeClr val="accent1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400" b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To </a:t>
            </a:r>
            <a:r>
              <a:rPr lang="en-US" altLang="zh-CN" sz="2400" b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add</a:t>
            </a:r>
            <a:r>
              <a:rPr lang="en-US" altLang="zh-CN" sz="240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some interactive process </a:t>
            </a:r>
            <a:r>
              <a:rPr lang="en-US" altLang="zh-CN" sz="240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...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058660" y="3726180"/>
            <a:ext cx="351409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On present artists</a:t>
            </a:r>
          </a:p>
          <a:p>
            <a:r>
              <a:rPr lang="en-US" altLang="zh-CN" sz="2400" b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On exhibition contents</a:t>
            </a:r>
          </a:p>
          <a:p>
            <a:r>
              <a:rPr lang="en-US" altLang="zh-CN" sz="2400" b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On activities...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153660" y="2705100"/>
            <a:ext cx="12096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solidFill>
                  <a:schemeClr val="accent1">
                    <a:lumMod val="75000"/>
                  </a:schemeClr>
                </a:solidFill>
                <a:latin typeface="Elgatino" panose="02000000000000000000" charset="0"/>
                <a:cs typeface="Elgatino" panose="02000000000000000000" charset="0"/>
              </a:rPr>
              <a:t>or</a:t>
            </a:r>
          </a:p>
        </p:txBody>
      </p:sp>
      <p:pic>
        <p:nvPicPr>
          <p:cNvPr id="16" name="图片 15" descr="5444625740_13c568e435_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3780" y="61595"/>
            <a:ext cx="3418840" cy="2270125"/>
          </a:xfrm>
          <a:prstGeom prst="rect">
            <a:avLst/>
          </a:prstGeom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  <p:bldP spid="10" grpId="0" bldLvl="0" animBg="1"/>
      <p:bldP spid="12" grpId="0" bldLvl="0" animBg="1"/>
      <p:bldP spid="13" grpId="0" uiExpand="1" build="p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360_F_207653032_z1nYE6AgjSGO1jayv1MG6fXcRF4elMya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21810" y="-187960"/>
            <a:ext cx="3117850" cy="109728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32080" y="672465"/>
            <a:ext cx="11927205" cy="28968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mpd="sng">
            <a:solidFill>
              <a:srgbClr val="C4424E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just" fontAlgn="auto">
              <a:lnSpc>
                <a:spcPct val="95000"/>
              </a:lnSpc>
            </a:pPr>
            <a:r>
              <a:rPr lang="en-US" altLang="zh-CN" sz="2400" b="1" i="1">
                <a:latin typeface="Times New Roman" panose="02020603050405020304" charset="0"/>
                <a:cs typeface="Times New Roman" panose="02020603050405020304" charset="0"/>
              </a:rPr>
              <a:t>         </a:t>
            </a:r>
            <a:r>
              <a:rPr lang="en-US" altLang="zh-CN" sz="2400" b="1" i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This May Day saw numerous visitors to</a:t>
            </a:r>
            <a:r>
              <a:rPr lang="en-US" altLang="zh-CN" sz="2400" b="1" i="1">
                <a:latin typeface="Times New Roman" panose="02020603050405020304" charset="0"/>
                <a:cs typeface="Times New Roman" panose="02020603050405020304" charset="0"/>
              </a:rPr>
              <a:t> the “Meet the Artists” exhibition in our city museum. </a:t>
            </a:r>
            <a:r>
              <a:rPr lang="en-US" altLang="zh-CN" sz="2400" b="1" i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(when, who, what, where)</a:t>
            </a:r>
            <a:r>
              <a:rPr lang="en-US" altLang="zh-CN" sz="2400" b="1" i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To cultivate citizen’s artistic accomplishment</a:t>
            </a:r>
            <a:r>
              <a:rPr lang="en-US" altLang="zh-CN" sz="2400" b="1" i="1">
                <a:latin typeface="Times New Roman" panose="02020603050405020304" charset="0"/>
                <a:cs typeface="Times New Roman" panose="02020603050405020304" charset="0"/>
              </a:rPr>
              <a:t>, the museum exhibited many fantastic pictures of impressionists and post-impressionist, </a:t>
            </a:r>
            <a:r>
              <a:rPr lang="en-US" altLang="zh-CN" sz="2400" b="1" i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bringing a feast for the eyes of art lovers</a:t>
            </a:r>
            <a:r>
              <a:rPr lang="en-US" altLang="zh-CN" sz="2400" b="1" i="1"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altLang="zh-CN" sz="2400" b="1" i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(what, why)</a:t>
            </a:r>
            <a:r>
              <a:rPr lang="en-US" altLang="zh-CN" sz="2400" b="1" i="1">
                <a:latin typeface="Times New Roman" panose="02020603050405020304" charset="0"/>
                <a:cs typeface="Times New Roman" panose="02020603050405020304" charset="0"/>
              </a:rPr>
              <a:t>I </a:t>
            </a:r>
            <a:r>
              <a:rPr lang="en-US" altLang="zh-CN" sz="2400" b="1" i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enjoyed every second</a:t>
            </a:r>
            <a:r>
              <a:rPr lang="en-US" altLang="zh-CN" sz="2400" b="1" i="1">
                <a:latin typeface="Times New Roman" panose="02020603050405020304" charset="0"/>
                <a:cs typeface="Times New Roman" panose="02020603050405020304" charset="0"/>
              </a:rPr>
              <a:t> of the show and </a:t>
            </a:r>
            <a:r>
              <a:rPr lang="en-US" altLang="zh-CN" sz="2400" b="1" i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was particularly attracted by</a:t>
            </a:r>
            <a:r>
              <a:rPr lang="en-US" altLang="zh-CN" sz="2400" b="1" i="1">
                <a:latin typeface="Times New Roman" panose="02020603050405020304" charset="0"/>
                <a:cs typeface="Times New Roman" panose="02020603050405020304" charset="0"/>
              </a:rPr>
              <a:t> Van Gogh’s Starry Night and the Sunflowers. </a:t>
            </a:r>
            <a:r>
              <a:rPr lang="en-US" altLang="zh-CN" sz="2400" b="1" i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Exposed to</a:t>
            </a:r>
            <a:r>
              <a:rPr lang="en-US" altLang="zh-CN" sz="2400" b="1" i="1">
                <a:latin typeface="Times New Roman" panose="02020603050405020304" charset="0"/>
                <a:cs typeface="Times New Roman" panose="02020603050405020304" charset="0"/>
              </a:rPr>
              <a:t> his colors, forms and imagination, I seemed to have reached his passionate inner world. </a:t>
            </a:r>
            <a:r>
              <a:rPr lang="en-US" altLang="zh-CN" sz="2400" b="1" i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(feelings and gains)</a:t>
            </a:r>
            <a:r>
              <a:rPr lang="en-US" altLang="zh-CN" sz="2400" b="1" i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I hope</a:t>
            </a:r>
            <a:r>
              <a:rPr lang="en-US" altLang="zh-CN" sz="2400" b="1" i="1">
                <a:latin typeface="Times New Roman" panose="02020603050405020304" charset="0"/>
                <a:cs typeface="Times New Roman" panose="02020603050405020304" charset="0"/>
              </a:rPr>
              <a:t> in the future shows can last longer and more schools of pictures including Chinese masterpieces can be displayed. </a:t>
            </a:r>
            <a:r>
              <a:rPr lang="en-US" altLang="zh-CN" sz="2400" b="1" i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(expectations)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32080" y="3636010"/>
            <a:ext cx="11927205" cy="3077845"/>
          </a:xfrm>
          <a:prstGeom prst="rect">
            <a:avLst/>
          </a:prstGeom>
          <a:noFill/>
          <a:ln w="12700" cmpd="sng">
            <a:solidFill>
              <a:srgbClr val="C4424E"/>
            </a:solidFill>
            <a:prstDash val="dashDot"/>
          </a:ln>
        </p:spPr>
        <p:txBody>
          <a:bodyPr wrap="square" rtlCol="0">
            <a:noAutofit/>
          </a:bodyPr>
          <a:lstStyle/>
          <a:p>
            <a:pPr indent="0" algn="just" fontAlgn="auto">
              <a:lnSpc>
                <a:spcPct val="90000"/>
              </a:lnSpc>
              <a:buFont typeface="Wingdings" panose="05000000000000000000" charset="0"/>
              <a:buNone/>
            </a:pPr>
            <a:r>
              <a:rPr lang="en-US" altLang="zh-CN" sz="2400" b="1" i="1">
                <a:latin typeface="Times New Roman" panose="02020603050405020304" charset="0"/>
                <a:cs typeface="Times New Roman" panose="02020603050405020304" charset="0"/>
              </a:rPr>
              <a:t>       </a:t>
            </a:r>
            <a:r>
              <a:rPr lang="en-US" altLang="zh-CN" sz="2400" b="1" i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An exhibition </a:t>
            </a:r>
            <a:r>
              <a:rPr lang="en-US" altLang="zh-CN" sz="2400" b="1" i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themed on</a:t>
            </a:r>
            <a:r>
              <a:rPr lang="en-US" altLang="zh-CN" sz="2400" b="1" i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 “Meet the Artists” </a:t>
            </a:r>
            <a:r>
              <a:rPr lang="en-US" altLang="zh-CN" sz="2400" b="1" i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was unveiled</a:t>
            </a:r>
            <a:r>
              <a:rPr lang="en-US" altLang="zh-CN" sz="2400" b="1" i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2400" b="1" i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in</a:t>
            </a:r>
            <a:r>
              <a:rPr lang="en-US" altLang="zh-CN" sz="2400" b="1" i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 the city museum yesterday. </a:t>
            </a:r>
            <a:r>
              <a:rPr lang="en-US" altLang="zh-CN" sz="2400" b="1" i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Featuring</a:t>
            </a:r>
            <a:r>
              <a:rPr lang="en-US" altLang="zh-CN" sz="2400" b="1" i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 the pop visual artworks, the exhibition </a:t>
            </a:r>
            <a:r>
              <a:rPr lang="en-US" altLang="zh-CN" sz="2400" b="1" i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engage both the art enthusiasts’ eyes and minds with</a:t>
            </a:r>
            <a:r>
              <a:rPr lang="en-US" altLang="zh-CN" sz="2400" b="1" i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 fantastic painting and sculptures.</a:t>
            </a:r>
            <a:r>
              <a:rPr lang="en-US" altLang="zh-CN" sz="2400" b="1" i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2400" b="1" i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(when, who, what, where)  </a:t>
            </a:r>
            <a:r>
              <a:rPr lang="en-US" altLang="zh-CN" sz="2400" b="1" i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VR show of the</a:t>
            </a:r>
            <a:r>
              <a:rPr lang="en-US" altLang="zh-CN" sz="2400" b="1" i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2400" b="1" i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renowned colorful Monroe’s </a:t>
            </a:r>
            <a:r>
              <a:rPr lang="en-US" altLang="zh-CN" sz="2400" b="1" i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portrait</a:t>
            </a:r>
            <a:r>
              <a:rPr lang="en-US" altLang="zh-CN" sz="2400" b="1" i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made the audience share the scene together with</a:t>
            </a:r>
            <a:r>
              <a:rPr lang="en-US" altLang="zh-CN" sz="2400" b="1" i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the artist.</a:t>
            </a:r>
            <a:r>
              <a:rPr lang="en-US" altLang="zh-CN" sz="2400" b="1" i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2400" b="1" i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2400" b="1" i="1" u="sng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While</a:t>
            </a:r>
            <a:r>
              <a:rPr lang="en-US" altLang="zh-CN" sz="2400" b="1" i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 a vivid artwork consisting of </a:t>
            </a:r>
            <a:r>
              <a:rPr lang="en-US" altLang="zh-CN" sz="2400" b="1" i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comic books </a:t>
            </a:r>
            <a:r>
              <a:rPr lang="en-US" altLang="zh-CN" sz="2400" b="1" i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titled “Youth” </a:t>
            </a:r>
            <a:r>
              <a:rPr lang="en-US" altLang="zh-CN" sz="2400" b="1" i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bound me closer with</a:t>
            </a:r>
            <a:r>
              <a:rPr lang="en-US" altLang="zh-CN" sz="2400" b="1" i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 a local artist </a:t>
            </a:r>
            <a:r>
              <a:rPr lang="en-US" altLang="zh-CN" sz="2400" b="1" i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for its vitality and creative form.</a:t>
            </a:r>
            <a:r>
              <a:rPr lang="en-US" altLang="zh-CN" sz="2400" b="1" i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(details)</a:t>
            </a:r>
            <a:r>
              <a:rPr lang="en-US" altLang="zh-CN" sz="2400" b="1" i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2400" b="1" i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Weaving</a:t>
            </a:r>
            <a:r>
              <a:rPr lang="en-US" altLang="zh-CN" sz="2400" b="1" i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thoughts and spirits </a:t>
            </a:r>
            <a:r>
              <a:rPr lang="en-US" altLang="zh-CN" sz="2400" b="1" i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into</a:t>
            </a:r>
            <a:r>
              <a:rPr lang="en-US" altLang="zh-CN" sz="2400" b="1" i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the canvas </a:t>
            </a:r>
            <a:r>
              <a:rPr lang="zh-CN" altLang="en-US" sz="2400" b="1" i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delights </a:t>
            </a:r>
            <a:r>
              <a:rPr lang="en-US" altLang="zh-CN" sz="2400" b="1" i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our</a:t>
            </a:r>
            <a:r>
              <a:rPr lang="zh-CN" altLang="en-US" sz="2400" b="1" i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senses</a:t>
            </a:r>
            <a:r>
              <a:rPr lang="en-US" altLang="zh-CN" sz="2400" b="1" i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 which </a:t>
            </a:r>
            <a:r>
              <a:rPr lang="zh-CN" altLang="en-US" sz="2400" b="1" i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is far more than</a:t>
            </a:r>
            <a:r>
              <a:rPr lang="zh-CN" altLang="en-US" sz="2400" b="1" i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 simply pleasurable for us</a:t>
            </a:r>
            <a:r>
              <a:rPr lang="en-US" altLang="zh-CN" sz="2400" b="1" i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 visitors.</a:t>
            </a:r>
            <a:r>
              <a:rPr lang="en-US" altLang="zh-CN" sz="2400" b="1" i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(feelings and gains)</a:t>
            </a:r>
            <a:r>
              <a:rPr lang="en-US" altLang="zh-CN" sz="2400" b="1" i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2400" b="1" i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More immersive events of this kind </a:t>
            </a:r>
            <a:r>
              <a:rPr lang="en-US" altLang="zh-CN" sz="2400" b="1" i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are highly anticipated</a:t>
            </a:r>
            <a:r>
              <a:rPr lang="en-US" altLang="zh-CN" sz="2400" b="1" i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!</a:t>
            </a:r>
            <a:r>
              <a:rPr lang="en-US" altLang="zh-CN" sz="2400" b="1" i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(suggestion&amp; expectation)</a:t>
            </a:r>
            <a:endParaRPr lang="en-US" altLang="zh-CN" sz="2400" b="1" i="1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jc0N2FjNWExZThmM2M3MmVmNmMwNDNiMWNjODlmNzIifQ=="/>
  <p:tag name="KSO_WPP_MARK_KEY" val="e0109cba-ac9a-4377-b137-474e5511014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416,&quot;width&quot;:4845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1156</Words>
  <Application>Microsoft Office PowerPoint</Application>
  <PresentationFormat>宽屏</PresentationFormat>
  <Paragraphs>95</Paragraphs>
  <Slides>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9" baseType="lpstr">
      <vt:lpstr>Wingdings</vt:lpstr>
      <vt:lpstr>Calibri</vt:lpstr>
      <vt:lpstr>HelveticaNeue</vt:lpstr>
      <vt:lpstr>华文新魏</vt:lpstr>
      <vt:lpstr>Crystal Medium</vt:lpstr>
      <vt:lpstr>Arial Narrow</vt:lpstr>
      <vt:lpstr>Arial</vt:lpstr>
      <vt:lpstr>Elgatino</vt:lpstr>
      <vt:lpstr>Times New Roman</vt:lpstr>
      <vt:lpstr>Office 主题​​</vt:lpstr>
      <vt:lpstr>PowerPoint 演示文稿</vt:lpstr>
      <vt:lpstr>PowerPoint 演示文稿</vt:lpstr>
      <vt:lpstr>假如你是李华，你刚刚参观了你市博物馆举办的的一次“遇见艺术家”的展览，请为你校英文报写一则评论，内容包括： 1.展览概况；2.观展感受；3.意见建议。 注意：1.写作词数应为80左右；2.为使行文连贯，可适当增加细节。</vt:lpstr>
      <vt:lpstr>Who are the artists we can meet?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陈 顺坤</cp:lastModifiedBy>
  <cp:revision>189</cp:revision>
  <dcterms:created xsi:type="dcterms:W3CDTF">2019-06-19T02:08:00Z</dcterms:created>
  <dcterms:modified xsi:type="dcterms:W3CDTF">2023-05-16T04:02:00Z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2052-11.1.0.12598</vt:lpwstr>
  </property>
  <property fmtid="{D5CDD505-2E9C-101B-9397-08002B2CF9AE}" pid="3" name="ICV">
    <vt:lpwstr>3772357132AA4BF9B21BFEB283A49B7F</vt:lpwstr>
  </property>
</Properties>
</file>