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391" r:id="rId4"/>
    <p:sldId id="3288" r:id="rId5"/>
    <p:sldId id="257" r:id="rId7"/>
    <p:sldId id="3346" r:id="rId8"/>
    <p:sldId id="260" r:id="rId9"/>
    <p:sldId id="258" r:id="rId10"/>
    <p:sldId id="3377" r:id="rId11"/>
    <p:sldId id="3378" r:id="rId12"/>
    <p:sldId id="3379" r:id="rId13"/>
    <p:sldId id="259" r:id="rId14"/>
    <p:sldId id="261" r:id="rId15"/>
    <p:sldId id="3380" r:id="rId16"/>
    <p:sldId id="263" r:id="rId17"/>
    <p:sldId id="3382" r:id="rId18"/>
    <p:sldId id="3383" r:id="rId19"/>
    <p:sldId id="3381" r:id="rId20"/>
    <p:sldId id="3384" r:id="rId21"/>
    <p:sldId id="3385" r:id="rId22"/>
    <p:sldId id="3353" r:id="rId23"/>
    <p:sldId id="334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23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80642-ED4E-4DFC-AE95-DDE8282316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4091D-97EE-4FD0-8BE0-011F8E64E52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10CDECF-421A-4CDB-B72D-C12FB7977D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432355" y="261627"/>
            <a:ext cx="3337354" cy="498997"/>
          </a:xfrm>
          <a:prstGeom prst="rect">
            <a:avLst/>
          </a:prstGeom>
          <a:noFill/>
        </p:spPr>
        <p:txBody>
          <a:bodyPr wrap="none" lIns="128539" tIns="64269" rIns="128539" bIns="64269" rtlCol="0">
            <a:spAutoFit/>
          </a:bodyPr>
          <a:lstStyle/>
          <a:p>
            <a:pPr defTabSz="1285240"/>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432354" y="651816"/>
            <a:ext cx="3130887" cy="375886"/>
          </a:xfrm>
          <a:prstGeom prst="rect">
            <a:avLst/>
          </a:prstGeom>
          <a:noFill/>
        </p:spPr>
        <p:txBody>
          <a:bodyPr wrap="none" lIns="128539" tIns="64269" rIns="128539" bIns="64269" rtlCol="0">
            <a:spAutoFit/>
          </a:bodyPr>
          <a:lstStyle/>
          <a:p>
            <a:pPr defTabSz="1285240"/>
            <a:r>
              <a:rPr lang="en-US" altLang="zh-CN" sz="1600" dirty="0">
                <a:solidFill>
                  <a:schemeClr val="tx1">
                    <a:lumMod val="50000"/>
                    <a:lumOff val="50000"/>
                  </a:schemeClr>
                </a:solidFill>
                <a:cs typeface="+mn-ea"/>
                <a:sym typeface="+mn-lt"/>
              </a:rPr>
              <a:t>ADD RELATED TITLE WORDS</a:t>
            </a:r>
            <a:endParaRPr lang="zh-CN" altLang="en-US" sz="1600" dirty="0">
              <a:solidFill>
                <a:schemeClr val="tx1">
                  <a:lumMod val="50000"/>
                  <a:lumOff val="50000"/>
                </a:schemeClr>
              </a:solidFill>
              <a:cs typeface="+mn-ea"/>
              <a:sym typeface="+mn-lt"/>
            </a:endParaRPr>
          </a:p>
        </p:txBody>
      </p:sp>
    </p:spTree>
  </p:cSld>
  <p:clrMapOvr>
    <a:masterClrMapping/>
  </p:clrMapOvr>
  <p:transition spd="med" advClick="0" advTm="5000">
    <p:pull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spd="med" advClick="0" advTm="5000">
    <p:pull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203" y="274160"/>
            <a:ext cx="10973597"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203" y="1600604"/>
            <a:ext cx="10973597" cy="452563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advClick="0" advTm="5000">
    <p:pull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ransition spd="med" advClick="0" advTm="5000">
    <p:pull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spd="med" advClick="0" advTm="5000">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grpSp>
      <p:sp>
        <p:nvSpPr>
          <p:cNvPr id="6" name="文本框 12"/>
          <p:cNvSpPr txBox="1">
            <a:spLocks noChangeArrowheads="1"/>
          </p:cNvSpPr>
          <p:nvPr userDrawn="1"/>
        </p:nvSpPr>
        <p:spPr bwMode="auto">
          <a:xfrm>
            <a:off x="-1" y="493728"/>
            <a:ext cx="2394787"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5000">
    <p:pull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5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C48DD4-A9AD-4113-82BD-DB389D9CB60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EA383-4DC3-49F8-8A34-8517224E5316}" type="slidenum">
              <a:rPr lang="zh-CN" altLang="en-US" smtClean="0"/>
            </a:fld>
            <a:endParaRPr lang="zh-CN" altLang="en-US"/>
          </a:p>
        </p:txBody>
      </p:sp>
    </p:spTree>
  </p:cSld>
  <p:clrMapOvr>
    <a:masterClrMapping/>
  </p:clrMapOvr>
  <p:transition spd="med" advClick="0" advTm="5000">
    <p:pull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F51ECDD-F199-49DB-B32E-584069BF83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EBDF54-E5AB-426D-ADC6-838E78AF48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3.jpeg"/><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1ECDD-F199-49DB-B32E-584069BF835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BDF54-E5AB-426D-ADC6-838E78AF4879}"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90" y="365781"/>
            <a:ext cx="10515223" cy="1324635"/>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90" y="1825891"/>
            <a:ext cx="10515223" cy="4351728"/>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90" y="6356747"/>
            <a:ext cx="2742448"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8"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pic>
        <p:nvPicPr>
          <p:cNvPr id="2050" name="Picture 2" descr="C:\Users\Administrator\Desktop\新建文件夹 (3)\875869dd1e15439本.jpg"/>
          <p:cNvPicPr>
            <a:picLocks noChangeAspect="1" noChangeArrowheads="1"/>
          </p:cNvPicPr>
          <p:nvPr userDrawn="1"/>
        </p:nvPicPr>
        <p:blipFill>
          <a:blip r:embed="rId17" cstate="print"/>
          <a:srcRect/>
          <a:stretch>
            <a:fillRect/>
          </a:stretch>
        </p:blipFill>
        <p:spPr bwMode="auto">
          <a:xfrm>
            <a:off x="2117" y="1"/>
            <a:ext cx="12189883" cy="6862232"/>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advClick="0" advTm="5000">
    <p:pull dir="ld"/>
  </p:transition>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8.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microsoft.com/office/2007/relationships/media" Target="file:///E:\&#21315;&#22270;&#32593;\&#12304;&#38899;&#20048;&#32032;&#26448;&#24211;&#12305;\&#32431;&#38899;&#20048;%20-%20&#29233;&#30340;&#21327;&#22863;&#26354;%20-%20concerto%20pour%20unr%20j.mp3" TargetMode="External"/><Relationship Id="rId2" Type="http://schemas.openxmlformats.org/officeDocument/2006/relationships/audio" Target="file:///E:\&#21315;&#22270;&#32593;\&#12304;&#38899;&#20048;&#32032;&#26448;&#24211;&#12305;\&#32431;&#38899;&#20048;%20-%20&#29233;&#30340;&#21327;&#22863;&#26354;%20-%20concerto%20pour%20unr%20j.mp3" TargetMode="Externa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image" Target="../media/image13.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transition spd="med" advClick="0" advTm="5000">
    <p:pull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296" y="1295224"/>
            <a:ext cx="10965043" cy="527373"/>
          </a:xfrm>
          <a:solidFill>
            <a:schemeClr val="accent2">
              <a:lumMod val="20000"/>
              <a:lumOff val="80000"/>
            </a:schemeClr>
          </a:solidFill>
        </p:spPr>
        <p:txBody>
          <a:bodyPr>
            <a:normAutofit fontScale="90000"/>
          </a:bodyPr>
          <a:lstStyle/>
          <a:p>
            <a:pPr marL="228600" marR="0" lvl="0" indent="-228600" defTabSz="914400" rtl="0" eaLnBrk="1" fontAlgn="auto" latinLnBrk="0" hangingPunct="1">
              <a:lnSpc>
                <a:spcPct val="90000"/>
              </a:lnSpc>
              <a:spcBef>
                <a:spcPts val="1000"/>
              </a:spcBef>
              <a:spcAft>
                <a:spcPts val="0"/>
              </a:spcAft>
              <a:defRPr/>
            </a:pP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Para 1: The first </a:t>
            </a:r>
            <a:r>
              <a:rPr kumimoji="0" lang="en-US" altLang="zh-CN" sz="24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raindrop</a:t>
            </a: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hit his cheeks as Ethan inched toward the trembling edge. </a:t>
            </a:r>
            <a:endPar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 name="内容占位符 2"/>
          <p:cNvSpPr>
            <a:spLocks noGrp="1"/>
          </p:cNvSpPr>
          <p:nvPr>
            <p:ph idx="1"/>
          </p:nvPr>
        </p:nvSpPr>
        <p:spPr>
          <a:xfrm>
            <a:off x="228797" y="1863253"/>
            <a:ext cx="11185973" cy="4396841"/>
          </a:xfrm>
          <a:solidFill>
            <a:schemeClr val="accent1">
              <a:lumMod val="20000"/>
              <a:lumOff val="80000"/>
            </a:schemeClr>
          </a:solidFill>
        </p:spPr>
        <p:txBody>
          <a:bodyPr>
            <a:normAutofit/>
          </a:bodyPr>
          <a:lstStyle/>
          <a:p>
            <a:r>
              <a:rPr lang="en-US" altLang="zh-CN" dirty="0">
                <a:latin typeface="Times New Roman" panose="02020603050405020304" pitchFamily="18" charset="0"/>
              </a:rPr>
              <a:t>How does Ethan’s body react to the rain and the creaking board?</a:t>
            </a:r>
            <a:endParaRPr lang="en-US" altLang="zh-CN" dirty="0">
              <a:latin typeface="Times New Roman" panose="02020603050405020304" pitchFamily="18" charset="0"/>
            </a:endParaRPr>
          </a:p>
          <a:p>
            <a:r>
              <a:rPr lang="en-US" altLang="zh-CN" dirty="0">
                <a:latin typeface="Times New Roman" panose="02020603050405020304" pitchFamily="18" charset="0"/>
              </a:rPr>
              <a:t>What memories or voices echo in his mind at this moment?</a:t>
            </a:r>
            <a:endParaRPr lang="en-US" altLang="zh-CN" dirty="0">
              <a:latin typeface="Times New Roman" panose="02020603050405020304" pitchFamily="18" charset="0"/>
            </a:endParaRPr>
          </a:p>
          <a:p>
            <a:r>
              <a:rPr lang="en-US" altLang="zh-CN" dirty="0">
                <a:latin typeface="Times New Roman" panose="02020603050405020304" pitchFamily="18" charset="0"/>
              </a:rPr>
              <a:t>How does Ethan position his body as he jumps—does he lean forward, tense his muscles, or open his arms instinctively?</a:t>
            </a:r>
            <a:endParaRPr lang="en-US" altLang="zh-CN" dirty="0">
              <a:latin typeface="Times New Roman" panose="02020603050405020304" pitchFamily="18" charset="0"/>
            </a:endParaRPr>
          </a:p>
          <a:p>
            <a:r>
              <a:rPr lang="en-US" altLang="zh-CN" dirty="0">
                <a:latin typeface="Times New Roman" panose="02020603050405020304" pitchFamily="18" charset="0"/>
              </a:rPr>
              <a:t>Did he finally decide to jump? </a:t>
            </a:r>
            <a:r>
              <a:rPr lang="zh-CN" altLang="en-US" dirty="0">
                <a:latin typeface="Times New Roman" panose="02020603050405020304" pitchFamily="18" charset="0"/>
              </a:rPr>
              <a:t>（</a:t>
            </a:r>
            <a:r>
              <a:rPr lang="en-US" altLang="zh-CN" dirty="0">
                <a:highlight>
                  <a:srgbClr val="00FFFF"/>
                </a:highlight>
                <a:latin typeface="Times New Roman" panose="02020603050405020304" pitchFamily="18" charset="0"/>
              </a:rPr>
              <a:t>yes</a:t>
            </a:r>
            <a:r>
              <a:rPr lang="zh-CN" altLang="en-US" dirty="0">
                <a:latin typeface="Times New Roman" panose="02020603050405020304" pitchFamily="18" charset="0"/>
              </a:rPr>
              <a:t>）</a:t>
            </a:r>
            <a:endParaRPr lang="en-US" altLang="zh-CN" dirty="0">
              <a:latin typeface="Times New Roman" panose="02020603050405020304" pitchFamily="18" charset="0"/>
            </a:endParaRPr>
          </a:p>
          <a:p>
            <a:r>
              <a:rPr lang="en-US" altLang="zh-CN" dirty="0">
                <a:latin typeface="Times New Roman" panose="02020603050405020304" pitchFamily="18" charset="0"/>
              </a:rPr>
              <a:t>What thoughts flash through his mind during the brief moment of falling—childhood fear, Coach Miller’s words, or his sister’s face?</a:t>
            </a:r>
            <a:endParaRPr lang="zh-CN" altLang="en-US" dirty="0">
              <a:latin typeface="Times New Roman" panose="02020603050405020304" pitchFamily="18" charset="0"/>
            </a:endParaRPr>
          </a:p>
        </p:txBody>
      </p:sp>
      <p:sp>
        <p:nvSpPr>
          <p:cNvPr id="7" name="标题 1"/>
          <p:cNvSpPr txBox="1"/>
          <p:nvPr/>
        </p:nvSpPr>
        <p:spPr>
          <a:xfrm>
            <a:off x="473237" y="536139"/>
            <a:ext cx="10959568" cy="451069"/>
          </a:xfrm>
          <a:prstGeom prst="rect">
            <a:avLst/>
          </a:prstGeom>
          <a:solidFill>
            <a:srgbClr val="F6C3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情节搭建</a:t>
            </a:r>
            <a:endParaRPr kumimoji="0" lang="zh-CN" altLang="en-US" sz="4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
        <p:nvSpPr>
          <p:cNvPr id="8" name="标题 1"/>
          <p:cNvSpPr txBox="1"/>
          <p:nvPr/>
        </p:nvSpPr>
        <p:spPr>
          <a:xfrm>
            <a:off x="414777" y="5467746"/>
            <a:ext cx="10814012" cy="681037"/>
          </a:xfrm>
          <a:prstGeom prst="rect">
            <a:avLst/>
          </a:prstGeom>
          <a:solidFill>
            <a:schemeClr val="accent2">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Para 2: </a:t>
            </a:r>
            <a:r>
              <a:rPr kumimoji="0" lang="en-US" altLang="zh-CN" sz="2400" b="0" i="0" u="none" strike="noStrike" kern="1200" cap="none" spc="0" normalizeH="0" baseline="0" noProof="0" dirty="0">
                <a:ln>
                  <a:noFill/>
                </a:ln>
                <a:solidFill>
                  <a:prstClr val="black"/>
                </a:solidFill>
                <a:effectLst/>
                <a:highlight>
                  <a:srgbClr val="00FFFF"/>
                </a:highlight>
                <a:uLnTx/>
                <a:uFillTx/>
                <a:latin typeface="等线 Light" panose="02010600030101010101" charset="-122"/>
                <a:ea typeface="等线 Light" panose="02010600030101010101" charset="-122"/>
                <a:cs typeface="+mj-cs"/>
              </a:rPr>
              <a:t>The water </a:t>
            </a:r>
            <a:r>
              <a:rPr kumimoji="0" lang="en-US" altLang="zh-CN" sz="2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was colder than expected, but the darkness never came. </a:t>
            </a:r>
            <a:endParaRPr kumimoji="0" lang="en-US" altLang="zh-CN" sz="24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cxnSp>
        <p:nvCxnSpPr>
          <p:cNvPr id="10" name="直接箭头连接符 9"/>
          <p:cNvCxnSpPr/>
          <p:nvPr/>
        </p:nvCxnSpPr>
        <p:spPr>
          <a:xfrm flipH="1" flipV="1">
            <a:off x="5131255" y="4144915"/>
            <a:ext cx="497507" cy="155930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164331" y="1672943"/>
            <a:ext cx="2114901" cy="78565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stretch>
            <a:fillRect/>
          </a:stretch>
        </p:blipFill>
        <p:spPr>
          <a:xfrm>
            <a:off x="10884372" y="5424705"/>
            <a:ext cx="1060796"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0888" y="340518"/>
            <a:ext cx="10814012" cy="681037"/>
          </a:xfrm>
          <a:solidFill>
            <a:schemeClr val="accent2">
              <a:lumMod val="20000"/>
              <a:lumOff val="80000"/>
            </a:schemeClr>
          </a:solidFill>
        </p:spPr>
        <p:txBody>
          <a:bodyPr>
            <a:normAutofit fontScale="90000"/>
          </a:bodyPr>
          <a:lstStyle/>
          <a:p>
            <a:br>
              <a:rPr lang="en-US" altLang="zh-CN" sz="2400" dirty="0">
                <a:highlight>
                  <a:srgbClr val="FFFF00"/>
                </a:highlight>
              </a:rPr>
            </a:br>
            <a:r>
              <a:rPr lang="en-US" altLang="zh-CN" sz="2400" b="1" dirty="0"/>
              <a:t>Para 2: The water was colder than expected, but the darkness never came. </a:t>
            </a:r>
            <a:br>
              <a:rPr lang="en-US" altLang="zh-CN" sz="2400" dirty="0"/>
            </a:br>
            <a:endParaRPr lang="zh-CN" altLang="en-US" sz="2400" dirty="0"/>
          </a:p>
        </p:txBody>
      </p:sp>
      <p:sp>
        <p:nvSpPr>
          <p:cNvPr id="3" name="内容占位符 2"/>
          <p:cNvSpPr>
            <a:spLocks noGrp="1"/>
          </p:cNvSpPr>
          <p:nvPr>
            <p:ph idx="1"/>
          </p:nvPr>
        </p:nvSpPr>
        <p:spPr>
          <a:xfrm>
            <a:off x="470888" y="1211721"/>
            <a:ext cx="10882912" cy="3556624"/>
          </a:xfrm>
          <a:solidFill>
            <a:schemeClr val="accent1">
              <a:lumMod val="20000"/>
              <a:lumOff val="80000"/>
            </a:schemeClr>
          </a:solidFill>
        </p:spPr>
        <p:txBody>
          <a:bodyPr>
            <a:normAutofit/>
          </a:bodyPr>
          <a:lstStyle/>
          <a:p>
            <a:r>
              <a:rPr lang="en-US" altLang="zh-CN" dirty="0">
                <a:latin typeface="Times New Roman" panose="02020603050405020304" pitchFamily="18" charset="0"/>
              </a:rPr>
              <a:t>How does Ethan’s body respond to the cold water initially?</a:t>
            </a:r>
            <a:endParaRPr lang="en-US" altLang="zh-CN" dirty="0">
              <a:latin typeface="Times New Roman" panose="02020603050405020304" pitchFamily="18" charset="0"/>
            </a:endParaRPr>
          </a:p>
          <a:p>
            <a:r>
              <a:rPr lang="en-US" altLang="zh-CN" dirty="0">
                <a:latin typeface="Times New Roman" panose="02020603050405020304" pitchFamily="18" charset="0"/>
              </a:rPr>
              <a:t>What replaces the "darkness" he feared in the water?</a:t>
            </a:r>
            <a:endParaRPr lang="en-US" altLang="zh-CN" dirty="0">
              <a:latin typeface="Times New Roman" panose="02020603050405020304" pitchFamily="18" charset="0"/>
            </a:endParaRPr>
          </a:p>
          <a:p>
            <a:r>
              <a:rPr lang="en-US" altLang="zh-CN" dirty="0">
                <a:latin typeface="Times New Roman" panose="02020603050405020304" pitchFamily="18" charset="0"/>
              </a:rPr>
              <a:t>How do the sounds around him change when he surfaces?</a:t>
            </a:r>
            <a:endParaRPr lang="en-US" altLang="zh-CN" dirty="0">
              <a:latin typeface="Times New Roman" panose="02020603050405020304" pitchFamily="18" charset="0"/>
            </a:endParaRPr>
          </a:p>
          <a:p>
            <a:r>
              <a:rPr lang="en-US" altLang="zh-CN" dirty="0">
                <a:latin typeface="Times New Roman" panose="02020603050405020304" pitchFamily="18" charset="0"/>
              </a:rPr>
              <a:t>What life lesson does Ethan realize during or after surfacing from the water, connecting his action to overcoming fear?</a:t>
            </a:r>
            <a:endParaRPr lang="en-US" altLang="zh-CN" dirty="0">
              <a:latin typeface="Times New Roman" panose="02020603050405020304" pitchFamily="18" charset="0"/>
            </a:endParaRPr>
          </a:p>
          <a:p>
            <a:r>
              <a:rPr lang="en-US" altLang="zh-CN" dirty="0">
                <a:latin typeface="Times New Roman" panose="02020603050405020304" pitchFamily="18" charset="0"/>
              </a:rPr>
              <a:t>What subtle gesture or thought shows his transformation after the dive?</a:t>
            </a:r>
            <a:endParaRPr lang="en-US" altLang="zh-CN" dirty="0">
              <a:latin typeface="Times New Roman" panose="02020603050405020304" pitchFamily="18" charset="0"/>
            </a:endParaRP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pic>
        <p:nvPicPr>
          <p:cNvPr id="4" name="图片 3"/>
          <p:cNvPicPr>
            <a:picLocks noChangeAspect="1"/>
          </p:cNvPicPr>
          <p:nvPr/>
        </p:nvPicPr>
        <p:blipFill>
          <a:blip r:embed="rId1"/>
          <a:stretch>
            <a:fillRect/>
          </a:stretch>
        </p:blipFill>
        <p:spPr>
          <a:xfrm>
            <a:off x="9232190" y="4337298"/>
            <a:ext cx="2389653" cy="2180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3010" y="266569"/>
            <a:ext cx="10515600" cy="697112"/>
          </a:xfrm>
        </p:spPr>
        <p:txBody>
          <a:bodyPr>
            <a:normAutofit fontScale="90000"/>
          </a:bodyPr>
          <a:lstStyle/>
          <a:p>
            <a:br>
              <a:rPr lang="en-US" altLang="zh-CN" dirty="0"/>
            </a:br>
            <a:r>
              <a:rPr lang="zh-CN" altLang="en-US" sz="4000" b="1" dirty="0">
                <a:solidFill>
                  <a:schemeClr val="accent6">
                    <a:lumMod val="50000"/>
                  </a:schemeClr>
                </a:solidFill>
                <a:highlight>
                  <a:srgbClr val="FFFF00"/>
                </a:highlight>
                <a:ea typeface="微软简隶书" pitchFamily="2" charset="-122"/>
              </a:rPr>
              <a:t>难点</a:t>
            </a:r>
            <a:r>
              <a:rPr lang="en-US" altLang="zh-CN" sz="4000" b="1" dirty="0">
                <a:solidFill>
                  <a:schemeClr val="accent6">
                    <a:lumMod val="50000"/>
                  </a:schemeClr>
                </a:solidFill>
                <a:highlight>
                  <a:srgbClr val="FFFF00"/>
                </a:highlight>
                <a:ea typeface="微软简隶书" pitchFamily="2" charset="-122"/>
              </a:rPr>
              <a:t>1</a:t>
            </a:r>
            <a:r>
              <a:rPr lang="zh-CN" altLang="en-US" dirty="0">
                <a:solidFill>
                  <a:schemeClr val="accent6">
                    <a:lumMod val="50000"/>
                  </a:schemeClr>
                </a:solidFill>
                <a:highlight>
                  <a:srgbClr val="FFFF00"/>
                </a:highlight>
              </a:rPr>
              <a:t>：</a:t>
            </a:r>
            <a:r>
              <a:rPr lang="zh-CN" altLang="en-US" sz="4000" b="1" dirty="0">
                <a:solidFill>
                  <a:schemeClr val="accent6">
                    <a:lumMod val="50000"/>
                  </a:schemeClr>
                </a:solidFill>
                <a:highlight>
                  <a:srgbClr val="FFFF00"/>
                </a:highlight>
                <a:ea typeface="微软简隶书" pitchFamily="2" charset="-122"/>
              </a:rPr>
              <a:t>跳水过程如何生动描绘？</a:t>
            </a:r>
            <a:br>
              <a:rPr lang="en-US" altLang="zh-CN" sz="4000" b="1" dirty="0">
                <a:solidFill>
                  <a:srgbClr val="7030A0"/>
                </a:solidFill>
                <a:ea typeface="微软简隶书" pitchFamily="2" charset="-122"/>
              </a:rPr>
            </a:br>
            <a:r>
              <a:rPr lang="en-US" altLang="zh-CN" sz="4000" b="1" dirty="0">
                <a:solidFill>
                  <a:srgbClr val="7030A0"/>
                </a:solidFill>
                <a:ea typeface="微软简隶书" pitchFamily="2" charset="-122"/>
              </a:rPr>
              <a:t> </a:t>
            </a:r>
            <a:r>
              <a:rPr lang="zh-CN" altLang="en-US" sz="4000" b="1" dirty="0">
                <a:solidFill>
                  <a:srgbClr val="7030A0"/>
                </a:solidFill>
                <a:ea typeface="微软简隶书" pitchFamily="2" charset="-122"/>
              </a:rPr>
              <a:t>动作描写思维方法（三步拆解法）</a:t>
            </a:r>
            <a:br>
              <a:rPr lang="zh-CN" altLang="en-US" sz="4000" b="1" dirty="0">
                <a:solidFill>
                  <a:srgbClr val="7030A0"/>
                </a:solidFill>
                <a:ea typeface="微软简隶书" pitchFamily="2" charset="-122"/>
              </a:rPr>
            </a:br>
            <a:endParaRPr lang="zh-CN" altLang="en-US" sz="3100" b="1" dirty="0">
              <a:solidFill>
                <a:srgbClr val="7030A0"/>
              </a:solidFill>
              <a:ea typeface="微软简隶书" pitchFamily="2" charset="-122"/>
            </a:endParaRPr>
          </a:p>
        </p:txBody>
      </p:sp>
      <p:sp>
        <p:nvSpPr>
          <p:cNvPr id="3" name="内容占位符 2"/>
          <p:cNvSpPr>
            <a:spLocks noGrp="1"/>
          </p:cNvSpPr>
          <p:nvPr>
            <p:ph idx="1"/>
          </p:nvPr>
        </p:nvSpPr>
        <p:spPr>
          <a:xfrm>
            <a:off x="432561" y="1270304"/>
            <a:ext cx="11219196" cy="5381357"/>
          </a:xfrm>
          <a:solidFill>
            <a:schemeClr val="accent3">
              <a:lumMod val="20000"/>
              <a:lumOff val="80000"/>
            </a:schemeClr>
          </a:solidFill>
        </p:spPr>
        <p:txBody>
          <a:bodyPr>
            <a:normAutofit fontScale="92500" lnSpcReduction="10000"/>
          </a:bodyPr>
          <a:lstStyle/>
          <a:p>
            <a:r>
              <a:rPr lang="en-US" altLang="zh-CN" dirty="0">
                <a:highlight>
                  <a:srgbClr val="00FFFF"/>
                </a:highlight>
              </a:rPr>
              <a:t>1. </a:t>
            </a:r>
            <a:r>
              <a:rPr lang="zh-CN" altLang="en-US" dirty="0">
                <a:highlight>
                  <a:srgbClr val="00FFFF"/>
                </a:highlight>
              </a:rPr>
              <a:t>动作分解：从 “犹豫” 到 “突破” 的关键节点</a:t>
            </a:r>
            <a:endParaRPr lang="zh-CN" altLang="en-US" dirty="0">
              <a:highlight>
                <a:srgbClr val="00FFFF"/>
              </a:highlight>
            </a:endParaRPr>
          </a:p>
          <a:p>
            <a:r>
              <a:rPr lang="zh-CN" altLang="en-US" dirty="0"/>
              <a:t>准备阶段：腿部 </a:t>
            </a:r>
            <a:r>
              <a:rPr lang="en-US" altLang="zh-CN" dirty="0"/>
              <a:t>/ </a:t>
            </a:r>
            <a:r>
              <a:rPr lang="zh-CN" altLang="en-US" dirty="0"/>
              <a:t>手臂的紧张姿态（如 “膝盖微屈”“手指蜷缩”）</a:t>
            </a:r>
            <a:endParaRPr lang="zh-CN" altLang="en-US" dirty="0"/>
          </a:p>
          <a:p>
            <a:r>
              <a:rPr lang="zh-CN" altLang="en-US" dirty="0"/>
              <a:t>起跳瞬间：决定性动作（如 “踮起脚尖”“身体前倾”）</a:t>
            </a:r>
            <a:endParaRPr lang="zh-CN" altLang="en-US" dirty="0"/>
          </a:p>
          <a:p>
            <a:r>
              <a:rPr lang="zh-CN" altLang="en-US" dirty="0"/>
              <a:t>下落过程：身体姿态变化（如 “双臂展开”“肌肉紧绷”）</a:t>
            </a:r>
            <a:endParaRPr lang="zh-CN" altLang="en-US" dirty="0"/>
          </a:p>
          <a:p>
            <a:r>
              <a:rPr lang="en-US" altLang="zh-CN" dirty="0">
                <a:highlight>
                  <a:srgbClr val="00FFFF"/>
                </a:highlight>
              </a:rPr>
              <a:t>2. </a:t>
            </a:r>
            <a:r>
              <a:rPr lang="zh-CN" altLang="en-US" dirty="0">
                <a:highlight>
                  <a:srgbClr val="00FFFF"/>
                </a:highlight>
              </a:rPr>
              <a:t>感官联动：用简单词汇刻画真实体验</a:t>
            </a:r>
            <a:endParaRPr lang="zh-CN" altLang="en-US" dirty="0">
              <a:highlight>
                <a:srgbClr val="00FFFF"/>
              </a:highlight>
            </a:endParaRPr>
          </a:p>
          <a:p>
            <a:r>
              <a:rPr lang="zh-CN" altLang="en-US" b="1" dirty="0">
                <a:solidFill>
                  <a:srgbClr val="FF0000"/>
                </a:solidFill>
              </a:rPr>
              <a:t>听觉</a:t>
            </a:r>
            <a:r>
              <a:rPr lang="zh-CN" altLang="en-US" dirty="0"/>
              <a:t>：跳板吱呀声、风声、心跳声</a:t>
            </a:r>
            <a:endParaRPr lang="zh-CN" altLang="en-US" dirty="0"/>
          </a:p>
          <a:p>
            <a:r>
              <a:rPr lang="zh-CN" altLang="en-US" b="1" dirty="0">
                <a:solidFill>
                  <a:srgbClr val="FF0000"/>
                </a:solidFill>
              </a:rPr>
              <a:t>触觉</a:t>
            </a:r>
            <a:r>
              <a:rPr lang="zh-CN" altLang="en-US" dirty="0"/>
              <a:t>：空气掠过皮肤的触感、跳板的震动</a:t>
            </a:r>
            <a:endParaRPr lang="zh-CN" altLang="en-US" dirty="0"/>
          </a:p>
          <a:p>
            <a:r>
              <a:rPr lang="zh-CN" altLang="en-US" b="1" dirty="0">
                <a:solidFill>
                  <a:srgbClr val="FF0000"/>
                </a:solidFill>
              </a:rPr>
              <a:t>视觉</a:t>
            </a:r>
            <a:r>
              <a:rPr lang="zh-CN" altLang="en-US" dirty="0"/>
              <a:t>：水面的模糊 </a:t>
            </a:r>
            <a:r>
              <a:rPr lang="en-US" altLang="zh-CN" dirty="0"/>
              <a:t>/ </a:t>
            </a:r>
            <a:r>
              <a:rPr lang="zh-CN" altLang="en-US" dirty="0"/>
              <a:t>清晰、天空的快速变化</a:t>
            </a:r>
            <a:endParaRPr lang="zh-CN" altLang="en-US" dirty="0"/>
          </a:p>
          <a:p>
            <a:r>
              <a:rPr lang="en-US" altLang="zh-CN" dirty="0">
                <a:highlight>
                  <a:srgbClr val="00FFFF"/>
                </a:highlight>
              </a:rPr>
              <a:t>3. </a:t>
            </a:r>
            <a:r>
              <a:rPr lang="zh-CN" altLang="en-US" dirty="0">
                <a:highlight>
                  <a:srgbClr val="00FFFF"/>
                </a:highlight>
              </a:rPr>
              <a:t>心理映射：用 “对比” 简化描写难度</a:t>
            </a:r>
            <a:endParaRPr lang="zh-CN" altLang="en-US" dirty="0">
              <a:highlight>
                <a:srgbClr val="00FFFF"/>
              </a:highlight>
            </a:endParaRPr>
          </a:p>
          <a:p>
            <a:r>
              <a:rPr lang="zh-CN" altLang="en-US" dirty="0"/>
              <a:t>过去恐惧时的动作（如 “四肢乱挥”）</a:t>
            </a:r>
            <a:r>
              <a:rPr lang="en-US" altLang="zh-CN" dirty="0"/>
              <a:t>vs. </a:t>
            </a:r>
            <a:r>
              <a:rPr lang="zh-CN" altLang="en-US" dirty="0"/>
              <a:t>现在的主动控制（如 “身体绷直”）</a:t>
            </a:r>
            <a:endParaRPr lang="zh-CN" altLang="en-US" dirty="0"/>
          </a:p>
          <a:p>
            <a:r>
              <a:rPr lang="zh-CN" altLang="en-US" dirty="0"/>
              <a:t>外部激励（妹妹的话 </a:t>
            </a:r>
            <a:r>
              <a:rPr lang="en-US" altLang="zh-CN" dirty="0"/>
              <a:t>/ </a:t>
            </a:r>
            <a:r>
              <a:rPr lang="zh-CN" altLang="en-US" dirty="0"/>
              <a:t>教练的鼓励）在动作中的体现（如 “想起妹妹的笑容时手指舒展”）</a:t>
            </a:r>
            <a:endParaRPr lang="zh-CN" altLang="en-US" dirty="0"/>
          </a:p>
        </p:txBody>
      </p:sp>
      <p:sp>
        <p:nvSpPr>
          <p:cNvPr id="5" name="文本框 4"/>
          <p:cNvSpPr txBox="1"/>
          <p:nvPr/>
        </p:nvSpPr>
        <p:spPr>
          <a:xfrm>
            <a:off x="7039602" y="593773"/>
            <a:ext cx="5152398" cy="523220"/>
          </a:xfrm>
          <a:prstGeom prst="rect">
            <a:avLst/>
          </a:prstGeom>
          <a:solidFill>
            <a:schemeClr val="accent2">
              <a:lumMod val="60000"/>
              <a:lumOff val="40000"/>
            </a:schemeClr>
          </a:solidFill>
        </p:spPr>
        <p:txBody>
          <a:bodyPr wrap="square">
            <a:spAutoFit/>
          </a:bodyPr>
          <a:lstStyle/>
          <a:p>
            <a:r>
              <a:rPr lang="zh-CN" altLang="en-US" sz="2800" b="1" dirty="0">
                <a:highlight>
                  <a:srgbClr val="FFFF00"/>
                </a:highlight>
              </a:rPr>
              <a:t>分解动作→联动感官→对比过去</a:t>
            </a:r>
            <a:endParaRPr lang="zh-CN" altLang="en-US" sz="2800" b="1" dirty="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8757" y="365125"/>
            <a:ext cx="10965043" cy="527373"/>
          </a:xfrm>
          <a:solidFill>
            <a:schemeClr val="accent2">
              <a:lumMod val="20000"/>
              <a:lumOff val="80000"/>
            </a:schemeClr>
          </a:solidFill>
        </p:spPr>
        <p:txBody>
          <a:bodyPr>
            <a:normAutofit fontScale="90000"/>
          </a:bodyPr>
          <a:lstStyle/>
          <a:p>
            <a:pPr marL="228600" marR="0" lvl="0" indent="-228600" defTabSz="914400" rtl="0" eaLnBrk="1" fontAlgn="auto" latinLnBrk="0" hangingPunct="1">
              <a:lnSpc>
                <a:spcPct val="90000"/>
              </a:lnSpc>
              <a:spcBef>
                <a:spcPts val="1000"/>
              </a:spcBef>
              <a:spcAft>
                <a:spcPts val="0"/>
              </a:spcAft>
              <a:defRPr/>
            </a:pP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Para 1: The first raindrop hit his cheeks as Ethan inched toward the trembling edge. </a:t>
            </a:r>
            <a:endParaRPr lang="zh-CN" altLang="en-US" sz="5400" dirty="0"/>
          </a:p>
        </p:txBody>
      </p:sp>
      <p:sp>
        <p:nvSpPr>
          <p:cNvPr id="3" name="内容占位符 2"/>
          <p:cNvSpPr>
            <a:spLocks noGrp="1"/>
          </p:cNvSpPr>
          <p:nvPr>
            <p:ph idx="1"/>
          </p:nvPr>
        </p:nvSpPr>
        <p:spPr>
          <a:xfrm>
            <a:off x="427085" y="1012958"/>
            <a:ext cx="11405361" cy="5479917"/>
          </a:xfrm>
          <a:solidFill>
            <a:schemeClr val="accent6">
              <a:lumMod val="20000"/>
              <a:lumOff val="80000"/>
            </a:schemeClr>
          </a:solidFill>
        </p:spPr>
        <p:txBody>
          <a:bodyPr>
            <a:normAutofit/>
          </a:bodyPr>
          <a:lstStyle/>
          <a:p>
            <a:r>
              <a:rPr lang="zh-CN" altLang="en-US" dirty="0">
                <a:highlight>
                  <a:srgbClr val="00FFFF"/>
                </a:highlight>
              </a:rPr>
              <a:t>前文取材</a:t>
            </a:r>
            <a:r>
              <a:rPr lang="en-US" altLang="zh-CN" dirty="0">
                <a:highlight>
                  <a:srgbClr val="00FFFF"/>
                </a:highlight>
              </a:rPr>
              <a:t>+</a:t>
            </a:r>
            <a:r>
              <a:rPr lang="zh-CN" altLang="en-US" dirty="0">
                <a:highlight>
                  <a:srgbClr val="00FFFF"/>
                </a:highlight>
              </a:rPr>
              <a:t>心理活动</a:t>
            </a:r>
            <a:endParaRPr lang="en-US" altLang="zh-CN" dirty="0">
              <a:highlight>
                <a:srgbClr val="00FFFF"/>
              </a:highlight>
            </a:endParaRPr>
          </a:p>
          <a:p>
            <a:r>
              <a:rPr lang="zh-CN" altLang="en-US" dirty="0">
                <a:latin typeface="Times New Roman" panose="02020603050405020304" pitchFamily="18" charset="0"/>
              </a:rPr>
              <a:t>因紧握栏杆而沁汗的手掌在湿木上微微打滑，如同他翻涌的胃袋。跳板吱呀作响 </a:t>
            </a:r>
            <a:r>
              <a:rPr lang="en-US" altLang="zh-CN" dirty="0">
                <a:latin typeface="Times New Roman" panose="02020603050405020304" pitchFamily="18" charset="0"/>
              </a:rPr>
              <a:t>—— </a:t>
            </a:r>
            <a:r>
              <a:rPr lang="zh-CN" altLang="en-US" dirty="0">
                <a:latin typeface="Times New Roman" panose="02020603050405020304" pitchFamily="18" charset="0"/>
              </a:rPr>
              <a:t>与他狂跳的心跳共振。</a:t>
            </a:r>
            <a:endParaRPr lang="en-US" altLang="zh-CN" dirty="0">
              <a:latin typeface="Times New Roman" panose="02020603050405020304" pitchFamily="18" charset="0"/>
            </a:endParaRPr>
          </a:p>
          <a:p>
            <a:r>
              <a:rPr lang="en-US" altLang="zh-CN" dirty="0">
                <a:latin typeface="Times New Roman" panose="02020603050405020304" pitchFamily="18" charset="0"/>
              </a:rPr>
              <a:t>His palms, still sweaty from gripping the railing, </a:t>
            </a:r>
            <a:r>
              <a:rPr lang="en-US" altLang="zh-CN" dirty="0">
                <a:solidFill>
                  <a:srgbClr val="FF0000"/>
                </a:solidFill>
                <a:latin typeface="Times New Roman" panose="02020603050405020304" pitchFamily="18" charset="0"/>
              </a:rPr>
              <a:t>slid slightly </a:t>
            </a:r>
            <a:r>
              <a:rPr lang="en-US" altLang="zh-CN" dirty="0">
                <a:latin typeface="Times New Roman" panose="02020603050405020304" pitchFamily="18" charset="0"/>
              </a:rPr>
              <a:t>on the wet wood, echoing the churn in his stomach. The board creaked—a sound that </a:t>
            </a:r>
            <a:r>
              <a:rPr lang="en-US" altLang="zh-CN" dirty="0">
                <a:solidFill>
                  <a:srgbClr val="FF0000"/>
                </a:solidFill>
                <a:latin typeface="Times New Roman" panose="02020603050405020304" pitchFamily="18" charset="0"/>
              </a:rPr>
              <a:t>matched his racing heartbeat.</a:t>
            </a:r>
            <a:endParaRPr lang="en-US" altLang="zh-CN" dirty="0">
              <a:solidFill>
                <a:srgbClr val="FF0000"/>
              </a:solidFill>
              <a:latin typeface="Times New Roman" panose="02020603050405020304" pitchFamily="18" charset="0"/>
            </a:endParaRPr>
          </a:p>
          <a:p>
            <a:r>
              <a:rPr lang="zh-CN" altLang="en-US" dirty="0">
                <a:latin typeface="Times New Roman" panose="02020603050405020304" pitchFamily="18" charset="0"/>
              </a:rPr>
              <a:t>“你是我的英雄。” 妹妹的声音在风雨中萦绕，与米勒教练的话交织：“恐惧只是个恶霸。” 伊桑凝视湖面，乌云在水中荡起涟漪，恍若童年的怪物。</a:t>
            </a:r>
            <a:endParaRPr lang="en-US" altLang="zh-CN" dirty="0">
              <a:latin typeface="Times New Roman" panose="02020603050405020304" pitchFamily="18" charset="0"/>
            </a:endParaRPr>
          </a:p>
          <a:p>
            <a:r>
              <a:rPr lang="en-US" altLang="zh-CN" dirty="0">
                <a:latin typeface="Times New Roman" panose="02020603050405020304" pitchFamily="18" charset="0"/>
              </a:rPr>
              <a:t>“You’re my hero,” his sister’s </a:t>
            </a:r>
            <a:r>
              <a:rPr lang="en-US" altLang="zh-CN" dirty="0">
                <a:solidFill>
                  <a:srgbClr val="FF0000"/>
                </a:solidFill>
                <a:latin typeface="Times New Roman" panose="02020603050405020304" pitchFamily="18" charset="0"/>
              </a:rPr>
              <a:t>voice whispered in the storm</a:t>
            </a:r>
            <a:r>
              <a:rPr lang="en-US" altLang="zh-CN" dirty="0">
                <a:latin typeface="Times New Roman" panose="02020603050405020304" pitchFamily="18" charset="0"/>
              </a:rPr>
              <a:t>, mixing with Coach Miller’s words: “Fear’s just a bully.” Ethan stared at the lake, where dark clouds rippled </a:t>
            </a:r>
            <a:r>
              <a:rPr lang="en-US" altLang="zh-CN" dirty="0">
                <a:solidFill>
                  <a:srgbClr val="FF0000"/>
                </a:solidFill>
                <a:latin typeface="Times New Roman" panose="02020603050405020304" pitchFamily="18" charset="0"/>
              </a:rPr>
              <a:t>like the monsters of his childhood</a:t>
            </a:r>
            <a:r>
              <a:rPr lang="en-US" altLang="zh-CN" dirty="0">
                <a:latin typeface="Times New Roman" panose="02020603050405020304" pitchFamily="18" charset="0"/>
              </a:rPr>
              <a:t>. </a:t>
            </a:r>
            <a:endParaRPr lang="en-US" altLang="zh-CN"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8757" y="365125"/>
            <a:ext cx="10965043" cy="527373"/>
          </a:xfrm>
          <a:solidFill>
            <a:schemeClr val="accent2">
              <a:lumMod val="20000"/>
              <a:lumOff val="80000"/>
            </a:schemeClr>
          </a:solidFill>
        </p:spPr>
        <p:txBody>
          <a:bodyPr>
            <a:normAutofit fontScale="90000"/>
          </a:bodyPr>
          <a:lstStyle/>
          <a:p>
            <a:pPr marL="228600" marR="0" lvl="0" indent="-228600" defTabSz="914400" rtl="0" eaLnBrk="1" fontAlgn="auto" latinLnBrk="0" hangingPunct="1">
              <a:lnSpc>
                <a:spcPct val="90000"/>
              </a:lnSpc>
              <a:spcBef>
                <a:spcPts val="1000"/>
              </a:spcBef>
              <a:spcAft>
                <a:spcPts val="0"/>
              </a:spcAft>
              <a:defRPr/>
            </a:pP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Para 1: The first raindrop hit his cheeks as Ethan inched toward the trembling edge. </a:t>
            </a:r>
            <a:endParaRPr lang="zh-CN" altLang="en-US" sz="5400" dirty="0"/>
          </a:p>
        </p:txBody>
      </p:sp>
      <p:sp>
        <p:nvSpPr>
          <p:cNvPr id="3" name="内容占位符 2"/>
          <p:cNvSpPr>
            <a:spLocks noGrp="1"/>
          </p:cNvSpPr>
          <p:nvPr>
            <p:ph idx="1"/>
          </p:nvPr>
        </p:nvSpPr>
        <p:spPr>
          <a:xfrm>
            <a:off x="427085" y="1012958"/>
            <a:ext cx="11405361" cy="5479917"/>
          </a:xfrm>
          <a:solidFill>
            <a:schemeClr val="accent6">
              <a:lumMod val="20000"/>
              <a:lumOff val="80000"/>
            </a:schemeClr>
          </a:solidFill>
        </p:spPr>
        <p:txBody>
          <a:bodyPr>
            <a:normAutofit/>
          </a:bodyPr>
          <a:lstStyle/>
          <a:p>
            <a:r>
              <a:rPr lang="zh-CN" altLang="en-US" dirty="0">
                <a:highlight>
                  <a:srgbClr val="00FFFF"/>
                </a:highlight>
                <a:latin typeface="Times New Roman" panose="02020603050405020304" pitchFamily="18" charset="0"/>
              </a:rPr>
              <a:t>前文取材</a:t>
            </a:r>
            <a:r>
              <a:rPr lang="en-US" altLang="zh-CN" dirty="0">
                <a:highlight>
                  <a:srgbClr val="00FFFF"/>
                </a:highlight>
                <a:latin typeface="Times New Roman" panose="02020603050405020304" pitchFamily="18" charset="0"/>
              </a:rPr>
              <a:t>+</a:t>
            </a:r>
            <a:r>
              <a:rPr lang="zh-CN" altLang="en-US" dirty="0">
                <a:highlight>
                  <a:srgbClr val="00FFFF"/>
                </a:highlight>
                <a:latin typeface="Times New Roman" panose="02020603050405020304" pitchFamily="18" charset="0"/>
              </a:rPr>
              <a:t>眼神</a:t>
            </a:r>
            <a:r>
              <a:rPr lang="en-US" altLang="zh-CN" dirty="0">
                <a:highlight>
                  <a:srgbClr val="00FFFF"/>
                </a:highlight>
                <a:latin typeface="Times New Roman" panose="02020603050405020304" pitchFamily="18" charset="0"/>
              </a:rPr>
              <a:t>+</a:t>
            </a:r>
            <a:r>
              <a:rPr lang="zh-CN" altLang="en-US" dirty="0">
                <a:highlight>
                  <a:srgbClr val="00FFFF"/>
                </a:highlight>
                <a:latin typeface="Times New Roman" panose="02020603050405020304" pitchFamily="18" charset="0"/>
              </a:rPr>
              <a:t>动作描写</a:t>
            </a:r>
            <a:endParaRPr lang="en-US" altLang="zh-CN" dirty="0">
              <a:highlight>
                <a:srgbClr val="00FFFF"/>
              </a:highlight>
              <a:latin typeface="Times New Roman" panose="02020603050405020304" pitchFamily="18" charset="0"/>
            </a:endParaRPr>
          </a:p>
          <a:p>
            <a:r>
              <a:rPr lang="zh-CN" altLang="en-US" dirty="0">
                <a:latin typeface="Times New Roman" panose="02020603050405020304" pitchFamily="18" charset="0"/>
              </a:rPr>
              <a:t>但这次，他没有退缩，而是闭眼勾勒出妹妹信任的目光。他深吸一口气，气息如脚下的跳板般发颤，随后松开了栏杆。</a:t>
            </a:r>
            <a:endParaRPr lang="en-US" altLang="zh-CN" dirty="0">
              <a:latin typeface="Times New Roman" panose="02020603050405020304" pitchFamily="18" charset="0"/>
            </a:endParaRPr>
          </a:p>
          <a:p>
            <a:r>
              <a:rPr lang="en-US" altLang="zh-CN" dirty="0">
                <a:latin typeface="Times New Roman" panose="02020603050405020304" pitchFamily="18" charset="0"/>
              </a:rPr>
              <a:t>But this time, instead of </a:t>
            </a:r>
            <a:r>
              <a:rPr lang="en-US" altLang="zh-CN" dirty="0">
                <a:solidFill>
                  <a:schemeClr val="accent2">
                    <a:lumMod val="75000"/>
                  </a:schemeClr>
                </a:solidFill>
                <a:latin typeface="Times New Roman" panose="02020603050405020304" pitchFamily="18" charset="0"/>
              </a:rPr>
              <a:t>shrinking back</a:t>
            </a:r>
            <a:r>
              <a:rPr lang="en-US" altLang="zh-CN" dirty="0">
                <a:latin typeface="Times New Roman" panose="02020603050405020304" pitchFamily="18" charset="0"/>
              </a:rPr>
              <a:t>, he closed his eyes and </a:t>
            </a:r>
            <a:r>
              <a:rPr lang="en-US" altLang="zh-CN" dirty="0">
                <a:solidFill>
                  <a:schemeClr val="accent2">
                    <a:lumMod val="75000"/>
                  </a:schemeClr>
                </a:solidFill>
                <a:latin typeface="Times New Roman" panose="02020603050405020304" pitchFamily="18" charset="0"/>
              </a:rPr>
              <a:t>visualized</a:t>
            </a:r>
            <a:r>
              <a:rPr lang="en-US" altLang="zh-CN" dirty="0">
                <a:latin typeface="Times New Roman" panose="02020603050405020304" pitchFamily="18" charset="0"/>
              </a:rPr>
              <a:t> his sister’s trusting gaze. With a breath that shuddered like the board beneath him, he </a:t>
            </a:r>
            <a:r>
              <a:rPr lang="en-US" altLang="zh-CN" dirty="0">
                <a:solidFill>
                  <a:schemeClr val="accent2">
                    <a:lumMod val="75000"/>
                  </a:schemeClr>
                </a:solidFill>
                <a:latin typeface="Times New Roman" panose="02020603050405020304" pitchFamily="18" charset="0"/>
              </a:rPr>
              <a:t>let go of </a:t>
            </a:r>
            <a:r>
              <a:rPr lang="en-US" altLang="zh-CN" dirty="0">
                <a:latin typeface="Times New Roman" panose="02020603050405020304" pitchFamily="18" charset="0"/>
              </a:rPr>
              <a:t>the railing.</a:t>
            </a:r>
            <a:endParaRPr lang="en-US" altLang="zh-CN" dirty="0">
              <a:latin typeface="Times New Roman" panose="02020603050405020304" pitchFamily="18" charset="0"/>
            </a:endParaRPr>
          </a:p>
          <a:p>
            <a:r>
              <a:rPr lang="zh-CN" altLang="en-US" dirty="0">
                <a:highlight>
                  <a:srgbClr val="00FFFF"/>
                </a:highlight>
                <a:latin typeface="Times New Roman" panose="02020603050405020304" pitchFamily="18" charset="0"/>
              </a:rPr>
              <a:t>衔接二段首句：</a:t>
            </a:r>
            <a:endParaRPr lang="en-US" altLang="zh-CN" dirty="0">
              <a:highlight>
                <a:srgbClr val="00FFFF"/>
              </a:highlight>
              <a:latin typeface="Times New Roman" panose="02020603050405020304" pitchFamily="18" charset="0"/>
            </a:endParaRPr>
          </a:p>
          <a:p>
            <a:r>
              <a:rPr lang="zh-CN" altLang="en-US" dirty="0">
                <a:latin typeface="Times New Roman" panose="02020603050405020304" pitchFamily="18" charset="0"/>
              </a:rPr>
              <a:t>时间仿佛被拉长。他感受冷雨拍打面颊，听见心跳如鼓，随后 </a:t>
            </a:r>
            <a:r>
              <a:rPr lang="en-US" altLang="zh-CN" dirty="0">
                <a:latin typeface="Times New Roman" panose="02020603050405020304" pitchFamily="18" charset="0"/>
              </a:rPr>
              <a:t>——</a:t>
            </a:r>
            <a:r>
              <a:rPr lang="zh-CN" altLang="en-US" dirty="0">
                <a:latin typeface="Times New Roman" panose="02020603050405020304" pitchFamily="18" charset="0"/>
              </a:rPr>
              <a:t>水面迎上来。</a:t>
            </a:r>
            <a:endParaRPr lang="en-US" altLang="zh-CN" dirty="0">
              <a:latin typeface="Times New Roman" panose="02020603050405020304" pitchFamily="18" charset="0"/>
            </a:endParaRPr>
          </a:p>
          <a:p>
            <a:r>
              <a:rPr lang="en-US" altLang="zh-CN" dirty="0">
                <a:solidFill>
                  <a:schemeClr val="accent2">
                    <a:lumMod val="75000"/>
                  </a:schemeClr>
                </a:solidFill>
                <a:latin typeface="Times New Roman" panose="02020603050405020304" pitchFamily="18" charset="0"/>
              </a:rPr>
              <a:t>Time seemed to stretch thin</a:t>
            </a:r>
            <a:r>
              <a:rPr lang="en-US" altLang="zh-CN" dirty="0">
                <a:latin typeface="Times New Roman" panose="02020603050405020304" pitchFamily="18" charset="0"/>
              </a:rPr>
              <a:t>. He felt the cold rain on his face, heard his own heartbeat drumming in his ears, and then—the water rushed up to meet him,</a:t>
            </a:r>
            <a:endParaRPr lang="en-US" altLang="zh-CN"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2258" y="206339"/>
            <a:ext cx="10515600" cy="697112"/>
          </a:xfrm>
        </p:spPr>
        <p:txBody>
          <a:bodyPr>
            <a:normAutofit fontScale="90000"/>
          </a:bodyPr>
          <a:lstStyle/>
          <a:p>
            <a:br>
              <a:rPr lang="en-US" altLang="zh-CN" dirty="0"/>
            </a:br>
            <a:r>
              <a:rPr lang="zh-CN" altLang="en-US" sz="4000" b="1" dirty="0">
                <a:solidFill>
                  <a:schemeClr val="accent6">
                    <a:lumMod val="50000"/>
                  </a:schemeClr>
                </a:solidFill>
                <a:highlight>
                  <a:srgbClr val="FFFF00"/>
                </a:highlight>
                <a:ea typeface="微软简隶书" pitchFamily="2" charset="-122"/>
              </a:rPr>
              <a:t>难点</a:t>
            </a:r>
            <a:r>
              <a:rPr lang="en-US" altLang="zh-CN" sz="4000" b="1" dirty="0">
                <a:solidFill>
                  <a:schemeClr val="accent6">
                    <a:lumMod val="50000"/>
                  </a:schemeClr>
                </a:solidFill>
                <a:highlight>
                  <a:srgbClr val="FFFF00"/>
                </a:highlight>
                <a:ea typeface="微软简隶书" pitchFamily="2" charset="-122"/>
              </a:rPr>
              <a:t>2</a:t>
            </a:r>
            <a:r>
              <a:rPr lang="zh-CN" altLang="en-US" dirty="0">
                <a:solidFill>
                  <a:schemeClr val="accent6">
                    <a:lumMod val="50000"/>
                  </a:schemeClr>
                </a:solidFill>
                <a:highlight>
                  <a:srgbClr val="FFFF00"/>
                </a:highlight>
              </a:rPr>
              <a:t>：</a:t>
            </a:r>
            <a:r>
              <a:rPr lang="zh-CN" altLang="en-US" sz="4000" b="1" dirty="0">
                <a:solidFill>
                  <a:schemeClr val="accent6">
                    <a:lumMod val="50000"/>
                  </a:schemeClr>
                </a:solidFill>
                <a:highlight>
                  <a:srgbClr val="FFFF00"/>
                </a:highlight>
                <a:ea typeface="微软简隶书" pitchFamily="2" charset="-122"/>
              </a:rPr>
              <a:t>人物成长和变化如何生动体现？</a:t>
            </a:r>
            <a:br>
              <a:rPr lang="en-US" altLang="zh-CN" sz="4000" b="1" dirty="0">
                <a:solidFill>
                  <a:srgbClr val="7030A0"/>
                </a:solidFill>
                <a:ea typeface="微软简隶书" pitchFamily="2" charset="-122"/>
              </a:rPr>
            </a:br>
            <a:r>
              <a:rPr lang="zh-CN" altLang="en-US" sz="4000" b="1" dirty="0">
                <a:solidFill>
                  <a:srgbClr val="7030A0"/>
                </a:solidFill>
                <a:ea typeface="微软简隶书" pitchFamily="2" charset="-122"/>
              </a:rPr>
              <a:t>成长公式 </a:t>
            </a:r>
            <a:r>
              <a:rPr lang="en-US" altLang="zh-CN" sz="4000" b="1" dirty="0">
                <a:solidFill>
                  <a:srgbClr val="7030A0"/>
                </a:solidFill>
                <a:ea typeface="微软简隶书" pitchFamily="2" charset="-122"/>
              </a:rPr>
              <a:t>= 【</a:t>
            </a:r>
            <a:r>
              <a:rPr lang="zh-CN" altLang="en-US" sz="4000" b="1" dirty="0">
                <a:solidFill>
                  <a:srgbClr val="7030A0"/>
                </a:solidFill>
                <a:ea typeface="微软简隶书" pitchFamily="2" charset="-122"/>
              </a:rPr>
              <a:t>过去动作复刻</a:t>
            </a:r>
            <a:r>
              <a:rPr lang="en-US" altLang="zh-CN" sz="4000" b="1" dirty="0">
                <a:solidFill>
                  <a:srgbClr val="7030A0"/>
                </a:solidFill>
                <a:ea typeface="微软简隶书" pitchFamily="2" charset="-122"/>
              </a:rPr>
              <a:t>】→【</a:t>
            </a:r>
            <a:r>
              <a:rPr lang="zh-CN" altLang="en-US" sz="4000" b="1" dirty="0">
                <a:solidFill>
                  <a:srgbClr val="7030A0"/>
                </a:solidFill>
                <a:ea typeface="微软简隶书" pitchFamily="2" charset="-122"/>
              </a:rPr>
              <a:t>现在动作反转</a:t>
            </a:r>
            <a:r>
              <a:rPr lang="en-US" altLang="zh-CN" sz="4000" b="1" dirty="0">
                <a:solidFill>
                  <a:srgbClr val="7030A0"/>
                </a:solidFill>
                <a:ea typeface="微软简隶书" pitchFamily="2" charset="-122"/>
              </a:rPr>
              <a:t>】+【</a:t>
            </a:r>
            <a:r>
              <a:rPr lang="zh-CN" altLang="en-US" sz="4000" b="1" dirty="0">
                <a:solidFill>
                  <a:srgbClr val="7030A0"/>
                </a:solidFill>
                <a:ea typeface="微软简隶书" pitchFamily="2" charset="-122"/>
              </a:rPr>
              <a:t>感官反馈</a:t>
            </a:r>
            <a:r>
              <a:rPr lang="en-US" altLang="zh-CN" sz="4000" b="1" dirty="0">
                <a:solidFill>
                  <a:srgbClr val="7030A0"/>
                </a:solidFill>
                <a:ea typeface="微软简隶书" pitchFamily="2" charset="-122"/>
              </a:rPr>
              <a:t>】+【</a:t>
            </a:r>
            <a:r>
              <a:rPr lang="zh-CN" altLang="en-US" sz="4000" b="1" dirty="0">
                <a:solidFill>
                  <a:srgbClr val="7030A0"/>
                </a:solidFill>
                <a:ea typeface="微软简隶书" pitchFamily="2" charset="-122"/>
              </a:rPr>
              <a:t>隐喻点题</a:t>
            </a:r>
            <a:r>
              <a:rPr lang="en-US" altLang="zh-CN" sz="4000" b="1" dirty="0">
                <a:solidFill>
                  <a:srgbClr val="7030A0"/>
                </a:solidFill>
                <a:ea typeface="微软简隶书" pitchFamily="2" charset="-122"/>
              </a:rPr>
              <a:t>】 </a:t>
            </a:r>
            <a:endParaRPr lang="zh-CN" altLang="en-US" sz="3100" b="1" dirty="0">
              <a:solidFill>
                <a:srgbClr val="7030A0"/>
              </a:solidFill>
              <a:ea typeface="微软简隶书" pitchFamily="2" charset="-122"/>
            </a:endParaRPr>
          </a:p>
        </p:txBody>
      </p:sp>
      <p:sp>
        <p:nvSpPr>
          <p:cNvPr id="3" name="内容占位符 2"/>
          <p:cNvSpPr>
            <a:spLocks noGrp="1"/>
          </p:cNvSpPr>
          <p:nvPr>
            <p:ph idx="1"/>
          </p:nvPr>
        </p:nvSpPr>
        <p:spPr>
          <a:xfrm>
            <a:off x="527012" y="1741193"/>
            <a:ext cx="11508026" cy="5058305"/>
          </a:xfrm>
          <a:solidFill>
            <a:schemeClr val="accent3">
              <a:lumMod val="20000"/>
              <a:lumOff val="80000"/>
            </a:schemeClr>
          </a:solidFill>
        </p:spPr>
        <p:txBody>
          <a:bodyPr>
            <a:normAutofit/>
          </a:bodyPr>
          <a:lstStyle/>
          <a:p>
            <a:r>
              <a:rPr lang="en-US" altLang="zh-CN" dirty="0">
                <a:highlight>
                  <a:srgbClr val="00FFFF"/>
                </a:highlight>
              </a:rPr>
              <a:t>1. </a:t>
            </a:r>
            <a:r>
              <a:rPr lang="zh-CN" altLang="en-US" dirty="0">
                <a:highlight>
                  <a:srgbClr val="00FFFF"/>
                </a:highlight>
              </a:rPr>
              <a:t>感官对比法：用 “五感” 变化映射内心蜕变</a:t>
            </a:r>
            <a:endParaRPr lang="zh-CN" altLang="en-US" dirty="0">
              <a:highlight>
                <a:srgbClr val="00FFFF"/>
              </a:highlight>
            </a:endParaRPr>
          </a:p>
          <a:p>
            <a:r>
              <a:rPr lang="zh-CN" altLang="en-US" dirty="0">
                <a:solidFill>
                  <a:schemeClr val="accent2">
                    <a:lumMod val="75000"/>
                  </a:schemeClr>
                </a:solidFill>
              </a:rPr>
              <a:t>触觉</a:t>
            </a:r>
            <a:r>
              <a:rPr lang="zh-CN" altLang="en-US" dirty="0"/>
              <a:t>：过去入水时 “窒息的水” </a:t>
            </a:r>
            <a:r>
              <a:rPr lang="en-US" altLang="zh-CN" dirty="0"/>
              <a:t>vs. </a:t>
            </a:r>
            <a:r>
              <a:rPr lang="zh-CN" altLang="en-US" dirty="0"/>
              <a:t>现在 “冰冷但清醒的水”</a:t>
            </a:r>
            <a:endParaRPr lang="zh-CN" altLang="en-US" dirty="0"/>
          </a:p>
          <a:p>
            <a:r>
              <a:rPr lang="zh-CN" altLang="en-US" dirty="0">
                <a:solidFill>
                  <a:schemeClr val="accent2">
                    <a:lumMod val="75000"/>
                  </a:schemeClr>
                </a:solidFill>
              </a:rPr>
              <a:t>听觉</a:t>
            </a:r>
            <a:r>
              <a:rPr lang="zh-CN" altLang="en-US" dirty="0"/>
              <a:t>：过去 “自己的尖叫” </a:t>
            </a:r>
            <a:r>
              <a:rPr lang="en-US" altLang="zh-CN" dirty="0"/>
              <a:t>vs. </a:t>
            </a:r>
            <a:r>
              <a:rPr lang="zh-CN" altLang="en-US" dirty="0"/>
              <a:t>现在 “欢呼声 </a:t>
            </a:r>
            <a:r>
              <a:rPr lang="en-US" altLang="zh-CN" dirty="0"/>
              <a:t>/ </a:t>
            </a:r>
            <a:r>
              <a:rPr lang="zh-CN" altLang="en-US" dirty="0"/>
              <a:t>心跳的胜利节奏”</a:t>
            </a:r>
            <a:endParaRPr lang="zh-CN" altLang="en-US" dirty="0"/>
          </a:p>
          <a:p>
            <a:r>
              <a:rPr lang="zh-CN" altLang="en-US" dirty="0">
                <a:solidFill>
                  <a:schemeClr val="accent2">
                    <a:lumMod val="75000"/>
                  </a:schemeClr>
                </a:solidFill>
              </a:rPr>
              <a:t>视觉</a:t>
            </a:r>
            <a:r>
              <a:rPr lang="zh-CN" altLang="en-US" dirty="0"/>
              <a:t>：过去 “黑暗湖水” </a:t>
            </a:r>
            <a:r>
              <a:rPr lang="en-US" altLang="zh-CN" dirty="0"/>
              <a:t>vs. </a:t>
            </a:r>
            <a:r>
              <a:rPr lang="zh-CN" altLang="en-US" dirty="0"/>
              <a:t>现在 “阳光穿透的金色水面”</a:t>
            </a:r>
            <a:endParaRPr lang="zh-CN" altLang="en-US" dirty="0"/>
          </a:p>
          <a:p>
            <a:r>
              <a:rPr lang="en-US" altLang="zh-CN" dirty="0">
                <a:highlight>
                  <a:srgbClr val="00FFFF"/>
                </a:highlight>
              </a:rPr>
              <a:t>2. </a:t>
            </a:r>
            <a:r>
              <a:rPr lang="zh-CN" altLang="en-US" dirty="0">
                <a:highlight>
                  <a:srgbClr val="00FFFF"/>
                </a:highlight>
              </a:rPr>
              <a:t>动作呼应法：重复前文动作但赋予新意义</a:t>
            </a:r>
            <a:endParaRPr lang="en-US" altLang="zh-CN" dirty="0">
              <a:highlight>
                <a:srgbClr val="00FFFF"/>
              </a:highlight>
            </a:endParaRPr>
          </a:p>
          <a:p>
            <a:r>
              <a:rPr lang="zh-CN" altLang="en-US" dirty="0"/>
              <a:t>身体反应：从紧绷到舒展（对比过去）</a:t>
            </a:r>
            <a:endParaRPr lang="zh-CN" altLang="en-US" dirty="0">
              <a:highlight>
                <a:srgbClr val="00FFFF"/>
              </a:highlight>
            </a:endParaRPr>
          </a:p>
          <a:p>
            <a:r>
              <a:rPr lang="en-US" altLang="zh-CN" dirty="0">
                <a:highlight>
                  <a:srgbClr val="00FFFF"/>
                </a:highlight>
              </a:rPr>
              <a:t>3. </a:t>
            </a:r>
            <a:r>
              <a:rPr lang="zh-CN" altLang="en-US" dirty="0">
                <a:highlight>
                  <a:srgbClr val="00FFFF"/>
                </a:highlight>
              </a:rPr>
              <a:t>隐喻简化法：用日常比喻替代抽象心理</a:t>
            </a:r>
            <a:endParaRPr lang="zh-CN" altLang="en-US" dirty="0">
              <a:highlight>
                <a:srgbClr val="00FFFF"/>
              </a:highlight>
            </a:endParaRPr>
          </a:p>
          <a:p>
            <a:r>
              <a:rPr lang="zh-CN" altLang="en-US" dirty="0"/>
              <a:t>恐惧 </a:t>
            </a:r>
            <a:r>
              <a:rPr lang="en-US" altLang="zh-CN" dirty="0"/>
              <a:t>=“</a:t>
            </a:r>
            <a:r>
              <a:rPr lang="zh-CN" altLang="en-US" dirty="0"/>
              <a:t>恶霸（</a:t>
            </a:r>
            <a:r>
              <a:rPr lang="en-US" altLang="zh-CN" dirty="0"/>
              <a:t>bully</a:t>
            </a:r>
            <a:r>
              <a:rPr lang="zh-CN" altLang="en-US" dirty="0"/>
              <a:t>）”（前文教练语）→ 续写 “恶霸变小了 </a:t>
            </a:r>
            <a:r>
              <a:rPr lang="en-US" altLang="zh-CN" dirty="0"/>
              <a:t>/ </a:t>
            </a:r>
            <a:r>
              <a:rPr lang="zh-CN" altLang="en-US" dirty="0"/>
              <a:t>变成影子”</a:t>
            </a:r>
            <a:endParaRPr lang="zh-CN" altLang="en-US" dirty="0"/>
          </a:p>
          <a:p>
            <a:r>
              <a:rPr lang="zh-CN" altLang="en-US" dirty="0"/>
              <a:t>成长 </a:t>
            </a:r>
            <a:r>
              <a:rPr lang="en-US" altLang="zh-CN" dirty="0"/>
              <a:t>=“</a:t>
            </a:r>
            <a:r>
              <a:rPr lang="zh-CN" altLang="en-US" dirty="0"/>
              <a:t>跳板从巨大变得渺小”“湖水从吞噬者变成挑战者”</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8757" y="365125"/>
            <a:ext cx="10965043" cy="527373"/>
          </a:xfrm>
          <a:solidFill>
            <a:schemeClr val="accent2">
              <a:lumMod val="20000"/>
              <a:lumOff val="80000"/>
            </a:schemeClr>
          </a:solidFill>
        </p:spPr>
        <p:txBody>
          <a:bodyPr>
            <a:normAutofit/>
          </a:bodyPr>
          <a:lstStyle/>
          <a:p>
            <a:pPr marL="228600" marR="0" lvl="0" indent="-228600" defTabSz="914400" rtl="0" eaLnBrk="1" fontAlgn="auto" latinLnBrk="0" hangingPunct="1">
              <a:lnSpc>
                <a:spcPct val="90000"/>
              </a:lnSpc>
              <a:spcBef>
                <a:spcPts val="1000"/>
              </a:spcBef>
              <a:spcAft>
                <a:spcPts val="0"/>
              </a:spcAft>
              <a:defRPr/>
            </a:pP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Para 2: The water was colder than expected, but the darkness never came. </a:t>
            </a:r>
            <a:endParaRPr lang="zh-CN" altLang="en-US" sz="5400" dirty="0"/>
          </a:p>
        </p:txBody>
      </p:sp>
      <p:sp>
        <p:nvSpPr>
          <p:cNvPr id="3" name="内容占位符 2"/>
          <p:cNvSpPr>
            <a:spLocks noGrp="1"/>
          </p:cNvSpPr>
          <p:nvPr>
            <p:ph idx="1"/>
          </p:nvPr>
        </p:nvSpPr>
        <p:spPr>
          <a:xfrm>
            <a:off x="427085" y="1012958"/>
            <a:ext cx="11405361" cy="5479917"/>
          </a:xfrm>
          <a:solidFill>
            <a:schemeClr val="accent6">
              <a:lumMod val="20000"/>
              <a:lumOff val="80000"/>
            </a:schemeClr>
          </a:solidFill>
        </p:spPr>
        <p:txBody>
          <a:bodyPr>
            <a:normAutofit lnSpcReduction="10000"/>
          </a:bodyPr>
          <a:lstStyle/>
          <a:p>
            <a:r>
              <a:rPr lang="zh-CN" altLang="en-US" dirty="0">
                <a:highlight>
                  <a:srgbClr val="00FFFF"/>
                </a:highlight>
              </a:rPr>
              <a:t>对比</a:t>
            </a:r>
            <a:r>
              <a:rPr lang="en-US" altLang="zh-CN" dirty="0">
                <a:highlight>
                  <a:srgbClr val="00FFFF"/>
                </a:highlight>
              </a:rPr>
              <a:t>+</a:t>
            </a:r>
            <a:r>
              <a:rPr lang="zh-CN" altLang="en-US" dirty="0">
                <a:highlight>
                  <a:srgbClr val="00FFFF"/>
                </a:highlight>
              </a:rPr>
              <a:t>前文取材</a:t>
            </a:r>
            <a:endParaRPr lang="en-US" altLang="zh-CN" dirty="0">
              <a:highlight>
                <a:srgbClr val="00FFFF"/>
              </a:highlight>
            </a:endParaRPr>
          </a:p>
          <a:p>
            <a:r>
              <a:rPr lang="zh-CN" altLang="en-US" dirty="0">
                <a:latin typeface="Times New Roman" panose="02020603050405020304" pitchFamily="18" charset="0"/>
              </a:rPr>
              <a:t>记忆中令人窒息的禁锢感消失了，唯有刺骨的凉意唤醒肌肉，驱动他划动。他用力蹬水，双臂破水如刀 </a:t>
            </a:r>
            <a:r>
              <a:rPr lang="en-US" altLang="zh-CN" dirty="0">
                <a:latin typeface="Times New Roman" panose="02020603050405020304" pitchFamily="18" charset="0"/>
              </a:rPr>
              <a:t>—— </a:t>
            </a:r>
            <a:r>
              <a:rPr lang="zh-CN" altLang="en-US" dirty="0">
                <a:latin typeface="Times New Roman" panose="02020603050405020304" pitchFamily="18" charset="0"/>
              </a:rPr>
              <a:t>像杰克那样利落，而非当年溺水时的慌乱扑腾。</a:t>
            </a:r>
            <a:endParaRPr lang="en-US" altLang="zh-CN" dirty="0">
              <a:latin typeface="Times New Roman" panose="02020603050405020304" pitchFamily="18" charset="0"/>
            </a:endParaRPr>
          </a:p>
          <a:p>
            <a:r>
              <a:rPr lang="en-US" altLang="zh-CN" dirty="0">
                <a:latin typeface="Times New Roman" panose="02020603050405020304" pitchFamily="18" charset="0"/>
              </a:rPr>
              <a:t>Instead of the </a:t>
            </a:r>
            <a:r>
              <a:rPr lang="en-US" altLang="zh-CN" dirty="0">
                <a:solidFill>
                  <a:srgbClr val="FF0000"/>
                </a:solidFill>
                <a:latin typeface="Times New Roman" panose="02020603050405020304" pitchFamily="18" charset="0"/>
              </a:rPr>
              <a:t>choking grip of memory</a:t>
            </a:r>
            <a:r>
              <a:rPr lang="en-US" altLang="zh-CN" dirty="0">
                <a:latin typeface="Times New Roman" panose="02020603050405020304" pitchFamily="18" charset="0"/>
              </a:rPr>
              <a:t>, there was only the sharp bite of cold, waking his muscles into motion. He kicked hard, arms slicing through the water like the knife -Jake had been—not the thrashing of a drowning boy.</a:t>
            </a:r>
            <a:endParaRPr lang="en-US" altLang="zh-CN" dirty="0">
              <a:latin typeface="Times New Roman" panose="02020603050405020304" pitchFamily="18" charset="0"/>
            </a:endParaRPr>
          </a:p>
          <a:p>
            <a:r>
              <a:rPr lang="zh-CN" altLang="en-US" dirty="0">
                <a:highlight>
                  <a:srgbClr val="00FFFF"/>
                </a:highlight>
                <a:latin typeface="Times New Roman" panose="02020603050405020304" pitchFamily="18" charset="0"/>
              </a:rPr>
              <a:t>对比</a:t>
            </a:r>
            <a:r>
              <a:rPr lang="en-US" altLang="zh-CN" dirty="0">
                <a:highlight>
                  <a:srgbClr val="00FFFF"/>
                </a:highlight>
                <a:latin typeface="Times New Roman" panose="02020603050405020304" pitchFamily="18" charset="0"/>
              </a:rPr>
              <a:t>+</a:t>
            </a:r>
            <a:r>
              <a:rPr lang="zh-CN" altLang="en-US" dirty="0">
                <a:highlight>
                  <a:srgbClr val="00FFFF"/>
                </a:highlight>
                <a:latin typeface="Times New Roman" panose="02020603050405020304" pitchFamily="18" charset="0"/>
              </a:rPr>
              <a:t>环境描写</a:t>
            </a:r>
            <a:endParaRPr lang="en-US" altLang="zh-CN" dirty="0">
              <a:highlight>
                <a:srgbClr val="00FFFF"/>
              </a:highlight>
              <a:latin typeface="Times New Roman" panose="02020603050405020304" pitchFamily="18" charset="0"/>
            </a:endParaRPr>
          </a:p>
          <a:p>
            <a:r>
              <a:rPr lang="zh-CN" altLang="en-US" dirty="0">
                <a:latin typeface="Times New Roman" panose="02020603050405020304" pitchFamily="18" charset="0"/>
              </a:rPr>
              <a:t>浮出水面时，阳光扑面，他听见欢呼声</a:t>
            </a:r>
            <a:r>
              <a:rPr lang="en-US" altLang="zh-CN" dirty="0">
                <a:latin typeface="Times New Roman" panose="02020603050405020304" pitchFamily="18" charset="0"/>
              </a:rPr>
              <a:t>—— </a:t>
            </a:r>
            <a:r>
              <a:rPr lang="zh-CN" altLang="en-US" dirty="0">
                <a:latin typeface="Times New Roman" panose="02020603050405020304" pitchFamily="18" charset="0"/>
              </a:rPr>
              <a:t>妹妹的呼喊、教练的掌声。肺部充盈空气，而非水，他的脸上绽开笑容。</a:t>
            </a:r>
            <a:endParaRPr lang="en-US" altLang="zh-CN" dirty="0">
              <a:latin typeface="Times New Roman" panose="02020603050405020304" pitchFamily="18" charset="0"/>
            </a:endParaRPr>
          </a:p>
          <a:p>
            <a:r>
              <a:rPr lang="en-US" altLang="zh-CN" dirty="0">
                <a:latin typeface="Times New Roman" panose="02020603050405020304" pitchFamily="18" charset="0"/>
              </a:rPr>
              <a:t>When he </a:t>
            </a:r>
            <a:r>
              <a:rPr lang="en-US" altLang="zh-CN" dirty="0">
                <a:solidFill>
                  <a:srgbClr val="FF0000"/>
                </a:solidFill>
                <a:latin typeface="Times New Roman" panose="02020603050405020304" pitchFamily="18" charset="0"/>
              </a:rPr>
              <a:t>broke the surface</a:t>
            </a:r>
            <a:r>
              <a:rPr lang="en-US" altLang="zh-CN" dirty="0">
                <a:latin typeface="Times New Roman" panose="02020603050405020304" pitchFamily="18" charset="0"/>
              </a:rPr>
              <a:t>, sunlight hit his face, and he heard cheers—his sister’s voice, Coach Miller’s claps. His lungs filled with air, not water, and a smile spread across his face.</a:t>
            </a:r>
            <a:endParaRPr lang="en-US" altLang="zh-CN" dirty="0">
              <a:latin typeface="Times New Roman" panose="02020603050405020304" pitchFamily="18" charset="0"/>
            </a:endParaRPr>
          </a:p>
        </p:txBody>
      </p:sp>
      <p:sp>
        <p:nvSpPr>
          <p:cNvPr id="8" name="文本框 7"/>
          <p:cNvSpPr txBox="1"/>
          <p:nvPr/>
        </p:nvSpPr>
        <p:spPr>
          <a:xfrm>
            <a:off x="4442415" y="1012958"/>
            <a:ext cx="6911385" cy="461665"/>
          </a:xfrm>
          <a:prstGeom prst="rect">
            <a:avLst/>
          </a:prstGeom>
          <a:solidFill>
            <a:schemeClr val="accent2">
              <a:lumMod val="60000"/>
              <a:lumOff val="40000"/>
            </a:schemeClr>
          </a:solidFill>
        </p:spPr>
        <p:txBody>
          <a:bodyPr wrap="square">
            <a:spAutoFit/>
          </a:bodyPr>
          <a:lstStyle/>
          <a:p>
            <a:r>
              <a:rPr lang="en-US" altLang="zh-CN" sz="2400" b="1" dirty="0">
                <a:solidFill>
                  <a:srgbClr val="7030A0"/>
                </a:solidFill>
                <a:highlight>
                  <a:srgbClr val="FFFF00"/>
                </a:highlight>
                <a:ea typeface="微软简隶书" pitchFamily="2" charset="-122"/>
              </a:rPr>
              <a:t>【</a:t>
            </a:r>
            <a:r>
              <a:rPr lang="zh-CN" altLang="en-US" sz="2400" b="1" dirty="0">
                <a:solidFill>
                  <a:srgbClr val="7030A0"/>
                </a:solidFill>
                <a:highlight>
                  <a:srgbClr val="FFFF00"/>
                </a:highlight>
                <a:ea typeface="微软简隶书" pitchFamily="2" charset="-122"/>
              </a:rPr>
              <a:t>现在动作反转</a:t>
            </a:r>
            <a:r>
              <a:rPr lang="en-US" altLang="zh-CN" sz="2400" b="1" dirty="0">
                <a:solidFill>
                  <a:srgbClr val="7030A0"/>
                </a:solidFill>
                <a:highlight>
                  <a:srgbClr val="FFFF00"/>
                </a:highlight>
                <a:ea typeface="微软简隶书" pitchFamily="2" charset="-122"/>
              </a:rPr>
              <a:t>】+【</a:t>
            </a:r>
            <a:r>
              <a:rPr lang="zh-CN" altLang="en-US" sz="2400" b="1" dirty="0">
                <a:solidFill>
                  <a:srgbClr val="7030A0"/>
                </a:solidFill>
                <a:highlight>
                  <a:srgbClr val="FFFF00"/>
                </a:highlight>
                <a:ea typeface="微软简隶书" pitchFamily="2" charset="-122"/>
              </a:rPr>
              <a:t>感官反馈</a:t>
            </a:r>
            <a:r>
              <a:rPr lang="en-US" altLang="zh-CN" sz="2400" b="1" dirty="0">
                <a:solidFill>
                  <a:srgbClr val="7030A0"/>
                </a:solidFill>
                <a:highlight>
                  <a:srgbClr val="FFFF00"/>
                </a:highlight>
                <a:ea typeface="微软简隶书" pitchFamily="2" charset="-122"/>
              </a:rPr>
              <a:t>】+【</a:t>
            </a:r>
            <a:r>
              <a:rPr lang="zh-CN" altLang="en-US" sz="2400" b="1" dirty="0">
                <a:solidFill>
                  <a:srgbClr val="7030A0"/>
                </a:solidFill>
                <a:highlight>
                  <a:srgbClr val="FFFF00"/>
                </a:highlight>
                <a:ea typeface="微软简隶书" pitchFamily="2" charset="-122"/>
              </a:rPr>
              <a:t>隐喻点题</a:t>
            </a:r>
            <a:r>
              <a:rPr lang="en-US" altLang="zh-CN" sz="2400" b="1" dirty="0">
                <a:solidFill>
                  <a:srgbClr val="7030A0"/>
                </a:solidFill>
                <a:highlight>
                  <a:srgbClr val="FFFF00"/>
                </a:highlight>
                <a:ea typeface="微软简隶书" pitchFamily="2" charset="-122"/>
              </a:rPr>
              <a:t>】 </a:t>
            </a:r>
            <a:endParaRPr lang="zh-CN" altLang="en-US" sz="2400" dirty="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8757" y="365125"/>
            <a:ext cx="10965043" cy="527373"/>
          </a:xfrm>
          <a:solidFill>
            <a:schemeClr val="accent2">
              <a:lumMod val="20000"/>
              <a:lumOff val="80000"/>
            </a:schemeClr>
          </a:solidFill>
        </p:spPr>
        <p:txBody>
          <a:bodyPr>
            <a:normAutofit/>
          </a:bodyPr>
          <a:lstStyle/>
          <a:p>
            <a:pPr marL="228600" marR="0" lvl="0" indent="-228600" defTabSz="914400" rtl="0" eaLnBrk="1" fontAlgn="auto" latinLnBrk="0" hangingPunct="1">
              <a:lnSpc>
                <a:spcPct val="90000"/>
              </a:lnSpc>
              <a:spcBef>
                <a:spcPts val="1000"/>
              </a:spcBef>
              <a:spcAft>
                <a:spcPts val="0"/>
              </a:spcAft>
              <a:defRPr/>
            </a:pP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Para 2: The water was colder than expected, but the darkness never came. </a:t>
            </a:r>
            <a:endParaRPr lang="zh-CN" altLang="en-US" sz="5400" dirty="0"/>
          </a:p>
        </p:txBody>
      </p:sp>
      <p:sp>
        <p:nvSpPr>
          <p:cNvPr id="3" name="内容占位符 2"/>
          <p:cNvSpPr>
            <a:spLocks noGrp="1"/>
          </p:cNvSpPr>
          <p:nvPr>
            <p:ph idx="1"/>
          </p:nvPr>
        </p:nvSpPr>
        <p:spPr>
          <a:xfrm>
            <a:off x="427085" y="1012958"/>
            <a:ext cx="11405361" cy="5479917"/>
          </a:xfrm>
          <a:solidFill>
            <a:schemeClr val="accent6">
              <a:lumMod val="20000"/>
              <a:lumOff val="80000"/>
            </a:schemeClr>
          </a:solidFill>
        </p:spPr>
        <p:txBody>
          <a:bodyPr>
            <a:normAutofit/>
          </a:bodyPr>
          <a:lstStyle/>
          <a:p>
            <a:r>
              <a:rPr lang="zh-CN" altLang="en-US" dirty="0">
                <a:highlight>
                  <a:srgbClr val="00FFFF"/>
                </a:highlight>
              </a:rPr>
              <a:t>对比</a:t>
            </a:r>
            <a:r>
              <a:rPr lang="en-US" altLang="zh-CN" dirty="0">
                <a:highlight>
                  <a:srgbClr val="00FFFF"/>
                </a:highlight>
              </a:rPr>
              <a:t>+</a:t>
            </a:r>
            <a:r>
              <a:rPr lang="zh-CN" altLang="en-US" dirty="0">
                <a:highlight>
                  <a:srgbClr val="00FFFF"/>
                </a:highlight>
              </a:rPr>
              <a:t>前文取材</a:t>
            </a:r>
            <a:endParaRPr lang="en-US" altLang="zh-CN" dirty="0">
              <a:highlight>
                <a:srgbClr val="00FFFF"/>
              </a:highlight>
            </a:endParaRPr>
          </a:p>
          <a:p>
            <a:r>
              <a:rPr lang="zh-CN" altLang="en-US" dirty="0">
                <a:latin typeface="Times New Roman" panose="02020603050405020304" pitchFamily="18" charset="0"/>
              </a:rPr>
              <a:t>曾经高大的跳板，此刻显得渺小。他明白恐惧并未消失，却已缩小。就像直面时失去威力的恶霸，他的恐惧如今只是一道影子。</a:t>
            </a:r>
            <a:endParaRPr lang="en-US" altLang="zh-CN" dirty="0">
              <a:latin typeface="Times New Roman" panose="02020603050405020304" pitchFamily="18" charset="0"/>
            </a:endParaRPr>
          </a:p>
          <a:p>
            <a:r>
              <a:rPr lang="en-US" altLang="zh-CN" dirty="0">
                <a:latin typeface="Times New Roman" panose="02020603050405020304" pitchFamily="18" charset="0"/>
              </a:rPr>
              <a:t>He realized fear wasn’t gone, but it had shrunk. </a:t>
            </a:r>
            <a:r>
              <a:rPr lang="en-US" altLang="zh-CN" dirty="0">
                <a:solidFill>
                  <a:srgbClr val="FF0000"/>
                </a:solidFill>
                <a:latin typeface="Times New Roman" panose="02020603050405020304" pitchFamily="18" charset="0"/>
              </a:rPr>
              <a:t>Like a bully who lost its power when you stared it in the eye, his fear was just a shadow now.</a:t>
            </a:r>
            <a:endParaRPr lang="en-US" altLang="zh-CN" dirty="0">
              <a:solidFill>
                <a:srgbClr val="FF0000"/>
              </a:solidFill>
              <a:latin typeface="Times New Roman" panose="02020603050405020304" pitchFamily="18" charset="0"/>
            </a:endParaRPr>
          </a:p>
          <a:p>
            <a:r>
              <a:rPr lang="zh-CN" altLang="en-US" dirty="0">
                <a:latin typeface="Times New Roman" panose="02020603050405020304" pitchFamily="18" charset="0"/>
              </a:rPr>
              <a:t>曾经，跳板是让他心跳狂乱的恐惧起点；如今，当他踩着水花抬头望去，摇晃的木板上仿佛画着一道崭新的起跑线 </a:t>
            </a:r>
            <a:r>
              <a:rPr lang="en-US" altLang="zh-CN" dirty="0">
                <a:latin typeface="Times New Roman" panose="02020603050405020304" pitchFamily="18" charset="0"/>
              </a:rPr>
              <a:t>—— </a:t>
            </a:r>
            <a:r>
              <a:rPr lang="zh-CN" altLang="en-US" dirty="0">
                <a:latin typeface="Times New Roman" panose="02020603050405020304" pitchFamily="18" charset="0"/>
              </a:rPr>
              <a:t>原来跨越恐惧的地方，从来都是迎接下一次挑战的开始。</a:t>
            </a:r>
            <a:endParaRPr lang="en-US" altLang="zh-CN" dirty="0">
              <a:latin typeface="Times New Roman" panose="02020603050405020304" pitchFamily="18" charset="0"/>
            </a:endParaRPr>
          </a:p>
          <a:p>
            <a:r>
              <a:rPr lang="en-US" altLang="zh-CN" dirty="0">
                <a:latin typeface="Times New Roman" panose="02020603050405020304" pitchFamily="18" charset="0"/>
              </a:rPr>
              <a:t>Once, the diving board was the start of his racing heart and fear; now, as he treads water and looks up, the swaying planks seem to mark </a:t>
            </a:r>
            <a:r>
              <a:rPr lang="en-US" altLang="zh-CN" dirty="0">
                <a:solidFill>
                  <a:srgbClr val="FF0000"/>
                </a:solidFill>
                <a:latin typeface="Times New Roman" panose="02020603050405020304" pitchFamily="18" charset="0"/>
              </a:rPr>
              <a:t>a brand-new starting line</a:t>
            </a:r>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where fear is overcome, a new challenge always begins</a:t>
            </a: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8" name="文本框 7"/>
          <p:cNvSpPr txBox="1"/>
          <p:nvPr/>
        </p:nvSpPr>
        <p:spPr>
          <a:xfrm>
            <a:off x="4442415" y="1012958"/>
            <a:ext cx="6911385" cy="461665"/>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7030A0"/>
                </a:solidFill>
                <a:effectLst/>
                <a:highlight>
                  <a:srgbClr val="FFFF00"/>
                </a:highlight>
                <a:uLnTx/>
                <a:uFillTx/>
                <a:latin typeface="等线" panose="02010600030101010101" charset="-122"/>
                <a:ea typeface="微软简隶书" pitchFamily="2" charset="-122"/>
                <a:cs typeface="+mn-cs"/>
              </a:rPr>
              <a:t>【</a:t>
            </a:r>
            <a:r>
              <a:rPr kumimoji="0" lang="zh-CN" altLang="en-US" sz="2400" b="1" i="0" u="none" strike="noStrike" kern="1200" cap="none" spc="0" normalizeH="0" baseline="0" noProof="0" dirty="0">
                <a:ln>
                  <a:noFill/>
                </a:ln>
                <a:solidFill>
                  <a:srgbClr val="7030A0"/>
                </a:solidFill>
                <a:effectLst/>
                <a:highlight>
                  <a:srgbClr val="FFFF00"/>
                </a:highlight>
                <a:uLnTx/>
                <a:uFillTx/>
                <a:latin typeface="等线" panose="02010600030101010101" charset="-122"/>
                <a:ea typeface="微软简隶书" pitchFamily="2" charset="-122"/>
                <a:cs typeface="+mn-cs"/>
              </a:rPr>
              <a:t>现在动作反转</a:t>
            </a:r>
            <a:r>
              <a:rPr kumimoji="0" lang="en-US" altLang="zh-CN" sz="2400" b="1" i="0" u="none" strike="noStrike" kern="1200" cap="none" spc="0" normalizeH="0" baseline="0" noProof="0" dirty="0">
                <a:ln>
                  <a:noFill/>
                </a:ln>
                <a:solidFill>
                  <a:srgbClr val="7030A0"/>
                </a:solidFill>
                <a:effectLst/>
                <a:highlight>
                  <a:srgbClr val="FFFF00"/>
                </a:highlight>
                <a:uLnTx/>
                <a:uFillTx/>
                <a:latin typeface="等线" panose="02010600030101010101" charset="-122"/>
                <a:ea typeface="微软简隶书" pitchFamily="2" charset="-122"/>
                <a:cs typeface="+mn-cs"/>
              </a:rPr>
              <a:t>】+【</a:t>
            </a:r>
            <a:r>
              <a:rPr kumimoji="0" lang="zh-CN" altLang="en-US" sz="2400" b="1" i="0" u="none" strike="noStrike" kern="1200" cap="none" spc="0" normalizeH="0" baseline="0" noProof="0" dirty="0">
                <a:ln>
                  <a:noFill/>
                </a:ln>
                <a:solidFill>
                  <a:srgbClr val="7030A0"/>
                </a:solidFill>
                <a:effectLst/>
                <a:highlight>
                  <a:srgbClr val="FFFF00"/>
                </a:highlight>
                <a:uLnTx/>
                <a:uFillTx/>
                <a:latin typeface="等线" panose="02010600030101010101" charset="-122"/>
                <a:ea typeface="微软简隶书" pitchFamily="2" charset="-122"/>
                <a:cs typeface="+mn-cs"/>
              </a:rPr>
              <a:t>感官反馈</a:t>
            </a:r>
            <a:r>
              <a:rPr kumimoji="0" lang="en-US" altLang="zh-CN" sz="2400" b="1" i="0" u="none" strike="noStrike" kern="1200" cap="none" spc="0" normalizeH="0" baseline="0" noProof="0" dirty="0">
                <a:ln>
                  <a:noFill/>
                </a:ln>
                <a:solidFill>
                  <a:srgbClr val="7030A0"/>
                </a:solidFill>
                <a:effectLst/>
                <a:highlight>
                  <a:srgbClr val="FFFF00"/>
                </a:highlight>
                <a:uLnTx/>
                <a:uFillTx/>
                <a:latin typeface="等线" panose="02010600030101010101" charset="-122"/>
                <a:ea typeface="微软简隶书" pitchFamily="2" charset="-122"/>
                <a:cs typeface="+mn-cs"/>
              </a:rPr>
              <a:t>】+【</a:t>
            </a:r>
            <a:r>
              <a:rPr kumimoji="0" lang="zh-CN" altLang="en-US" sz="2400" b="1" i="0" u="none" strike="noStrike" kern="1200" cap="none" spc="0" normalizeH="0" baseline="0" noProof="0" dirty="0">
                <a:ln>
                  <a:noFill/>
                </a:ln>
                <a:solidFill>
                  <a:srgbClr val="7030A0"/>
                </a:solidFill>
                <a:effectLst/>
                <a:highlight>
                  <a:srgbClr val="FFFF00"/>
                </a:highlight>
                <a:uLnTx/>
                <a:uFillTx/>
                <a:latin typeface="等线" panose="02010600030101010101" charset="-122"/>
                <a:ea typeface="微软简隶书" pitchFamily="2" charset="-122"/>
                <a:cs typeface="+mn-cs"/>
              </a:rPr>
              <a:t>隐喻点题</a:t>
            </a:r>
            <a:r>
              <a:rPr kumimoji="0" lang="en-US" altLang="zh-CN" sz="2400" b="1" i="0" u="none" strike="noStrike" kern="1200" cap="none" spc="0" normalizeH="0" baseline="0" noProof="0" dirty="0">
                <a:ln>
                  <a:noFill/>
                </a:ln>
                <a:solidFill>
                  <a:srgbClr val="7030A0"/>
                </a:solidFill>
                <a:effectLst/>
                <a:highlight>
                  <a:srgbClr val="FFFF00"/>
                </a:highlight>
                <a:uLnTx/>
                <a:uFillTx/>
                <a:latin typeface="等线" panose="02010600030101010101" charset="-122"/>
                <a:ea typeface="微软简隶书" pitchFamily="2" charset="-122"/>
                <a:cs typeface="+mn-cs"/>
              </a:rPr>
              <a:t>】 </a:t>
            </a:r>
            <a:endPar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charset="-122"/>
              <a:ea typeface="等线" panose="02010600030101010101" charset="-122"/>
              <a:cs typeface="+mn-cs"/>
            </a:endParaRPr>
          </a:p>
        </p:txBody>
      </p:sp>
      <p:sp>
        <p:nvSpPr>
          <p:cNvPr id="7" name="文本框 6"/>
          <p:cNvSpPr txBox="1"/>
          <p:nvPr/>
        </p:nvSpPr>
        <p:spPr>
          <a:xfrm>
            <a:off x="1292206" y="5795648"/>
            <a:ext cx="10771575" cy="954107"/>
          </a:xfrm>
          <a:prstGeom prst="rect">
            <a:avLst/>
          </a:prstGeom>
          <a:solidFill>
            <a:schemeClr val="accent2">
              <a:lumMod val="40000"/>
              <a:lumOff val="60000"/>
            </a:schemeClr>
          </a:solidFill>
        </p:spPr>
        <p:txBody>
          <a:bodyPr wrap="square">
            <a:spAutoFit/>
          </a:bodyPr>
          <a:lstStyle/>
          <a:p>
            <a:r>
              <a:rPr lang="zh-CN" altLang="en-US" sz="2800" b="1" dirty="0">
                <a:solidFill>
                  <a:srgbClr val="FF0000"/>
                </a:solidFill>
                <a:highlight>
                  <a:srgbClr val="FFFF00"/>
                </a:highlight>
              </a:rPr>
              <a:t>成长口诀：</a:t>
            </a:r>
            <a:r>
              <a:rPr lang="zh-CN" altLang="en-US" sz="2800" b="1" dirty="0"/>
              <a:t>想过去，看现在，五感细节带出来，  </a:t>
            </a:r>
            <a:endParaRPr lang="zh-CN" altLang="en-US" sz="2800" b="1" dirty="0"/>
          </a:p>
          <a:p>
            <a:r>
              <a:rPr lang="zh-CN" altLang="en-US" sz="2800" b="1" dirty="0"/>
              <a:t>一个比喻点明白</a:t>
            </a:r>
            <a:r>
              <a:rPr lang="en-US" altLang="zh-CN" sz="2800" b="1" dirty="0"/>
              <a:t>——</a:t>
            </a:r>
            <a:r>
              <a:rPr lang="zh-CN" altLang="en-US" sz="2800" b="1" dirty="0"/>
              <a:t>成长藏在动作里</a:t>
            </a:r>
            <a:r>
              <a:rPr lang="zh-CN" altLang="en-US"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13" y="753832"/>
            <a:ext cx="11400524" cy="6034601"/>
          </a:xfrm>
          <a:solidFill>
            <a:schemeClr val="accent1">
              <a:lumMod val="20000"/>
              <a:lumOff val="80000"/>
            </a:schemeClr>
          </a:solidFill>
        </p:spPr>
        <p:txBody>
          <a:bodyPr>
            <a:normAutofit fontScale="85000" lnSpcReduction="10000"/>
          </a:bodyPr>
          <a:lstStyle/>
          <a:p>
            <a:r>
              <a:rPr lang="en-US" altLang="zh-CN" i="1" dirty="0">
                <a:latin typeface="Times New Roman" panose="02020603050405020304" pitchFamily="18" charset="0"/>
              </a:rPr>
              <a:t>The first raindrop hit his cheeks as Ethan inched toward the trembling edge. </a:t>
            </a:r>
            <a:r>
              <a:rPr lang="en-US" altLang="zh-CN" dirty="0">
                <a:latin typeface="Times New Roman" panose="02020603050405020304" pitchFamily="18" charset="0"/>
              </a:rPr>
              <a:t>His palms, still sweaty from gripping the railing, slid slightly on the wet wood, echoing the churn in his stomach. The board creaked—a sound that matched his racing heartbeat.</a:t>
            </a:r>
            <a:r>
              <a:rPr lang="zh-CN" altLang="en-US" dirty="0">
                <a:latin typeface="Times New Roman" panose="02020603050405020304" pitchFamily="18" charset="0"/>
              </a:rPr>
              <a:t>“</a:t>
            </a:r>
            <a:r>
              <a:rPr lang="en-US" altLang="zh-CN" dirty="0">
                <a:latin typeface="Times New Roman" panose="02020603050405020304" pitchFamily="18" charset="0"/>
              </a:rPr>
              <a:t>You’re my hero,” his sister’s voice whispered in the storm, mixing with Coach Miller’s words: “Fear’s just a bully.” Ethan stared at the lake, where dark clouds rippled like the monsters of his childhood. But this time, instead of shrinking back, he closed his eyes and visualized his sister’s trusting gaze. With a breath that shuddered like the board beneath him, he let go of the railing. Time seemed to stretch thin. He felt the cold rain on his face, heard his own heartbeat drumming in his ears, and then—the water rushed up to meet him.</a:t>
            </a:r>
            <a:endParaRPr lang="en-US" altLang="zh-CN" dirty="0">
              <a:latin typeface="Times New Roman" panose="02020603050405020304" pitchFamily="18" charset="0"/>
            </a:endParaRPr>
          </a:p>
          <a:p>
            <a:r>
              <a:rPr lang="en-US" altLang="zh-CN" dirty="0">
                <a:latin typeface="Times New Roman" panose="02020603050405020304" pitchFamily="18" charset="0"/>
              </a:rPr>
              <a:t>The water was colder than expected, but the darkness never came. Instead of the choking grip of memory, there was only the sharp bite of cold, waking his muscles into motion. He kicked hard, arms slicing through the water like the knife Jake had been—not the thrashing of a drowning boy. When he broke the surface, sunlight hit his face, and he heard cheers—his sister’s voice, Coach Miller’s claps. His lungs filled with air, not water, and a smile spread across his face. He realized fear wasn’t gone, but it had shrunk. Like a bully who lost its power when you stared it in the eye, his fear was just a shadow now. Once, the diving board was the start of his racing heart and fear; now, as he treads water and looks up, the swaying planks seem to mark a brand-new starting line—where fear is overcome, a new challenge always begins.</a:t>
            </a:r>
            <a:endParaRPr lang="en-US" altLang="zh-CN" dirty="0">
              <a:latin typeface="Times New Roman" panose="02020603050405020304" pitchFamily="18" charset="0"/>
            </a:endParaRPr>
          </a:p>
          <a:p>
            <a:endParaRPr lang="en-US" altLang="zh-CN" dirty="0"/>
          </a:p>
          <a:p>
            <a:endParaRPr lang="en-US" altLang="zh-CN" dirty="0"/>
          </a:p>
          <a:p>
            <a:endParaRPr lang="zh-CN" altLang="en-US" i="1" dirty="0"/>
          </a:p>
        </p:txBody>
      </p:sp>
      <p:sp>
        <p:nvSpPr>
          <p:cNvPr id="5" name="标题 1"/>
          <p:cNvSpPr>
            <a:spLocks noGrp="1"/>
          </p:cNvSpPr>
          <p:nvPr>
            <p:ph type="title"/>
          </p:nvPr>
        </p:nvSpPr>
        <p:spPr>
          <a:xfrm>
            <a:off x="224392" y="193539"/>
            <a:ext cx="11011601" cy="378662"/>
          </a:xfrm>
          <a:solidFill>
            <a:schemeClr val="accent2">
              <a:lumMod val="20000"/>
              <a:lumOff val="80000"/>
            </a:schemeClr>
          </a:solidFill>
        </p:spPr>
        <p:txBody>
          <a:bodyPr>
            <a:noAutofit/>
          </a:bodyPr>
          <a:lstStyle/>
          <a:p>
            <a:r>
              <a:rPr lang="zh-CN" altLang="en-US" sz="2400" b="1" dirty="0"/>
              <a:t>下水作文：</a:t>
            </a:r>
            <a:endParaRPr lang="zh-CN" altLang="en-US" sz="2400" b="1" dirty="0"/>
          </a:p>
        </p:txBody>
      </p:sp>
      <p:sp>
        <p:nvSpPr>
          <p:cNvPr id="2" name="文本框 1"/>
          <p:cNvSpPr txBox="1"/>
          <p:nvPr/>
        </p:nvSpPr>
        <p:spPr>
          <a:xfrm>
            <a:off x="3485533" y="5834326"/>
            <a:ext cx="7925304" cy="954107"/>
          </a:xfrm>
          <a:prstGeom prst="rect">
            <a:avLst/>
          </a:prstGeom>
          <a:solidFill>
            <a:schemeClr val="accent2">
              <a:lumMod val="40000"/>
              <a:lumOff val="60000"/>
            </a:schemeClr>
          </a:solidFill>
        </p:spPr>
        <p:txBody>
          <a:bodyPr wrap="square">
            <a:spAutoFit/>
          </a:bodyPr>
          <a:lstStyle/>
          <a:p>
            <a:r>
              <a:rPr lang="zh-CN" altLang="en-US" sz="2800" b="1" dirty="0">
                <a:solidFill>
                  <a:srgbClr val="FF0000"/>
                </a:solidFill>
                <a:highlight>
                  <a:srgbClr val="FFFF00"/>
                </a:highlight>
              </a:rPr>
              <a:t>成长口诀：</a:t>
            </a:r>
            <a:r>
              <a:rPr lang="zh-CN" altLang="en-US" sz="2800" b="1" dirty="0"/>
              <a:t>想过去，看现在，五感细节带出来，  </a:t>
            </a:r>
            <a:endParaRPr lang="zh-CN" altLang="en-US" sz="2800" b="1" dirty="0"/>
          </a:p>
          <a:p>
            <a:r>
              <a:rPr lang="zh-CN" altLang="en-US" sz="2800" b="1" dirty="0"/>
              <a:t>一个比喻点明白</a:t>
            </a:r>
            <a:r>
              <a:rPr lang="en-US" altLang="zh-CN" sz="2800" b="1" dirty="0"/>
              <a:t>——</a:t>
            </a:r>
            <a:r>
              <a:rPr lang="zh-CN" altLang="en-US" sz="2800" b="1" dirty="0"/>
              <a:t>成长藏在动作里</a:t>
            </a:r>
            <a:r>
              <a:rPr lang="zh-CN" altLang="en-US" dirty="0"/>
              <a:t>！ </a:t>
            </a:r>
            <a:endParaRPr lang="zh-CN" altLang="en-US" dirty="0"/>
          </a:p>
        </p:txBody>
      </p:sp>
      <p:sp>
        <p:nvSpPr>
          <p:cNvPr id="4" name="文本框 3"/>
          <p:cNvSpPr txBox="1"/>
          <p:nvPr/>
        </p:nvSpPr>
        <p:spPr>
          <a:xfrm>
            <a:off x="3414604" y="382870"/>
            <a:ext cx="8067162" cy="954107"/>
          </a:xfrm>
          <a:prstGeom prst="rect">
            <a:avLst/>
          </a:prstGeom>
          <a:solidFill>
            <a:schemeClr val="accent2">
              <a:lumMod val="60000"/>
              <a:lumOff val="40000"/>
            </a:schemeClr>
          </a:solidFill>
        </p:spPr>
        <p:txBody>
          <a:bodyPr wrap="square">
            <a:spAutoFit/>
          </a:bodyPr>
          <a:lstStyle/>
          <a:p>
            <a:r>
              <a:rPr lang="zh-CN" altLang="en-US" sz="2800" b="1" dirty="0">
                <a:highlight>
                  <a:srgbClr val="FFFF00"/>
                </a:highlight>
              </a:rPr>
              <a:t>动作描写思维方法（三步拆解法）</a:t>
            </a:r>
            <a:br>
              <a:rPr lang="zh-CN" altLang="en-US" sz="2800" b="1" dirty="0"/>
            </a:br>
            <a:r>
              <a:rPr lang="zh-CN" altLang="en-US" sz="2800" b="1" dirty="0"/>
              <a:t>分解动作→联动感官→对比过去</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13" y="753832"/>
            <a:ext cx="11400524" cy="6034601"/>
          </a:xfrm>
          <a:solidFill>
            <a:schemeClr val="accent1">
              <a:lumMod val="20000"/>
              <a:lumOff val="80000"/>
            </a:schemeClr>
          </a:solidFill>
        </p:spPr>
        <p:txBody>
          <a:bodyPr>
            <a:normAutofit lnSpcReduction="10000"/>
          </a:bodyPr>
          <a:lstStyle/>
          <a:p>
            <a:r>
              <a:rPr lang="en-US" altLang="zh-CN" dirty="0">
                <a:latin typeface="Times New Roman" panose="02020603050405020304" pitchFamily="18" charset="0"/>
              </a:rPr>
              <a:t>The first raindrop hit his cheek as Ethan inched toward the trembling edge. Raindrops began to patter, mixing with his sweat. “Thirty seconds, Ethan!” Jake called. Mock or motivate? He wasn’t sure. Taking a deep breath, he tried to keep calm as Coach had taught. One step. Another. The edge was inches away. The water below hissed like a snake, threatening to swallow him. Jump or run? His lungs seized/His throat tightened. Then, a memory surfaced—his little sister’s voice last week: “You’re my hero, Ethan.” Determined, gritting his teeth, he jumped forward.</a:t>
            </a:r>
            <a:endParaRPr lang="en-US" altLang="zh-CN" dirty="0">
              <a:latin typeface="Times New Roman" panose="02020603050405020304" pitchFamily="18" charset="0"/>
            </a:endParaRPr>
          </a:p>
          <a:p>
            <a:r>
              <a:rPr lang="en-US" altLang="zh-CN" dirty="0">
                <a:latin typeface="Times New Roman" panose="02020603050405020304" pitchFamily="18" charset="0"/>
              </a:rPr>
              <a:t>The water was colder than expected, but the darkness never came. Sunlight shone through the water, making the bubbles sparkle as he kicked upward. Breaking the surface, he gasped—not from panic, but exhilaration. The lakeside exploded with cheers. “You did it!” Jake yelled loudest. Shortly after, clutching his certificate, Ethan came to realize, “True courage isn’t fearlessness. It’s choosing to jump despite all the fear.” Glancing at the board, now glowing in the sun after the storm, he cracked a smile. The water still scared him… but no longer controlled him.</a:t>
            </a:r>
            <a:endParaRPr lang="zh-CN" altLang="en-US" dirty="0">
              <a:latin typeface="Times New Roman" panose="02020603050405020304" pitchFamily="18" charset="0"/>
            </a:endParaRPr>
          </a:p>
        </p:txBody>
      </p:sp>
      <p:sp>
        <p:nvSpPr>
          <p:cNvPr id="5" name="标题 1"/>
          <p:cNvSpPr>
            <a:spLocks noGrp="1"/>
          </p:cNvSpPr>
          <p:nvPr>
            <p:ph type="title"/>
          </p:nvPr>
        </p:nvSpPr>
        <p:spPr>
          <a:xfrm>
            <a:off x="224392" y="193539"/>
            <a:ext cx="11011601" cy="378662"/>
          </a:xfrm>
          <a:solidFill>
            <a:schemeClr val="accent2">
              <a:lumMod val="20000"/>
              <a:lumOff val="80000"/>
            </a:schemeClr>
          </a:solidFill>
        </p:spPr>
        <p:txBody>
          <a:bodyPr>
            <a:noAutofit/>
          </a:bodyPr>
          <a:lstStyle/>
          <a:p>
            <a:r>
              <a:rPr lang="zh-CN" altLang="en-US" sz="2400" b="1" dirty="0"/>
              <a:t>官方范文</a:t>
            </a:r>
            <a:endParaRPr lang="zh-CN" alt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405452" y="-699146"/>
            <a:ext cx="12188238" cy="6862231"/>
          </a:xfrm>
          <a:prstGeom prst="rect">
            <a:avLst/>
          </a:prstGeom>
          <a:noFill/>
        </p:spPr>
      </p:pic>
      <p:sp>
        <p:nvSpPr>
          <p:cNvPr id="11" name="TextBox 26"/>
          <p:cNvSpPr txBox="1"/>
          <p:nvPr/>
        </p:nvSpPr>
        <p:spPr>
          <a:xfrm>
            <a:off x="3797924" y="1450911"/>
            <a:ext cx="7904728" cy="1733423"/>
          </a:xfrm>
          <a:prstGeom prst="rect">
            <a:avLst/>
          </a:prstGeom>
          <a:solidFill>
            <a:schemeClr val="accent1">
              <a:lumMod val="20000"/>
              <a:lumOff val="80000"/>
            </a:schemeClr>
          </a:solidFill>
        </p:spPr>
        <p:txBody>
          <a:bodyPr wrap="none" rtlCol="0">
            <a:spAutoFit/>
          </a:body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533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n-ea"/>
                <a:sym typeface="+mn-lt"/>
              </a:rPr>
              <a:t>高二</a:t>
            </a:r>
            <a:r>
              <a:rPr lang="en-US" altLang="zh-CN" sz="5330" b="1" dirty="0">
                <a:solidFill>
                  <a:srgbClr val="002060"/>
                </a:solidFill>
                <a:latin typeface="Arial" panose="020B0604020202020204"/>
                <a:ea typeface="微软雅黑" panose="020B0503020204020204" pitchFamily="34" charset="-122"/>
                <a:cs typeface="+mn-ea"/>
                <a:sym typeface="+mn-lt"/>
              </a:rPr>
              <a:t> </a:t>
            </a:r>
            <a:r>
              <a:rPr lang="zh-CN" altLang="en-US" sz="5330" b="1" dirty="0">
                <a:solidFill>
                  <a:schemeClr val="accent2"/>
                </a:solidFill>
                <a:latin typeface="Arial" panose="020B0604020202020204"/>
                <a:ea typeface="微软雅黑" panose="020B0503020204020204" pitchFamily="34" charset="-122"/>
                <a:cs typeface="+mn-ea"/>
                <a:sym typeface="+mn-lt"/>
              </a:rPr>
              <a:t>七彩阳光</a:t>
            </a:r>
            <a:r>
              <a:rPr lang="zh-CN" altLang="en-US" sz="5330" b="1" dirty="0">
                <a:solidFill>
                  <a:srgbClr val="002060"/>
                </a:solidFill>
                <a:latin typeface="Arial" panose="020B0604020202020204"/>
                <a:ea typeface="微软雅黑" panose="020B0503020204020204" pitchFamily="34" charset="-122"/>
                <a:cs typeface="+mn-ea"/>
                <a:sym typeface="+mn-lt"/>
              </a:rPr>
              <a:t>期中考</a:t>
            </a:r>
            <a:r>
              <a:rPr kumimoji="0" lang="zh-CN" altLang="en-US" sz="533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n-ea"/>
                <a:sym typeface="+mn-lt"/>
              </a:rPr>
              <a:t>续写</a:t>
            </a:r>
            <a:br>
              <a:rPr kumimoji="0" lang="zh-CN" altLang="en-US" sz="5330" b="1" i="0" u="none" strike="noStrike" kern="1200" cap="none" spc="0" normalizeH="0" baseline="0" noProof="0" dirty="0">
                <a:ln>
                  <a:noFill/>
                </a:ln>
                <a:solidFill>
                  <a:srgbClr val="002060"/>
                </a:solidFill>
                <a:effectLst/>
                <a:uLnTx/>
                <a:uFillTx/>
                <a:latin typeface="Arial" panose="020B0604020202020204"/>
                <a:ea typeface="微软雅黑" panose="020B0503020204020204" pitchFamily="34" charset="-122"/>
                <a:cs typeface="+mn-ea"/>
                <a:sym typeface="+mn-lt"/>
              </a:rPr>
            </a:br>
            <a:r>
              <a:rPr kumimoji="0" lang="zh-CN" altLang="en-US" sz="533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rPr>
              <a:t>            </a:t>
            </a:r>
            <a:r>
              <a:rPr kumimoji="0" lang="zh-CN" altLang="en-US" sz="5330" b="1" i="0" u="none" strike="noStrike" kern="1200" cap="none" spc="0" normalizeH="0" baseline="0" noProof="0" dirty="0">
                <a:ln>
                  <a:noFill/>
                </a:ln>
                <a:solidFill>
                  <a:srgbClr val="0070C0"/>
                </a:solidFill>
                <a:effectLst/>
                <a:highlight>
                  <a:srgbClr val="FFFF00"/>
                </a:highlight>
                <a:uLnTx/>
                <a:uFillTx/>
                <a:latin typeface="Arial" panose="020B0604020202020204"/>
                <a:ea typeface="微软雅黑" panose="020B0503020204020204" pitchFamily="34" charset="-122"/>
                <a:cs typeface="+mn-ea"/>
                <a:sym typeface="+mn-lt"/>
              </a:rPr>
              <a:t>害怕跳水的男孩</a:t>
            </a:r>
            <a:endParaRPr kumimoji="0" lang="zh-CN" altLang="en-US" sz="5330" b="1" i="0" u="none" strike="noStrike" kern="1200" cap="none" spc="0" normalizeH="0" baseline="0" noProof="0" dirty="0">
              <a:ln>
                <a:noFill/>
              </a:ln>
              <a:solidFill>
                <a:srgbClr val="0070C0"/>
              </a:solidFill>
              <a:effectLst/>
              <a:highlight>
                <a:srgbClr val="FFFF00"/>
              </a:highlight>
              <a:uLnTx/>
              <a:uFillTx/>
              <a:latin typeface="Arial" panose="020B0604020202020204"/>
              <a:ea typeface="微软雅黑" panose="020B0503020204020204" pitchFamily="34" charset="-122"/>
              <a:cs typeface="+mn-ea"/>
              <a:sym typeface="+mn-lt"/>
            </a:endParaRPr>
          </a:p>
        </p:txBody>
      </p:sp>
      <p:sp>
        <p:nvSpPr>
          <p:cNvPr id="13" name="TextBox 12"/>
          <p:cNvSpPr txBox="1"/>
          <p:nvPr/>
        </p:nvSpPr>
        <p:spPr>
          <a:xfrm>
            <a:off x="3797924" y="-514691"/>
            <a:ext cx="2717411" cy="1569212"/>
          </a:xfrm>
          <a:prstGeom prst="rect">
            <a:avLst/>
          </a:prstGeom>
          <a:noFill/>
        </p:spPr>
        <p:txBody>
          <a:bodyPr wrap="none" rtlCol="0">
            <a:spAutoFit/>
          </a:body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en-US" altLang="zh-CN" sz="9595" b="0" i="0" u="none" strike="noStrike" kern="1200" cap="none" spc="-40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2025</a:t>
            </a:r>
            <a:endParaRPr kumimoji="0" lang="zh-CN" altLang="en-US" sz="9595" b="0" i="0" u="none" strike="noStrike" kern="1200" cap="none" spc="-40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endParaRPr>
          </a:p>
        </p:txBody>
      </p:sp>
      <p:pic>
        <p:nvPicPr>
          <p:cNvPr id="15" name="纯音乐 - 爱的协奏曲 - concerto pour unr j.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cstate="print"/>
          <a:stretch>
            <a:fillRect/>
          </a:stretch>
        </p:blipFill>
        <p:spPr>
          <a:xfrm>
            <a:off x="-405452" y="165644"/>
            <a:ext cx="406275" cy="406275"/>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rcRect t="3935" r="26066" b="30047"/>
          <a:stretch>
            <a:fillRect/>
          </a:stretch>
        </p:blipFill>
        <p:spPr>
          <a:xfrm>
            <a:off x="2843037" y="3739106"/>
            <a:ext cx="2249512" cy="2008683"/>
          </a:xfrm>
          <a:prstGeom prst="rect">
            <a:avLst/>
          </a:prstGeom>
        </p:spPr>
      </p:pic>
      <p:sp>
        <p:nvSpPr>
          <p:cNvPr id="2" name="标题 1"/>
          <p:cNvSpPr txBox="1"/>
          <p:nvPr/>
        </p:nvSpPr>
        <p:spPr>
          <a:xfrm>
            <a:off x="5261907" y="4203151"/>
            <a:ext cx="6351521" cy="626196"/>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marL="0" marR="0" lvl="0" indent="0" algn="l" defTabSz="866775" rtl="0" eaLnBrk="1" fontAlgn="auto" latinLnBrk="0" hangingPunct="1">
              <a:lnSpc>
                <a:spcPct val="90000"/>
              </a:lnSpc>
              <a:spcBef>
                <a:spcPct val="0"/>
              </a:spcBef>
              <a:spcAft>
                <a:spcPts val="0"/>
              </a:spcAft>
              <a:buClrTx/>
              <a:buSzTx/>
              <a:buFontTx/>
              <a:buNone/>
              <a:defRPr/>
            </a:pPr>
            <a:r>
              <a:rPr kumimoji="0" lang="zh-CN" altLang="en-US" sz="4000" b="1" i="0" u="none" strike="noStrike" kern="1200" cap="none" spc="0" normalizeH="0" baseline="0" noProof="0" dirty="0">
                <a:ln>
                  <a:noFill/>
                </a:ln>
                <a:solidFill>
                  <a:srgbClr val="7030A0"/>
                </a:solidFill>
                <a:effectLst/>
                <a:uLnTx/>
                <a:uFillTx/>
                <a:latin typeface="Arial" panose="020B0604020202020204"/>
                <a:ea typeface="微软雅黑" panose="020B0503020204020204" pitchFamily="34" charset="-122"/>
                <a:cs typeface="+mj-cs"/>
              </a:rPr>
              <a:t>采用：</a:t>
            </a:r>
            <a:r>
              <a:rPr kumimoji="0" lang="zh-CN" altLang="en-US" sz="4000" b="1" i="0" u="none" strike="noStrike" kern="1200" cap="none" spc="0" normalizeH="0" baseline="0" noProof="0" dirty="0">
                <a:ln>
                  <a:noFill/>
                </a:ln>
                <a:solidFill>
                  <a:srgbClr val="7030A0"/>
                </a:solidFill>
                <a:effectLst/>
                <a:highlight>
                  <a:srgbClr val="00FFFF"/>
                </a:highlight>
                <a:uLnTx/>
                <a:uFillTx/>
                <a:latin typeface="Arial" panose="020B0604020202020204"/>
                <a:ea typeface="微软雅黑" panose="020B0503020204020204" pitchFamily="34" charset="-122"/>
                <a:cs typeface="+mj-cs"/>
              </a:rPr>
              <a:t>动作三步拆解法</a:t>
            </a:r>
            <a:r>
              <a:rPr kumimoji="0" lang="en-US" altLang="zh-CN" sz="4000" b="1" i="0" u="none" strike="noStrike" kern="1200" cap="none" spc="0" normalizeH="0" baseline="0" noProof="0" dirty="0">
                <a:ln>
                  <a:noFill/>
                </a:ln>
                <a:solidFill>
                  <a:srgbClr val="7030A0"/>
                </a:solidFill>
                <a:effectLst/>
                <a:highlight>
                  <a:srgbClr val="00FFFF"/>
                </a:highlight>
                <a:uLnTx/>
                <a:uFillTx/>
                <a:latin typeface="Arial" panose="020B0604020202020204"/>
                <a:ea typeface="微软雅黑" panose="020B0503020204020204" pitchFamily="34" charset="-122"/>
                <a:cs typeface="+mj-cs"/>
              </a:rPr>
              <a:t>+</a:t>
            </a:r>
            <a:endParaRPr kumimoji="0" lang="en-US" altLang="zh-CN" sz="4000" b="1" i="0" u="none" strike="noStrike" kern="1200" cap="none" spc="0" normalizeH="0" baseline="0" noProof="0" dirty="0">
              <a:ln>
                <a:noFill/>
              </a:ln>
              <a:solidFill>
                <a:srgbClr val="7030A0"/>
              </a:solidFill>
              <a:effectLst/>
              <a:highlight>
                <a:srgbClr val="00FFFF"/>
              </a:highlight>
              <a:uLnTx/>
              <a:uFillTx/>
              <a:latin typeface="Arial" panose="020B0604020202020204"/>
              <a:ea typeface="微软雅黑" panose="020B0503020204020204" pitchFamily="34" charset="-122"/>
              <a:cs typeface="+mj-cs"/>
            </a:endParaRPr>
          </a:p>
          <a:p>
            <a:pPr marL="0" marR="0" lvl="0" indent="0" algn="l" defTabSz="866775" rtl="0" eaLnBrk="1" fontAlgn="auto" latinLnBrk="0" hangingPunct="1">
              <a:lnSpc>
                <a:spcPct val="90000"/>
              </a:lnSpc>
              <a:spcBef>
                <a:spcPct val="0"/>
              </a:spcBef>
              <a:spcAft>
                <a:spcPts val="0"/>
              </a:spcAft>
              <a:buClrTx/>
              <a:buSzTx/>
              <a:buFontTx/>
              <a:buNone/>
              <a:defRPr/>
            </a:pPr>
            <a:r>
              <a:rPr kumimoji="0" lang="zh-CN" altLang="en-US" sz="4000" b="1" i="0" u="none" strike="noStrike" kern="1200" cap="none" spc="0" normalizeH="0" baseline="0" noProof="0" dirty="0">
                <a:ln>
                  <a:noFill/>
                </a:ln>
                <a:solidFill>
                  <a:srgbClr val="7030A0"/>
                </a:solidFill>
                <a:effectLst/>
                <a:uLnTx/>
                <a:uFillTx/>
                <a:latin typeface="Arial" panose="020B0604020202020204"/>
                <a:ea typeface="微软雅黑" panose="020B0503020204020204" pitchFamily="34" charset="-122"/>
                <a:cs typeface="+mj-cs"/>
              </a:rPr>
              <a:t>“</a:t>
            </a:r>
            <a:r>
              <a:rPr kumimoji="0" lang="zh-CN" altLang="en-US" sz="4000" b="1" i="0" u="none" strike="noStrike" kern="1200" cap="none" spc="0" normalizeH="0" baseline="0" noProof="0" dirty="0">
                <a:ln>
                  <a:noFill/>
                </a:ln>
                <a:solidFill>
                  <a:srgbClr val="7030A0"/>
                </a:solidFill>
                <a:effectLst/>
                <a:highlight>
                  <a:srgbClr val="00FFFF"/>
                </a:highlight>
                <a:uLnTx/>
                <a:uFillTx/>
                <a:latin typeface="Arial" panose="020B0604020202020204"/>
                <a:ea typeface="微软雅黑" panose="020B0503020204020204" pitchFamily="34" charset="-122"/>
                <a:cs typeface="+mj-cs"/>
              </a:rPr>
              <a:t>人物成长公式</a:t>
            </a:r>
            <a:r>
              <a:rPr kumimoji="0" lang="en-US" altLang="zh-CN" sz="4000" b="1" i="0" u="none" strike="noStrike" kern="1200" cap="none" spc="0" normalizeH="0" baseline="0" noProof="0" dirty="0">
                <a:ln>
                  <a:noFill/>
                </a:ln>
                <a:solidFill>
                  <a:srgbClr val="7030A0"/>
                </a:solidFill>
                <a:effectLst/>
                <a:uLnTx/>
                <a:uFillTx/>
                <a:latin typeface="Arial" panose="020B0604020202020204"/>
                <a:ea typeface="微软雅黑" panose="020B0503020204020204" pitchFamily="34" charset="-122"/>
                <a:cs typeface="+mj-cs"/>
              </a:rPr>
              <a:t>”</a:t>
            </a:r>
            <a:endParaRPr kumimoji="0" lang="zh-CN" altLang="en-US" sz="4000" b="1" i="0" u="none" strike="noStrike" kern="1200" cap="none" spc="0" normalizeH="0" baseline="0" noProof="0" dirty="0">
              <a:ln>
                <a:noFill/>
              </a:ln>
              <a:solidFill>
                <a:srgbClr val="7030A0"/>
              </a:solidFill>
              <a:effectLst/>
              <a:uLnTx/>
              <a:uFillTx/>
              <a:latin typeface="Arial" panose="020B0604020202020204"/>
              <a:ea typeface="微软雅黑" panose="020B0503020204020204" pitchFamily="34" charset="-122"/>
              <a:cs typeface="+mj-cs"/>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rcRect t="704" b="704"/>
          <a:stretch>
            <a:fillRect/>
          </a:stretch>
        </p:blipFill>
        <p:spPr>
          <a:xfrm>
            <a:off x="253834" y="1315475"/>
            <a:ext cx="3406984" cy="3112110"/>
          </a:xfrm>
          <a:prstGeom prst="rect">
            <a:avLst/>
          </a:prstGeom>
        </p:spPr>
      </p:pic>
      <p:pic>
        <p:nvPicPr>
          <p:cNvPr id="3" name="图片 2"/>
          <p:cNvPicPr>
            <a:picLocks noChangeAspect="1"/>
          </p:cNvPicPr>
          <p:nvPr/>
        </p:nvPicPr>
        <p:blipFill>
          <a:blip r:embed="rId7"/>
          <a:stretch>
            <a:fillRect/>
          </a:stretch>
        </p:blipFill>
        <p:spPr>
          <a:xfrm>
            <a:off x="10853781" y="5375932"/>
            <a:ext cx="1060796" cy="969348"/>
          </a:xfrm>
          <a:prstGeom prst="rect">
            <a:avLst/>
          </a:prstGeom>
        </p:spPr>
      </p:pic>
      <p:sp>
        <p:nvSpPr>
          <p:cNvPr id="6" name="标题 1"/>
          <p:cNvSpPr txBox="1"/>
          <p:nvPr/>
        </p:nvSpPr>
        <p:spPr>
          <a:xfrm>
            <a:off x="9334196" y="5937550"/>
            <a:ext cx="1074633" cy="451069"/>
          </a:xfrm>
          <a:prstGeom prst="rect">
            <a:avLst/>
          </a:prstGeom>
          <a:solidFill>
            <a:srgbClr val="ED7D31">
              <a:lumMod val="20000"/>
              <a:lumOff val="80000"/>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chemeClr val="bg2">
                    <a:lumMod val="50000"/>
                  </a:schemeClr>
                </a:solidFill>
                <a:effectLst/>
                <a:uLnTx/>
                <a:uFillTx/>
                <a:latin typeface="等线 Light" panose="02010600030101010101" charset="-122"/>
                <a:ea typeface="微软简隶书" pitchFamily="2" charset="-122"/>
                <a:cs typeface="+mj-cs"/>
              </a:rPr>
              <a:t>刘艳</a:t>
            </a:r>
            <a:endParaRPr kumimoji="0" lang="zh-CN" altLang="en-US" sz="2800" b="1" i="0" u="none" strike="noStrike" kern="1200" cap="none" spc="0" normalizeH="0" baseline="0" noProof="0" dirty="0">
              <a:ln>
                <a:noFill/>
              </a:ln>
              <a:solidFill>
                <a:schemeClr val="bg2">
                  <a:lumMod val="50000"/>
                </a:schemeClr>
              </a:solidFill>
              <a:effectLst/>
              <a:uLnTx/>
              <a:uFillTx/>
              <a:latin typeface="等线 Light" panose="02010600030101010101" charset="-122"/>
              <a:ea typeface="微软简隶书" pitchFamily="2" charset="-122"/>
              <a:cs typeface="+mj-cs"/>
            </a:endParaRPr>
          </a:p>
        </p:txBody>
      </p:sp>
    </p:spTree>
  </p:cSld>
  <p:clrMapOvr>
    <a:masterClrMapping/>
  </p:clrMapOvr>
  <p:transition spd="med" advClick="0" advTm="5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ppt_w</p:attrName>
                                        </p:attrNameLst>
                                      </p:cBhvr>
                                      <p:tavLst>
                                        <p:tav tm="0" fmla="#ppt_w*sin(2.5*pi*$)">
                                          <p:val>
                                            <p:fltVal val="0"/>
                                          </p:val>
                                        </p:tav>
                                        <p:tav tm="100000">
                                          <p:val>
                                            <p:fltVal val="1"/>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2299"/>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500" autoRev="1" fill="hold">
                                          <p:stCondLst>
                                            <p:cond delay="0"/>
                                          </p:stCondLst>
                                        </p:cTn>
                                        <p:tgtEl>
                                          <p:spTgt spid="11"/>
                                        </p:tgtEl>
                                        <p:attrNameLst>
                                          <p:attrName>ppt_w</p:attrName>
                                        </p:attrNameLst>
                                      </p:cBhvr>
                                    </p:anim>
                                    <p:anim by="(#ppt_w*0.50)" calcmode="lin" valueType="num">
                                      <p:cBhvr>
                                        <p:cTn id="24" dur="500" decel="50000" autoRev="1" fill="hold">
                                          <p:stCondLst>
                                            <p:cond delay="0"/>
                                          </p:stCondLst>
                                        </p:cTn>
                                        <p:tgtEl>
                                          <p:spTgt spid="11"/>
                                        </p:tgtEl>
                                        <p:attrNameLst>
                                          <p:attrName>ppt_x</p:attrName>
                                        </p:attrNameLst>
                                      </p:cBhvr>
                                    </p:anim>
                                    <p:anim from="(-#ppt_h/2)" to="(#ppt_y)" calcmode="lin" valueType="num">
                                      <p:cBhvr>
                                        <p:cTn id="25" dur="1000" fill="hold">
                                          <p:stCondLst>
                                            <p:cond delay="0"/>
                                          </p:stCondLst>
                                        </p:cTn>
                                        <p:tgtEl>
                                          <p:spTgt spid="11"/>
                                        </p:tgtEl>
                                        <p:attrNameLst>
                                          <p:attrName>ppt_y</p:attrName>
                                        </p:attrNameLst>
                                      </p:cBhvr>
                                    </p:anim>
                                    <p:animRot by="21600000">
                                      <p:cBhvr>
                                        <p:cTn id="26"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7"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1"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590525" y="457200"/>
            <a:ext cx="12188238" cy="6862231"/>
          </a:xfrm>
          <a:prstGeom prst="rect">
            <a:avLst/>
          </a:prstGeom>
          <a:noFill/>
        </p:spPr>
      </p:pic>
      <p:sp>
        <p:nvSpPr>
          <p:cNvPr id="11" name="TextBox 26"/>
          <p:cNvSpPr txBox="1"/>
          <p:nvPr/>
        </p:nvSpPr>
        <p:spPr>
          <a:xfrm>
            <a:off x="4062783" y="1804671"/>
            <a:ext cx="5104261" cy="912879"/>
          </a:xfrm>
          <a:prstGeom prst="rect">
            <a:avLst/>
          </a:prstGeom>
          <a:noFill/>
        </p:spPr>
        <p:txBody>
          <a:bodyPr wrap="square" rtlCol="0">
            <a:spAutoFit/>
          </a:body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533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rPr>
              <a:t>感谢聆听</a:t>
            </a:r>
            <a:endParaRPr kumimoji="0" lang="zh-CN" altLang="en-US" sz="533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r="25581" b="31027"/>
          <a:stretch>
            <a:fillRect/>
          </a:stretch>
        </p:blipFill>
        <p:spPr>
          <a:xfrm>
            <a:off x="4006150" y="2791406"/>
            <a:ext cx="3977056" cy="3686050"/>
          </a:xfrm>
          <a:prstGeom prst="rect">
            <a:avLst/>
          </a:prstGeom>
        </p:spPr>
      </p:pic>
    </p:spTree>
  </p:cSld>
  <p:clrMapOvr>
    <a:masterClrMapping/>
  </p:clrMapOvr>
  <p:transition spd="med" advClick="0" advTm="500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1411" y="624201"/>
            <a:ext cx="11947429" cy="6039421"/>
          </a:xfrm>
          <a:solidFill>
            <a:schemeClr val="bg2"/>
          </a:solidFill>
        </p:spPr>
        <p:txBody>
          <a:bodyPr>
            <a:normAutofit fontScale="92500" lnSpcReduction="10000"/>
          </a:bodyPr>
          <a:lstStyle/>
          <a:p>
            <a:r>
              <a:rPr lang="en-US" altLang="zh-CN" sz="2400" dirty="0">
                <a:latin typeface="Times New Roman" panose="02020603050405020304" pitchFamily="18" charset="0"/>
                <a:cs typeface="Times New Roman" panose="02020603050405020304" pitchFamily="18" charset="0"/>
              </a:rPr>
              <a:t>The camp’s diving board (</a:t>
            </a:r>
            <a:r>
              <a:rPr lang="zh-CN" altLang="en-US" sz="2400" dirty="0">
                <a:latin typeface="Times New Roman" panose="02020603050405020304" pitchFamily="18" charset="0"/>
                <a:cs typeface="Times New Roman" panose="02020603050405020304" pitchFamily="18" charset="0"/>
              </a:rPr>
              <a:t>跳水板</a:t>
            </a:r>
            <a:r>
              <a:rPr lang="en-US" altLang="zh-CN" sz="2400" dirty="0">
                <a:latin typeface="Times New Roman" panose="02020603050405020304" pitchFamily="18" charset="0"/>
                <a:cs typeface="Times New Roman" panose="02020603050405020304" pitchFamily="18" charset="0"/>
              </a:rPr>
              <a:t>) loomed over Ethan, making his stomach churn (</a:t>
            </a:r>
            <a:r>
              <a:rPr lang="zh-CN" altLang="en-US" sz="2400" dirty="0">
                <a:latin typeface="Times New Roman" panose="02020603050405020304" pitchFamily="18" charset="0"/>
                <a:cs typeface="Times New Roman" panose="02020603050405020304" pitchFamily="18" charset="0"/>
              </a:rPr>
              <a:t>搅动</a:t>
            </a:r>
            <a:r>
              <a:rPr lang="en-US" altLang="zh-CN" sz="2400" dirty="0">
                <a:latin typeface="Times New Roman" panose="02020603050405020304" pitchFamily="18" charset="0"/>
                <a:cs typeface="Times New Roman" panose="02020603050405020304" pitchFamily="18" charset="0"/>
              </a:rPr>
              <a:t>). His palms were sweaty as he shuffled forward in the line of campers. The instructor’s voice boomed, “Everyone jumps today, or no certificate (</a:t>
            </a:r>
            <a:r>
              <a:rPr lang="zh-CN" altLang="en-US" sz="2400" dirty="0">
                <a:latin typeface="Times New Roman" panose="02020603050405020304" pitchFamily="18" charset="0"/>
                <a:cs typeface="Times New Roman" panose="02020603050405020304" pitchFamily="18" charset="0"/>
              </a:rPr>
              <a:t>证书</a:t>
            </a:r>
            <a:r>
              <a:rPr lang="en-US" altLang="zh-CN" sz="2400" dirty="0">
                <a:latin typeface="Times New Roman" panose="02020603050405020304" pitchFamily="18" charset="0"/>
                <a:cs typeface="Times New Roman" panose="02020603050405020304" pitchFamily="18" charset="0"/>
              </a:rPr>
              <a:t>)!” Ethan’s throat tightened. Seven years ago, a near-drowning in a lake had filled his mind with fear—dark water swallowing his screams, lungs burning for air. Now, at fourteen, he was trapped again.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 boy ahead of him, Jake, leapt off the board with a whoop, slicing into the water like a knife. The crowd cheered, but Ethan barely heard them. His legs turned to lead. What if I froze? What if they laughed? Last week, his little sister looked up at him with wide eyes and said, “You’re my hero, Ethan.” But he was not a hero. He gripped the railing (</a:t>
            </a:r>
            <a:r>
              <a:rPr lang="zh-CN" altLang="en-US" sz="2400" dirty="0">
                <a:latin typeface="Times New Roman" panose="02020603050405020304" pitchFamily="18" charset="0"/>
                <a:cs typeface="Times New Roman" panose="02020603050405020304" pitchFamily="18" charset="0"/>
              </a:rPr>
              <a:t>栏杆</a:t>
            </a:r>
            <a:r>
              <a:rPr lang="en-US" altLang="zh-CN" sz="2400" dirty="0">
                <a:latin typeface="Times New Roman" panose="02020603050405020304" pitchFamily="18" charset="0"/>
                <a:cs typeface="Times New Roman" panose="02020603050405020304" pitchFamily="18" charset="0"/>
              </a:rPr>
              <a:t>), staring at the lake’s surface—it mirrored dark clouds, turning like a storm in the sky today.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A hand clapped his shoulder. “Your turn, Ethan,” Coach Miller said gently. The man’s eyes held no judgment, only quiet encouragement. Ethan forced one foot onto the board. It creaked, swaying under his weight. Below, the water seemed to yawn wider, hungry. His childhood nightmare flashed: arms and legs struggling, bubbles rising as he sank…</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“Breathe, kid,” Coach murmured. “Fear’s just a bully. Face it, and it backs down.” Ethan’s fingers trembled, but he took another step. The board dipped. Maybe I can…</a:t>
            </a:r>
            <a:endParaRPr lang="en-US" altLang="zh-CN" sz="2400" dirty="0">
              <a:latin typeface="Times New Roman" panose="02020603050405020304" pitchFamily="18" charset="0"/>
              <a:cs typeface="Times New Roman" panose="02020603050405020304" pitchFamily="18" charset="0"/>
            </a:endParaRPr>
          </a:p>
          <a:p>
            <a:r>
              <a:rPr lang="en-US" altLang="zh-CN" sz="2400" b="1" dirty="0">
                <a:solidFill>
                  <a:srgbClr val="0070C0"/>
                </a:solidFill>
                <a:latin typeface="Times New Roman" panose="02020603050405020304" pitchFamily="18" charset="0"/>
                <a:cs typeface="Times New Roman" panose="02020603050405020304" pitchFamily="18" charset="0"/>
              </a:rPr>
              <a:t>Para 1: The first raindrop hit his cheeks as Ethan inched toward the trembling edge. </a:t>
            </a:r>
            <a:endParaRPr lang="en-US" altLang="zh-CN" sz="2400" b="1" dirty="0">
              <a:solidFill>
                <a:srgbClr val="0070C0"/>
              </a:solidFill>
              <a:latin typeface="Times New Roman" panose="02020603050405020304" pitchFamily="18" charset="0"/>
              <a:cs typeface="Times New Roman" panose="02020603050405020304" pitchFamily="18" charset="0"/>
            </a:endParaRPr>
          </a:p>
          <a:p>
            <a:r>
              <a:rPr lang="en-US" altLang="zh-CN" sz="2400" b="1" dirty="0">
                <a:solidFill>
                  <a:srgbClr val="0070C0"/>
                </a:solidFill>
                <a:latin typeface="Times New Roman" panose="02020603050405020304" pitchFamily="18" charset="0"/>
                <a:cs typeface="Times New Roman" panose="02020603050405020304" pitchFamily="18" charset="0"/>
              </a:rPr>
              <a:t>Para 2: The water was colder than expected, but the darkness never came. </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标题 1"/>
          <p:cNvSpPr>
            <a:spLocks noGrp="1"/>
          </p:cNvSpPr>
          <p:nvPr>
            <p:ph type="title"/>
          </p:nvPr>
        </p:nvSpPr>
        <p:spPr>
          <a:xfrm>
            <a:off x="377806" y="114985"/>
            <a:ext cx="10959568" cy="451069"/>
          </a:xfrm>
          <a:solidFill>
            <a:schemeClr val="accent2">
              <a:lumMod val="20000"/>
              <a:lumOff val="80000"/>
            </a:schemeClr>
          </a:solidFill>
        </p:spPr>
        <p:txBody>
          <a:bodyPr>
            <a:noAutofit/>
          </a:bodyPr>
          <a:lstStyle/>
          <a:p>
            <a:r>
              <a:rPr lang="zh-CN" altLang="en-US" sz="2800" b="1" dirty="0">
                <a:solidFill>
                  <a:srgbClr val="7030A0"/>
                </a:solidFill>
                <a:ea typeface="微软简隶书" pitchFamily="2" charset="-122"/>
              </a:rPr>
              <a:t>读原文 找出记叙文要素</a:t>
            </a:r>
            <a:endParaRPr lang="zh-CN" altLang="en-US" sz="2800" b="1" dirty="0">
              <a:solidFill>
                <a:srgbClr val="7030A0"/>
              </a:solidFill>
              <a:ea typeface="微软简隶书" pitchFamily="2" charset="-122"/>
            </a:endParaRPr>
          </a:p>
        </p:txBody>
      </p:sp>
      <p:pic>
        <p:nvPicPr>
          <p:cNvPr id="4" name="图片 3"/>
          <p:cNvPicPr>
            <a:picLocks noChangeAspect="1"/>
          </p:cNvPicPr>
          <p:nvPr/>
        </p:nvPicPr>
        <p:blipFill>
          <a:blip r:embed="rId1"/>
          <a:stretch>
            <a:fillRect/>
          </a:stretch>
        </p:blipFill>
        <p:spPr>
          <a:xfrm>
            <a:off x="10808805" y="5491875"/>
            <a:ext cx="1057138" cy="9671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30003" y="497370"/>
          <a:ext cx="11724516" cy="6226135"/>
        </p:xfrm>
        <a:graphic>
          <a:graphicData uri="http://schemas.openxmlformats.org/drawingml/2006/table">
            <a:tbl>
              <a:tblPr firstRow="1" bandRow="1">
                <a:tableStyleId>{5C22544A-7EE6-4342-B048-85BDC9FD1C3A}</a:tableStyleId>
              </a:tblPr>
              <a:tblGrid>
                <a:gridCol w="1735683"/>
                <a:gridCol w="9988833"/>
              </a:tblGrid>
              <a:tr h="664141">
                <a:tc>
                  <a:txBody>
                    <a:bodyPr/>
                    <a:lstStyle/>
                    <a:p>
                      <a:r>
                        <a:rPr lang="en-US" altLang="zh-CN" sz="2000" baseline="0" dirty="0">
                          <a:latin typeface="Times New Roman" panose="02020603050405020304" pitchFamily="18" charset="0"/>
                        </a:rPr>
                        <a:t>Time</a:t>
                      </a:r>
                      <a:endParaRPr lang="en-US" altLang="zh-CN" sz="2000" baseline="0" dirty="0">
                        <a:latin typeface="Times New Roman" panose="02020603050405020304" pitchFamily="18" charset="0"/>
                      </a:endParaRPr>
                    </a:p>
                    <a:p>
                      <a:endParaRPr lang="zh-CN" altLang="en-US" sz="2000" baseline="0" dirty="0">
                        <a:latin typeface="Times New Roman" panose="02020603050405020304" pitchFamily="18" charset="0"/>
                      </a:endParaRPr>
                    </a:p>
                  </a:txBody>
                  <a:tcPr/>
                </a:tc>
                <a:tc>
                  <a:txBody>
                    <a:bodyPr/>
                    <a:lstStyle/>
                    <a:p>
                      <a:r>
                        <a:rPr lang="en-US" altLang="zh-CN" sz="2000" baseline="0" dirty="0">
                          <a:latin typeface="Times New Roman" panose="02020603050405020304" pitchFamily="18" charset="0"/>
                        </a:rPr>
                        <a:t>During a summer camp, on a rainy day with dark clouds and a stormy atmosphere.</a:t>
                      </a:r>
                      <a:endParaRPr lang="zh-CN" altLang="en-US" sz="2000" baseline="0" dirty="0">
                        <a:latin typeface="Times New Roman" panose="02020603050405020304" pitchFamily="18" charset="0"/>
                      </a:endParaRPr>
                    </a:p>
                  </a:txBody>
                  <a:tcPr/>
                </a:tc>
              </a:tr>
              <a:tr h="375384">
                <a:tc>
                  <a:txBody>
                    <a:bodyPr/>
                    <a:lstStyle/>
                    <a:p>
                      <a:r>
                        <a:rPr lang="en-US" altLang="zh-CN" sz="2000" baseline="0" dirty="0">
                          <a:latin typeface="Times New Roman" panose="02020603050405020304" pitchFamily="18" charset="0"/>
                        </a:rPr>
                        <a:t>Place</a:t>
                      </a:r>
                      <a:endParaRPr lang="zh-CN" altLang="en-US" sz="2000" baseline="0" dirty="0">
                        <a:latin typeface="Times New Roman" panose="02020603050405020304" pitchFamily="18" charset="0"/>
                      </a:endParaRPr>
                    </a:p>
                  </a:txBody>
                  <a:tcPr/>
                </a:tc>
                <a:tc>
                  <a:txBody>
                    <a:bodyPr/>
                    <a:lstStyle/>
                    <a:p>
                      <a:r>
                        <a:rPr lang="en-US" altLang="zh-CN" sz="2000" baseline="0" dirty="0">
                          <a:latin typeface="Times New Roman" panose="02020603050405020304" pitchFamily="18" charset="0"/>
                        </a:rPr>
                        <a:t>At a summer camp by a lake, with a diving board looming over the water</a:t>
                      </a:r>
                      <a:endParaRPr lang="zh-CN" altLang="en-US" sz="2000" baseline="0" dirty="0">
                        <a:latin typeface="Times New Roman" panose="02020603050405020304" pitchFamily="18" charset="0"/>
                      </a:endParaRPr>
                    </a:p>
                  </a:txBody>
                  <a:tcPr/>
                </a:tc>
              </a:tr>
              <a:tr h="1530412">
                <a:tc>
                  <a:txBody>
                    <a:bodyPr/>
                    <a:lstStyle/>
                    <a:p>
                      <a:r>
                        <a:rPr lang="en-US" altLang="zh-CN" sz="2000" baseline="0" dirty="0">
                          <a:latin typeface="Times New Roman" panose="02020603050405020304" pitchFamily="18" charset="0"/>
                        </a:rPr>
                        <a:t>Characters</a:t>
                      </a:r>
                      <a:endParaRPr lang="zh-CN" altLang="en-US" sz="2000" baseline="0" dirty="0">
                        <a:latin typeface="Times New Roman" panose="02020603050405020304" pitchFamily="18" charset="0"/>
                      </a:endParaRPr>
                    </a:p>
                  </a:txBody>
                  <a:tcPr/>
                </a:tc>
                <a:tc>
                  <a:txBody>
                    <a:bodyPr/>
                    <a:lstStyle/>
                    <a:p>
                      <a:r>
                        <a:rPr lang="en-US" altLang="zh-CN" sz="2000" baseline="0" dirty="0">
                          <a:latin typeface="Times New Roman" panose="02020603050405020304" pitchFamily="18" charset="0"/>
                        </a:rPr>
                        <a:t>Ethan (protagonist):A 14-year-old boy traumatized by a childhood near-drowning, struggling with fear of water.</a:t>
                      </a:r>
                      <a:endParaRPr lang="en-US" altLang="zh-CN" sz="2000" baseline="0" dirty="0">
                        <a:latin typeface="Times New Roman" panose="02020603050405020304" pitchFamily="18" charset="0"/>
                      </a:endParaRPr>
                    </a:p>
                    <a:p>
                      <a:r>
                        <a:rPr lang="en-US" altLang="zh-CN" sz="2000" baseline="0" dirty="0">
                          <a:latin typeface="Times New Roman" panose="02020603050405020304" pitchFamily="18" charset="0"/>
                        </a:rPr>
                        <a:t>Coach Miller (deuteragonist):The instructor who provides gentle encouragement ("Fear’s just a bully. Face it."), </a:t>
                      </a:r>
                      <a:endParaRPr lang="zh-CN" altLang="en-US" sz="2000" baseline="0" dirty="0">
                        <a:latin typeface="Times New Roman" panose="02020603050405020304" pitchFamily="18" charset="0"/>
                      </a:endParaRPr>
                    </a:p>
                  </a:txBody>
                  <a:tcPr/>
                </a:tc>
              </a:tr>
              <a:tr h="2107927">
                <a:tc>
                  <a:txBody>
                    <a:bodyPr/>
                    <a:lstStyle/>
                    <a:p>
                      <a:r>
                        <a:rPr lang="en-US" altLang="zh-CN" sz="2000" baseline="0" dirty="0">
                          <a:latin typeface="Times New Roman" panose="02020603050405020304" pitchFamily="18" charset="0"/>
                        </a:rPr>
                        <a:t>Contradiction</a:t>
                      </a:r>
                      <a:endParaRPr lang="zh-CN" altLang="en-US" sz="2000" baseline="0" dirty="0">
                        <a:latin typeface="Times New Roman" panose="02020603050405020304" pitchFamily="18" charset="0"/>
                      </a:endParaRPr>
                    </a:p>
                  </a:txBody>
                  <a:tcPr/>
                </a:tc>
                <a:tc>
                  <a:txBody>
                    <a:bodyPr/>
                    <a:lstStyle/>
                    <a:p>
                      <a:r>
                        <a:rPr lang="en-US" altLang="zh-CN" sz="2000" baseline="0" dirty="0">
                          <a:highlight>
                            <a:srgbClr val="00FFFF"/>
                          </a:highlight>
                          <a:latin typeface="Times New Roman" panose="02020603050405020304" pitchFamily="18" charset="0"/>
                        </a:rPr>
                        <a:t>Internal Conflict </a:t>
                      </a:r>
                      <a:r>
                        <a:rPr lang="zh-CN" altLang="en-US" sz="2000" baseline="0" dirty="0">
                          <a:highlight>
                            <a:srgbClr val="00FFFF"/>
                          </a:highlight>
                          <a:latin typeface="Times New Roman" panose="02020603050405020304" pitchFamily="18" charset="0"/>
                        </a:rPr>
                        <a:t>内心冲突</a:t>
                      </a:r>
                      <a:r>
                        <a:rPr lang="en-US" altLang="zh-CN" sz="2000" baseline="0" dirty="0">
                          <a:highlight>
                            <a:srgbClr val="00FFFF"/>
                          </a:highlight>
                          <a:latin typeface="Times New Roman" panose="02020603050405020304" pitchFamily="18" charset="0"/>
                        </a:rPr>
                        <a:t>:</a:t>
                      </a:r>
                      <a:endParaRPr lang="en-US" altLang="zh-CN" sz="2000" baseline="0" dirty="0">
                        <a:highlight>
                          <a:srgbClr val="00FFFF"/>
                        </a:highlight>
                        <a:latin typeface="Times New Roman" panose="02020603050405020304" pitchFamily="18" charset="0"/>
                      </a:endParaRPr>
                    </a:p>
                    <a:p>
                      <a:r>
                        <a:rPr lang="en-US" altLang="zh-CN" sz="2000" baseline="0" dirty="0">
                          <a:latin typeface="Times New Roman" panose="02020603050405020304" pitchFamily="18" charset="0"/>
                        </a:rPr>
                        <a:t>Fear of drowning (triggered by the diving board and stormy lake) vs. the urge to prove himself (to his sister, the camp, and himself).Struggle between self-doubt ("I am not a hero") and the hope for growth ("Maybe I can…").</a:t>
                      </a:r>
                      <a:endParaRPr lang="en-US" altLang="zh-CN" sz="2000" baseline="0" dirty="0">
                        <a:latin typeface="Times New Roman" panose="02020603050405020304" pitchFamily="18" charset="0"/>
                      </a:endParaRPr>
                    </a:p>
                    <a:p>
                      <a:r>
                        <a:rPr lang="en-US" altLang="zh-CN" sz="2000" baseline="0" dirty="0">
                          <a:highlight>
                            <a:srgbClr val="00FFFF"/>
                          </a:highlight>
                          <a:latin typeface="Times New Roman" panose="02020603050405020304" pitchFamily="18" charset="0"/>
                        </a:rPr>
                        <a:t>External Conflict </a:t>
                      </a:r>
                      <a:r>
                        <a:rPr lang="zh-CN" altLang="en-US" sz="2000" baseline="0" dirty="0">
                          <a:highlight>
                            <a:srgbClr val="00FFFF"/>
                          </a:highlight>
                          <a:latin typeface="Times New Roman" panose="02020603050405020304" pitchFamily="18" charset="0"/>
                        </a:rPr>
                        <a:t>外部冲突</a:t>
                      </a:r>
                      <a:r>
                        <a:rPr lang="en-US" altLang="zh-CN" sz="2000" baseline="0" dirty="0">
                          <a:highlight>
                            <a:srgbClr val="00FFFF"/>
                          </a:highlight>
                          <a:latin typeface="Times New Roman" panose="02020603050405020304" pitchFamily="18" charset="0"/>
                        </a:rPr>
                        <a:t>:</a:t>
                      </a:r>
                      <a:endParaRPr lang="en-US" altLang="zh-CN" sz="2000" baseline="0" dirty="0">
                        <a:highlight>
                          <a:srgbClr val="00FFFF"/>
                        </a:highlight>
                        <a:latin typeface="Times New Roman" panose="02020603050405020304" pitchFamily="18" charset="0"/>
                      </a:endParaRPr>
                    </a:p>
                    <a:p>
                      <a:r>
                        <a:rPr lang="en-US" altLang="zh-CN" sz="2000" baseline="0" dirty="0">
                          <a:latin typeface="Times New Roman" panose="02020603050405020304" pitchFamily="18" charset="0"/>
                        </a:rPr>
                        <a:t>The camp’s requirement: "Everyone jumps today, or no certificate," creating a deadline-driven challenge. Social pressure: Fear of being laughed at by others if he freezes or fails.</a:t>
                      </a:r>
                      <a:endParaRPr lang="zh-CN" altLang="en-US" sz="2000" baseline="0" dirty="0">
                        <a:latin typeface="Times New Roman" panose="02020603050405020304" pitchFamily="18" charset="0"/>
                      </a:endParaRPr>
                    </a:p>
                  </a:txBody>
                  <a:tcPr/>
                </a:tc>
              </a:tr>
              <a:tr h="1373403">
                <a:tc>
                  <a:txBody>
                    <a:bodyPr/>
                    <a:lstStyle/>
                    <a:p>
                      <a:r>
                        <a:rPr lang="en-US" altLang="zh-CN" sz="2000" baseline="0" dirty="0">
                          <a:latin typeface="Times New Roman" panose="02020603050405020304" pitchFamily="18" charset="0"/>
                        </a:rPr>
                        <a:t>Theme</a:t>
                      </a:r>
                      <a:endParaRPr lang="zh-CN" altLang="en-US" sz="2000" baseline="0" dirty="0">
                        <a:latin typeface="Times New Roman" panose="02020603050405020304" pitchFamily="18" charset="0"/>
                      </a:endParaRPr>
                    </a:p>
                  </a:txBody>
                  <a:tcPr/>
                </a:tc>
                <a:tc>
                  <a:txBody>
                    <a:bodyPr/>
                    <a:lstStyle/>
                    <a:p>
                      <a:r>
                        <a:rPr lang="en-US" altLang="zh-CN" sz="2000" baseline="0" dirty="0">
                          <a:latin typeface="Times New Roman" panose="02020603050405020304" pitchFamily="18" charset="0"/>
                        </a:rPr>
                        <a:t> Courage is not the absence of fear but the courage to act despite it. Facing fears leads to personal transformation and self-discovery.</a:t>
                      </a:r>
                      <a:endParaRPr lang="zh-CN" altLang="en-US" sz="2000" baseline="0" dirty="0">
                        <a:latin typeface="Times New Roman" panose="02020603050405020304" pitchFamily="18" charset="0"/>
                      </a:endParaRPr>
                    </a:p>
                  </a:txBody>
                  <a:tcPr/>
                </a:tc>
              </a:tr>
            </a:tbl>
          </a:graphicData>
        </a:graphic>
      </p:graphicFrame>
      <p:sp>
        <p:nvSpPr>
          <p:cNvPr id="6" name="文本框 5"/>
          <p:cNvSpPr txBox="1"/>
          <p:nvPr/>
        </p:nvSpPr>
        <p:spPr>
          <a:xfrm>
            <a:off x="410920" y="70580"/>
            <a:ext cx="6095064" cy="369332"/>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记叙文要素</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pic>
        <p:nvPicPr>
          <p:cNvPr id="2" name="图片 1"/>
          <p:cNvPicPr>
            <a:picLocks noChangeAspect="1"/>
          </p:cNvPicPr>
          <p:nvPr/>
        </p:nvPicPr>
        <p:blipFill>
          <a:blip r:embed="rId1"/>
          <a:stretch>
            <a:fillRect/>
          </a:stretch>
        </p:blipFill>
        <p:spPr>
          <a:xfrm>
            <a:off x="467959" y="4001088"/>
            <a:ext cx="1060796" cy="9693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229969"/>
            <a:ext cx="10959568" cy="451069"/>
          </a:xfrm>
          <a:solidFill>
            <a:schemeClr val="accent2">
              <a:lumMod val="20000"/>
              <a:lumOff val="80000"/>
            </a:schemeClr>
          </a:solidFill>
        </p:spPr>
        <p:txBody>
          <a:bodyPr>
            <a:normAutofit fontScale="90000"/>
          </a:bodyPr>
          <a:lstStyle/>
          <a:p>
            <a:r>
              <a:rPr lang="zh-CN" altLang="en-US" dirty="0"/>
              <a:t>读原文 </a:t>
            </a:r>
            <a:endParaRPr lang="zh-CN" altLang="en-US" dirty="0"/>
          </a:p>
        </p:txBody>
      </p:sp>
      <p:sp>
        <p:nvSpPr>
          <p:cNvPr id="3" name="内容占位符 2"/>
          <p:cNvSpPr>
            <a:spLocks noGrp="1"/>
          </p:cNvSpPr>
          <p:nvPr>
            <p:ph idx="1"/>
          </p:nvPr>
        </p:nvSpPr>
        <p:spPr>
          <a:xfrm>
            <a:off x="432560" y="793940"/>
            <a:ext cx="10921240" cy="5383023"/>
          </a:xfrm>
          <a:solidFill>
            <a:schemeClr val="accent3">
              <a:lumMod val="20000"/>
              <a:lumOff val="80000"/>
            </a:schemeClr>
          </a:solidFill>
        </p:spPr>
        <p:txBody>
          <a:bodyPr>
            <a:normAutofit fontScale="85000" lnSpcReduction="20000"/>
          </a:bodyPr>
          <a:lstStyle/>
          <a:p>
            <a:pPr>
              <a:lnSpc>
                <a:spcPct val="100000"/>
              </a:lnSpc>
            </a:pPr>
            <a:r>
              <a:rPr lang="en-US" altLang="zh-CN" sz="2200" dirty="0">
                <a:latin typeface="Times New Roman" panose="02020603050405020304" pitchFamily="18" charset="0"/>
                <a:cs typeface="Times New Roman" panose="02020603050405020304" pitchFamily="18" charset="0"/>
              </a:rPr>
              <a:t>The camp’s diving board (</a:t>
            </a:r>
            <a:r>
              <a:rPr lang="zh-CN" altLang="en-US" sz="2200" dirty="0">
                <a:latin typeface="Times New Roman" panose="02020603050405020304" pitchFamily="18" charset="0"/>
                <a:cs typeface="Times New Roman" panose="02020603050405020304" pitchFamily="18" charset="0"/>
              </a:rPr>
              <a:t>跳水板</a:t>
            </a:r>
            <a:r>
              <a:rPr lang="en-US" altLang="zh-CN" sz="2200" dirty="0">
                <a:latin typeface="Times New Roman" panose="02020603050405020304" pitchFamily="18" charset="0"/>
                <a:cs typeface="Times New Roman" panose="02020603050405020304" pitchFamily="18" charset="0"/>
              </a:rPr>
              <a:t>) loomed over Ethan, </a:t>
            </a:r>
            <a:r>
              <a:rPr lang="en-US" altLang="zh-CN" sz="2200" dirty="0">
                <a:highlight>
                  <a:srgbClr val="00FFFF"/>
                </a:highlight>
                <a:latin typeface="Times New Roman" panose="02020603050405020304" pitchFamily="18" charset="0"/>
                <a:cs typeface="Times New Roman" panose="02020603050405020304" pitchFamily="18" charset="0"/>
              </a:rPr>
              <a:t>making his stomach churn (</a:t>
            </a:r>
            <a:r>
              <a:rPr lang="zh-CN" altLang="en-US" sz="2200" dirty="0">
                <a:highlight>
                  <a:srgbClr val="00FFFF"/>
                </a:highlight>
                <a:latin typeface="Times New Roman" panose="02020603050405020304" pitchFamily="18" charset="0"/>
                <a:cs typeface="Times New Roman" panose="02020603050405020304" pitchFamily="18" charset="0"/>
              </a:rPr>
              <a:t>搅动</a:t>
            </a:r>
            <a:r>
              <a:rPr lang="en-US" altLang="zh-CN" sz="2200" dirty="0">
                <a:latin typeface="Times New Roman" panose="02020603050405020304" pitchFamily="18" charset="0"/>
                <a:cs typeface="Times New Roman" panose="02020603050405020304" pitchFamily="18" charset="0"/>
              </a:rPr>
              <a:t>). His palms were sweaty as he </a:t>
            </a:r>
            <a:r>
              <a:rPr lang="en-US" altLang="zh-CN" sz="2200" dirty="0">
                <a:highlight>
                  <a:srgbClr val="00FFFF"/>
                </a:highlight>
                <a:latin typeface="Times New Roman" panose="02020603050405020304" pitchFamily="18" charset="0"/>
                <a:cs typeface="Times New Roman" panose="02020603050405020304" pitchFamily="18" charset="0"/>
              </a:rPr>
              <a:t>shuffled</a:t>
            </a:r>
            <a:r>
              <a:rPr lang="en-US" altLang="zh-CN" sz="2200" dirty="0">
                <a:latin typeface="Times New Roman" panose="02020603050405020304" pitchFamily="18" charset="0"/>
                <a:cs typeface="Times New Roman" panose="02020603050405020304" pitchFamily="18" charset="0"/>
              </a:rPr>
              <a:t> forward in the line of campers. The instructor’s voice </a:t>
            </a:r>
            <a:r>
              <a:rPr lang="en-US" altLang="zh-CN" sz="2200" dirty="0">
                <a:highlight>
                  <a:srgbClr val="00FFFF"/>
                </a:highlight>
                <a:latin typeface="Times New Roman" panose="02020603050405020304" pitchFamily="18" charset="0"/>
                <a:cs typeface="Times New Roman" panose="02020603050405020304" pitchFamily="18" charset="0"/>
              </a:rPr>
              <a:t>boomed</a:t>
            </a:r>
            <a:r>
              <a:rPr lang="en-US" altLang="zh-CN" sz="2200" dirty="0">
                <a:latin typeface="Times New Roman" panose="02020603050405020304" pitchFamily="18" charset="0"/>
                <a:cs typeface="Times New Roman" panose="02020603050405020304" pitchFamily="18" charset="0"/>
              </a:rPr>
              <a:t>, “Everyone jumps today, or no certificate (</a:t>
            </a:r>
            <a:r>
              <a:rPr lang="zh-CN" altLang="en-US" sz="2200" dirty="0">
                <a:latin typeface="Times New Roman" panose="02020603050405020304" pitchFamily="18" charset="0"/>
                <a:cs typeface="Times New Roman" panose="02020603050405020304" pitchFamily="18" charset="0"/>
              </a:rPr>
              <a:t>证书</a:t>
            </a:r>
            <a:r>
              <a:rPr lang="en-US" altLang="zh-CN" sz="2200" dirty="0">
                <a:latin typeface="Times New Roman" panose="02020603050405020304" pitchFamily="18" charset="0"/>
                <a:cs typeface="Times New Roman" panose="02020603050405020304" pitchFamily="18" charset="0"/>
              </a:rPr>
              <a:t>)!” Ethan’s </a:t>
            </a:r>
            <a:r>
              <a:rPr lang="en-US" altLang="zh-CN" sz="2200" dirty="0">
                <a:highlight>
                  <a:srgbClr val="00FFFF"/>
                </a:highlight>
                <a:latin typeface="Times New Roman" panose="02020603050405020304" pitchFamily="18" charset="0"/>
                <a:cs typeface="Times New Roman" panose="02020603050405020304" pitchFamily="18" charset="0"/>
              </a:rPr>
              <a:t>throat tightened</a:t>
            </a:r>
            <a:r>
              <a:rPr lang="en-US" altLang="zh-CN" sz="2200" dirty="0">
                <a:latin typeface="Times New Roman" panose="02020603050405020304" pitchFamily="18" charset="0"/>
                <a:cs typeface="Times New Roman" panose="02020603050405020304" pitchFamily="18" charset="0"/>
              </a:rPr>
              <a:t>. Seven years ago, a near-drowning in a lake had filled his mind with fear—dark water </a:t>
            </a:r>
            <a:r>
              <a:rPr lang="en-US" altLang="zh-CN" sz="2200" dirty="0">
                <a:highlight>
                  <a:srgbClr val="00FFFF"/>
                </a:highlight>
                <a:latin typeface="Times New Roman" panose="02020603050405020304" pitchFamily="18" charset="0"/>
                <a:cs typeface="Times New Roman" panose="02020603050405020304" pitchFamily="18" charset="0"/>
              </a:rPr>
              <a:t>swallowing his screams</a:t>
            </a:r>
            <a:r>
              <a:rPr lang="en-US" altLang="zh-CN" sz="2200" dirty="0">
                <a:latin typeface="Times New Roman" panose="02020603050405020304" pitchFamily="18" charset="0"/>
                <a:cs typeface="Times New Roman" panose="02020603050405020304" pitchFamily="18" charset="0"/>
              </a:rPr>
              <a:t>, lungs burning for air. Now, at fourteen, he was trapped again.</a:t>
            </a:r>
            <a:endParaRPr lang="en-US" altLang="zh-CN" sz="2200" dirty="0">
              <a:latin typeface="Times New Roman" panose="02020603050405020304" pitchFamily="18" charset="0"/>
              <a:cs typeface="Times New Roman" panose="02020603050405020304" pitchFamily="18" charset="0"/>
            </a:endParaRPr>
          </a:p>
          <a:p>
            <a:pPr>
              <a:lnSpc>
                <a:spcPct val="100000"/>
              </a:lnSpc>
            </a:pPr>
            <a:r>
              <a:rPr lang="en-US" altLang="zh-CN" sz="2200" dirty="0">
                <a:latin typeface="Times New Roman" panose="02020603050405020304" pitchFamily="18" charset="0"/>
                <a:cs typeface="Times New Roman" panose="02020603050405020304" pitchFamily="18" charset="0"/>
              </a:rPr>
              <a:t>The boy ahead of him, Jake, </a:t>
            </a:r>
            <a:r>
              <a:rPr lang="en-US" altLang="zh-CN" sz="2200" dirty="0">
                <a:highlight>
                  <a:srgbClr val="00FFFF"/>
                </a:highlight>
                <a:latin typeface="Times New Roman" panose="02020603050405020304" pitchFamily="18" charset="0"/>
                <a:cs typeface="Times New Roman" panose="02020603050405020304" pitchFamily="18" charset="0"/>
              </a:rPr>
              <a:t>leapt off the board with a whoop</a:t>
            </a:r>
            <a:r>
              <a:rPr lang="en-US" altLang="zh-CN" sz="2200" dirty="0">
                <a:latin typeface="Times New Roman" panose="02020603050405020304" pitchFamily="18" charset="0"/>
                <a:cs typeface="Times New Roman" panose="02020603050405020304" pitchFamily="18" charset="0"/>
              </a:rPr>
              <a:t>, </a:t>
            </a:r>
            <a:r>
              <a:rPr lang="en-US" altLang="zh-CN" sz="2200" dirty="0">
                <a:highlight>
                  <a:srgbClr val="00FFFF"/>
                </a:highlight>
                <a:latin typeface="Times New Roman" panose="02020603050405020304" pitchFamily="18" charset="0"/>
                <a:cs typeface="Times New Roman" panose="02020603050405020304" pitchFamily="18" charset="0"/>
              </a:rPr>
              <a:t>slicing into the water like a knife</a:t>
            </a:r>
            <a:r>
              <a:rPr lang="en-US" altLang="zh-CN" sz="2200" dirty="0">
                <a:latin typeface="Times New Roman" panose="02020603050405020304" pitchFamily="18" charset="0"/>
                <a:cs typeface="Times New Roman" panose="02020603050405020304" pitchFamily="18" charset="0"/>
              </a:rPr>
              <a:t>. The crowd cheered, but Ethan barely heard them. His legs turned to lead. What if I froze? What if they laughed? Last week, his little sister looked up at him with wide eyes and said, </a:t>
            </a:r>
            <a:r>
              <a:rPr lang="en-US" altLang="zh-CN" sz="2200" dirty="0">
                <a:highlight>
                  <a:srgbClr val="FFFF00"/>
                </a:highlight>
                <a:latin typeface="Times New Roman" panose="02020603050405020304" pitchFamily="18" charset="0"/>
                <a:cs typeface="Times New Roman" panose="02020603050405020304" pitchFamily="18" charset="0"/>
              </a:rPr>
              <a:t>“You’re my hero, Ethan.” </a:t>
            </a:r>
            <a:r>
              <a:rPr lang="en-US" altLang="zh-CN" sz="2200" dirty="0">
                <a:latin typeface="Times New Roman" panose="02020603050405020304" pitchFamily="18" charset="0"/>
                <a:cs typeface="Times New Roman" panose="02020603050405020304" pitchFamily="18" charset="0"/>
              </a:rPr>
              <a:t>But he was not a hero. He </a:t>
            </a:r>
            <a:r>
              <a:rPr lang="en-US" altLang="zh-CN" sz="2200" dirty="0">
                <a:highlight>
                  <a:srgbClr val="00FFFF"/>
                </a:highlight>
                <a:latin typeface="Times New Roman" panose="02020603050405020304" pitchFamily="18" charset="0"/>
                <a:cs typeface="Times New Roman" panose="02020603050405020304" pitchFamily="18" charset="0"/>
              </a:rPr>
              <a:t>gripped</a:t>
            </a:r>
            <a:r>
              <a:rPr lang="en-US" altLang="zh-CN" sz="2200" dirty="0">
                <a:latin typeface="Times New Roman" panose="02020603050405020304" pitchFamily="18" charset="0"/>
                <a:cs typeface="Times New Roman" panose="02020603050405020304" pitchFamily="18" charset="0"/>
              </a:rPr>
              <a:t> the railing (</a:t>
            </a:r>
            <a:r>
              <a:rPr lang="zh-CN" altLang="en-US" sz="2200" dirty="0">
                <a:latin typeface="Times New Roman" panose="02020603050405020304" pitchFamily="18" charset="0"/>
                <a:cs typeface="Times New Roman" panose="02020603050405020304" pitchFamily="18" charset="0"/>
              </a:rPr>
              <a:t>栏杆</a:t>
            </a:r>
            <a:r>
              <a:rPr lang="en-US" altLang="zh-CN" sz="2200" dirty="0">
                <a:latin typeface="Times New Roman" panose="02020603050405020304" pitchFamily="18" charset="0"/>
                <a:cs typeface="Times New Roman" panose="02020603050405020304" pitchFamily="18" charset="0"/>
              </a:rPr>
              <a:t>), staring at the </a:t>
            </a:r>
            <a:r>
              <a:rPr lang="en-US" altLang="zh-CN" sz="2200" dirty="0">
                <a:highlight>
                  <a:srgbClr val="00FF00"/>
                </a:highlight>
                <a:latin typeface="Times New Roman" panose="02020603050405020304" pitchFamily="18" charset="0"/>
                <a:cs typeface="Times New Roman" panose="02020603050405020304" pitchFamily="18" charset="0"/>
              </a:rPr>
              <a:t>lake’s surface</a:t>
            </a:r>
            <a:r>
              <a:rPr lang="en-US" altLang="zh-CN" sz="2200" dirty="0">
                <a:latin typeface="Times New Roman" panose="02020603050405020304" pitchFamily="18" charset="0"/>
                <a:cs typeface="Times New Roman" panose="02020603050405020304" pitchFamily="18" charset="0"/>
              </a:rPr>
              <a:t>—it mirrored dark clouds, turning like a storm in the sky today.</a:t>
            </a:r>
            <a:endParaRPr lang="en-US" altLang="zh-CN" sz="2200" dirty="0">
              <a:latin typeface="Times New Roman" panose="02020603050405020304" pitchFamily="18" charset="0"/>
              <a:cs typeface="Times New Roman" panose="02020603050405020304" pitchFamily="18" charset="0"/>
            </a:endParaRPr>
          </a:p>
          <a:p>
            <a:pPr>
              <a:lnSpc>
                <a:spcPct val="100000"/>
              </a:lnSpc>
            </a:pPr>
            <a:r>
              <a:rPr lang="en-US" altLang="zh-CN" sz="2200" dirty="0">
                <a:latin typeface="Times New Roman" panose="02020603050405020304" pitchFamily="18" charset="0"/>
                <a:cs typeface="Times New Roman" panose="02020603050405020304" pitchFamily="18" charset="0"/>
              </a:rPr>
              <a:t>A hand clapped his shoulder. “Your turn, Ethan,” Coach Miller said gently. The man’s </a:t>
            </a:r>
            <a:r>
              <a:rPr lang="en-US" altLang="zh-CN" sz="2200" dirty="0">
                <a:highlight>
                  <a:srgbClr val="00FFFF"/>
                </a:highlight>
                <a:latin typeface="Times New Roman" panose="02020603050405020304" pitchFamily="18" charset="0"/>
                <a:cs typeface="Times New Roman" panose="02020603050405020304" pitchFamily="18" charset="0"/>
              </a:rPr>
              <a:t>eyes held no judgment, only quiet encouragement. </a:t>
            </a:r>
            <a:r>
              <a:rPr lang="en-US" altLang="zh-CN" sz="2200" dirty="0">
                <a:latin typeface="Times New Roman" panose="02020603050405020304" pitchFamily="18" charset="0"/>
                <a:cs typeface="Times New Roman" panose="02020603050405020304" pitchFamily="18" charset="0"/>
              </a:rPr>
              <a:t>Ethan </a:t>
            </a:r>
            <a:r>
              <a:rPr lang="en-US" altLang="zh-CN" sz="2200" dirty="0">
                <a:highlight>
                  <a:srgbClr val="00FFFF"/>
                </a:highlight>
                <a:latin typeface="Times New Roman" panose="02020603050405020304" pitchFamily="18" charset="0"/>
                <a:cs typeface="Times New Roman" panose="02020603050405020304" pitchFamily="18" charset="0"/>
              </a:rPr>
              <a:t>forced one foot onto the board</a:t>
            </a:r>
            <a:r>
              <a:rPr lang="en-US" altLang="zh-CN" sz="2200" dirty="0">
                <a:latin typeface="Times New Roman" panose="02020603050405020304" pitchFamily="18" charset="0"/>
                <a:cs typeface="Times New Roman" panose="02020603050405020304" pitchFamily="18" charset="0"/>
              </a:rPr>
              <a:t>. It creaked, </a:t>
            </a:r>
            <a:r>
              <a:rPr lang="en-US" altLang="zh-CN" sz="2200" dirty="0">
                <a:highlight>
                  <a:srgbClr val="00FFFF"/>
                </a:highlight>
                <a:latin typeface="Times New Roman" panose="02020603050405020304" pitchFamily="18" charset="0"/>
                <a:cs typeface="Times New Roman" panose="02020603050405020304" pitchFamily="18" charset="0"/>
              </a:rPr>
              <a:t>swaying</a:t>
            </a:r>
            <a:r>
              <a:rPr lang="en-US" altLang="zh-CN" sz="2200" dirty="0">
                <a:latin typeface="Times New Roman" panose="02020603050405020304" pitchFamily="18" charset="0"/>
                <a:cs typeface="Times New Roman" panose="02020603050405020304" pitchFamily="18" charset="0"/>
              </a:rPr>
              <a:t> under his weight. Below, the water seemed to yawn wider, hungry. His </a:t>
            </a:r>
            <a:r>
              <a:rPr lang="en-US" altLang="zh-CN" sz="2200" dirty="0">
                <a:highlight>
                  <a:srgbClr val="00FF00"/>
                </a:highlight>
                <a:latin typeface="Times New Roman" panose="02020603050405020304" pitchFamily="18" charset="0"/>
                <a:cs typeface="Times New Roman" panose="02020603050405020304" pitchFamily="18" charset="0"/>
              </a:rPr>
              <a:t>childhood nightmare flashed</a:t>
            </a:r>
            <a:r>
              <a:rPr lang="en-US" altLang="zh-CN" sz="2200" dirty="0">
                <a:highlight>
                  <a:srgbClr val="00FFFF"/>
                </a:highlight>
                <a:latin typeface="Times New Roman" panose="02020603050405020304" pitchFamily="18" charset="0"/>
                <a:cs typeface="Times New Roman" panose="02020603050405020304" pitchFamily="18" charset="0"/>
              </a:rPr>
              <a:t>: arms and legs struggling, bubbles rising as he sank…</a:t>
            </a:r>
            <a:endParaRPr lang="en-US" altLang="zh-CN" sz="2200" dirty="0">
              <a:highlight>
                <a:srgbClr val="00FFFF"/>
              </a:highlight>
              <a:latin typeface="Times New Roman" panose="02020603050405020304" pitchFamily="18" charset="0"/>
              <a:cs typeface="Times New Roman" panose="02020603050405020304" pitchFamily="18" charset="0"/>
            </a:endParaRPr>
          </a:p>
          <a:p>
            <a:pPr>
              <a:lnSpc>
                <a:spcPct val="100000"/>
              </a:lnSpc>
            </a:pPr>
            <a:r>
              <a:rPr lang="en-US" altLang="zh-CN" sz="2200" dirty="0">
                <a:latin typeface="Times New Roman" panose="02020603050405020304" pitchFamily="18" charset="0"/>
                <a:cs typeface="Times New Roman" panose="02020603050405020304" pitchFamily="18" charset="0"/>
              </a:rPr>
              <a:t>“Breathe, kid,” Coach murmured. “</a:t>
            </a:r>
            <a:r>
              <a:rPr lang="en-US" altLang="zh-CN" sz="2200" dirty="0">
                <a:highlight>
                  <a:srgbClr val="FFFF00"/>
                </a:highlight>
                <a:latin typeface="Times New Roman" panose="02020603050405020304" pitchFamily="18" charset="0"/>
                <a:cs typeface="Times New Roman" panose="02020603050405020304" pitchFamily="18" charset="0"/>
              </a:rPr>
              <a:t>Fear’s just a bully. Face it, and it backs down</a:t>
            </a:r>
            <a:r>
              <a:rPr lang="en-US" altLang="zh-CN" sz="2200" dirty="0">
                <a:latin typeface="Times New Roman" panose="02020603050405020304" pitchFamily="18" charset="0"/>
                <a:cs typeface="Times New Roman" panose="02020603050405020304" pitchFamily="18" charset="0"/>
              </a:rPr>
              <a:t>.” Ethan’s </a:t>
            </a:r>
            <a:r>
              <a:rPr lang="en-US" altLang="zh-CN" sz="2200" dirty="0">
                <a:highlight>
                  <a:srgbClr val="00FFFF"/>
                </a:highlight>
                <a:latin typeface="Times New Roman" panose="02020603050405020304" pitchFamily="18" charset="0"/>
                <a:cs typeface="Times New Roman" panose="02020603050405020304" pitchFamily="18" charset="0"/>
              </a:rPr>
              <a:t>fingers trembled</a:t>
            </a:r>
            <a:r>
              <a:rPr lang="en-US" altLang="zh-CN" sz="2200" dirty="0">
                <a:latin typeface="Times New Roman" panose="02020603050405020304" pitchFamily="18" charset="0"/>
                <a:cs typeface="Times New Roman" panose="02020603050405020304" pitchFamily="18" charset="0"/>
              </a:rPr>
              <a:t>, but he </a:t>
            </a:r>
            <a:r>
              <a:rPr lang="en-US" altLang="zh-CN" sz="2200" dirty="0">
                <a:highlight>
                  <a:srgbClr val="00FFFF"/>
                </a:highlight>
                <a:latin typeface="Times New Roman" panose="02020603050405020304" pitchFamily="18" charset="0"/>
                <a:cs typeface="Times New Roman" panose="02020603050405020304" pitchFamily="18" charset="0"/>
              </a:rPr>
              <a:t>took another step</a:t>
            </a:r>
            <a:r>
              <a:rPr lang="en-US" altLang="zh-CN" sz="2200" dirty="0">
                <a:latin typeface="Times New Roman" panose="02020603050405020304" pitchFamily="18" charset="0"/>
                <a:cs typeface="Times New Roman" panose="02020603050405020304" pitchFamily="18" charset="0"/>
              </a:rPr>
              <a:t>. The board </a:t>
            </a:r>
            <a:r>
              <a:rPr lang="en-US" altLang="zh-CN" sz="2200" dirty="0">
                <a:highlight>
                  <a:srgbClr val="00FFFF"/>
                </a:highlight>
                <a:latin typeface="Times New Roman" panose="02020603050405020304" pitchFamily="18" charset="0"/>
                <a:cs typeface="Times New Roman" panose="02020603050405020304" pitchFamily="18" charset="0"/>
              </a:rPr>
              <a:t>dipped</a:t>
            </a:r>
            <a:r>
              <a:rPr lang="en-US" altLang="zh-CN" sz="2200" dirty="0">
                <a:latin typeface="Times New Roman" panose="02020603050405020304" pitchFamily="18" charset="0"/>
                <a:cs typeface="Times New Roman" panose="02020603050405020304" pitchFamily="18" charset="0"/>
              </a:rPr>
              <a:t>. Maybe I can…</a:t>
            </a:r>
            <a:endParaRPr lang="en-US" altLang="zh-CN" sz="2200" dirty="0">
              <a:latin typeface="Times New Roman" panose="02020603050405020304" pitchFamily="18" charset="0"/>
              <a:cs typeface="Times New Roman" panose="02020603050405020304" pitchFamily="18" charset="0"/>
            </a:endParaRPr>
          </a:p>
          <a:p>
            <a:pPr>
              <a:lnSpc>
                <a:spcPct val="100000"/>
              </a:lnSpc>
            </a:pPr>
            <a:r>
              <a:rPr lang="en-US" altLang="zh-CN" sz="2200" dirty="0">
                <a:latin typeface="Times New Roman" panose="02020603050405020304" pitchFamily="18" charset="0"/>
                <a:cs typeface="Times New Roman" panose="02020603050405020304" pitchFamily="18" charset="0"/>
              </a:rPr>
              <a:t>Para 1: The first </a:t>
            </a:r>
            <a:r>
              <a:rPr lang="en-US" altLang="zh-CN" sz="2200" dirty="0">
                <a:highlight>
                  <a:srgbClr val="00FF00"/>
                </a:highlight>
                <a:latin typeface="Times New Roman" panose="02020603050405020304" pitchFamily="18" charset="0"/>
                <a:cs typeface="Times New Roman" panose="02020603050405020304" pitchFamily="18" charset="0"/>
              </a:rPr>
              <a:t>raindrop</a:t>
            </a:r>
            <a:r>
              <a:rPr lang="en-US" altLang="zh-CN" sz="2200" dirty="0">
                <a:latin typeface="Times New Roman" panose="02020603050405020304" pitchFamily="18" charset="0"/>
                <a:cs typeface="Times New Roman" panose="02020603050405020304" pitchFamily="18" charset="0"/>
              </a:rPr>
              <a:t> hit his cheeks as Ethan </a:t>
            </a:r>
            <a:r>
              <a:rPr lang="en-US" altLang="zh-CN" sz="2200" dirty="0">
                <a:highlight>
                  <a:srgbClr val="00FFFF"/>
                </a:highlight>
                <a:latin typeface="Times New Roman" panose="02020603050405020304" pitchFamily="18" charset="0"/>
                <a:cs typeface="Times New Roman" panose="02020603050405020304" pitchFamily="18" charset="0"/>
              </a:rPr>
              <a:t>inched</a:t>
            </a:r>
            <a:r>
              <a:rPr lang="en-US" altLang="zh-CN" sz="2200" dirty="0">
                <a:latin typeface="Times New Roman" panose="02020603050405020304" pitchFamily="18" charset="0"/>
                <a:cs typeface="Times New Roman" panose="02020603050405020304" pitchFamily="18" charset="0"/>
              </a:rPr>
              <a:t> toward the </a:t>
            </a:r>
            <a:r>
              <a:rPr lang="en-US" altLang="zh-CN" sz="2200" dirty="0">
                <a:highlight>
                  <a:srgbClr val="00FF00"/>
                </a:highlight>
                <a:latin typeface="Times New Roman" panose="02020603050405020304" pitchFamily="18" charset="0"/>
                <a:cs typeface="Times New Roman" panose="02020603050405020304" pitchFamily="18" charset="0"/>
              </a:rPr>
              <a:t>trembling edge</a:t>
            </a:r>
            <a:r>
              <a:rPr lang="en-US" altLang="zh-CN" sz="2200" dirty="0">
                <a:latin typeface="Times New Roman" panose="02020603050405020304" pitchFamily="18" charset="0"/>
                <a:cs typeface="Times New Roman" panose="02020603050405020304" pitchFamily="18" charset="0"/>
              </a:rPr>
              <a:t>. </a:t>
            </a:r>
            <a:endParaRPr lang="en-US" altLang="zh-CN" sz="2200" dirty="0">
              <a:latin typeface="Times New Roman" panose="02020603050405020304" pitchFamily="18" charset="0"/>
              <a:cs typeface="Times New Roman" panose="02020603050405020304" pitchFamily="18" charset="0"/>
            </a:endParaRPr>
          </a:p>
          <a:p>
            <a:pPr>
              <a:lnSpc>
                <a:spcPct val="100000"/>
              </a:lnSpc>
            </a:pPr>
            <a:r>
              <a:rPr lang="en-US" altLang="zh-CN" sz="2200" dirty="0">
                <a:latin typeface="Times New Roman" panose="02020603050405020304" pitchFamily="18" charset="0"/>
                <a:cs typeface="Times New Roman" panose="02020603050405020304" pitchFamily="18" charset="0"/>
              </a:rPr>
              <a:t>Para 2: The water was colder than expected, but the darkness never came. </a:t>
            </a:r>
            <a:endParaRPr lang="en-US" altLang="zh-CN" sz="2200" dirty="0">
              <a:latin typeface="Times New Roman" panose="02020603050405020304" pitchFamily="18" charset="0"/>
              <a:cs typeface="Times New Roman" panose="02020603050405020304" pitchFamily="18" charset="0"/>
            </a:endParaRPr>
          </a:p>
        </p:txBody>
      </p:sp>
      <p:sp>
        <p:nvSpPr>
          <p:cNvPr id="4" name="Rectangle 55"/>
          <p:cNvSpPr/>
          <p:nvPr/>
        </p:nvSpPr>
        <p:spPr>
          <a:xfrm>
            <a:off x="9513971" y="4800846"/>
            <a:ext cx="2130014" cy="1938992"/>
          </a:xfrm>
          <a:prstGeom prst="rect">
            <a:avLst/>
          </a:prstGeom>
          <a:solidFill>
            <a:srgbClr val="7AB00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找出前文伏笔</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1</a:t>
            </a: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动词短语</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2</a:t>
            </a: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名词短语</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3</a:t>
            </a: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情节搭建的主要行为动作句式</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pic>
        <p:nvPicPr>
          <p:cNvPr id="6" name="图片 5"/>
          <p:cNvPicPr>
            <a:picLocks noChangeAspect="1"/>
          </p:cNvPicPr>
          <p:nvPr/>
        </p:nvPicPr>
        <p:blipFill>
          <a:blip r:embed="rId1"/>
          <a:stretch>
            <a:fillRect/>
          </a:stretch>
        </p:blipFill>
        <p:spPr>
          <a:xfrm>
            <a:off x="11140162" y="87499"/>
            <a:ext cx="805443" cy="736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27085" y="1273302"/>
          <a:ext cx="11388933" cy="5262402"/>
        </p:xfrm>
        <a:graphic>
          <a:graphicData uri="http://schemas.openxmlformats.org/drawingml/2006/table">
            <a:tbl>
              <a:tblPr/>
              <a:tblGrid>
                <a:gridCol w="3796311"/>
                <a:gridCol w="3796311"/>
                <a:gridCol w="3796311"/>
              </a:tblGrid>
              <a:tr h="590905">
                <a:tc>
                  <a:txBody>
                    <a:bodyPr/>
                    <a:lstStyle/>
                    <a:p>
                      <a:pPr>
                        <a:lnSpc>
                          <a:spcPts val="2100"/>
                        </a:lnSpc>
                      </a:pPr>
                      <a:r>
                        <a:rPr lang="zh-CN" altLang="en-US" b="1" dirty="0">
                          <a:solidFill>
                            <a:srgbClr val="000000"/>
                          </a:solidFill>
                          <a:effectLst/>
                        </a:rPr>
                        <a:t>英文词汇 </a:t>
                      </a:r>
                      <a:r>
                        <a:rPr lang="en-US" altLang="zh-CN" b="1" dirty="0">
                          <a:solidFill>
                            <a:srgbClr val="000000"/>
                          </a:solidFill>
                          <a:effectLst/>
                        </a:rPr>
                        <a:t>/ </a:t>
                      </a:r>
                      <a:r>
                        <a:rPr lang="zh-CN" altLang="en-US" b="1" dirty="0">
                          <a:solidFill>
                            <a:srgbClr val="000000"/>
                          </a:solidFill>
                          <a:effectLst/>
                        </a:rPr>
                        <a:t>短语</a:t>
                      </a:r>
                      <a:endParaRPr lang="zh-CN" altLang="en-US" b="1" dirty="0">
                        <a:solidFill>
                          <a:srgbClr val="000000"/>
                        </a:solidFill>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b="1" dirty="0">
                          <a:solidFill>
                            <a:srgbClr val="000000"/>
                          </a:solidFill>
                          <a:effectLst/>
                        </a:rPr>
                        <a:t>中文翻译</a:t>
                      </a:r>
                      <a:endParaRPr lang="zh-CN" altLang="en-US" b="1" dirty="0">
                        <a:solidFill>
                          <a:srgbClr val="000000"/>
                        </a:solidFill>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b="1" dirty="0">
                          <a:solidFill>
                            <a:srgbClr val="000000"/>
                          </a:solidFill>
                          <a:effectLst/>
                        </a:rPr>
                        <a:t>情感 </a:t>
                      </a:r>
                      <a:r>
                        <a:rPr lang="en-US" altLang="zh-CN" b="1" dirty="0">
                          <a:solidFill>
                            <a:srgbClr val="000000"/>
                          </a:solidFill>
                          <a:effectLst/>
                        </a:rPr>
                        <a:t>/ </a:t>
                      </a:r>
                      <a:r>
                        <a:rPr lang="zh-CN" altLang="en-US" b="1" dirty="0">
                          <a:solidFill>
                            <a:srgbClr val="000000"/>
                          </a:solidFill>
                          <a:effectLst/>
                        </a:rPr>
                        <a:t>场景指向</a:t>
                      </a:r>
                      <a:endParaRPr lang="zh-CN" altLang="en-US" b="1" dirty="0">
                        <a:solidFill>
                          <a:srgbClr val="000000"/>
                        </a:solidFill>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590905">
                <a:tc>
                  <a:txBody>
                    <a:bodyPr/>
                    <a:lstStyle/>
                    <a:p>
                      <a:pPr>
                        <a:lnSpc>
                          <a:spcPts val="2100"/>
                        </a:lnSpc>
                      </a:pPr>
                      <a:r>
                        <a:rPr lang="en-US" sz="2400" b="0" dirty="0">
                          <a:effectLst/>
                        </a:rPr>
                        <a:t>stomach churn</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胃搅动</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紧张、焦虑</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590905">
                <a:tc>
                  <a:txBody>
                    <a:bodyPr/>
                    <a:lstStyle/>
                    <a:p>
                      <a:pPr>
                        <a:lnSpc>
                          <a:spcPts val="2100"/>
                        </a:lnSpc>
                      </a:pPr>
                      <a:r>
                        <a:rPr lang="en-US" sz="2400" b="0">
                          <a:effectLst/>
                        </a:rPr>
                        <a:t>sweaty palms</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手心出汗</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紧张、恐惧</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590905">
                <a:tc>
                  <a:txBody>
                    <a:bodyPr/>
                    <a:lstStyle/>
                    <a:p>
                      <a:pPr>
                        <a:lnSpc>
                          <a:spcPts val="2100"/>
                        </a:lnSpc>
                      </a:pPr>
                      <a:r>
                        <a:rPr lang="en-US" sz="2400" b="0">
                          <a:effectLst/>
                        </a:rPr>
                        <a:t>throat tightened</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喉咙发紧</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焦虑、窒息感</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590905">
                <a:tc>
                  <a:txBody>
                    <a:bodyPr/>
                    <a:lstStyle/>
                    <a:p>
                      <a:pPr>
                        <a:lnSpc>
                          <a:spcPts val="2100"/>
                        </a:lnSpc>
                      </a:pPr>
                      <a:r>
                        <a:rPr lang="en-US" sz="2400" b="0">
                          <a:effectLst/>
                        </a:rPr>
                        <a:t>trapped</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被困住</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无助、被束缚感</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12433">
                <a:tc>
                  <a:txBody>
                    <a:bodyPr/>
                    <a:lstStyle/>
                    <a:p>
                      <a:pPr>
                        <a:lnSpc>
                          <a:spcPts val="2100"/>
                        </a:lnSpc>
                      </a:pPr>
                      <a:r>
                        <a:rPr lang="en-US" sz="2400" b="0">
                          <a:effectLst/>
                        </a:rPr>
                        <a:t>legs turned to lead</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双腿像灌了铅</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沉重、行动困难（心理压力导致）</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590905">
                <a:tc>
                  <a:txBody>
                    <a:bodyPr/>
                    <a:lstStyle/>
                    <a:p>
                      <a:pPr>
                        <a:lnSpc>
                          <a:spcPts val="2100"/>
                        </a:lnSpc>
                      </a:pPr>
                      <a:r>
                        <a:rPr lang="en-US" sz="2400" b="0">
                          <a:effectLst/>
                        </a:rPr>
                        <a:t>childhood nightmare</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dirty="0">
                          <a:effectLst/>
                        </a:rPr>
                        <a:t>童年噩梦</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a:effectLst/>
                        </a:rPr>
                        <a:t>创伤回忆带来的恐惧</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004539">
                <a:tc>
                  <a:txBody>
                    <a:bodyPr/>
                    <a:lstStyle/>
                    <a:p>
                      <a:pPr>
                        <a:lnSpc>
                          <a:spcPts val="2100"/>
                        </a:lnSpc>
                      </a:pPr>
                      <a:r>
                        <a:rPr lang="en-US" sz="2400" b="0" dirty="0">
                          <a:effectLst/>
                        </a:rPr>
                        <a:t>What if I froze? / What if they laughed?</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dirty="0">
                          <a:effectLst/>
                        </a:rPr>
                        <a:t>要是僵住了怎么办？</a:t>
                      </a:r>
                      <a:r>
                        <a:rPr lang="en-US" altLang="zh-CN" sz="2400" b="0" dirty="0">
                          <a:effectLst/>
                        </a:rPr>
                        <a:t>/ </a:t>
                      </a:r>
                      <a:r>
                        <a:rPr lang="zh-CN" altLang="en-US" sz="2400" b="0" dirty="0">
                          <a:effectLst/>
                        </a:rPr>
                        <a:t>要是被嘲笑怎么办？</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2100"/>
                        </a:lnSpc>
                      </a:pPr>
                      <a:r>
                        <a:rPr lang="zh-CN" altLang="en-US" sz="2400" b="0" dirty="0">
                          <a:effectLst/>
                        </a:rPr>
                        <a:t>自我怀疑、害怕失败</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6" name="文本框 5"/>
          <p:cNvSpPr txBox="1"/>
          <p:nvPr/>
        </p:nvSpPr>
        <p:spPr>
          <a:xfrm>
            <a:off x="551653" y="735012"/>
            <a:ext cx="6096912" cy="369332"/>
          </a:xfrm>
          <a:prstGeom prst="rect">
            <a:avLst/>
          </a:prstGeom>
          <a:noFill/>
        </p:spPr>
        <p:txBody>
          <a:bodyPr wrap="square">
            <a:spAutoFit/>
          </a:bodyPr>
          <a:lstStyle/>
          <a:p>
            <a:r>
              <a:rPr lang="zh-CN" altLang="en-US" b="1" dirty="0">
                <a:highlight>
                  <a:srgbClr val="00FFFF"/>
                </a:highlight>
              </a:rPr>
              <a:t>人物心情与情绪</a:t>
            </a:r>
            <a:endParaRPr lang="zh-CN" altLang="en-US" b="1" dirty="0">
              <a:highlight>
                <a:srgbClr val="00FFFF"/>
              </a:highlight>
            </a:endParaRPr>
          </a:p>
        </p:txBody>
      </p:sp>
      <p:sp>
        <p:nvSpPr>
          <p:cNvPr id="7" name="标题 1"/>
          <p:cNvSpPr>
            <a:spLocks noGrp="1"/>
          </p:cNvSpPr>
          <p:nvPr>
            <p:ph type="title"/>
          </p:nvPr>
        </p:nvSpPr>
        <p:spPr>
          <a:xfrm>
            <a:off x="377806" y="114985"/>
            <a:ext cx="10959568" cy="451069"/>
          </a:xfrm>
          <a:solidFill>
            <a:schemeClr val="accent2">
              <a:lumMod val="20000"/>
              <a:lumOff val="80000"/>
            </a:schemeClr>
          </a:solidFill>
        </p:spPr>
        <p:txBody>
          <a:bodyPr>
            <a:noAutofit/>
          </a:bodyPr>
          <a:lstStyle/>
          <a:p>
            <a:r>
              <a:rPr lang="zh-CN" altLang="en-US" sz="2800" b="1" dirty="0">
                <a:solidFill>
                  <a:srgbClr val="7030A0"/>
                </a:solidFill>
                <a:ea typeface="微软简隶书" pitchFamily="2" charset="-122"/>
              </a:rPr>
              <a:t>读原文 找出前文的细节描写</a:t>
            </a:r>
            <a:endParaRPr lang="zh-CN" altLang="en-US" sz="2800" b="1" dirty="0">
              <a:solidFill>
                <a:srgbClr val="7030A0"/>
              </a:solidFill>
              <a:ea typeface="微软简隶书" pitchFamily="2" charset="-122"/>
            </a:endParaRPr>
          </a:p>
        </p:txBody>
      </p:sp>
      <p:pic>
        <p:nvPicPr>
          <p:cNvPr id="8" name="图片 7"/>
          <p:cNvPicPr>
            <a:picLocks noChangeAspect="1"/>
          </p:cNvPicPr>
          <p:nvPr/>
        </p:nvPicPr>
        <p:blipFill>
          <a:blip r:embed="rId1"/>
          <a:stretch>
            <a:fillRect/>
          </a:stretch>
        </p:blipFill>
        <p:spPr>
          <a:xfrm>
            <a:off x="10806976" y="303954"/>
            <a:ext cx="1060796" cy="9693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1653" y="735012"/>
            <a:ext cx="60969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身体动作描写</a:t>
            </a:r>
            <a:endParaRPr kumimoji="0" lang="zh-CN" altLang="en-US" sz="1800" b="1"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endParaRPr>
          </a:p>
        </p:txBody>
      </p:sp>
      <p:sp>
        <p:nvSpPr>
          <p:cNvPr id="7" name="标题 1"/>
          <p:cNvSpPr>
            <a:spLocks noGrp="1"/>
          </p:cNvSpPr>
          <p:nvPr>
            <p:ph type="title"/>
          </p:nvPr>
        </p:nvSpPr>
        <p:spPr>
          <a:xfrm>
            <a:off x="377806" y="114985"/>
            <a:ext cx="10959568" cy="451069"/>
          </a:xfrm>
          <a:solidFill>
            <a:schemeClr val="accent2">
              <a:lumMod val="20000"/>
              <a:lumOff val="80000"/>
            </a:schemeClr>
          </a:solidFill>
        </p:spPr>
        <p:txBody>
          <a:bodyPr>
            <a:noAutofit/>
          </a:bodyPr>
          <a:lstStyle/>
          <a:p>
            <a:r>
              <a:rPr lang="zh-CN" altLang="en-US" sz="2800" b="1" dirty="0">
                <a:solidFill>
                  <a:srgbClr val="7030A0"/>
                </a:solidFill>
                <a:ea typeface="微软简隶书" pitchFamily="2" charset="-122"/>
              </a:rPr>
              <a:t>读原文 找出前文的细节描写</a:t>
            </a:r>
            <a:endParaRPr lang="zh-CN" altLang="en-US" sz="2800" b="1" dirty="0">
              <a:solidFill>
                <a:srgbClr val="7030A0"/>
              </a:solidFill>
              <a:ea typeface="微软简隶书" pitchFamily="2" charset="-122"/>
            </a:endParaRPr>
          </a:p>
        </p:txBody>
      </p:sp>
      <p:graphicFrame>
        <p:nvGraphicFramePr>
          <p:cNvPr id="10" name="表格 9"/>
          <p:cNvGraphicFramePr>
            <a:graphicFrameLocks noGrp="1"/>
          </p:cNvGraphicFramePr>
          <p:nvPr/>
        </p:nvGraphicFramePr>
        <p:xfrm>
          <a:off x="492790" y="1104345"/>
          <a:ext cx="10959567" cy="5362161"/>
        </p:xfrm>
        <a:graphic>
          <a:graphicData uri="http://schemas.openxmlformats.org/drawingml/2006/table">
            <a:tbl>
              <a:tblPr/>
              <a:tblGrid>
                <a:gridCol w="3653189"/>
                <a:gridCol w="3653189"/>
                <a:gridCol w="3653189"/>
              </a:tblGrid>
              <a:tr h="661995">
                <a:tc>
                  <a:txBody>
                    <a:bodyPr/>
                    <a:lstStyle/>
                    <a:p>
                      <a:pPr>
                        <a:lnSpc>
                          <a:spcPts val="2100"/>
                        </a:lnSpc>
                      </a:pPr>
                      <a:r>
                        <a:rPr lang="en-US" sz="2400" b="0">
                          <a:effectLst/>
                        </a:rPr>
                        <a:t>shuffled forward</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拖着脚向前走</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犹豫、不情愿的动作</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125392">
                <a:tc>
                  <a:txBody>
                    <a:bodyPr/>
                    <a:lstStyle/>
                    <a:p>
                      <a:pPr>
                        <a:lnSpc>
                          <a:spcPts val="2100"/>
                        </a:lnSpc>
                      </a:pPr>
                      <a:r>
                        <a:rPr lang="en-US" sz="2400" b="0" dirty="0">
                          <a:effectLst/>
                        </a:rPr>
                        <a:t>gripped the railing</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抓住栏杆</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寻求支撑、紧张的肢体语言</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61995">
                <a:tc>
                  <a:txBody>
                    <a:bodyPr/>
                    <a:lstStyle/>
                    <a:p>
                      <a:pPr>
                        <a:lnSpc>
                          <a:spcPts val="2100"/>
                        </a:lnSpc>
                      </a:pPr>
                      <a:r>
                        <a:rPr lang="en-US" sz="2400" b="0">
                          <a:effectLst/>
                        </a:rPr>
                        <a:t>inched toward the edge</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dirty="0">
                          <a:effectLst/>
                        </a:rPr>
                        <a:t>慢慢挪向边缘</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小心翼翼、缓慢的动作</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125392">
                <a:tc>
                  <a:txBody>
                    <a:bodyPr/>
                    <a:lstStyle/>
                    <a:p>
                      <a:pPr>
                        <a:lnSpc>
                          <a:spcPts val="2100"/>
                        </a:lnSpc>
                      </a:pPr>
                      <a:r>
                        <a:rPr lang="en-US" sz="2400" b="0" dirty="0">
                          <a:effectLst/>
                        </a:rPr>
                        <a:t>forced one foot onto the board</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dirty="0">
                          <a:effectLst/>
                        </a:rPr>
                        <a:t>勉强将一只脚迈上跳板</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强迫自己行动，体现内心挣扎</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61995">
                <a:tc>
                  <a:txBody>
                    <a:bodyPr/>
                    <a:lstStyle/>
                    <a:p>
                      <a:pPr>
                        <a:lnSpc>
                          <a:spcPts val="2100"/>
                        </a:lnSpc>
                      </a:pPr>
                      <a:r>
                        <a:rPr lang="en-US" sz="2400" b="0">
                          <a:effectLst/>
                        </a:rPr>
                        <a:t>fingers trembled</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手指颤抖</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紧张、恐惧的细微动作</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125392">
                <a:tc>
                  <a:txBody>
                    <a:bodyPr/>
                    <a:lstStyle/>
                    <a:p>
                      <a:pPr>
                        <a:lnSpc>
                          <a:spcPts val="2100"/>
                        </a:lnSpc>
                      </a:pPr>
                      <a:r>
                        <a:rPr lang="en-US" sz="2400" b="0" dirty="0">
                          <a:effectLst/>
                        </a:rPr>
                        <a:t>leapt off the board with a whoop</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a:effectLst/>
                        </a:rPr>
                        <a:t>大喊一声从跳板跃下</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ts val="2100"/>
                        </a:lnSpc>
                      </a:pPr>
                      <a:r>
                        <a:rPr lang="zh-CN" altLang="en-US" sz="2400" b="0" dirty="0">
                          <a:effectLst/>
                        </a:rPr>
                        <a:t>（</a:t>
                      </a:r>
                      <a:r>
                        <a:rPr lang="en-US" altLang="zh-CN" sz="2400" b="0" dirty="0">
                          <a:effectLst/>
                        </a:rPr>
                        <a:t>Jake </a:t>
                      </a:r>
                      <a:r>
                        <a:rPr lang="zh-CN" altLang="en-US" sz="2400" b="0" dirty="0">
                          <a:effectLst/>
                        </a:rPr>
                        <a:t>的动作）轻松、自信的对比</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pic>
        <p:nvPicPr>
          <p:cNvPr id="11" name="图片 10"/>
          <p:cNvPicPr>
            <a:picLocks noChangeAspect="1"/>
          </p:cNvPicPr>
          <p:nvPr/>
        </p:nvPicPr>
        <p:blipFill>
          <a:blip r:embed="rId1"/>
          <a:stretch>
            <a:fillRect/>
          </a:stretch>
        </p:blipFill>
        <p:spPr>
          <a:xfrm>
            <a:off x="10921959" y="250338"/>
            <a:ext cx="1060796" cy="9693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1653" y="735012"/>
            <a:ext cx="60969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环境描写</a:t>
            </a:r>
            <a:endParaRPr kumimoji="0" lang="zh-CN" altLang="en-US" sz="1800" b="1"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endParaRPr>
          </a:p>
        </p:txBody>
      </p:sp>
      <p:sp>
        <p:nvSpPr>
          <p:cNvPr id="7" name="标题 1"/>
          <p:cNvSpPr>
            <a:spLocks noGrp="1"/>
          </p:cNvSpPr>
          <p:nvPr>
            <p:ph type="title"/>
          </p:nvPr>
        </p:nvSpPr>
        <p:spPr>
          <a:xfrm>
            <a:off x="377806" y="114985"/>
            <a:ext cx="10959568" cy="451069"/>
          </a:xfrm>
          <a:solidFill>
            <a:schemeClr val="accent2">
              <a:lumMod val="20000"/>
              <a:lumOff val="80000"/>
            </a:schemeClr>
          </a:solidFill>
        </p:spPr>
        <p:txBody>
          <a:bodyPr>
            <a:noAutofit/>
          </a:bodyPr>
          <a:lstStyle/>
          <a:p>
            <a:r>
              <a:rPr lang="zh-CN" altLang="en-US" sz="2800" b="1" dirty="0">
                <a:solidFill>
                  <a:srgbClr val="7030A0"/>
                </a:solidFill>
                <a:ea typeface="微软简隶书" pitchFamily="2" charset="-122"/>
              </a:rPr>
              <a:t>读原文 找出前文的细节描写</a:t>
            </a:r>
            <a:endParaRPr lang="zh-CN" altLang="en-US" sz="2800" b="1" dirty="0">
              <a:solidFill>
                <a:srgbClr val="7030A0"/>
              </a:solidFill>
              <a:ea typeface="微软简隶书" pitchFamily="2" charset="-122"/>
            </a:endParaRPr>
          </a:p>
        </p:txBody>
      </p:sp>
      <p:graphicFrame>
        <p:nvGraphicFramePr>
          <p:cNvPr id="2" name="表格 1"/>
          <p:cNvGraphicFramePr>
            <a:graphicFrameLocks noGrp="1"/>
          </p:cNvGraphicFramePr>
          <p:nvPr/>
        </p:nvGraphicFramePr>
        <p:xfrm>
          <a:off x="377806" y="1336010"/>
          <a:ext cx="11334180" cy="4966233"/>
        </p:xfrm>
        <a:graphic>
          <a:graphicData uri="http://schemas.openxmlformats.org/drawingml/2006/table">
            <a:tbl>
              <a:tblPr/>
              <a:tblGrid>
                <a:gridCol w="3778060"/>
                <a:gridCol w="3778060"/>
                <a:gridCol w="3778060"/>
              </a:tblGrid>
              <a:tr h="814137">
                <a:tc>
                  <a:txBody>
                    <a:bodyPr/>
                    <a:lstStyle/>
                    <a:p>
                      <a:pPr>
                        <a:lnSpc>
                          <a:spcPts val="2100"/>
                        </a:lnSpc>
                      </a:pPr>
                      <a:r>
                        <a:rPr lang="en-US" sz="2400" b="0">
                          <a:effectLst/>
                        </a:rPr>
                        <a:t>diving board loomed</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2100"/>
                        </a:lnSpc>
                      </a:pPr>
                      <a:r>
                        <a:rPr lang="zh-CN" altLang="en-US" sz="2400" b="0">
                          <a:effectLst/>
                        </a:rPr>
                        <a:t>跳水板若隐若现</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2100"/>
                        </a:lnSpc>
                      </a:pPr>
                      <a:r>
                        <a:rPr lang="zh-CN" altLang="en-US" sz="2400" b="0">
                          <a:effectLst/>
                        </a:rPr>
                        <a:t>压迫感、威胁性的场景</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384032">
                <a:tc>
                  <a:txBody>
                    <a:bodyPr/>
                    <a:lstStyle/>
                    <a:p>
                      <a:pPr>
                        <a:lnSpc>
                          <a:spcPts val="2100"/>
                        </a:lnSpc>
                      </a:pPr>
                      <a:r>
                        <a:rPr lang="en-US" sz="2400" b="0" dirty="0">
                          <a:effectLst/>
                        </a:rPr>
                        <a:t>dark clouds mirrored in the lake</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2100"/>
                        </a:lnSpc>
                      </a:pPr>
                      <a:r>
                        <a:rPr lang="zh-CN" altLang="en-US" sz="2400" b="0">
                          <a:effectLst/>
                        </a:rPr>
                        <a:t>湖面倒映的乌云</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2100"/>
                        </a:lnSpc>
                      </a:pPr>
                      <a:r>
                        <a:rPr lang="zh-CN" altLang="en-US" sz="2400" b="0">
                          <a:effectLst/>
                        </a:rPr>
                        <a:t>压抑、预示暴风雨的环境氛围</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384032">
                <a:tc>
                  <a:txBody>
                    <a:bodyPr/>
                    <a:lstStyle/>
                    <a:p>
                      <a:pPr>
                        <a:lnSpc>
                          <a:spcPts val="2100"/>
                        </a:lnSpc>
                      </a:pPr>
                      <a:r>
                        <a:rPr lang="en-US" sz="2400" b="0">
                          <a:effectLst/>
                        </a:rPr>
                        <a:t>water seemed to yawn wider, hungry</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2100"/>
                        </a:lnSpc>
                      </a:pPr>
                      <a:r>
                        <a:rPr lang="zh-CN" altLang="en-US" sz="2400" b="0" dirty="0">
                          <a:effectLst/>
                        </a:rPr>
                        <a:t>湖水仿佛张得更开，饥肠辘辘</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2100"/>
                        </a:lnSpc>
                      </a:pPr>
                      <a:r>
                        <a:rPr lang="zh-CN" altLang="en-US" sz="2400" b="0">
                          <a:effectLst/>
                        </a:rPr>
                        <a:t>拟人化描写，强化危险、吞噬感</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384032">
                <a:tc>
                  <a:txBody>
                    <a:bodyPr/>
                    <a:lstStyle/>
                    <a:p>
                      <a:pPr>
                        <a:lnSpc>
                          <a:spcPts val="2100"/>
                        </a:lnSpc>
                      </a:pPr>
                      <a:r>
                        <a:rPr lang="en-US" sz="2400" b="0" dirty="0">
                          <a:effectLst/>
                        </a:rPr>
                        <a:t>creaked, swaying under his weight</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2100"/>
                        </a:lnSpc>
                      </a:pPr>
                      <a:r>
                        <a:rPr lang="zh-CN" altLang="en-US" sz="2400" b="0">
                          <a:effectLst/>
                        </a:rPr>
                        <a:t>跳板在体重下吱呀作响、摇晃</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2100"/>
                        </a:lnSpc>
                      </a:pPr>
                      <a:r>
                        <a:rPr lang="zh-CN" altLang="en-US" sz="2400" b="0" dirty="0">
                          <a:effectLst/>
                        </a:rPr>
                        <a:t>不稳定感，增强心理压力</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pic>
        <p:nvPicPr>
          <p:cNvPr id="3" name="图片 2"/>
          <p:cNvPicPr>
            <a:picLocks noChangeAspect="1"/>
          </p:cNvPicPr>
          <p:nvPr/>
        </p:nvPicPr>
        <p:blipFill>
          <a:blip r:embed="rId1"/>
          <a:stretch>
            <a:fillRect/>
          </a:stretch>
        </p:blipFill>
        <p:spPr>
          <a:xfrm>
            <a:off x="10806976" y="250338"/>
            <a:ext cx="1060796" cy="9693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1653" y="735012"/>
            <a:ext cx="60969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对话描写</a:t>
            </a:r>
            <a:endParaRPr kumimoji="0" lang="zh-CN" altLang="en-US" sz="1800" b="1"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endParaRPr>
          </a:p>
        </p:txBody>
      </p:sp>
      <p:sp>
        <p:nvSpPr>
          <p:cNvPr id="7" name="标题 1"/>
          <p:cNvSpPr>
            <a:spLocks noGrp="1"/>
          </p:cNvSpPr>
          <p:nvPr>
            <p:ph type="title"/>
          </p:nvPr>
        </p:nvSpPr>
        <p:spPr>
          <a:xfrm>
            <a:off x="377806" y="114985"/>
            <a:ext cx="10959568" cy="451069"/>
          </a:xfrm>
          <a:solidFill>
            <a:schemeClr val="accent2">
              <a:lumMod val="20000"/>
              <a:lumOff val="80000"/>
            </a:schemeClr>
          </a:solidFill>
        </p:spPr>
        <p:txBody>
          <a:bodyPr>
            <a:noAutofit/>
          </a:bodyPr>
          <a:lstStyle/>
          <a:p>
            <a:r>
              <a:rPr lang="zh-CN" altLang="en-US" sz="2800" b="1" dirty="0">
                <a:solidFill>
                  <a:srgbClr val="7030A0"/>
                </a:solidFill>
                <a:ea typeface="微软简隶书" pitchFamily="2" charset="-122"/>
              </a:rPr>
              <a:t>读原文 找出前文的细节描写</a:t>
            </a:r>
            <a:endParaRPr lang="zh-CN" altLang="en-US" sz="2800" b="1" dirty="0">
              <a:solidFill>
                <a:srgbClr val="7030A0"/>
              </a:solidFill>
              <a:ea typeface="微软简隶书" pitchFamily="2" charset="-122"/>
            </a:endParaRPr>
          </a:p>
        </p:txBody>
      </p:sp>
      <p:graphicFrame>
        <p:nvGraphicFramePr>
          <p:cNvPr id="3" name="表格 2"/>
          <p:cNvGraphicFramePr>
            <a:graphicFrameLocks noGrp="1"/>
          </p:cNvGraphicFramePr>
          <p:nvPr/>
        </p:nvGraphicFramePr>
        <p:xfrm>
          <a:off x="377806" y="1273302"/>
          <a:ext cx="11471067" cy="4849686"/>
        </p:xfrm>
        <a:graphic>
          <a:graphicData uri="http://schemas.openxmlformats.org/drawingml/2006/table">
            <a:tbl>
              <a:tblPr/>
              <a:tblGrid>
                <a:gridCol w="3823689"/>
                <a:gridCol w="3823689"/>
                <a:gridCol w="3823689"/>
              </a:tblGrid>
              <a:tr h="1616562">
                <a:tc>
                  <a:txBody>
                    <a:bodyPr/>
                    <a:lstStyle/>
                    <a:p>
                      <a:pPr>
                        <a:lnSpc>
                          <a:spcPts val="2100"/>
                        </a:lnSpc>
                      </a:pPr>
                      <a:r>
                        <a:rPr lang="en-US" sz="2400" b="0">
                          <a:effectLst/>
                        </a:rPr>
                        <a:t>“Everyone jumps today, or no certificate!”</a:t>
                      </a:r>
                      <a:endParaRPr 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2400" b="0" dirty="0">
                          <a:effectLst/>
                        </a:rPr>
                        <a:t>“今天所有人都要跳，否则没有证书！”</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2400" b="0">
                          <a:effectLst/>
                        </a:rPr>
                        <a:t>规则压力，推动情节的外部要求</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1616562">
                <a:tc>
                  <a:txBody>
                    <a:bodyPr/>
                    <a:lstStyle/>
                    <a:p>
                      <a:pPr>
                        <a:lnSpc>
                          <a:spcPts val="2100"/>
                        </a:lnSpc>
                      </a:pPr>
                      <a:r>
                        <a:rPr lang="en-US" sz="2400" b="0" dirty="0">
                          <a:effectLst/>
                        </a:rPr>
                        <a:t>“You’re my hero, Ethan.”</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2400" b="0" dirty="0">
                          <a:effectLst/>
                        </a:rPr>
                        <a:t>“你是我的英雄，伊桑。”</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2400" b="0">
                          <a:effectLst/>
                        </a:rPr>
                        <a:t>妹妹的信任，与 </a:t>
                      </a:r>
                      <a:r>
                        <a:rPr lang="en-US" sz="2400" b="0">
                          <a:effectLst/>
                        </a:rPr>
                        <a:t>Ethan </a:t>
                      </a:r>
                      <a:r>
                        <a:rPr lang="zh-CN" altLang="en-US" sz="2400" b="0">
                          <a:effectLst/>
                        </a:rPr>
                        <a:t>的自我怀疑形成对比</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1616562">
                <a:tc>
                  <a:txBody>
                    <a:bodyPr/>
                    <a:lstStyle/>
                    <a:p>
                      <a:pPr>
                        <a:lnSpc>
                          <a:spcPts val="2100"/>
                        </a:lnSpc>
                      </a:pPr>
                      <a:r>
                        <a:rPr lang="en-US" sz="2400" b="0" dirty="0">
                          <a:effectLst/>
                        </a:rPr>
                        <a:t>“Breathe, kid.” / “Fear’s just a bully. Face it, and it backs down.”</a:t>
                      </a:r>
                      <a:endParaRPr 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2400" b="0">
                          <a:effectLst/>
                        </a:rPr>
                        <a:t>“深呼吸，孩子。” </a:t>
                      </a:r>
                      <a:r>
                        <a:rPr lang="en-US" altLang="zh-CN" sz="2400" b="0">
                          <a:effectLst/>
                        </a:rPr>
                        <a:t>/ “</a:t>
                      </a:r>
                      <a:r>
                        <a:rPr lang="zh-CN" altLang="en-US" sz="2400" b="0">
                          <a:effectLst/>
                        </a:rPr>
                        <a:t>恐惧只是个恶霸。直面它，它就会退缩。”</a:t>
                      </a:r>
                      <a:endParaRPr lang="zh-CN" altLang="en-US" sz="2400" b="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2400" b="0" dirty="0">
                          <a:effectLst/>
                        </a:rPr>
                        <a:t>教练的鼓励，传递战胜恐惧的信念</a:t>
                      </a:r>
                      <a:endParaRPr lang="zh-CN" altLang="en-US" sz="2400" b="0" dirty="0">
                        <a:effectLst/>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1203">
      <a:dk1>
        <a:sysClr val="windowText" lastClr="000000"/>
      </a:dk1>
      <a:lt1>
        <a:sysClr val="window" lastClr="FFFFFF"/>
      </a:lt1>
      <a:dk2>
        <a:srgbClr val="5A6378"/>
      </a:dk2>
      <a:lt2>
        <a:srgbClr val="7F7F7F"/>
      </a:lt2>
      <a:accent1>
        <a:srgbClr val="60B5CC"/>
      </a:accent1>
      <a:accent2>
        <a:srgbClr val="F0AD00"/>
      </a:accent2>
      <a:accent3>
        <a:srgbClr val="60B5CC"/>
      </a:accent3>
      <a:accent4>
        <a:srgbClr val="F0AD00"/>
      </a:accent4>
      <a:accent5>
        <a:srgbClr val="60B5CC"/>
      </a:accent5>
      <a:accent6>
        <a:srgbClr val="F0AD00"/>
      </a:accent6>
      <a:hlink>
        <a:srgbClr val="168BBA"/>
      </a:hlink>
      <a:folHlink>
        <a:srgbClr val="68000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12163</Words>
  <Application>WPS 演示</Application>
  <PresentationFormat>宽屏</PresentationFormat>
  <Paragraphs>324</Paragraphs>
  <Slides>20</Slides>
  <Notes>3</Notes>
  <HiddenSlides>0</HiddenSlides>
  <MMClips>1</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20</vt:i4>
      </vt:variant>
    </vt:vector>
  </HeadingPairs>
  <TitlesOfParts>
    <vt:vector size="41" baseType="lpstr">
      <vt:lpstr>Arial</vt:lpstr>
      <vt:lpstr>宋体</vt:lpstr>
      <vt:lpstr>Wingdings</vt:lpstr>
      <vt:lpstr>微软雅黑</vt:lpstr>
      <vt:lpstr>Open Sans</vt:lpstr>
      <vt:lpstr>冬青黑体简体中文 W3</vt:lpstr>
      <vt:lpstr>Arial</vt:lpstr>
      <vt:lpstr>等线 Light</vt:lpstr>
      <vt:lpstr>微软简隶书</vt:lpstr>
      <vt:lpstr>Calibri</vt:lpstr>
      <vt:lpstr>Times New Roman</vt:lpstr>
      <vt:lpstr>等线</vt:lpstr>
      <vt:lpstr>Open Sans Light</vt:lpstr>
      <vt:lpstr>Arial Unicode MS</vt:lpstr>
      <vt:lpstr>HelveticaNeue</vt:lpstr>
      <vt:lpstr>华文新魏</vt:lpstr>
      <vt:lpstr>Segoe Print</vt:lpstr>
      <vt:lpstr>黑体</vt:lpstr>
      <vt:lpstr>Yu Gothic UI Light</vt:lpstr>
      <vt:lpstr>Office 主题​​</vt:lpstr>
      <vt:lpstr>1_自定义设计方案</vt:lpstr>
      <vt:lpstr>PowerPoint 演示文稿</vt:lpstr>
      <vt:lpstr>PowerPoint 演示文稿</vt:lpstr>
      <vt:lpstr>读原文 找出记叙文要素</vt:lpstr>
      <vt:lpstr>PowerPoint 演示文稿</vt:lpstr>
      <vt:lpstr>读原文 </vt:lpstr>
      <vt:lpstr>读原文 找出前文的细节描写</vt:lpstr>
      <vt:lpstr>读原文 找出前文的细节描写</vt:lpstr>
      <vt:lpstr>读原文 找出前文的细节描写</vt:lpstr>
      <vt:lpstr>读原文 找出前文的细节描写</vt:lpstr>
      <vt:lpstr>Para 1: The first raindrop hit his cheeks as Ethan inched toward the trembling edge. </vt:lpstr>
      <vt:lpstr> Para 2: The water was colder than expected, but the darkness never came.  </vt:lpstr>
      <vt:lpstr> 难点1：跳水过程如何生动描绘？  动作描写思维方法（三步拆解法） </vt:lpstr>
      <vt:lpstr>Para 1: The first raindrop hit his cheeks as Ethan inched toward the trembling edge. </vt:lpstr>
      <vt:lpstr>Para 1: The first raindrop hit his cheeks as Ethan inched toward the trembling edge. </vt:lpstr>
      <vt:lpstr> 难点2：人物成长和变化如何生动体现？ 成长公式 = 【过去动作复刻】→【现在动作反转】+【感官反馈】+【隐喻点题】 </vt:lpstr>
      <vt:lpstr>Para 2: The water was colder than expected, but the darkness never came. </vt:lpstr>
      <vt:lpstr>Para 2: The water was colder than expected, but the darkness never came. </vt:lpstr>
      <vt:lpstr>下水作文：</vt:lpstr>
      <vt:lpstr>官方范文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16</cp:revision>
  <dcterms:created xsi:type="dcterms:W3CDTF">2025-04-27T06:13:00Z</dcterms:created>
  <dcterms:modified xsi:type="dcterms:W3CDTF">2025-04-28T07:35:11Z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