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21" r:id="rId3"/>
    <p:sldId id="256" r:id="rId4"/>
    <p:sldId id="1079" r:id="rId5"/>
    <p:sldId id="1085" r:id="rId7"/>
    <p:sldId id="1086" r:id="rId8"/>
    <p:sldId id="1080" r:id="rId9"/>
    <p:sldId id="283" r:id="rId10"/>
    <p:sldId id="1078" r:id="rId11"/>
    <p:sldId id="1087" r:id="rId12"/>
    <p:sldId id="1083" r:id="rId13"/>
    <p:sldId id="1095" r:id="rId14"/>
    <p:sldId id="1102" r:id="rId15"/>
    <p:sldId id="1088" r:id="rId16"/>
    <p:sldId id="1096" r:id="rId17"/>
    <p:sldId id="1098" r:id="rId18"/>
    <p:sldId id="1099" r:id="rId19"/>
    <p:sldId id="1101" r:id="rId20"/>
    <p:sldId id="1100" r:id="rId21"/>
    <p:sldId id="1103" r:id="rId22"/>
    <p:sldId id="1104" r:id="rId23"/>
    <p:sldId id="1105" r:id="rId24"/>
    <p:sldId id="1106" r:id="rId25"/>
    <p:sldId id="1107" r:id="rId26"/>
    <p:sldId id="1109" r:id="rId27"/>
    <p:sldId id="1082" r:id="rId28"/>
    <p:sldId id="1081" r:id="rId29"/>
    <p:sldId id="1091" r:id="rId30"/>
    <p:sldId id="1077" r:id="rId31"/>
    <p:sldId id="1089"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003400"/>
    <a:srgbClr val="37BEFE"/>
    <a:srgbClr val="00AA48"/>
    <a:srgbClr val="CCECFF"/>
    <a:srgbClr val="4BC971"/>
    <a:srgbClr val="CC99FF"/>
    <a:srgbClr val="005400"/>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9.png"/><Relationship Id="rId4" Type="http://schemas.openxmlformats.org/officeDocument/2006/relationships/tags" Target="../tags/tag10.xml"/><Relationship Id="rId3" Type="http://schemas.openxmlformats.org/officeDocument/2006/relationships/image" Target="../media/image8.png"/><Relationship Id="rId2" Type="http://schemas.openxmlformats.org/officeDocument/2006/relationships/tags" Target="../tags/tag9.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775324"/>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3200" dirty="0">
                          <a:solidFill>
                            <a:schemeClr val="tx1"/>
                          </a:solidFill>
                        </a:rPr>
                        <a:t>Just then I </a:t>
                      </a:r>
                      <a:r>
                        <a:rPr lang="en-US" altLang="zh-CN" sz="3200" dirty="0" err="1">
                          <a:solidFill>
                            <a:schemeClr val="tx1"/>
                          </a:solidFill>
                        </a:rPr>
                        <a:t>realised</a:t>
                      </a:r>
                      <a:r>
                        <a:rPr lang="en-US" altLang="zh-CN" sz="3200" dirty="0">
                          <a:solidFill>
                            <a:schemeClr val="tx1"/>
                          </a:solidFill>
                        </a:rPr>
                        <a:t> that I had zero cash in my wallet. I flashed him an apologetic smile as I pulled out my Portuguese bankcard. He tried it several times, but the card machine just did not play along. </a:t>
                      </a:r>
                      <a:r>
                        <a:rPr lang="en-US" altLang="zh-CN" sz="3200" dirty="0">
                          <a:solidFill>
                            <a:srgbClr val="CC00CC"/>
                          </a:solidFill>
                        </a:rPr>
                        <a:t>A feeling of helplessness washed over me as I saw the bus queue thinning out.</a:t>
                      </a:r>
                      <a:endParaRPr lang="zh-CN" altLang="en-US" sz="3200" dirty="0">
                        <a:solidFill>
                          <a:srgbClr val="CC00CC"/>
                        </a:solidFill>
                      </a:endParaRPr>
                    </a:p>
                  </a:txBody>
                  <a:tcPr/>
                </a:tc>
                <a:tc>
                  <a:txBody>
                    <a:bodyPr/>
                    <a:lstStyle/>
                    <a:p>
                      <a:pPr marL="514350" indent="-514350">
                        <a:buAutoNum type="arabicPeriod" startAt="5"/>
                      </a:pPr>
                      <a:r>
                        <a:rPr lang="en-US" altLang="zh-CN" sz="2800" b="0" dirty="0">
                          <a:solidFill>
                            <a:srgbClr val="0000FF"/>
                          </a:solidFill>
                        </a:rPr>
                        <a:t>Fearing that I would miss the bus, I promised to Gunter that I would come back to Vienna in four days and I would call him. After leaving him my mobile phone number, I hurried onto the bus, waving goodbye to him and feeling so  sorry for being unable to pay the due taxi fee.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3100468"/>
            <a:ext cx="5923202" cy="3604212"/>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13579"/>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1" y="87329"/>
            <a:ext cx="2363269"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Think ? </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53967" y="676666"/>
            <a:ext cx="12048990" cy="2554545"/>
          </a:xfrm>
          <a:prstGeom prst="rect">
            <a:avLst/>
          </a:prstGeom>
          <a:noFill/>
        </p:spPr>
        <p:txBody>
          <a:bodyPr wrap="square">
            <a:spAutoFit/>
          </a:bodyPr>
          <a:lstStyle/>
          <a:p>
            <a:pPr indent="304800" algn="just"/>
            <a:r>
              <a:rPr lang="en-US" altLang="zh-CN" sz="3200" kern="100" dirty="0">
                <a:effectLst/>
                <a:latin typeface="Times New Roman Regular"/>
                <a:ea typeface="宋体" panose="02010600030101010101" pitchFamily="2" charset="-122"/>
                <a:cs typeface="Times New Roman" panose="02020603050405020304" pitchFamily="18" charset="0"/>
              </a:rPr>
              <a:t>   At this moment, Gunter pointed towards the waiting hall of the bus station. There at the entrance, was a cash machine. I jumped out of the car, made a mad run for the machine, and popped my card in, only to read the message, "Out of order. Sorry." </a:t>
            </a:r>
            <a:endParaRPr lang="en-US" altLang="zh-CN" sz="3200" kern="100" dirty="0">
              <a:effectLst/>
              <a:latin typeface="Times New Roman Regular"/>
              <a:ea typeface="宋体" panose="02010600030101010101" pitchFamily="2" charset="-122"/>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23"/>
          <p:cNvSpPr txBox="1"/>
          <p:nvPr/>
        </p:nvSpPr>
        <p:spPr>
          <a:xfrm>
            <a:off x="-59487" y="2705221"/>
            <a:ext cx="12216554" cy="403187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t>
            </a:r>
            <a:r>
              <a:rPr lang="zh-CN" altLang="en-US" sz="3200" b="1" kern="0" dirty="0">
                <a:solidFill>
                  <a:srgbClr val="0000FF"/>
                </a:solidFill>
                <a:latin typeface="Times New Roman" panose="02020603050405020304" pitchFamily="18" charset="0"/>
                <a:cs typeface="Times New Roman" panose="02020603050405020304" pitchFamily="18" charset="0"/>
              </a:rPr>
              <a:t>：</a:t>
            </a:r>
            <a:r>
              <a:rPr lang="en-US" altLang="zh-CN" sz="3200" b="1" kern="0" dirty="0">
                <a:solidFill>
                  <a:srgbClr val="0000FF"/>
                </a:solidFill>
                <a:latin typeface="Times New Roman" panose="02020603050405020304" pitchFamily="18" charset="0"/>
                <a:cs typeface="Times New Roman" panose="02020603050405020304" pitchFamily="18" charset="0"/>
              </a:rPr>
              <a:t>I ran back to Gunter and told him the bad news. </a:t>
            </a:r>
            <a:r>
              <a:rPr lang="en-US" altLang="zh-CN" sz="3200"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3" name="文本框 9"/>
          <p:cNvSpPr txBox="1"/>
          <p:nvPr/>
        </p:nvSpPr>
        <p:spPr>
          <a:xfrm>
            <a:off x="-143" y="3290500"/>
            <a:ext cx="11897474" cy="1066959"/>
          </a:xfrm>
          <a:prstGeom prst="rect">
            <a:avLst/>
          </a:prstGeom>
          <a:solidFill>
            <a:schemeClr val="bg1"/>
          </a:solidFill>
        </p:spPr>
        <p:txBody>
          <a:bodyPr wrap="square" rtlCol="0">
            <a:spAutoFit/>
          </a:bodyPr>
          <a:lstStyle/>
          <a:p>
            <a:pPr>
              <a:lnSpc>
                <a:spcPts val="3840"/>
              </a:lnSpc>
            </a:pPr>
            <a:r>
              <a:rPr lang="en-US" altLang="zh-CN" sz="3200" b="1" dirty="0">
                <a:solidFill>
                  <a:srgbClr val="FF0000"/>
                </a:solidFill>
                <a:latin typeface="Times New Roman" panose="02020603050405020304" pitchFamily="18" charset="0"/>
                <a:cs typeface="Times New Roman" panose="02020603050405020304" pitchFamily="18" charset="0"/>
              </a:rPr>
              <a:t>Question:  </a:t>
            </a:r>
            <a:r>
              <a:rPr lang="en-US" altLang="zh-CN" sz="3200" b="1" dirty="0">
                <a:solidFill>
                  <a:srgbClr val="CC00CC"/>
                </a:solidFill>
                <a:latin typeface="Times New Roman" panose="02020603050405020304" pitchFamily="18" charset="0"/>
                <a:cs typeface="Times New Roman" panose="02020603050405020304" pitchFamily="18" charset="0"/>
              </a:rPr>
              <a:t>Since I had no cash, I couldn’t pay Gunter the taxi fee. How could I board the bus with no cash for the bus fare? </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44994" y="4252619"/>
            <a:ext cx="11897474" cy="1066959"/>
          </a:xfrm>
          <a:prstGeom prst="rect">
            <a:avLst/>
          </a:prstGeom>
          <a:solidFill>
            <a:schemeClr val="bg1"/>
          </a:solidFill>
        </p:spPr>
        <p:txBody>
          <a:bodyPr wrap="square" rtlCol="0">
            <a:spAutoFit/>
          </a:bodyPr>
          <a:lstStyle/>
          <a:p>
            <a:pPr>
              <a:lnSpc>
                <a:spcPts val="3840"/>
              </a:lnSpc>
            </a:pPr>
            <a:r>
              <a:rPr lang="en-US" altLang="zh-CN" sz="3200" b="1" dirty="0">
                <a:solidFill>
                  <a:srgbClr val="FF0000"/>
                </a:solidFill>
                <a:latin typeface="Times New Roman" panose="02020603050405020304" pitchFamily="18" charset="0"/>
                <a:cs typeface="Times New Roman" panose="02020603050405020304" pitchFamily="18" charset="0"/>
              </a:rPr>
              <a:t>Possible answer:  </a:t>
            </a:r>
            <a:r>
              <a:rPr lang="en-US" altLang="zh-CN" sz="3200" b="1" dirty="0">
                <a:solidFill>
                  <a:srgbClr val="003400"/>
                </a:solidFill>
                <a:latin typeface="Times New Roman" panose="02020603050405020304" pitchFamily="18" charset="0"/>
                <a:cs typeface="Times New Roman" panose="02020603050405020304" pitchFamily="18" charset="0"/>
              </a:rPr>
              <a:t>Though Gunter didn’t get the taxi fee, he even fished out some cash from his pocket and bought a ticket for me. </a:t>
            </a:r>
            <a:endParaRPr lang="en-US" altLang="zh-CN" sz="3200" b="1" dirty="0">
              <a:solidFill>
                <a:srgbClr val="003400"/>
              </a:solidFill>
              <a:latin typeface="Times New Roman" panose="02020603050405020304" pitchFamily="18" charset="0"/>
              <a:cs typeface="Times New Roman" panose="02020603050405020304" pitchFamily="18" charset="0"/>
            </a:endParaRPr>
          </a:p>
        </p:txBody>
      </p:sp>
      <p:sp>
        <p:nvSpPr>
          <p:cNvPr id="5" name="文本框 9"/>
          <p:cNvSpPr txBox="1"/>
          <p:nvPr/>
        </p:nvSpPr>
        <p:spPr>
          <a:xfrm>
            <a:off x="2629971" y="51184"/>
            <a:ext cx="7539046" cy="579646"/>
          </a:xfrm>
          <a:prstGeom prst="rect">
            <a:avLst/>
          </a:prstGeom>
          <a:solidFill>
            <a:schemeClr val="bg1"/>
          </a:solidFill>
        </p:spPr>
        <p:txBody>
          <a:bodyPr wrap="square" rtlCol="0">
            <a:spAutoFit/>
          </a:bodyPr>
          <a:lstStyle/>
          <a:p>
            <a:pPr>
              <a:lnSpc>
                <a:spcPts val="3840"/>
              </a:lnSpc>
            </a:pPr>
            <a:r>
              <a:rPr lang="en-US" altLang="zh-CN" sz="3200" b="1" dirty="0">
                <a:solidFill>
                  <a:srgbClr val="FF0000"/>
                </a:solidFill>
                <a:latin typeface="Times New Roman" panose="02020603050405020304" pitchFamily="18" charset="0"/>
                <a:cs typeface="Times New Roman" panose="02020603050405020304" pitchFamily="18" charset="0"/>
              </a:rPr>
              <a:t> To show Gunter’s remarkable quality.</a:t>
            </a:r>
            <a:endParaRPr lang="en-US" altLang="zh-CN" sz="3200" b="1" dirty="0">
              <a:solidFill>
                <a:srgbClr val="0034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00583" y="609299"/>
            <a:ext cx="12216554" cy="353943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t>
            </a:r>
            <a:r>
              <a:rPr lang="zh-CN" altLang="en-US" sz="3200" b="1" kern="0" dirty="0">
                <a:solidFill>
                  <a:srgbClr val="0000FF"/>
                </a:solidFill>
                <a:latin typeface="Times New Roman" panose="02020603050405020304" pitchFamily="18" charset="0"/>
                <a:cs typeface="Times New Roman" panose="02020603050405020304" pitchFamily="18" charset="0"/>
              </a:rPr>
              <a:t>：</a:t>
            </a:r>
            <a:r>
              <a:rPr lang="en-US" altLang="zh-CN" sz="3200" b="1" kern="0" dirty="0">
                <a:solidFill>
                  <a:srgbClr val="0000FF"/>
                </a:solidFill>
                <a:latin typeface="Times New Roman" panose="02020603050405020304" pitchFamily="18" charset="0"/>
                <a:cs typeface="Times New Roman" panose="02020603050405020304" pitchFamily="18" charset="0"/>
              </a:rPr>
              <a:t>I ran back to Gunter and told him the bad news. </a:t>
            </a:r>
            <a:r>
              <a:rPr lang="en-US" altLang="zh-CN" sz="3200"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38" name="圆角矩形 13"/>
          <p:cNvSpPr/>
          <p:nvPr/>
        </p:nvSpPr>
        <p:spPr>
          <a:xfrm>
            <a:off x="7598956" y="710823"/>
            <a:ext cx="2507569" cy="391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86637" y="1131269"/>
            <a:ext cx="11907453"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How did Gunter react?  What did he said to me?</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00FF"/>
                </a:solidFill>
                <a:latin typeface="Times New Roman" panose="02020603050405020304" pitchFamily="18" charset="0"/>
                <a:cs typeface="Times New Roman" panose="02020603050405020304" pitchFamily="18" charset="0"/>
              </a:rPr>
              <a:t>Body:  </a:t>
            </a:r>
            <a:r>
              <a:rPr lang="en-US" altLang="zh-CN" sz="3200" b="1" dirty="0">
                <a:solidFill>
                  <a:srgbClr val="FF0000"/>
                </a:solidFill>
                <a:latin typeface="Times New Roman" panose="02020603050405020304" pitchFamily="18" charset="0"/>
                <a:cs typeface="Times New Roman" panose="02020603050405020304" pitchFamily="18" charset="0"/>
              </a:rPr>
              <a:t>How did I feel? What did Gunter do? With no cash, how  </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FF0000"/>
                </a:solidFill>
                <a:latin typeface="Times New Roman" panose="02020603050405020304" pitchFamily="18" charset="0"/>
                <a:cs typeface="Times New Roman" panose="02020603050405020304" pitchFamily="18" charset="0"/>
              </a:rPr>
              <a:t>            could  I take the bus to  Prague?  </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What did I promise?</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629021"/>
            <a:ext cx="12040803"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a:t>
            </a:r>
            <a:r>
              <a:rPr lang="zh-CN" altLang="en-US" sz="3200" b="1" dirty="0">
                <a:solidFill>
                  <a:srgbClr val="00AA48"/>
                </a:solidFill>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What did Gunter say ? How did Gunter feel?</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a:p>
            <a:r>
              <a:rPr lang="en-US" altLang="zh-CN" sz="3200" b="1" dirty="0">
                <a:solidFill>
                  <a:srgbClr val="0000FF"/>
                </a:solidFill>
                <a:latin typeface="Times New Roman" panose="02020603050405020304" pitchFamily="18" charset="0"/>
                <a:cs typeface="Times New Roman" panose="02020603050405020304" pitchFamily="18" charset="0"/>
              </a:rPr>
              <a:t>Body:</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What did I do? How did I feel?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Theme:</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What lesson did the experience demonstrate?</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p:txBody>
      </p:sp>
      <p:sp>
        <p:nvSpPr>
          <p:cNvPr id="2" name="圆角矩形 13"/>
          <p:cNvSpPr/>
          <p:nvPr/>
        </p:nvSpPr>
        <p:spPr>
          <a:xfrm>
            <a:off x="9341910" y="3122454"/>
            <a:ext cx="2698893"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下 3"/>
          <p:cNvSpPr/>
          <p:nvPr/>
        </p:nvSpPr>
        <p:spPr>
          <a:xfrm rot="5729678" flipH="1">
            <a:off x="7158195" y="1022276"/>
            <a:ext cx="222080" cy="41072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3"/>
          <p:cNvSpPr/>
          <p:nvPr/>
        </p:nvSpPr>
        <p:spPr>
          <a:xfrm>
            <a:off x="0" y="3660684"/>
            <a:ext cx="2239766"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1414914" y="3162018"/>
            <a:ext cx="2906829"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下 6"/>
          <p:cNvSpPr/>
          <p:nvPr/>
        </p:nvSpPr>
        <p:spPr>
          <a:xfrm rot="4787386" flipH="1">
            <a:off x="7415628" y="641318"/>
            <a:ext cx="166721" cy="7192040"/>
          </a:xfrm>
          <a:prstGeom prst="downArrow">
            <a:avLst/>
          </a:prstGeom>
          <a:solidFill>
            <a:srgbClr val="37B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3945138" y="697936"/>
            <a:ext cx="1269269"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38"/>
                                        </p:tgtEl>
                                        <p:attrNameLst>
                                          <p:attrName>style.visibility</p:attrName>
                                        </p:attrNameLst>
                                      </p:cBhvr>
                                      <p:to>
                                        <p:strVal val="visible"/>
                                      </p:to>
                                    </p:set>
                                    <p:anim calcmode="lin" valueType="num">
                                      <p:cBhvr additive="base">
                                        <p:cTn id="13" dur="500" fill="hold"/>
                                        <p:tgtEl>
                                          <p:spTgt spid="1048738"/>
                                        </p:tgtEl>
                                        <p:attrNameLst>
                                          <p:attrName>ppt_x</p:attrName>
                                        </p:attrNameLst>
                                      </p:cBhvr>
                                      <p:tavLst>
                                        <p:tav tm="0">
                                          <p:val>
                                            <p:strVal val="#ppt_x"/>
                                          </p:val>
                                        </p:tav>
                                        <p:tav tm="100000">
                                          <p:val>
                                            <p:strVal val="#ppt_x"/>
                                          </p:val>
                                        </p:tav>
                                      </p:tavLst>
                                    </p:anim>
                                    <p:anim calcmode="lin" valueType="num">
                                      <p:cBhvr additive="base">
                                        <p:cTn id="14" dur="500" fill="hold"/>
                                        <p:tgtEl>
                                          <p:spTgt spid="10487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874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48746">
                                            <p:txEl>
                                              <p:pRg st="0" end="0"/>
                                            </p:txEl>
                                          </p:spTgt>
                                        </p:tgtEl>
                                        <p:attrNameLst>
                                          <p:attrName>style.visibility</p:attrName>
                                        </p:attrNameLst>
                                      </p:cBhvr>
                                      <p:to>
                                        <p:strVal val="visible"/>
                                      </p:to>
                                    </p:set>
                                    <p:animEffect transition="in" filter="fade">
                                      <p:cBhvr>
                                        <p:cTn id="63" dur="500"/>
                                        <p:tgtEl>
                                          <p:spTgt spid="104874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48746">
                                            <p:txEl>
                                              <p:pRg st="1" end="1"/>
                                            </p:txEl>
                                          </p:spTgt>
                                        </p:tgtEl>
                                        <p:attrNameLst>
                                          <p:attrName>style.visibility</p:attrName>
                                        </p:attrNameLst>
                                      </p:cBhvr>
                                      <p:to>
                                        <p:strVal val="visible"/>
                                      </p:to>
                                    </p:set>
                                    <p:animEffect transition="in" filter="fade">
                                      <p:cBhvr>
                                        <p:cTn id="68" dur="500"/>
                                        <p:tgtEl>
                                          <p:spTgt spid="104874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48746">
                                            <p:txEl>
                                              <p:pRg st="2" end="2"/>
                                            </p:txEl>
                                          </p:spTgt>
                                        </p:tgtEl>
                                        <p:attrNameLst>
                                          <p:attrName>style.visibility</p:attrName>
                                        </p:attrNameLst>
                                      </p:cBhvr>
                                      <p:to>
                                        <p:strVal val="visible"/>
                                      </p:to>
                                    </p:set>
                                    <p:anim calcmode="lin" valueType="num">
                                      <p:cBhvr additive="base">
                                        <p:cTn id="73"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8" grpId="0" bldLvl="0" animBg="1"/>
      <p:bldP spid="2" grpId="0" bldLvl="0" animBg="1"/>
      <p:bldP spid="4" grpId="0" animBg="1"/>
      <p:bldP spid="5" grpId="0" bldLvl="0" animBg="1"/>
      <p:bldP spid="6" grpId="0" bldLvl="0" animBg="1"/>
      <p:bldP spid="7" grpId="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6" y="3751682"/>
            <a:ext cx="12138033"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When he heard it, </a:t>
            </a:r>
            <a:r>
              <a:rPr lang="en-US" altLang="zh-CN" sz="3200" b="1" dirty="0">
                <a:solidFill>
                  <a:srgbClr val="FF0000"/>
                </a:solidFill>
                <a:latin typeface="Times New Roman" panose="02020603050405020304" pitchFamily="18" charset="0"/>
                <a:cs typeface="Times New Roman" panose="02020603050405020304" pitchFamily="18" charset="0"/>
              </a:rPr>
              <a:t>his expression changed slightly but seeing my apologetic look on my face, Gunter reassured me, “ It’s not a big deal.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3967" y="748584"/>
            <a:ext cx="12048990" cy="3046988"/>
          </a:xfrm>
          <a:prstGeom prst="rect">
            <a:avLst/>
          </a:prstGeom>
          <a:noFill/>
        </p:spPr>
        <p:txBody>
          <a:bodyPr wrap="square">
            <a:spAutoFit/>
          </a:bodyPr>
          <a:lstStyle/>
          <a:p>
            <a:pPr indent="304800" algn="just"/>
            <a:r>
              <a:rPr lang="en-US" altLang="zh-CN" sz="3200" kern="100" dirty="0">
                <a:effectLst/>
                <a:latin typeface="Times New Roman Regular"/>
                <a:ea typeface="宋体" panose="02010600030101010101" pitchFamily="2" charset="-122"/>
                <a:cs typeface="Times New Roman" panose="02020603050405020304" pitchFamily="18" charset="0"/>
              </a:rPr>
              <a:t>   At this moment, Gunter pointed towards the waiting hall of the bus station. There at the entrance, was a cash machine. I jumped out of the car, made a mad run for the machine, and popped my card in, only to read the message, "Out of order. Sorry." </a:t>
            </a:r>
            <a:endParaRPr lang="en-US" altLang="zh-CN" sz="3200" kern="100" dirty="0">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a:t>
            </a:r>
            <a:r>
              <a:rPr lang="zh-CN" altLang="en-US" sz="3200" b="1" kern="0" dirty="0">
                <a:solidFill>
                  <a:srgbClr val="0000FF"/>
                </a:solidFill>
                <a:latin typeface="Times New Roman" panose="02020603050405020304" pitchFamily="18" charset="0"/>
                <a:cs typeface="Times New Roman" panose="02020603050405020304" pitchFamily="18" charset="0"/>
              </a:rPr>
              <a:t>：</a:t>
            </a:r>
            <a:r>
              <a:rPr lang="en-US" altLang="zh-CN" sz="3200" b="1" kern="0" dirty="0">
                <a:solidFill>
                  <a:srgbClr val="0000FF"/>
                </a:solidFill>
                <a:latin typeface="Times New Roman" panose="02020603050405020304" pitchFamily="18" charset="0"/>
                <a:cs typeface="Times New Roman" panose="02020603050405020304" pitchFamily="18" charset="0"/>
              </a:rPr>
              <a:t>I ran back to Gunter and told him the bad news. </a:t>
            </a:r>
            <a:r>
              <a:rPr lang="en-US" altLang="zh-CN" sz="3200"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4289033" y="3189054"/>
            <a:ext cx="1310383"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63748" y="4308937"/>
            <a:ext cx="53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3782596" flipH="1">
            <a:off x="3796772" y="2731095"/>
            <a:ext cx="214813" cy="17229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09592" y="3648397"/>
            <a:ext cx="12106962"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Link1B:</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 Breathless and sweaty, I  stole a secret look at the bus, sighing with a sinking heart as I would definitely miss the bus because of my silly mistake.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3967" y="748584"/>
            <a:ext cx="12048990" cy="3108543"/>
          </a:xfrm>
          <a:prstGeom prst="rect">
            <a:avLst/>
          </a:prstGeom>
          <a:noFill/>
        </p:spPr>
        <p:txBody>
          <a:bodyPr wrap="square">
            <a:spAutoFit/>
          </a:bodyPr>
          <a:lstStyle/>
          <a:p>
            <a:pPr indent="304800" algn="just"/>
            <a:r>
              <a:rPr lang="en-US" altLang="zh-CN" sz="3200" kern="100" dirty="0">
                <a:effectLst/>
                <a:latin typeface="Times New Roman Regular"/>
                <a:ea typeface="宋体" panose="02010600030101010101" pitchFamily="2" charset="-122"/>
                <a:cs typeface="Times New Roman" panose="02020603050405020304" pitchFamily="18" charset="0"/>
              </a:rPr>
              <a:t>   At this moment, Gunter pointed towards the waiting hall of the bus station. There at the entrance, was a cash machine. I jumped out of the car, made a mad run for the machine, and popped my card in, only to read the message, "Out of order. Sorry." </a:t>
            </a:r>
            <a:endParaRPr lang="en-US" altLang="zh-CN" sz="3200" kern="100" dirty="0">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600" b="1" kern="0" dirty="0">
                <a:solidFill>
                  <a:srgbClr val="0000FF"/>
                </a:solidFill>
                <a:latin typeface="Times New Roman" panose="02020603050405020304" pitchFamily="18" charset="0"/>
                <a:cs typeface="Times New Roman" panose="02020603050405020304" pitchFamily="18" charset="0"/>
              </a:rPr>
              <a:t>Para1 </a:t>
            </a:r>
            <a:r>
              <a:rPr lang="zh-CN" altLang="en-US" sz="3600" b="1" kern="0" dirty="0">
                <a:solidFill>
                  <a:srgbClr val="0000FF"/>
                </a:solidFill>
                <a:latin typeface="Times New Roman" panose="02020603050405020304" pitchFamily="18" charset="0"/>
                <a:cs typeface="Times New Roman" panose="02020603050405020304" pitchFamily="18" charset="0"/>
              </a:rPr>
              <a:t>：</a:t>
            </a:r>
            <a:r>
              <a:rPr lang="en-US" altLang="zh-CN" sz="3600" b="1" kern="0" dirty="0">
                <a:solidFill>
                  <a:srgbClr val="0000FF"/>
                </a:solidFill>
                <a:latin typeface="Times New Roman" panose="02020603050405020304" pitchFamily="18" charset="0"/>
                <a:cs typeface="Times New Roman" panose="02020603050405020304" pitchFamily="18" charset="0"/>
              </a:rPr>
              <a:t>I ran back to Gunter and told him the bad news. </a:t>
            </a:r>
            <a:r>
              <a:rPr lang="en-US" altLang="zh-CN" sz="3600" kern="0" dirty="0">
                <a:solidFill>
                  <a:srgbClr val="0000FF"/>
                </a:solidFill>
                <a:latin typeface="Times New Roman" panose="02020603050405020304" pitchFamily="18" charset="0"/>
                <a:cs typeface="Times New Roman" panose="02020603050405020304" pitchFamily="18" charset="0"/>
              </a:rPr>
              <a:t>     </a:t>
            </a:r>
            <a:r>
              <a:rPr lang="en-US" altLang="zh-CN" sz="3600" b="1" kern="0" dirty="0">
                <a:solidFill>
                  <a:srgbClr val="0000FF"/>
                </a:solidFill>
                <a:latin typeface="Times New Roman" panose="02020603050405020304" pitchFamily="18" charset="0"/>
                <a:cs typeface="Times New Roman" panose="02020603050405020304" pitchFamily="18" charset="0"/>
              </a:rPr>
              <a:t>    </a:t>
            </a:r>
            <a:endParaRPr lang="en-US" altLang="zh-CN" sz="36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2445045" y="3260974"/>
            <a:ext cx="452267"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44351" y="4228043"/>
            <a:ext cx="53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7036679" flipH="1">
            <a:off x="4305619" y="2047419"/>
            <a:ext cx="147949" cy="31364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174929"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8" y="3648397"/>
            <a:ext cx="12162586"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Link1C:</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 However, the terrible news that I couldn’t withdraw any cash from the cash machine </a:t>
            </a:r>
            <a:r>
              <a:rPr lang="en-US" altLang="zh-CN" sz="3200" b="1" dirty="0">
                <a:solidFill>
                  <a:srgbClr val="FF0000"/>
                </a:solidFill>
                <a:latin typeface="Times New Roman" panose="02020603050405020304" pitchFamily="18" charset="0"/>
                <a:cs typeface="Times New Roman" panose="02020603050405020304" pitchFamily="18" charset="0"/>
              </a:rPr>
              <a:t>didn’t  bother </a:t>
            </a:r>
            <a:r>
              <a:rPr lang="en-US" altLang="zh-CN" sz="3200" b="1" dirty="0">
                <a:solidFill>
                  <a:srgbClr val="CC00CC"/>
                </a:solidFill>
                <a:latin typeface="Times New Roman" panose="02020603050405020304" pitchFamily="18" charset="0"/>
                <a:cs typeface="Times New Roman" panose="02020603050405020304" pitchFamily="18" charset="0"/>
              </a:rPr>
              <a:t>Gunter at all. </a:t>
            </a:r>
            <a:r>
              <a:rPr lang="en-US" altLang="zh-CN" sz="3200" b="1" dirty="0">
                <a:solidFill>
                  <a:srgbClr val="FF0000"/>
                </a:solidFill>
                <a:latin typeface="Times New Roman" panose="02020603050405020304" pitchFamily="18" charset="0"/>
                <a:cs typeface="Times New Roman" panose="02020603050405020304" pitchFamily="18" charset="0"/>
              </a:rPr>
              <a:t>Instead, </a:t>
            </a:r>
            <a:r>
              <a:rPr lang="en-US" altLang="zh-CN" sz="3200" b="1" dirty="0">
                <a:solidFill>
                  <a:srgbClr val="CC00CC"/>
                </a:solidFill>
                <a:latin typeface="Times New Roman" panose="02020603050405020304" pitchFamily="18" charset="0"/>
                <a:cs typeface="Times New Roman" panose="02020603050405020304" pitchFamily="18" charset="0"/>
              </a:rPr>
              <a:t>smiling at me, he wished me good luck, ready to run his car to pick up another passenger.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3967" y="748584"/>
            <a:ext cx="12048990" cy="3108543"/>
          </a:xfrm>
          <a:prstGeom prst="rect">
            <a:avLst/>
          </a:prstGeom>
          <a:noFill/>
        </p:spPr>
        <p:txBody>
          <a:bodyPr wrap="square">
            <a:spAutoFit/>
          </a:bodyPr>
          <a:lstStyle/>
          <a:p>
            <a:pPr indent="304800" algn="just"/>
            <a:r>
              <a:rPr lang="en-US" altLang="zh-CN" sz="3200" kern="100" dirty="0">
                <a:effectLst/>
                <a:latin typeface="Times New Roman Regular"/>
                <a:ea typeface="宋体" panose="02010600030101010101" pitchFamily="2" charset="-122"/>
                <a:cs typeface="Times New Roman" panose="02020603050405020304" pitchFamily="18" charset="0"/>
              </a:rPr>
              <a:t>   At this moment, Gunter pointed towards the waiting hall of the bus station. There at the entrance, was a cash machine. I jumped out of the car, made a mad run for the machine, and popped my card in, only to read the message, "Out of order. Sorry." </a:t>
            </a:r>
            <a:endParaRPr lang="en-US" altLang="zh-CN" sz="3200" kern="100" dirty="0">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600" b="1" kern="0" dirty="0">
                <a:solidFill>
                  <a:srgbClr val="0000FF"/>
                </a:solidFill>
                <a:latin typeface="Times New Roman" panose="02020603050405020304" pitchFamily="18" charset="0"/>
                <a:cs typeface="Times New Roman" panose="02020603050405020304" pitchFamily="18" charset="0"/>
              </a:rPr>
              <a:t>Para1 </a:t>
            </a:r>
            <a:r>
              <a:rPr lang="zh-CN" altLang="en-US" sz="3600" b="1" kern="0" dirty="0">
                <a:solidFill>
                  <a:srgbClr val="0000FF"/>
                </a:solidFill>
                <a:latin typeface="Times New Roman" panose="02020603050405020304" pitchFamily="18" charset="0"/>
                <a:cs typeface="Times New Roman" panose="02020603050405020304" pitchFamily="18" charset="0"/>
              </a:rPr>
              <a:t>：</a:t>
            </a:r>
            <a:r>
              <a:rPr lang="en-US" altLang="zh-CN" sz="3600" b="1" kern="0" dirty="0">
                <a:solidFill>
                  <a:srgbClr val="0000FF"/>
                </a:solidFill>
                <a:latin typeface="Times New Roman" panose="02020603050405020304" pitchFamily="18" charset="0"/>
                <a:cs typeface="Times New Roman" panose="02020603050405020304" pitchFamily="18" charset="0"/>
              </a:rPr>
              <a:t>I ran back to Gunter and told him the bad news. </a:t>
            </a:r>
            <a:r>
              <a:rPr lang="en-US" altLang="zh-CN" sz="3600" kern="0" dirty="0">
                <a:solidFill>
                  <a:srgbClr val="0000FF"/>
                </a:solidFill>
                <a:latin typeface="Times New Roman" panose="02020603050405020304" pitchFamily="18" charset="0"/>
                <a:cs typeface="Times New Roman" panose="02020603050405020304" pitchFamily="18" charset="0"/>
              </a:rPr>
              <a:t>     </a:t>
            </a:r>
            <a:r>
              <a:rPr lang="en-US" altLang="zh-CN" sz="3600" b="1" kern="0" dirty="0">
                <a:solidFill>
                  <a:srgbClr val="0000FF"/>
                </a:solidFill>
                <a:latin typeface="Times New Roman" panose="02020603050405020304" pitchFamily="18" charset="0"/>
                <a:cs typeface="Times New Roman" panose="02020603050405020304" pitchFamily="18" charset="0"/>
              </a:rPr>
              <a:t>    </a:t>
            </a:r>
            <a:endParaRPr lang="en-US" altLang="zh-CN" sz="36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flipV="1">
            <a:off x="5110379" y="3250700"/>
            <a:ext cx="1639742" cy="1434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78148" y="4181876"/>
            <a:ext cx="27740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4952939" flipH="1">
            <a:off x="7844274" y="1959174"/>
            <a:ext cx="147949" cy="31364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482843" y="3265040"/>
            <a:ext cx="2486550"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592602" y="4663049"/>
            <a:ext cx="12534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17631438" flipH="1">
            <a:off x="6781947" y="2717234"/>
            <a:ext cx="225760" cy="21382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t>
            </a:r>
            <a:r>
              <a:rPr lang="zh-CN" altLang="en-US" sz="3200" b="1" kern="0" dirty="0">
                <a:solidFill>
                  <a:srgbClr val="0000FF"/>
                </a:solidFill>
                <a:latin typeface="Times New Roman" panose="02020603050405020304" pitchFamily="18" charset="0"/>
                <a:cs typeface="Times New Roman" panose="02020603050405020304" pitchFamily="18" charset="0"/>
              </a:rPr>
              <a:t>：</a:t>
            </a:r>
            <a:r>
              <a:rPr lang="en-US" altLang="zh-CN" sz="3200" b="1" kern="0" dirty="0">
                <a:solidFill>
                  <a:srgbClr val="0000FF"/>
                </a:solidFill>
                <a:latin typeface="Times New Roman" panose="02020603050405020304" pitchFamily="18" charset="0"/>
                <a:cs typeface="Times New Roman" panose="02020603050405020304" pitchFamily="18" charset="0"/>
              </a:rPr>
              <a:t>I ran back to Gunter and told him the bad news. </a:t>
            </a:r>
            <a:r>
              <a:rPr lang="en-US" altLang="zh-CN" sz="3200"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4707" y="1656465"/>
            <a:ext cx="12162586" cy="3016210"/>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a:t>
            </a:r>
            <a:r>
              <a:rPr lang="en-US" altLang="zh-CN" sz="3200" b="1" dirty="0">
                <a:solidFill>
                  <a:srgbClr val="CC00CC"/>
                </a:solidFill>
                <a:latin typeface="Times New Roman" panose="02020603050405020304" pitchFamily="18" charset="0"/>
                <a:cs typeface="Times New Roman" panose="02020603050405020304" pitchFamily="18" charset="0"/>
              </a:rPr>
              <a:t>With the bus about to start,  after saying numerous sorry and thanks to Gunter, I asked him to leave me his phone number   promising I would call him after the important conference in Prague</a:t>
            </a:r>
            <a:endParaRPr lang="en-US" altLang="zh-CN" sz="3200" b="1" dirty="0">
              <a:solidFill>
                <a:srgbClr val="CC00CC"/>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CC00CC"/>
                </a:solidFill>
                <a:latin typeface="Times New Roman" panose="02020603050405020304" pitchFamily="18" charset="0"/>
                <a:cs typeface="Times New Roman" panose="02020603050405020304" pitchFamily="18" charset="0"/>
              </a:rPr>
              <a:t>and pay him the due taxi fee.    Thanks to Gunter’s understanding and generosity, I made it to Prague and attended the conference on schedule.</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flipV="1">
            <a:off x="5533783" y="5178469"/>
            <a:ext cx="3558846" cy="21509"/>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520575" y="5178469"/>
            <a:ext cx="27740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flipH="1">
            <a:off x="1022277" y="3265040"/>
            <a:ext cx="190073" cy="20487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5648645"/>
            <a:ext cx="2486550"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400854" y="5199978"/>
            <a:ext cx="25993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21215361">
            <a:off x="9787764" y="2685158"/>
            <a:ext cx="139785" cy="21676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4058292" y="2677257"/>
            <a:ext cx="7335748"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33350" y="3154166"/>
            <a:ext cx="11866866" cy="80248"/>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874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2528897"/>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Link3A:  </a:t>
            </a:r>
            <a:r>
              <a:rPr lang="en-US" altLang="zh-CN" sz="3200" b="1" dirty="0">
                <a:solidFill>
                  <a:srgbClr val="CC00CC"/>
                </a:solidFill>
                <a:latin typeface="Times New Roman" panose="02020603050405020304" pitchFamily="18" charset="0"/>
                <a:cs typeface="Times New Roman" panose="02020603050405020304" pitchFamily="18" charset="0"/>
              </a:rPr>
              <a:t>It was just too wonderful to hear his warm and friendly voice over the phone, which infused my heart with mixed emotions. </a:t>
            </a:r>
            <a:endParaRPr lang="en-US" altLang="zh-CN" sz="3200" b="1" dirty="0">
              <a:solidFill>
                <a:srgbClr val="CC00CC"/>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CC00CC"/>
                </a:solidFill>
                <a:latin typeface="Times New Roman" panose="02020603050405020304" pitchFamily="18" charset="0"/>
                <a:cs typeface="Times New Roman" panose="02020603050405020304" pitchFamily="18" charset="0"/>
              </a:rPr>
              <a:t>Apparently, he was over the moon when he got an unexpected call from me ---an odd passenger .</a:t>
            </a:r>
            <a:endParaRPr lang="en-US" altLang="zh-CN" sz="3200" b="1" dirty="0">
              <a:solidFill>
                <a:srgbClr val="CC00CC"/>
              </a:solidFill>
              <a:latin typeface="Times New Roman" panose="02020603050405020304" pitchFamily="18" charset="0"/>
              <a:cs typeface="Times New Roman" panose="02020603050405020304" pitchFamily="18" charset="0"/>
            </a:endParaRPr>
          </a:p>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3" name="直接连接符 12"/>
          <p:cNvCxnSpPr>
            <a:endCxn id="2" idx="3"/>
          </p:cNvCxnSpPr>
          <p:nvPr/>
        </p:nvCxnSpPr>
        <p:spPr>
          <a:xfrm>
            <a:off x="9626885" y="1295270"/>
            <a:ext cx="2511147"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3350" y="3140660"/>
            <a:ext cx="3555276"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98751" y="2609322"/>
            <a:ext cx="45925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2523727" flipH="1">
            <a:off x="10636345" y="1199466"/>
            <a:ext cx="114214" cy="10409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2104276" y="3601284"/>
            <a:ext cx="587553"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2528897"/>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Link3B:  </a:t>
            </a:r>
            <a:r>
              <a:rPr lang="en-US" altLang="zh-CN" sz="3200" b="1" dirty="0">
                <a:solidFill>
                  <a:srgbClr val="CC00CC"/>
                </a:solidFill>
                <a:latin typeface="Times New Roman" panose="02020603050405020304" pitchFamily="18" charset="0"/>
                <a:cs typeface="Times New Roman" panose="02020603050405020304" pitchFamily="18" charset="0"/>
                <a:sym typeface="+mn-ea"/>
              </a:rPr>
              <a:t>No sooner had he blurted out “hello” than his familiar, warm and reassuring voice came into my ears. Undoubtedly, when I explained my intention, he sounded more astounded than happy as if he couldn’t believe what he heard on the phone.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3" name="直接连接符 12"/>
          <p:cNvCxnSpPr>
            <a:endCxn id="2" idx="3"/>
          </p:cNvCxnSpPr>
          <p:nvPr/>
        </p:nvCxnSpPr>
        <p:spPr>
          <a:xfrm>
            <a:off x="9626885" y="1295270"/>
            <a:ext cx="2511147"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647380" y="3171482"/>
            <a:ext cx="15822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315147" y="2660693"/>
            <a:ext cx="5034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4802145">
            <a:off x="7831018" y="-1376893"/>
            <a:ext cx="122545" cy="62200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474415" y="1313792"/>
            <a:ext cx="5034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箭头: 下 8"/>
          <p:cNvSpPr/>
          <p:nvPr/>
        </p:nvSpPr>
        <p:spPr>
          <a:xfrm rot="18604564" flipH="1">
            <a:off x="6468626" y="840588"/>
            <a:ext cx="142093" cy="22987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围猎出租车|界面新闻 · 科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04306" y="5411163"/>
            <a:ext cx="7251991" cy="646331"/>
          </a:xfrm>
          <a:prstGeom prst="rect">
            <a:avLst/>
          </a:prstGeom>
          <a:solidFill>
            <a:srgbClr val="FFFF00"/>
          </a:solidFill>
        </p:spPr>
        <p:txBody>
          <a:bodyPr wrap="square" rtlCol="0">
            <a:spAutoFit/>
          </a:bodyPr>
          <a:lstStyle/>
          <a:p>
            <a:r>
              <a:rPr lang="en-US" altLang="zh-CN" sz="3600" dirty="0">
                <a:solidFill>
                  <a:srgbClr val="CC00CC"/>
                </a:solidFill>
              </a:rPr>
              <a:t> Conflicts-Experience -Reflection  </a:t>
            </a:r>
            <a:endParaRPr lang="zh-CN" altLang="en-US" sz="3600" dirty="0">
              <a:solidFill>
                <a:srgbClr val="CC00CC"/>
              </a:solidFill>
            </a:endParaRPr>
          </a:p>
        </p:txBody>
      </p:sp>
      <p:sp>
        <p:nvSpPr>
          <p:cNvPr id="5" name="文本框 4"/>
          <p:cNvSpPr txBox="1"/>
          <p:nvPr/>
        </p:nvSpPr>
        <p:spPr>
          <a:xfrm>
            <a:off x="10432774" y="6162261"/>
            <a:ext cx="1583635" cy="646331"/>
          </a:xfrm>
          <a:prstGeom prst="rect">
            <a:avLst/>
          </a:prstGeom>
          <a:solidFill>
            <a:srgbClr val="FFFF00"/>
          </a:solidFill>
        </p:spPr>
        <p:txBody>
          <a:bodyPr wrap="square" rtlCol="0">
            <a:spAutoFit/>
          </a:bodyPr>
          <a:lstStyle/>
          <a:p>
            <a:r>
              <a:rPr lang="zh-CN" altLang="en-US" sz="3600" dirty="0">
                <a:solidFill>
                  <a:srgbClr val="CC00CC"/>
                </a:solidFill>
              </a:rPr>
              <a:t>郑素红</a:t>
            </a:r>
            <a:endParaRPr lang="zh-CN" altLang="en-US" sz="3600" dirty="0">
              <a:solidFill>
                <a:srgbClr val="CC00CC"/>
              </a:solidFill>
            </a:endParaRPr>
          </a:p>
        </p:txBody>
      </p:sp>
      <p:sp>
        <p:nvSpPr>
          <p:cNvPr id="2" name="矩形 1"/>
          <p:cNvSpPr/>
          <p:nvPr/>
        </p:nvSpPr>
        <p:spPr>
          <a:xfrm>
            <a:off x="679661" y="621703"/>
            <a:ext cx="6340198" cy="1569660"/>
          </a:xfrm>
          <a:prstGeom prst="rect">
            <a:avLst/>
          </a:prstGeom>
          <a:noFill/>
        </p:spPr>
        <p:txBody>
          <a:bodyPr wrap="none" lIns="91440" tIns="45720" rIns="91440" bIns="45720">
            <a:spAutoFit/>
          </a:bodyPr>
          <a:lstStyle/>
          <a:p>
            <a:pPr algn="ctr"/>
            <a:r>
              <a:rPr lang="zh-CN" altLang="en-US" sz="9600" b="1" dirty="0">
                <a:ln w="22225">
                  <a:solidFill>
                    <a:schemeClr val="accent2"/>
                  </a:solidFill>
                  <a:prstDash val="solid"/>
                </a:ln>
                <a:solidFill>
                  <a:srgbClr val="FFC000"/>
                </a:solidFill>
              </a:rPr>
              <a:t>维也纳之约</a:t>
            </a:r>
            <a:endParaRPr lang="zh-CN" altLang="en-US" sz="9600" b="1" dirty="0">
              <a:ln w="22225">
                <a:solidFill>
                  <a:schemeClr val="accent2"/>
                </a:solidFill>
                <a:prstDash val="solid"/>
              </a:ln>
              <a:solidFill>
                <a:srgbClr val="FFC000"/>
              </a:solidFill>
            </a:endParaRPr>
          </a:p>
        </p:txBody>
      </p:sp>
      <p:sp>
        <p:nvSpPr>
          <p:cNvPr id="3" name="文本框 2"/>
          <p:cNvSpPr txBox="1"/>
          <p:nvPr/>
        </p:nvSpPr>
        <p:spPr>
          <a:xfrm>
            <a:off x="5760926" y="2903297"/>
            <a:ext cx="4379668" cy="769441"/>
          </a:xfrm>
          <a:prstGeom prst="rect">
            <a:avLst/>
          </a:prstGeom>
          <a:solidFill>
            <a:srgbClr val="FFFF00"/>
          </a:solidFill>
        </p:spPr>
        <p:txBody>
          <a:bodyPr wrap="square" rtlCol="0">
            <a:spAutoFit/>
          </a:bodyPr>
          <a:lstStyle/>
          <a:p>
            <a:r>
              <a:rPr lang="en-US" altLang="zh-CN" sz="4400" b="1" dirty="0">
                <a:solidFill>
                  <a:srgbClr val="C00000"/>
                </a:solidFill>
              </a:rPr>
              <a:t>2024</a:t>
            </a:r>
            <a:r>
              <a:rPr lang="zh-CN" altLang="en-US" sz="4400" b="1" dirty="0">
                <a:solidFill>
                  <a:srgbClr val="C00000"/>
                </a:solidFill>
              </a:rPr>
              <a:t>届全国卷</a:t>
            </a:r>
            <a:r>
              <a:rPr lang="en-US" altLang="zh-CN" sz="4400" b="1" dirty="0">
                <a:solidFill>
                  <a:srgbClr val="C00000"/>
                </a:solidFill>
              </a:rPr>
              <a:t>I</a:t>
            </a:r>
            <a:r>
              <a:rPr lang="zh-CN" altLang="en-US" sz="4400" b="1" dirty="0">
                <a:solidFill>
                  <a:srgbClr val="C00000"/>
                </a:solidFill>
              </a:rPr>
              <a:t> </a:t>
            </a:r>
            <a:endParaRPr lang="zh-CN" altLang="en-US" sz="44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err="1">
                <a:latin typeface="Times New Roman" panose="02020603050405020304" pitchFamily="18" charset="0"/>
                <a:cs typeface="Times New Roman" panose="02020603050405020304" pitchFamily="18" charset="0"/>
                <a:sym typeface="+mn-ea"/>
              </a:rPr>
              <a:t>EndingA</a:t>
            </a:r>
            <a:r>
              <a:rPr lang="en-US" altLang="zh-CN" sz="3200" b="1" dirty="0">
                <a:latin typeface="Times New Roman" panose="02020603050405020304" pitchFamily="18" charset="0"/>
                <a:cs typeface="Times New Roman" panose="02020603050405020304" pitchFamily="18" charset="0"/>
                <a:sym typeface="+mn-ea"/>
              </a:rPr>
              <a:t>: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FF0000"/>
                </a:solidFill>
                <a:latin typeface="Times New Roman" panose="02020603050405020304" pitchFamily="18" charset="0"/>
                <a:cs typeface="Times New Roman" panose="02020603050405020304" pitchFamily="18" charset="0"/>
                <a:sym typeface="+mn-ea"/>
              </a:rPr>
              <a:t>Echo 1</a:t>
            </a:r>
            <a:r>
              <a:rPr lang="zh-CN" altLang="en-US" sz="3200" b="1" dirty="0">
                <a:solidFill>
                  <a:srgbClr val="FF0000"/>
                </a:solidFill>
                <a:latin typeface="Times New Roman" panose="02020603050405020304" pitchFamily="18" charset="0"/>
                <a:cs typeface="Times New Roman" panose="02020603050405020304" pitchFamily="18" charset="0"/>
                <a:sym typeface="+mn-ea"/>
              </a:rPr>
              <a:t>： （幽默式结尾）</a:t>
            </a:r>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a:p>
            <a:pPr lvl="0"/>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Speeding to the conference venue in Vienna, I said jokingly that this time I had prepared enough cash to pay his taxi fee.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4" name="文本框 10"/>
          <p:cNvSpPr txBox="1"/>
          <p:nvPr/>
        </p:nvSpPr>
        <p:spPr>
          <a:xfrm>
            <a:off x="51264" y="2710981"/>
            <a:ext cx="12089473" cy="2062103"/>
          </a:xfrm>
          <a:prstGeom prst="rect">
            <a:avLst/>
          </a:prstGeom>
          <a:solidFill>
            <a:schemeClr val="bg1"/>
          </a:solidFill>
        </p:spPr>
        <p:txBody>
          <a:bodyPr wrap="square" rtlCol="0">
            <a:spAutoFit/>
          </a:bodyPr>
          <a:lstStyle/>
          <a:p>
            <a:pPr lvl="0"/>
            <a:r>
              <a:rPr lang="en-US" altLang="zh-CN" sz="3200" b="1" dirty="0" err="1">
                <a:latin typeface="Times New Roman" panose="02020603050405020304" pitchFamily="18" charset="0"/>
                <a:cs typeface="Times New Roman" panose="02020603050405020304" pitchFamily="18" charset="0"/>
                <a:sym typeface="+mn-ea"/>
              </a:rPr>
              <a:t>EndingB</a:t>
            </a:r>
            <a:r>
              <a:rPr lang="en-US" altLang="zh-CN" sz="3200" b="1" dirty="0">
                <a:latin typeface="Times New Roman" panose="02020603050405020304" pitchFamily="18" charset="0"/>
                <a:cs typeface="Times New Roman" panose="02020603050405020304" pitchFamily="18" charset="0"/>
                <a:sym typeface="+mn-ea"/>
              </a:rPr>
              <a:t>:  </a:t>
            </a:r>
            <a:r>
              <a:rPr lang="zh-CN" altLang="en-US" sz="3200" b="1" dirty="0">
                <a:latin typeface="Times New Roman" panose="02020603050405020304" pitchFamily="18" charset="0"/>
                <a:cs typeface="Times New Roman" panose="02020603050405020304" pitchFamily="18" charset="0"/>
                <a:sym typeface="+mn-ea"/>
              </a:rPr>
              <a:t>（人与人之间美好的信任）</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CC00CC"/>
                </a:solidFill>
                <a:latin typeface="Times New Roman" panose="02020603050405020304" pitchFamily="18" charset="0"/>
                <a:cs typeface="Times New Roman" panose="02020603050405020304" pitchFamily="18" charset="0"/>
                <a:sym typeface="+mn-ea"/>
              </a:rPr>
              <a:t>What happened on that September cold, wet and unforgettable evening served as  a beautiful reminder of how trust can bring people closer together.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4" name="文本框 10"/>
          <p:cNvSpPr txBox="1"/>
          <p:nvPr/>
        </p:nvSpPr>
        <p:spPr>
          <a:xfrm>
            <a:off x="51264" y="2710981"/>
            <a:ext cx="12089473" cy="1569660"/>
          </a:xfrm>
          <a:prstGeom prst="rect">
            <a:avLst/>
          </a:prstGeom>
          <a:solidFill>
            <a:schemeClr val="bg1"/>
          </a:solidFill>
        </p:spPr>
        <p:txBody>
          <a:bodyPr wrap="square" rtlCol="0">
            <a:spAutoFit/>
          </a:bodyPr>
          <a:lstStyle/>
          <a:p>
            <a:pPr lvl="0"/>
            <a:r>
              <a:rPr lang="en-US" altLang="zh-CN" sz="3200" b="1" dirty="0" err="1">
                <a:latin typeface="Times New Roman" panose="02020603050405020304" pitchFamily="18" charset="0"/>
                <a:cs typeface="Times New Roman" panose="02020603050405020304" pitchFamily="18" charset="0"/>
                <a:sym typeface="+mn-ea"/>
              </a:rPr>
              <a:t>EndingC</a:t>
            </a:r>
            <a:r>
              <a:rPr lang="en-US" altLang="zh-CN" sz="3200" b="1" dirty="0">
                <a:latin typeface="Times New Roman" panose="02020603050405020304" pitchFamily="18" charset="0"/>
                <a:cs typeface="Times New Roman" panose="02020603050405020304" pitchFamily="18" charset="0"/>
                <a:sym typeface="+mn-ea"/>
              </a:rPr>
              <a:t>:  </a:t>
            </a:r>
            <a:r>
              <a:rPr lang="zh-CN" altLang="en-US" sz="3200" b="1" dirty="0">
                <a:latin typeface="Times New Roman" panose="02020603050405020304" pitchFamily="18" charset="0"/>
                <a:cs typeface="Times New Roman" panose="02020603050405020304" pitchFamily="18" charset="0"/>
                <a:sym typeface="+mn-ea"/>
              </a:rPr>
              <a:t>（我的一诺千金）</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FF0000"/>
                </a:solidFill>
                <a:latin typeface="Times New Roman" panose="02020603050405020304" pitchFamily="18" charset="0"/>
                <a:cs typeface="Times New Roman" panose="02020603050405020304" pitchFamily="18" charset="0"/>
                <a:sym typeface="+mn-ea"/>
              </a:rPr>
              <a:t>I proved to the generous , warm-hearted taxi driver  that I am a man of integrity and Gunter deserved to be repaid and respected.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latin typeface="Times New Roman" panose="02020603050405020304" pitchFamily="18" charset="0"/>
                <a:cs typeface="Times New Roman" panose="02020603050405020304" pitchFamily="18" charset="0"/>
              </a:rPr>
              <a:t>Four days later, when I was back in Vienna, I called Gunter as promised.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4" name="文本框 10"/>
          <p:cNvSpPr txBox="1"/>
          <p:nvPr/>
        </p:nvSpPr>
        <p:spPr>
          <a:xfrm>
            <a:off x="51264" y="2710981"/>
            <a:ext cx="12089473" cy="3046988"/>
          </a:xfrm>
          <a:prstGeom prst="rect">
            <a:avLst/>
          </a:prstGeom>
          <a:solidFill>
            <a:schemeClr val="bg1"/>
          </a:solidFill>
        </p:spPr>
        <p:txBody>
          <a:bodyPr wrap="square" rtlCol="0">
            <a:spAutoFit/>
          </a:bodyPr>
          <a:lstStyle/>
          <a:p>
            <a:pPr lvl="0"/>
            <a:r>
              <a:rPr lang="en-US" altLang="zh-CN" sz="3200" b="1" dirty="0" err="1">
                <a:latin typeface="Times New Roman" panose="02020603050405020304" pitchFamily="18" charset="0"/>
                <a:cs typeface="Times New Roman" panose="02020603050405020304" pitchFamily="18" charset="0"/>
                <a:sym typeface="+mn-ea"/>
              </a:rPr>
              <a:t>EndingD</a:t>
            </a:r>
            <a:r>
              <a:rPr lang="en-US" altLang="zh-CN" sz="3200" b="1" dirty="0">
                <a:latin typeface="Times New Roman" panose="02020603050405020304" pitchFamily="18" charset="0"/>
                <a:cs typeface="Times New Roman" panose="02020603050405020304" pitchFamily="18" charset="0"/>
                <a:sym typeface="+mn-ea"/>
              </a:rPr>
              <a:t>:  </a:t>
            </a:r>
            <a:r>
              <a:rPr lang="zh-CN" altLang="en-US" sz="3200" b="1" dirty="0">
                <a:latin typeface="Times New Roman" panose="02020603050405020304" pitchFamily="18" charset="0"/>
                <a:cs typeface="Times New Roman" panose="02020603050405020304" pitchFamily="18" charset="0"/>
                <a:sym typeface="+mn-ea"/>
              </a:rPr>
              <a:t>（奇妙际遇，成就奇缘）</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FF0000"/>
                </a:solidFill>
                <a:latin typeface="Times New Roman" panose="02020603050405020304" pitchFamily="18" charset="0"/>
                <a:cs typeface="Times New Roman" panose="02020603050405020304" pitchFamily="18" charset="0"/>
                <a:sym typeface="+mn-ea"/>
              </a:rPr>
              <a:t>The unforgettable encounter between Gunter and me formed a close bond/ friendship.  That stressful and chaotic situation would stick in my memory for ever/ would be engraved in my heart,  which taught me that mutual trust is the seed that blossoms into deep and lasting connections.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373" y="108247"/>
            <a:ext cx="12129529" cy="6427401"/>
          </a:xfrm>
          <a:prstGeom prst="rect">
            <a:avLst/>
          </a:prstGeom>
          <a:solidFill>
            <a:schemeClr val="bg1"/>
          </a:solidFill>
        </p:spPr>
        <p:txBody>
          <a:bodyPr wrap="square">
            <a:spAutoFit/>
          </a:bodyPr>
          <a:lstStyle/>
          <a:p>
            <a:pPr algn="just">
              <a:lnSpc>
                <a:spcPts val="3840"/>
              </a:lnSpc>
            </a:pPr>
            <a:r>
              <a:rPr lang="en-US" altLang="zh-CN" sz="3200" i="1" dirty="0">
                <a:solidFill>
                  <a:srgbClr val="0000FF"/>
                </a:solidFill>
              </a:rPr>
              <a:t>Para1 </a:t>
            </a:r>
            <a:r>
              <a:rPr lang="zh-CN" altLang="en-US" sz="3200" i="1" dirty="0">
                <a:solidFill>
                  <a:srgbClr val="0000FF"/>
                </a:solidFill>
              </a:rPr>
              <a:t>：</a:t>
            </a:r>
            <a:r>
              <a:rPr lang="en-US" altLang="zh-CN" sz="3200" i="1" dirty="0">
                <a:solidFill>
                  <a:srgbClr val="0000FF"/>
                </a:solidFill>
              </a:rPr>
              <a:t>I ran back to Gunter and told him the bad news. </a:t>
            </a:r>
            <a:r>
              <a:rPr lang="en-US" altLang="zh-CN" sz="3200" dirty="0">
                <a:solidFill>
                  <a:srgbClr val="0000FF"/>
                </a:solidFill>
                <a:latin typeface="Times New Roman" panose="02020603050405020304" pitchFamily="18" charset="0"/>
                <a:cs typeface="Times New Roman" panose="02020603050405020304" pitchFamily="18" charset="0"/>
              </a:rPr>
              <a:t>Breathless and sweaty, I  stole a secret look at the bus, sighing with a sinking heart. Definitely, I would miss the bus because of my silly mistake. It was too terrible to picture the coming disaster of not being able to attend the conference.  Never in my wildest dream had I imagined that my inability to pay him didn’t bother him at all. Instead, he fished out some cash, rushed to purchase me a bus ticket and urged me to board the bus to Prague.  Overwhelmed with an enormous sense of gratitude , I was almost moved to tears. With the bus about to start,  after saying numerous thanks to Gunter, I asked him for his phone number,   promising I would call him after the important conference in Prague and pay him the due taxi fee.    Thanks to Gunter’s understanding and generosity, I made it to Prague and attended the conference on schedule.</a:t>
            </a: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 y="15781"/>
            <a:ext cx="12192001" cy="6986528"/>
          </a:xfrm>
          <a:prstGeom prst="rect">
            <a:avLst/>
          </a:prstGeom>
          <a:solidFill>
            <a:schemeClr val="bg1"/>
          </a:solidFill>
        </p:spPr>
        <p:txBody>
          <a:bodyPr wrap="square">
            <a:spAutoFit/>
          </a:bodyPr>
          <a:lstStyle/>
          <a:p>
            <a:pPr algn="just"/>
            <a:r>
              <a:rPr lang="en-US" altLang="zh-CN" sz="3200" i="1" dirty="0">
                <a:solidFill>
                  <a:srgbClr val="0000FF"/>
                </a:solidFill>
              </a:rPr>
              <a:t>Para1 </a:t>
            </a:r>
            <a:r>
              <a:rPr lang="zh-CN" altLang="en-US" sz="3200" i="1" dirty="0">
                <a:solidFill>
                  <a:srgbClr val="0000FF"/>
                </a:solidFill>
              </a:rPr>
              <a:t>：</a:t>
            </a:r>
            <a:r>
              <a:rPr lang="en-US" altLang="zh-CN" sz="3200" i="1" dirty="0">
                <a:solidFill>
                  <a:srgbClr val="0000FF"/>
                </a:solidFill>
              </a:rPr>
              <a:t>I ran back to Gunter and told him the bad news. </a:t>
            </a:r>
            <a:r>
              <a:rPr lang="en-US" altLang="zh-CN" sz="3200" b="1" dirty="0">
                <a:solidFill>
                  <a:srgbClr val="0000FF"/>
                </a:solidFill>
              </a:rPr>
              <a:t>When he heard it, his expression changed slightly but seeing my apologetic look on my face, Gunter reassured me, “ It’s not a big deal. ” Feeling extremely embarrassed and not knowing what to do with the unexpected situation, I was in a new dilemma.  What I never expected was that he smiled warmly at me, shrugging his shoulders and straightforwardly responding “OK. The ride is free since you have no cash.” Noticing the bus was about to start, Gunter even urged me to board the bus to Prague in case I should miss the conference. After asking for his phone number, I jumped onto the bus and waved goodbye to Gunter. Moved to tears, I promised that I would be in Vienna for another conference in four days and that I would call him and pay him the taxi fee!</a:t>
            </a:r>
            <a:endParaRPr lang="en-US" altLang="zh-CN" sz="3200" b="1"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 y="262360"/>
            <a:ext cx="12192001" cy="6494085"/>
          </a:xfrm>
          <a:prstGeom prst="rect">
            <a:avLst/>
          </a:prstGeom>
          <a:solidFill>
            <a:schemeClr val="bg1"/>
          </a:solidFill>
        </p:spPr>
        <p:txBody>
          <a:bodyPr wrap="square">
            <a:spAutoFit/>
          </a:bodyPr>
          <a:lstStyle/>
          <a:p>
            <a:pPr algn="just"/>
            <a:r>
              <a:rPr lang="en-US" altLang="zh-CN" sz="3200" i="1" dirty="0">
                <a:solidFill>
                  <a:srgbClr val="0000FF"/>
                </a:solidFill>
              </a:rPr>
              <a:t>Para2</a:t>
            </a:r>
            <a:r>
              <a:rPr lang="zh-CN" altLang="en-US" sz="3200" i="1" dirty="0">
                <a:solidFill>
                  <a:srgbClr val="0000FF"/>
                </a:solidFill>
              </a:rPr>
              <a:t>： </a:t>
            </a:r>
            <a:r>
              <a:rPr lang="en-US" altLang="zh-CN" sz="3200" i="1" dirty="0">
                <a:solidFill>
                  <a:srgbClr val="0000FF"/>
                </a:solidFill>
              </a:rPr>
              <a:t>Four days later, when I was back in Vienna, I called Gunter as promised.  </a:t>
            </a:r>
            <a:r>
              <a:rPr lang="en-US" altLang="zh-CN" sz="3200" b="1" dirty="0">
                <a:solidFill>
                  <a:srgbClr val="0000FF"/>
                </a:solidFill>
              </a:rPr>
              <a:t>No sooner had he blurted out “hello” than his familiar, warm and reassuring voice came into my ears.  Undoubtedly, when I explained my intention, he sounded more astounded than happy as if he couldn’t believe what he heard on the phone.  We arranged to meet on the taxi rank of the Vienna airport, where I took his taxi and had a remarkable encounter with this humble but amazing taxi driver.  As his car approached me, he invited me in, a wide smile blossoming on his face. I jumped into his car, expressed my heartfelt gratitude and eventually paid off my previous debt.  Speeding to the conference venue, I said jokingly that this time I had prepared enough cash to pay his taxi fee. </a:t>
            </a:r>
            <a:r>
              <a:rPr lang="zh-CN" altLang="en-US" sz="3200" dirty="0"/>
              <a:t>（回扣式</a:t>
            </a:r>
            <a:r>
              <a:rPr lang="en-US" altLang="zh-CN" sz="3200" dirty="0"/>
              <a:t>+</a:t>
            </a:r>
            <a:r>
              <a:rPr lang="zh-CN" altLang="en-US" sz="3200" dirty="0"/>
              <a:t>幽默式结尾）</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95693" y="6454"/>
            <a:ext cx="12096307" cy="6986528"/>
          </a:xfrm>
          <a:prstGeom prst="rect">
            <a:avLst/>
          </a:prstGeom>
          <a:solidFill>
            <a:schemeClr val="bg1"/>
          </a:solidFill>
        </p:spPr>
        <p:txBody>
          <a:bodyPr wrap="square">
            <a:spAutoFit/>
          </a:bodyPr>
          <a:lstStyle/>
          <a:p>
            <a:pPr algn="just"/>
            <a:r>
              <a:rPr lang="en-US" altLang="zh-CN" sz="3200" i="1" dirty="0">
                <a:solidFill>
                  <a:srgbClr val="0000FF"/>
                </a:solidFill>
              </a:rPr>
              <a:t>Para2</a:t>
            </a:r>
            <a:r>
              <a:rPr lang="zh-CN" altLang="en-US" sz="3200" i="1" dirty="0">
                <a:solidFill>
                  <a:srgbClr val="0000FF"/>
                </a:solidFill>
              </a:rPr>
              <a:t>： </a:t>
            </a:r>
            <a:r>
              <a:rPr lang="en-US" altLang="zh-CN" sz="3200" i="1" dirty="0">
                <a:solidFill>
                  <a:srgbClr val="0000FF"/>
                </a:solidFill>
              </a:rPr>
              <a:t>Four days later, when I was back in Vienna, I called Gunter as promised.  </a:t>
            </a:r>
            <a:r>
              <a:rPr lang="en-US" altLang="zh-CN" sz="3200" b="1" dirty="0">
                <a:solidFill>
                  <a:srgbClr val="0000FF"/>
                </a:solidFill>
              </a:rPr>
              <a:t>No sooner had he blurted out “hello” than his familiar, warm and reassuring voice came into my ears.  Undoubtedly, when I explained my intention, he sounded more astounded than happy as if he couldn’t believe what he heard on the phone.  We arranged to meet on the taxi rank of the Vienna airport, where I took his taxi and had a remarkable encounter with this humble but amazing taxi driver.  As his car approached me, he invited me in, a wide smile blossoming on his face. I jumped into his car, expressed my heartfelt gratitude and eventually paid off my previous debt.  What happened on that September cold, wet and unforgettable evening served as  a beautiful reminder of how trust can bring people closer together.  </a:t>
            </a:r>
            <a:r>
              <a:rPr lang="zh-CN" altLang="en-US" sz="3200" b="1" dirty="0">
                <a:solidFill>
                  <a:srgbClr val="0000FF"/>
                </a:solidFill>
              </a:rPr>
              <a:t>（感悟哲理式结尾）</a:t>
            </a:r>
            <a:endParaRPr lang="en-US" altLang="zh-CN" sz="32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p:nvPr/>
        </p:nvSpPr>
        <p:spPr>
          <a:xfrm>
            <a:off x="4092835" y="632208"/>
            <a:ext cx="2996295" cy="713707"/>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 </a:t>
            </a:r>
            <a:r>
              <a:rPr lang="zh-CN" altLang="en-US" dirty="0"/>
              <a:t>人与社会</a:t>
            </a:r>
            <a:endParaRPr lang="zh-CN" altLang="en-US" dirty="0"/>
          </a:p>
        </p:txBody>
      </p:sp>
      <p:sp>
        <p:nvSpPr>
          <p:cNvPr id="6" name="内容占位符 2"/>
          <p:cNvSpPr txBox="1"/>
          <p:nvPr/>
        </p:nvSpPr>
        <p:spPr>
          <a:xfrm>
            <a:off x="0" y="2541243"/>
            <a:ext cx="11807687" cy="2885523"/>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zh-CN" altLang="en-US" sz="2400" dirty="0"/>
              <a:t>人与社会主题意义下的续写文本故事类型：人际交往 （家人，恋人，邻里， 同学，同事，陌生人 等） </a:t>
            </a:r>
            <a:endParaRPr lang="en-US" altLang="zh-CN" sz="2400" dirty="0"/>
          </a:p>
          <a:p>
            <a:pPr marL="457200" indent="-457200">
              <a:buAutoNum type="arabicPeriod"/>
            </a:pPr>
            <a:r>
              <a:rPr lang="zh-CN" altLang="en-US" sz="2400" dirty="0"/>
              <a:t>该主题意义下的续写文本叙事具体体现为：人际交往；社区服务；家庭关系；友情培养</a:t>
            </a:r>
            <a:r>
              <a:rPr lang="zh-CN" altLang="en-US" sz="2400"/>
              <a:t>；职场竞争</a:t>
            </a:r>
            <a:r>
              <a:rPr lang="zh-CN" altLang="en-US" sz="2400" dirty="0"/>
              <a:t>；</a:t>
            </a:r>
            <a:endParaRPr lang="en-US" altLang="zh-CN" sz="2400" dirty="0"/>
          </a:p>
          <a:p>
            <a:pPr marL="457200" indent="-457200">
              <a:buAutoNum type="arabicPeriod"/>
            </a:pPr>
            <a:r>
              <a:rPr lang="zh-CN" altLang="en-US" sz="2400" dirty="0"/>
              <a:t>人与社会主题往往与人与自我主题糅合一起，通过“陷入困境，友好帮助，矛盾化解，等来铺排叙事；</a:t>
            </a:r>
            <a:endParaRPr lang="en-US" altLang="zh-CN" sz="2400" dirty="0"/>
          </a:p>
          <a:p>
            <a:pPr marL="457200" indent="-457200">
              <a:buAutoNum type="arabicPeriod"/>
            </a:pPr>
            <a:r>
              <a:rPr lang="en-US" altLang="zh-CN" sz="2400" dirty="0"/>
              <a:t> </a:t>
            </a:r>
            <a:r>
              <a:rPr lang="zh-CN" altLang="en-US" sz="2400" dirty="0"/>
              <a:t>本文为：陌生人司机 友好帮助我赶到汽车站 结果我没钱支付打的士的费用。但我信守诺言，最终支付了车费，成就了一段了美好的际遇。</a:t>
            </a:r>
            <a:endParaRPr lang="zh-CN" altLang="en-US" sz="24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霞·光高清唯美风景桌面壁纸高清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1"/>
          <p:cNvSpPr txBox="1"/>
          <p:nvPr/>
        </p:nvSpPr>
        <p:spPr>
          <a:xfrm>
            <a:off x="4253501" y="2715293"/>
            <a:ext cx="5969285" cy="1075871"/>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rgbClr val="FF0000"/>
                </a:solidFill>
                <a:latin typeface="Arial Black" panose="020B0A04020102020204" pitchFamily="34" charset="0"/>
              </a:rPr>
              <a:t> Promise is debt.</a:t>
            </a:r>
            <a:endParaRPr lang="zh-CN" altLang="en-US" b="1" dirty="0">
              <a:solidFill>
                <a:srgbClr val="FF0000"/>
              </a:solidFill>
              <a:latin typeface="Arial Black" panose="020B0A040201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0" y="90826"/>
            <a:ext cx="12192000" cy="6582828"/>
          </a:xfrm>
          <a:prstGeom prst="rect">
            <a:avLst/>
          </a:prstGeom>
          <a:solidFill>
            <a:schemeClr val="bg1"/>
          </a:solidFill>
        </p:spPr>
        <p:txBody>
          <a:bodyPr wrap="square">
            <a:spAutoFit/>
          </a:bodyPr>
          <a:lstStyle/>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I met Gunter on a cold, wet and unforgettable evening in September. I had planned to fly to Vienna and take a bus to Prague for a conference. Due to a big storm, my flight had been delayed by an hour and a half. I touched down in Vienna just 30minutes before the departure of the last bus to Prague. The moment I got off the plane, I ran like crazy through the airport building and jumped into the first taxi on the rank without a second thought.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That was when I met Gunter. I told him where I was going, but he said he hadn't heard of the bus station. I thought my pronunciation was the problem, so I explained again more slowly, but he still looked confused. When I was about to give up, Gunter fished out his little phone and rang up a friend. After a heated discussion that lasted for what seemed like a century, Gunter put his phone down and started the car.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Finally, with just two minutes to spare, we rolled into the bus station. Thankfully, there was a long queue still waiting to board the bus. Gunter parked the taxi behind the bus, turned around, and looked at me with a big smile on his face. "'We made it, "he said.</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Just then I </a:t>
            </a:r>
            <a:r>
              <a:rPr lang="en-US" altLang="zh-CN" sz="2400" kern="100" dirty="0" err="1">
                <a:effectLst/>
                <a:latin typeface="Times New Roman Regular"/>
                <a:ea typeface="宋体" panose="02010600030101010101" pitchFamily="2" charset="-122"/>
                <a:cs typeface="Times New Roman" panose="02020603050405020304" pitchFamily="18" charset="0"/>
              </a:rPr>
              <a:t>realised</a:t>
            </a:r>
            <a:r>
              <a:rPr lang="en-US" altLang="zh-CN" sz="2400" kern="100" dirty="0">
                <a:effectLst/>
                <a:latin typeface="Times New Roman Regular"/>
                <a:ea typeface="宋体" panose="02010600030101010101" pitchFamily="2" charset="-122"/>
                <a:cs typeface="Times New Roman" panose="02020603050405020304" pitchFamily="18" charset="0"/>
              </a:rPr>
              <a:t> that I had zero cash in my wallet. I flashed him an apologetic smile as I pulled out my Portuguese bankcard. He tried it several times, but the card machine just did not play along. A feeling of helplessness washed over me as I saw the bus queue thinning out.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At this moment, Gunter pointed towards the waiting hall of the bus station. There at the entrance, was a cash machine. I jumped out of the car, made a mad run for the machine, and popped my card in, only to read the message, "Out of order. Sorry."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Para1 </a:t>
            </a:r>
            <a:r>
              <a:rPr lang="zh-CN" altLang="zh-CN" sz="2400" kern="100" dirty="0">
                <a:effectLst/>
                <a:latin typeface="Times New Roman Regular"/>
                <a:ea typeface="宋体" panose="02010600030101010101" pitchFamily="2" charset="-122"/>
                <a:cs typeface="Times New Roman Regular"/>
              </a:rPr>
              <a:t>：</a:t>
            </a:r>
            <a:r>
              <a:rPr lang="en-US" altLang="zh-CN" sz="2400" kern="100" dirty="0">
                <a:effectLst/>
                <a:latin typeface="Times New Roman Regular"/>
                <a:ea typeface="宋体" panose="02010600030101010101" pitchFamily="2" charset="-122"/>
                <a:cs typeface="Times New Roman" panose="02020603050405020304" pitchFamily="18" charset="0"/>
              </a:rPr>
              <a:t>I ran back to Gunter and told him the bad news.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Para2</a:t>
            </a:r>
            <a:r>
              <a:rPr lang="zh-CN" altLang="zh-CN" sz="2400" kern="100" dirty="0">
                <a:effectLst/>
                <a:latin typeface="Times New Roman Regular"/>
                <a:ea typeface="宋体" panose="02010600030101010101" pitchFamily="2" charset="-122"/>
                <a:cs typeface="Times New Roman Regular"/>
              </a:rPr>
              <a:t>：</a:t>
            </a:r>
            <a:r>
              <a:rPr lang="zh-CN" altLang="zh-CN" sz="2400" kern="100" dirty="0">
                <a:effectLst/>
                <a:latin typeface="Calibri" panose="020F0502020204030204" pitchFamily="34" charset="0"/>
                <a:ea typeface="Times New Roman Regular"/>
                <a:cs typeface="Times New Roman" panose="02020603050405020304" pitchFamily="18" charset="0"/>
              </a:rPr>
              <a:t> </a:t>
            </a:r>
            <a:r>
              <a:rPr lang="en-US" altLang="zh-CN" sz="2400" kern="100" dirty="0">
                <a:effectLst/>
                <a:latin typeface="Calibri" panose="020F0502020204030204" pitchFamily="34" charset="0"/>
                <a:ea typeface="Times New Roman Regular"/>
                <a:cs typeface="Times New Roman" panose="02020603050405020304" pitchFamily="18" charset="0"/>
              </a:rPr>
              <a:t>Four days later, when I was back in Vienna, I called Gunter as promised.</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181528" y="90826"/>
            <a:ext cx="11010471" cy="6586868"/>
          </a:xfrm>
          <a:prstGeom prst="rect">
            <a:avLst/>
          </a:prstGeom>
          <a:solidFill>
            <a:schemeClr val="bg1"/>
          </a:solidFill>
        </p:spPr>
        <p:txBody>
          <a:bodyPr wrap="square">
            <a:spAutoFit/>
          </a:bodyPr>
          <a:lstStyle/>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I met Gunter on a cold, wet and unforgettable evening in September. I had planned to fly to Vienna and take a bus to Prague for a conference. Due to a big storm, my flight had been delayed by an hour and a half. I touched down in Vienna just 30minutes before the departure of the last bus to Prague. The moment I got off the plane, I ran like crazy through the airport building and jumped into the first taxi on the rank without a second thought.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That was when I met </a:t>
            </a:r>
            <a:r>
              <a:rPr lang="en-US" altLang="zh-CN" sz="2400" b="1" kern="100" dirty="0">
                <a:solidFill>
                  <a:srgbClr val="C00000"/>
                </a:solidFill>
                <a:effectLst/>
                <a:latin typeface="Times New Roman Regular"/>
                <a:ea typeface="宋体" panose="02010600030101010101" pitchFamily="2" charset="-122"/>
                <a:cs typeface="Times New Roman" panose="02020603050405020304" pitchFamily="18" charset="0"/>
              </a:rPr>
              <a:t>Gunter. </a:t>
            </a:r>
            <a:r>
              <a:rPr lang="en-US" altLang="zh-CN" sz="2400" kern="100" dirty="0">
                <a:effectLst/>
                <a:latin typeface="Times New Roman Regular"/>
                <a:ea typeface="宋体" panose="02010600030101010101" pitchFamily="2" charset="-122"/>
                <a:cs typeface="Times New Roman" panose="02020603050405020304" pitchFamily="18" charset="0"/>
              </a:rPr>
              <a:t>I told him where I was going, but he said he hadn't heard of the bus station. I thought my pronunciation was the problem, so I explained again more slowly, but he still looked confused. When I was about to give up, Gunter fished out his little phone and rang up a friend. After a heated discussion that lasted for what seemed like a century, Gunter put his phone down and started the car.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Finally, with just two minutes to spare, we rolled into the bus station. Thankfully, there was a long queue still waiting to board the bus. Gunter parked the taxi behind the bus, turned around, and looked at me with a big smile on his face. "'We made it, "he said.</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Just then I </a:t>
            </a:r>
            <a:r>
              <a:rPr lang="en-US" altLang="zh-CN" sz="2400" kern="100" dirty="0" err="1">
                <a:effectLst/>
                <a:latin typeface="Times New Roman Regular"/>
                <a:ea typeface="宋体" panose="02010600030101010101" pitchFamily="2" charset="-122"/>
                <a:cs typeface="Times New Roman" panose="02020603050405020304" pitchFamily="18" charset="0"/>
              </a:rPr>
              <a:t>realised</a:t>
            </a:r>
            <a:r>
              <a:rPr lang="en-US" altLang="zh-CN" sz="2400" kern="100" dirty="0">
                <a:effectLst/>
                <a:latin typeface="Times New Roman Regular"/>
                <a:ea typeface="宋体" panose="02010600030101010101" pitchFamily="2" charset="-122"/>
                <a:cs typeface="Times New Roman" panose="02020603050405020304" pitchFamily="18" charset="0"/>
              </a:rPr>
              <a:t> that I had zero cash in my wallet. I flashed him an apologetic smile as I pulled out my Portuguese bankcard. He tried it several times, but the card machine just did not play along. A feeling of helplessness washed over me as I saw the bus queue thinning out.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At this moment, Gunter pointed towards the waiting hall of the bus station. There at the entrance, was a cash machine. I jumped out of the car, made a mad run for the machine, and popped my card in, only to read the message, "Out of order. Sorry."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5" name="直接连接符 4"/>
          <p:cNvCxnSpPr/>
          <p:nvPr/>
        </p:nvCxnSpPr>
        <p:spPr>
          <a:xfrm>
            <a:off x="7397393" y="2757287"/>
            <a:ext cx="47737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94544" y="3074074"/>
            <a:ext cx="10897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2" idx="1"/>
          </p:cNvCxnSpPr>
          <p:nvPr/>
        </p:nvCxnSpPr>
        <p:spPr>
          <a:xfrm>
            <a:off x="1181528" y="3384260"/>
            <a:ext cx="9257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9"/>
          <p:cNvSpPr/>
          <p:nvPr/>
        </p:nvSpPr>
        <p:spPr>
          <a:xfrm>
            <a:off x="144222" y="4132933"/>
            <a:ext cx="1443409" cy="742951"/>
          </a:xfrm>
          <a:prstGeom prst="rect">
            <a:avLst/>
          </a:prstGeom>
          <a:solidFill>
            <a:srgbClr val="FFFF00"/>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Gunter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 name="矩形 19"/>
          <p:cNvSpPr/>
          <p:nvPr/>
        </p:nvSpPr>
        <p:spPr>
          <a:xfrm>
            <a:off x="2234629" y="3397376"/>
            <a:ext cx="7407667"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responsible  warm-hearted  friendly  professional</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15" name="直接连接符 14"/>
          <p:cNvCxnSpPr/>
          <p:nvPr/>
        </p:nvCxnSpPr>
        <p:spPr>
          <a:xfrm>
            <a:off x="3698697" y="4173657"/>
            <a:ext cx="83323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39064" y="692267"/>
            <a:ext cx="1069539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395572" y="974099"/>
            <a:ext cx="1069539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39064" y="1316938"/>
            <a:ext cx="1069539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矩形 19"/>
          <p:cNvSpPr/>
          <p:nvPr/>
        </p:nvSpPr>
        <p:spPr>
          <a:xfrm>
            <a:off x="20823" y="1544624"/>
            <a:ext cx="1690209"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Characters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21" name="直接连接符 20"/>
          <p:cNvCxnSpPr/>
          <p:nvPr/>
        </p:nvCxnSpPr>
        <p:spPr>
          <a:xfrm>
            <a:off x="1181528" y="1575580"/>
            <a:ext cx="109094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矩形 19"/>
          <p:cNvSpPr/>
          <p:nvPr/>
        </p:nvSpPr>
        <p:spPr>
          <a:xfrm>
            <a:off x="209651" y="250470"/>
            <a:ext cx="595406"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I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5" name="矩形 19"/>
          <p:cNvSpPr/>
          <p:nvPr/>
        </p:nvSpPr>
        <p:spPr>
          <a:xfrm>
            <a:off x="2530867" y="187638"/>
            <a:ext cx="2534293"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 anxious  honest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27" name="直接连接符 26"/>
          <p:cNvCxnSpPr/>
          <p:nvPr/>
        </p:nvCxnSpPr>
        <p:spPr>
          <a:xfrm>
            <a:off x="1587631" y="4789679"/>
            <a:ext cx="4792621"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94544" y="5091981"/>
            <a:ext cx="109094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81528" y="5971207"/>
            <a:ext cx="109094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81528" y="6279431"/>
            <a:ext cx="1009949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181528" y="90826"/>
            <a:ext cx="11010471" cy="6586868"/>
          </a:xfrm>
          <a:prstGeom prst="rect">
            <a:avLst/>
          </a:prstGeom>
          <a:solidFill>
            <a:schemeClr val="bg1"/>
          </a:solidFill>
        </p:spPr>
        <p:txBody>
          <a:bodyPr wrap="square">
            <a:spAutoFit/>
          </a:bodyPr>
          <a:lstStyle/>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I met Gunter on a cold, wet and unforgettable evening in September. I had planned to fly to Vienna and take a bus to Prague for a conference. Due to a big storm, my flight had been delayed by an hour and a half. I touched down in Vienna just 30 minutes before the departure of the last bus to Prague. The moment I got off the plane, I ran like crazy through the airport building and jumped into the first taxi on the rank without a second thought.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That was when I met </a:t>
            </a:r>
            <a:r>
              <a:rPr lang="en-US" altLang="zh-CN" sz="2400" b="1" kern="100" dirty="0">
                <a:solidFill>
                  <a:srgbClr val="C00000"/>
                </a:solidFill>
                <a:effectLst/>
                <a:latin typeface="Times New Roman Regular"/>
                <a:ea typeface="宋体" panose="02010600030101010101" pitchFamily="2" charset="-122"/>
                <a:cs typeface="Times New Roman" panose="02020603050405020304" pitchFamily="18" charset="0"/>
              </a:rPr>
              <a:t>Gunter. </a:t>
            </a:r>
            <a:r>
              <a:rPr lang="en-US" altLang="zh-CN" sz="2400" kern="100" dirty="0">
                <a:effectLst/>
                <a:latin typeface="Times New Roman Regular"/>
                <a:ea typeface="宋体" panose="02010600030101010101" pitchFamily="2" charset="-122"/>
                <a:cs typeface="Times New Roman" panose="02020603050405020304" pitchFamily="18" charset="0"/>
              </a:rPr>
              <a:t>I told him where I was going, but he said he hadn't heard of the bus station. I thought my pronunciation was the problem, so I explained again more slowly, but he still looked confused. When I was about to give up, Gunter fished out his little phone and rang up a friend. After a heated discussion that lasted for what seemed like a century, Gunter put his phone down and started the car.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Finally, with just two minutes to spare, we rolled into the bus station. Thankfully, there was a long queue still waiting to board the bus. Gunter parked the taxi behind the bus, turned around, and looked at me with a big smile on his face. "'We made it, "he said.</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Just then I </a:t>
            </a:r>
            <a:r>
              <a:rPr lang="en-US" altLang="zh-CN" sz="2400" kern="100" dirty="0" err="1">
                <a:effectLst/>
                <a:latin typeface="Times New Roman Regular"/>
                <a:ea typeface="宋体" panose="02010600030101010101" pitchFamily="2" charset="-122"/>
                <a:cs typeface="Times New Roman" panose="02020603050405020304" pitchFamily="18" charset="0"/>
              </a:rPr>
              <a:t>realised</a:t>
            </a:r>
            <a:r>
              <a:rPr lang="en-US" altLang="zh-CN" sz="2400" kern="100" dirty="0">
                <a:effectLst/>
                <a:latin typeface="Times New Roman Regular"/>
                <a:ea typeface="宋体" panose="02010600030101010101" pitchFamily="2" charset="-122"/>
                <a:cs typeface="Times New Roman" panose="02020603050405020304" pitchFamily="18" charset="0"/>
              </a:rPr>
              <a:t> that I had zero cash in my wallet. I flashed him an apologetic smile as I pulled out my Portuguese bankcard. He tried it several times, but the card machine just did not play along. A feeling of helplessness washed over me as I saw the bus queue thinning out.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At this moment, Gunter pointed towards the waiting hall of the bus station. There at the entrance, was a cash machine. I jumped out of the car, made a mad run for the machine, and popped my card in, only to read the message, "Out of order. Sorry."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2300"/>
              </a:lnSpc>
            </a:pPr>
            <a:r>
              <a:rPr lang="en-US" altLang="zh-CN" sz="2400" kern="100" dirty="0">
                <a:effectLst/>
                <a:latin typeface="Times New Roman Regular"/>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19"/>
          <p:cNvSpPr/>
          <p:nvPr/>
        </p:nvSpPr>
        <p:spPr>
          <a:xfrm>
            <a:off x="20823" y="974099"/>
            <a:ext cx="1273721"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5" name="直接连接符 4"/>
          <p:cNvCxnSpPr/>
          <p:nvPr/>
        </p:nvCxnSpPr>
        <p:spPr>
          <a:xfrm>
            <a:off x="8373438" y="681907"/>
            <a:ext cx="37977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94545" y="996748"/>
            <a:ext cx="10897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81528" y="1288332"/>
            <a:ext cx="4914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423026" y="1587830"/>
            <a:ext cx="756691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矩形 19"/>
          <p:cNvSpPr/>
          <p:nvPr/>
        </p:nvSpPr>
        <p:spPr>
          <a:xfrm>
            <a:off x="1756881" y="128493"/>
            <a:ext cx="6832316"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Conflict 1:  I tried to catch the last bus to Prague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2" name="矩形 19"/>
          <p:cNvSpPr/>
          <p:nvPr/>
        </p:nvSpPr>
        <p:spPr>
          <a:xfrm>
            <a:off x="5338860" y="1122053"/>
            <a:ext cx="6832316"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solution1:  jumped into the first taxi on the rank</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17" name="直接连接符 16"/>
          <p:cNvCxnSpPr/>
          <p:nvPr/>
        </p:nvCxnSpPr>
        <p:spPr>
          <a:xfrm>
            <a:off x="5558319" y="2180472"/>
            <a:ext cx="6431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294544" y="2466436"/>
            <a:ext cx="106953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94544" y="2783223"/>
            <a:ext cx="60823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294544" y="3065597"/>
            <a:ext cx="1069539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矩形 19"/>
          <p:cNvSpPr/>
          <p:nvPr/>
        </p:nvSpPr>
        <p:spPr>
          <a:xfrm>
            <a:off x="440076" y="1897854"/>
            <a:ext cx="7450477"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Conflict 2:  Gunter didn’t hear my destination clearly.</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6" name="矩形 19"/>
          <p:cNvSpPr/>
          <p:nvPr/>
        </p:nvSpPr>
        <p:spPr>
          <a:xfrm>
            <a:off x="3452117" y="2665670"/>
            <a:ext cx="8650841"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solution 2:  Gunter got help from his friend and started his car.</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27" name="直接连接符 26"/>
          <p:cNvCxnSpPr/>
          <p:nvPr/>
        </p:nvCxnSpPr>
        <p:spPr>
          <a:xfrm>
            <a:off x="1539412" y="4517844"/>
            <a:ext cx="63511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矩形 19"/>
          <p:cNvSpPr/>
          <p:nvPr/>
        </p:nvSpPr>
        <p:spPr>
          <a:xfrm>
            <a:off x="89041" y="3416488"/>
            <a:ext cx="6157647"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Conflict 3:  I had no cash to pay the taxi fee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0" name="矩形 19"/>
          <p:cNvSpPr/>
          <p:nvPr/>
        </p:nvSpPr>
        <p:spPr>
          <a:xfrm>
            <a:off x="6618697" y="3448191"/>
            <a:ext cx="4577994" cy="742951"/>
          </a:xfrm>
          <a:prstGeom prst="rect">
            <a:avLst/>
          </a:prstGeom>
          <a:solidFill>
            <a:srgbClr val="4BC97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solution 3:  I used my bankcard.</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31" name="直接连接符 30"/>
          <p:cNvCxnSpPr/>
          <p:nvPr/>
        </p:nvCxnSpPr>
        <p:spPr>
          <a:xfrm>
            <a:off x="1339064" y="4810491"/>
            <a:ext cx="498981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201274" y="5112033"/>
            <a:ext cx="7788668"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78705" y="5428820"/>
            <a:ext cx="1620748"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96219" y="5983624"/>
            <a:ext cx="77886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矩形 19"/>
          <p:cNvSpPr/>
          <p:nvPr/>
        </p:nvSpPr>
        <p:spPr>
          <a:xfrm>
            <a:off x="20822" y="4248265"/>
            <a:ext cx="9110610"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Conflict 4:  The card machine and the cash machine went wrong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39" name="直接连接符 38"/>
          <p:cNvCxnSpPr/>
          <p:nvPr/>
        </p:nvCxnSpPr>
        <p:spPr>
          <a:xfrm>
            <a:off x="1339064" y="6320959"/>
            <a:ext cx="96029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矩形 19"/>
          <p:cNvSpPr/>
          <p:nvPr/>
        </p:nvSpPr>
        <p:spPr>
          <a:xfrm>
            <a:off x="-40823" y="5580718"/>
            <a:ext cx="6852589"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Conflict 5:  The bus was about to start/ set off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2" name="矩形 19"/>
          <p:cNvSpPr/>
          <p:nvPr/>
        </p:nvSpPr>
        <p:spPr>
          <a:xfrm>
            <a:off x="9320955" y="4224741"/>
            <a:ext cx="2206649" cy="742951"/>
          </a:xfrm>
          <a:prstGeom prst="rect">
            <a:avLst/>
          </a:prstGeom>
          <a:solidFill>
            <a:srgbClr val="37BEFE"/>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Solution4: ?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3" name="矩形 19"/>
          <p:cNvSpPr/>
          <p:nvPr/>
        </p:nvSpPr>
        <p:spPr>
          <a:xfrm>
            <a:off x="7376845" y="5575700"/>
            <a:ext cx="2206649" cy="742951"/>
          </a:xfrm>
          <a:prstGeom prst="rect">
            <a:avLst/>
          </a:prstGeom>
          <a:solidFill>
            <a:srgbClr val="37BEFE"/>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Solution45: ?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animBg="1"/>
      <p:bldP spid="26" grpId="0" animBg="1"/>
      <p:bldP spid="29" grpId="0" animBg="1"/>
      <p:bldP spid="30" grpId="0" animBg="1"/>
      <p:bldP spid="38"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129209" y="801513"/>
            <a:ext cx="12062791" cy="4643790"/>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pitchFamily="18" charset="0"/>
                <a:cs typeface="Times New Roman" panose="02020603050405020304" pitchFamily="18" charset="0"/>
              </a:rPr>
              <a:t>characters</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dirty="0">
                <a:solidFill>
                  <a:srgbClr val="0000FF"/>
                </a:solidFill>
                <a:latin typeface="Times New Roman" panose="02020603050405020304" pitchFamily="18" charset="0"/>
                <a:cs typeface="Times New Roman" panose="02020603050405020304" pitchFamily="18" charset="0"/>
              </a:rPr>
              <a:t>I     the taxi driver (Gunter)</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first-person    </a:t>
            </a:r>
            <a:r>
              <a:rPr lang="en-US" altLang="zh-CN" sz="3600" dirty="0">
                <a:solidFill>
                  <a:srgbClr val="0000FF"/>
                </a:solidFill>
                <a:latin typeface="Times New Roman" panose="02020603050405020304" pitchFamily="18" charset="0"/>
                <a:cs typeface="Times New Roman" panose="02020603050405020304" pitchFamily="18" charset="0"/>
              </a:rPr>
              <a:t>( I ) </a:t>
            </a:r>
            <a:r>
              <a:rPr lang="en-US" altLang="zh-CN" sz="3600" dirty="0">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3.  time</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dirty="0">
                <a:solidFill>
                  <a:srgbClr val="CC00CC"/>
                </a:solidFill>
                <a:latin typeface="Times New Roman" panose="02020603050405020304" pitchFamily="18" charset="0"/>
                <a:cs typeface="Times New Roman" panose="02020603050405020304" pitchFamily="18" charset="0"/>
              </a:rPr>
              <a:t>a </a:t>
            </a:r>
            <a:r>
              <a:rPr lang="en-US" altLang="zh-CN" sz="3600" dirty="0">
                <a:solidFill>
                  <a:srgbClr val="CC00CC"/>
                </a:solidFill>
              </a:rPr>
              <a:t>cold, wet and unforgettable evening in September</a:t>
            </a:r>
            <a:endParaRPr lang="en-US" altLang="zh-CN" sz="3600" dirty="0">
              <a:solidFill>
                <a:srgbClr val="CC00CC"/>
              </a:solidFill>
              <a:latin typeface="Times New Roman" panose="02020603050405020304" pitchFamily="18" charset="0"/>
              <a:cs typeface="Times New Roman" panose="02020603050405020304" pitchFamily="18" charset="0"/>
            </a:endParaRPr>
          </a:p>
          <a:p>
            <a:r>
              <a:rPr lang="en-US" altLang="zh-CN" sz="3600" dirty="0">
                <a:solidFill>
                  <a:srgbClr val="7030A0"/>
                </a:solidFill>
                <a:latin typeface="Times New Roman" panose="02020603050405020304" pitchFamily="18" charset="0"/>
                <a:cs typeface="Times New Roman" panose="02020603050405020304" pitchFamily="18" charset="0"/>
              </a:rPr>
              <a:t> </a:t>
            </a:r>
            <a:endParaRPr lang="en-US" altLang="zh-CN" sz="3600" dirty="0">
              <a:solidFill>
                <a:srgbClr val="CC00CC"/>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4.  place</a:t>
            </a:r>
            <a:r>
              <a:rPr lang="zh-CN" altLang="en-US" sz="3600" b="1" dirty="0">
                <a:solidFill>
                  <a:srgbClr val="0000FF"/>
                </a:solidFill>
                <a:latin typeface="Times New Roman" panose="02020603050405020304" pitchFamily="18" charset="0"/>
                <a:cs typeface="Times New Roman" panose="02020603050405020304" pitchFamily="18" charset="0"/>
              </a:rPr>
              <a:t>：</a:t>
            </a:r>
            <a:r>
              <a:rPr lang="en-US" altLang="zh-CN" sz="3600" dirty="0">
                <a:solidFill>
                  <a:srgbClr val="0000FF"/>
                </a:solidFill>
              </a:rPr>
              <a:t>  in Vienna --- at a bus station </a:t>
            </a:r>
            <a:r>
              <a:rPr lang="en-US" altLang="zh-CN" sz="3600" dirty="0">
                <a:solidFill>
                  <a:srgbClr val="7030A0"/>
                </a:solidFill>
              </a:rPr>
              <a:t>;</a:t>
            </a:r>
            <a:endParaRPr lang="en-US" altLang="zh-CN" sz="3600" dirty="0">
              <a:solidFill>
                <a:srgbClr val="7030A0"/>
              </a:solidFill>
            </a:endParaRPr>
          </a:p>
          <a:p>
            <a:r>
              <a:rPr lang="en-US" altLang="zh-CN" sz="3600" dirty="0">
                <a:solidFill>
                  <a:srgbClr val="7030A0"/>
                </a:solidFill>
              </a:rPr>
              <a:t>    ---continuation part : </a:t>
            </a:r>
            <a:r>
              <a:rPr lang="en-US" altLang="zh-CN" sz="3600" b="1" dirty="0">
                <a:solidFill>
                  <a:srgbClr val="CC00CC"/>
                </a:solidFill>
              </a:rPr>
              <a:t>at the bus station</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0" y="6558"/>
            <a:ext cx="2241550" cy="612775"/>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0" y="4600298"/>
            <a:ext cx="5868359" cy="830997"/>
          </a:xfrm>
          <a:prstGeom prst="rect">
            <a:avLst/>
          </a:prstGeom>
          <a:solidFill>
            <a:schemeClr val="bg1"/>
          </a:solidFill>
        </p:spPr>
        <p:txBody>
          <a:bodyPr wrap="square" rtlCol="0">
            <a:spAutoFit/>
          </a:bodyPr>
          <a:lstStyle/>
          <a:p>
            <a:r>
              <a:rPr lang="en-US" altLang="zh-CN" sz="2400" dirty="0"/>
              <a:t>I had planned to fly to Vienna and take a bus to Prague for a conference. </a:t>
            </a:r>
            <a:endParaRPr lang="en-US" altLang="zh-CN"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64178" y="3666281"/>
            <a:ext cx="6962787" cy="830997"/>
          </a:xfrm>
          <a:prstGeom prst="rect">
            <a:avLst/>
          </a:prstGeom>
          <a:solidFill>
            <a:schemeClr val="bg1"/>
          </a:solidFill>
        </p:spPr>
        <p:txBody>
          <a:bodyPr wrap="square" rtlCol="0">
            <a:spAutoFit/>
          </a:bodyPr>
          <a:lstStyle/>
          <a:p>
            <a:r>
              <a:rPr lang="en-US" altLang="zh-CN" sz="2400" dirty="0"/>
              <a:t>Due to a big storm, my flight had been delayed by an hour and a half. </a:t>
            </a:r>
            <a:endParaRPr 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62304" y="3006577"/>
            <a:ext cx="6516792" cy="537210"/>
          </a:xfrm>
          <a:prstGeom prst="rect">
            <a:avLst/>
          </a:prstGeom>
          <a:solidFill>
            <a:schemeClr val="bg1"/>
          </a:solidFill>
        </p:spPr>
        <p:txBody>
          <a:bodyPr wrap="square" rtlCol="0">
            <a:noAutofit/>
          </a:bodyPr>
          <a:lstStyle/>
          <a:p>
            <a:r>
              <a:rPr lang="en-US" altLang="zh-CN" sz="2400" dirty="0"/>
              <a:t>I jumped into the first taxi on the rank on arrival. </a:t>
            </a:r>
            <a:endParaRPr lang="zh-CN" altLang="zh-CN" sz="2400" dirty="0"/>
          </a:p>
        </p:txBody>
      </p:sp>
      <p:sp>
        <p:nvSpPr>
          <p:cNvPr id="6" name="文本框 5"/>
          <p:cNvSpPr txBox="1"/>
          <p:nvPr/>
        </p:nvSpPr>
        <p:spPr>
          <a:xfrm>
            <a:off x="152677" y="2029873"/>
            <a:ext cx="5783644" cy="822325"/>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The drive Gunter tried every means to help me make it to the bus station. </a:t>
            </a:r>
            <a:endParaRPr lang="en-US" altLang="zh-CN" sz="2400"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Para1 </a:t>
            </a:r>
            <a:r>
              <a:rPr lang="zh-CN" altLang="zh-CN" sz="2800" kern="100" dirty="0">
                <a:solidFill>
                  <a:srgbClr val="CC00CC"/>
                </a:solidFill>
                <a:latin typeface="Times New Roman Regular"/>
                <a:ea typeface="宋体" panose="02010600030101010101" pitchFamily="2" charset="-122"/>
                <a:cs typeface="Times New Roman Regular"/>
              </a:rPr>
              <a:t>：</a:t>
            </a:r>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I ran back to Gunter and told him the bad news. </a:t>
            </a:r>
            <a:endParaRPr lang="zh-CN" altLang="zh-CN" sz="2800" kern="100" dirty="0">
              <a:solidFill>
                <a:srgbClr val="CC00CC"/>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文本框 9"/>
          <p:cNvSpPr txBox="1"/>
          <p:nvPr/>
        </p:nvSpPr>
        <p:spPr>
          <a:xfrm>
            <a:off x="7911548" y="3154467"/>
            <a:ext cx="4430312" cy="1815882"/>
          </a:xfrm>
          <a:prstGeom prst="rect">
            <a:avLst/>
          </a:prstGeom>
          <a:solidFill>
            <a:schemeClr val="bg1"/>
          </a:solidFill>
        </p:spPr>
        <p:txBody>
          <a:bodyPr wrap="square" rtlCol="0" anchor="t">
            <a:spAutoFit/>
          </a:bodyPr>
          <a:lstStyle/>
          <a:p>
            <a:r>
              <a:rPr lang="en-US" altLang="zh-CN" sz="2800" dirty="0">
                <a:solidFill>
                  <a:srgbClr val="CC00CC"/>
                </a:solidFill>
                <a:latin typeface="Times New Roman" panose="02020603050405020304" pitchFamily="18" charset="0"/>
                <a:cs typeface="Times New Roman" panose="02020603050405020304" pitchFamily="18" charset="0"/>
                <a:sym typeface="+mn-ea"/>
              </a:rPr>
              <a:t>  </a:t>
            </a:r>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Para2</a:t>
            </a:r>
            <a:r>
              <a:rPr lang="zh-CN" altLang="zh-CN" sz="2800" kern="100" dirty="0">
                <a:solidFill>
                  <a:srgbClr val="CC00CC"/>
                </a:solidFill>
                <a:latin typeface="Times New Roman Regular"/>
                <a:ea typeface="宋体" panose="02010600030101010101" pitchFamily="2" charset="-122"/>
                <a:cs typeface="Times New Roman Regular"/>
              </a:rPr>
              <a:t>：</a:t>
            </a:r>
            <a:r>
              <a:rPr lang="zh-CN" altLang="zh-CN" sz="2800" kern="100" dirty="0">
                <a:solidFill>
                  <a:srgbClr val="CC00CC"/>
                </a:solidFill>
                <a:latin typeface="Calibri" panose="020F0502020204030204" pitchFamily="34" charset="0"/>
                <a:ea typeface="Times New Roman Regular"/>
                <a:cs typeface="Times New Roman" panose="02020603050405020304" pitchFamily="18" charset="0"/>
              </a:rPr>
              <a:t> </a:t>
            </a:r>
            <a:r>
              <a:rPr lang="en-US" altLang="zh-CN" sz="2800" kern="100" dirty="0">
                <a:solidFill>
                  <a:srgbClr val="CC00CC"/>
                </a:solidFill>
                <a:latin typeface="Calibri" panose="020F0502020204030204" pitchFamily="34" charset="0"/>
                <a:ea typeface="Times New Roman Regular"/>
                <a:cs typeface="Times New Roman" panose="02020603050405020304" pitchFamily="18" charset="0"/>
              </a:rPr>
              <a:t>Four days later, when I was back in Vienna, I called Gunter as promised.</a:t>
            </a:r>
            <a:endParaRPr lang="zh-CN" altLang="zh-CN" sz="2800" kern="100" dirty="0">
              <a:solidFill>
                <a:srgbClr val="CC00CC"/>
              </a:solidFill>
              <a:latin typeface="Calibri" panose="020F0502020204030204" pitchFamily="34" charset="0"/>
              <a:ea typeface="宋体" panose="02010600030101010101" pitchFamily="2" charset="-122"/>
              <a:cs typeface="Times New Roman" panose="02020603050405020304" pitchFamily="18" charset="0"/>
            </a:endParaRPr>
          </a:p>
          <a:p>
            <a:endParaRPr lang="zh-CN" altLang="en-US" sz="2800" dirty="0">
              <a:solidFill>
                <a:srgbClr val="CC00CC"/>
              </a:solidFill>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403096" y="1075207"/>
            <a:ext cx="5533226" cy="822325"/>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I had no cash to pay him and the two card machines went wrong.</a:t>
            </a:r>
            <a:endParaRPr lang="en-US" altLang="zh-CN" sz="2400"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180194" y="555405"/>
            <a:ext cx="4050225" cy="374995"/>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The bus was about to set off.</a:t>
            </a:r>
            <a:endParaRPr lang="en-US" altLang="zh-CN" sz="2400" dirty="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10" grpId="0" animBg="1"/>
      <p:bldP spid="8"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400" dirty="0">
                          <a:solidFill>
                            <a:srgbClr val="CC00CC"/>
                          </a:solidFill>
                        </a:rPr>
                        <a:t>      I met Gunter on a cold, wet and unforgettable evening in September. </a:t>
                      </a:r>
                      <a:r>
                        <a:rPr lang="en-US" altLang="zh-CN" sz="2400" dirty="0"/>
                        <a:t>I had planned to fly to Vienna and take a bus to Prague for a conference. Due to a big storm, my flight had been delayed by an hour and a half. </a:t>
                      </a:r>
                      <a:r>
                        <a:rPr lang="en-US" altLang="zh-CN" sz="2400" dirty="0">
                          <a:solidFill>
                            <a:srgbClr val="C00000"/>
                          </a:solidFill>
                        </a:rPr>
                        <a:t>I touched down in Vienna just 30minutes before the departure of the last bus to Prague. </a:t>
                      </a:r>
                      <a:r>
                        <a:rPr lang="en-US" altLang="zh-CN" sz="2400" dirty="0"/>
                        <a:t>The moment I got off the plane</a:t>
                      </a:r>
                      <a:r>
                        <a:rPr lang="en-US" altLang="zh-CN" sz="2400" dirty="0">
                          <a:solidFill>
                            <a:srgbClr val="CC00CC"/>
                          </a:solidFill>
                        </a:rPr>
                        <a:t>, I ran like crazy through the airport building and jumped into the first taxi on the rank without a second thought.</a:t>
                      </a:r>
                      <a:endParaRPr lang="zh-CN" altLang="en-US" sz="2400" dirty="0">
                        <a:solidFill>
                          <a:srgbClr val="CC00CC"/>
                        </a:solidFill>
                      </a:endParaRPr>
                    </a:p>
                  </a:txBody>
                  <a:tcPr/>
                </a:tc>
                <a:tc>
                  <a:txBody>
                    <a:bodyPr/>
                    <a:lstStyle/>
                    <a:p>
                      <a:r>
                        <a:rPr lang="en-US" altLang="zh-CN" b="1" dirty="0">
                          <a:solidFill>
                            <a:srgbClr val="CC00CC"/>
                          </a:solidFill>
                        </a:rPr>
                        <a:t> </a:t>
                      </a:r>
                      <a:r>
                        <a:rPr lang="en-US" altLang="zh-CN" sz="2800" b="1" dirty="0">
                          <a:solidFill>
                            <a:srgbClr val="CC00CC"/>
                          </a:solidFill>
                        </a:rPr>
                        <a:t>1. </a:t>
                      </a:r>
                      <a:r>
                        <a:rPr lang="en-US" altLang="zh-CN" sz="2800" b="0" dirty="0">
                          <a:solidFill>
                            <a:srgbClr val="CC00CC"/>
                          </a:solidFill>
                        </a:rPr>
                        <a:t>  </a:t>
                      </a:r>
                      <a:r>
                        <a:rPr lang="en-US" altLang="zh-CN" sz="2800" b="0" dirty="0">
                          <a:solidFill>
                            <a:srgbClr val="0000FF"/>
                          </a:solidFill>
                        </a:rPr>
                        <a:t>What happened on that September  </a:t>
                      </a:r>
                      <a:endParaRPr lang="en-US" altLang="zh-CN" sz="2800" b="0" dirty="0">
                        <a:solidFill>
                          <a:srgbClr val="0000FF"/>
                        </a:solidFill>
                      </a:endParaRPr>
                    </a:p>
                    <a:p>
                      <a:r>
                        <a:rPr lang="en-US" altLang="zh-CN" sz="2800" b="0" dirty="0">
                          <a:solidFill>
                            <a:srgbClr val="0000FF"/>
                          </a:solidFill>
                        </a:rPr>
                        <a:t>      cold, wet and unforgettable evening </a:t>
                      </a:r>
                      <a:endParaRPr lang="en-US" altLang="zh-CN" sz="2800" b="0" dirty="0">
                        <a:solidFill>
                          <a:srgbClr val="0000FF"/>
                        </a:solidFill>
                      </a:endParaRPr>
                    </a:p>
                    <a:p>
                      <a:r>
                        <a:rPr lang="en-US" altLang="zh-CN" sz="2800" b="0" dirty="0">
                          <a:solidFill>
                            <a:srgbClr val="0000FF"/>
                          </a:solidFill>
                        </a:rPr>
                        <a:t>      served as a beautiful reminder that </a:t>
                      </a:r>
                      <a:endParaRPr lang="en-US" altLang="zh-CN" sz="2800" b="0" dirty="0">
                        <a:solidFill>
                          <a:srgbClr val="0000FF"/>
                        </a:solidFill>
                      </a:endParaRPr>
                    </a:p>
                    <a:p>
                      <a:r>
                        <a:rPr lang="en-US" altLang="zh-CN" sz="2800" b="0" dirty="0">
                          <a:solidFill>
                            <a:srgbClr val="0000FF"/>
                          </a:solidFill>
                        </a:rPr>
                        <a:t>      trust brings people closer and make  </a:t>
                      </a:r>
                      <a:endParaRPr lang="en-US" altLang="zh-CN" sz="2800" b="0" dirty="0">
                        <a:solidFill>
                          <a:srgbClr val="0000FF"/>
                        </a:solidFill>
                      </a:endParaRPr>
                    </a:p>
                    <a:p>
                      <a:r>
                        <a:rPr lang="en-US" altLang="zh-CN" sz="2800" b="0" dirty="0">
                          <a:solidFill>
                            <a:srgbClr val="0000FF"/>
                          </a:solidFill>
                        </a:rPr>
                        <a:t>      the world a better place to live in.</a:t>
                      </a:r>
                      <a:r>
                        <a:rPr lang="en-US" altLang="zh-CN" sz="2800" b="0" dirty="0">
                          <a:solidFill>
                            <a:srgbClr val="FF0000"/>
                          </a:solidFill>
                        </a:rPr>
                        <a:t> </a:t>
                      </a:r>
                      <a:endParaRPr lang="en-US" altLang="zh-CN" sz="2800" b="0" dirty="0">
                        <a:solidFill>
                          <a:srgbClr val="FF0000"/>
                        </a:solidFill>
                      </a:endParaRPr>
                    </a:p>
                    <a:p>
                      <a:endParaRPr lang="en-US" altLang="zh-CN" sz="2800" b="0" dirty="0">
                        <a:solidFill>
                          <a:srgbClr val="FF0000"/>
                        </a:solidFill>
                      </a:endParaRPr>
                    </a:p>
                    <a:p>
                      <a:pPr marL="514350" indent="-514350">
                        <a:buAutoNum type="arabicPeriod" startAt="2"/>
                      </a:pPr>
                      <a:r>
                        <a:rPr lang="en-US" altLang="zh-CN" sz="2800" b="0" dirty="0">
                          <a:solidFill>
                            <a:srgbClr val="CC00CC"/>
                          </a:solidFill>
                        </a:rPr>
                        <a:t> </a:t>
                      </a:r>
                      <a:r>
                        <a:rPr lang="en-US" altLang="zh-CN" sz="2800" b="0" dirty="0">
                          <a:solidFill>
                            <a:srgbClr val="0000FF"/>
                          </a:solidFill>
                        </a:rPr>
                        <a:t>Noticing the bus was about to start, Gunter urged me to board the last bus to Prague in case I should miss the conference.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400" dirty="0">
                          <a:solidFill>
                            <a:srgbClr val="CC00CC"/>
                          </a:solidFill>
                        </a:rPr>
                        <a:t>      I met Gunter on a cold, wet and unforgettable evening in September. </a:t>
                      </a:r>
                      <a:r>
                        <a:rPr lang="en-US" altLang="zh-CN" sz="2400" dirty="0"/>
                        <a:t>I had planned to fly to Vienna and take a bus to Prague for a conference. Due to a big storm, my flight had been delayed by an hour and a half. </a:t>
                      </a:r>
                      <a:r>
                        <a:rPr lang="en-US" altLang="zh-CN" sz="2400" dirty="0">
                          <a:solidFill>
                            <a:srgbClr val="C00000"/>
                          </a:solidFill>
                        </a:rPr>
                        <a:t>I touched down in Vienna just 30minutes before the departure of the last bus to Prague. </a:t>
                      </a:r>
                      <a:r>
                        <a:rPr lang="en-US" altLang="zh-CN" sz="2400" dirty="0"/>
                        <a:t>The moment I got off the plane</a:t>
                      </a:r>
                      <a:r>
                        <a:rPr lang="en-US" altLang="zh-CN" sz="2400" dirty="0">
                          <a:solidFill>
                            <a:srgbClr val="CC00CC"/>
                          </a:solidFill>
                        </a:rPr>
                        <a:t>, I ran like crazy through the airport building and jumped into the first taxi on the rank without a second thought.</a:t>
                      </a:r>
                      <a:endParaRPr lang="zh-CN" altLang="en-US" sz="2400" dirty="0">
                        <a:solidFill>
                          <a:srgbClr val="CC00CC"/>
                        </a:solidFill>
                      </a:endParaRPr>
                    </a:p>
                  </a:txBody>
                  <a:tcPr/>
                </a:tc>
                <a:tc>
                  <a:txBody>
                    <a:bodyPr/>
                    <a:lstStyle/>
                    <a:p>
                      <a:r>
                        <a:rPr lang="en-US" altLang="zh-CN" b="1" dirty="0">
                          <a:solidFill>
                            <a:srgbClr val="0000FF"/>
                          </a:solidFill>
                        </a:rPr>
                        <a:t> </a:t>
                      </a:r>
                      <a:r>
                        <a:rPr lang="en-US" altLang="zh-CN" sz="2800" b="1" dirty="0">
                          <a:solidFill>
                            <a:srgbClr val="0000FF"/>
                          </a:solidFill>
                        </a:rPr>
                        <a:t>3.  </a:t>
                      </a:r>
                      <a:r>
                        <a:rPr lang="en-US" altLang="zh-CN" sz="2800" b="0" dirty="0">
                          <a:solidFill>
                            <a:srgbClr val="0000FF"/>
                          </a:solidFill>
                        </a:rPr>
                        <a:t>We arranged to meet on the taxi rank </a:t>
                      </a:r>
                      <a:endParaRPr lang="en-US" altLang="zh-CN" sz="2800" b="0" dirty="0">
                        <a:solidFill>
                          <a:srgbClr val="0000FF"/>
                        </a:solidFill>
                      </a:endParaRPr>
                    </a:p>
                    <a:p>
                      <a:r>
                        <a:rPr lang="en-US" altLang="zh-CN" sz="2800" b="0" dirty="0">
                          <a:solidFill>
                            <a:srgbClr val="0000FF"/>
                          </a:solidFill>
                        </a:rPr>
                        <a:t>    of the Vienna airport, where I took his </a:t>
                      </a:r>
                      <a:endParaRPr lang="en-US" altLang="zh-CN" sz="2800" b="0" dirty="0">
                        <a:solidFill>
                          <a:srgbClr val="0000FF"/>
                        </a:solidFill>
                      </a:endParaRPr>
                    </a:p>
                    <a:p>
                      <a:r>
                        <a:rPr lang="en-US" altLang="zh-CN" sz="2800" b="0" dirty="0">
                          <a:solidFill>
                            <a:srgbClr val="0000FF"/>
                          </a:solidFill>
                        </a:rPr>
                        <a:t>    taxi and had a remarkable encounter </a:t>
                      </a:r>
                      <a:endParaRPr lang="en-US" altLang="zh-CN" sz="2800" b="0" dirty="0">
                        <a:solidFill>
                          <a:srgbClr val="0000FF"/>
                        </a:solidFill>
                      </a:endParaRPr>
                    </a:p>
                    <a:p>
                      <a:r>
                        <a:rPr lang="en-US" altLang="zh-CN" sz="2800" b="0" dirty="0">
                          <a:solidFill>
                            <a:srgbClr val="0000FF"/>
                          </a:solidFill>
                        </a:rPr>
                        <a:t>    with this humble but amazing taxi </a:t>
                      </a:r>
                      <a:endParaRPr lang="en-US" altLang="zh-CN" sz="2800" b="0" dirty="0">
                        <a:solidFill>
                          <a:srgbClr val="0000FF"/>
                        </a:solidFill>
                      </a:endParaRPr>
                    </a:p>
                    <a:p>
                      <a:r>
                        <a:rPr lang="en-US" altLang="zh-CN" sz="2800" b="0" dirty="0">
                          <a:solidFill>
                            <a:srgbClr val="0000FF"/>
                          </a:solidFill>
                        </a:rPr>
                        <a:t>     driver. </a:t>
                      </a:r>
                      <a:endParaRPr lang="en-US" altLang="zh-CN" sz="2800" b="0" dirty="0">
                        <a:solidFill>
                          <a:srgbClr val="0000FF"/>
                        </a:solidFill>
                      </a:endParaRPr>
                    </a:p>
                    <a:p>
                      <a:endParaRPr lang="en-US" altLang="zh-CN" sz="2800" b="0" dirty="0">
                        <a:solidFill>
                          <a:srgbClr val="FF0000"/>
                        </a:solidFill>
                      </a:endParaRPr>
                    </a:p>
                    <a:p>
                      <a:pPr marL="0" indent="0">
                        <a:buNone/>
                      </a:pPr>
                      <a:r>
                        <a:rPr lang="en-US" altLang="zh-CN" sz="2800" b="0" dirty="0">
                          <a:solidFill>
                            <a:srgbClr val="0000FF"/>
                          </a:solidFill>
                        </a:rPr>
                        <a:t>4.    I jumped into his car, expressed my </a:t>
                      </a:r>
                      <a:endParaRPr lang="en-US" altLang="zh-CN" sz="2800" b="0" dirty="0">
                        <a:solidFill>
                          <a:srgbClr val="0000FF"/>
                        </a:solidFill>
                      </a:endParaRPr>
                    </a:p>
                    <a:p>
                      <a:pPr marL="0" indent="0">
                        <a:buNone/>
                      </a:pPr>
                      <a:r>
                        <a:rPr lang="en-US" altLang="zh-CN" sz="2800" b="0" dirty="0">
                          <a:solidFill>
                            <a:srgbClr val="0000FF"/>
                          </a:solidFill>
                        </a:rPr>
                        <a:t>      heartfelt gratitude and eventually   </a:t>
                      </a:r>
                      <a:endParaRPr lang="en-US" altLang="zh-CN" sz="2800" b="0" dirty="0">
                        <a:solidFill>
                          <a:srgbClr val="0000FF"/>
                        </a:solidFill>
                      </a:endParaRPr>
                    </a:p>
                    <a:p>
                      <a:pPr marL="0" indent="0">
                        <a:buNone/>
                      </a:pPr>
                      <a:r>
                        <a:rPr lang="en-US" altLang="zh-CN" sz="2800" b="0" dirty="0">
                          <a:solidFill>
                            <a:srgbClr val="0000FF"/>
                          </a:solidFill>
                        </a:rPr>
                        <a:t>      paid off my previous debt.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412"/>
  <p:tag name="PA" val="v5.2.2"/>
</p:tagLst>
</file>

<file path=ppt/tags/tag11.xml><?xml version="1.0" encoding="utf-8"?>
<p:tagLst xmlns:p="http://schemas.openxmlformats.org/presentationml/2006/main">
  <p:tag name="AS_UNIQUEID" val="411"/>
</p:tagLst>
</file>

<file path=ppt/tags/tag12.xml><?xml version="1.0" encoding="utf-8"?>
<p:tagLst xmlns:p="http://schemas.openxmlformats.org/presentationml/2006/main">
  <p:tag name="AS_UNIQUEID" val="486"/>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48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17600</Words>
  <Application>WPS 演示</Application>
  <PresentationFormat>宽屏</PresentationFormat>
  <Paragraphs>295</Paragraphs>
  <Slides>29</Slides>
  <Notes>13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29</vt:i4>
      </vt:variant>
    </vt:vector>
  </HeadingPairs>
  <TitlesOfParts>
    <vt:vector size="46" baseType="lpstr">
      <vt:lpstr>Arial</vt:lpstr>
      <vt:lpstr>宋体</vt:lpstr>
      <vt:lpstr>Wingdings</vt:lpstr>
      <vt:lpstr>思源黑体</vt:lpstr>
      <vt:lpstr>Times New Roman Regular</vt:lpstr>
      <vt:lpstr>Times New Roman</vt:lpstr>
      <vt:lpstr>Calibri</vt:lpstr>
      <vt:lpstr>微软雅黑</vt:lpstr>
      <vt:lpstr>等线</vt:lpstr>
      <vt:lpstr>Arial Unicode MS</vt:lpstr>
      <vt:lpstr>等线 Light</vt:lpstr>
      <vt:lpstr>Arial Black</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285</cp:revision>
  <dcterms:created xsi:type="dcterms:W3CDTF">2024-05-24T10:01:00Z</dcterms:created>
  <dcterms:modified xsi:type="dcterms:W3CDTF">2024-06-11T01:39:20Z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