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12" r:id="rId3"/>
    <p:sldId id="256" r:id="rId4"/>
    <p:sldId id="264" r:id="rId5"/>
    <p:sldId id="270" r:id="rId6"/>
    <p:sldId id="272" r:id="rId7"/>
    <p:sldId id="274" r:id="rId8"/>
    <p:sldId id="276" r:id="rId9"/>
    <p:sldId id="275" r:id="rId10"/>
    <p:sldId id="273" r:id="rId11"/>
    <p:sldId id="277" r:id="rId12"/>
    <p:sldId id="280" r:id="rId13"/>
    <p:sldId id="295" r:id="rId14"/>
    <p:sldId id="294" r:id="rId15"/>
    <p:sldId id="296" r:id="rId16"/>
    <p:sldId id="300" r:id="rId17"/>
    <p:sldId id="299" r:id="rId18"/>
    <p:sldId id="282" r:id="rId20"/>
    <p:sldId id="285" r:id="rId21"/>
    <p:sldId id="288" r:id="rId22"/>
    <p:sldId id="291" r:id="rId23"/>
    <p:sldId id="301" r:id="rId24"/>
    <p:sldId id="283" r:id="rId25"/>
    <p:sldId id="258" r:id="rId26"/>
    <p:sldId id="257" r:id="rId27"/>
    <p:sldId id="262" r:id="rId28"/>
    <p:sldId id="260"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8504D"/>
    <a:srgbClr val="8B56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420" autoAdjust="0"/>
  </p:normalViewPr>
  <p:slideViewPr>
    <p:cSldViewPr snapToGrid="0">
      <p:cViewPr varScale="1">
        <p:scale>
          <a:sx n="101" d="100"/>
          <a:sy n="101" d="100"/>
        </p:scale>
        <p:origin x="10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1AAD6-5BDD-433B-B11A-EEE21CB9BD1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34E32-684D-4FC6-8CEA-9D8C4B40CF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E334E32-684D-4FC6-8CEA-9D8C4B40CF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334E32-684D-4FC6-8CEA-9D8C4B40CF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334E32-684D-4FC6-8CEA-9D8C4B40CF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85640F1-0DCE-475C-A993-6055947025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D1DC3-07A4-42C3-AD47-42340E6BCC5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85640F1-0DCE-475C-A993-6055947025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D1DC3-07A4-42C3-AD47-42340E6BCC5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85640F1-0DCE-475C-A993-6055947025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D1DC3-07A4-42C3-AD47-42340E6BCC5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85640F1-0DCE-475C-A993-6055947025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D1DC3-07A4-42C3-AD47-42340E6BCC5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85640F1-0DCE-475C-A993-60559470256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1D1DC3-07A4-42C3-AD47-42340E6BCC5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85640F1-0DCE-475C-A993-6055947025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1D1DC3-07A4-42C3-AD47-42340E6BCC5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85640F1-0DCE-475C-A993-60559470256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1D1DC3-07A4-42C3-AD47-42340E6BCC5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85640F1-0DCE-475C-A993-60559470256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1D1DC3-07A4-42C3-AD47-42340E6BCC5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5640F1-0DCE-475C-A993-60559470256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1D1DC3-07A4-42C3-AD47-42340E6BCC5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85640F1-0DCE-475C-A993-6055947025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1D1DC3-07A4-42C3-AD47-42340E6BCC5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85640F1-0DCE-475C-A993-60559470256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1D1DC3-07A4-42C3-AD47-42340E6BCC5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640F1-0DCE-475C-A993-60559470256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D1DC3-07A4-42C3-AD47-42340E6BCC5D}"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file:///C:\Users\admin\Desktop\&#24320;&#23398;&#31532;&#19968;&#35838;\2024_2_7&#32852;&#21512;&#22269;&#31192;&#20070;&#38271;&#21476;&#29305;&#38647;&#26031;&#26032;&#26149;&#36154;&#35789;&#65288;&#20013;&#33521;&#23383;&#24149;&#65289;&#65292;&#20892;&#21382;&#26032;&#24180;&#39318;&#27425;&#30331;&#19978;&#32852;&#21512;&#22269;&#33410;&#24198;&#26085;&#21382;&#65292;&#24863;&#35874;&#20013;&#22269;&#20154;&#27665;&#23545;&#32852;&#21512;&#22269;&#30340;&#25903;&#25345;-BV1n7421N7Mu.mp4" TargetMode="External"/><Relationship Id="rId1"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40.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file:///C:\Users\admin\Desktop\&#24320;&#23398;&#31532;&#19968;&#35838;\&#36158;&#29618;&#8220;&#20154;&#29983;&#21482;&#27963;&#19968;&#27425;&#183;&#24517;&#39035;&#28909;&#36771;&#28378;&#28907;&#8221;-BV1dS421K7uz.mp4" TargetMode="External"/><Relationship Id="rId2" Type="http://schemas.openxmlformats.org/officeDocument/2006/relationships/image" Target="../media/image41.jpeg"/><Relationship Id="rId1"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jpeg"/><Relationship Id="rId1"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jpeg"/><Relationship Id="rId1"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file:///C:\Users\admin\Desktop\&#24320;&#23398;&#31532;&#19968;&#35838;\&#21704;&#21704;&#21704;&#21704;&#21704;&#65292;&#23612;&#26684;&#20080;&#25552;&#27809;&#23545;&#19978;-BV142421A72i.mp4" TargetMode="External"/><Relationship Id="rId2" Type="http://schemas.openxmlformats.org/officeDocument/2006/relationships/image" Target="../media/image5.jpeg"/><Relationship Id="rId1"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502" y="0"/>
            <a:ext cx="12125497" cy="2668385"/>
          </a:xfrm>
        </p:spPr>
        <p:txBody>
          <a:bodyPr>
            <a:normAutofit/>
          </a:bodyPr>
          <a:lstStyle/>
          <a:p>
            <a:r>
              <a:rPr lang="en-US" altLang="zh-CN" sz="3600" dirty="0">
                <a:latin typeface="方正舒体" panose="02010601030101010101" pitchFamily="2" charset="-122"/>
                <a:ea typeface="方正舒体" panose="02010601030101010101" pitchFamily="2" charset="-122"/>
              </a:rPr>
              <a:t>     It is </a:t>
            </a:r>
            <a:r>
              <a:rPr lang="en-US" altLang="zh-CN" sz="3600" b="1" dirty="0">
                <a:solidFill>
                  <a:srgbClr val="C00000"/>
                </a:solidFill>
                <a:latin typeface="方正舒体" panose="02010601030101010101" pitchFamily="2" charset="-122"/>
                <a:ea typeface="方正舒体" panose="02010601030101010101" pitchFamily="2" charset="-122"/>
              </a:rPr>
              <a:t>a common practice </a:t>
            </a:r>
            <a:r>
              <a:rPr lang="en-US" altLang="zh-CN" sz="3600" dirty="0">
                <a:latin typeface="方正舒体" panose="02010601030101010101" pitchFamily="2" charset="-122"/>
                <a:ea typeface="方正舒体" panose="02010601030101010101" pitchFamily="2" charset="-122"/>
              </a:rPr>
              <a:t>for the Chinese to visit relatives and friends from the first day of the Chinese new year to the Lantern Festival.  People visit temple fairs, climb mountains or go travelling with their family or friends to have great fun and enjoy </a:t>
            </a:r>
            <a:r>
              <a:rPr lang="en-US" altLang="zh-CN" sz="3600" dirty="0">
                <a:solidFill>
                  <a:srgbClr val="C00000"/>
                </a:solidFill>
                <a:latin typeface="方正舒体" panose="02010601030101010101" pitchFamily="2" charset="-122"/>
                <a:ea typeface="方正舒体" panose="02010601030101010101" pitchFamily="2" charset="-122"/>
              </a:rPr>
              <a:t>rare leisure time</a:t>
            </a:r>
            <a:r>
              <a:rPr lang="en-US" altLang="zh-CN" sz="3600" dirty="0">
                <a:latin typeface="方正舒体" panose="02010601030101010101" pitchFamily="2" charset="-122"/>
                <a:ea typeface="方正舒体" panose="02010601030101010101" pitchFamily="2" charset="-122"/>
              </a:rPr>
              <a:t>. </a:t>
            </a:r>
            <a:endParaRPr lang="zh-CN" altLang="en-US" sz="3600" dirty="0">
              <a:latin typeface="方正舒体" panose="02010601030101010101" pitchFamily="2" charset="-122"/>
              <a:ea typeface="方正舒体" panose="02010601030101010101" pitchFamily="2" charset="-122"/>
            </a:endParaRPr>
          </a:p>
        </p:txBody>
      </p:sp>
      <p:pic>
        <p:nvPicPr>
          <p:cNvPr id="11266" name="Picture 2"/>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r="2731" b="7183"/>
          <a:stretch>
            <a:fillRect/>
          </a:stretch>
        </p:blipFill>
        <p:spPr bwMode="auto">
          <a:xfrm>
            <a:off x="86895" y="2829011"/>
            <a:ext cx="5924110" cy="401414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746" y="2829011"/>
            <a:ext cx="5542327" cy="401414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95" y="2843856"/>
            <a:ext cx="6724917" cy="401414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060" y="2843856"/>
            <a:ext cx="5955939" cy="3970626"/>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044" y="2800338"/>
            <a:ext cx="6011003" cy="40060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6332"/>
            <a:ext cx="12191998" cy="6984332"/>
          </a:xfrm>
          <a:prstGeom prst="rect">
            <a:avLst/>
          </a:prstGeom>
          <a:solidFill>
            <a:srgbClr val="C00000"/>
          </a:solidFill>
        </p:spPr>
      </p:pic>
      <p:sp>
        <p:nvSpPr>
          <p:cNvPr id="10" name="椭圆 9"/>
          <p:cNvSpPr/>
          <p:nvPr/>
        </p:nvSpPr>
        <p:spPr>
          <a:xfrm>
            <a:off x="166256" y="0"/>
            <a:ext cx="3158836" cy="257694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600" b="1" dirty="0"/>
              <a:t>Section</a:t>
            </a:r>
            <a:endParaRPr lang="en-US" altLang="zh-CN" sz="3600" b="1" dirty="0"/>
          </a:p>
          <a:p>
            <a:pPr algn="ctr"/>
            <a:r>
              <a:rPr lang="en-US" altLang="zh-CN" sz="3600" b="1" dirty="0"/>
              <a:t>Two     </a:t>
            </a:r>
            <a:endParaRPr lang="zh-CN" altLang="en-US" sz="3600" dirty="0"/>
          </a:p>
        </p:txBody>
      </p:sp>
      <p:sp>
        <p:nvSpPr>
          <p:cNvPr id="11" name="椭圆 10"/>
          <p:cNvSpPr/>
          <p:nvPr/>
        </p:nvSpPr>
        <p:spPr>
          <a:xfrm>
            <a:off x="6084915" y="339090"/>
            <a:ext cx="4771506" cy="446116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zh-CN" sz="3600" b="1" dirty="0"/>
          </a:p>
          <a:p>
            <a:endParaRPr lang="en-US" altLang="zh-CN" sz="3600" b="1" dirty="0"/>
          </a:p>
          <a:p>
            <a:r>
              <a:rPr lang="en-US" altLang="zh-CN" sz="3600" b="1" dirty="0">
                <a:solidFill>
                  <a:schemeClr val="bg1"/>
                </a:solidFill>
              </a:rPr>
              <a:t>   Its global </a:t>
            </a:r>
            <a:endParaRPr lang="en-US" altLang="zh-CN" sz="3600" b="1" dirty="0">
              <a:solidFill>
                <a:schemeClr val="bg1"/>
              </a:solidFill>
            </a:endParaRPr>
          </a:p>
          <a:p>
            <a:r>
              <a:rPr lang="en-US" altLang="zh-CN" sz="3600" b="1" dirty="0">
                <a:solidFill>
                  <a:schemeClr val="bg1"/>
                </a:solidFill>
              </a:rPr>
              <a:t>   influence  </a:t>
            </a:r>
            <a:endParaRPr lang="en-US" altLang="zh-CN" sz="3600" b="1" dirty="0">
              <a:solidFill>
                <a:srgbClr val="C00000"/>
              </a:solidFill>
            </a:endParaRPr>
          </a:p>
          <a:p>
            <a:r>
              <a:rPr lang="en-US" altLang="zh-CN" sz="3600" b="1" dirty="0">
                <a:solidFill>
                  <a:srgbClr val="C00000"/>
                </a:solidFill>
              </a:rPr>
              <a:t>        of the</a:t>
            </a:r>
            <a:endParaRPr lang="zh-CN" altLang="en-US" sz="3600" b="1" dirty="0">
              <a:solidFill>
                <a:srgbClr val="C00000"/>
              </a:solidFill>
            </a:endParaRPr>
          </a:p>
          <a:p>
            <a:pPr algn="ctr"/>
            <a:r>
              <a:rPr lang="zh-CN" altLang="en-US" sz="3600" dirty="0"/>
              <a:t> </a:t>
            </a:r>
            <a:endParaRPr lang="zh-CN" alt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500" y="2242802"/>
            <a:ext cx="6832134" cy="4607887"/>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612" y="2307265"/>
            <a:ext cx="6225388"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549" y="2307265"/>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342" y="2761919"/>
            <a:ext cx="8875246" cy="4060195"/>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78"/>
            <a:ext cx="12384757" cy="6827892"/>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0" y="457200"/>
            <a:ext cx="12421256" cy="4455042"/>
          </a:xfrm>
          <a:solidFill>
            <a:schemeClr val="bg1"/>
          </a:solidFill>
        </p:spPr>
        <p:txBody>
          <a:bodyPr>
            <a:noAutofit/>
          </a:bodyPr>
          <a:lstStyle/>
          <a:p>
            <a:r>
              <a:rPr lang="en-US" altLang="zh-CN" sz="3200" b="0" i="0" dirty="0">
                <a:solidFill>
                  <a:srgbClr val="0000FF"/>
                </a:solidFill>
                <a:effectLst/>
                <a:latin typeface="方正舒体" panose="02010601030101010101" pitchFamily="2" charset="-122"/>
                <a:ea typeface="方正舒体" panose="02010601030101010101" pitchFamily="2" charset="-122"/>
              </a:rPr>
              <a:t>      More than 700,000 people in London joined in a </a:t>
            </a:r>
            <a:r>
              <a:rPr lang="en-US" altLang="zh-CN" sz="3200" b="1" i="0" dirty="0">
                <a:solidFill>
                  <a:srgbClr val="C00000"/>
                </a:solidFill>
                <a:effectLst/>
                <a:latin typeface="方正舒体" panose="02010601030101010101" pitchFamily="2" charset="-122"/>
                <a:ea typeface="方正舒体" panose="02010601030101010101" pitchFamily="2" charset="-122"/>
              </a:rPr>
              <a:t>carnival </a:t>
            </a:r>
            <a:r>
              <a:rPr lang="en-US" altLang="zh-CN" sz="3200" b="0" i="0" dirty="0">
                <a:solidFill>
                  <a:srgbClr val="0000FF"/>
                </a:solidFill>
                <a:effectLst/>
                <a:latin typeface="方正舒体" panose="02010601030101010101" pitchFamily="2" charset="-122"/>
                <a:ea typeface="方正舒体" panose="02010601030101010101" pitchFamily="2" charset="-122"/>
              </a:rPr>
              <a:t>on Sunday ( Feb.11) organized by the London Chinatown Chinese Association, or LCCA, to welcome the Year of the Dragon.</a:t>
            </a:r>
            <a:br>
              <a:rPr lang="en-US" altLang="zh-CN" sz="3200" b="0" i="0" dirty="0">
                <a:solidFill>
                  <a:srgbClr val="0000FF"/>
                </a:solidFill>
                <a:effectLst/>
                <a:latin typeface="方正舒体" panose="02010601030101010101" pitchFamily="2" charset="-122"/>
                <a:ea typeface="方正舒体" panose="02010601030101010101" pitchFamily="2" charset="-122"/>
              </a:rPr>
            </a:br>
            <a:r>
              <a:rPr lang="en-US" altLang="zh-CN" sz="3200" b="0" i="0" dirty="0">
                <a:solidFill>
                  <a:srgbClr val="0000FF"/>
                </a:solidFill>
                <a:effectLst/>
                <a:latin typeface="方正舒体" panose="02010601030101010101" pitchFamily="2" charset="-122"/>
                <a:ea typeface="方正舒体" panose="02010601030101010101" pitchFamily="2" charset="-122"/>
              </a:rPr>
              <a:t>     The celebration, claimed by the organizers to be the largest Chinese New Year event outside Asia</a:t>
            </a:r>
            <a:r>
              <a:rPr lang="en-US" altLang="zh-CN" sz="3200" b="0" i="0" dirty="0">
                <a:solidFill>
                  <a:srgbClr val="C00000"/>
                </a:solidFill>
                <a:effectLst/>
                <a:latin typeface="方正舒体" panose="02010601030101010101" pitchFamily="2" charset="-122"/>
                <a:ea typeface="方正舒体" panose="02010601030101010101" pitchFamily="2" charset="-122"/>
              </a:rPr>
              <a:t>, commenced </a:t>
            </a:r>
            <a:r>
              <a:rPr lang="en-US" altLang="zh-CN" sz="3200" b="0" i="0" dirty="0">
                <a:solidFill>
                  <a:srgbClr val="0000FF"/>
                </a:solidFill>
                <a:effectLst/>
                <a:latin typeface="方正舒体" panose="02010601030101010101" pitchFamily="2" charset="-122"/>
                <a:ea typeface="方正舒体" panose="02010601030101010101" pitchFamily="2" charset="-122"/>
              </a:rPr>
              <a:t>at 10 am with a diverse </a:t>
            </a:r>
            <a:r>
              <a:rPr lang="en-US" altLang="zh-CN" sz="3200" b="1" i="0" dirty="0">
                <a:solidFill>
                  <a:srgbClr val="C00000"/>
                </a:solidFill>
                <a:effectLst/>
                <a:latin typeface="方正舒体" panose="02010601030101010101" pitchFamily="2" charset="-122"/>
                <a:ea typeface="方正舒体" panose="02010601030101010101" pitchFamily="2" charset="-122"/>
              </a:rPr>
              <a:t>parade</a:t>
            </a:r>
            <a:r>
              <a:rPr lang="en-US" altLang="zh-CN" sz="3200" b="0" i="0" dirty="0">
                <a:solidFill>
                  <a:srgbClr val="0000FF"/>
                </a:solidFill>
                <a:effectLst/>
                <a:latin typeface="方正舒体" panose="02010601030101010101" pitchFamily="2" charset="-122"/>
                <a:ea typeface="方正舒体" panose="02010601030101010101" pitchFamily="2" charset="-122"/>
              </a:rPr>
              <a:t> featuring </a:t>
            </a:r>
            <a:r>
              <a:rPr lang="en-US" altLang="zh-CN" sz="3200" b="1" i="0" dirty="0">
                <a:solidFill>
                  <a:srgbClr val="C00000"/>
                </a:solidFill>
                <a:effectLst/>
                <a:latin typeface="方正舒体" panose="02010601030101010101" pitchFamily="2" charset="-122"/>
                <a:ea typeface="方正舒体" panose="02010601030101010101" pitchFamily="2" charset="-122"/>
              </a:rPr>
              <a:t>handcrafted</a:t>
            </a:r>
            <a:r>
              <a:rPr lang="en-US" altLang="zh-CN" sz="3200" b="0" i="0" dirty="0">
                <a:solidFill>
                  <a:srgbClr val="0000FF"/>
                </a:solidFill>
                <a:effectLst/>
                <a:latin typeface="方正舒体" panose="02010601030101010101" pitchFamily="2" charset="-122"/>
                <a:ea typeface="方正舒体" panose="02010601030101010101" pitchFamily="2" charset="-122"/>
              </a:rPr>
              <a:t> floats, dragon dance troupes, and displays of traditional Chinese </a:t>
            </a:r>
            <a:r>
              <a:rPr lang="en-US" altLang="zh-CN" sz="3200" b="1" i="0" dirty="0">
                <a:solidFill>
                  <a:srgbClr val="C00000"/>
                </a:solidFill>
                <a:effectLst/>
                <a:latin typeface="方正舒体" panose="02010601030101010101" pitchFamily="2" charset="-122"/>
                <a:ea typeface="方正舒体" panose="02010601030101010101" pitchFamily="2" charset="-122"/>
              </a:rPr>
              <a:t>costumes. </a:t>
            </a:r>
            <a:r>
              <a:rPr lang="en-US" altLang="zh-CN" sz="3200" b="0" i="0" dirty="0">
                <a:solidFill>
                  <a:srgbClr val="0000FF"/>
                </a:solidFill>
                <a:effectLst/>
                <a:latin typeface="方正舒体" panose="02010601030101010101" pitchFamily="2" charset="-122"/>
                <a:ea typeface="方正舒体" panose="02010601030101010101" pitchFamily="2" charset="-122"/>
              </a:rPr>
              <a:t>The </a:t>
            </a:r>
            <a:r>
              <a:rPr lang="en-US" altLang="zh-CN" sz="3200" b="1" i="0" dirty="0">
                <a:solidFill>
                  <a:srgbClr val="C00000"/>
                </a:solidFill>
                <a:effectLst/>
                <a:latin typeface="方正舒体" panose="02010601030101010101" pitchFamily="2" charset="-122"/>
                <a:ea typeface="方正舒体" panose="02010601030101010101" pitchFamily="2" charset="-122"/>
              </a:rPr>
              <a:t>procession</a:t>
            </a:r>
            <a:r>
              <a:rPr lang="en-US" altLang="zh-CN" sz="3200" b="0" i="0" dirty="0">
                <a:solidFill>
                  <a:srgbClr val="0000FF"/>
                </a:solidFill>
                <a:effectLst/>
                <a:latin typeface="方正舒体" panose="02010601030101010101" pitchFamily="2" charset="-122"/>
                <a:ea typeface="方正舒体" panose="02010601030101010101" pitchFamily="2" charset="-122"/>
              </a:rPr>
              <a:t> started from the east of Trafalgar Square and </a:t>
            </a:r>
            <a:r>
              <a:rPr lang="en-US" altLang="zh-CN" sz="3200" b="1" i="0" dirty="0">
                <a:solidFill>
                  <a:srgbClr val="C00000"/>
                </a:solidFill>
                <a:effectLst/>
                <a:latin typeface="方正舒体" panose="02010601030101010101" pitchFamily="2" charset="-122"/>
                <a:ea typeface="方正舒体" panose="02010601030101010101" pitchFamily="2" charset="-122"/>
              </a:rPr>
              <a:t>concluded </a:t>
            </a:r>
            <a:r>
              <a:rPr lang="en-US" altLang="zh-CN" sz="3200" b="0" i="0" dirty="0">
                <a:solidFill>
                  <a:srgbClr val="0000FF"/>
                </a:solidFill>
                <a:effectLst/>
                <a:latin typeface="方正舒体" panose="02010601030101010101" pitchFamily="2" charset="-122"/>
                <a:ea typeface="方正舒体" panose="02010601030101010101" pitchFamily="2" charset="-122"/>
              </a:rPr>
              <a:t>on Shaftesbury Avenue in Chinatown.</a:t>
            </a:r>
            <a:br>
              <a:rPr lang="en-US" altLang="zh-CN" sz="3200" b="0" i="0" dirty="0">
                <a:solidFill>
                  <a:srgbClr val="0000FF"/>
                </a:solidFill>
                <a:effectLst/>
                <a:latin typeface="方正舒体" panose="02010601030101010101" pitchFamily="2" charset="-122"/>
                <a:ea typeface="方正舒体" panose="02010601030101010101" pitchFamily="2" charset="-122"/>
              </a:rPr>
            </a:br>
            <a:endParaRPr lang="zh-CN" altLang="en-US" sz="3200" dirty="0">
              <a:solidFill>
                <a:srgbClr val="0000FF"/>
              </a:solidFill>
              <a:latin typeface="方正舒体" panose="02010601030101010101" pitchFamily="2" charset="-122"/>
              <a:ea typeface="方正舒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2" name="Picture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500" y="0"/>
            <a:ext cx="121554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36500" y="4465682"/>
            <a:ext cx="12155500" cy="2371061"/>
          </a:xfrm>
          <a:solidFill>
            <a:schemeClr val="bg1"/>
          </a:solidFill>
        </p:spPr>
        <p:txBody>
          <a:bodyPr>
            <a:noAutofit/>
          </a:bodyPr>
          <a:lstStyle/>
          <a:p>
            <a:r>
              <a:rPr lang="en-US" altLang="zh-CN" sz="2800" b="0" i="0" dirty="0">
                <a:solidFill>
                  <a:srgbClr val="0000FF"/>
                </a:solidFill>
                <a:effectLst/>
                <a:latin typeface="Times New Roman" panose="02020603050405020304" pitchFamily="18" charset="0"/>
              </a:rPr>
              <a:t>     </a:t>
            </a:r>
            <a:r>
              <a:rPr lang="en-US" altLang="zh-CN" sz="2800" dirty="0"/>
              <a:t>A </a:t>
            </a:r>
            <a:r>
              <a:rPr lang="en-US" altLang="zh-CN" sz="2800" b="1" dirty="0">
                <a:solidFill>
                  <a:srgbClr val="C00000"/>
                </a:solidFill>
              </a:rPr>
              <a:t>grand </a:t>
            </a:r>
            <a:r>
              <a:rPr lang="en-US" altLang="zh-CN" sz="2800" dirty="0"/>
              <a:t>Chinese New Year celebration is held at London's Trafalgar Square on Feb 11. The flying lion dance, as one of the event highlights, </a:t>
            </a:r>
            <a:r>
              <a:rPr lang="en-US" altLang="zh-CN" sz="2800" dirty="0">
                <a:solidFill>
                  <a:srgbClr val="C00000"/>
                </a:solidFill>
              </a:rPr>
              <a:t>draws cheers and applause from the crowds.</a:t>
            </a:r>
            <a:r>
              <a:rPr lang="en-US" altLang="zh-CN" sz="2800" b="0" i="0" dirty="0">
                <a:solidFill>
                  <a:srgbClr val="C00000"/>
                </a:solidFill>
                <a:effectLst/>
                <a:latin typeface="Times New Roman" panose="02020603050405020304" pitchFamily="18" charset="0"/>
              </a:rPr>
              <a:t> </a:t>
            </a:r>
            <a:endParaRPr lang="zh-CN" alt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500" y="74428"/>
            <a:ext cx="12155500" cy="6783572"/>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36500" y="414670"/>
            <a:ext cx="12155500" cy="1998921"/>
          </a:xfrm>
          <a:solidFill>
            <a:schemeClr val="bg1"/>
          </a:solidFill>
        </p:spPr>
        <p:txBody>
          <a:bodyPr>
            <a:noAutofit/>
          </a:bodyPr>
          <a:lstStyle/>
          <a:p>
            <a:r>
              <a:rPr lang="en-US" altLang="zh-CN" dirty="0">
                <a:latin typeface="方正舒体" panose="02010601030101010101" pitchFamily="2" charset="-122"/>
                <a:ea typeface="方正舒体" panose="02010601030101010101" pitchFamily="2" charset="-122"/>
              </a:rPr>
              <a:t>    The </a:t>
            </a:r>
            <a:r>
              <a:rPr lang="en-US" altLang="zh-CN" dirty="0" err="1">
                <a:latin typeface="方正舒体" panose="02010601030101010101" pitchFamily="2" charset="-122"/>
                <a:ea typeface="方正舒体" panose="02010601030101010101" pitchFamily="2" charset="-122"/>
              </a:rPr>
              <a:t>Puning</a:t>
            </a:r>
            <a:r>
              <a:rPr lang="en-US" altLang="zh-CN" dirty="0">
                <a:latin typeface="方正舒体" panose="02010601030101010101" pitchFamily="2" charset="-122"/>
                <a:ea typeface="方正舒体" panose="02010601030101010101" pitchFamily="2" charset="-122"/>
              </a:rPr>
              <a:t> Yingge dance features not only </a:t>
            </a:r>
            <a:r>
              <a:rPr lang="en-US" altLang="zh-CN" b="1" dirty="0">
                <a:solidFill>
                  <a:srgbClr val="C00000"/>
                </a:solidFill>
                <a:latin typeface="方正舒体" panose="02010601030101010101" pitchFamily="2" charset="-122"/>
                <a:ea typeface="方正舒体" panose="02010601030101010101" pitchFamily="2" charset="-122"/>
              </a:rPr>
              <a:t>electrifying performances </a:t>
            </a:r>
            <a:r>
              <a:rPr lang="en-US" altLang="zh-CN" dirty="0">
                <a:latin typeface="方正舒体" panose="02010601030101010101" pitchFamily="2" charset="-122"/>
                <a:ea typeface="方正舒体" panose="02010601030101010101" pitchFamily="2" charset="-122"/>
              </a:rPr>
              <a:t>but also colorful and exciting </a:t>
            </a:r>
            <a:r>
              <a:rPr lang="en-US" altLang="zh-CN" dirty="0">
                <a:solidFill>
                  <a:srgbClr val="FF0000"/>
                </a:solidFill>
                <a:latin typeface="方正舒体" panose="02010601030101010101" pitchFamily="2" charset="-122"/>
                <a:ea typeface="方正舒体" panose="02010601030101010101" pitchFamily="2" charset="-122"/>
              </a:rPr>
              <a:t>costumes.</a:t>
            </a:r>
            <a:endParaRPr lang="zh-CN" altLang="en-US" sz="3200" dirty="0">
              <a:solidFill>
                <a:srgbClr val="FF0000"/>
              </a:solidFill>
              <a:latin typeface="方正舒体" panose="02010601030101010101" pitchFamily="2" charset="-122"/>
              <a:ea typeface="方正舒体" panose="02010601030101010101" pitchFamily="2" charset="-122"/>
            </a:endParaRPr>
          </a:p>
        </p:txBody>
      </p:sp>
      <p:sp>
        <p:nvSpPr>
          <p:cNvPr id="3" name="标题 1"/>
          <p:cNvSpPr txBox="1"/>
          <p:nvPr/>
        </p:nvSpPr>
        <p:spPr>
          <a:xfrm>
            <a:off x="40038" y="3827721"/>
            <a:ext cx="12155500" cy="3030279"/>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latin typeface="方正舒体" panose="02010601030101010101" pitchFamily="2" charset="-122"/>
                <a:ea typeface="方正舒体" panose="02010601030101010101" pitchFamily="2" charset="-122"/>
              </a:rPr>
              <a:t>    The group of 16 dancers, </a:t>
            </a:r>
            <a:r>
              <a:rPr lang="en-US" altLang="zh-CN" b="1" dirty="0">
                <a:solidFill>
                  <a:srgbClr val="C00000"/>
                </a:solidFill>
                <a:latin typeface="方正舒体" panose="02010601030101010101" pitchFamily="2" charset="-122"/>
                <a:ea typeface="方正舒体" panose="02010601030101010101" pitchFamily="2" charset="-122"/>
              </a:rPr>
              <a:t>originating from </a:t>
            </a:r>
            <a:r>
              <a:rPr lang="en-US" altLang="zh-CN" dirty="0">
                <a:latin typeface="方正舒体" panose="02010601030101010101" pitchFamily="2" charset="-122"/>
                <a:ea typeface="方正舒体" panose="02010601030101010101" pitchFamily="2" charset="-122"/>
              </a:rPr>
              <a:t>the </a:t>
            </a:r>
            <a:r>
              <a:rPr lang="en-US" altLang="zh-CN" dirty="0" err="1">
                <a:latin typeface="方正舒体" panose="02010601030101010101" pitchFamily="2" charset="-122"/>
                <a:ea typeface="方正舒体" panose="02010601030101010101" pitchFamily="2" charset="-122"/>
              </a:rPr>
              <a:t>Chaoshan</a:t>
            </a:r>
            <a:r>
              <a:rPr lang="en-US" altLang="zh-CN" dirty="0">
                <a:latin typeface="方正舒体" panose="02010601030101010101" pitchFamily="2" charset="-122"/>
                <a:ea typeface="方正舒体" panose="02010601030101010101" pitchFamily="2" charset="-122"/>
              </a:rPr>
              <a:t> region in South China's Guangdong province, where the art form originated, offered a </a:t>
            </a:r>
            <a:r>
              <a:rPr lang="en-US" altLang="zh-CN" dirty="0">
                <a:solidFill>
                  <a:srgbClr val="C00000"/>
                </a:solidFill>
                <a:latin typeface="方正舒体" panose="02010601030101010101" pitchFamily="2" charset="-122"/>
                <a:ea typeface="方正舒体" panose="02010601030101010101" pitchFamily="2" charset="-122"/>
              </a:rPr>
              <a:t>sensory</a:t>
            </a:r>
            <a:r>
              <a:rPr lang="en-US" altLang="zh-CN" dirty="0">
                <a:latin typeface="方正舒体" panose="02010601030101010101" pitchFamily="2" charset="-122"/>
                <a:ea typeface="方正舒体" panose="02010601030101010101" pitchFamily="2" charset="-122"/>
              </a:rPr>
              <a:t> cultural feast to the people of the United Kingdom.</a:t>
            </a:r>
            <a:endParaRPr lang="zh-CN" altLang="en-US" sz="3200" dirty="0">
              <a:solidFill>
                <a:srgbClr val="C00000"/>
              </a:solidFill>
              <a:latin typeface="方正舒体" panose="02010601030101010101" pitchFamily="2" charset="-122"/>
              <a:ea typeface="方正舒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12191999" cy="6177516"/>
          </a:xfrm>
          <a:prstGeom prst="rect">
            <a:avLst/>
          </a:prstGeom>
        </p:spPr>
      </p:pic>
      <p:sp>
        <p:nvSpPr>
          <p:cNvPr id="2" name="标题 1"/>
          <p:cNvSpPr>
            <a:spLocks noGrp="1"/>
          </p:cNvSpPr>
          <p:nvPr>
            <p:ph type="title"/>
          </p:nvPr>
        </p:nvSpPr>
        <p:spPr>
          <a:xfrm>
            <a:off x="0" y="3253573"/>
            <a:ext cx="12191999" cy="2721934"/>
          </a:xfrm>
          <a:solidFill>
            <a:schemeClr val="bg1"/>
          </a:solidFill>
        </p:spPr>
        <p:txBody>
          <a:bodyPr>
            <a:normAutofit/>
          </a:bodyPr>
          <a:lstStyle/>
          <a:p>
            <a:r>
              <a:rPr lang="en-US" altLang="zh-CN" b="1" i="0" dirty="0">
                <a:solidFill>
                  <a:srgbClr val="C00000"/>
                </a:solidFill>
                <a:effectLst/>
                <a:latin typeface="PingFang SC"/>
              </a:rPr>
              <a:t>Message from United Nations Secretary-General </a:t>
            </a:r>
            <a:r>
              <a:rPr lang="en-US" altLang="zh-CN" b="1" i="0" dirty="0">
                <a:solidFill>
                  <a:srgbClr val="0000FF"/>
                </a:solidFill>
                <a:effectLst/>
                <a:latin typeface="PingFang SC"/>
              </a:rPr>
              <a:t>António Guterres </a:t>
            </a:r>
            <a:r>
              <a:rPr lang="en-US" altLang="zh-CN" b="1" i="0" dirty="0">
                <a:solidFill>
                  <a:srgbClr val="191919"/>
                </a:solidFill>
                <a:effectLst/>
                <a:latin typeface="PingFang SC"/>
              </a:rPr>
              <a:t>on Lunar New Year 2024</a:t>
            </a:r>
            <a:br>
              <a:rPr lang="en-US" altLang="zh-CN" b="0" i="0" dirty="0">
                <a:solidFill>
                  <a:srgbClr val="191919"/>
                </a:solidFill>
                <a:effectLst/>
                <a:latin typeface="PingFang SC"/>
              </a:rPr>
            </a:br>
            <a:r>
              <a:rPr lang="en-US" altLang="zh-CN" b="0" i="0" dirty="0">
                <a:solidFill>
                  <a:srgbClr val="191919"/>
                </a:solidFill>
                <a:effectLst/>
                <a:latin typeface="PingFang SC"/>
              </a:rPr>
              <a:t>             </a:t>
            </a:r>
            <a:endParaRPr lang="zh-CN" altLang="en-US" dirty="0"/>
          </a:p>
        </p:txBody>
      </p:sp>
      <p:sp>
        <p:nvSpPr>
          <p:cNvPr id="5" name="文本框 4"/>
          <p:cNvSpPr txBox="1"/>
          <p:nvPr/>
        </p:nvSpPr>
        <p:spPr>
          <a:xfrm>
            <a:off x="2658140" y="6306242"/>
            <a:ext cx="7251404" cy="646331"/>
          </a:xfrm>
          <a:prstGeom prst="rect">
            <a:avLst/>
          </a:prstGeom>
          <a:noFill/>
        </p:spPr>
        <p:txBody>
          <a:bodyPr wrap="square">
            <a:spAutoFit/>
          </a:bodyPr>
          <a:lstStyle/>
          <a:p>
            <a:r>
              <a:rPr lang="zh-CN" altLang="en-US" sz="1800" b="1" i="0" dirty="0">
                <a:solidFill>
                  <a:srgbClr val="191919"/>
                </a:solidFill>
                <a:effectLst/>
                <a:latin typeface="PingFang SC"/>
              </a:rPr>
              <a:t>联合国秘书长安东尼奥</a:t>
            </a:r>
            <a:r>
              <a:rPr lang="en-US" altLang="zh-CN" sz="1800" b="1" i="0" dirty="0">
                <a:solidFill>
                  <a:srgbClr val="191919"/>
                </a:solidFill>
                <a:effectLst/>
                <a:latin typeface="PingFang SC"/>
              </a:rPr>
              <a:t>·</a:t>
            </a:r>
            <a:r>
              <a:rPr lang="zh-CN" altLang="en-US" sz="1800" b="1" i="0" dirty="0">
                <a:solidFill>
                  <a:srgbClr val="191919"/>
                </a:solidFill>
                <a:effectLst/>
                <a:latin typeface="PingFang SC"/>
              </a:rPr>
              <a:t>古特雷斯</a:t>
            </a:r>
            <a:r>
              <a:rPr lang="en-US" altLang="zh-CN" sz="1800" b="1" i="0" dirty="0">
                <a:solidFill>
                  <a:srgbClr val="191919"/>
                </a:solidFill>
                <a:effectLst/>
                <a:latin typeface="PingFang SC"/>
              </a:rPr>
              <a:t>2024</a:t>
            </a:r>
            <a:r>
              <a:rPr lang="zh-CN" altLang="en-US" sz="1800" b="1" i="0" dirty="0">
                <a:solidFill>
                  <a:srgbClr val="191919"/>
                </a:solidFill>
                <a:effectLst/>
                <a:latin typeface="PingFang SC"/>
              </a:rPr>
              <a:t>年龙年新春致辞</a:t>
            </a:r>
            <a:br>
              <a:rPr lang="zh-CN" altLang="en-US" b="0" i="0" dirty="0">
                <a:solidFill>
                  <a:srgbClr val="191919"/>
                </a:solidFill>
                <a:effectLst/>
                <a:latin typeface="PingFang SC"/>
              </a:rPr>
            </a:br>
            <a:endParaRPr lang="zh-CN" altLang="en-US" dirty="0"/>
          </a:p>
        </p:txBody>
      </p:sp>
      <p:sp>
        <p:nvSpPr>
          <p:cNvPr id="6" name="AutoShape 2"/>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4"/>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动作按钮: 影片 2">
            <a:hlinkClick r:id="rId2" action="ppaction://hlinkfile" highlightClick="1"/>
          </p:cNvPr>
          <p:cNvSpPr/>
          <p:nvPr/>
        </p:nvSpPr>
        <p:spPr>
          <a:xfrm>
            <a:off x="10058400" y="6306242"/>
            <a:ext cx="1333500" cy="551758"/>
          </a:xfrm>
          <a:prstGeom prst="actionButtonMovi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8674" name="Picture 2"/>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0" y="170121"/>
            <a:ext cx="12192000" cy="6584692"/>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p:cNvSpPr txBox="1"/>
          <p:nvPr/>
        </p:nvSpPr>
        <p:spPr>
          <a:xfrm>
            <a:off x="0" y="170121"/>
            <a:ext cx="12192000" cy="489745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dirty="0">
                <a:latin typeface="方正舒体" panose="02010601030101010101" pitchFamily="2" charset="-122"/>
                <a:ea typeface="方正舒体" panose="02010601030101010101" pitchFamily="2" charset="-122"/>
              </a:rPr>
              <a:t>      Chun Jie Kuai Le!</a:t>
            </a:r>
            <a:br>
              <a:rPr lang="en-US" altLang="zh-CN" sz="2800" dirty="0">
                <a:latin typeface="方正舒体" panose="02010601030101010101" pitchFamily="2" charset="-122"/>
                <a:ea typeface="方正舒体" panose="02010601030101010101" pitchFamily="2" charset="-122"/>
              </a:rPr>
            </a:br>
            <a:r>
              <a:rPr lang="en-US" altLang="zh-CN" sz="2800" dirty="0">
                <a:latin typeface="方正舒体" panose="02010601030101010101" pitchFamily="2" charset="-122"/>
                <a:ea typeface="方正舒体" panose="02010601030101010101" pitchFamily="2" charset="-122"/>
              </a:rPr>
              <a:t>      Happy Lunar New Year! I am pleased to send my warmest greetings as we usher in the Year of the Dragon. The dragon </a:t>
            </a:r>
            <a:r>
              <a:rPr lang="en-US" altLang="zh-CN" sz="2800" b="1" dirty="0">
                <a:solidFill>
                  <a:srgbClr val="C00000"/>
                </a:solidFill>
                <a:latin typeface="方正舒体" panose="02010601030101010101" pitchFamily="2" charset="-122"/>
                <a:ea typeface="方正舒体" panose="02010601030101010101" pitchFamily="2" charset="-122"/>
              </a:rPr>
              <a:t>symbolizes </a:t>
            </a:r>
            <a:r>
              <a:rPr lang="en-US" altLang="zh-CN" sz="2800" dirty="0">
                <a:latin typeface="方正舒体" panose="02010601030101010101" pitchFamily="2" charset="-122"/>
                <a:ea typeface="方正舒体" panose="02010601030101010101" pitchFamily="2" charset="-122"/>
              </a:rPr>
              <a:t>energy, wisdom, protection and good luck. We need these qualities to </a:t>
            </a:r>
            <a:r>
              <a:rPr lang="en-US" altLang="zh-CN" sz="2800" b="1" dirty="0">
                <a:solidFill>
                  <a:srgbClr val="C00000"/>
                </a:solidFill>
                <a:latin typeface="方正舒体" panose="02010601030101010101" pitchFamily="2" charset="-122"/>
                <a:ea typeface="方正舒体" panose="02010601030101010101" pitchFamily="2" charset="-122"/>
              </a:rPr>
              <a:t>rise to </a:t>
            </a:r>
            <a:r>
              <a:rPr lang="en-US" altLang="zh-CN" sz="2800" dirty="0">
                <a:latin typeface="方正舒体" panose="02010601030101010101" pitchFamily="2" charset="-122"/>
                <a:ea typeface="方正舒体" panose="02010601030101010101" pitchFamily="2" charset="-122"/>
              </a:rPr>
              <a:t>today’s global challenges. This year, the celebration at the United Nations is special: for the first time, the Lunar New Year is part of the UN holiday calendar. I thank China and the Chinese people for your </a:t>
            </a:r>
            <a:r>
              <a:rPr lang="en-US" altLang="zh-CN" sz="2800" dirty="0">
                <a:solidFill>
                  <a:srgbClr val="C00000"/>
                </a:solidFill>
                <a:latin typeface="方正舒体" panose="02010601030101010101" pitchFamily="2" charset="-122"/>
                <a:ea typeface="方正舒体" panose="02010601030101010101" pitchFamily="2" charset="-122"/>
              </a:rPr>
              <a:t>unwavering support </a:t>
            </a:r>
            <a:r>
              <a:rPr lang="en-US" altLang="zh-CN" sz="2800" dirty="0">
                <a:latin typeface="方正舒体" panose="02010601030101010101" pitchFamily="2" charset="-122"/>
                <a:ea typeface="方正舒体" panose="02010601030101010101" pitchFamily="2" charset="-122"/>
              </a:rPr>
              <a:t>to the United Nations, to multilateralism and global progress. Together, we can realize a </a:t>
            </a:r>
            <a:r>
              <a:rPr lang="en-US" altLang="zh-CN" sz="2800" b="1" dirty="0">
                <a:solidFill>
                  <a:srgbClr val="C00000"/>
                </a:solidFill>
                <a:latin typeface="方正舒体" panose="02010601030101010101" pitchFamily="2" charset="-122"/>
                <a:ea typeface="方正舒体" panose="02010601030101010101" pitchFamily="2" charset="-122"/>
              </a:rPr>
              <a:t>sustainable, just </a:t>
            </a:r>
            <a:r>
              <a:rPr lang="en-US" altLang="zh-CN" sz="2800" dirty="0">
                <a:latin typeface="方正舒体" panose="02010601030101010101" pitchFamily="2" charset="-122"/>
                <a:ea typeface="方正舒体" panose="02010601030101010101" pitchFamily="2" charset="-122"/>
              </a:rPr>
              <a:t>and peaceful future .I wish you good health, happiness and </a:t>
            </a:r>
            <a:r>
              <a:rPr lang="en-US" altLang="zh-CN" sz="2800" b="1" dirty="0">
                <a:solidFill>
                  <a:srgbClr val="C00000"/>
                </a:solidFill>
                <a:latin typeface="方正舒体" panose="02010601030101010101" pitchFamily="2" charset="-122"/>
                <a:ea typeface="方正舒体" panose="02010601030101010101" pitchFamily="2" charset="-122"/>
              </a:rPr>
              <a:t>prosperity</a:t>
            </a:r>
            <a:r>
              <a:rPr lang="en-US" altLang="zh-CN" sz="2800" dirty="0">
                <a:latin typeface="方正舒体" panose="02010601030101010101" pitchFamily="2" charset="-122"/>
                <a:ea typeface="方正舒体" panose="02010601030101010101" pitchFamily="2" charset="-122"/>
              </a:rPr>
              <a:t> in this new year.</a:t>
            </a:r>
            <a:br>
              <a:rPr lang="en-US" altLang="zh-CN" sz="2800" dirty="0">
                <a:latin typeface="方正舒体" panose="02010601030101010101" pitchFamily="2" charset="-122"/>
                <a:ea typeface="方正舒体" panose="02010601030101010101" pitchFamily="2" charset="-122"/>
              </a:rPr>
            </a:br>
            <a:r>
              <a:rPr lang="en-US" altLang="zh-CN" sz="2800" dirty="0">
                <a:latin typeface="方正舒体" panose="02010601030101010101" pitchFamily="2" charset="-122"/>
                <a:ea typeface="方正舒体" panose="02010601030101010101" pitchFamily="2" charset="-122"/>
              </a:rPr>
              <a:t>      Xie </a:t>
            </a:r>
            <a:r>
              <a:rPr lang="en-US" altLang="zh-CN" sz="2800" dirty="0" err="1">
                <a:latin typeface="方正舒体" panose="02010601030101010101" pitchFamily="2" charset="-122"/>
                <a:ea typeface="方正舒体" panose="02010601030101010101" pitchFamily="2" charset="-122"/>
              </a:rPr>
              <a:t>Xie</a:t>
            </a:r>
            <a:r>
              <a:rPr lang="en-US" altLang="zh-CN" sz="2800" dirty="0">
                <a:latin typeface="方正舒体" panose="02010601030101010101" pitchFamily="2" charset="-122"/>
                <a:ea typeface="方正舒体" panose="02010601030101010101" pitchFamily="2" charset="-122"/>
              </a:rPr>
              <a:t>!</a:t>
            </a:r>
            <a:endParaRPr lang="en-US" altLang="zh-CN" sz="2800" dirty="0">
              <a:latin typeface="方正舒体" panose="02010601030101010101" pitchFamily="2" charset="-122"/>
              <a:ea typeface="方正舒体" panose="02010601030101010101" pitchFamily="2" charset="-122"/>
            </a:endParaRPr>
          </a:p>
          <a:p>
            <a:endParaRPr lang="en-US" altLang="zh-CN" sz="2800" dirty="0">
              <a:latin typeface="方正舒体" panose="02010601030101010101" pitchFamily="2" charset="-122"/>
              <a:ea typeface="方正舒体" panose="02010601030101010101" pitchFamily="2" charset="-122"/>
            </a:endParaRPr>
          </a:p>
        </p:txBody>
      </p:sp>
      <p:sp>
        <p:nvSpPr>
          <p:cNvPr id="5" name="文本框 4"/>
          <p:cNvSpPr txBox="1"/>
          <p:nvPr/>
        </p:nvSpPr>
        <p:spPr>
          <a:xfrm>
            <a:off x="0" y="5645425"/>
            <a:ext cx="12191999" cy="1477328"/>
          </a:xfrm>
          <a:prstGeom prst="rect">
            <a:avLst/>
          </a:prstGeom>
          <a:solidFill>
            <a:schemeClr val="bg1"/>
          </a:solidFill>
        </p:spPr>
        <p:txBody>
          <a:bodyPr wrap="square" rtlCol="0">
            <a:spAutoFit/>
          </a:bodyPr>
          <a:lstStyle/>
          <a:p>
            <a:r>
              <a:rPr lang="zh-CN" altLang="en-US" dirty="0"/>
              <a:t>在龙年到来之际，我谨向大家致以最亲切的问候。龙象征着活力、智慧、守护、吉运。正是我们应对当今全球挑战所需要的特质。今年联合国的庆祝其不同：农历新年首次登上联合国节庆日历。我感谢中国和中国人民对联合国、多边主义和全球进步的坚定支持。只要我们携手共进，就能实现一个可持续、公正与和平的未来。祝大家在新的一年里身体健康、幸福美满、兴旺发达。</a:t>
            </a:r>
            <a:endParaRPr lang="zh-CN" altLang="en-US" sz="1600" dirty="0">
              <a:solidFill>
                <a:srgbClr val="C00000"/>
              </a:solidFill>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6332"/>
            <a:ext cx="12191998" cy="6984332"/>
          </a:xfrm>
          <a:prstGeom prst="rect">
            <a:avLst/>
          </a:prstGeom>
          <a:solidFill>
            <a:srgbClr val="C00000"/>
          </a:solidFill>
        </p:spPr>
      </p:pic>
      <p:sp>
        <p:nvSpPr>
          <p:cNvPr id="10" name="椭圆 9"/>
          <p:cNvSpPr/>
          <p:nvPr/>
        </p:nvSpPr>
        <p:spPr>
          <a:xfrm>
            <a:off x="166256" y="0"/>
            <a:ext cx="3158836" cy="257694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600" b="1" dirty="0"/>
              <a:t>Section</a:t>
            </a:r>
            <a:endParaRPr lang="en-US" altLang="zh-CN" sz="3600" b="1" dirty="0"/>
          </a:p>
          <a:p>
            <a:pPr algn="ctr"/>
            <a:r>
              <a:rPr lang="en-US" altLang="zh-CN" sz="3600" b="1" dirty="0"/>
              <a:t>Three     </a:t>
            </a:r>
            <a:endParaRPr lang="zh-CN" altLang="en-US" sz="3600" dirty="0"/>
          </a:p>
        </p:txBody>
      </p:sp>
      <p:sp>
        <p:nvSpPr>
          <p:cNvPr id="11" name="椭圆 10"/>
          <p:cNvSpPr/>
          <p:nvPr/>
        </p:nvSpPr>
        <p:spPr>
          <a:xfrm>
            <a:off x="6084915" y="424815"/>
            <a:ext cx="4771506" cy="446116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3600" b="1" dirty="0"/>
              <a:t>       </a:t>
            </a:r>
            <a:endParaRPr lang="en-US" altLang="zh-CN" sz="3600" b="1" dirty="0"/>
          </a:p>
          <a:p>
            <a:r>
              <a:rPr lang="en-US" altLang="zh-CN" sz="3600" b="1"/>
              <a:t>     </a:t>
            </a:r>
            <a:r>
              <a:rPr lang="en-US" altLang="zh-CN" sz="3600" b="1" smtClean="0"/>
              <a:t> Festive</a:t>
            </a:r>
            <a:endParaRPr lang="en-US" altLang="zh-CN" sz="3600" b="1" dirty="0"/>
          </a:p>
          <a:p>
            <a:r>
              <a:rPr lang="en-US" altLang="zh-CN" sz="3600" b="1" dirty="0"/>
              <a:t>      Movies </a:t>
            </a:r>
            <a:endParaRPr lang="en-US" altLang="zh-CN" sz="3600" b="1" dirty="0">
              <a:solidFill>
                <a:srgbClr val="C00000"/>
              </a:solidFill>
            </a:endParaRPr>
          </a:p>
          <a:p>
            <a:r>
              <a:rPr lang="en-US" altLang="zh-CN" sz="3600" b="1" dirty="0">
                <a:solidFill>
                  <a:srgbClr val="C00000"/>
                </a:solidFill>
              </a:rPr>
              <a:t>        of the</a:t>
            </a:r>
            <a:endParaRPr lang="zh-CN" altLang="en-US" sz="3600" b="1" dirty="0">
              <a:solidFill>
                <a:srgbClr val="C00000"/>
              </a:solidFill>
            </a:endParaRPr>
          </a:p>
          <a:p>
            <a:pPr algn="ctr"/>
            <a:r>
              <a:rPr lang="zh-CN" altLang="en-US" sz="3600" dirty="0"/>
              <a:t> </a:t>
            </a:r>
            <a:endParaRPr lang="zh-CN" alt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6332"/>
            <a:ext cx="12191998" cy="6984332"/>
          </a:xfrm>
          <a:prstGeom prst="rect">
            <a:avLst/>
          </a:prstGeom>
          <a:solidFill>
            <a:srgbClr val="C00000"/>
          </a:solidFill>
        </p:spPr>
      </p:pic>
      <p:sp>
        <p:nvSpPr>
          <p:cNvPr id="2" name="内容占位符 2"/>
          <p:cNvSpPr>
            <a:spLocks noGrp="1"/>
          </p:cNvSpPr>
          <p:nvPr>
            <p:ph idx="1"/>
          </p:nvPr>
        </p:nvSpPr>
        <p:spPr>
          <a:xfrm>
            <a:off x="36021" y="16625"/>
            <a:ext cx="12119956" cy="4992255"/>
          </a:xfrm>
          <a:solidFill>
            <a:schemeClr val="bg1"/>
          </a:solidFill>
        </p:spPr>
        <p:txBody>
          <a:bodyPr>
            <a:normAutofit/>
          </a:bodyPr>
          <a:lstStyle/>
          <a:p>
            <a:r>
              <a:rPr lang="en-US" altLang="zh-CN" sz="3200" dirty="0" smtClean="0">
                <a:solidFill>
                  <a:srgbClr val="0000FF"/>
                </a:solidFill>
                <a:effectLst/>
              </a:rPr>
              <a:t>       According </a:t>
            </a:r>
            <a:r>
              <a:rPr lang="en-US" altLang="zh-CN" sz="3200" dirty="0">
                <a:solidFill>
                  <a:srgbClr val="0000FF"/>
                </a:solidFill>
                <a:effectLst/>
              </a:rPr>
              <a:t>to data from </a:t>
            </a:r>
            <a:r>
              <a:rPr lang="en-US" altLang="zh-CN" sz="3200" dirty="0" err="1">
                <a:solidFill>
                  <a:srgbClr val="0000FF"/>
                </a:solidFill>
                <a:effectLst/>
              </a:rPr>
              <a:t>Maoyan</a:t>
            </a:r>
            <a:r>
              <a:rPr lang="en-US" altLang="zh-CN" sz="3200" dirty="0">
                <a:solidFill>
                  <a:srgbClr val="0000FF"/>
                </a:solidFill>
                <a:effectLst/>
              </a:rPr>
              <a:t> Professional Edition, </a:t>
            </a:r>
            <a:r>
              <a:rPr lang="en-US" altLang="zh-CN" sz="3200" dirty="0">
                <a:solidFill>
                  <a:srgbClr val="C00000"/>
                </a:solidFill>
                <a:effectLst/>
              </a:rPr>
              <a:t>as of </a:t>
            </a:r>
            <a:r>
              <a:rPr lang="en-US" altLang="zh-CN" sz="3200" dirty="0">
                <a:solidFill>
                  <a:srgbClr val="0000FF"/>
                </a:solidFill>
                <a:effectLst/>
              </a:rPr>
              <a:t>21:00 on February 17th, </a:t>
            </a:r>
            <a:r>
              <a:rPr lang="en-US" altLang="zh-CN" sz="3200" dirty="0">
                <a:solidFill>
                  <a:srgbClr val="C00000"/>
                </a:solidFill>
                <a:effectLst/>
              </a:rPr>
              <a:t>the total box office </a:t>
            </a:r>
            <a:r>
              <a:rPr lang="en-US" altLang="zh-CN" sz="3200" dirty="0">
                <a:solidFill>
                  <a:srgbClr val="0000FF"/>
                </a:solidFill>
                <a:effectLst/>
              </a:rPr>
              <a:t>of new films during the 2024 Spring Festival season (February 10th to February 17th) has </a:t>
            </a:r>
            <a:r>
              <a:rPr lang="en-US" altLang="zh-CN" sz="3200" dirty="0">
                <a:solidFill>
                  <a:srgbClr val="C00000"/>
                </a:solidFill>
                <a:effectLst/>
              </a:rPr>
              <a:t>exceeded</a:t>
            </a:r>
            <a:r>
              <a:rPr lang="en-US" altLang="zh-CN" sz="3200" dirty="0">
                <a:solidFill>
                  <a:srgbClr val="0000FF"/>
                </a:solidFill>
                <a:effectLst/>
              </a:rPr>
              <a:t> 8.023 billion yuan, </a:t>
            </a:r>
            <a:r>
              <a:rPr lang="en-US" altLang="zh-CN" sz="3200" b="1" dirty="0">
                <a:solidFill>
                  <a:srgbClr val="C00000"/>
                </a:solidFill>
                <a:effectLst/>
              </a:rPr>
              <a:t>surpass</a:t>
            </a:r>
            <a:r>
              <a:rPr lang="en-US" altLang="zh-CN" sz="3200" dirty="0">
                <a:solidFill>
                  <a:srgbClr val="0000FF"/>
                </a:solidFill>
                <a:effectLst/>
              </a:rPr>
              <a:t>ing the highest box office of the 2021 Spring Festival season of 7.842 billion yuan, setting a new record for the box office of the Spring Festival season in the history of Chinese cinema! The total number of </a:t>
            </a:r>
            <a:r>
              <a:rPr lang="en-US" altLang="zh-CN" sz="3200" b="1" dirty="0">
                <a:solidFill>
                  <a:srgbClr val="C00000"/>
                </a:solidFill>
                <a:effectLst/>
              </a:rPr>
              <a:t>audience</a:t>
            </a:r>
            <a:r>
              <a:rPr lang="en-US" altLang="zh-CN" sz="3200" dirty="0">
                <a:solidFill>
                  <a:srgbClr val="0000FF"/>
                </a:solidFill>
                <a:effectLst/>
              </a:rPr>
              <a:t> during the festival period reached 163 million, and the total number of </a:t>
            </a:r>
            <a:r>
              <a:rPr lang="en-US" altLang="zh-CN" sz="3200" b="1" dirty="0">
                <a:solidFill>
                  <a:srgbClr val="C00000"/>
                </a:solidFill>
                <a:effectLst/>
              </a:rPr>
              <a:t>screenings</a:t>
            </a:r>
            <a:r>
              <a:rPr lang="en-US" altLang="zh-CN" sz="3200" dirty="0">
                <a:solidFill>
                  <a:srgbClr val="0000FF"/>
                </a:solidFill>
                <a:effectLst/>
              </a:rPr>
              <a:t> was 3.937 million, both setting new records for the highest number of audience and screenings in the history of the Spring Festival season in Chinese cinema.</a:t>
            </a:r>
            <a:endParaRPr lang="en-US" altLang="zh-CN" dirty="0">
              <a:solidFill>
                <a:srgbClr val="0000FF"/>
              </a:solidFill>
            </a:endParaRPr>
          </a:p>
        </p:txBody>
      </p:sp>
      <p:sp>
        <p:nvSpPr>
          <p:cNvPr id="4" name="文本框 3"/>
          <p:cNvSpPr txBox="1"/>
          <p:nvPr/>
        </p:nvSpPr>
        <p:spPr>
          <a:xfrm>
            <a:off x="0" y="5584122"/>
            <a:ext cx="12119956" cy="923330"/>
          </a:xfrm>
          <a:prstGeom prst="rect">
            <a:avLst/>
          </a:prstGeom>
          <a:solidFill>
            <a:schemeClr val="bg1"/>
          </a:solidFill>
        </p:spPr>
        <p:txBody>
          <a:bodyPr wrap="square">
            <a:spAutoFit/>
          </a:bodyPr>
          <a:lstStyle/>
          <a:p>
            <a:r>
              <a:rPr lang="zh-CN" altLang="en-US" sz="1800" dirty="0">
                <a:solidFill>
                  <a:srgbClr val="000000"/>
                </a:solidFill>
                <a:effectLst/>
              </a:rPr>
              <a:t>猫眼专业版数据显示，截至</a:t>
            </a:r>
            <a:r>
              <a:rPr lang="en-US" altLang="zh-CN" sz="1800" dirty="0">
                <a:solidFill>
                  <a:srgbClr val="000000"/>
                </a:solidFill>
                <a:effectLst/>
              </a:rPr>
              <a:t>2</a:t>
            </a:r>
            <a:r>
              <a:rPr lang="zh-CN" altLang="en-US" sz="1800" dirty="0">
                <a:solidFill>
                  <a:srgbClr val="000000"/>
                </a:solidFill>
                <a:effectLst/>
              </a:rPr>
              <a:t>月</a:t>
            </a:r>
            <a:r>
              <a:rPr lang="en-US" altLang="zh-CN" sz="1800" dirty="0">
                <a:solidFill>
                  <a:srgbClr val="000000"/>
                </a:solidFill>
                <a:effectLst/>
              </a:rPr>
              <a:t>17</a:t>
            </a:r>
            <a:r>
              <a:rPr lang="zh-CN" altLang="en-US" sz="1800" dirty="0">
                <a:solidFill>
                  <a:srgbClr val="000000"/>
                </a:solidFill>
                <a:effectLst/>
              </a:rPr>
              <a:t>日</a:t>
            </a:r>
            <a:r>
              <a:rPr lang="en-US" altLang="zh-CN" sz="1800" dirty="0">
                <a:solidFill>
                  <a:srgbClr val="000000"/>
                </a:solidFill>
                <a:effectLst/>
              </a:rPr>
              <a:t>21</a:t>
            </a:r>
            <a:r>
              <a:rPr lang="zh-CN" altLang="en-US" sz="1800" dirty="0">
                <a:solidFill>
                  <a:srgbClr val="000000"/>
                </a:solidFill>
                <a:effectLst/>
              </a:rPr>
              <a:t>时，</a:t>
            </a:r>
            <a:r>
              <a:rPr lang="en-US" altLang="zh-CN" sz="1800" dirty="0">
                <a:solidFill>
                  <a:srgbClr val="000000"/>
                </a:solidFill>
                <a:effectLst/>
              </a:rPr>
              <a:t>2024</a:t>
            </a:r>
            <a:r>
              <a:rPr lang="zh-CN" altLang="en-US" sz="1800" dirty="0">
                <a:solidFill>
                  <a:srgbClr val="000000"/>
                </a:solidFill>
                <a:effectLst/>
              </a:rPr>
              <a:t>年春节档（</a:t>
            </a:r>
            <a:r>
              <a:rPr lang="en-US" altLang="zh-CN" sz="1800" dirty="0">
                <a:solidFill>
                  <a:srgbClr val="000000"/>
                </a:solidFill>
                <a:effectLst/>
              </a:rPr>
              <a:t>2.10-2.17</a:t>
            </a:r>
            <a:r>
              <a:rPr lang="zh-CN" altLang="en-US" sz="1800" dirty="0">
                <a:solidFill>
                  <a:srgbClr val="000000"/>
                </a:solidFill>
                <a:effectLst/>
              </a:rPr>
              <a:t>）新片总票房突破</a:t>
            </a:r>
            <a:r>
              <a:rPr lang="en-US" altLang="zh-CN" sz="1800" dirty="0">
                <a:solidFill>
                  <a:srgbClr val="000000"/>
                </a:solidFill>
                <a:effectLst/>
              </a:rPr>
              <a:t>80.23</a:t>
            </a:r>
            <a:r>
              <a:rPr lang="zh-CN" altLang="en-US" sz="1800" dirty="0">
                <a:solidFill>
                  <a:srgbClr val="000000"/>
                </a:solidFill>
                <a:effectLst/>
              </a:rPr>
              <a:t>亿元，超过了历史最高的</a:t>
            </a:r>
            <a:r>
              <a:rPr lang="en-US" altLang="zh-CN" sz="1800" dirty="0">
                <a:solidFill>
                  <a:srgbClr val="000000"/>
                </a:solidFill>
                <a:effectLst/>
              </a:rPr>
              <a:t>2021</a:t>
            </a:r>
            <a:r>
              <a:rPr lang="zh-CN" altLang="en-US" sz="1800" dirty="0">
                <a:solidFill>
                  <a:srgbClr val="000000"/>
                </a:solidFill>
                <a:effectLst/>
              </a:rPr>
              <a:t>年春节档票房</a:t>
            </a:r>
            <a:r>
              <a:rPr lang="en-US" altLang="zh-CN" sz="1800" dirty="0">
                <a:solidFill>
                  <a:srgbClr val="000000"/>
                </a:solidFill>
                <a:effectLst/>
              </a:rPr>
              <a:t>78.42</a:t>
            </a:r>
            <a:r>
              <a:rPr lang="zh-CN" altLang="en-US" sz="1800" dirty="0">
                <a:solidFill>
                  <a:srgbClr val="000000"/>
                </a:solidFill>
                <a:effectLst/>
              </a:rPr>
              <a:t>亿元，刷新了中国影史春节档票房的新纪录！档期内总观影人次</a:t>
            </a:r>
            <a:r>
              <a:rPr lang="en-US" altLang="zh-CN" sz="1800" dirty="0">
                <a:solidFill>
                  <a:srgbClr val="000000"/>
                </a:solidFill>
                <a:effectLst/>
              </a:rPr>
              <a:t>1.63</a:t>
            </a:r>
            <a:r>
              <a:rPr lang="zh-CN" altLang="en-US" sz="1800" dirty="0">
                <a:solidFill>
                  <a:srgbClr val="000000"/>
                </a:solidFill>
                <a:effectLst/>
              </a:rPr>
              <a:t>亿，总场次</a:t>
            </a:r>
            <a:r>
              <a:rPr lang="en-US" altLang="zh-CN" sz="1800" dirty="0">
                <a:solidFill>
                  <a:srgbClr val="000000"/>
                </a:solidFill>
                <a:effectLst/>
              </a:rPr>
              <a:t>393.7</a:t>
            </a:r>
            <a:r>
              <a:rPr lang="zh-CN" altLang="en-US" sz="1800" dirty="0">
                <a:solidFill>
                  <a:srgbClr val="000000"/>
                </a:solidFill>
                <a:effectLst/>
              </a:rPr>
              <a:t>万场， 双双刷新了历史最好成绩，创下中国影史春节档总观影人次新高和总场次新高。</a:t>
            </a:r>
            <a:endParaRPr lang="zh-CN"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6332"/>
            <a:ext cx="12191998" cy="6984332"/>
          </a:xfrm>
          <a:prstGeom prst="rect">
            <a:avLst/>
          </a:prstGeom>
          <a:solidFill>
            <a:srgbClr val="C00000"/>
          </a:solidFill>
        </p:spPr>
      </p:pic>
      <p:sp>
        <p:nvSpPr>
          <p:cNvPr id="3" name="文本框 2"/>
          <p:cNvSpPr txBox="1"/>
          <p:nvPr/>
        </p:nvSpPr>
        <p:spPr>
          <a:xfrm>
            <a:off x="0" y="542261"/>
            <a:ext cx="12191998" cy="2554545"/>
          </a:xfrm>
          <a:prstGeom prst="rect">
            <a:avLst/>
          </a:prstGeom>
          <a:solidFill>
            <a:schemeClr val="bg1"/>
          </a:solidFill>
        </p:spPr>
        <p:txBody>
          <a:bodyPr wrap="square">
            <a:spAutoFit/>
          </a:bodyPr>
          <a:lstStyle/>
          <a:p>
            <a:r>
              <a:rPr lang="en-US" altLang="zh-CN" sz="3200" dirty="0" smtClean="0">
                <a:solidFill>
                  <a:srgbClr val="0000FF"/>
                </a:solidFill>
                <a:effectLst/>
              </a:rPr>
              <a:t>      This </a:t>
            </a:r>
            <a:r>
              <a:rPr lang="en-US" altLang="zh-CN" sz="3200" dirty="0">
                <a:solidFill>
                  <a:srgbClr val="0000FF"/>
                </a:solidFill>
                <a:effectLst/>
              </a:rPr>
              <a:t>year's </a:t>
            </a:r>
            <a:r>
              <a:rPr lang="en-US" altLang="zh-CN" sz="3200" b="1" dirty="0">
                <a:solidFill>
                  <a:srgbClr val="C00000"/>
                </a:solidFill>
                <a:effectLst/>
              </a:rPr>
              <a:t>top four films </a:t>
            </a:r>
            <a:r>
              <a:rPr lang="en-US" altLang="zh-CN" sz="3200" dirty="0">
                <a:solidFill>
                  <a:srgbClr val="0000FF"/>
                </a:solidFill>
                <a:effectLst/>
              </a:rPr>
              <a:t>in the Spring Festival box office are "YOLO", "Pegasus 2,"  "</a:t>
            </a:r>
            <a:r>
              <a:rPr lang="en-US" altLang="zh-CN" sz="3200" dirty="0" err="1">
                <a:solidFill>
                  <a:srgbClr val="0000FF"/>
                </a:solidFill>
                <a:effectLst/>
              </a:rPr>
              <a:t>Boonie</a:t>
            </a:r>
            <a:r>
              <a:rPr lang="en-US" altLang="zh-CN" sz="3200" dirty="0">
                <a:solidFill>
                  <a:srgbClr val="0000FF"/>
                </a:solidFill>
                <a:effectLst/>
              </a:rPr>
              <a:t> Bears: Time Twist," and "Article 20." The box office of each of the four films mentioned above </a:t>
            </a:r>
            <a:r>
              <a:rPr lang="en-US" altLang="zh-CN" sz="3200" b="1" dirty="0">
                <a:solidFill>
                  <a:srgbClr val="C00000"/>
                </a:solidFill>
                <a:effectLst/>
              </a:rPr>
              <a:t>exceeded </a:t>
            </a:r>
            <a:r>
              <a:rPr lang="en-US" altLang="zh-CN" sz="3200" dirty="0">
                <a:solidFill>
                  <a:srgbClr val="0000FF"/>
                </a:solidFill>
                <a:effectLst/>
              </a:rPr>
              <a:t>1.3 billion yuan during the festival period, contributing a combined total of 97.6% of the overall box office for the festival.</a:t>
            </a:r>
            <a:endParaRPr lang="zh-CN" altLang="en-US" sz="3200" dirty="0">
              <a:solidFill>
                <a:srgbClr val="0000FF"/>
              </a:solidFill>
            </a:endParaRPr>
          </a:p>
        </p:txBody>
      </p:sp>
      <p:sp>
        <p:nvSpPr>
          <p:cNvPr id="5" name="文本框 4"/>
          <p:cNvSpPr txBox="1"/>
          <p:nvPr/>
        </p:nvSpPr>
        <p:spPr>
          <a:xfrm>
            <a:off x="0" y="5854085"/>
            <a:ext cx="12191998" cy="646331"/>
          </a:xfrm>
          <a:prstGeom prst="rect">
            <a:avLst/>
          </a:prstGeom>
          <a:solidFill>
            <a:schemeClr val="bg1"/>
          </a:solidFill>
        </p:spPr>
        <p:txBody>
          <a:bodyPr wrap="square">
            <a:spAutoFit/>
          </a:bodyPr>
          <a:lstStyle/>
          <a:p>
            <a:r>
              <a:rPr lang="zh-CN" altLang="en-US" b="0" i="0" dirty="0">
                <a:solidFill>
                  <a:srgbClr val="000000"/>
                </a:solidFill>
                <a:effectLst/>
                <a:latin typeface="Arial" panose="020B0604020202020204" pitchFamily="34" charset="0"/>
              </a:rPr>
              <a:t>今年春节档票房前四名分别为</a:t>
            </a:r>
            <a:r>
              <a:rPr lang="en-US" altLang="zh-CN" b="0" i="0" dirty="0">
                <a:solidFill>
                  <a:srgbClr val="000000"/>
                </a:solidFill>
                <a:effectLst/>
                <a:latin typeface="Arial" panose="020B0604020202020204" pitchFamily="34" charset="0"/>
              </a:rPr>
              <a:t>《</a:t>
            </a:r>
            <a:r>
              <a:rPr lang="zh-CN" altLang="en-US" b="0" i="0" u="none" strike="noStrike" dirty="0">
                <a:solidFill>
                  <a:srgbClr val="576B95"/>
                </a:solidFill>
                <a:effectLst/>
                <a:latin typeface="Arial" panose="020B0604020202020204" pitchFamily="34" charset="0"/>
              </a:rPr>
              <a:t>热辣滚烫</a:t>
            </a:r>
            <a:r>
              <a:rPr lang="en-US" altLang="zh-CN" b="0" i="0" dirty="0">
                <a:solidFill>
                  <a:srgbClr val="000000"/>
                </a:solidFill>
                <a:effectLst/>
                <a:latin typeface="Arial" panose="020B0604020202020204" pitchFamily="34" charset="0"/>
              </a:rPr>
              <a:t>》《</a:t>
            </a:r>
            <a:r>
              <a:rPr lang="zh-CN" altLang="en-US" b="0" i="0" dirty="0">
                <a:solidFill>
                  <a:srgbClr val="000000"/>
                </a:solidFill>
                <a:effectLst/>
                <a:latin typeface="Arial" panose="020B0604020202020204" pitchFamily="34" charset="0"/>
              </a:rPr>
              <a:t>飞驰人生</a:t>
            </a:r>
            <a:r>
              <a:rPr lang="en-US" altLang="zh-CN" b="0" i="0" dirty="0">
                <a:solidFill>
                  <a:srgbClr val="000000"/>
                </a:solidFill>
                <a:effectLst/>
                <a:latin typeface="Arial" panose="020B0604020202020204" pitchFamily="34" charset="0"/>
              </a:rPr>
              <a:t>2》《</a:t>
            </a:r>
            <a:r>
              <a:rPr lang="zh-CN" altLang="en-US" b="0" i="0" dirty="0">
                <a:solidFill>
                  <a:srgbClr val="000000"/>
                </a:solidFill>
                <a:effectLst/>
                <a:latin typeface="Arial" panose="020B0604020202020204" pitchFamily="34" charset="0"/>
              </a:rPr>
              <a:t>熊出没</a:t>
            </a:r>
            <a:r>
              <a:rPr lang="en-US" altLang="zh-CN" b="0" i="0" dirty="0">
                <a:solidFill>
                  <a:srgbClr val="000000"/>
                </a:solidFill>
                <a:effectLst/>
                <a:latin typeface="Arial" panose="020B0604020202020204" pitchFamily="34" charset="0"/>
              </a:rPr>
              <a:t>·</a:t>
            </a:r>
            <a:r>
              <a:rPr lang="zh-CN" altLang="en-US" b="0" i="0" dirty="0">
                <a:solidFill>
                  <a:srgbClr val="000000"/>
                </a:solidFill>
                <a:effectLst/>
                <a:latin typeface="Arial" panose="020B0604020202020204" pitchFamily="34" charset="0"/>
              </a:rPr>
              <a:t>逆转时空</a:t>
            </a:r>
            <a:r>
              <a:rPr lang="en-US" altLang="zh-CN" b="0" i="0" dirty="0">
                <a:solidFill>
                  <a:srgbClr val="000000"/>
                </a:solidFill>
                <a:effectLst/>
                <a:latin typeface="Arial" panose="020B0604020202020204" pitchFamily="34" charset="0"/>
              </a:rPr>
              <a:t>》</a:t>
            </a:r>
            <a:r>
              <a:rPr lang="zh-CN" altLang="en-US" b="0" i="0" dirty="0">
                <a:solidFill>
                  <a:srgbClr val="000000"/>
                </a:solidFill>
                <a:effectLst/>
                <a:latin typeface="Arial" panose="020B0604020202020204" pitchFamily="34" charset="0"/>
              </a:rPr>
              <a:t>和</a:t>
            </a:r>
            <a:r>
              <a:rPr lang="en-US" altLang="zh-CN" b="0" i="0" dirty="0">
                <a:solidFill>
                  <a:srgbClr val="000000"/>
                </a:solidFill>
                <a:effectLst/>
                <a:latin typeface="Arial" panose="020B0604020202020204" pitchFamily="34" charset="0"/>
              </a:rPr>
              <a:t>《</a:t>
            </a:r>
            <a:r>
              <a:rPr lang="zh-CN" altLang="en-US" b="0" i="0" u="none" strike="noStrike" dirty="0">
                <a:solidFill>
                  <a:srgbClr val="576B95"/>
                </a:solidFill>
                <a:effectLst/>
                <a:latin typeface="Arial" panose="020B0604020202020204" pitchFamily="34" charset="0"/>
              </a:rPr>
              <a:t>第二十条</a:t>
            </a:r>
            <a:r>
              <a:rPr lang="en-US" altLang="zh-CN" b="0" i="0" dirty="0">
                <a:solidFill>
                  <a:srgbClr val="000000"/>
                </a:solidFill>
                <a:effectLst/>
                <a:latin typeface="Arial" panose="020B0604020202020204" pitchFamily="34" charset="0"/>
              </a:rPr>
              <a:t>》</a:t>
            </a:r>
            <a:r>
              <a:rPr lang="zh-CN" altLang="en-US" b="0" i="0" dirty="0">
                <a:solidFill>
                  <a:srgbClr val="000000"/>
                </a:solidFill>
                <a:effectLst/>
                <a:latin typeface="Arial" panose="020B0604020202020204" pitchFamily="34" charset="0"/>
              </a:rPr>
              <a:t>。以上</a:t>
            </a:r>
            <a:r>
              <a:rPr lang="en-US" altLang="zh-CN" b="0" i="0" dirty="0">
                <a:solidFill>
                  <a:srgbClr val="000000"/>
                </a:solidFill>
                <a:effectLst/>
                <a:latin typeface="Arial" panose="020B0604020202020204" pitchFamily="34" charset="0"/>
              </a:rPr>
              <a:t>4</a:t>
            </a:r>
            <a:r>
              <a:rPr lang="zh-CN" altLang="en-US" b="0" i="0" dirty="0">
                <a:solidFill>
                  <a:srgbClr val="000000"/>
                </a:solidFill>
                <a:effectLst/>
                <a:latin typeface="Arial" panose="020B0604020202020204" pitchFamily="34" charset="0"/>
              </a:rPr>
              <a:t>部影片单片档期票房均超过</a:t>
            </a:r>
            <a:r>
              <a:rPr lang="en-US" altLang="zh-CN" b="0" i="0" dirty="0">
                <a:solidFill>
                  <a:srgbClr val="000000"/>
                </a:solidFill>
                <a:effectLst/>
                <a:latin typeface="Arial" panose="020B0604020202020204" pitchFamily="34" charset="0"/>
              </a:rPr>
              <a:t>13</a:t>
            </a:r>
            <a:r>
              <a:rPr lang="zh-CN" altLang="en-US" b="0" i="0" dirty="0">
                <a:solidFill>
                  <a:srgbClr val="000000"/>
                </a:solidFill>
                <a:effectLst/>
                <a:latin typeface="Arial" panose="020B0604020202020204" pitchFamily="34" charset="0"/>
              </a:rPr>
              <a:t>亿元， 合计贡献了</a:t>
            </a:r>
            <a:r>
              <a:rPr lang="en-US" altLang="zh-CN" b="0" i="0" dirty="0">
                <a:solidFill>
                  <a:srgbClr val="000000"/>
                </a:solidFill>
                <a:effectLst/>
                <a:latin typeface="Arial" panose="020B0604020202020204" pitchFamily="34" charset="0"/>
              </a:rPr>
              <a:t>97.6%</a:t>
            </a:r>
            <a:r>
              <a:rPr lang="zh-CN" altLang="en-US" b="0" i="0" dirty="0">
                <a:solidFill>
                  <a:srgbClr val="000000"/>
                </a:solidFill>
                <a:effectLst/>
                <a:latin typeface="Arial" panose="020B0604020202020204" pitchFamily="34" charset="0"/>
              </a:rPr>
              <a:t>的档期大盘票房。</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椭圆 5"/>
          <p:cNvSpPr/>
          <p:nvPr/>
        </p:nvSpPr>
        <p:spPr>
          <a:xfrm>
            <a:off x="1779615" y="310515"/>
            <a:ext cx="4771506" cy="446116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zh-CN" sz="3600" b="1" dirty="0"/>
          </a:p>
          <a:p>
            <a:endParaRPr lang="en-US" altLang="zh-CN" sz="3600" b="1" dirty="0"/>
          </a:p>
          <a:p>
            <a:pPr algn="ctr"/>
            <a:r>
              <a:rPr lang="en-US" altLang="zh-CN" sz="3600" b="1" dirty="0">
                <a:ln w="0"/>
                <a:solidFill>
                  <a:srgbClr val="FFC000"/>
                </a:solidFill>
                <a:effectLst>
                  <a:reflection blurRad="6350" stA="53000" endA="300" endPos="35500" dir="5400000" sy="-90000" algn="bl" rotWithShape="0"/>
                </a:effectLst>
              </a:rPr>
              <a:t>The First Session of  the Chinese Dragon Year </a:t>
            </a:r>
            <a:endParaRPr lang="zh-CN" altLang="en-US" sz="3600" b="1" dirty="0">
              <a:ln w="0"/>
              <a:solidFill>
                <a:srgbClr val="FFC000"/>
              </a:solidFill>
              <a:effectLst>
                <a:reflection blurRad="6350" stA="53000" endA="300" endPos="35500" dir="5400000" sy="-90000" algn="bl" rotWithShape="0"/>
              </a:effectLst>
            </a:endParaRPr>
          </a:p>
          <a:p>
            <a:r>
              <a:rPr lang="en-US" altLang="zh-CN" sz="3600" b="1" dirty="0" smtClean="0">
                <a:solidFill>
                  <a:srgbClr val="C00000"/>
                </a:solidFill>
              </a:rPr>
              <a:t>        </a:t>
            </a:r>
            <a:r>
              <a:rPr lang="en-US" altLang="zh-CN" sz="3600" b="1" dirty="0">
                <a:solidFill>
                  <a:srgbClr val="C00000"/>
                </a:solidFill>
              </a:rPr>
              <a:t>of the</a:t>
            </a:r>
            <a:endParaRPr lang="zh-CN" altLang="en-US" sz="3600" b="1" dirty="0">
              <a:solidFill>
                <a:srgbClr val="C00000"/>
              </a:solidFill>
            </a:endParaRPr>
          </a:p>
          <a:p>
            <a:pPr algn="ctr"/>
            <a:r>
              <a:rPr lang="zh-CN" altLang="en-US" sz="3600" dirty="0"/>
              <a:t> </a:t>
            </a:r>
            <a:endParaRPr lang="zh-CN" altLang="en-US" sz="3600" dirty="0"/>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25413" t="32401" r="58256" b="34006"/>
          <a:stretch>
            <a:fillRect/>
          </a:stretch>
        </p:blipFill>
        <p:spPr>
          <a:xfrm>
            <a:off x="7291387" y="1724025"/>
            <a:ext cx="1905000" cy="1762125"/>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25413" t="32401" r="58256" b="34006"/>
          <a:stretch>
            <a:fillRect/>
          </a:stretch>
        </p:blipFill>
        <p:spPr>
          <a:xfrm>
            <a:off x="6348714" y="3429000"/>
            <a:ext cx="1905000" cy="1762125"/>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25413" t="32401" r="58256" b="34006"/>
          <a:stretch>
            <a:fillRect/>
          </a:stretch>
        </p:blipFill>
        <p:spPr>
          <a:xfrm>
            <a:off x="8262937" y="3438525"/>
            <a:ext cx="1905000" cy="17621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86134" y="-4556"/>
            <a:ext cx="6205864" cy="727242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26" y="-1"/>
            <a:ext cx="5879808" cy="7182721"/>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542261"/>
            <a:ext cx="12191998" cy="3046988"/>
          </a:xfrm>
          <a:prstGeom prst="rect">
            <a:avLst/>
          </a:prstGeom>
          <a:solidFill>
            <a:schemeClr val="bg1"/>
          </a:solidFill>
        </p:spPr>
        <p:txBody>
          <a:bodyPr wrap="square">
            <a:spAutoFit/>
          </a:bodyPr>
          <a:lstStyle/>
          <a:p>
            <a:r>
              <a:rPr lang="en-US" altLang="zh-CN" sz="3200" b="0" i="0" dirty="0" smtClean="0">
                <a:solidFill>
                  <a:srgbClr val="0000FF"/>
                </a:solidFill>
                <a:effectLst/>
                <a:latin typeface="Arial" panose="020B0604020202020204" pitchFamily="34" charset="0"/>
              </a:rPr>
              <a:t>      "</a:t>
            </a:r>
            <a:r>
              <a:rPr lang="en-US" altLang="zh-CN" sz="3200" b="0" i="0" dirty="0">
                <a:solidFill>
                  <a:srgbClr val="0000FF"/>
                </a:solidFill>
                <a:effectLst/>
                <a:latin typeface="Arial" panose="020B0604020202020204" pitchFamily="34" charset="0"/>
              </a:rPr>
              <a:t>YOLO" continued to </a:t>
            </a:r>
            <a:r>
              <a:rPr lang="en-US" altLang="zh-CN" sz="3200" b="0" i="0" dirty="0">
                <a:solidFill>
                  <a:srgbClr val="FF0000"/>
                </a:solidFill>
                <a:effectLst/>
                <a:latin typeface="Arial" panose="020B0604020202020204" pitchFamily="34" charset="0"/>
              </a:rPr>
              <a:t>demonstrate</a:t>
            </a:r>
            <a:r>
              <a:rPr lang="en-US" altLang="zh-CN" sz="3200" b="0" i="0" dirty="0">
                <a:solidFill>
                  <a:srgbClr val="0000FF"/>
                </a:solidFill>
                <a:effectLst/>
                <a:latin typeface="Arial" panose="020B0604020202020204" pitchFamily="34" charset="0"/>
              </a:rPr>
              <a:t> Jia Ling's remarkable ability to attract audiences and, through its </a:t>
            </a:r>
            <a:r>
              <a:rPr lang="en-US" altLang="zh-CN" sz="3200" b="0" i="0" dirty="0">
                <a:solidFill>
                  <a:srgbClr val="FF0000"/>
                </a:solidFill>
                <a:effectLst/>
                <a:latin typeface="Arial" panose="020B0604020202020204" pitchFamily="34" charset="0"/>
              </a:rPr>
              <a:t>overwhelmingly </a:t>
            </a:r>
            <a:r>
              <a:rPr lang="en-US" altLang="zh-CN" sz="3200" b="0" i="0" dirty="0">
                <a:solidFill>
                  <a:srgbClr val="0000FF"/>
                </a:solidFill>
                <a:effectLst/>
                <a:latin typeface="Arial" panose="020B0604020202020204" pitchFamily="34" charset="0"/>
              </a:rPr>
              <a:t>positive </a:t>
            </a:r>
            <a:r>
              <a:rPr lang="en-US" altLang="zh-CN" sz="3200" b="0" i="0" dirty="0">
                <a:solidFill>
                  <a:srgbClr val="FF0000"/>
                </a:solidFill>
                <a:effectLst/>
                <a:latin typeface="Arial" panose="020B0604020202020204" pitchFamily="34" charset="0"/>
              </a:rPr>
              <a:t>reception</a:t>
            </a:r>
            <a:r>
              <a:rPr lang="en-US" altLang="zh-CN" sz="3200" b="0" i="0" dirty="0">
                <a:solidFill>
                  <a:srgbClr val="0000FF"/>
                </a:solidFill>
                <a:effectLst/>
                <a:latin typeface="Arial" panose="020B0604020202020204" pitchFamily="34" charset="0"/>
              </a:rPr>
              <a:t> by viewers, achieved an impressive turnaround, </a:t>
            </a:r>
            <a:r>
              <a:rPr lang="en-US" altLang="zh-CN" sz="3200" b="0" i="0" dirty="0">
                <a:solidFill>
                  <a:srgbClr val="FF0000"/>
                </a:solidFill>
                <a:effectLst/>
                <a:latin typeface="Arial" panose="020B0604020202020204" pitchFamily="34" charset="0"/>
              </a:rPr>
              <a:t>topping the box office</a:t>
            </a:r>
            <a:r>
              <a:rPr lang="en-US" altLang="zh-CN" sz="3200" b="0" i="0" dirty="0">
                <a:solidFill>
                  <a:srgbClr val="0000FF"/>
                </a:solidFill>
                <a:effectLst/>
                <a:latin typeface="Arial" panose="020B0604020202020204" pitchFamily="34" charset="0"/>
              </a:rPr>
              <a:t> on February 11th (the second day of the Lunar New Year). Since then, it has consistently dominated the daily box office, grossing over 300 million yuan for six consecutive days.</a:t>
            </a:r>
            <a:endParaRPr lang="zh-CN" altLang="en-US" sz="3200" dirty="0">
              <a:solidFill>
                <a:srgbClr val="0000FF"/>
              </a:solidFill>
            </a:endParaRPr>
          </a:p>
        </p:txBody>
      </p:sp>
      <p:sp>
        <p:nvSpPr>
          <p:cNvPr id="5" name="文本框 4"/>
          <p:cNvSpPr txBox="1"/>
          <p:nvPr/>
        </p:nvSpPr>
        <p:spPr>
          <a:xfrm>
            <a:off x="106326" y="5854085"/>
            <a:ext cx="11989977" cy="923330"/>
          </a:xfrm>
          <a:prstGeom prst="rect">
            <a:avLst/>
          </a:prstGeom>
          <a:solidFill>
            <a:schemeClr val="bg1"/>
          </a:solidFill>
        </p:spPr>
        <p:txBody>
          <a:bodyPr wrap="square">
            <a:spAutoFit/>
          </a:bodyPr>
          <a:lstStyle/>
          <a:p>
            <a:r>
              <a:rPr lang="en-US" altLang="zh-CN" dirty="0"/>
              <a:t>《</a:t>
            </a:r>
            <a:r>
              <a:rPr lang="zh-CN" altLang="en-US" dirty="0"/>
              <a:t>热辣滚烫</a:t>
            </a:r>
            <a:r>
              <a:rPr lang="en-US" altLang="zh-CN" dirty="0"/>
              <a:t>》</a:t>
            </a:r>
            <a:r>
              <a:rPr lang="zh-CN" altLang="en-US" dirty="0"/>
              <a:t>延续了贾玲此前的票房号召力，并凭借迅速发酵的观众口碑，于</a:t>
            </a:r>
            <a:r>
              <a:rPr lang="en-US" altLang="zh-CN" dirty="0"/>
              <a:t>2</a:t>
            </a:r>
            <a:r>
              <a:rPr lang="zh-CN" altLang="en-US" dirty="0"/>
              <a:t>月</a:t>
            </a:r>
            <a:r>
              <a:rPr lang="en-US" altLang="zh-CN" dirty="0"/>
              <a:t>11</a:t>
            </a:r>
            <a:r>
              <a:rPr lang="zh-CN" altLang="en-US" dirty="0"/>
              <a:t>日（大年初二）实现票房“逆袭”登顶， 此后连续</a:t>
            </a:r>
            <a:r>
              <a:rPr lang="en-US" altLang="zh-CN" dirty="0"/>
              <a:t>6</a:t>
            </a:r>
            <a:r>
              <a:rPr lang="zh-CN" altLang="en-US" dirty="0"/>
              <a:t>天以超过</a:t>
            </a:r>
            <a:r>
              <a:rPr lang="en-US" altLang="zh-CN" dirty="0"/>
              <a:t>3</a:t>
            </a:r>
            <a:r>
              <a:rPr lang="zh-CN" altLang="en-US" dirty="0"/>
              <a:t>亿元的单日票房成绩夺得票房日冠军。</a:t>
            </a:r>
            <a:br>
              <a:rPr lang="zh-CN" altLang="en-US" dirty="0"/>
            </a:b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86134" y="-4556"/>
            <a:ext cx="6205864" cy="6862556"/>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26" y="-1"/>
            <a:ext cx="5879808"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292069"/>
            <a:ext cx="12191998" cy="4832092"/>
          </a:xfrm>
          <a:prstGeom prst="rect">
            <a:avLst/>
          </a:prstGeom>
          <a:solidFill>
            <a:schemeClr val="bg1"/>
          </a:solidFill>
        </p:spPr>
        <p:txBody>
          <a:bodyPr wrap="square">
            <a:spAutoFit/>
          </a:bodyPr>
          <a:lstStyle/>
          <a:p>
            <a:r>
              <a:rPr lang="en-US" altLang="zh-CN" sz="2800" dirty="0">
                <a:solidFill>
                  <a:srgbClr val="0000FF"/>
                </a:solidFill>
              </a:rPr>
              <a:t>Line 1:  </a:t>
            </a:r>
            <a:r>
              <a:rPr lang="zh-CN" altLang="en-US" sz="2800" dirty="0">
                <a:solidFill>
                  <a:srgbClr val="0000FF"/>
                </a:solidFill>
              </a:rPr>
              <a:t>因为 </a:t>
            </a:r>
            <a:r>
              <a:rPr lang="en-US" altLang="zh-CN" sz="2800" dirty="0">
                <a:solidFill>
                  <a:srgbClr val="0000FF"/>
                </a:solidFill>
              </a:rPr>
              <a:t>Yolo! </a:t>
            </a:r>
            <a:r>
              <a:rPr lang="zh-CN" altLang="en-US" sz="2800" dirty="0">
                <a:solidFill>
                  <a:srgbClr val="0000FF"/>
                </a:solidFill>
              </a:rPr>
              <a:t>你只活一次！ </a:t>
            </a:r>
            <a:endParaRPr lang="en-US" altLang="zh-CN" sz="2800" dirty="0">
              <a:solidFill>
                <a:srgbClr val="0000FF"/>
              </a:solidFill>
            </a:endParaRPr>
          </a:p>
          <a:p>
            <a:r>
              <a:rPr lang="en-US" altLang="zh-CN" sz="2800" dirty="0">
                <a:solidFill>
                  <a:srgbClr val="C00000"/>
                </a:solidFill>
              </a:rPr>
              <a:t>  Because you only live once! </a:t>
            </a:r>
            <a:endParaRPr lang="en-US" altLang="zh-CN" sz="2800" dirty="0">
              <a:solidFill>
                <a:srgbClr val="C00000"/>
              </a:solidFill>
            </a:endParaRPr>
          </a:p>
          <a:p>
            <a:r>
              <a:rPr lang="en-US" altLang="zh-CN" sz="2800" dirty="0">
                <a:solidFill>
                  <a:srgbClr val="0000FF"/>
                </a:solidFill>
              </a:rPr>
              <a:t>Line2</a:t>
            </a:r>
            <a:r>
              <a:rPr lang="zh-CN" altLang="en-US" sz="2800" dirty="0">
                <a:solidFill>
                  <a:srgbClr val="0000FF"/>
                </a:solidFill>
              </a:rPr>
              <a:t>：</a:t>
            </a:r>
            <a:r>
              <a:rPr lang="en-US" altLang="zh-CN" sz="2800" dirty="0">
                <a:solidFill>
                  <a:srgbClr val="0000FF"/>
                </a:solidFill>
              </a:rPr>
              <a:t>  </a:t>
            </a:r>
            <a:r>
              <a:rPr lang="zh-CN" altLang="en-US" sz="2800" dirty="0">
                <a:solidFill>
                  <a:srgbClr val="0000FF"/>
                </a:solidFill>
              </a:rPr>
              <a:t>如果没有特别幸运，那就请特别努力！ </a:t>
            </a:r>
            <a:endParaRPr lang="en-US" altLang="zh-CN" sz="2800" dirty="0">
              <a:solidFill>
                <a:srgbClr val="0000FF"/>
              </a:solidFill>
            </a:endParaRPr>
          </a:p>
          <a:p>
            <a:r>
              <a:rPr lang="en-US" altLang="zh-CN" sz="2800" dirty="0">
                <a:solidFill>
                  <a:srgbClr val="0000FF"/>
                </a:solidFill>
              </a:rPr>
              <a:t>  </a:t>
            </a:r>
            <a:r>
              <a:rPr lang="en-US" altLang="zh-CN" sz="2800" dirty="0">
                <a:solidFill>
                  <a:srgbClr val="C00000"/>
                </a:solidFill>
              </a:rPr>
              <a:t>If you are not particularly lucky, then please make greater efforts.</a:t>
            </a:r>
            <a:endParaRPr lang="en-US" altLang="zh-CN" sz="2800" dirty="0">
              <a:solidFill>
                <a:srgbClr val="C00000"/>
              </a:solidFill>
            </a:endParaRPr>
          </a:p>
          <a:p>
            <a:r>
              <a:rPr lang="en-US" altLang="zh-CN" sz="2800" dirty="0">
                <a:solidFill>
                  <a:srgbClr val="0000FF"/>
                </a:solidFill>
              </a:rPr>
              <a:t>Line3</a:t>
            </a:r>
            <a:r>
              <a:rPr lang="zh-CN" altLang="en-US" sz="2800" dirty="0">
                <a:solidFill>
                  <a:srgbClr val="0000FF"/>
                </a:solidFill>
              </a:rPr>
              <a:t>： </a:t>
            </a:r>
            <a:r>
              <a:rPr lang="en-US" altLang="zh-CN" sz="2800" dirty="0">
                <a:solidFill>
                  <a:srgbClr val="0000FF"/>
                </a:solidFill>
              </a:rPr>
              <a:t> </a:t>
            </a:r>
            <a:r>
              <a:rPr lang="zh-CN" altLang="en-US" sz="2800" dirty="0">
                <a:solidFill>
                  <a:srgbClr val="0000FF"/>
                </a:solidFill>
              </a:rPr>
              <a:t>虽然辛苦，我还是会选择那种滚烫的人生。</a:t>
            </a:r>
            <a:endParaRPr lang="en-US" altLang="zh-CN" sz="2800" dirty="0">
              <a:solidFill>
                <a:srgbClr val="0000FF"/>
              </a:solidFill>
            </a:endParaRPr>
          </a:p>
          <a:p>
            <a:r>
              <a:rPr lang="en-US" altLang="zh-CN" sz="2800" dirty="0">
                <a:solidFill>
                  <a:srgbClr val="0000FF"/>
                </a:solidFill>
              </a:rPr>
              <a:t> Despite sufferings and hardship, I’m still willing to choose a life full of challenges. </a:t>
            </a:r>
            <a:endParaRPr lang="en-US" altLang="zh-CN" sz="2800" dirty="0">
              <a:solidFill>
                <a:srgbClr val="0000FF"/>
              </a:solidFill>
            </a:endParaRPr>
          </a:p>
          <a:p>
            <a:r>
              <a:rPr lang="en-US" altLang="zh-CN" sz="2800" dirty="0">
                <a:solidFill>
                  <a:srgbClr val="0000FF"/>
                </a:solidFill>
              </a:rPr>
              <a:t>Line4</a:t>
            </a:r>
            <a:r>
              <a:rPr lang="zh-CN" altLang="en-US" sz="2800" dirty="0">
                <a:solidFill>
                  <a:srgbClr val="0000FF"/>
                </a:solidFill>
              </a:rPr>
              <a:t>： </a:t>
            </a:r>
            <a:r>
              <a:rPr lang="en-US" altLang="zh-CN" sz="2800" dirty="0">
                <a:solidFill>
                  <a:srgbClr val="0000FF"/>
                </a:solidFill>
              </a:rPr>
              <a:t> </a:t>
            </a:r>
            <a:r>
              <a:rPr lang="zh-CN" altLang="en-US" sz="2800" dirty="0">
                <a:solidFill>
                  <a:srgbClr val="0000FF"/>
                </a:solidFill>
              </a:rPr>
              <a:t>变好的过程都不太舒服，试试再努力点。</a:t>
            </a:r>
            <a:endParaRPr lang="en-US" altLang="zh-CN" sz="2800" dirty="0">
              <a:solidFill>
                <a:srgbClr val="0000FF"/>
              </a:solidFill>
            </a:endParaRPr>
          </a:p>
          <a:p>
            <a:r>
              <a:rPr lang="en-US" altLang="zh-CN" sz="2800" dirty="0">
                <a:solidFill>
                  <a:srgbClr val="C00000"/>
                </a:solidFill>
              </a:rPr>
              <a:t>The process of getting better is not comfortable, so try harder and harder</a:t>
            </a:r>
            <a:r>
              <a:rPr lang="en-US" altLang="zh-CN" sz="2800" dirty="0" smtClean="0">
                <a:solidFill>
                  <a:srgbClr val="C00000"/>
                </a:solidFill>
              </a:rPr>
              <a:t>.</a:t>
            </a:r>
            <a:endParaRPr lang="en-US" altLang="zh-CN" sz="2800" dirty="0" smtClean="0">
              <a:solidFill>
                <a:srgbClr val="C00000"/>
              </a:solidFill>
            </a:endParaRPr>
          </a:p>
          <a:p>
            <a:r>
              <a:rPr lang="en-US" altLang="zh-CN" sz="2800" dirty="0" smtClean="0">
                <a:solidFill>
                  <a:srgbClr val="0000FF"/>
                </a:solidFill>
              </a:rPr>
              <a:t>Line5: </a:t>
            </a:r>
            <a:r>
              <a:rPr lang="zh-CN" altLang="en-US" sz="2800" dirty="0" smtClean="0">
                <a:solidFill>
                  <a:srgbClr val="0000FF"/>
                </a:solidFill>
              </a:rPr>
              <a:t>我只是想赢一次。 </a:t>
            </a:r>
            <a:endParaRPr lang="en-US" altLang="zh-CN" sz="2800" dirty="0" smtClean="0">
              <a:solidFill>
                <a:srgbClr val="0000FF"/>
              </a:solidFill>
            </a:endParaRPr>
          </a:p>
          <a:p>
            <a:r>
              <a:rPr lang="en-US" altLang="zh-CN" sz="2800" dirty="0" smtClean="0">
                <a:solidFill>
                  <a:srgbClr val="C00000"/>
                </a:solidFill>
              </a:rPr>
              <a:t> I just want to win once. </a:t>
            </a:r>
            <a:endParaRPr lang="en-US" altLang="zh-CN" sz="2800" dirty="0">
              <a:solidFill>
                <a:srgbClr val="C00000"/>
              </a:solidFill>
            </a:endParaRPr>
          </a:p>
        </p:txBody>
      </p:sp>
      <p:sp>
        <p:nvSpPr>
          <p:cNvPr id="2" name="文本框 1"/>
          <p:cNvSpPr txBox="1"/>
          <p:nvPr/>
        </p:nvSpPr>
        <p:spPr>
          <a:xfrm>
            <a:off x="3319272" y="402336"/>
            <a:ext cx="4261104" cy="584775"/>
          </a:xfrm>
          <a:prstGeom prst="rect">
            <a:avLst/>
          </a:prstGeom>
          <a:solidFill>
            <a:schemeClr val="bg1"/>
          </a:solidFill>
        </p:spPr>
        <p:txBody>
          <a:bodyPr wrap="square" rtlCol="0">
            <a:spAutoFit/>
          </a:bodyPr>
          <a:lstStyle/>
          <a:p>
            <a:r>
              <a:rPr lang="en-US" altLang="zh-CN" sz="3200" dirty="0">
                <a:solidFill>
                  <a:srgbClr val="C00000"/>
                </a:solidFill>
              </a:rPr>
              <a:t> Classic Lines in YOLO </a:t>
            </a:r>
            <a:endParaRPr lang="zh-CN" altLang="en-US" sz="3200" dirty="0">
              <a:solidFill>
                <a:srgbClr val="C00000"/>
              </a:solidFill>
            </a:endParaRPr>
          </a:p>
        </p:txBody>
      </p:sp>
      <p:sp>
        <p:nvSpPr>
          <p:cNvPr id="4" name="动作按钮: 影片 3">
            <a:hlinkClick r:id="rId3" action="ppaction://hlinkfile" highlightClick="1"/>
          </p:cNvPr>
          <p:cNvSpPr/>
          <p:nvPr/>
        </p:nvSpPr>
        <p:spPr>
          <a:xfrm>
            <a:off x="10922967" y="6333255"/>
            <a:ext cx="942975" cy="524745"/>
          </a:xfrm>
          <a:prstGeom prst="actionButtonMovi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6332"/>
            <a:ext cx="12191998" cy="6984332"/>
          </a:xfrm>
          <a:prstGeom prst="rect">
            <a:avLst/>
          </a:prstGeom>
          <a:solidFill>
            <a:srgbClr val="C00000"/>
          </a:solidFill>
        </p:spPr>
      </p:pic>
      <p:sp>
        <p:nvSpPr>
          <p:cNvPr id="10" name="椭圆 9"/>
          <p:cNvSpPr/>
          <p:nvPr/>
        </p:nvSpPr>
        <p:spPr>
          <a:xfrm>
            <a:off x="166256" y="0"/>
            <a:ext cx="3158836" cy="257694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600" b="1" dirty="0"/>
              <a:t>Section</a:t>
            </a:r>
            <a:endParaRPr lang="en-US" altLang="zh-CN" sz="3600" b="1" dirty="0"/>
          </a:p>
          <a:p>
            <a:pPr algn="ctr"/>
            <a:r>
              <a:rPr lang="en-US" altLang="zh-CN" sz="3600" b="1" dirty="0"/>
              <a:t>Four      </a:t>
            </a:r>
            <a:endParaRPr lang="zh-CN" altLang="en-US" sz="3600" dirty="0"/>
          </a:p>
        </p:txBody>
      </p:sp>
      <p:sp>
        <p:nvSpPr>
          <p:cNvPr id="11" name="椭圆 10"/>
          <p:cNvSpPr/>
          <p:nvPr/>
        </p:nvSpPr>
        <p:spPr>
          <a:xfrm>
            <a:off x="6084915" y="320040"/>
            <a:ext cx="4771506" cy="446116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3600" b="1" dirty="0"/>
              <a:t>     </a:t>
            </a:r>
            <a:endParaRPr lang="en-US" altLang="zh-CN" sz="3600" b="1" dirty="0"/>
          </a:p>
          <a:p>
            <a:r>
              <a:rPr lang="en-US" altLang="zh-CN" sz="3600" b="1" dirty="0"/>
              <a:t>  </a:t>
            </a:r>
            <a:endParaRPr lang="en-US" altLang="zh-CN" sz="3600" b="1" dirty="0"/>
          </a:p>
          <a:p>
            <a:r>
              <a:rPr lang="en-US" altLang="zh-CN" sz="3600" b="1" dirty="0"/>
              <a:t>    Best Wishes</a:t>
            </a:r>
            <a:endParaRPr lang="en-US" altLang="zh-CN" sz="3600" b="1" dirty="0">
              <a:solidFill>
                <a:srgbClr val="C00000"/>
              </a:solidFill>
            </a:endParaRPr>
          </a:p>
          <a:p>
            <a:r>
              <a:rPr lang="en-US" altLang="zh-CN" sz="3600" b="1" dirty="0">
                <a:solidFill>
                  <a:srgbClr val="C00000"/>
                </a:solidFill>
              </a:rPr>
              <a:t>        of the</a:t>
            </a:r>
            <a:endParaRPr lang="zh-CN" altLang="en-US" sz="3600" b="1" dirty="0">
              <a:solidFill>
                <a:srgbClr val="C00000"/>
              </a:solidFill>
            </a:endParaRPr>
          </a:p>
          <a:p>
            <a:pPr algn="ctr"/>
            <a:r>
              <a:rPr lang="zh-CN" altLang="en-US" sz="3600" dirty="0"/>
              <a:t> </a:t>
            </a:r>
            <a:endParaRPr lang="zh-CN" alt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4305994" cy="6858000"/>
          </a:xfrm>
        </p:spPr>
      </p:pic>
      <p:sp>
        <p:nvSpPr>
          <p:cNvPr id="5" name="文本框 4"/>
          <p:cNvSpPr txBox="1"/>
          <p:nvPr/>
        </p:nvSpPr>
        <p:spPr>
          <a:xfrm>
            <a:off x="4305994" y="8311"/>
            <a:ext cx="3607721" cy="7478970"/>
          </a:xfrm>
          <a:prstGeom prst="rect">
            <a:avLst/>
          </a:prstGeom>
          <a:solidFill>
            <a:schemeClr val="accent2">
              <a:lumMod val="60000"/>
              <a:lumOff val="40000"/>
            </a:schemeClr>
          </a:solidFill>
        </p:spPr>
        <p:txBody>
          <a:bodyPr wrap="square" rtlCol="0">
            <a:spAutoFit/>
          </a:bodyPr>
          <a:lstStyle/>
          <a:p>
            <a:r>
              <a:rPr lang="en-US" altLang="zh-CN" sz="4800" dirty="0">
                <a:solidFill>
                  <a:srgbClr val="FF0000"/>
                </a:solidFill>
                <a:latin typeface="Arial Black" panose="020B0A04020102020204" pitchFamily="34" charset="0"/>
              </a:rPr>
              <a:t>What are the </a:t>
            </a:r>
            <a:r>
              <a:rPr lang="en-US" altLang="zh-CN" sz="4800" dirty="0" smtClean="0">
                <a:solidFill>
                  <a:srgbClr val="FF0000"/>
                </a:solidFill>
                <a:latin typeface="Arial Black" panose="020B0A04020102020204" pitchFamily="34" charset="0"/>
              </a:rPr>
              <a:t>hottest </a:t>
            </a:r>
            <a:r>
              <a:rPr lang="en-US" altLang="zh-CN" sz="4800" dirty="0">
                <a:solidFill>
                  <a:srgbClr val="FF0000"/>
                </a:solidFill>
                <a:latin typeface="Arial Black" panose="020B0A04020102020204" pitchFamily="34" charset="0"/>
              </a:rPr>
              <a:t>greetings for the Chinese </a:t>
            </a:r>
            <a:endParaRPr lang="en-US" altLang="zh-CN" sz="4800" dirty="0">
              <a:solidFill>
                <a:srgbClr val="FF0000"/>
              </a:solidFill>
              <a:latin typeface="Arial Black" panose="020B0A04020102020204" pitchFamily="34" charset="0"/>
            </a:endParaRPr>
          </a:p>
          <a:p>
            <a:r>
              <a:rPr lang="en-US" altLang="zh-CN" sz="4800" dirty="0">
                <a:solidFill>
                  <a:srgbClr val="FF0000"/>
                </a:solidFill>
                <a:latin typeface="Arial Black" panose="020B0A04020102020204" pitchFamily="34" charset="0"/>
              </a:rPr>
              <a:t>Dragon</a:t>
            </a:r>
            <a:endParaRPr lang="en-US" altLang="zh-CN" sz="4800" dirty="0">
              <a:solidFill>
                <a:srgbClr val="FF0000"/>
              </a:solidFill>
              <a:latin typeface="Arial Black" panose="020B0A04020102020204" pitchFamily="34" charset="0"/>
            </a:endParaRPr>
          </a:p>
          <a:p>
            <a:r>
              <a:rPr lang="en-US" altLang="zh-CN" sz="4800" dirty="0">
                <a:solidFill>
                  <a:srgbClr val="FF0000"/>
                </a:solidFill>
                <a:latin typeface="Arial Black" panose="020B0A04020102020204" pitchFamily="34" charset="0"/>
              </a:rPr>
              <a:t>Year?</a:t>
            </a:r>
            <a:endParaRPr lang="en-US" altLang="zh-CN" sz="4800" dirty="0">
              <a:solidFill>
                <a:srgbClr val="FF0000"/>
              </a:solidFill>
              <a:latin typeface="Arial Black" panose="020B0A04020102020204" pitchFamily="34" charset="0"/>
            </a:endParaRPr>
          </a:p>
          <a:p>
            <a:endParaRPr lang="en-US" altLang="zh-CN" sz="4800" dirty="0">
              <a:solidFill>
                <a:srgbClr val="FF0000"/>
              </a:solidFill>
              <a:latin typeface="Arial Black" panose="020B0A04020102020204" pitchFamily="34" charset="0"/>
            </a:endParaRPr>
          </a:p>
          <a:p>
            <a:endParaRPr lang="zh-CN" altLang="en-US" sz="4800" dirty="0">
              <a:solidFill>
                <a:srgbClr val="FF0000"/>
              </a:solidFill>
              <a:latin typeface="Arial Black" panose="020B0A04020102020204" pitchFamily="34" charset="0"/>
            </a:endParaRPr>
          </a:p>
        </p:txBody>
      </p:sp>
      <p:pic>
        <p:nvPicPr>
          <p:cNvPr id="7" name="内容占位符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86006" y="0"/>
            <a:ext cx="4305994"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02739" y="0"/>
            <a:ext cx="690702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602739" cy="6858000"/>
          </a:xfrm>
        </p:spPr>
      </p:pic>
      <p:pic>
        <p:nvPicPr>
          <p:cNvPr id="6" name="内容占位符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760" y="0"/>
            <a:ext cx="2852977"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五爪金龙_图片_互动百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41315"/>
            <a:ext cx="6270567" cy="7083952"/>
          </a:xfrm>
          <a:prstGeom prst="rect">
            <a:avLst/>
          </a:prstGeom>
          <a:solidFill>
            <a:schemeClr val="accent4">
              <a:lumMod val="40000"/>
              <a:lumOff val="60000"/>
            </a:schemeClr>
          </a:solidFill>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985" y="0"/>
            <a:ext cx="586601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7587" y="939338"/>
            <a:ext cx="5724697" cy="523220"/>
          </a:xfrm>
          <a:prstGeom prst="rect">
            <a:avLst/>
          </a:prstGeom>
          <a:solidFill>
            <a:schemeClr val="accent4">
              <a:lumMod val="40000"/>
              <a:lumOff val="60000"/>
            </a:schemeClr>
          </a:solidFill>
        </p:spPr>
        <p:txBody>
          <a:bodyPr wrap="square" rtlCol="0">
            <a:spAutoFit/>
          </a:bodyPr>
          <a:lstStyle/>
          <a:p>
            <a:r>
              <a:rPr lang="en-US" altLang="zh-CN" sz="2800" b="1" dirty="0">
                <a:solidFill>
                  <a:srgbClr val="FF0000"/>
                </a:solidFill>
                <a:latin typeface="Berlin Sans FB" panose="020E0602020502020306" pitchFamily="34" charset="0"/>
              </a:rPr>
              <a:t>The Chinese dragons are soaring.</a:t>
            </a:r>
            <a:endParaRPr lang="zh-CN" altLang="en-US" sz="2800" b="1" dirty="0">
              <a:solidFill>
                <a:srgbClr val="FF0000"/>
              </a:solidFill>
              <a:latin typeface="Berlin Sans FB" panose="020E0602020502020306" pitchFamily="34" charset="0"/>
            </a:endParaRPr>
          </a:p>
        </p:txBody>
      </p:sp>
      <p:sp>
        <p:nvSpPr>
          <p:cNvPr id="7" name="文本框 6"/>
          <p:cNvSpPr txBox="1"/>
          <p:nvPr/>
        </p:nvSpPr>
        <p:spPr>
          <a:xfrm>
            <a:off x="77587" y="2396838"/>
            <a:ext cx="5378334" cy="523220"/>
          </a:xfrm>
          <a:prstGeom prst="rect">
            <a:avLst/>
          </a:prstGeom>
          <a:solidFill>
            <a:schemeClr val="accent4">
              <a:lumMod val="40000"/>
              <a:lumOff val="60000"/>
            </a:schemeClr>
          </a:solidFill>
        </p:spPr>
        <p:txBody>
          <a:bodyPr wrap="square" rtlCol="0">
            <a:spAutoFit/>
          </a:bodyPr>
          <a:lstStyle/>
          <a:p>
            <a:r>
              <a:rPr lang="en-US" altLang="zh-CN" sz="2800" b="1" dirty="0">
                <a:solidFill>
                  <a:srgbClr val="FF0000"/>
                </a:solidFill>
                <a:latin typeface="Berlin Sans FB" panose="020E0602020502020306" pitchFamily="34" charset="0"/>
              </a:rPr>
              <a:t>You’ll have a bright future.</a:t>
            </a:r>
            <a:endParaRPr lang="zh-CN" altLang="en-US" sz="2800" b="1" dirty="0">
              <a:solidFill>
                <a:srgbClr val="FF0000"/>
              </a:solidFill>
              <a:latin typeface="Berlin Sans FB" panose="020E0602020502020306" pitchFamily="34" charset="0"/>
            </a:endParaRPr>
          </a:p>
        </p:txBody>
      </p:sp>
      <p:sp>
        <p:nvSpPr>
          <p:cNvPr id="8" name="文本框 7"/>
          <p:cNvSpPr txBox="1"/>
          <p:nvPr/>
        </p:nvSpPr>
        <p:spPr>
          <a:xfrm>
            <a:off x="105292" y="3737961"/>
            <a:ext cx="5378334" cy="523220"/>
          </a:xfrm>
          <a:prstGeom prst="rect">
            <a:avLst/>
          </a:prstGeom>
          <a:solidFill>
            <a:schemeClr val="accent4">
              <a:lumMod val="40000"/>
              <a:lumOff val="60000"/>
            </a:schemeClr>
          </a:solidFill>
        </p:spPr>
        <p:txBody>
          <a:bodyPr wrap="square" rtlCol="0">
            <a:spAutoFit/>
          </a:bodyPr>
          <a:lstStyle/>
          <a:p>
            <a:r>
              <a:rPr lang="en-US" altLang="zh-CN" sz="2800" b="1" dirty="0">
                <a:solidFill>
                  <a:srgbClr val="FF0000"/>
                </a:solidFill>
                <a:latin typeface="Berlin Sans FB" panose="020E0602020502020306" pitchFamily="34" charset="0"/>
              </a:rPr>
              <a:t>You’ll enjoy a prosperous life.</a:t>
            </a:r>
            <a:endParaRPr lang="zh-CN" altLang="en-US" sz="2800" b="1" dirty="0">
              <a:solidFill>
                <a:srgbClr val="FF0000"/>
              </a:solidFill>
              <a:latin typeface="Berlin Sans FB" panose="020E0602020502020306" pitchFamily="34" charset="0"/>
            </a:endParaRPr>
          </a:p>
        </p:txBody>
      </p:sp>
      <p:sp>
        <p:nvSpPr>
          <p:cNvPr id="9" name="文本框 8"/>
          <p:cNvSpPr txBox="1"/>
          <p:nvPr/>
        </p:nvSpPr>
        <p:spPr>
          <a:xfrm>
            <a:off x="124684" y="5212085"/>
            <a:ext cx="5378334" cy="523220"/>
          </a:xfrm>
          <a:prstGeom prst="rect">
            <a:avLst/>
          </a:prstGeom>
          <a:solidFill>
            <a:schemeClr val="accent4">
              <a:lumMod val="40000"/>
              <a:lumOff val="60000"/>
            </a:schemeClr>
          </a:solidFill>
        </p:spPr>
        <p:txBody>
          <a:bodyPr wrap="square" rtlCol="0">
            <a:spAutoFit/>
          </a:bodyPr>
          <a:lstStyle/>
          <a:p>
            <a:r>
              <a:rPr lang="en-US" altLang="zh-CN" sz="2800" b="1" dirty="0">
                <a:solidFill>
                  <a:srgbClr val="FF0000"/>
                </a:solidFill>
                <a:latin typeface="Berlin Sans FB" panose="020E0602020502020306" pitchFamily="34" charset="0"/>
              </a:rPr>
              <a:t>Your business will take off.</a:t>
            </a:r>
            <a:endParaRPr lang="zh-CN" altLang="en-US" sz="2800" b="1" dirty="0">
              <a:solidFill>
                <a:srgbClr val="FF0000"/>
              </a:solidFill>
              <a:latin typeface="Berlin Sans FB" panose="020E0602020502020306" pitchFamily="34" charset="0"/>
            </a:endParaRPr>
          </a:p>
        </p:txBody>
      </p:sp>
      <p:sp>
        <p:nvSpPr>
          <p:cNvPr id="2" name="文本框 1"/>
          <p:cNvSpPr txBox="1"/>
          <p:nvPr/>
        </p:nvSpPr>
        <p:spPr>
          <a:xfrm>
            <a:off x="0" y="-124687"/>
            <a:ext cx="1421476" cy="383895"/>
          </a:xfrm>
          <a:prstGeom prst="rect">
            <a:avLst/>
          </a:prstGeom>
          <a:solidFill>
            <a:schemeClr val="bg1"/>
          </a:solidFill>
        </p:spPr>
        <p:txBody>
          <a:bodyPr wrap="square" rtlCol="0">
            <a:spAutoFit/>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2529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a:xfrm>
            <a:off x="1638300" y="-590550"/>
            <a:ext cx="8772526" cy="73247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rgbClr val="FFFF00"/>
                </a:solidFill>
                <a:latin typeface="Arial Black" panose="020B0A04020102020204" pitchFamily="34" charset="0"/>
              </a:rPr>
              <a:t>Wish you all a prosperous  dragon year by making greater efforts than before! </a:t>
            </a:r>
            <a:endParaRPr lang="zh-CN" altLang="en-US" sz="4000" dirty="0">
              <a:solidFill>
                <a:srgbClr val="FFFF00"/>
              </a:solidFill>
              <a:latin typeface="Arial Black" panose="020B0A04020102020204" pitchFamily="34" charset="0"/>
            </a:endParaRPr>
          </a:p>
          <a:p>
            <a:pPr algn="ct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6332"/>
            <a:ext cx="12191998" cy="6984332"/>
          </a:xfrm>
          <a:prstGeom prst="rect">
            <a:avLst/>
          </a:prstGeom>
          <a:solidFill>
            <a:srgbClr val="C00000"/>
          </a:solidFill>
        </p:spPr>
      </p:pic>
      <p:sp>
        <p:nvSpPr>
          <p:cNvPr id="10" name="椭圆 9"/>
          <p:cNvSpPr/>
          <p:nvPr/>
        </p:nvSpPr>
        <p:spPr>
          <a:xfrm>
            <a:off x="166256" y="0"/>
            <a:ext cx="3158836" cy="257694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600" b="1" dirty="0"/>
              <a:t>Section One</a:t>
            </a:r>
            <a:endParaRPr lang="zh-CN" altLang="en-US" sz="3600" dirty="0"/>
          </a:p>
        </p:txBody>
      </p:sp>
      <p:sp>
        <p:nvSpPr>
          <p:cNvPr id="11" name="椭圆 10"/>
          <p:cNvSpPr/>
          <p:nvPr/>
        </p:nvSpPr>
        <p:spPr>
          <a:xfrm>
            <a:off x="6084915" y="396240"/>
            <a:ext cx="4771506" cy="446116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zh-CN" sz="3600" b="1" dirty="0"/>
          </a:p>
          <a:p>
            <a:endParaRPr lang="en-US" altLang="zh-CN" sz="3600" b="1" dirty="0"/>
          </a:p>
          <a:p>
            <a:r>
              <a:rPr lang="en-US" altLang="zh-CN" sz="3600" b="1" dirty="0"/>
              <a:t>Brief      introduction </a:t>
            </a:r>
            <a:endParaRPr lang="en-US" altLang="zh-CN" sz="3600" b="1" dirty="0"/>
          </a:p>
          <a:p>
            <a:r>
              <a:rPr lang="en-US" altLang="zh-CN" sz="3600" b="1" dirty="0"/>
              <a:t>of the Spring Festival</a:t>
            </a:r>
            <a:endParaRPr lang="en-US" altLang="zh-CN" sz="3600" b="1" dirty="0">
              <a:solidFill>
                <a:srgbClr val="C00000"/>
              </a:solidFill>
            </a:endParaRPr>
          </a:p>
          <a:p>
            <a:r>
              <a:rPr lang="en-US" altLang="zh-CN" sz="3600" b="1" dirty="0">
                <a:solidFill>
                  <a:srgbClr val="C00000"/>
                </a:solidFill>
              </a:rPr>
              <a:t>        of the</a:t>
            </a:r>
            <a:endParaRPr lang="zh-CN" altLang="en-US" sz="3600" b="1" dirty="0">
              <a:solidFill>
                <a:srgbClr val="C00000"/>
              </a:solidFill>
            </a:endParaRPr>
          </a:p>
          <a:p>
            <a:pPr algn="ctr"/>
            <a:r>
              <a:rPr lang="zh-CN" altLang="en-US" sz="3600" dirty="0"/>
              <a:t> </a:t>
            </a:r>
            <a:endParaRPr lang="zh-CN" alt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9396" y="69011"/>
            <a:ext cx="12062603" cy="2268747"/>
          </a:xfrm>
        </p:spPr>
        <p:txBody>
          <a:bodyPr>
            <a:normAutofit lnSpcReduction="10000"/>
          </a:bodyPr>
          <a:lstStyle/>
          <a:p>
            <a:pPr marL="0" indent="0" algn="just">
              <a:buNone/>
            </a:pPr>
            <a:r>
              <a:rPr lang="en-US" altLang="zh-CN" sz="3200" b="1" i="0" dirty="0">
                <a:effectLst/>
                <a:latin typeface="方正舒体" panose="02010601030101010101" pitchFamily="2" charset="-122"/>
                <a:ea typeface="方正舒体" panose="02010601030101010101" pitchFamily="2" charset="-122"/>
              </a:rPr>
              <a:t>        The Chinese New Year, also known as the Spring Festival, is the most important and </a:t>
            </a:r>
            <a:r>
              <a:rPr lang="en-US" altLang="zh-CN" sz="3200" b="1" i="0" dirty="0">
                <a:solidFill>
                  <a:srgbClr val="C00000"/>
                </a:solidFill>
                <a:effectLst/>
                <a:latin typeface="方正舒体" panose="02010601030101010101" pitchFamily="2" charset="-122"/>
                <a:ea typeface="方正舒体" panose="02010601030101010101" pitchFamily="2" charset="-122"/>
              </a:rPr>
              <a:t>celebrated </a:t>
            </a:r>
            <a:r>
              <a:rPr lang="en-US" altLang="zh-CN" sz="3200" b="1" i="0" dirty="0">
                <a:effectLst/>
                <a:latin typeface="方正舒体" panose="02010601030101010101" pitchFamily="2" charset="-122"/>
                <a:ea typeface="方正舒体" panose="02010601030101010101" pitchFamily="2" charset="-122"/>
              </a:rPr>
              <a:t>festival in Chinese culture. </a:t>
            </a:r>
            <a:r>
              <a:rPr lang="en-US" altLang="zh-CN" sz="3200" b="1" i="0" dirty="0">
                <a:solidFill>
                  <a:srgbClr val="C00000"/>
                </a:solidFill>
                <a:effectLst/>
                <a:latin typeface="方正舒体" panose="02010601030101010101" pitchFamily="2" charset="-122"/>
                <a:ea typeface="方正舒体" panose="02010601030101010101" pitchFamily="2" charset="-122"/>
              </a:rPr>
              <a:t>Marking</a:t>
            </a:r>
            <a:r>
              <a:rPr lang="en-US" altLang="zh-CN" sz="3200" b="1" i="0" dirty="0">
                <a:effectLst/>
                <a:latin typeface="方正舒体" panose="02010601030101010101" pitchFamily="2" charset="-122"/>
                <a:ea typeface="方正舒体" panose="02010601030101010101" pitchFamily="2" charset="-122"/>
              </a:rPr>
              <a:t> the end of winter and the beginning of spring, it </a:t>
            </a:r>
            <a:r>
              <a:rPr lang="en-US" altLang="zh-CN" sz="3200" b="1" i="0" dirty="0">
                <a:solidFill>
                  <a:srgbClr val="C00000"/>
                </a:solidFill>
                <a:effectLst/>
                <a:latin typeface="方正舒体" panose="02010601030101010101" pitchFamily="2" charset="-122"/>
                <a:ea typeface="方正舒体" panose="02010601030101010101" pitchFamily="2" charset="-122"/>
              </a:rPr>
              <a:t>symbolizes</a:t>
            </a:r>
            <a:r>
              <a:rPr lang="en-US" altLang="zh-CN" sz="3200" b="1" i="0" dirty="0">
                <a:solidFill>
                  <a:srgbClr val="0000FF"/>
                </a:solidFill>
                <a:effectLst/>
                <a:latin typeface="方正舒体" panose="02010601030101010101" pitchFamily="2" charset="-122"/>
                <a:ea typeface="方正舒体" panose="02010601030101010101" pitchFamily="2" charset="-122"/>
              </a:rPr>
              <a:t> </a:t>
            </a:r>
            <a:r>
              <a:rPr lang="en-US" altLang="zh-CN" sz="3200" b="1" i="0" dirty="0">
                <a:effectLst/>
                <a:latin typeface="方正舒体" panose="02010601030101010101" pitchFamily="2" charset="-122"/>
                <a:ea typeface="方正舒体" panose="02010601030101010101" pitchFamily="2" charset="-122"/>
              </a:rPr>
              <a:t>new beginnings, family </a:t>
            </a:r>
            <a:r>
              <a:rPr lang="en-US" altLang="zh-CN" sz="3200" b="1" i="0" dirty="0">
                <a:solidFill>
                  <a:srgbClr val="C00000"/>
                </a:solidFill>
                <a:effectLst/>
                <a:latin typeface="方正舒体" panose="02010601030101010101" pitchFamily="2" charset="-122"/>
                <a:ea typeface="方正舒体" panose="02010601030101010101" pitchFamily="2" charset="-122"/>
              </a:rPr>
              <a:t>reunion</a:t>
            </a:r>
            <a:r>
              <a:rPr lang="en-US" altLang="zh-CN" sz="3200" b="1" i="0" dirty="0">
                <a:effectLst/>
                <a:latin typeface="方正舒体" panose="02010601030101010101" pitchFamily="2" charset="-122"/>
                <a:ea typeface="方正舒体" panose="02010601030101010101" pitchFamily="2" charset="-122"/>
              </a:rPr>
              <a:t> and best wishes for a </a:t>
            </a:r>
            <a:r>
              <a:rPr lang="en-US" altLang="zh-CN" sz="3200" b="1" i="0" dirty="0">
                <a:solidFill>
                  <a:srgbClr val="C00000"/>
                </a:solidFill>
                <a:effectLst/>
                <a:latin typeface="方正舒体" panose="02010601030101010101" pitchFamily="2" charset="-122"/>
                <a:ea typeface="方正舒体" panose="02010601030101010101" pitchFamily="2" charset="-122"/>
              </a:rPr>
              <a:t>prosperous </a:t>
            </a:r>
            <a:r>
              <a:rPr lang="en-US" altLang="zh-CN" sz="3200" b="1" i="0" dirty="0">
                <a:effectLst/>
                <a:latin typeface="方正舒体" panose="02010601030101010101" pitchFamily="2" charset="-122"/>
                <a:ea typeface="方正舒体" panose="02010601030101010101" pitchFamily="2" charset="-122"/>
              </a:rPr>
              <a:t>year ahead.</a:t>
            </a:r>
            <a:endParaRPr lang="zh-CN" altLang="en-US" sz="3200" b="1" dirty="0">
              <a:latin typeface="方正舒体" panose="02010601030101010101" pitchFamily="2" charset="-122"/>
              <a:ea typeface="方正舒体" panose="02010601030101010101" pitchFamily="2" charset="-122"/>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25" y="2452254"/>
            <a:ext cx="6105525" cy="44057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52255"/>
            <a:ext cx="6105525" cy="44057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524" y="1"/>
            <a:ext cx="12201524" cy="2984738"/>
          </a:xfrm>
        </p:spPr>
        <p:txBody>
          <a:bodyPr>
            <a:noAutofit/>
          </a:bodyPr>
          <a:lstStyle/>
          <a:p>
            <a:pPr marL="0" indent="0" algn="just">
              <a:buNone/>
            </a:pPr>
            <a:r>
              <a:rPr lang="en-US" altLang="zh-CN" sz="3600" b="0" i="0" dirty="0">
                <a:effectLst/>
                <a:latin typeface="方正舒体" panose="02010601030101010101" pitchFamily="2" charset="-122"/>
                <a:ea typeface="方正舒体" panose="02010601030101010101" pitchFamily="2" charset="-122"/>
              </a:rPr>
              <a:t>    Based on the Chinese </a:t>
            </a:r>
            <a:r>
              <a:rPr lang="en-US" altLang="zh-CN" sz="3600" b="1" i="0" dirty="0">
                <a:solidFill>
                  <a:srgbClr val="C00000"/>
                </a:solidFill>
                <a:effectLst/>
                <a:latin typeface="方正舒体" panose="02010601030101010101" pitchFamily="2" charset="-122"/>
                <a:ea typeface="方正舒体" panose="02010601030101010101" pitchFamily="2" charset="-122"/>
              </a:rPr>
              <a:t>lunar calendar</a:t>
            </a:r>
            <a:r>
              <a:rPr lang="en-US" altLang="zh-CN" sz="3600" dirty="0">
                <a:latin typeface="方正舒体" panose="02010601030101010101" pitchFamily="2" charset="-122"/>
                <a:ea typeface="方正舒体" panose="02010601030101010101" pitchFamily="2" charset="-122"/>
              </a:rPr>
              <a:t>, the festival </a:t>
            </a:r>
            <a:r>
              <a:rPr lang="en-US" altLang="zh-CN" sz="3600" b="1" i="0" dirty="0">
                <a:solidFill>
                  <a:srgbClr val="C00000"/>
                </a:solidFill>
                <a:effectLst/>
                <a:latin typeface="方正舒体" panose="02010601030101010101" pitchFamily="2" charset="-122"/>
                <a:ea typeface="方正舒体" panose="02010601030101010101" pitchFamily="2" charset="-122"/>
              </a:rPr>
              <a:t>typically</a:t>
            </a:r>
            <a:r>
              <a:rPr lang="en-US" altLang="zh-CN" sz="3600" b="0" i="0" dirty="0">
                <a:effectLst/>
                <a:latin typeface="方正舒体" panose="02010601030101010101" pitchFamily="2" charset="-122"/>
                <a:ea typeface="方正舒体" panose="02010601030101010101" pitchFamily="2" charset="-122"/>
              </a:rPr>
              <a:t> falls between late January and early February. The celebration traditionally lasts 15 days, starting from </a:t>
            </a:r>
            <a:r>
              <a:rPr lang="en-US" altLang="zh-CN" sz="3600" dirty="0">
                <a:latin typeface="方正舒体" panose="02010601030101010101" pitchFamily="2" charset="-122"/>
                <a:ea typeface="方正舒体" panose="02010601030101010101" pitchFamily="2" charset="-122"/>
              </a:rPr>
              <a:t>the </a:t>
            </a:r>
            <a:r>
              <a:rPr lang="en-US" altLang="zh-CN" sz="3600" b="0" i="0" dirty="0">
                <a:effectLst/>
                <a:latin typeface="方正舒体" panose="02010601030101010101" pitchFamily="2" charset="-122"/>
                <a:ea typeface="方正舒体" panose="02010601030101010101" pitchFamily="2" charset="-122"/>
              </a:rPr>
              <a:t>New Year’s Eve to </a:t>
            </a:r>
            <a:r>
              <a:rPr lang="en-US" altLang="zh-CN" sz="3600" b="0" i="0" dirty="0">
                <a:solidFill>
                  <a:srgbClr val="C00000"/>
                </a:solidFill>
                <a:effectLst/>
                <a:latin typeface="方正舒体" panose="02010601030101010101" pitchFamily="2" charset="-122"/>
                <a:ea typeface="方正舒体" panose="02010601030101010101" pitchFamily="2" charset="-122"/>
              </a:rPr>
              <a:t>the Lantern Festival,</a:t>
            </a:r>
            <a:r>
              <a:rPr lang="en-US" altLang="zh-CN" sz="3600" b="0" i="0" dirty="0">
                <a:effectLst/>
                <a:latin typeface="方正舒体" panose="02010601030101010101" pitchFamily="2" charset="-122"/>
                <a:ea typeface="方正舒体" panose="02010601030101010101" pitchFamily="2" charset="-122"/>
              </a:rPr>
              <a:t>   the 15</a:t>
            </a:r>
            <a:r>
              <a:rPr lang="en-US" altLang="zh-CN" sz="3600" b="0" i="0" baseline="30000" dirty="0">
                <a:effectLst/>
                <a:latin typeface="方正舒体" panose="02010601030101010101" pitchFamily="2" charset="-122"/>
                <a:ea typeface="方正舒体" panose="02010601030101010101" pitchFamily="2" charset="-122"/>
              </a:rPr>
              <a:t>th</a:t>
            </a:r>
            <a:r>
              <a:rPr lang="en-US" altLang="zh-CN" sz="3600" b="0" i="0" dirty="0">
                <a:effectLst/>
                <a:latin typeface="方正舒体" panose="02010601030101010101" pitchFamily="2" charset="-122"/>
                <a:ea typeface="方正舒体" panose="02010601030101010101" pitchFamily="2" charset="-122"/>
              </a:rPr>
              <a:t> day of the first lunar month.</a:t>
            </a:r>
            <a:endParaRPr lang="zh-CN" altLang="en-US" sz="3600" b="1" dirty="0">
              <a:latin typeface="方正舒体" panose="02010601030101010101" pitchFamily="2" charset="-122"/>
              <a:ea typeface="方正舒体" panose="02010601030101010101" pitchFamily="2" charset="-122"/>
            </a:endParaRPr>
          </a:p>
        </p:txBody>
      </p:sp>
      <p:pic>
        <p:nvPicPr>
          <p:cNvPr id="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984739"/>
            <a:ext cx="6096000" cy="387326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984739"/>
            <a:ext cx="6032740" cy="394644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524" y="1"/>
            <a:ext cx="12201524" cy="2984738"/>
          </a:xfrm>
        </p:spPr>
        <p:txBody>
          <a:bodyPr>
            <a:noAutofit/>
          </a:bodyPr>
          <a:lstStyle/>
          <a:p>
            <a:pPr marL="0" indent="0" algn="just">
              <a:buNone/>
            </a:pPr>
            <a:r>
              <a:rPr lang="en-US" altLang="zh-CN" sz="3600" b="1" i="0" dirty="0">
                <a:effectLst/>
                <a:latin typeface="方正舒体" panose="02010601030101010101" pitchFamily="2" charset="-122"/>
                <a:ea typeface="方正舒体" panose="02010601030101010101" pitchFamily="2" charset="-122"/>
              </a:rPr>
              <a:t>        </a:t>
            </a:r>
            <a:r>
              <a:rPr lang="en-US" altLang="zh-CN" sz="3600" b="0" i="0" dirty="0">
                <a:effectLst/>
                <a:latin typeface="方正舒体" panose="02010601030101010101" pitchFamily="2" charset="-122"/>
                <a:ea typeface="方正舒体" panose="02010601030101010101" pitchFamily="2" charset="-122"/>
              </a:rPr>
              <a:t>The Chinese New Year also </a:t>
            </a:r>
            <a:r>
              <a:rPr lang="en-US" altLang="zh-CN" sz="3600" b="1" i="0" dirty="0">
                <a:solidFill>
                  <a:srgbClr val="C00000"/>
                </a:solidFill>
                <a:effectLst/>
                <a:latin typeface="方正舒体" panose="02010601030101010101" pitchFamily="2" charset="-122"/>
                <a:ea typeface="方正舒体" panose="02010601030101010101" pitchFamily="2" charset="-122"/>
              </a:rPr>
              <a:t>witnesses</a:t>
            </a:r>
            <a:r>
              <a:rPr lang="en-US" altLang="zh-CN" sz="3600" b="0" i="0" dirty="0">
                <a:effectLst/>
                <a:latin typeface="方正舒体" panose="02010601030101010101" pitchFamily="2" charset="-122"/>
                <a:ea typeface="方正舒体" panose="02010601030101010101" pitchFamily="2" charset="-122"/>
              </a:rPr>
              <a:t> the largest </a:t>
            </a:r>
            <a:r>
              <a:rPr lang="en-US" altLang="zh-CN" sz="3600" b="1" i="0" dirty="0">
                <a:solidFill>
                  <a:srgbClr val="C00000"/>
                </a:solidFill>
                <a:effectLst/>
                <a:latin typeface="方正舒体" panose="02010601030101010101" pitchFamily="2" charset="-122"/>
                <a:ea typeface="方正舒体" panose="02010601030101010101" pitchFamily="2" charset="-122"/>
              </a:rPr>
              <a:t>annual human migration</a:t>
            </a:r>
            <a:r>
              <a:rPr lang="en-US" altLang="zh-CN" sz="3600" b="0" i="0" dirty="0">
                <a:effectLst/>
                <a:latin typeface="方正舒体" panose="02010601030101010101" pitchFamily="2" charset="-122"/>
                <a:ea typeface="方正舒体" panose="02010601030101010101" pitchFamily="2" charset="-122"/>
              </a:rPr>
              <a:t> in the world, known as </a:t>
            </a:r>
            <a:r>
              <a:rPr lang="en-US" altLang="zh-CN" sz="3600" b="0" i="0" dirty="0" err="1">
                <a:effectLst/>
                <a:latin typeface="方正舒体" panose="02010601030101010101" pitchFamily="2" charset="-122"/>
                <a:ea typeface="方正舒体" panose="02010601030101010101" pitchFamily="2" charset="-122"/>
              </a:rPr>
              <a:t>Chunyun</a:t>
            </a:r>
            <a:r>
              <a:rPr lang="en-US" altLang="zh-CN" sz="3600" b="0" i="0" dirty="0">
                <a:effectLst/>
                <a:latin typeface="方正舒体" panose="02010601030101010101" pitchFamily="2" charset="-122"/>
                <a:ea typeface="方正舒体" panose="02010601030101010101" pitchFamily="2" charset="-122"/>
              </a:rPr>
              <a:t>, or </a:t>
            </a:r>
            <a:r>
              <a:rPr lang="en-US" altLang="zh-CN" sz="3600" b="1" i="0" dirty="0">
                <a:solidFill>
                  <a:srgbClr val="C00000"/>
                </a:solidFill>
                <a:effectLst/>
                <a:latin typeface="方正舒体" panose="02010601030101010101" pitchFamily="2" charset="-122"/>
                <a:ea typeface="方正舒体" panose="02010601030101010101" pitchFamily="2" charset="-122"/>
              </a:rPr>
              <a:t>the Spring Festival travel rush. </a:t>
            </a:r>
            <a:r>
              <a:rPr lang="en-US" altLang="zh-CN" sz="3600" b="0" i="0" dirty="0">
                <a:effectLst/>
                <a:latin typeface="方正舒体" panose="02010601030101010101" pitchFamily="2" charset="-122"/>
                <a:ea typeface="方正舒体" panose="02010601030101010101" pitchFamily="2" charset="-122"/>
              </a:rPr>
              <a:t>Millions of people travel across the country to </a:t>
            </a:r>
            <a:r>
              <a:rPr lang="en-US" altLang="zh-CN" sz="3600" b="1" i="0" dirty="0">
                <a:solidFill>
                  <a:srgbClr val="C00000"/>
                </a:solidFill>
                <a:effectLst/>
                <a:latin typeface="方正舒体" panose="02010601030101010101" pitchFamily="2" charset="-122"/>
                <a:ea typeface="方正舒体" panose="02010601030101010101" pitchFamily="2" charset="-122"/>
              </a:rPr>
              <a:t>reunite with </a:t>
            </a:r>
            <a:r>
              <a:rPr lang="en-US" altLang="zh-CN" sz="3600" b="0" i="0" dirty="0">
                <a:effectLst/>
                <a:latin typeface="方正舒体" panose="02010601030101010101" pitchFamily="2" charset="-122"/>
                <a:ea typeface="方正舒体" panose="02010601030101010101" pitchFamily="2" charset="-122"/>
              </a:rPr>
              <a:t>their families, making it an incredibly busy travel season.</a:t>
            </a:r>
            <a:endParaRPr lang="zh-CN" altLang="en-US" sz="3600" b="1" dirty="0">
              <a:latin typeface="方正舒体" panose="02010601030101010101" pitchFamily="2" charset="-122"/>
              <a:ea typeface="方正舒体" panose="02010601030101010101" pitchFamily="2" charset="-122"/>
            </a:endParaRP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795099"/>
            <a:ext cx="6003986" cy="4062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164" y="2795099"/>
            <a:ext cx="6267359" cy="4062900"/>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3"/>
          <a:stretch>
            <a:fillRect/>
          </a:stretch>
        </p:blipFill>
        <p:spPr>
          <a:xfrm>
            <a:off x="-19047" y="2741147"/>
            <a:ext cx="6023032" cy="4159228"/>
          </a:xfrm>
          <a:prstGeom prst="rect">
            <a:avLst/>
          </a:prstGeom>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985" y="2741146"/>
            <a:ext cx="6207061" cy="41380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524" y="8661"/>
            <a:ext cx="12201524" cy="3524250"/>
          </a:xfrm>
        </p:spPr>
        <p:txBody>
          <a:bodyPr>
            <a:noAutofit/>
          </a:bodyPr>
          <a:lstStyle/>
          <a:p>
            <a:pPr marL="0" indent="0" algn="just">
              <a:buNone/>
            </a:pPr>
            <a:r>
              <a:rPr lang="en-US" altLang="zh-CN" sz="3200" b="1" i="0" dirty="0">
                <a:effectLst/>
                <a:latin typeface="方正舒体" panose="02010601030101010101" pitchFamily="2" charset="-122"/>
                <a:ea typeface="方正舒体" panose="02010601030101010101" pitchFamily="2" charset="-122"/>
              </a:rPr>
              <a:t>        </a:t>
            </a:r>
            <a:r>
              <a:rPr lang="en-US" altLang="zh-CN" sz="3200" b="0" i="0" dirty="0">
                <a:effectLst/>
                <a:latin typeface="方正舒体" panose="02010601030101010101" pitchFamily="2" charset="-122"/>
                <a:ea typeface="方正舒体" panose="02010601030101010101" pitchFamily="2" charset="-122"/>
              </a:rPr>
              <a:t>The festival is </a:t>
            </a:r>
            <a:r>
              <a:rPr lang="en-US" altLang="zh-CN" sz="3200" b="1" i="0" dirty="0">
                <a:solidFill>
                  <a:srgbClr val="C00000"/>
                </a:solidFill>
                <a:effectLst/>
                <a:latin typeface="方正舒体" panose="02010601030101010101" pitchFamily="2" charset="-122"/>
                <a:ea typeface="方正舒体" panose="02010601030101010101" pitchFamily="2" charset="-122"/>
              </a:rPr>
              <a:t>characterized</a:t>
            </a:r>
            <a:r>
              <a:rPr lang="en-US" altLang="zh-CN" sz="3200" b="0" i="0" dirty="0">
                <a:effectLst/>
                <a:latin typeface="方正舒体" panose="02010601030101010101" pitchFamily="2" charset="-122"/>
                <a:ea typeface="方正舒体" panose="02010601030101010101" pitchFamily="2" charset="-122"/>
              </a:rPr>
              <a:t> by various customs and traditions, including cleaning and decorating homes to sweep away </a:t>
            </a:r>
            <a:r>
              <a:rPr lang="en-US" altLang="zh-CN" sz="3200" b="1" i="0" dirty="0">
                <a:solidFill>
                  <a:srgbClr val="C00000"/>
                </a:solidFill>
                <a:effectLst/>
                <a:latin typeface="方正舒体" panose="02010601030101010101" pitchFamily="2" charset="-122"/>
                <a:ea typeface="方正舒体" panose="02010601030101010101" pitchFamily="2" charset="-122"/>
              </a:rPr>
              <a:t>ill-fortune</a:t>
            </a:r>
            <a:r>
              <a:rPr lang="en-US" altLang="zh-CN" sz="3200" b="0" i="0" dirty="0">
                <a:effectLst/>
                <a:latin typeface="方正舒体" panose="02010601030101010101" pitchFamily="2" charset="-122"/>
                <a:ea typeface="方正舒体" panose="02010601030101010101" pitchFamily="2" charset="-122"/>
              </a:rPr>
              <a:t> and make way for incoming good luck, </a:t>
            </a:r>
            <a:r>
              <a:rPr lang="en-US" altLang="zh-CN" sz="3200" b="1" i="0" dirty="0">
                <a:solidFill>
                  <a:srgbClr val="C00000"/>
                </a:solidFill>
                <a:effectLst/>
                <a:latin typeface="方正舒体" panose="02010601030101010101" pitchFamily="2" charset="-122"/>
                <a:ea typeface="方正舒体" panose="02010601030101010101" pitchFamily="2" charset="-122"/>
              </a:rPr>
              <a:t>setting off </a:t>
            </a:r>
            <a:r>
              <a:rPr lang="en-US" altLang="zh-CN" sz="3200" b="0" i="0" dirty="0">
                <a:effectLst/>
                <a:latin typeface="方正舒体" panose="02010601030101010101" pitchFamily="2" charset="-122"/>
                <a:ea typeface="方正舒体" panose="02010601030101010101" pitchFamily="2" charset="-122"/>
              </a:rPr>
              <a:t>fireworks and firecrackers to </a:t>
            </a:r>
            <a:r>
              <a:rPr lang="en-US" altLang="zh-CN" sz="3200" b="1" i="0" dirty="0">
                <a:solidFill>
                  <a:srgbClr val="C00000"/>
                </a:solidFill>
                <a:effectLst/>
                <a:latin typeface="方正舒体" panose="02010601030101010101" pitchFamily="2" charset="-122"/>
                <a:ea typeface="方正舒体" panose="02010601030101010101" pitchFamily="2" charset="-122"/>
              </a:rPr>
              <a:t>scare away </a:t>
            </a:r>
            <a:r>
              <a:rPr lang="en-US" altLang="zh-CN" sz="3200" b="0" i="0" dirty="0">
                <a:effectLst/>
                <a:latin typeface="方正舒体" panose="02010601030101010101" pitchFamily="2" charset="-122"/>
                <a:ea typeface="方正舒体" panose="02010601030101010101" pitchFamily="2" charset="-122"/>
              </a:rPr>
              <a:t>evil spirits (afraid of loud noises, red color and </a:t>
            </a:r>
            <a:r>
              <a:rPr lang="en-US" altLang="zh-CN" sz="3200" b="1" i="0" dirty="0">
                <a:solidFill>
                  <a:srgbClr val="C00000"/>
                </a:solidFill>
                <a:effectLst/>
                <a:latin typeface="方正舒体" panose="02010601030101010101" pitchFamily="2" charset="-122"/>
                <a:ea typeface="方正舒体" panose="02010601030101010101" pitchFamily="2" charset="-122"/>
              </a:rPr>
              <a:t>flames</a:t>
            </a:r>
            <a:r>
              <a:rPr lang="en-US" altLang="zh-CN" sz="3200" b="0" i="0" dirty="0">
                <a:effectLst/>
                <a:latin typeface="方正舒体" panose="02010601030101010101" pitchFamily="2" charset="-122"/>
                <a:ea typeface="方正舒体" panose="02010601030101010101" pitchFamily="2" charset="-122"/>
              </a:rPr>
              <a:t>) , giving red </a:t>
            </a:r>
            <a:r>
              <a:rPr lang="en-US" altLang="zh-CN" sz="3200" b="1" i="0" dirty="0">
                <a:solidFill>
                  <a:srgbClr val="C00000"/>
                </a:solidFill>
                <a:effectLst/>
                <a:latin typeface="方正舒体" panose="02010601030101010101" pitchFamily="2" charset="-122"/>
                <a:ea typeface="方正舒体" panose="02010601030101010101" pitchFamily="2" charset="-122"/>
              </a:rPr>
              <a:t>envelopes</a:t>
            </a:r>
            <a:r>
              <a:rPr lang="en-US" altLang="zh-CN" sz="3200" b="0" i="0" dirty="0">
                <a:effectLst/>
                <a:latin typeface="方正舒体" panose="02010601030101010101" pitchFamily="2" charset="-122"/>
                <a:ea typeface="方正舒体" panose="02010601030101010101" pitchFamily="2" charset="-122"/>
              </a:rPr>
              <a:t> (</a:t>
            </a:r>
            <a:r>
              <a:rPr lang="en-US" altLang="zh-CN" sz="3200" b="0" i="0" dirty="0" err="1">
                <a:effectLst/>
                <a:latin typeface="方正舒体" panose="02010601030101010101" pitchFamily="2" charset="-122"/>
                <a:ea typeface="方正舒体" panose="02010601030101010101" pitchFamily="2" charset="-122"/>
              </a:rPr>
              <a:t>hongbao</a:t>
            </a:r>
            <a:r>
              <a:rPr lang="en-US" altLang="zh-CN" sz="3200" b="0" i="0" dirty="0">
                <a:effectLst/>
                <a:latin typeface="方正舒体" panose="02010601030101010101" pitchFamily="2" charset="-122"/>
                <a:ea typeface="方正舒体" panose="02010601030101010101" pitchFamily="2" charset="-122"/>
              </a:rPr>
              <a:t>) filled with money for luck and </a:t>
            </a:r>
            <a:r>
              <a:rPr lang="en-US" altLang="zh-CN" sz="3200" b="1" i="0" dirty="0">
                <a:solidFill>
                  <a:srgbClr val="C00000"/>
                </a:solidFill>
                <a:effectLst/>
                <a:latin typeface="方正舒体" panose="02010601030101010101" pitchFamily="2" charset="-122"/>
                <a:ea typeface="方正舒体" panose="02010601030101010101" pitchFamily="2" charset="-122"/>
              </a:rPr>
              <a:t>prosperity</a:t>
            </a:r>
            <a:r>
              <a:rPr lang="en-US" altLang="zh-CN" sz="3200" b="0" i="0" dirty="0">
                <a:effectLst/>
                <a:latin typeface="方正舒体" panose="02010601030101010101" pitchFamily="2" charset="-122"/>
                <a:ea typeface="方正舒体" panose="02010601030101010101" pitchFamily="2" charset="-122"/>
              </a:rPr>
              <a:t> and lion and dragon dances to bring good fortune.</a:t>
            </a:r>
            <a:endParaRPr lang="zh-CN" altLang="en-US" sz="3200" b="1" dirty="0">
              <a:latin typeface="方正舒体" panose="02010601030101010101" pitchFamily="2" charset="-122"/>
              <a:ea typeface="方正舒体" panose="02010601030101010101" pitchFamily="2" charset="-122"/>
            </a:endParaRPr>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842" y="3212994"/>
            <a:ext cx="6148387" cy="36326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526" y="3225337"/>
            <a:ext cx="6148387" cy="363266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292" y="3150525"/>
            <a:ext cx="5288280" cy="36950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224" y="4807664"/>
            <a:ext cx="2642984" cy="204618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9372" y="3081030"/>
            <a:ext cx="5178829" cy="3797749"/>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248" y="3129744"/>
            <a:ext cx="5857875" cy="36823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0915"/>
            <a:ext cx="12192000" cy="2702703"/>
          </a:xfrm>
        </p:spPr>
        <p:txBody>
          <a:bodyPr>
            <a:noAutofit/>
          </a:bodyPr>
          <a:lstStyle/>
          <a:p>
            <a:r>
              <a:rPr lang="en-US" altLang="zh-CN" sz="3600" b="0" i="0" dirty="0">
                <a:effectLst/>
                <a:latin typeface="方正舒体" panose="02010601030101010101" pitchFamily="2" charset="-122"/>
                <a:ea typeface="方正舒体" panose="02010601030101010101" pitchFamily="2" charset="-122"/>
              </a:rPr>
              <a:t>     One of the key features of the Chinese New Year is the </a:t>
            </a:r>
            <a:r>
              <a:rPr lang="en-US" altLang="zh-CN" sz="3600" b="0" i="0" dirty="0">
                <a:solidFill>
                  <a:srgbClr val="C00000"/>
                </a:solidFill>
                <a:effectLst/>
                <a:latin typeface="方正舒体" panose="02010601030101010101" pitchFamily="2" charset="-122"/>
                <a:ea typeface="方正舒体" panose="02010601030101010101" pitchFamily="2" charset="-122"/>
              </a:rPr>
              <a:t>family reunion dinner, </a:t>
            </a:r>
            <a:r>
              <a:rPr lang="en-US" altLang="zh-CN" sz="3600" b="0" i="0" dirty="0">
                <a:effectLst/>
                <a:latin typeface="方正舒体" panose="02010601030101010101" pitchFamily="2" charset="-122"/>
                <a:ea typeface="方正舒体" panose="02010601030101010101" pitchFamily="2" charset="-122"/>
              </a:rPr>
              <a:t>known as “</a:t>
            </a:r>
            <a:r>
              <a:rPr lang="en-US" altLang="zh-CN" sz="3600" b="0" i="0" dirty="0" err="1">
                <a:effectLst/>
                <a:latin typeface="方正舒体" panose="02010601030101010101" pitchFamily="2" charset="-122"/>
                <a:ea typeface="方正舒体" panose="02010601030101010101" pitchFamily="2" charset="-122"/>
              </a:rPr>
              <a:t>Nian</a:t>
            </a:r>
            <a:r>
              <a:rPr lang="en-US" altLang="zh-CN" sz="3600" b="0" i="0" dirty="0">
                <a:effectLst/>
                <a:latin typeface="方正舒体" panose="02010601030101010101" pitchFamily="2" charset="-122"/>
                <a:ea typeface="方正舒体" panose="02010601030101010101" pitchFamily="2" charset="-122"/>
              </a:rPr>
              <a:t> Ye Fan”, on New Year’s Eve. This meal is a grand </a:t>
            </a:r>
            <a:r>
              <a:rPr lang="en-US" altLang="zh-CN" sz="3600" b="0" i="0" dirty="0">
                <a:solidFill>
                  <a:srgbClr val="C00000"/>
                </a:solidFill>
                <a:effectLst/>
                <a:latin typeface="方正舒体" panose="02010601030101010101" pitchFamily="2" charset="-122"/>
                <a:ea typeface="方正舒体" panose="02010601030101010101" pitchFamily="2" charset="-122"/>
              </a:rPr>
              <a:t>feast, </a:t>
            </a:r>
            <a:r>
              <a:rPr lang="en-US" altLang="zh-CN" sz="3600" b="0" i="0" dirty="0">
                <a:effectLst/>
                <a:latin typeface="方正舒体" panose="02010601030101010101" pitchFamily="2" charset="-122"/>
                <a:ea typeface="方正舒体" panose="02010601030101010101" pitchFamily="2" charset="-122"/>
              </a:rPr>
              <a:t>including dishes like dumplings, fish and </a:t>
            </a:r>
            <a:r>
              <a:rPr lang="en-US" altLang="zh-CN" sz="3600" b="0" i="0" dirty="0" err="1">
                <a:effectLst/>
                <a:latin typeface="方正舒体" panose="02010601030101010101" pitchFamily="2" charset="-122"/>
                <a:ea typeface="方正舒体" panose="02010601030101010101" pitchFamily="2" charset="-122"/>
              </a:rPr>
              <a:t>niangao</a:t>
            </a:r>
            <a:r>
              <a:rPr lang="en-US" altLang="zh-CN" sz="3600" b="0" i="0" dirty="0">
                <a:effectLst/>
                <a:latin typeface="方正舒体" panose="02010601030101010101" pitchFamily="2" charset="-122"/>
                <a:ea typeface="方正舒体" panose="02010601030101010101" pitchFamily="2" charset="-122"/>
              </a:rPr>
              <a:t> (a</a:t>
            </a:r>
            <a:r>
              <a:rPr lang="en-US" altLang="zh-CN" sz="3600" b="0" i="0" dirty="0">
                <a:solidFill>
                  <a:srgbClr val="C00000"/>
                </a:solidFill>
                <a:effectLst/>
                <a:latin typeface="方正舒体" panose="02010601030101010101" pitchFamily="2" charset="-122"/>
                <a:ea typeface="方正舒体" panose="02010601030101010101" pitchFamily="2" charset="-122"/>
              </a:rPr>
              <a:t> sticky </a:t>
            </a:r>
            <a:r>
              <a:rPr lang="en-US" altLang="zh-CN" sz="3600" b="0" i="0" dirty="0">
                <a:effectLst/>
                <a:latin typeface="方正舒体" panose="02010601030101010101" pitchFamily="2" charset="-122"/>
                <a:ea typeface="方正舒体" panose="02010601030101010101" pitchFamily="2" charset="-122"/>
              </a:rPr>
              <a:t>rice pudding </a:t>
            </a:r>
            <a:r>
              <a:rPr lang="en-US" altLang="zh-CN" sz="3600" b="0" i="0" dirty="0" smtClean="0">
                <a:effectLst/>
                <a:latin typeface="方正舒体" panose="02010601030101010101" pitchFamily="2" charset="-122"/>
                <a:ea typeface="方正舒体" panose="02010601030101010101" pitchFamily="2" charset="-122"/>
              </a:rPr>
              <a:t>or rice cake), each </a:t>
            </a:r>
            <a:r>
              <a:rPr lang="en-US" altLang="zh-CN" sz="3600" b="0" i="0" dirty="0" smtClean="0">
                <a:solidFill>
                  <a:srgbClr val="C00000"/>
                </a:solidFill>
                <a:effectLst/>
                <a:latin typeface="方正舒体" panose="02010601030101010101" pitchFamily="2" charset="-122"/>
                <a:ea typeface="方正舒体" panose="02010601030101010101" pitchFamily="2" charset="-122"/>
              </a:rPr>
              <a:t>symbolizing</a:t>
            </a:r>
            <a:r>
              <a:rPr lang="en-US" altLang="zh-CN" sz="3600" b="0" i="0" dirty="0" smtClean="0">
                <a:effectLst/>
                <a:latin typeface="方正舒体" panose="02010601030101010101" pitchFamily="2" charset="-122"/>
                <a:ea typeface="方正舒体" panose="02010601030101010101" pitchFamily="2" charset="-122"/>
              </a:rPr>
              <a:t> </a:t>
            </a:r>
            <a:r>
              <a:rPr lang="en-US" altLang="zh-CN" sz="3600" b="0" i="0" dirty="0">
                <a:effectLst/>
                <a:latin typeface="方正舒体" panose="02010601030101010101" pitchFamily="2" charset="-122"/>
                <a:ea typeface="方正舒体" panose="02010601030101010101" pitchFamily="2" charset="-122"/>
              </a:rPr>
              <a:t>good fortune, </a:t>
            </a:r>
            <a:r>
              <a:rPr lang="en-US" altLang="zh-CN" sz="3600" b="0" i="0" dirty="0">
                <a:solidFill>
                  <a:srgbClr val="C00000"/>
                </a:solidFill>
                <a:effectLst/>
                <a:latin typeface="方正舒体" panose="02010601030101010101" pitchFamily="2" charset="-122"/>
                <a:ea typeface="方正舒体" panose="02010601030101010101" pitchFamily="2" charset="-122"/>
              </a:rPr>
              <a:t>prosperity</a:t>
            </a:r>
            <a:r>
              <a:rPr lang="en-US" altLang="zh-CN" sz="3600" b="0" i="0" dirty="0">
                <a:effectLst/>
                <a:latin typeface="方正舒体" panose="02010601030101010101" pitchFamily="2" charset="-122"/>
                <a:ea typeface="方正舒体" panose="02010601030101010101" pitchFamily="2" charset="-122"/>
              </a:rPr>
              <a:t> and </a:t>
            </a:r>
            <a:r>
              <a:rPr lang="en-US" altLang="zh-CN" sz="3600" b="0" i="0" dirty="0" smtClean="0">
                <a:solidFill>
                  <a:srgbClr val="C00000"/>
                </a:solidFill>
                <a:effectLst/>
                <a:latin typeface="方正舒体" panose="02010601030101010101" pitchFamily="2" charset="-122"/>
                <a:ea typeface="方正舒体" panose="02010601030101010101" pitchFamily="2" charset="-122"/>
              </a:rPr>
              <a:t>longevity</a:t>
            </a:r>
            <a:r>
              <a:rPr lang="en-US" altLang="zh-CN" sz="3600" b="0" i="0" dirty="0">
                <a:solidFill>
                  <a:srgbClr val="C00000"/>
                </a:solidFill>
                <a:effectLst/>
                <a:latin typeface="方正舒体" panose="02010601030101010101" pitchFamily="2" charset="-122"/>
                <a:ea typeface="方正舒体" panose="02010601030101010101" pitchFamily="2" charset="-122"/>
              </a:rPr>
              <a:t>.</a:t>
            </a:r>
            <a:endParaRPr lang="zh-CN" altLang="en-US" sz="3600" dirty="0">
              <a:solidFill>
                <a:srgbClr val="C00000"/>
              </a:solidFill>
              <a:latin typeface="方正舒体" panose="02010601030101010101" pitchFamily="2" charset="-122"/>
              <a:ea typeface="方正舒体" panose="02010601030101010101" pitchFamily="2" charset="-122"/>
            </a:endParaRPr>
          </a:p>
        </p:txBody>
      </p:sp>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2876203"/>
            <a:ext cx="5364377" cy="4078594"/>
          </a:xfrm>
        </p:spPr>
      </p:pic>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541" y="2942705"/>
            <a:ext cx="5037512" cy="377624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224" y="2942702"/>
            <a:ext cx="6403225" cy="384168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908951"/>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019425"/>
            <a:ext cx="6858000" cy="38385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85160" y="2800349"/>
            <a:ext cx="6406840" cy="411583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1" y="276225"/>
            <a:ext cx="12192001" cy="2299680"/>
          </a:xfrm>
        </p:spPr>
        <p:txBody>
          <a:bodyPr>
            <a:noAutofit/>
          </a:bodyPr>
          <a:lstStyle/>
          <a:p>
            <a:r>
              <a:rPr lang="en-US" altLang="zh-CN" sz="3600" b="0" i="0" dirty="0">
                <a:effectLst/>
                <a:latin typeface="方正舒体" panose="02010601030101010101" pitchFamily="2" charset="-122"/>
                <a:ea typeface="方正舒体" panose="02010601030101010101" pitchFamily="2" charset="-122"/>
              </a:rPr>
              <a:t>       One of the </a:t>
            </a:r>
            <a:r>
              <a:rPr lang="en-US" altLang="zh-CN" sz="3600" b="0" i="0" dirty="0">
                <a:solidFill>
                  <a:srgbClr val="C00000"/>
                </a:solidFill>
                <a:effectLst/>
                <a:latin typeface="方正舒体" panose="02010601030101010101" pitchFamily="2" charset="-122"/>
                <a:ea typeface="方正舒体" panose="02010601030101010101" pitchFamily="2" charset="-122"/>
              </a:rPr>
              <a:t>highlight</a:t>
            </a:r>
            <a:r>
              <a:rPr lang="en-US" altLang="zh-CN" sz="3600" b="0" i="0" dirty="0">
                <a:effectLst/>
                <a:latin typeface="方正舒体" panose="02010601030101010101" pitchFamily="2" charset="-122"/>
                <a:ea typeface="方正舒体" panose="02010601030101010101" pitchFamily="2" charset="-122"/>
              </a:rPr>
              <a:t>s of the festival is </a:t>
            </a:r>
            <a:r>
              <a:rPr lang="en-US" altLang="zh-CN" sz="3600" b="0" i="0" dirty="0">
                <a:solidFill>
                  <a:srgbClr val="C00000"/>
                </a:solidFill>
                <a:effectLst/>
                <a:latin typeface="方正舒体" panose="02010601030101010101" pitchFamily="2" charset="-122"/>
                <a:ea typeface="方正舒体" panose="02010601030101010101" pitchFamily="2" charset="-122"/>
              </a:rPr>
              <a:t>the Spring Festival Gala, </a:t>
            </a:r>
            <a:r>
              <a:rPr lang="en-US" altLang="zh-CN" sz="3600" b="0" i="0" dirty="0">
                <a:effectLst/>
                <a:latin typeface="方正舒体" panose="02010601030101010101" pitchFamily="2" charset="-122"/>
                <a:ea typeface="方正舒体" panose="02010601030101010101" pitchFamily="2" charset="-122"/>
              </a:rPr>
              <a:t>a</a:t>
            </a:r>
            <a:r>
              <a:rPr lang="en-US" altLang="zh-CN" sz="3600" b="0" i="0" dirty="0">
                <a:solidFill>
                  <a:srgbClr val="0000FF"/>
                </a:solidFill>
                <a:effectLst/>
                <a:latin typeface="方正舒体" panose="02010601030101010101" pitchFamily="2" charset="-122"/>
                <a:ea typeface="方正舒体" panose="02010601030101010101" pitchFamily="2" charset="-122"/>
              </a:rPr>
              <a:t> </a:t>
            </a:r>
            <a:r>
              <a:rPr lang="en-US" altLang="zh-CN" sz="3600" b="0" i="0" dirty="0">
                <a:solidFill>
                  <a:srgbClr val="C00000"/>
                </a:solidFill>
                <a:effectLst/>
                <a:latin typeface="方正舒体" panose="02010601030101010101" pitchFamily="2" charset="-122"/>
                <a:ea typeface="方正舒体" panose="02010601030101010101" pitchFamily="2" charset="-122"/>
              </a:rPr>
              <a:t>televised</a:t>
            </a:r>
            <a:r>
              <a:rPr lang="en-US" altLang="zh-CN" sz="3600" b="0" i="0" dirty="0">
                <a:solidFill>
                  <a:srgbClr val="0000FF"/>
                </a:solidFill>
                <a:effectLst/>
                <a:latin typeface="方正舒体" panose="02010601030101010101" pitchFamily="2" charset="-122"/>
                <a:ea typeface="方正舒体" panose="02010601030101010101" pitchFamily="2" charset="-122"/>
              </a:rPr>
              <a:t> </a:t>
            </a:r>
            <a:r>
              <a:rPr lang="en-US" altLang="zh-CN" sz="3600" b="0" i="0" dirty="0">
                <a:effectLst/>
                <a:latin typeface="方正舒体" panose="02010601030101010101" pitchFamily="2" charset="-122"/>
                <a:ea typeface="方正舒体" panose="02010601030101010101" pitchFamily="2" charset="-122"/>
              </a:rPr>
              <a:t>event</a:t>
            </a:r>
            <a:r>
              <a:rPr lang="en-US" altLang="zh-CN" sz="3600" b="0" i="0" dirty="0">
                <a:solidFill>
                  <a:srgbClr val="0000FF"/>
                </a:solidFill>
                <a:effectLst/>
                <a:latin typeface="方正舒体" panose="02010601030101010101" pitchFamily="2" charset="-122"/>
                <a:ea typeface="方正舒体" panose="02010601030101010101" pitchFamily="2" charset="-122"/>
              </a:rPr>
              <a:t> </a:t>
            </a:r>
            <a:r>
              <a:rPr lang="en-US" altLang="zh-CN" sz="3600" b="0" i="0" dirty="0">
                <a:effectLst/>
                <a:latin typeface="方正舒体" panose="02010601030101010101" pitchFamily="2" charset="-122"/>
                <a:ea typeface="方正舒体" panose="02010601030101010101" pitchFamily="2" charset="-122"/>
              </a:rPr>
              <a:t>broadcast on New Year’s Eve. It </a:t>
            </a:r>
            <a:r>
              <a:rPr lang="en-US" altLang="zh-CN" sz="3600" b="1" i="0" dirty="0">
                <a:solidFill>
                  <a:srgbClr val="C00000"/>
                </a:solidFill>
                <a:effectLst/>
                <a:latin typeface="方正舒体" panose="02010601030101010101" pitchFamily="2" charset="-122"/>
                <a:ea typeface="方正舒体" panose="02010601030101010101" pitchFamily="2" charset="-122"/>
              </a:rPr>
              <a:t>features </a:t>
            </a:r>
            <a:r>
              <a:rPr lang="en-US" altLang="zh-CN" sz="3600" b="0" i="0" dirty="0">
                <a:effectLst/>
                <a:latin typeface="方正舒体" panose="02010601030101010101" pitchFamily="2" charset="-122"/>
                <a:ea typeface="方正舒体" panose="02010601030101010101" pitchFamily="2" charset="-122"/>
              </a:rPr>
              <a:t>a wide variety of performances, including music, dance, </a:t>
            </a:r>
            <a:r>
              <a:rPr lang="en-US" altLang="zh-CN" sz="3600" b="0" i="0" dirty="0">
                <a:solidFill>
                  <a:srgbClr val="C00000"/>
                </a:solidFill>
                <a:effectLst/>
                <a:latin typeface="方正舒体" panose="02010601030101010101" pitchFamily="2" charset="-122"/>
                <a:ea typeface="方正舒体" panose="02010601030101010101" pitchFamily="2" charset="-122"/>
              </a:rPr>
              <a:t>crosstalk, </a:t>
            </a:r>
            <a:r>
              <a:rPr lang="en-US" altLang="zh-CN" sz="3600" b="0" i="0" dirty="0">
                <a:effectLst/>
                <a:latin typeface="方正舒体" panose="02010601030101010101" pitchFamily="2" charset="-122"/>
                <a:ea typeface="方正舒体" panose="02010601030101010101" pitchFamily="2" charset="-122"/>
              </a:rPr>
              <a:t>magic show,  </a:t>
            </a:r>
            <a:r>
              <a:rPr lang="en-US" altLang="zh-CN" sz="3600" b="0" i="0" dirty="0">
                <a:solidFill>
                  <a:srgbClr val="C00000"/>
                </a:solidFill>
                <a:effectLst/>
                <a:latin typeface="方正舒体" panose="02010601030101010101" pitchFamily="2" charset="-122"/>
                <a:ea typeface="方正舒体" panose="02010601030101010101" pitchFamily="2" charset="-122"/>
              </a:rPr>
              <a:t>comedy</a:t>
            </a:r>
            <a:r>
              <a:rPr lang="en-US" altLang="zh-CN" sz="3600" b="0" i="0" dirty="0">
                <a:effectLst/>
                <a:latin typeface="方正舒体" panose="02010601030101010101" pitchFamily="2" charset="-122"/>
                <a:ea typeface="方正舒体" panose="02010601030101010101" pitchFamily="2" charset="-122"/>
              </a:rPr>
              <a:t> and drama and </a:t>
            </a:r>
            <a:r>
              <a:rPr lang="en-US" altLang="zh-CN" sz="3600" b="0" i="0" dirty="0">
                <a:solidFill>
                  <a:srgbClr val="C00000"/>
                </a:solidFill>
                <a:effectLst/>
                <a:latin typeface="方正舒体" panose="02010601030101010101" pitchFamily="2" charset="-122"/>
                <a:ea typeface="方正舒体" panose="02010601030101010101" pitchFamily="2" charset="-122"/>
              </a:rPr>
              <a:t>enjoys great popularity </a:t>
            </a:r>
            <a:r>
              <a:rPr lang="en-US" altLang="zh-CN" sz="3600" b="0" i="0" dirty="0">
                <a:effectLst/>
                <a:latin typeface="方正舒体" panose="02010601030101010101" pitchFamily="2" charset="-122"/>
                <a:ea typeface="方正舒体" panose="02010601030101010101" pitchFamily="2" charset="-122"/>
              </a:rPr>
              <a:t>among billions of people across the globe.</a:t>
            </a:r>
            <a:endParaRPr lang="zh-CN" altLang="en-US" sz="3600" dirty="0">
              <a:latin typeface="方正舒体" panose="02010601030101010101" pitchFamily="2" charset="-122"/>
              <a:ea typeface="方正舒体" panose="02010601030101010101" pitchFamily="2" charset="-122"/>
            </a:endParaRP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7368" t="2275" b="3968"/>
          <a:stretch>
            <a:fillRect/>
          </a:stretch>
        </p:blipFill>
        <p:spPr>
          <a:xfrm>
            <a:off x="0" y="2905125"/>
            <a:ext cx="5985164" cy="3952875"/>
          </a:xfrm>
          <a:prstGeom prst="rect">
            <a:avLst/>
          </a:prstGeom>
        </p:spPr>
      </p:pic>
      <p:sp>
        <p:nvSpPr>
          <p:cNvPr id="6" name="动作按钮: 视频 5">
            <a:hlinkClick r:id="rId3" action="ppaction://hlinkfile" highlightClick="1"/>
          </p:cNvPr>
          <p:cNvSpPr/>
          <p:nvPr/>
        </p:nvSpPr>
        <p:spPr>
          <a:xfrm>
            <a:off x="11055927" y="6093230"/>
            <a:ext cx="781396" cy="656706"/>
          </a:xfrm>
          <a:prstGeom prst="actionButtonMovi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6899</Words>
  <Application>WPS 演示</Application>
  <PresentationFormat>宽屏</PresentationFormat>
  <Paragraphs>121</Paragraphs>
  <Slides>26</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Arial</vt:lpstr>
      <vt:lpstr>宋体</vt:lpstr>
      <vt:lpstr>Wingdings</vt:lpstr>
      <vt:lpstr>方正舒体</vt:lpstr>
      <vt:lpstr>等线</vt:lpstr>
      <vt:lpstr>微软雅黑</vt:lpstr>
      <vt:lpstr>Arial Unicode MS</vt:lpstr>
      <vt:lpstr>等线 Light</vt:lpstr>
      <vt:lpstr>Times New Roman</vt:lpstr>
      <vt:lpstr>PingFang SC</vt:lpstr>
      <vt:lpstr>Arial Black</vt:lpstr>
      <vt:lpstr>Berlin Sans FB</vt:lpstr>
      <vt:lpstr>Segoe Print</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One of the key features of the Chinese New Year is the family reunion dinner, known as “Nian Ye Fan”, on New Year’s Eve. This meal is a grand feast, including dishes like dumplings, fish and niangao (a sticky rice pudding or rice cake), each symbolizing good fortune, prosperity and longevity.</vt:lpstr>
      <vt:lpstr>       One of the highlights of the festival is the Spring Festival Gala, a televised event broadcast on New Year’s Eve. It features a wide variety of performances, including music, dance, crosstalk, magic show,  comedy and drama and enjoys great popularity among billions of people across the globe.</vt:lpstr>
      <vt:lpstr>     It is a common practice for the Chinese to visit relatives and friends from the first day of the Chinese new year to the Lantern Festival.  People visit temple fairs, climb mountains or go travelling with their family or friends to have great fun and enjoy rare leisure time. </vt:lpstr>
      <vt:lpstr>PowerPoint 演示文稿</vt:lpstr>
      <vt:lpstr>      More than 700,000 people in London joined in a carnival on Sunday ( Feb.11) organized by the London Chinatown Chinese Association, or LCCA, to welcome the Year of the Dragon.      The celebration, claimed by the organizers to be the largest Chinese New Year event outside Asia, commenced at 10 am with a diverse parade featuring handcrafted floats, dragon dance troupes, and displays of traditional Chinese costumes. The procession started from the east of Trafalgar Square and concluded on Shaftesbury Avenue in Chinatown. </vt:lpstr>
      <vt:lpstr>     A grand Chinese New Year celebration is held at London's Trafalgar Square on Feb 11. The flying lion dance, as one of the event highlights, draws cheers and applause from the crowds. </vt:lpstr>
      <vt:lpstr>    The Puning Yingge dance features not only electrifying performances but also colorful and exciting costumes.</vt:lpstr>
      <vt:lpstr>Message from United Nations Secretary-General António Guterres on Lunar New Year 2024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158</cp:revision>
  <dcterms:created xsi:type="dcterms:W3CDTF">2024-02-18T11:25:00Z</dcterms:created>
  <dcterms:modified xsi:type="dcterms:W3CDTF">2024-02-22T02:25:01Z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