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33"/>
  </p:handoutMasterIdLst>
  <p:sldIdLst>
    <p:sldId id="402" r:id="rId3"/>
    <p:sldId id="305" r:id="rId4"/>
    <p:sldId id="375" r:id="rId6"/>
    <p:sldId id="367" r:id="rId7"/>
    <p:sldId id="353" r:id="rId8"/>
    <p:sldId id="355" r:id="rId9"/>
    <p:sldId id="356" r:id="rId10"/>
    <p:sldId id="378" r:id="rId11"/>
    <p:sldId id="364" r:id="rId12"/>
    <p:sldId id="357" r:id="rId13"/>
    <p:sldId id="368" r:id="rId14"/>
    <p:sldId id="371" r:id="rId15"/>
    <p:sldId id="376" r:id="rId16"/>
    <p:sldId id="365" r:id="rId17"/>
    <p:sldId id="362" r:id="rId18"/>
    <p:sldId id="381" r:id="rId19"/>
    <p:sldId id="380" r:id="rId20"/>
    <p:sldId id="361" r:id="rId21"/>
    <p:sldId id="382" r:id="rId22"/>
    <p:sldId id="360" r:id="rId23"/>
    <p:sldId id="372" r:id="rId24"/>
    <p:sldId id="384" r:id="rId25"/>
    <p:sldId id="385" r:id="rId26"/>
    <p:sldId id="383" r:id="rId27"/>
    <p:sldId id="377" r:id="rId28"/>
    <p:sldId id="387" r:id="rId29"/>
    <p:sldId id="388" r:id="rId30"/>
    <p:sldId id="389" r:id="rId31"/>
    <p:sldId id="390"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 合英" initials="郭" lastIdx="1" clrIdx="0"/>
  <p:cmAuthor id="2" name="HZXL" initials="H"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B0202"/>
    <a:srgbClr val="FEDC68"/>
    <a:srgbClr val="FDF96F"/>
    <a:srgbClr val="FFCD5B"/>
    <a:srgbClr val="FFF8DC"/>
    <a:srgbClr val="FFFFE8"/>
    <a:srgbClr val="F6B578"/>
    <a:srgbClr val="CE0B0B"/>
    <a:srgbClr val="A4140D"/>
    <a:srgbClr val="E358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56" autoAdjust="0"/>
    <p:restoredTop sz="94660" autoAdjust="0"/>
  </p:normalViewPr>
  <p:slideViewPr>
    <p:cSldViewPr snapToGrid="0" snapToObjects="1">
      <p:cViewPr varScale="1">
        <p:scale>
          <a:sx n="79" d="100"/>
          <a:sy n="79" d="100"/>
        </p:scale>
        <p:origin x="69" y="315"/>
      </p:cViewPr>
      <p:guideLst>
        <p:guide orient="horz" pos="2160"/>
        <p:guide pos="3840"/>
        <p:guide pos="778"/>
        <p:guide pos="6902"/>
        <p:guide orient="horz" pos="3430"/>
        <p:guide orient="horz" pos="82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7BC80-156D-4B84-97C4-EB15FC144AB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812C1-0FCC-4053-8746-3315A79AA04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234E2B-D9E7-46BA-B488-4E61DFF97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9234E2B-D9E7-46BA-B488-4E61DFF97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9234E2B-D9E7-46BA-B488-4E61DFF97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9234E2B-D9E7-46BA-B488-4E61DFF97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234E2B-D9E7-46BA-B488-4E61DFF97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9234E2B-D9E7-46BA-B488-4E61DFF97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9234E2B-D9E7-46BA-B488-4E61DFF97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234E2B-D9E7-46BA-B488-4E61DFF97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234E2B-D9E7-46BA-B488-4E61DFF97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234E2B-D9E7-46BA-B488-4E61DFF97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234E2B-D9E7-46BA-B488-4E61DFF97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22ED340-E5FE-48D1-866B-0A7C4FFE3CC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34E2B-D9E7-46BA-B488-4E61DFF97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ED340-E5FE-48D1-866B-0A7C4FFE3CCF}" type="slidenum">
              <a:rPr lang="zh-CN" altLang="en-US" smtClean="0"/>
            </a:fld>
            <a:endParaRPr lang="zh-CN" altLang="en-US"/>
          </a:p>
        </p:txBody>
      </p:sp>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tags" Target="../tags/tag15.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ags" Target="../tags/tag16.xml"/><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tags" Target="../tags/tag17.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tags" Target="../tags/tag18.xml"/><Relationship Id="rId2" Type="http://schemas.openxmlformats.org/officeDocument/2006/relationships/image" Target="../media/image13.png"/><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tags" Target="../tags/tag19.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xml"/><Relationship Id="rId5" Type="http://schemas.openxmlformats.org/officeDocument/2006/relationships/tags" Target="../tags/tag20.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tags" Target="../tags/tag21.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4.xml"/><Relationship Id="rId5" Type="http://schemas.openxmlformats.org/officeDocument/2006/relationships/image" Target="../media/image5.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4.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tags" Target="../tags/tag26.xml"/><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xml"/><Relationship Id="rId4" Type="http://schemas.openxmlformats.org/officeDocument/2006/relationships/tags" Target="../tags/tag30.xml"/><Relationship Id="rId3" Type="http://schemas.openxmlformats.org/officeDocument/2006/relationships/image" Target="../media/image29.png"/><Relationship Id="rId2" Type="http://schemas.microsoft.com/office/2007/relationships/media" Target="file:///D:\&#25991;&#20214;\&#37101;&#21512;&#33521;\&#26149;&#33410;\&#23186;&#20307;2.mp4" TargetMode="External"/><Relationship Id="rId1" Type="http://schemas.openxmlformats.org/officeDocument/2006/relationships/video" Target="file:///D:\&#25991;&#20214;\&#37101;&#21512;&#33521;\&#26149;&#33410;\&#23186;&#20307;2.mp4" TargetMode="External"/></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1.xml"/><Relationship Id="rId5" Type="http://schemas.openxmlformats.org/officeDocument/2006/relationships/tags" Target="../tags/tag31.xml"/><Relationship Id="rId4" Type="http://schemas.openxmlformats.org/officeDocument/2006/relationships/image" Target="../media/image31.png"/><Relationship Id="rId3"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media/media1.mp3"/></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tags" Target="../tags/tag6.xml"/><Relationship Id="rId3" Type="http://schemas.openxmlformats.org/officeDocument/2006/relationships/image" Target="../media/image6.png"/><Relationship Id="rId2" Type="http://schemas.microsoft.com/office/2007/relationships/media" Target="file:///D:\&#25991;&#20214;\&#37101;&#21512;&#33521;\&#26149;&#33410;\&#23186;&#20307;1.mp4" TargetMode="External"/><Relationship Id="rId1" Type="http://schemas.openxmlformats.org/officeDocument/2006/relationships/video" Target="file:///D:\&#25991;&#20214;\&#37101;&#21512;&#33521;\&#26149;&#33410;\&#23186;&#20307;1.mp4"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78495" y="353064"/>
            <a:ext cx="6928820"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rPr>
              <a:t>  </a:t>
            </a: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Another </a:t>
            </a: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version of </a:t>
            </a: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the legend</a:t>
            </a:r>
            <a:endPar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6" name="文本框 5"/>
          <p:cNvSpPr txBox="1"/>
          <p:nvPr/>
        </p:nvSpPr>
        <p:spPr>
          <a:xfrm>
            <a:off x="743241" y="1501231"/>
            <a:ext cx="10521244" cy="4893647"/>
          </a:xfrm>
          <a:prstGeom prst="rect">
            <a:avLst/>
          </a:prstGeom>
          <a:noFill/>
        </p:spPr>
        <p:txBody>
          <a:bodyPr wrap="square">
            <a:spAutoFit/>
          </a:bodyPr>
          <a:lstStyle/>
          <a:p>
            <a:r>
              <a:rPr lang="en-US" altLang="zh-CN" sz="2400" dirty="0">
                <a:effectLst/>
                <a:latin typeface="Times New Roman" panose="02020603050405020304" pitchFamily="18" charset="0"/>
                <a:cs typeface="Times New Roman" panose="02020603050405020304" pitchFamily="18" charset="0"/>
              </a:rPr>
              <a:t>       Once upon a time, there was a monster called "Xi", which came out every </a:t>
            </a:r>
            <a:endParaRPr lang="en-US" altLang="zh-CN" sz="2400" dirty="0">
              <a:effectLst/>
              <a:latin typeface="Times New Roman" panose="02020603050405020304" pitchFamily="18" charset="0"/>
              <a:cs typeface="Times New Roman" panose="02020603050405020304" pitchFamily="18" charset="0"/>
            </a:endParaRPr>
          </a:p>
          <a:p>
            <a:r>
              <a:rPr lang="en-US" altLang="zh-CN" sz="2400" dirty="0">
                <a:effectLst/>
                <a:latin typeface="Times New Roman" panose="02020603050405020304" pitchFamily="18" charset="0"/>
                <a:cs typeface="Times New Roman" panose="02020603050405020304" pitchFamily="18" charset="0"/>
              </a:rPr>
              <a:t>year </a:t>
            </a:r>
            <a:r>
              <a:rPr lang="en-US" altLang="zh-CN" sz="2400" u="sng" dirty="0">
                <a:latin typeface="Times New Roman" panose="02020603050405020304" pitchFamily="18" charset="0"/>
                <a:cs typeface="Times New Roman" panose="02020603050405020304" pitchFamily="18" charset="0"/>
              </a:rPr>
              <a:t>     1    </a:t>
            </a:r>
            <a:r>
              <a:rPr lang="en-US" altLang="zh-CN" sz="2400" dirty="0">
                <a:latin typeface="Times New Roman" panose="02020603050405020304" pitchFamily="18" charset="0"/>
                <a:cs typeface="Times New Roman" panose="02020603050405020304" pitchFamily="18" charset="0"/>
              </a:rPr>
              <a:t> </a:t>
            </a:r>
            <a:r>
              <a:rPr lang="en-US" altLang="zh-CN" sz="2400" dirty="0">
                <a:effectLst/>
                <a:latin typeface="Times New Roman" panose="02020603050405020304" pitchFamily="18" charset="0"/>
                <a:cs typeface="Times New Roman" panose="02020603050405020304" pitchFamily="18" charset="0"/>
              </a:rPr>
              <a:t>(hurt) people. Even the Kitchen King </a:t>
            </a:r>
            <a:r>
              <a:rPr lang="en-US" altLang="zh-CN" sz="2400" u="sng" dirty="0">
                <a:effectLst/>
                <a:latin typeface="Times New Roman" panose="02020603050405020304" pitchFamily="18" charset="0"/>
                <a:cs typeface="Times New Roman" panose="02020603050405020304" pitchFamily="18" charset="0"/>
              </a:rPr>
              <a:t>     2      </a:t>
            </a:r>
            <a:r>
              <a:rPr lang="en-US" altLang="zh-CN" sz="2400" dirty="0">
                <a:effectLst/>
                <a:latin typeface="Times New Roman" panose="02020603050405020304" pitchFamily="18" charset="0"/>
                <a:cs typeface="Times New Roman" panose="02020603050405020304" pitchFamily="18" charset="0"/>
              </a:rPr>
              <a:t> protected the people could not do anything with it. So the Kitchen King invited a prodigy(</a:t>
            </a:r>
            <a:r>
              <a:rPr lang="zh-CN" altLang="en-US" sz="2400" dirty="0">
                <a:effectLst/>
                <a:latin typeface="Times New Roman" panose="02020603050405020304" pitchFamily="18" charset="0"/>
                <a:cs typeface="Times New Roman" panose="02020603050405020304" pitchFamily="18" charset="0"/>
              </a:rPr>
              <a:t>天才</a:t>
            </a:r>
            <a:r>
              <a:rPr lang="en-US" altLang="zh-CN" sz="2400" dirty="0">
                <a:effectLst/>
                <a:latin typeface="Times New Roman" panose="02020603050405020304" pitchFamily="18" charset="0"/>
                <a:cs typeface="Times New Roman" panose="02020603050405020304" pitchFamily="18" charset="0"/>
              </a:rPr>
              <a:t>)  </a:t>
            </a:r>
            <a:endParaRPr lang="en-US" altLang="zh-CN" sz="2400" dirty="0">
              <a:effectLst/>
              <a:latin typeface="Times New Roman" panose="02020603050405020304" pitchFamily="18" charset="0"/>
              <a:cs typeface="Times New Roman" panose="02020603050405020304" pitchFamily="18" charset="0"/>
            </a:endParaRPr>
          </a:p>
          <a:p>
            <a:r>
              <a:rPr lang="en-US" altLang="zh-CN" sz="2400" u="sng" dirty="0">
                <a:latin typeface="Times New Roman" panose="02020603050405020304" pitchFamily="18" charset="0"/>
                <a:cs typeface="Times New Roman" panose="02020603050405020304" pitchFamily="18" charset="0"/>
              </a:rPr>
              <a:t>      3     </a:t>
            </a:r>
            <a:r>
              <a:rPr lang="en-US" altLang="zh-CN" sz="2400" dirty="0">
                <a:latin typeface="Times New Roman" panose="02020603050405020304" pitchFamily="18" charset="0"/>
                <a:cs typeface="Times New Roman" panose="02020603050405020304" pitchFamily="18" charset="0"/>
              </a:rPr>
              <a:t> (</a:t>
            </a:r>
            <a:r>
              <a:rPr lang="en-US" altLang="zh-CN" sz="2400" dirty="0">
                <a:effectLst/>
                <a:latin typeface="Times New Roman" panose="02020603050405020304" pitchFamily="18" charset="0"/>
                <a:cs typeface="Times New Roman" panose="02020603050405020304" pitchFamily="18" charset="0"/>
              </a:rPr>
              <a:t>name) "</a:t>
            </a:r>
            <a:r>
              <a:rPr lang="en-US" altLang="zh-CN" sz="2400" dirty="0" err="1">
                <a:effectLst/>
                <a:latin typeface="Times New Roman" panose="02020603050405020304" pitchFamily="18" charset="0"/>
                <a:cs typeface="Times New Roman" panose="02020603050405020304" pitchFamily="18" charset="0"/>
              </a:rPr>
              <a:t>Nian</a:t>
            </a:r>
            <a:r>
              <a:rPr lang="en-US" altLang="zh-CN" sz="2400" dirty="0">
                <a:effectLst/>
                <a:latin typeface="Times New Roman" panose="02020603050405020304" pitchFamily="18" charset="0"/>
                <a:cs typeface="Times New Roman" panose="02020603050405020304" pitchFamily="18" charset="0"/>
              </a:rPr>
              <a:t>" to the heavens. </a:t>
            </a:r>
            <a:endParaRPr lang="en-US" altLang="zh-CN" sz="2400" dirty="0">
              <a:effectLst/>
              <a:latin typeface="Times New Roman" panose="02020603050405020304" pitchFamily="18" charset="0"/>
              <a:cs typeface="Times New Roman" panose="02020603050405020304" pitchFamily="18" charset="0"/>
            </a:endParaRPr>
          </a:p>
          <a:p>
            <a:r>
              <a:rPr lang="en-US" altLang="zh-CN" sz="2400" dirty="0">
                <a:effectLst/>
                <a:latin typeface="Times New Roman" panose="02020603050405020304" pitchFamily="18" charset="0"/>
                <a:cs typeface="Times New Roman" panose="02020603050405020304" pitchFamily="18" charset="0"/>
              </a:rPr>
              <a:t>      The prodigy had high mana </a:t>
            </a:r>
            <a:r>
              <a:rPr lang="zh-CN" altLang="en-US" sz="2400" dirty="0">
                <a:effectLst/>
                <a:latin typeface="Times New Roman" panose="02020603050405020304" pitchFamily="18" charset="0"/>
                <a:cs typeface="Times New Roman" panose="02020603050405020304" pitchFamily="18" charset="0"/>
              </a:rPr>
              <a:t>（超自然力量）</a:t>
            </a:r>
            <a:r>
              <a:rPr lang="en-US" altLang="zh-CN" sz="2400" dirty="0">
                <a:effectLst/>
                <a:latin typeface="Times New Roman" panose="02020603050405020304" pitchFamily="18" charset="0"/>
                <a:cs typeface="Times New Roman" panose="02020603050405020304" pitchFamily="18" charset="0"/>
              </a:rPr>
              <a:t>power, </a:t>
            </a:r>
            <a:r>
              <a:rPr lang="en-US" altLang="zh-CN" sz="2400" u="sng" dirty="0">
                <a:effectLst/>
                <a:latin typeface="Times New Roman" panose="02020603050405020304" pitchFamily="18" charset="0"/>
                <a:cs typeface="Times New Roman" panose="02020603050405020304" pitchFamily="18" charset="0"/>
              </a:rPr>
              <a:t>      4     </a:t>
            </a:r>
            <a:r>
              <a:rPr lang="en-US" altLang="zh-CN" sz="2400" dirty="0">
                <a:effectLst/>
                <a:latin typeface="Times New Roman" panose="02020603050405020304" pitchFamily="18" charset="0"/>
                <a:cs typeface="Times New Roman" panose="02020603050405020304" pitchFamily="18" charset="0"/>
              </a:rPr>
              <a:t>(destroy) the Evening Beast with red silk and bamboo poles which </a:t>
            </a:r>
            <a:r>
              <a:rPr lang="en-US" altLang="zh-CN" sz="2400" u="sng" dirty="0">
                <a:latin typeface="Times New Roman" panose="02020603050405020304" pitchFamily="18" charset="0"/>
                <a:cs typeface="Times New Roman" panose="02020603050405020304" pitchFamily="18" charset="0"/>
              </a:rPr>
              <a:t>     5     </a:t>
            </a:r>
            <a:r>
              <a:rPr lang="en-US" altLang="zh-CN" sz="2400" dirty="0">
                <a:effectLst/>
                <a:latin typeface="Times New Roman" panose="02020603050405020304" pitchFamily="18" charset="0"/>
                <a:cs typeface="Times New Roman" panose="02020603050405020304" pitchFamily="18" charset="0"/>
              </a:rPr>
              <a:t> (burn) in the fire. This day is the last day of December. In order to thank and commemorate the last day of the year, the people call the last day of the lunar calendar "New Year's Eve" </a:t>
            </a:r>
            <a:r>
              <a:rPr lang="en-US" altLang="zh-CN" sz="2400" u="sng" dirty="0">
                <a:latin typeface="Times New Roman" panose="02020603050405020304" pitchFamily="18" charset="0"/>
                <a:cs typeface="Times New Roman" panose="02020603050405020304" pitchFamily="18" charset="0"/>
              </a:rPr>
              <a:t>     6      </a:t>
            </a:r>
            <a:r>
              <a:rPr lang="en-US" altLang="zh-CN" sz="2400" dirty="0">
                <a:effectLst/>
                <a:latin typeface="Times New Roman" panose="02020603050405020304" pitchFamily="18" charset="0"/>
                <a:cs typeface="Times New Roman" panose="02020603050405020304" pitchFamily="18" charset="0"/>
              </a:rPr>
              <a:t> the first day of the New Year "New Year's Eve". </a:t>
            </a:r>
            <a:endParaRPr lang="en-US" altLang="zh-CN" sz="2400" dirty="0">
              <a:effectLst/>
              <a:latin typeface="Times New Roman" panose="02020603050405020304" pitchFamily="18" charset="0"/>
              <a:cs typeface="Times New Roman" panose="02020603050405020304" pitchFamily="18" charset="0"/>
            </a:endParaRPr>
          </a:p>
          <a:p>
            <a:r>
              <a:rPr lang="en-US" altLang="zh-CN" sz="2400" dirty="0">
                <a:effectLst/>
                <a:latin typeface="Times New Roman" panose="02020603050405020304" pitchFamily="18" charset="0"/>
                <a:cs typeface="Times New Roman" panose="02020603050405020304" pitchFamily="18" charset="0"/>
              </a:rPr>
              <a:t>       People hope that  </a:t>
            </a:r>
            <a:r>
              <a:rPr lang="en-US" altLang="zh-CN" sz="2400" u="sng" dirty="0">
                <a:effectLst/>
                <a:latin typeface="Times New Roman" panose="02020603050405020304" pitchFamily="18" charset="0"/>
                <a:cs typeface="Times New Roman" panose="02020603050405020304" pitchFamily="18" charset="0"/>
              </a:rPr>
              <a:t>     7    </a:t>
            </a:r>
            <a:r>
              <a:rPr lang="en-US" altLang="zh-CN" sz="2400" dirty="0">
                <a:effectLst/>
                <a:latin typeface="Times New Roman" panose="02020603050405020304" pitchFamily="18" charset="0"/>
                <a:cs typeface="Times New Roman" panose="02020603050405020304" pitchFamily="18" charset="0"/>
              </a:rPr>
              <a:t>   (they) families have red silk and </a:t>
            </a:r>
            <a:r>
              <a:rPr lang="en-US" altLang="zh-CN" sz="2400" u="sng" dirty="0">
                <a:effectLst/>
                <a:latin typeface="Times New Roman" panose="02020603050405020304" pitchFamily="18" charset="0"/>
                <a:cs typeface="Times New Roman" panose="02020603050405020304" pitchFamily="18" charset="0"/>
              </a:rPr>
              <a:t>    8    </a:t>
            </a:r>
            <a:r>
              <a:rPr lang="en-US" altLang="zh-CN" sz="2400" dirty="0">
                <a:effectLst/>
                <a:latin typeface="Times New Roman" panose="02020603050405020304" pitchFamily="18" charset="0"/>
                <a:cs typeface="Times New Roman" panose="02020603050405020304" pitchFamily="18" charset="0"/>
              </a:rPr>
              <a:t> (firecracker) in their hands. So the red silk and bamboo poles burned in the fire gradual</a:t>
            </a:r>
            <a:r>
              <a:rPr lang="en-US" altLang="zh-CN" sz="2400" dirty="0">
                <a:latin typeface="Times New Roman" panose="02020603050405020304" pitchFamily="18" charset="0"/>
                <a:cs typeface="Times New Roman" panose="02020603050405020304" pitchFamily="18" charset="0"/>
              </a:rPr>
              <a:t>ly</a:t>
            </a:r>
            <a:r>
              <a:rPr lang="en-US" altLang="zh-CN" sz="2400" dirty="0">
                <a:effectLst/>
                <a:latin typeface="Times New Roman" panose="02020603050405020304" pitchFamily="18" charset="0"/>
                <a:cs typeface="Times New Roman" panose="02020603050405020304" pitchFamily="18" charset="0"/>
              </a:rPr>
              <a:t> evolve into red couplets and red whips</a:t>
            </a:r>
            <a:r>
              <a:rPr lang="en-US" altLang="zh-CN" sz="2400" u="sng" dirty="0">
                <a:effectLst/>
                <a:latin typeface="Times New Roman" panose="02020603050405020304" pitchFamily="18" charset="0"/>
                <a:cs typeface="Times New Roman" panose="02020603050405020304" pitchFamily="18" charset="0"/>
              </a:rPr>
              <a:t>     9       </a:t>
            </a:r>
            <a:r>
              <a:rPr lang="en-US" altLang="zh-CN" sz="2400" dirty="0">
                <a:effectLst/>
                <a:latin typeface="Times New Roman" panose="02020603050405020304" pitchFamily="18" charset="0"/>
                <a:cs typeface="Times New Roman" panose="02020603050405020304" pitchFamily="18" charset="0"/>
              </a:rPr>
              <a:t> every family has during the New Year. </a:t>
            </a:r>
            <a:r>
              <a:rPr lang="en-US" altLang="zh-CN" sz="2400" dirty="0">
                <a:latin typeface="Times New Roman" panose="02020603050405020304" pitchFamily="18" charset="0"/>
                <a:cs typeface="Times New Roman" panose="02020603050405020304" pitchFamily="18" charset="0"/>
              </a:rPr>
              <a:t>T</a:t>
            </a:r>
            <a:r>
              <a:rPr lang="en-US" altLang="zh-CN" sz="2400" dirty="0">
                <a:effectLst/>
                <a:latin typeface="Times New Roman" panose="02020603050405020304" pitchFamily="18" charset="0"/>
                <a:cs typeface="Times New Roman" panose="02020603050405020304" pitchFamily="18" charset="0"/>
              </a:rPr>
              <a:t>his legend about the year can be said to be clear and  </a:t>
            </a:r>
            <a:r>
              <a:rPr lang="en-US" altLang="zh-CN" sz="2400" u="sng" dirty="0">
                <a:effectLst/>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10</a:t>
            </a:r>
            <a:r>
              <a:rPr lang="en-US" altLang="zh-CN" sz="2400" u="sng" dirty="0">
                <a:effectLst/>
                <a:latin typeface="Times New Roman" panose="02020603050405020304" pitchFamily="18" charset="0"/>
                <a:cs typeface="Times New Roman" panose="02020603050405020304" pitchFamily="18" charset="0"/>
              </a:rPr>
              <a:t>     </a:t>
            </a:r>
            <a:r>
              <a:rPr lang="en-US" altLang="zh-CN" sz="2400" dirty="0">
                <a:effectLst/>
                <a:latin typeface="Times New Roman" panose="02020603050405020304" pitchFamily="18" charset="0"/>
                <a:cs typeface="Times New Roman" panose="02020603050405020304" pitchFamily="18" charset="0"/>
              </a:rPr>
              <a:t> (order). </a:t>
            </a:r>
            <a:endParaRPr lang="zh-CN" altLang="en-US" sz="24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1295400" y="1747270"/>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to hurt</a:t>
            </a:r>
            <a:endParaRPr lang="zh-CN" altLang="en-US" sz="2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6798882" y="1777166"/>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who</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685800" y="2597152"/>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named</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7860590" y="2892496"/>
            <a:ext cx="1683381"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destroying</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6937690" y="3375442"/>
            <a:ext cx="18458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were burned</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10018293" y="4099399"/>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and</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3223624" y="4823354"/>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their</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8142407" y="4823355"/>
            <a:ext cx="1875886"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firecrackers</a:t>
            </a:r>
            <a:endParaRPr lang="zh-CN" altLang="en-US" sz="24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6798882" y="5933213"/>
            <a:ext cx="144681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orderly</a:t>
            </a:r>
            <a:endParaRPr lang="zh-CN" altLang="en-US" sz="24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4649240" y="5473531"/>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that</a:t>
            </a:r>
            <a:endParaRPr lang="zh-CN" altLang="en-US" sz="24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295400" y="1034062"/>
            <a:ext cx="5441294" cy="523220"/>
          </a:xfrm>
          <a:prstGeom prst="rect">
            <a:avLst/>
          </a:prstGeom>
          <a:noFill/>
        </p:spPr>
        <p:txBody>
          <a:bodyPr wrap="square" rtlCol="0">
            <a:spAutoFit/>
          </a:bodyPr>
          <a:lstStyle/>
          <a:p>
            <a:r>
              <a:rPr lang="zh-CN" altLang="en-US" sz="2800" dirty="0">
                <a:latin typeface="宋体" panose="02010600030101010101" pitchFamily="2" charset="-122"/>
                <a:ea typeface="宋体" panose="02010600030101010101" pitchFamily="2" charset="-122"/>
              </a:rPr>
              <a:t>高考题型开发：语篇填空</a:t>
            </a:r>
            <a:endParaRPr lang="zh-CN" altLang="en-US" sz="2800" dirty="0">
              <a:latin typeface="宋体" panose="02010600030101010101" pitchFamily="2" charset="-122"/>
              <a:ea typeface="宋体" panose="02010600030101010101" pitchFamily="2"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55346" y="423685"/>
            <a:ext cx="1473261" cy="1133597"/>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58899" y="370890"/>
            <a:ext cx="5274200"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Historical development</a:t>
            </a:r>
            <a:endPar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3" name="文本框 2"/>
          <p:cNvSpPr txBox="1"/>
          <p:nvPr/>
        </p:nvSpPr>
        <p:spPr>
          <a:xfrm>
            <a:off x="743241" y="1753521"/>
            <a:ext cx="10780889" cy="4154984"/>
          </a:xfrm>
          <a:prstGeom prst="rect">
            <a:avLst/>
          </a:prstGeom>
          <a:noFill/>
        </p:spPr>
        <p:txBody>
          <a:bodyPr wrap="square" rtlCol="0">
            <a:spAutoFit/>
          </a:bodyPr>
          <a:lstStyle/>
          <a:p>
            <a:pPr indent="333375"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Spring Festival is our ancient traditional festival. It is not in the twelfth lunar month on the 29th or on the 30th,  </a:t>
            </a:r>
            <a:r>
              <a:rPr lang="en-US" altLang="zh-CN" sz="2400" u="sng" kern="100" dirty="0">
                <a:effectLst/>
                <a:latin typeface="Times New Roman" panose="02020603050405020304" pitchFamily="18" charset="0"/>
                <a:ea typeface="等线" panose="02010600030101010101" pitchFamily="2" charset="-122"/>
                <a:cs typeface="Times New Roman" panose="02020603050405020304" pitchFamily="18" charset="0"/>
              </a:rPr>
              <a:t>       1      </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Southern and Northern Dynasties later, the “Wax Festival” to the end of the year. To the Republican era, the switch to Gregorian (</a:t>
            </a:r>
            <a:r>
              <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根据格列高里历法的</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calendar was only then that the lunar year is called “Spring Festival”.</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Spring Festival is China’s biggest and most exciting festival of an ancient tradition. According to China’s Lunar New Year, the first month in ancient times was known Yuan Chen, Yuan </a:t>
            </a:r>
            <a:r>
              <a:rPr lang="en-US" altLang="zh-CN" sz="2400" kern="100" dirty="0" err="1">
                <a:effectLst/>
                <a:latin typeface="Times New Roman" panose="02020603050405020304" pitchFamily="18" charset="0"/>
                <a:ea typeface="等线" panose="02010600030101010101" pitchFamily="2" charset="-122"/>
                <a:cs typeface="Times New Roman" panose="02020603050405020304" pitchFamily="18" charset="0"/>
              </a:rPr>
              <a:t>zheng</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Yuan </a:t>
            </a:r>
            <a:r>
              <a:rPr lang="en-US" altLang="zh-CN" sz="2400" kern="100" dirty="0" err="1">
                <a:effectLst/>
                <a:latin typeface="Times New Roman" panose="02020603050405020304" pitchFamily="18" charset="0"/>
                <a:ea typeface="等线" panose="02010600030101010101" pitchFamily="2" charset="-122"/>
                <a:cs typeface="Times New Roman" panose="02020603050405020304" pitchFamily="18" charset="0"/>
              </a:rPr>
              <a:t>Shuo</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New Year’s Day and so on, </a:t>
            </a:r>
            <a:r>
              <a:rPr lang="en-US" altLang="zh-CN" sz="2400" u="sng" kern="100" dirty="0">
                <a:effectLst/>
                <a:latin typeface="Times New Roman" panose="02020603050405020304" pitchFamily="18" charset="0"/>
                <a:ea typeface="等线" panose="02010600030101010101" pitchFamily="2" charset="-122"/>
                <a:cs typeface="Times New Roman" panose="02020603050405020304" pitchFamily="18" charset="0"/>
              </a:rPr>
              <a:t>      2     </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Spring is the beginning of a new round of sowing and harvesting season. </a:t>
            </a:r>
            <a:r>
              <a:rPr lang="en-US" altLang="zh-CN" sz="2400" u="sng" kern="100" dirty="0">
                <a:latin typeface="Times New Roman" panose="02020603050405020304" pitchFamily="18" charset="0"/>
                <a:ea typeface="等线" panose="02010600030101010101" pitchFamily="2" charset="-122"/>
                <a:cs typeface="Times New Roman" panose="02020603050405020304" pitchFamily="18" charset="0"/>
              </a:rPr>
              <a:t>    3__ </a:t>
            </a:r>
            <a:r>
              <a:rPr lang="en-US" altLang="zh-CN" sz="2400" kern="100" dirty="0">
                <a:latin typeface="Times New Roman" panose="02020603050405020304" pitchFamily="18" charset="0"/>
                <a:ea typeface="等线" panose="02010600030101010101" pitchFamily="2" charset="-122"/>
                <a:cs typeface="Times New Roman" panose="02020603050405020304" pitchFamily="18" charset="0"/>
              </a:rPr>
              <a:t>.</a:t>
            </a:r>
            <a:r>
              <a:rPr lang="en-US" altLang="zh-CN" sz="2400" u="sng" kern="100" dirty="0">
                <a:latin typeface="Times New Roman" panose="02020603050405020304" pitchFamily="18" charset="0"/>
                <a:ea typeface="等线" panose="02010600030101010101" pitchFamily="2" charset="-122"/>
                <a:cs typeface="Times New Roman" panose="02020603050405020304" pitchFamily="18" charset="0"/>
              </a:rPr>
              <a:t>  </a:t>
            </a:r>
            <a:endParaRPr lang="en-US" altLang="zh-CN" sz="2400" u="sng" kern="100" dirty="0">
              <a:latin typeface="Times New Roman" panose="02020603050405020304" pitchFamily="18" charset="0"/>
              <a:ea typeface="等线" panose="02010600030101010101" pitchFamily="2" charset="-122"/>
              <a:cs typeface="Times New Roman" panose="02020603050405020304" pitchFamily="18" charset="0"/>
            </a:endParaRPr>
          </a:p>
          <a:p>
            <a:pPr algn="just"/>
            <a:r>
              <a:rPr lang="en-US" altLang="zh-CN" sz="2400" kern="1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Thus, before the Spring Festival red paper pasted on the door face, yellow-word New Year’s Message.</a:t>
            </a:r>
            <a:endPar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3"/>
          <p:cNvSpPr txBox="1"/>
          <p:nvPr/>
        </p:nvSpPr>
        <p:spPr>
          <a:xfrm>
            <a:off x="743240" y="1154538"/>
            <a:ext cx="4562685" cy="523220"/>
          </a:xfrm>
          <a:prstGeom prst="rect">
            <a:avLst/>
          </a:prstGeom>
          <a:noFill/>
        </p:spPr>
        <p:txBody>
          <a:bodyPr wrap="square" rtlCol="0">
            <a:spAutoFit/>
          </a:bodyPr>
          <a:lstStyle/>
          <a:p>
            <a:pPr algn="ctr"/>
            <a:r>
              <a:rPr lang="zh-CN" altLang="en-US" sz="2800" dirty="0">
                <a:latin typeface="宋体" panose="02010600030101010101" pitchFamily="2" charset="-122"/>
                <a:ea typeface="宋体" panose="02010600030101010101" pitchFamily="2" charset="-122"/>
              </a:rPr>
              <a:t>高考题型开发：七选五</a:t>
            </a:r>
            <a:endParaRPr lang="zh-CN" altLang="en-US" sz="2800" dirty="0">
              <a:latin typeface="宋体" panose="02010600030101010101" pitchFamily="2" charset="-122"/>
              <a:ea typeface="宋体" panose="02010600030101010101" pitchFamily="2" charset="-122"/>
            </a:endParaRPr>
          </a:p>
        </p:txBody>
      </p:sp>
      <p:sp>
        <p:nvSpPr>
          <p:cNvPr id="6" name="文本框 5"/>
          <p:cNvSpPr txBox="1"/>
          <p:nvPr/>
        </p:nvSpPr>
        <p:spPr>
          <a:xfrm>
            <a:off x="5186651" y="2007998"/>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C</a:t>
            </a:r>
            <a:endParaRPr lang="zh-CN" altLang="en-US" sz="2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8733099" y="4243639"/>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F</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10128614" y="4604587"/>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B</a:t>
            </a:r>
            <a:endParaRPr lang="zh-CN" altLang="en-US" sz="24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77333" y="642269"/>
            <a:ext cx="10837333" cy="5632311"/>
          </a:xfrm>
          <a:prstGeom prst="rect">
            <a:avLst/>
          </a:prstGeom>
          <a:noFill/>
        </p:spPr>
        <p:txBody>
          <a:bodyPr wrap="square">
            <a:spAutoFit/>
          </a:bodyPr>
          <a:lstStyle/>
          <a:p>
            <a:pPr algn="just"/>
            <a:r>
              <a:rPr lang="en-US" altLang="zh-CN" sz="2400"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     4   </a:t>
            </a:r>
            <a:r>
              <a:rPr lang="en-US" altLang="zh-CN" sz="2400" dirty="0">
                <a:latin typeface="Times New Roman" panose="02020603050405020304" pitchFamily="18" charset="0"/>
                <a:cs typeface="Times New Roman" panose="02020603050405020304" pitchFamily="18" charset="0"/>
              </a:rPr>
              <a:t>“Year” is a kind of bad luck for people’s imagination in animals. When “Year” came, it damaged humans and animals. You need to use fireworks to make</a:t>
            </a:r>
            <a:endParaRPr lang="en-US" altLang="zh-CN" sz="2400" dirty="0">
              <a:latin typeface="Times New Roman" panose="02020603050405020304" pitchFamily="18" charset="0"/>
              <a:cs typeface="Times New Roman" panose="02020603050405020304" pitchFamily="18" charset="0"/>
            </a:endParaRPr>
          </a:p>
          <a:p>
            <a:pPr algn="just"/>
            <a:r>
              <a:rPr lang="en-US" altLang="zh-CN" sz="2400" dirty="0">
                <a:latin typeface="Times New Roman" panose="02020603050405020304" pitchFamily="18" charset="0"/>
                <a:cs typeface="Times New Roman" panose="02020603050405020304" pitchFamily="18" charset="0"/>
              </a:rPr>
              <a:t>“Year” away, so have the custom of burning firecrackers. In 1993, the Beijing Municipal People’s </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Government promulgated a law to ban fireworks, so that this continuity throughout the ages for centuries the custom of the past.</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Spring Festival is a family reunion holiday </a:t>
            </a:r>
            <a:r>
              <a:rPr lang="en-US" altLang="zh-CN" sz="2400" u="sng" kern="100" dirty="0">
                <a:effectLst/>
                <a:latin typeface="Times New Roman" panose="02020603050405020304" pitchFamily="18" charset="0"/>
                <a:ea typeface="等线" panose="02010600030101010101" pitchFamily="2" charset="-122"/>
                <a:cs typeface="Times New Roman" panose="02020603050405020304" pitchFamily="18" charset="0"/>
              </a:rPr>
              <a:t>    5    </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 Real the night before Chinese New year is called “New Year’s Eve”. From the traditional New Year’s Eve celebrations continued until the fifteenth day Lantern Festival. Holiday movies before </a:t>
            </a:r>
            <a:r>
              <a:rPr lang="en-US" altLang="zh-CN" sz="2400" kern="100" dirty="0" err="1">
                <a:effectLst/>
                <a:latin typeface="Times New Roman" panose="02020603050405020304" pitchFamily="18" charset="0"/>
                <a:ea typeface="等线" panose="02010600030101010101" pitchFamily="2" charset="-122"/>
                <a:cs typeface="Times New Roman" panose="02020603050405020304" pitchFamily="18" charset="0"/>
              </a:rPr>
              <a:t>Jizao</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worship of ancestors, to eliminate contamination. To be posted on the 30th Door God, couplets, flag, eating dumplings, fireworks, New Year’s Eve, “Shou Sui” and other ceremonies; younger generation asked their elders to pay the first month, and then to the New Year with relatives and friend. </a:t>
            </a:r>
            <a:endParaRPr lang="zh-CN"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December 23, 1949, the PRC Central People’s Government provides for an annual Lunar New Year holiday 3 days. In China the public holiday is the most solemn, the most lively of an ancient traditional festivals.</a:t>
            </a:r>
            <a:endParaRPr lang="zh-CN" altLang="en-US" sz="24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1132008" y="610770"/>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a:t>
            </a:r>
            <a:endParaRPr lang="zh-CN" altLang="en-US" sz="24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6606377" y="2450935"/>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E</a:t>
            </a:r>
            <a:endParaRPr lang="zh-CN" altLang="en-US" sz="24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47547" y="624108"/>
            <a:ext cx="9820485" cy="2677656"/>
          </a:xfrm>
          <a:prstGeom prst="rect">
            <a:avLst/>
          </a:prstGeom>
          <a:noFill/>
        </p:spPr>
        <p:txBody>
          <a:bodyPr wrap="square">
            <a:spAutoFit/>
          </a:bodyPr>
          <a:lstStyle/>
          <a:p>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A. </a:t>
            </a:r>
            <a:r>
              <a:rPr lang="en-US" altLang="zh-CN" sz="2400" kern="100" dirty="0">
                <a:latin typeface="Times New Roman" panose="02020603050405020304" pitchFamily="18" charset="0"/>
                <a:ea typeface="等线" panose="02010600030101010101" pitchFamily="2" charset="-122"/>
                <a:cs typeface="Times New Roman" panose="02020603050405020304" pitchFamily="18" charset="0"/>
              </a:rPr>
              <a:t>Another name is called “Guo </a:t>
            </a:r>
            <a:r>
              <a:rPr lang="en-US" altLang="zh-CN" sz="2400" kern="100" dirty="0" err="1">
                <a:latin typeface="Times New Roman" panose="02020603050405020304" pitchFamily="18" charset="0"/>
                <a:ea typeface="等线" panose="02010600030101010101" pitchFamily="2" charset="-122"/>
                <a:cs typeface="Times New Roman" panose="02020603050405020304" pitchFamily="18" charset="0"/>
              </a:rPr>
              <a:t>nian</a:t>
            </a:r>
            <a:r>
              <a:rPr lang="en-US" altLang="zh-CN" sz="2400" kern="100" dirty="0">
                <a:latin typeface="Times New Roman" panose="02020603050405020304" pitchFamily="18" charset="0"/>
                <a:ea typeface="等线" panose="02010600030101010101" pitchFamily="2" charset="-122"/>
                <a:cs typeface="Times New Roman" panose="02020603050405020304" pitchFamily="18" charset="0"/>
              </a:rPr>
              <a:t>”. </a:t>
            </a:r>
            <a:endPar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r>
              <a:rPr lang="en-US" altLang="zh-CN" sz="2400" kern="100" dirty="0">
                <a:latin typeface="Times New Roman" panose="02020603050405020304" pitchFamily="18" charset="0"/>
                <a:ea typeface="等线" panose="02010600030101010101" pitchFamily="2" charset="-122"/>
                <a:cs typeface="Times New Roman" panose="02020603050405020304" pitchFamily="18" charset="0"/>
              </a:rPr>
              <a:t>B. </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People danced and sang to welcome </a:t>
            </a:r>
            <a:r>
              <a:rPr lang="en-US" altLang="zh-CN" sz="2400" kern="100" dirty="0">
                <a:latin typeface="Times New Roman" panose="02020603050405020304" pitchFamily="18" charset="0"/>
                <a:ea typeface="等线" panose="02010600030101010101" pitchFamily="2" charset="-122"/>
                <a:cs typeface="Times New Roman" panose="02020603050405020304" pitchFamily="18" charset="0"/>
              </a:rPr>
              <a:t>its coming</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a:t>
            </a:r>
            <a:endPar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C. but in the “wax on”, that later, “</a:t>
            </a:r>
            <a:r>
              <a:rPr lang="en-US" altLang="zh-CN" sz="2400" kern="100" dirty="0" err="1">
                <a:effectLst/>
                <a:latin typeface="Times New Roman" panose="02020603050405020304" pitchFamily="18" charset="0"/>
                <a:ea typeface="等线" panose="02010600030101010101" pitchFamily="2" charset="-122"/>
                <a:cs typeface="Times New Roman" panose="02020603050405020304" pitchFamily="18" charset="0"/>
              </a:rPr>
              <a:t>Laba</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a:t>
            </a:r>
            <a:endPar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endParaRPr>
          </a:p>
          <a:p>
            <a:r>
              <a:rPr lang="en-US" altLang="zh-CN" sz="2400" kern="100" dirty="0">
                <a:latin typeface="Times New Roman" panose="02020603050405020304" pitchFamily="18" charset="0"/>
                <a:ea typeface="等线" panose="02010600030101010101" pitchFamily="2" charset="-122"/>
                <a:cs typeface="Times New Roman" panose="02020603050405020304" pitchFamily="18" charset="0"/>
              </a:rPr>
              <a:t>D. It is a festival that symbolizes reunion, prosperity for the future.</a:t>
            </a:r>
            <a:endParaRPr lang="en-US" altLang="zh-CN" sz="2400" kern="100" dirty="0">
              <a:latin typeface="Times New Roman" panose="02020603050405020304" pitchFamily="18" charset="0"/>
              <a:ea typeface="等线" panose="02010600030101010101" pitchFamily="2" charset="-122"/>
              <a:cs typeface="Times New Roman" panose="02020603050405020304" pitchFamily="18" charset="0"/>
            </a:endParaRPr>
          </a:p>
          <a:p>
            <a:r>
              <a:rPr lang="en-US" altLang="zh-CN" sz="2400" kern="100" dirty="0">
                <a:latin typeface="Times New Roman" panose="02020603050405020304" pitchFamily="18" charset="0"/>
                <a:ea typeface="等线" panose="02010600030101010101" pitchFamily="2" charset="-122"/>
                <a:cs typeface="Times New Roman" panose="02020603050405020304" pitchFamily="18" charset="0"/>
              </a:rPr>
              <a:t>E.</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when the children away from home returned to their parents at home</a:t>
            </a:r>
            <a:endParaRPr lang="en-US" altLang="zh-CN" sz="2400" kern="100" dirty="0">
              <a:latin typeface="Times New Roman" panose="02020603050405020304" pitchFamily="18" charset="0"/>
              <a:ea typeface="等线" panose="02010600030101010101" pitchFamily="2" charset="-122"/>
              <a:cs typeface="Times New Roman" panose="02020603050405020304" pitchFamily="18" charset="0"/>
            </a:endParaRPr>
          </a:p>
          <a:p>
            <a:r>
              <a:rPr lang="en-US" altLang="zh-CN" sz="2400" kern="100" dirty="0">
                <a:latin typeface="Times New Roman" panose="02020603050405020304" pitchFamily="18" charset="0"/>
                <a:ea typeface="等线" panose="02010600030101010101" pitchFamily="2" charset="-122"/>
                <a:cs typeface="Times New Roman" panose="02020603050405020304" pitchFamily="18" charset="0"/>
              </a:rPr>
              <a:t>F. </a:t>
            </a:r>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which means the first month is the year, month, day three start.</a:t>
            </a:r>
            <a:endParaRPr lang="en-US" altLang="zh-CN" sz="2400" kern="100" dirty="0">
              <a:latin typeface="Times New Roman" panose="02020603050405020304" pitchFamily="18" charset="0"/>
              <a:ea typeface="等线" panose="02010600030101010101" pitchFamily="2" charset="-122"/>
              <a:cs typeface="Times New Roman" panose="02020603050405020304" pitchFamily="18" charset="0"/>
            </a:endParaRPr>
          </a:p>
          <a:p>
            <a:r>
              <a:rPr lang="en-US" altLang="zh-CN" sz="2400" kern="100" dirty="0">
                <a:latin typeface="Times New Roman" panose="02020603050405020304" pitchFamily="18" charset="0"/>
                <a:ea typeface="等线" panose="02010600030101010101" pitchFamily="2" charset="-122"/>
                <a:cs typeface="Times New Roman" panose="02020603050405020304" pitchFamily="18" charset="0"/>
              </a:rPr>
              <a:t>G. There are many versions about the origin of the Spring Festival.</a:t>
            </a:r>
            <a:endParaRPr lang="zh-CN" altLang="en-US" sz="2400" dirty="0"/>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35792" y="3556237"/>
            <a:ext cx="2870791" cy="2677656"/>
          </a:xfrm>
          <a:prstGeom prst="rect">
            <a:avLst/>
          </a:prstGeom>
        </p:spPr>
      </p:pic>
      <p:pic>
        <p:nvPicPr>
          <p:cNvPr id="8" name="图片 7" descr="E:\原来\下载\包图网_19512465牛年形象新年财神牛.png包图网_19512465牛年形象新年财神牛"/>
          <p:cNvPicPr>
            <a:picLocks noChangeAspect="1"/>
          </p:cNvPicPr>
          <p:nvPr/>
        </p:nvPicPr>
        <p:blipFill>
          <a:blip r:embed="rId2"/>
          <a:srcRect/>
          <a:stretch>
            <a:fillRect/>
          </a:stretch>
        </p:blipFill>
        <p:spPr>
          <a:xfrm>
            <a:off x="1104745" y="3301763"/>
            <a:ext cx="3073849" cy="3074247"/>
          </a:xfrm>
          <a:prstGeom prst="rect">
            <a:avLst/>
          </a:prstGeom>
        </p:spPr>
      </p:pic>
      <p:pic>
        <p:nvPicPr>
          <p:cNvPr id="9" name="图片 8" descr="E:\原来\下载\包图网_195450772021牛年红包牛年大吉.png包图网_195450772021牛年红包牛年大吉"/>
          <p:cNvPicPr>
            <a:picLocks noChangeAspect="1"/>
          </p:cNvPicPr>
          <p:nvPr/>
        </p:nvPicPr>
        <p:blipFill>
          <a:blip r:embed="rId3"/>
          <a:srcRect/>
          <a:stretch>
            <a:fillRect/>
          </a:stretch>
        </p:blipFill>
        <p:spPr>
          <a:xfrm>
            <a:off x="8218967" y="3167969"/>
            <a:ext cx="3434315" cy="3341836"/>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3608" y="182721"/>
            <a:ext cx="2380543" cy="2284032"/>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24545" y="291868"/>
            <a:ext cx="6942926"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ea typeface="等线" panose="02010600030101010101" pitchFamily="2" charset="-122"/>
                <a:cs typeface="Times New Roman" panose="02020603050405020304" pitchFamily="18" charset="0"/>
              </a:rPr>
              <a:t>T</a:t>
            </a: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ea typeface="等线" panose="02010600030101010101" pitchFamily="2" charset="-122"/>
                <a:cs typeface="Times New Roman" panose="02020603050405020304" pitchFamily="18" charset="0"/>
              </a:rPr>
              <a:t>he</a:t>
            </a:r>
            <a:r>
              <a:rPr lang="zh-CN" altLang="en-US" sz="4000" b="1" dirty="0">
                <a:ln w="22225">
                  <a:solidFill>
                    <a:schemeClr val="accent2"/>
                  </a:solidFill>
                  <a:prstDash val="solid"/>
                </a:ln>
                <a:solidFill>
                  <a:schemeClr val="accent2">
                    <a:lumMod val="40000"/>
                    <a:lumOff val="60000"/>
                  </a:schemeClr>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ea typeface="等线" panose="02010600030101010101" pitchFamily="2" charset="-122"/>
                <a:cs typeface="Times New Roman" panose="02020603050405020304" pitchFamily="18" charset="0"/>
              </a:rPr>
              <a:t>customs</a:t>
            </a:r>
            <a:r>
              <a:rPr lang="zh-CN" altLang="en-US" sz="4000" b="1" dirty="0">
                <a:ln w="22225">
                  <a:solidFill>
                    <a:schemeClr val="accent2"/>
                  </a:solidFill>
                  <a:prstDash val="solid"/>
                </a:ln>
                <a:solidFill>
                  <a:schemeClr val="accent2">
                    <a:lumMod val="40000"/>
                    <a:lumOff val="60000"/>
                  </a:schemeClr>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ea typeface="等线" panose="02010600030101010101" pitchFamily="2" charset="-122"/>
                <a:cs typeface="Times New Roman" panose="02020603050405020304" pitchFamily="18" charset="0"/>
              </a:rPr>
              <a:t>of</a:t>
            </a:r>
            <a:r>
              <a:rPr lang="zh-CN" altLang="en-US" sz="4000" b="1" dirty="0">
                <a:ln w="22225">
                  <a:solidFill>
                    <a:schemeClr val="accent2"/>
                  </a:solidFill>
                  <a:prstDash val="solid"/>
                </a:ln>
                <a:solidFill>
                  <a:schemeClr val="accent2">
                    <a:lumMod val="40000"/>
                    <a:lumOff val="60000"/>
                  </a:schemeClr>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4000" b="1" dirty="0">
                <a:ln w="22225">
                  <a:solidFill>
                    <a:schemeClr val="accent2"/>
                  </a:solidFill>
                  <a:prstDash val="solid"/>
                </a:ln>
                <a:solidFill>
                  <a:schemeClr val="accent2">
                    <a:lumMod val="40000"/>
                    <a:lumOff val="60000"/>
                  </a:schemeClr>
                </a:solidFill>
                <a:latin typeface="Times New Roman" panose="02020603050405020304" pitchFamily="18" charset="0"/>
                <a:ea typeface="等线" panose="02010600030101010101" pitchFamily="2" charset="-122"/>
                <a:cs typeface="Times New Roman" panose="02020603050405020304" pitchFamily="18" charset="0"/>
              </a:rPr>
              <a:t>Spring Festival</a:t>
            </a:r>
            <a:endParaRPr lang="zh-CN" alt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5" name="文本框 4"/>
          <p:cNvSpPr txBox="1"/>
          <p:nvPr/>
        </p:nvSpPr>
        <p:spPr>
          <a:xfrm>
            <a:off x="901017" y="3277981"/>
            <a:ext cx="6097772" cy="2893100"/>
          </a:xfrm>
          <a:prstGeom prst="rect">
            <a:avLst/>
          </a:prstGeom>
          <a:noFill/>
        </p:spPr>
        <p:txBody>
          <a:bodyPr wrap="square">
            <a:spAutoFit/>
          </a:bodyPr>
          <a:lstStyle/>
          <a:p>
            <a:pPr algn="ctr"/>
            <a:r>
              <a:rPr lang="en-US" altLang="zh-CN" sz="2400" kern="100" dirty="0">
                <a:effectLst/>
                <a:latin typeface="Times New Roman" panose="02020603050405020304" pitchFamily="18" charset="0"/>
                <a:ea typeface="宋体" panose="02010600030101010101" pitchFamily="2" charset="-122"/>
              </a:rPr>
              <a:t>Luck money</a:t>
            </a:r>
            <a:endParaRPr lang="en-US" altLang="zh-CN" sz="2400" kern="100" dirty="0">
              <a:effectLst/>
              <a:latin typeface="Times New Roman" panose="02020603050405020304" pitchFamily="18" charset="0"/>
              <a:ea typeface="宋体" panose="02010600030101010101" pitchFamily="2" charset="-122"/>
            </a:endParaRPr>
          </a:p>
          <a:p>
            <a:pPr algn="ctr"/>
            <a:endParaRPr lang="zh-CN" altLang="zh-CN" sz="1400" kern="100" dirty="0">
              <a:effectLst/>
              <a:latin typeface="Times New Roman" panose="02020603050405020304" pitchFamily="18" charset="0"/>
              <a:ea typeface="宋体" panose="02010600030101010101" pitchFamily="2" charset="-122"/>
            </a:endParaRPr>
          </a:p>
          <a:p>
            <a:pPr algn="just"/>
            <a:r>
              <a:rPr lang="en-US" altLang="zh-CN" sz="2400" kern="100" dirty="0">
                <a:latin typeface="Times New Roman" panose="02020603050405020304" pitchFamily="18" charset="0"/>
                <a:ea typeface="宋体" panose="02010600030101010101" pitchFamily="2" charset="-122"/>
              </a:rPr>
              <a:t>  </a:t>
            </a:r>
            <a:r>
              <a:rPr lang="en-US" altLang="zh-CN" sz="2400" u="sng" kern="100" dirty="0">
                <a:latin typeface="Times New Roman" panose="02020603050405020304" pitchFamily="18" charset="0"/>
                <a:ea typeface="宋体" panose="02010600030101010101" pitchFamily="2" charset="-122"/>
              </a:rPr>
              <a:t>               </a:t>
            </a:r>
            <a:r>
              <a:rPr lang="en-US" altLang="zh-CN" sz="2400" kern="100" dirty="0">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celebrate</a:t>
            </a:r>
            <a:r>
              <a:rPr lang="en-US" altLang="zh-CN" sz="2400" kern="100" dirty="0">
                <a:latin typeface="Times New Roman" panose="02020603050405020304" pitchFamily="18" charset="0"/>
                <a:ea typeface="宋体" panose="02010600030101010101" pitchFamily="2" charset="-122"/>
              </a:rPr>
              <a:t>)</a:t>
            </a:r>
            <a:r>
              <a:rPr lang="zh-CN" altLang="en-US" sz="2400" kern="100" dirty="0">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new year spring festival, the elders would prepare some lucky money to younger generation, it is said </a:t>
            </a:r>
            <a:r>
              <a:rPr lang="en-US" altLang="zh-CN" sz="2400" u="sng" kern="100" dirty="0">
                <a:effectLst/>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 the new year’s money can bring good luck. The junior always spend lucky money </a:t>
            </a:r>
            <a:r>
              <a:rPr lang="en-US" altLang="zh-CN" sz="2400" u="sng" kern="100" dirty="0">
                <a:effectLst/>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  books , clothes and toys.</a:t>
            </a:r>
            <a:endParaRPr lang="zh-CN" altLang="zh-CN" sz="2400" kern="100" dirty="0">
              <a:effectLst/>
              <a:latin typeface="Times New Roman" panose="02020603050405020304" pitchFamily="18" charset="0"/>
              <a:ea typeface="宋体" panose="02010600030101010101" pitchFamily="2" charset="-122"/>
            </a:endParaRPr>
          </a:p>
        </p:txBody>
      </p:sp>
      <p:sp>
        <p:nvSpPr>
          <p:cNvPr id="9" name="文本框 8"/>
          <p:cNvSpPr txBox="1"/>
          <p:nvPr/>
        </p:nvSpPr>
        <p:spPr>
          <a:xfrm>
            <a:off x="561395" y="931628"/>
            <a:ext cx="3638466" cy="523220"/>
          </a:xfrm>
          <a:prstGeom prst="rect">
            <a:avLst/>
          </a:prstGeom>
          <a:noFill/>
        </p:spPr>
        <p:txBody>
          <a:bodyPr wrap="square" rtlCol="0">
            <a:spAutoFit/>
          </a:bodyPr>
          <a:lstStyle/>
          <a:p>
            <a:r>
              <a:rPr lang="zh-CN" altLang="en-US" sz="2800" dirty="0">
                <a:latin typeface="宋体" panose="02010600030101010101" pitchFamily="2" charset="-122"/>
                <a:ea typeface="宋体" panose="02010600030101010101" pitchFamily="2" charset="-122"/>
              </a:rPr>
              <a:t>题型开发：补全句子。</a:t>
            </a:r>
            <a:endParaRPr lang="zh-CN" altLang="en-US" sz="2800" dirty="0">
              <a:latin typeface="宋体" panose="02010600030101010101" pitchFamily="2" charset="-122"/>
              <a:ea typeface="宋体" panose="02010600030101010101" pitchFamily="2" charset="-122"/>
            </a:endParaRPr>
          </a:p>
        </p:txBody>
      </p:sp>
      <p:sp>
        <p:nvSpPr>
          <p:cNvPr id="11" name="文本框 10"/>
          <p:cNvSpPr txBox="1"/>
          <p:nvPr/>
        </p:nvSpPr>
        <p:spPr>
          <a:xfrm>
            <a:off x="590183" y="3772621"/>
            <a:ext cx="2034362"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To celebrate</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4644656" y="4605288"/>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that</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4538331" y="5301182"/>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on</a:t>
            </a:r>
            <a:endParaRPr lang="zh-CN" altLang="en-US" sz="2400" dirty="0">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1017" y="1532797"/>
            <a:ext cx="5762899" cy="1490157"/>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16342" b="15798"/>
          <a:stretch>
            <a:fillRect/>
          </a:stretch>
        </p:blipFill>
        <p:spPr>
          <a:xfrm>
            <a:off x="8197702" y="2190307"/>
            <a:ext cx="3242931" cy="4246588"/>
          </a:xfrm>
          <a:prstGeom prst="rect">
            <a:avLst/>
          </a:pr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6501" y="363769"/>
            <a:ext cx="1790541" cy="1794934"/>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94528" y="2461680"/>
            <a:ext cx="5390706" cy="2677656"/>
          </a:xfrm>
          <a:prstGeom prst="rect">
            <a:avLst/>
          </a:prstGeom>
          <a:noFill/>
        </p:spPr>
        <p:txBody>
          <a:bodyPr wrap="square">
            <a:spAutoFit/>
          </a:bodyPr>
          <a:lstStyle/>
          <a:p>
            <a:pPr algn="ctr"/>
            <a:r>
              <a:rPr lang="zh-CN" altLang="zh-CN" sz="2400" kern="100" dirty="0">
                <a:effectLst/>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Spring Festival couplets</a:t>
            </a:r>
            <a:endParaRPr lang="en-US" altLang="zh-CN" sz="2400" kern="100" dirty="0">
              <a:effectLst/>
              <a:latin typeface="Times New Roman" panose="02020603050405020304" pitchFamily="18" charset="0"/>
              <a:ea typeface="宋体" panose="02010600030101010101" pitchFamily="2" charset="-122"/>
            </a:endParaRPr>
          </a:p>
          <a:p>
            <a:pPr algn="ctr"/>
            <a:endParaRPr lang="zh-CN" altLang="zh-CN" sz="2400" kern="100" dirty="0">
              <a:effectLst/>
              <a:latin typeface="Times New Roman" panose="02020603050405020304" pitchFamily="18" charset="0"/>
              <a:ea typeface="宋体" panose="02010600030101010101" pitchFamily="2" charset="-122"/>
            </a:endParaRPr>
          </a:p>
          <a:p>
            <a:pPr algn="just"/>
            <a:r>
              <a:rPr lang="en-US" altLang="zh-CN" sz="1800" kern="100" dirty="0">
                <a:effectLst/>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Every Chinese New Year, no matter the city or the country, every family choose a pair of bright red couplets </a:t>
            </a:r>
            <a:r>
              <a:rPr lang="en-US" altLang="zh-CN" sz="2400" u="sng" kern="100" dirty="0">
                <a:effectLst/>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 ( stick) on the door, to create festival atmosphere, and to express good </a:t>
            </a:r>
            <a:r>
              <a:rPr lang="en-US" altLang="zh-CN" sz="2400" u="sng" kern="100" dirty="0">
                <a:effectLst/>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 (wish).</a:t>
            </a:r>
            <a:endParaRPr lang="zh-CN" altLang="zh-CN" sz="2400" kern="100" dirty="0">
              <a:effectLst/>
              <a:latin typeface="Times New Roman" panose="02020603050405020304" pitchFamily="18" charset="0"/>
              <a:ea typeface="宋体" panose="02010600030101010101" pitchFamily="2" charset="-122"/>
            </a:endParaRPr>
          </a:p>
        </p:txBody>
      </p:sp>
      <p:sp>
        <p:nvSpPr>
          <p:cNvPr id="9" name="文本框 8"/>
          <p:cNvSpPr txBox="1"/>
          <p:nvPr/>
        </p:nvSpPr>
        <p:spPr>
          <a:xfrm>
            <a:off x="8837431" y="3800508"/>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to stick</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8057712" y="4654900"/>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wishes</a:t>
            </a:r>
            <a:endParaRPr lang="zh-CN" altLang="en-US" sz="2400" dirty="0">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4957" y="463394"/>
            <a:ext cx="5659025" cy="1417555"/>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719" y="1759857"/>
            <a:ext cx="3710934" cy="4728186"/>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4803" y="267782"/>
            <a:ext cx="2772240" cy="2436116"/>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0833" y="1649309"/>
            <a:ext cx="5391744" cy="3785652"/>
          </a:xfrm>
          <a:prstGeom prst="rect">
            <a:avLst/>
          </a:prstGeom>
          <a:noFill/>
        </p:spPr>
        <p:txBody>
          <a:bodyPr wrap="square">
            <a:spAutoFit/>
          </a:bodyPr>
          <a:lstStyle/>
          <a:p>
            <a:pPr algn="ctr"/>
            <a:r>
              <a:rPr lang="en-US" altLang="zh-CN" sz="2400" kern="100" dirty="0">
                <a:effectLst/>
                <a:latin typeface="Times New Roman" panose="02020603050405020304" pitchFamily="18" charset="0"/>
                <a:ea typeface="宋体" panose="02010600030101010101" pitchFamily="2" charset="-122"/>
              </a:rPr>
              <a:t> </a:t>
            </a:r>
            <a:r>
              <a:rPr lang="en-US" altLang="zh-CN" sz="2400" kern="100" dirty="0" err="1">
                <a:effectLst/>
                <a:latin typeface="Times New Roman" panose="02020603050405020304" pitchFamily="18" charset="0"/>
                <a:ea typeface="宋体" panose="02010600030101010101" pitchFamily="2" charset="-122"/>
              </a:rPr>
              <a:t>ShouSui</a:t>
            </a:r>
            <a:endParaRPr lang="en-US" altLang="zh-CN" sz="2400" kern="100" dirty="0">
              <a:effectLst/>
              <a:latin typeface="Times New Roman" panose="02020603050405020304" pitchFamily="18" charset="0"/>
              <a:ea typeface="宋体" panose="02010600030101010101" pitchFamily="2" charset="-122"/>
            </a:endParaRPr>
          </a:p>
          <a:p>
            <a:pPr algn="ctr"/>
            <a:endParaRPr lang="zh-CN" altLang="zh-CN" sz="2400" kern="100" dirty="0">
              <a:effectLst/>
              <a:latin typeface="Times New Roman" panose="02020603050405020304" pitchFamily="18" charset="0"/>
              <a:ea typeface="宋体" panose="02010600030101010101" pitchFamily="2" charset="-122"/>
            </a:endParaRPr>
          </a:p>
          <a:p>
            <a:pPr algn="just"/>
            <a:r>
              <a:rPr lang="en-US" altLang="zh-CN" sz="2400" kern="100" dirty="0">
                <a:effectLst/>
                <a:latin typeface="Times New Roman" panose="02020603050405020304" pitchFamily="18" charset="0"/>
                <a:ea typeface="宋体" panose="02010600030101010101" pitchFamily="2" charset="-122"/>
              </a:rPr>
              <a:t>         The New Year’s eve </a:t>
            </a:r>
            <a:r>
              <a:rPr lang="en-US" altLang="zh-CN" sz="2400" kern="100" dirty="0" err="1">
                <a:effectLst/>
                <a:latin typeface="Times New Roman" panose="02020603050405020304" pitchFamily="18" charset="0"/>
                <a:ea typeface="宋体" panose="02010600030101010101" pitchFamily="2" charset="-122"/>
              </a:rPr>
              <a:t>ShouSui</a:t>
            </a:r>
            <a:r>
              <a:rPr lang="en-US" altLang="zh-CN" sz="2400" kern="100" dirty="0">
                <a:effectLst/>
                <a:latin typeface="Times New Roman" panose="02020603050405020304" pitchFamily="18" charset="0"/>
                <a:ea typeface="宋体" panose="02010600030101010101" pitchFamily="2" charset="-122"/>
              </a:rPr>
              <a:t> is the most important in one of the common   </a:t>
            </a:r>
            <a:endParaRPr lang="en-US" altLang="zh-CN" sz="2400" kern="100" dirty="0">
              <a:effectLst/>
              <a:latin typeface="Times New Roman" panose="02020603050405020304" pitchFamily="18" charset="0"/>
              <a:ea typeface="宋体" panose="02010600030101010101" pitchFamily="2" charset="-122"/>
            </a:endParaRPr>
          </a:p>
          <a:p>
            <a:pPr algn="just"/>
            <a:r>
              <a:rPr lang="en-US" altLang="zh-CN" sz="2400" kern="100" dirty="0">
                <a:latin typeface="Times New Roman" panose="02020603050405020304" pitchFamily="18" charset="0"/>
                <a:ea typeface="宋体" panose="02010600030101010101" pitchFamily="2" charset="-122"/>
              </a:rPr>
              <a:t> </a:t>
            </a:r>
            <a:r>
              <a:rPr lang="en-US" altLang="zh-CN" sz="2400" u="sng" kern="100" dirty="0">
                <a:latin typeface="Times New Roman" panose="02020603050405020304" pitchFamily="18" charset="0"/>
                <a:ea typeface="宋体" panose="02010600030101010101" pitchFamily="2" charset="-122"/>
              </a:rPr>
              <a:t>                </a:t>
            </a:r>
            <a:r>
              <a:rPr lang="en-US" altLang="zh-CN" sz="2400" kern="100" dirty="0">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(activity). New Year`s eve , the family reunion together , people have the reunion dinner,  </a:t>
            </a:r>
            <a:r>
              <a:rPr lang="en-US" altLang="zh-CN" sz="2400" u="sng" kern="100" dirty="0">
                <a:effectLst/>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  (sit) together, chatting and watching the Spring Festival Gala on TV. People stay up all night </a:t>
            </a:r>
            <a:endParaRPr lang="en-US" altLang="zh-CN" sz="2400" kern="100" dirty="0">
              <a:effectLst/>
              <a:latin typeface="Times New Roman" panose="02020603050405020304" pitchFamily="18" charset="0"/>
              <a:ea typeface="宋体" panose="02010600030101010101" pitchFamily="2" charset="-122"/>
            </a:endParaRPr>
          </a:p>
          <a:p>
            <a:pPr algn="just"/>
            <a:r>
              <a:rPr lang="en-US" altLang="zh-CN" sz="2400" kern="100" dirty="0">
                <a:latin typeface="Times New Roman" panose="02020603050405020304" pitchFamily="18" charset="0"/>
                <a:ea typeface="宋体" panose="02010600030101010101" pitchFamily="2" charset="-122"/>
              </a:rPr>
              <a:t> </a:t>
            </a:r>
            <a:r>
              <a:rPr lang="en-US" altLang="zh-CN" sz="2400" u="sng" kern="100" dirty="0">
                <a:latin typeface="Times New Roman" panose="02020603050405020304" pitchFamily="18" charset="0"/>
                <a:ea typeface="宋体" panose="02010600030101010101" pitchFamily="2" charset="-122"/>
              </a:rPr>
              <a:t>                   </a:t>
            </a:r>
            <a:r>
              <a:rPr lang="en-US" altLang="zh-CN" sz="2400" kern="100" dirty="0">
                <a:effectLst/>
                <a:latin typeface="Times New Roman" panose="02020603050405020304" pitchFamily="18" charset="0"/>
                <a:ea typeface="宋体" panose="02010600030101010101" pitchFamily="2" charset="-122"/>
              </a:rPr>
              <a:t> (welcome) the new year.</a:t>
            </a:r>
            <a:endParaRPr lang="zh-CN" altLang="en-US" sz="2400" dirty="0"/>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5531" b="8502"/>
          <a:stretch>
            <a:fillRect/>
          </a:stretch>
        </p:blipFill>
        <p:spPr>
          <a:xfrm>
            <a:off x="7442791" y="1244009"/>
            <a:ext cx="3785191" cy="5092994"/>
          </a:xfrm>
          <a:prstGeom prst="rect">
            <a:avLst/>
          </a:prstGeom>
        </p:spPr>
      </p:pic>
      <p:sp>
        <p:nvSpPr>
          <p:cNvPr id="9" name="文本框 8"/>
          <p:cNvSpPr txBox="1"/>
          <p:nvPr/>
        </p:nvSpPr>
        <p:spPr>
          <a:xfrm>
            <a:off x="800833" y="3080470"/>
            <a:ext cx="1575385"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activities</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3257996" y="3789450"/>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sitting</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743241" y="4873718"/>
            <a:ext cx="1987559"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to welcome</a:t>
            </a:r>
            <a:endParaRPr lang="zh-CN" altLang="en-US" sz="2400" dirty="0">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056" y="530809"/>
            <a:ext cx="5691801" cy="1218077"/>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007935" y="1839433"/>
            <a:ext cx="6256915" cy="4154984"/>
          </a:xfrm>
          <a:prstGeom prst="rect">
            <a:avLst/>
          </a:prstGeom>
          <a:noFill/>
        </p:spPr>
        <p:txBody>
          <a:bodyPr wrap="square">
            <a:spAutoFit/>
          </a:bodyPr>
          <a:lstStyle/>
          <a:p>
            <a:pPr algn="ctr"/>
            <a:r>
              <a:rPr lang="en-US" altLang="zh-CN" sz="2400" dirty="0">
                <a:latin typeface="Times New Roman" panose="02020603050405020304" pitchFamily="18" charset="0"/>
                <a:cs typeface="Times New Roman" panose="02020603050405020304" pitchFamily="18" charset="0"/>
              </a:rPr>
              <a:t>Firecrackers</a:t>
            </a:r>
            <a:endParaRPr lang="en-US" altLang="zh-CN" sz="2400" dirty="0">
              <a:latin typeface="Times New Roman" panose="02020603050405020304" pitchFamily="18" charset="0"/>
              <a:cs typeface="Times New Roman" panose="02020603050405020304" pitchFamily="18" charset="0"/>
            </a:endParaRPr>
          </a:p>
          <a:p>
            <a:pPr algn="ct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When new year comes, every family opens the door , the first thing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(do) is to set off firecrackers. Firecrackers can create the festival atmosphere ,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(bring) joy.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The four traditional customs about the spring festival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(last) for many years in China, and later will always continue. They are our Chinese people’s treasure. They are Chinese history.</a:t>
            </a:r>
            <a:endParaRPr lang="en-US" altLang="zh-CN" sz="2400"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88379" y="400919"/>
            <a:ext cx="6341976" cy="1438514"/>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966614">
            <a:off x="1375252" y="66763"/>
            <a:ext cx="1223782" cy="2573872"/>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6" y="2655355"/>
            <a:ext cx="3734933" cy="3534268"/>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8536" y="219538"/>
            <a:ext cx="1223782" cy="2573872"/>
          </a:xfrm>
          <a:prstGeom prst="rect">
            <a:avLst/>
          </a:prstGeom>
        </p:spPr>
      </p:pic>
      <p:sp>
        <p:nvSpPr>
          <p:cNvPr id="15" name="文本框 14"/>
          <p:cNvSpPr txBox="1"/>
          <p:nvPr/>
        </p:nvSpPr>
        <p:spPr>
          <a:xfrm>
            <a:off x="8000117" y="2820541"/>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to do</a:t>
            </a:r>
            <a:endParaRPr lang="zh-CN" altLang="en-US" sz="24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5633490" y="4346603"/>
            <a:ext cx="1851831"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are lasted</a:t>
            </a:r>
            <a:endParaRPr lang="zh-CN" altLang="en-US" sz="2400"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6679025" y="3579050"/>
            <a:ext cx="1321092"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bringing</a:t>
            </a:r>
            <a:endParaRPr lang="zh-CN" altLang="en-US" sz="2400" dirty="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13462" y="401847"/>
            <a:ext cx="5163914" cy="707886"/>
          </a:xfrm>
          <a:prstGeom prst="rect">
            <a:avLst/>
          </a:prstGeom>
          <a:noFill/>
        </p:spPr>
        <p:txBody>
          <a:bodyPr wrap="none" lIns="91440" tIns="45720" rIns="91440" bIns="45720">
            <a:spAutoFit/>
          </a:bodyPr>
          <a:lstStyle/>
          <a:p>
            <a:r>
              <a:rPr lang="en-US" altLang="zh-CN"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rPr>
              <a:t>Appreciation of poetry</a:t>
            </a:r>
            <a:endParaRPr lang="zh-CN" altLang="en-US"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5" name="文本框 4"/>
          <p:cNvSpPr txBox="1"/>
          <p:nvPr/>
        </p:nvSpPr>
        <p:spPr>
          <a:xfrm>
            <a:off x="925032" y="1235016"/>
            <a:ext cx="2764465" cy="2708434"/>
          </a:xfrm>
          <a:prstGeom prst="rect">
            <a:avLst/>
          </a:prstGeom>
          <a:noFill/>
        </p:spPr>
        <p:txBody>
          <a:bodyPr wrap="square">
            <a:spAutoFit/>
          </a:bodyPr>
          <a:lstStyle/>
          <a:p>
            <a:pPr algn="ctr"/>
            <a:r>
              <a:rPr lang="en-US" altLang="zh-CN" sz="2800" b="1" i="0" dirty="0">
                <a:solidFill>
                  <a:srgbClr val="282828"/>
                </a:solidFill>
                <a:effectLst/>
                <a:latin typeface="Verdana" panose="020B0604030504040204" pitchFamily="34" charset="0"/>
              </a:rPr>
              <a:t>《</a:t>
            </a:r>
            <a:r>
              <a:rPr lang="zh-CN" altLang="en-US" sz="2800" b="1" i="0" dirty="0">
                <a:solidFill>
                  <a:srgbClr val="282828"/>
                </a:solidFill>
                <a:effectLst/>
                <a:latin typeface="Verdana" panose="020B0604030504040204" pitchFamily="34" charset="0"/>
              </a:rPr>
              <a:t>元日</a:t>
            </a:r>
            <a:r>
              <a:rPr lang="en-US" altLang="zh-CN" sz="2800" b="1" i="0" dirty="0">
                <a:solidFill>
                  <a:srgbClr val="282828"/>
                </a:solidFill>
                <a:effectLst/>
                <a:latin typeface="Verdana" panose="020B0604030504040204" pitchFamily="34" charset="0"/>
              </a:rPr>
              <a:t>》 </a:t>
            </a:r>
            <a:endParaRPr lang="en-US" altLang="zh-CN" sz="2800" b="1" i="0" dirty="0">
              <a:solidFill>
                <a:srgbClr val="282828"/>
              </a:solidFill>
              <a:effectLst/>
              <a:latin typeface="Verdana" panose="020B0604030504040204" pitchFamily="34" charset="0"/>
            </a:endParaRPr>
          </a:p>
          <a:p>
            <a:pPr algn="ctr"/>
            <a:r>
              <a:rPr lang="zh-CN" altLang="en-US" sz="2800" b="1" i="0" dirty="0">
                <a:solidFill>
                  <a:srgbClr val="282828"/>
                </a:solidFill>
                <a:effectLst/>
                <a:latin typeface="Verdana" panose="020B0604030504040204" pitchFamily="34" charset="0"/>
              </a:rPr>
              <a:t>王安石</a:t>
            </a:r>
            <a:br>
              <a:rPr lang="zh-CN" altLang="en-US" b="1" i="0" dirty="0">
                <a:solidFill>
                  <a:srgbClr val="282828"/>
                </a:solidFill>
                <a:effectLst/>
                <a:latin typeface="Verdana" panose="020B0604030504040204" pitchFamily="34" charset="0"/>
              </a:rPr>
            </a:br>
            <a:endParaRPr lang="zh-CN" altLang="en-US" b="0" i="0" dirty="0">
              <a:solidFill>
                <a:srgbClr val="282828"/>
              </a:solidFill>
              <a:effectLst/>
              <a:latin typeface="Verdana" panose="020B0604030504040204" pitchFamily="34" charset="0"/>
            </a:endParaRPr>
          </a:p>
          <a:p>
            <a:pPr algn="l"/>
            <a:r>
              <a:rPr lang="zh-CN" altLang="en-US" sz="2400" b="0" i="0" dirty="0">
                <a:solidFill>
                  <a:srgbClr val="282828"/>
                </a:solidFill>
                <a:effectLst/>
                <a:latin typeface="Verdana" panose="020B0604030504040204" pitchFamily="34" charset="0"/>
              </a:rPr>
              <a:t>爆竹声中一岁除，春风送暖入屠苏。</a:t>
            </a:r>
            <a:endParaRPr lang="zh-CN" altLang="en-US" sz="2400" b="0" i="0" dirty="0">
              <a:solidFill>
                <a:srgbClr val="282828"/>
              </a:solidFill>
              <a:effectLst/>
              <a:latin typeface="Verdana" panose="020B0604030504040204" pitchFamily="34" charset="0"/>
            </a:endParaRPr>
          </a:p>
          <a:p>
            <a:pPr algn="l"/>
            <a:r>
              <a:rPr lang="zh-CN" altLang="en-US" sz="2400" b="0" i="0" dirty="0">
                <a:solidFill>
                  <a:srgbClr val="282828"/>
                </a:solidFill>
                <a:effectLst/>
                <a:latin typeface="Verdana" panose="020B0604030504040204" pitchFamily="34" charset="0"/>
              </a:rPr>
              <a:t>千门万户曈曈日，总把新桃换旧符。</a:t>
            </a:r>
            <a:endParaRPr lang="zh-CN" altLang="en-US" sz="2400" b="0" i="0" dirty="0">
              <a:solidFill>
                <a:srgbClr val="282828"/>
              </a:solidFill>
              <a:effectLst/>
              <a:latin typeface="Verdana" panose="020B0604030504040204" pitchFamily="34" charset="0"/>
            </a:endParaRPr>
          </a:p>
        </p:txBody>
      </p:sp>
      <p:sp>
        <p:nvSpPr>
          <p:cNvPr id="7" name="文本框 6"/>
          <p:cNvSpPr txBox="1"/>
          <p:nvPr/>
        </p:nvSpPr>
        <p:spPr>
          <a:xfrm>
            <a:off x="4082902" y="1351232"/>
            <a:ext cx="7371021" cy="2400657"/>
          </a:xfrm>
          <a:prstGeom prst="rect">
            <a:avLst/>
          </a:prstGeom>
          <a:noFill/>
        </p:spPr>
        <p:txBody>
          <a:bodyPr wrap="square">
            <a:spAutoFit/>
          </a:bodyPr>
          <a:lstStyle/>
          <a:p>
            <a:pPr algn="ctr"/>
            <a:r>
              <a:rPr lang="en-US" altLang="zh-CN" b="1" i="0" dirty="0">
                <a:solidFill>
                  <a:srgbClr val="282828"/>
                </a:solidFill>
                <a:effectLst/>
                <a:latin typeface="Verdana" panose="020B0604030504040204" pitchFamily="34" charset="0"/>
              </a:rPr>
              <a:t>New Year's Day</a:t>
            </a:r>
            <a:br>
              <a:rPr lang="en-US" altLang="zh-CN" b="1" i="0" dirty="0">
                <a:solidFill>
                  <a:srgbClr val="282828"/>
                </a:solidFill>
                <a:effectLst/>
                <a:latin typeface="Verdana" panose="020B0604030504040204" pitchFamily="34" charset="0"/>
              </a:rPr>
            </a:br>
            <a:r>
              <a:rPr lang="en-US" altLang="zh-CN" b="1" i="0" dirty="0">
                <a:solidFill>
                  <a:srgbClr val="282828"/>
                </a:solidFill>
                <a:effectLst/>
                <a:latin typeface="Verdana" panose="020B0604030504040204" pitchFamily="34" charset="0"/>
              </a:rPr>
              <a:t>Wang </a:t>
            </a:r>
            <a:r>
              <a:rPr lang="en-US" altLang="zh-CN" b="1" i="0" dirty="0" err="1">
                <a:solidFill>
                  <a:srgbClr val="282828"/>
                </a:solidFill>
                <a:effectLst/>
                <a:latin typeface="Verdana" panose="020B0604030504040204" pitchFamily="34" charset="0"/>
              </a:rPr>
              <a:t>Anshi</a:t>
            </a:r>
            <a:br>
              <a:rPr lang="en-US" altLang="zh-CN" b="0" i="0" dirty="0">
                <a:solidFill>
                  <a:srgbClr val="282828"/>
                </a:solidFill>
                <a:effectLst/>
                <a:latin typeface="Verdana" panose="020B0604030504040204" pitchFamily="34" charset="0"/>
              </a:rPr>
            </a:br>
            <a:br>
              <a:rPr lang="en-US" altLang="zh-CN" b="0" i="0" dirty="0">
                <a:solidFill>
                  <a:srgbClr val="282828"/>
                </a:solidFill>
                <a:effectLst/>
                <a:latin typeface="Verdana" panose="020B0604030504040204" pitchFamily="34" charset="0"/>
              </a:rPr>
            </a:br>
            <a:r>
              <a:rPr lang="en-US" altLang="zh-CN" sz="2400" i="0" dirty="0">
                <a:effectLst/>
                <a:latin typeface="Times New Roman" panose="02020603050405020304" pitchFamily="18" charset="0"/>
                <a:cs typeface="Times New Roman" panose="02020603050405020304" pitchFamily="18" charset="0"/>
              </a:rPr>
              <a:t>Amid the boom of firecrackers a year has come to an end,</a:t>
            </a:r>
            <a:br>
              <a:rPr lang="en-US" altLang="zh-CN" sz="2400" i="0" dirty="0">
                <a:effectLst/>
                <a:latin typeface="Times New Roman" panose="02020603050405020304" pitchFamily="18" charset="0"/>
                <a:cs typeface="Times New Roman" panose="02020603050405020304" pitchFamily="18" charset="0"/>
              </a:rPr>
            </a:br>
            <a:r>
              <a:rPr lang="en-US" altLang="zh-CN" sz="2400" i="0" dirty="0">
                <a:effectLst/>
                <a:latin typeface="Times New Roman" panose="02020603050405020304" pitchFamily="18" charset="0"/>
                <a:cs typeface="Times New Roman" panose="02020603050405020304" pitchFamily="18" charset="0"/>
              </a:rPr>
              <a:t>And the spring wind has wafted warm breath to the wine.</a:t>
            </a:r>
            <a:br>
              <a:rPr lang="en-US" altLang="zh-CN" sz="2400" i="0" dirty="0">
                <a:effectLst/>
                <a:latin typeface="Times New Roman" panose="02020603050405020304" pitchFamily="18" charset="0"/>
                <a:cs typeface="Times New Roman" panose="02020603050405020304" pitchFamily="18" charset="0"/>
              </a:rPr>
            </a:br>
            <a:r>
              <a:rPr lang="en-US" altLang="zh-CN" sz="2400" i="0" dirty="0">
                <a:effectLst/>
                <a:latin typeface="Times New Roman" panose="02020603050405020304" pitchFamily="18" charset="0"/>
                <a:cs typeface="Times New Roman" panose="02020603050405020304" pitchFamily="18" charset="0"/>
              </a:rPr>
              <a:t>While the rising sun shines over each and every household,</a:t>
            </a:r>
            <a:br>
              <a:rPr lang="en-US" altLang="zh-CN" sz="2400" i="0" dirty="0">
                <a:effectLst/>
                <a:latin typeface="Times New Roman" panose="02020603050405020304" pitchFamily="18" charset="0"/>
                <a:cs typeface="Times New Roman" panose="02020603050405020304" pitchFamily="18" charset="0"/>
              </a:rPr>
            </a:br>
            <a:r>
              <a:rPr lang="en-US" altLang="zh-CN" sz="2400" i="0" dirty="0">
                <a:effectLst/>
                <a:latin typeface="Times New Roman" panose="02020603050405020304" pitchFamily="18" charset="0"/>
                <a:cs typeface="Times New Roman" panose="02020603050405020304" pitchFamily="18" charset="0"/>
              </a:rPr>
              <a:t>People would put up new </a:t>
            </a:r>
            <a:r>
              <a:rPr lang="en-US" altLang="zh-CN" sz="2400" i="0" dirty="0" err="1">
                <a:effectLst/>
                <a:latin typeface="Times New Roman" panose="02020603050405020304" pitchFamily="18" charset="0"/>
                <a:cs typeface="Times New Roman" panose="02020603050405020304" pitchFamily="18" charset="0"/>
              </a:rPr>
              <a:t>peachwood</a:t>
            </a:r>
            <a:r>
              <a:rPr lang="en-US" altLang="zh-CN" sz="2400" i="0" dirty="0">
                <a:effectLst/>
                <a:latin typeface="Times New Roman" panose="02020603050405020304" pitchFamily="18" charset="0"/>
                <a:cs typeface="Times New Roman" panose="02020603050405020304" pitchFamily="18" charset="0"/>
              </a:rPr>
              <a:t> charm for the old.</a:t>
            </a:r>
            <a:endParaRPr lang="zh-CN" altLang="en-US" sz="2400"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7200" y="4007968"/>
            <a:ext cx="4102670" cy="2392832"/>
          </a:xfrm>
          <a:prstGeom prst="rect">
            <a:avLst/>
          </a:prstGeom>
        </p:spPr>
      </p:pic>
      <p:sp>
        <p:nvSpPr>
          <p:cNvPr id="11" name="文本框 10"/>
          <p:cNvSpPr txBox="1"/>
          <p:nvPr/>
        </p:nvSpPr>
        <p:spPr>
          <a:xfrm>
            <a:off x="5069072" y="4234888"/>
            <a:ext cx="6097772" cy="1938992"/>
          </a:xfrm>
          <a:prstGeom prst="rect">
            <a:avLst/>
          </a:prstGeom>
          <a:noFill/>
        </p:spPr>
        <p:txBody>
          <a:bodyPr wrap="square">
            <a:spAutoFit/>
          </a:bodyPr>
          <a:lstStyle/>
          <a:p>
            <a:r>
              <a:rPr lang="en-US" altLang="zh-CN" sz="2400" b="0" i="0" dirty="0">
                <a:solidFill>
                  <a:srgbClr val="7030A0"/>
                </a:solidFill>
                <a:effectLst/>
                <a:latin typeface="Verdana" panose="020B0604030504040204" pitchFamily="34" charset="0"/>
              </a:rPr>
              <a:t>     《</a:t>
            </a:r>
            <a:r>
              <a:rPr lang="zh-CN" altLang="en-US" sz="2400" b="0" i="0" dirty="0">
                <a:solidFill>
                  <a:srgbClr val="7030A0"/>
                </a:solidFill>
                <a:effectLst/>
                <a:latin typeface="Verdana" panose="020B0604030504040204" pitchFamily="34" charset="0"/>
              </a:rPr>
              <a:t>元日</a:t>
            </a:r>
            <a:r>
              <a:rPr lang="en-US" altLang="zh-CN" sz="2400" b="0" i="0" dirty="0">
                <a:solidFill>
                  <a:srgbClr val="7030A0"/>
                </a:solidFill>
                <a:effectLst/>
                <a:latin typeface="Verdana" panose="020B0604030504040204" pitchFamily="34" charset="0"/>
              </a:rPr>
              <a:t>》</a:t>
            </a:r>
            <a:r>
              <a:rPr lang="zh-CN" altLang="en-US" sz="2400" b="0" i="0" dirty="0">
                <a:solidFill>
                  <a:srgbClr val="7030A0"/>
                </a:solidFill>
                <a:effectLst/>
                <a:latin typeface="Verdana" panose="020B0604030504040204" pitchFamily="34" charset="0"/>
              </a:rPr>
              <a:t>是北宋政治家王安石创作的一首七言绝句。这首诗描写新年元日热闹、欢乐和万象更新的动人景象，抒发了作者革新政治的思想感情，充满欢快及积极向上的奋发精神。</a:t>
            </a:r>
            <a:endParaRPr lang="zh-CN" altLang="en-US" sz="2400" dirty="0"/>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957" y="372991"/>
            <a:ext cx="3446047" cy="850495"/>
          </a:xfrm>
          <a:prstGeom prst="rect">
            <a:avLst/>
          </a:pr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04075">
            <a:off x="10505207" y="231445"/>
            <a:ext cx="1323275" cy="2083981"/>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933881">
            <a:off x="9810666" y="-27999"/>
            <a:ext cx="999460" cy="2400657"/>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43103" y="341908"/>
            <a:ext cx="5163914" cy="707886"/>
          </a:xfrm>
          <a:prstGeom prst="rect">
            <a:avLst/>
          </a:prstGeom>
          <a:noFill/>
        </p:spPr>
        <p:txBody>
          <a:bodyPr wrap="none" lIns="91440" tIns="45720" rIns="91440" bIns="45720">
            <a:spAutoFit/>
          </a:bodyPr>
          <a:lstStyle/>
          <a:p>
            <a:r>
              <a:rPr lang="en-US" altLang="zh-CN"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rPr>
              <a:t>Appreciation of poetry</a:t>
            </a:r>
            <a:endParaRPr lang="zh-CN" altLang="en-US"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5" name="文本框 4"/>
          <p:cNvSpPr txBox="1"/>
          <p:nvPr/>
        </p:nvSpPr>
        <p:spPr>
          <a:xfrm>
            <a:off x="648584" y="1265410"/>
            <a:ext cx="2764465" cy="2708434"/>
          </a:xfrm>
          <a:prstGeom prst="rect">
            <a:avLst/>
          </a:prstGeom>
          <a:noFill/>
        </p:spPr>
        <p:txBody>
          <a:bodyPr wrap="square">
            <a:spAutoFit/>
          </a:bodyPr>
          <a:lstStyle/>
          <a:p>
            <a:pPr algn="ctr"/>
            <a:r>
              <a:rPr lang="en-US" altLang="zh-CN" sz="2800" b="1" i="0" dirty="0">
                <a:solidFill>
                  <a:srgbClr val="000000"/>
                </a:solidFill>
                <a:effectLst/>
                <a:latin typeface="微软雅黑" panose="020B0503020204020204" charset="-122"/>
                <a:ea typeface="微软雅黑" panose="020B0503020204020204" charset="-122"/>
              </a:rPr>
              <a:t>《</a:t>
            </a:r>
            <a:r>
              <a:rPr lang="zh-CN" altLang="en-US" sz="2800" b="1" i="0" dirty="0">
                <a:solidFill>
                  <a:srgbClr val="000000"/>
                </a:solidFill>
                <a:effectLst/>
                <a:latin typeface="微软雅黑" panose="020B0503020204020204" charset="-122"/>
                <a:ea typeface="微软雅黑" panose="020B0503020204020204" charset="-122"/>
              </a:rPr>
              <a:t>除夜作</a:t>
            </a:r>
            <a:r>
              <a:rPr lang="en-US" altLang="zh-CN" sz="2800" b="1" i="0" dirty="0">
                <a:solidFill>
                  <a:srgbClr val="000000"/>
                </a:solidFill>
                <a:effectLst/>
                <a:latin typeface="微软雅黑" panose="020B0503020204020204" charset="-122"/>
                <a:ea typeface="微软雅黑" panose="020B0503020204020204" charset="-122"/>
              </a:rPr>
              <a:t>》</a:t>
            </a:r>
            <a:endParaRPr lang="en-US" altLang="zh-CN" sz="2800" b="1" i="0" dirty="0">
              <a:solidFill>
                <a:srgbClr val="000000"/>
              </a:solidFill>
              <a:effectLst/>
              <a:latin typeface="微软雅黑" panose="020B0503020204020204" charset="-122"/>
              <a:ea typeface="微软雅黑" panose="020B0503020204020204" charset="-122"/>
            </a:endParaRPr>
          </a:p>
          <a:p>
            <a:pPr algn="ctr"/>
            <a:r>
              <a:rPr lang="zh-CN" altLang="en-US" sz="2800" b="1" i="0" dirty="0">
                <a:solidFill>
                  <a:srgbClr val="282828"/>
                </a:solidFill>
                <a:effectLst/>
                <a:latin typeface="Verdana" panose="020B0604030504040204" pitchFamily="34" charset="0"/>
              </a:rPr>
              <a:t>高适</a:t>
            </a:r>
            <a:br>
              <a:rPr lang="zh-CN" altLang="en-US" b="1" i="0" dirty="0">
                <a:solidFill>
                  <a:srgbClr val="282828"/>
                </a:solidFill>
                <a:effectLst/>
                <a:latin typeface="Verdana" panose="020B0604030504040204" pitchFamily="34" charset="0"/>
              </a:rPr>
            </a:br>
            <a:endParaRPr lang="zh-CN" altLang="en-US" b="0" i="0" dirty="0">
              <a:solidFill>
                <a:srgbClr val="282828"/>
              </a:solidFill>
              <a:effectLst/>
              <a:latin typeface="Verdana" panose="020B0604030504040204" pitchFamily="34" charset="0"/>
            </a:endParaRPr>
          </a:p>
          <a:p>
            <a:pPr algn="l"/>
            <a:r>
              <a:rPr lang="zh-CN" altLang="en-US" sz="2400" b="0" i="0" dirty="0">
                <a:solidFill>
                  <a:srgbClr val="282828"/>
                </a:solidFill>
                <a:effectLst/>
                <a:latin typeface="Verdana" panose="020B0604030504040204" pitchFamily="34" charset="0"/>
              </a:rPr>
              <a:t>旅馆寒灯独不眠，</a:t>
            </a:r>
            <a:endParaRPr lang="en-US" altLang="zh-CN" sz="2400" b="0" i="0" dirty="0">
              <a:solidFill>
                <a:srgbClr val="282828"/>
              </a:solidFill>
              <a:effectLst/>
              <a:latin typeface="Verdana" panose="020B0604030504040204" pitchFamily="34" charset="0"/>
            </a:endParaRPr>
          </a:p>
          <a:p>
            <a:pPr algn="l"/>
            <a:r>
              <a:rPr lang="zh-CN" altLang="en-US" sz="2400" b="0" i="0" dirty="0">
                <a:solidFill>
                  <a:srgbClr val="282828"/>
                </a:solidFill>
                <a:effectLst/>
                <a:latin typeface="Verdana" panose="020B0604030504040204" pitchFamily="34" charset="0"/>
              </a:rPr>
              <a:t>客心何事转凄然？故乡今夜思千里，霜鬓明朝又一年。</a:t>
            </a:r>
            <a:endParaRPr lang="zh-CN" altLang="en-US" sz="2400" b="0" i="0" dirty="0">
              <a:solidFill>
                <a:srgbClr val="282828"/>
              </a:solidFill>
              <a:effectLst/>
              <a:latin typeface="Verdana" panose="020B0604030504040204" pitchFamily="34" charset="0"/>
            </a:endParaRPr>
          </a:p>
        </p:txBody>
      </p:sp>
      <p:sp>
        <p:nvSpPr>
          <p:cNvPr id="7" name="文本框 6"/>
          <p:cNvSpPr txBox="1"/>
          <p:nvPr/>
        </p:nvSpPr>
        <p:spPr>
          <a:xfrm>
            <a:off x="3228756" y="1362511"/>
            <a:ext cx="8314660" cy="2400657"/>
          </a:xfrm>
          <a:prstGeom prst="rect">
            <a:avLst/>
          </a:prstGeom>
          <a:noFill/>
        </p:spPr>
        <p:txBody>
          <a:bodyPr wrap="square">
            <a:spAutoFit/>
          </a:bodyPr>
          <a:lstStyle/>
          <a:p>
            <a:pPr algn="ctr"/>
            <a:r>
              <a:rPr lang="en-US" altLang="zh-CN" b="1" i="0" dirty="0">
                <a:solidFill>
                  <a:srgbClr val="282828"/>
                </a:solidFill>
                <a:effectLst/>
                <a:latin typeface="Verdana" panose="020B0604030504040204" pitchFamily="34" charset="0"/>
              </a:rPr>
              <a:t>Composed on New Year’s Eve</a:t>
            </a:r>
            <a:endParaRPr lang="en-US" altLang="zh-CN" b="1" i="0" dirty="0">
              <a:solidFill>
                <a:srgbClr val="282828"/>
              </a:solidFill>
              <a:effectLst/>
              <a:latin typeface="Verdana" panose="020B0604030504040204" pitchFamily="34" charset="0"/>
            </a:endParaRPr>
          </a:p>
          <a:p>
            <a:pPr algn="ctr"/>
            <a:r>
              <a:rPr lang="en-US" altLang="zh-CN" b="1" i="0" dirty="0">
                <a:solidFill>
                  <a:srgbClr val="282828"/>
                </a:solidFill>
                <a:effectLst/>
                <a:latin typeface="Verdana" panose="020B0604030504040204" pitchFamily="34" charset="0"/>
              </a:rPr>
              <a:t>Gao Shi</a:t>
            </a:r>
            <a:endParaRPr lang="en-US" altLang="zh-CN" b="1" i="0" dirty="0">
              <a:solidFill>
                <a:srgbClr val="282828"/>
              </a:solidFill>
              <a:effectLst/>
              <a:latin typeface="Verdana" panose="020B0604030504040204" pitchFamily="34" charset="0"/>
            </a:endParaRPr>
          </a:p>
          <a:p>
            <a:pPr algn="ctr"/>
            <a:r>
              <a:rPr lang="en-US" altLang="zh-CN" b="1" i="0" dirty="0">
                <a:solidFill>
                  <a:srgbClr val="282828"/>
                </a:solidFill>
                <a:effectLst/>
                <a:latin typeface="Verdana" panose="020B0604030504040204" pitchFamily="34" charset="0"/>
              </a:rPr>
              <a:t> </a:t>
            </a:r>
            <a:endParaRPr lang="en-US" altLang="zh-CN" b="1" i="0" dirty="0">
              <a:solidFill>
                <a:srgbClr val="282828"/>
              </a:solidFill>
              <a:effectLst/>
              <a:latin typeface="Verdana" panose="020B0604030504040204" pitchFamily="34" charset="0"/>
            </a:endParaRPr>
          </a:p>
          <a:p>
            <a:r>
              <a:rPr lang="en-US" altLang="zh-CN" sz="2400" dirty="0">
                <a:latin typeface="Times New Roman" panose="02020603050405020304" pitchFamily="18" charset="0"/>
                <a:cs typeface="Times New Roman" panose="02020603050405020304" pitchFamily="18" charset="0"/>
              </a:rPr>
              <a:t>Alone in an inn by a cold lamp I stay awake;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One might wonder what is troubling this </a:t>
            </a:r>
            <a:r>
              <a:rPr lang="en-US" altLang="zh-CN" sz="2400" dirty="0" err="1">
                <a:latin typeface="Times New Roman" panose="02020603050405020304" pitchFamily="18" charset="0"/>
                <a:cs typeface="Times New Roman" panose="02020603050405020304" pitchFamily="18" charset="0"/>
              </a:rPr>
              <a:t>traveller’s</a:t>
            </a:r>
            <a:r>
              <a:rPr lang="en-US" altLang="zh-CN" sz="2400" dirty="0">
                <a:latin typeface="Times New Roman" panose="02020603050405020304" pitchFamily="18" charset="0"/>
                <a:cs typeface="Times New Roman" panose="02020603050405020304" pitchFamily="18" charset="0"/>
              </a:rPr>
              <a:t> heart of mine.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 thousand li away my people must be thinking of me;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Grey-haired already, I shall be a year older overnight.</a:t>
            </a:r>
            <a:endParaRPr lang="zh-CN" altLang="en-US" sz="2400"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5016" y="4187412"/>
            <a:ext cx="4041412" cy="2070779"/>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957" y="372991"/>
            <a:ext cx="3446047" cy="850495"/>
          </a:xfrm>
          <a:prstGeom prst="rect">
            <a:avLst/>
          </a:pr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04075">
            <a:off x="10593609" y="262232"/>
            <a:ext cx="1323275" cy="1799345"/>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933881">
            <a:off x="9915536" y="19681"/>
            <a:ext cx="999460" cy="2122318"/>
          </a:xfrm>
          <a:prstGeom prst="rect">
            <a:avLst/>
          </a:prstGeom>
        </p:spPr>
      </p:pic>
      <p:sp>
        <p:nvSpPr>
          <p:cNvPr id="11" name="文本框 10"/>
          <p:cNvSpPr txBox="1"/>
          <p:nvPr/>
        </p:nvSpPr>
        <p:spPr>
          <a:xfrm>
            <a:off x="5088364" y="3928208"/>
            <a:ext cx="6299106" cy="2308324"/>
          </a:xfrm>
          <a:prstGeom prst="rect">
            <a:avLst/>
          </a:prstGeom>
          <a:noFill/>
        </p:spPr>
        <p:txBody>
          <a:bodyPr wrap="square">
            <a:spAutoFit/>
          </a:bodyPr>
          <a:lstStyle/>
          <a:p>
            <a:r>
              <a:rPr lang="zh-CN" altLang="en-US" b="0" i="0" dirty="0">
                <a:solidFill>
                  <a:srgbClr val="0F0F0F"/>
                </a:solidFill>
                <a:effectLst/>
                <a:latin typeface="����"/>
              </a:rPr>
              <a:t>　</a:t>
            </a:r>
            <a:r>
              <a:rPr lang="zh-CN" altLang="en-US" sz="2400" dirty="0">
                <a:solidFill>
                  <a:srgbClr val="7030A0"/>
                </a:solidFill>
                <a:latin typeface="Verdana" panose="020B0604030504040204" pitchFamily="34" charset="0"/>
              </a:rPr>
              <a:t>高适素以边塞诗人著称，诗风浑厚雄放，这首</a:t>
            </a:r>
            <a:r>
              <a:rPr lang="en-US" altLang="zh-CN" sz="2400" dirty="0">
                <a:solidFill>
                  <a:srgbClr val="7030A0"/>
                </a:solidFill>
                <a:latin typeface="Verdana" panose="020B0604030504040204" pitchFamily="34" charset="0"/>
              </a:rPr>
              <a:t>《</a:t>
            </a:r>
            <a:r>
              <a:rPr lang="zh-CN" altLang="en-US" sz="2400" dirty="0">
                <a:solidFill>
                  <a:srgbClr val="7030A0"/>
                </a:solidFill>
                <a:latin typeface="Verdana" panose="020B0604030504040204" pitchFamily="34" charset="0"/>
              </a:rPr>
              <a:t>除夜作</a:t>
            </a:r>
            <a:r>
              <a:rPr lang="en-US" altLang="zh-CN" sz="2400" dirty="0">
                <a:solidFill>
                  <a:srgbClr val="7030A0"/>
                </a:solidFill>
                <a:latin typeface="Verdana" panose="020B0604030504040204" pitchFamily="34" charset="0"/>
              </a:rPr>
              <a:t>》</a:t>
            </a:r>
            <a:r>
              <a:rPr lang="zh-CN" altLang="en-US" sz="2400" dirty="0">
                <a:solidFill>
                  <a:srgbClr val="7030A0"/>
                </a:solidFill>
                <a:latin typeface="Verdana" panose="020B0604030504040204" pitchFamily="34" charset="0"/>
              </a:rPr>
              <a:t>却诗风平易自然，全诗没有一句生僻字句和华丽词藻，也没有塞外风景和异城奇观，都是浅近的口语，表达除夕夜的平常感受；却将他乡游子真实的感受写得淋漓尽致，感人肺腑。</a:t>
            </a:r>
            <a:endParaRPr lang="zh-CN" altLang="en-US" sz="2400" dirty="0">
              <a:solidFill>
                <a:srgbClr val="7030A0"/>
              </a:solidFill>
              <a:latin typeface="Verdana" panose="020B0604030504040204" pitchFamily="34"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图片 6" descr="千库网7"/>
          <p:cNvPicPr>
            <a:picLocks noChangeAspect="1"/>
          </p:cNvPicPr>
          <p:nvPr>
            <p:custDataLst>
              <p:tags r:id="rId1"/>
            </p:custDataLst>
          </p:nvPr>
        </p:nvPicPr>
        <p:blipFill>
          <a:blip r:embed="rId2"/>
          <a:stretch>
            <a:fillRect/>
          </a:stretch>
        </p:blipFill>
        <p:spPr>
          <a:xfrm>
            <a:off x="9019822" y="484620"/>
            <a:ext cx="2545292" cy="1366758"/>
          </a:xfrm>
          <a:prstGeom prst="rect">
            <a:avLst/>
          </a:prstGeom>
        </p:spPr>
      </p:pic>
      <p:pic>
        <p:nvPicPr>
          <p:cNvPr id="8" name="PA-图片 7" descr="千库网7"/>
          <p:cNvPicPr>
            <a:picLocks noChangeAspect="1"/>
          </p:cNvPicPr>
          <p:nvPr>
            <p:custDataLst>
              <p:tags r:id="rId3"/>
            </p:custDataLst>
          </p:nvPr>
        </p:nvPicPr>
        <p:blipFill>
          <a:blip r:embed="rId2"/>
          <a:stretch>
            <a:fillRect/>
          </a:stretch>
        </p:blipFill>
        <p:spPr>
          <a:xfrm>
            <a:off x="347980" y="5260622"/>
            <a:ext cx="2237176" cy="1267179"/>
          </a:xfrm>
          <a:prstGeom prst="rect">
            <a:avLst/>
          </a:prstGeom>
        </p:spPr>
      </p:pic>
      <p:pic>
        <p:nvPicPr>
          <p:cNvPr id="9" name="PA-图片 8" descr="E:\原来\下载\包图网_19514582红色剪纸2021牛年.png包图网_19514582红色剪纸2021牛年"/>
          <p:cNvPicPr>
            <a:picLocks noChangeAspect="1"/>
          </p:cNvPicPr>
          <p:nvPr>
            <p:custDataLst>
              <p:tags r:id="rId4"/>
            </p:custDataLst>
          </p:nvPr>
        </p:nvPicPr>
        <p:blipFill rotWithShape="1">
          <a:blip r:embed="rId5"/>
          <a:srcRect l="15360" t="5228" r="14607" b="14906"/>
          <a:stretch>
            <a:fillRect/>
          </a:stretch>
        </p:blipFill>
        <p:spPr>
          <a:xfrm>
            <a:off x="8452122" y="2185093"/>
            <a:ext cx="3095304" cy="3846748"/>
          </a:xfrm>
          <a:prstGeom prst="rect">
            <a:avLst/>
          </a:prstGeom>
        </p:spPr>
      </p:pic>
      <p:sp>
        <p:nvSpPr>
          <p:cNvPr id="32" name="文本框 31"/>
          <p:cNvSpPr txBox="1"/>
          <p:nvPr/>
        </p:nvSpPr>
        <p:spPr>
          <a:xfrm>
            <a:off x="1997961" y="5127083"/>
            <a:ext cx="67913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prstClr val="black"/>
                </a:solidFill>
                <a:latin typeface="汉标西红市首字体" panose="02010601030101010101" pitchFamily="2" charset="-122"/>
                <a:ea typeface="汉标西红市首字体" panose="02010601030101010101" pitchFamily="2" charset="-122"/>
                <a:sym typeface="汉标西红市首字体" panose="02010601030101010101" pitchFamily="2" charset="-122"/>
              </a:rPr>
              <a:t>余杭区杭州二中树兰高级中学    郭合英</a:t>
            </a:r>
            <a:endParaRPr kumimoji="0" lang="en-US" altLang="zh-CN" sz="2400" b="0" i="0" u="none" strike="noStrike" kern="1200" cap="none" spc="0" normalizeH="0" baseline="0" noProof="0" dirty="0">
              <a:ln>
                <a:noFill/>
              </a:ln>
              <a:solidFill>
                <a:prstClr val="black"/>
              </a:solidFill>
              <a:effectLst/>
              <a:uLnTx/>
              <a:uFillTx/>
              <a:latin typeface="汉标西红市首字体" panose="02010601030101010101" pitchFamily="2" charset="-122"/>
              <a:ea typeface="汉标西红市首字体" panose="02010601030101010101" pitchFamily="2" charset="-122"/>
              <a:sym typeface="汉标西红市首字体" panose="02010601030101010101" pitchFamily="2" charset="-122"/>
            </a:endParaRPr>
          </a:p>
        </p:txBody>
      </p:sp>
      <p:sp>
        <p:nvSpPr>
          <p:cNvPr id="2" name="文本框 1"/>
          <p:cNvSpPr txBox="1"/>
          <p:nvPr/>
        </p:nvSpPr>
        <p:spPr>
          <a:xfrm>
            <a:off x="1466568" y="826159"/>
            <a:ext cx="6985554" cy="1077218"/>
          </a:xfrm>
          <a:prstGeom prst="rect">
            <a:avLst/>
          </a:prstGeom>
          <a:noFill/>
        </p:spPr>
        <p:txBody>
          <a:bodyPr wrap="square" rtlCol="0">
            <a:spAutoFit/>
          </a:bodyPr>
          <a:lstStyle/>
          <a:p>
            <a:pPr lvl="0" algn="ctr">
              <a:defRPr/>
            </a:pPr>
            <a:r>
              <a:rPr lang="en-US" altLang="zh-CN" sz="3200" dirty="0">
                <a:latin typeface="Times New Roman" panose="02020603050405020304" pitchFamily="18" charset="0"/>
                <a:cs typeface="Times New Roman" panose="02020603050405020304" pitchFamily="18" charset="0"/>
              </a:rPr>
              <a:t>May everyone be extremely fortunate </a:t>
            </a:r>
            <a:endParaRPr lang="en-US" altLang="zh-CN" sz="3200" dirty="0">
              <a:latin typeface="Times New Roman" panose="02020603050405020304" pitchFamily="18" charset="0"/>
              <a:cs typeface="Times New Roman" panose="02020603050405020304" pitchFamily="18" charset="0"/>
            </a:endParaRPr>
          </a:p>
          <a:p>
            <a:pPr lvl="0" algn="ctr">
              <a:defRPr/>
            </a:pPr>
            <a:r>
              <a:rPr lang="en-US" altLang="zh-CN" sz="3200" dirty="0">
                <a:latin typeface="Times New Roman" panose="02020603050405020304" pitchFamily="18" charset="0"/>
                <a:cs typeface="Times New Roman" panose="02020603050405020304" pitchFamily="18" charset="0"/>
              </a:rPr>
              <a:t>in the year of the Ox</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汉标西红市首字体" panose="02010601030101010101" pitchFamily="2" charset="-122"/>
              <a:cs typeface="Times New Roman" panose="02020603050405020304" pitchFamily="18" charset="0"/>
              <a:sym typeface="汉标西红市首字体" panose="02010601030101010101" pitchFamily="2" charset="-122"/>
            </a:endParaRPr>
          </a:p>
        </p:txBody>
      </p:sp>
      <p:sp>
        <p:nvSpPr>
          <p:cNvPr id="10" name="文本框 9"/>
          <p:cNvSpPr txBox="1"/>
          <p:nvPr/>
        </p:nvSpPr>
        <p:spPr>
          <a:xfrm>
            <a:off x="1631158" y="2111619"/>
            <a:ext cx="60960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a:ln w="22225">
                  <a:solidFill>
                    <a:srgbClr val="FFCB3B"/>
                  </a:solidFill>
                  <a:prstDash val="solid"/>
                </a:ln>
                <a:solidFill>
                  <a:srgbClr val="FF0000"/>
                </a:solidFill>
                <a:effectLst/>
                <a:uLnTx/>
                <a:uFillTx/>
                <a:latin typeface="字体视界-NWE粗楷体"/>
                <a:cs typeface="+mn-cs"/>
              </a:rPr>
              <a:t>Spring Festival</a:t>
            </a:r>
            <a:endParaRPr kumimoji="0" lang="en-US" altLang="zh-CN" sz="6600" b="1" i="0" u="none" strike="noStrike" kern="1200" cap="none" spc="0" normalizeH="0" baseline="0" noProof="0" dirty="0">
              <a:ln w="22225">
                <a:solidFill>
                  <a:srgbClr val="FFCB3B"/>
                </a:solidFill>
                <a:prstDash val="solid"/>
              </a:ln>
              <a:solidFill>
                <a:srgbClr val="FF0000"/>
              </a:solidFill>
              <a:effectLst/>
              <a:uLnTx/>
              <a:uFillTx/>
              <a:latin typeface="字体视界-NWE粗楷体"/>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1" i="0" u="none" strike="noStrike" kern="1200" cap="none" spc="0" normalizeH="0" baseline="0" noProof="0" dirty="0">
                <a:ln w="22225">
                  <a:solidFill>
                    <a:srgbClr val="FFCB3B"/>
                  </a:solidFill>
                  <a:prstDash val="solid"/>
                </a:ln>
                <a:solidFill>
                  <a:srgbClr val="FF0000"/>
                </a:solidFill>
                <a:effectLst/>
                <a:uLnTx/>
                <a:uFillTx/>
                <a:latin typeface="字体视界-NWE粗楷体"/>
                <a:cs typeface="+mn-cs"/>
              </a:rPr>
              <a:t>高考题型开发</a:t>
            </a:r>
            <a:endParaRPr kumimoji="0" lang="zh-CN" altLang="en-US" sz="6600" b="1" i="0" u="none" strike="noStrike" kern="1200" cap="none" spc="0" normalizeH="0" baseline="0" noProof="0" dirty="0">
              <a:ln w="22225">
                <a:solidFill>
                  <a:srgbClr val="FFCB3B"/>
                </a:solidFill>
                <a:prstDash val="solid"/>
              </a:ln>
              <a:solidFill>
                <a:srgbClr val="FF0000"/>
              </a:solidFill>
              <a:effectLst/>
              <a:uLnTx/>
              <a:uFillTx/>
              <a:latin typeface="字体视界-NWE粗楷体"/>
              <a:cs typeface="+mn-cs"/>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43241" y="1357280"/>
            <a:ext cx="8432801" cy="4893647"/>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Good health!   </a:t>
            </a:r>
            <a:r>
              <a:rPr lang="zh-CN" altLang="en-US" sz="2400" dirty="0">
                <a:latin typeface="Times New Roman" panose="02020603050405020304" pitchFamily="18" charset="0"/>
                <a:cs typeface="Times New Roman" panose="02020603050405020304" pitchFamily="18" charset="0"/>
              </a:rPr>
              <a:t>身体健康 ！</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Hope everything goes your way</a:t>
            </a:r>
            <a:r>
              <a:rPr lang="zh-CN" altLang="en-US" sz="2400" dirty="0">
                <a:latin typeface="Times New Roman" panose="02020603050405020304" pitchFamily="18" charset="0"/>
                <a:cs typeface="Times New Roman" panose="02020603050405020304" pitchFamily="18" charset="0"/>
              </a:rPr>
              <a:t>！ 心想事成！</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May you come into a good fortune</a:t>
            </a:r>
            <a:r>
              <a:rPr lang="zh-CN" altLang="en-US" sz="2400" dirty="0">
                <a:latin typeface="Times New Roman" panose="02020603050405020304" pitchFamily="18" charset="0"/>
                <a:cs typeface="Times New Roman" panose="02020603050405020304" pitchFamily="18" charset="0"/>
              </a:rPr>
              <a:t>！ 恭喜发财 ！</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Everything goes well</a:t>
            </a:r>
            <a:r>
              <a:rPr lang="zh-CN" altLang="en-US" sz="2400" dirty="0">
                <a:latin typeface="Times New Roman" panose="02020603050405020304" pitchFamily="18" charset="0"/>
                <a:cs typeface="Times New Roman" panose="02020603050405020304" pitchFamily="18" charset="0"/>
              </a:rPr>
              <a:t>！吉祥如意 ！</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 good start in the New Year </a:t>
            </a:r>
            <a:r>
              <a:rPr lang="zh-CN" altLang="en-US" sz="2400" dirty="0">
                <a:latin typeface="Times New Roman" panose="02020603050405020304" pitchFamily="18" charset="0"/>
                <a:cs typeface="Times New Roman" panose="02020603050405020304" pitchFamily="18" charset="0"/>
              </a:rPr>
              <a:t>！  新春大吉！</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Good luck in the year ahead!   </a:t>
            </a:r>
            <a:r>
              <a:rPr lang="zh-CN" altLang="en-US" sz="2400" dirty="0">
                <a:latin typeface="Times New Roman" panose="02020603050405020304" pitchFamily="18" charset="0"/>
                <a:cs typeface="Times New Roman" panose="02020603050405020304" pitchFamily="18" charset="0"/>
              </a:rPr>
              <a:t>祝吉星高照！  </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Good health, good luck and much happiness throughout the year.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　　        恭祝健康、幸运，新年快乐。 </a:t>
            </a:r>
            <a:endParaRPr lang="en-US" altLang="zh-CN" sz="2400" dirty="0">
              <a:latin typeface="Times New Roman" panose="02020603050405020304" pitchFamily="18" charset="0"/>
              <a:cs typeface="Times New Roman" panose="02020603050405020304" pitchFamily="18" charset="0"/>
            </a:endParaRPr>
          </a:p>
          <a:p>
            <a:pPr algn="l"/>
            <a:r>
              <a:rPr lang="en-US" altLang="zh-CN" sz="2400" b="0" i="0" dirty="0">
                <a:solidFill>
                  <a:srgbClr val="333333"/>
                </a:solidFill>
                <a:effectLst/>
                <a:latin typeface="PingFang SC"/>
              </a:rPr>
              <a:t>Best of luck in the year to come.</a:t>
            </a:r>
            <a:endParaRPr lang="en-US" altLang="zh-CN" sz="2400" b="0" i="0" dirty="0">
              <a:solidFill>
                <a:srgbClr val="333333"/>
              </a:solidFill>
              <a:effectLst/>
              <a:latin typeface="PingFang SC"/>
            </a:endParaRPr>
          </a:p>
          <a:p>
            <a:pPr algn="l"/>
            <a:r>
              <a:rPr lang="zh-CN" altLang="en-US" sz="2400" b="0" i="0" dirty="0">
                <a:solidFill>
                  <a:srgbClr val="333333"/>
                </a:solidFill>
                <a:effectLst/>
                <a:latin typeface="PingFang SC"/>
              </a:rPr>
              <a:t>         愿你在未来的一年里，吉星高照。</a:t>
            </a:r>
            <a:endParaRPr lang="zh-CN" altLang="en-US" sz="2400" b="0" i="0" dirty="0">
              <a:solidFill>
                <a:srgbClr val="333333"/>
              </a:solidFill>
              <a:effectLst/>
              <a:latin typeface="PingFang SC"/>
            </a:endParaRPr>
          </a:p>
          <a:p>
            <a:r>
              <a:rPr lang="en-US" altLang="zh-CN" sz="2400" dirty="0">
                <a:latin typeface="Times New Roman" panose="02020603050405020304" pitchFamily="18" charset="0"/>
                <a:cs typeface="Times New Roman" panose="02020603050405020304" pitchFamily="18" charset="0"/>
              </a:rPr>
              <a:t>New Year Eve, I wish you family reunion.</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除夕佳节，祝你合家团圆。</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I hope you find your pot of gold.    </a:t>
            </a:r>
            <a:r>
              <a:rPr lang="zh-CN" altLang="en-US" sz="2400" dirty="0">
                <a:latin typeface="Times New Roman" panose="02020603050405020304" pitchFamily="18" charset="0"/>
                <a:cs typeface="Times New Roman" panose="02020603050405020304" pitchFamily="18" charset="0"/>
              </a:rPr>
              <a:t>祝你招财进宝。 </a:t>
            </a:r>
            <a:endParaRPr lang="zh-CN" altLang="en-US" sz="2400" dirty="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2952" b="20853"/>
          <a:stretch>
            <a:fillRect/>
          </a:stretch>
        </p:blipFill>
        <p:spPr>
          <a:xfrm>
            <a:off x="8415577" y="340242"/>
            <a:ext cx="3245383" cy="5174583"/>
          </a:xfrm>
          <a:prstGeom prst="rect">
            <a:avLst/>
          </a:prstGeom>
        </p:spPr>
      </p:pic>
      <p:sp>
        <p:nvSpPr>
          <p:cNvPr id="5" name="矩形 4"/>
          <p:cNvSpPr/>
          <p:nvPr/>
        </p:nvSpPr>
        <p:spPr>
          <a:xfrm>
            <a:off x="4796886" y="329610"/>
            <a:ext cx="2877711" cy="923330"/>
          </a:xfrm>
          <a:prstGeom prst="rect">
            <a:avLst/>
          </a:prstGeom>
          <a:noFill/>
        </p:spPr>
        <p:txBody>
          <a:bodyPr wrap="none" lIns="91440" tIns="45720" rIns="91440" bIns="45720">
            <a:spAutoFit/>
          </a:bodyPr>
          <a:lstStyle/>
          <a:p>
            <a:r>
              <a:rPr lang="en-US" altLang="zh-CN" sz="54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rPr>
              <a:t>Blessings</a:t>
            </a:r>
            <a:endParaRPr lang="zh-CN" altLang="en-US" sz="54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43241" y="612844"/>
            <a:ext cx="10539524" cy="5632311"/>
          </a:xfrm>
          <a:prstGeom prst="rect">
            <a:avLst/>
          </a:prstGeom>
          <a:noFill/>
        </p:spPr>
        <p:txBody>
          <a:bodyPr wrap="square">
            <a:spAutoFit/>
          </a:bodyPr>
          <a:lstStyle/>
          <a:p>
            <a:pPr algn="l"/>
            <a:r>
              <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May the joy of New Year be with you throughout the year.</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r>
              <a:rPr lang="zh-CN" altLang="en-US"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愿新年的快乐一年四季常在。</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r>
              <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May the New Year be a time of laughter and real enjoyment for you. Best wishes.</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r>
              <a:rPr lang="zh-CN" altLang="en-US"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愿新年不仅是你欢笑的时刻，更是你欢喜的日子。祝福你。</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r>
              <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New Year time is here. I hope you have a wonderful New Year. May every day hold happy hours for you.</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r>
              <a:rPr lang="zh-CN" altLang="en-US"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新年来临，祝新年快乐，愿你时时刻刻幸福欢乐</a:t>
            </a:r>
            <a:r>
              <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r>
              <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May the beauty and joy of New Year remain with you throughout the new year!</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r>
              <a:rPr lang="zh-CN" altLang="en-US"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愿新春美景与欢乐常伴随你新年新年</a:t>
            </a:r>
            <a:r>
              <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r>
              <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Best wishes for a wonderful new year.</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r>
              <a:rPr lang="zh-CN" altLang="en-US"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献上最诚挚的祝福，祝您新年愉快。</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r>
              <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May happiness follow you wherever you go!</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r>
              <a:rPr lang="zh-CN" altLang="en-US"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愿您幸福快乐，直到永远永远。</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r>
              <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I hope you have a most happy and prosperous New Year.</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r>
              <a:rPr lang="zh-CN" altLang="en-US"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谨祝新年快乐幸福，大吉大利。</a:t>
            </a:r>
            <a:endParaRPr lang="en-US" altLang="zh-CN" sz="2400"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descr="E:\原来\下载\包图网_195603732021牛年可爱福娃.png包图网_195603732021牛年可爱福娃"/>
          <p:cNvPicPr>
            <a:picLocks noChangeAspect="1"/>
          </p:cNvPicPr>
          <p:nvPr/>
        </p:nvPicPr>
        <p:blipFill rotWithShape="1">
          <a:blip r:embed="rId1"/>
          <a:srcRect t="5068" b="5609"/>
          <a:stretch>
            <a:fillRect/>
          </a:stretch>
        </p:blipFill>
        <p:spPr>
          <a:xfrm>
            <a:off x="7874891" y="3859619"/>
            <a:ext cx="3784600" cy="2513127"/>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807924" y="242287"/>
            <a:ext cx="2746265"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rPr>
              <a:t>Homework</a:t>
            </a:r>
            <a:endParaRPr lang="zh-CN" altLang="en-US" sz="4000" b="1" cap="none" spc="0" dirty="0">
              <a:ln w="22225">
                <a:solidFill>
                  <a:schemeClr val="accent2"/>
                </a:solidFill>
                <a:prstDash val="solid"/>
              </a:ln>
              <a:solidFill>
                <a:schemeClr val="accent2">
                  <a:lumMod val="40000"/>
                  <a:lumOff val="60000"/>
                </a:schemeClr>
              </a:solidFill>
              <a:effectLst/>
            </a:endParaRPr>
          </a:p>
        </p:txBody>
      </p:sp>
      <p:sp>
        <p:nvSpPr>
          <p:cNvPr id="6" name="文本框 5"/>
          <p:cNvSpPr txBox="1"/>
          <p:nvPr/>
        </p:nvSpPr>
        <p:spPr>
          <a:xfrm>
            <a:off x="542260" y="1423335"/>
            <a:ext cx="11068493" cy="4893647"/>
          </a:xfrm>
          <a:prstGeom prst="rect">
            <a:avLst/>
          </a:prstGeom>
          <a:noFill/>
        </p:spPr>
        <p:txBody>
          <a:bodyPr wrap="square">
            <a:spAutoFit/>
          </a:bodyPr>
          <a:lstStyle/>
          <a:p>
            <a:r>
              <a:rPr lang="en-US" altLang="zh-CN" sz="2400" dirty="0"/>
              <a:t>        </a:t>
            </a:r>
            <a:r>
              <a:rPr lang="en-US" altLang="zh-CN" sz="2400" dirty="0">
                <a:latin typeface="Times New Roman" panose="02020603050405020304" pitchFamily="18" charset="0"/>
                <a:cs typeface="Times New Roman" panose="02020603050405020304" pitchFamily="18" charset="0"/>
              </a:rPr>
              <a:t>Chinese New Year (also called the Spring Festival) is the oldest traditional festival in China, but what is the origin behind the festival? It could be traced back to a popular story of the Monster </a:t>
            </a:r>
            <a:r>
              <a:rPr lang="en-US" altLang="zh-CN" sz="2400" dirty="0" err="1">
                <a:latin typeface="Times New Roman" panose="02020603050405020304" pitchFamily="18" charset="0"/>
                <a:cs typeface="Times New Roman" panose="02020603050405020304" pitchFamily="18" charset="0"/>
              </a:rPr>
              <a:t>Nian</a:t>
            </a:r>
            <a:r>
              <a:rPr lang="en-US" altLang="zh-CN" sz="2400" dirty="0">
                <a:latin typeface="Times New Roman" panose="02020603050405020304" pitchFamily="18" charset="0"/>
                <a:cs typeface="Times New Roman" panose="02020603050405020304" pitchFamily="18" charset="0"/>
              </a:rPr>
              <a:t>, which helps to explain why and how the festival is celebrated. According to the Chinese ancient legend, there was a violent and ugly monster named “</a:t>
            </a:r>
            <a:r>
              <a:rPr lang="en-US" altLang="zh-CN" sz="2400" dirty="0" err="1">
                <a:latin typeface="Times New Roman" panose="02020603050405020304" pitchFamily="18" charset="0"/>
                <a:cs typeface="Times New Roman" panose="02020603050405020304" pitchFamily="18" charset="0"/>
              </a:rPr>
              <a:t>Nian</a:t>
            </a:r>
            <a:r>
              <a:rPr lang="en-US" altLang="zh-CN" sz="2400" dirty="0">
                <a:latin typeface="Times New Roman" panose="02020603050405020304" pitchFamily="18" charset="0"/>
                <a:cs typeface="Times New Roman" panose="02020603050405020304" pitchFamily="18" charset="0"/>
              </a:rPr>
              <a:t>” with sharp teeth and horns. Living in the dark sea for a long time, the beast would climb up the shore by the end of the lunar year, hunting people and farm animals of a village. Therefore, every time before the New Year's Eve, all the villagers would lock their doors before sunset and escape to remote mountains to avoid </a:t>
            </a:r>
            <a:r>
              <a:rPr lang="en-US" altLang="zh-CN" sz="2400" dirty="0" err="1">
                <a:latin typeface="Times New Roman" panose="02020603050405020304" pitchFamily="18" charset="0"/>
                <a:cs typeface="Times New Roman" panose="02020603050405020304" pitchFamily="18" charset="0"/>
              </a:rPr>
              <a:t>Nian's</a:t>
            </a:r>
            <a:r>
              <a:rPr lang="en-US" altLang="zh-CN" sz="2400" dirty="0">
                <a:latin typeface="Times New Roman" panose="02020603050405020304" pitchFamily="18" charset="0"/>
                <a:cs typeface="Times New Roman" panose="02020603050405020304" pitchFamily="18" charset="0"/>
              </a:rPr>
              <a:t> attack. One New </a:t>
            </a:r>
            <a:r>
              <a:rPr lang="en-US" altLang="zh-CN" sz="2400" dirty="0" err="1">
                <a:latin typeface="Times New Roman" panose="02020603050405020304" pitchFamily="18" charset="0"/>
                <a:cs typeface="Times New Roman" panose="02020603050405020304" pitchFamily="18" charset="0"/>
              </a:rPr>
              <a:t>Near's</a:t>
            </a:r>
            <a:r>
              <a:rPr lang="en-US" altLang="zh-CN" sz="2400" dirty="0">
                <a:latin typeface="Times New Roman" panose="02020603050405020304" pitchFamily="18" charset="0"/>
                <a:cs typeface="Times New Roman" panose="02020603050405020304" pitchFamily="18" charset="0"/>
              </a:rPr>
              <a:t> Eve, a beggar came to the village and changed the bad situation. The old man asked to stay one night in a granny's house. He promised he would expel </a:t>
            </a:r>
            <a:r>
              <a:rPr lang="zh-CN" altLang="en-US" sz="2400" dirty="0">
                <a:latin typeface="Times New Roman" panose="02020603050405020304" pitchFamily="18" charset="0"/>
                <a:cs typeface="Times New Roman" panose="02020603050405020304" pitchFamily="18" charset="0"/>
              </a:rPr>
              <a:t>（驱逐） </a:t>
            </a:r>
            <a:r>
              <a:rPr lang="en-US" altLang="zh-CN" sz="2400" dirty="0">
                <a:latin typeface="Times New Roman" panose="02020603050405020304" pitchFamily="18" charset="0"/>
                <a:cs typeface="Times New Roman" panose="02020603050405020304" pitchFamily="18" charset="0"/>
              </a:rPr>
              <a:t>away the frightening beast in reward. The granny agreed and escaped to the mountain alone.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At midnight, the monster broke into the village, but it sensed the change of</a:t>
            </a:r>
            <a:endParaRPr lang="en-US" altLang="zh-CN" sz="24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743241" y="895902"/>
            <a:ext cx="7794703" cy="523220"/>
          </a:xfrm>
          <a:prstGeom prst="rect">
            <a:avLst/>
          </a:prstGeom>
          <a:noFill/>
        </p:spPr>
        <p:txBody>
          <a:bodyPr wrap="square" rtlCol="0">
            <a:spAutoFit/>
          </a:bodyPr>
          <a:lstStyle/>
          <a:p>
            <a:r>
              <a:rPr lang="zh-CN" altLang="en-US" sz="2800" dirty="0">
                <a:latin typeface="宋体" panose="02010600030101010101" pitchFamily="2" charset="-122"/>
                <a:ea typeface="宋体" panose="02010600030101010101" pitchFamily="2" charset="-122"/>
              </a:rPr>
              <a:t>题型开发：阅读理解（根据要求完成题目）</a:t>
            </a:r>
            <a:endParaRPr lang="zh-CN" altLang="en-US" sz="2800" dirty="0">
              <a:latin typeface="宋体" panose="02010600030101010101" pitchFamily="2" charset="-122"/>
              <a:ea typeface="宋体" panose="02010600030101010101"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30865" y="569484"/>
            <a:ext cx="10930270" cy="5632311"/>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the atmosphere. Approaching the house slowly, it found all the doors and windows pasted with red papers and many candles lit inside the house. The beast trembled and howled, glaring at all strange things. At that moment, loud cracking sound burst in the courtyard, daunting</a:t>
            </a:r>
            <a:r>
              <a:rPr lang="zh-CN" altLang="en-US" sz="2400" dirty="0">
                <a:latin typeface="Times New Roman" panose="02020603050405020304" pitchFamily="18" charset="0"/>
                <a:cs typeface="Times New Roman" panose="02020603050405020304" pitchFamily="18" charset="0"/>
              </a:rPr>
              <a:t>（使胆怯） </a:t>
            </a:r>
            <a:r>
              <a:rPr lang="en-US" altLang="zh-CN" sz="2400" dirty="0" err="1">
                <a:latin typeface="Times New Roman" panose="02020603050405020304" pitchFamily="18" charset="0"/>
                <a:cs typeface="Times New Roman" panose="02020603050405020304" pitchFamily="18" charset="0"/>
              </a:rPr>
              <a:t>Nian</a:t>
            </a:r>
            <a:r>
              <a:rPr lang="en-US" altLang="zh-CN" sz="2400" dirty="0">
                <a:latin typeface="Times New Roman" panose="02020603050405020304" pitchFamily="18" charset="0"/>
                <a:cs typeface="Times New Roman" panose="02020603050405020304" pitchFamily="18" charset="0"/>
              </a:rPr>
              <a:t> not to dare come closer. The front door was opened in a flash, and the old man came out in red clothes, roaring with laughter </a:t>
            </a:r>
            <a:r>
              <a:rPr lang="zh-CN" altLang="en-US" sz="2400" dirty="0">
                <a:latin typeface="Times New Roman" panose="02020603050405020304" pitchFamily="18" charset="0"/>
                <a:cs typeface="Times New Roman" panose="02020603050405020304" pitchFamily="18" charset="0"/>
              </a:rPr>
              <a:t>（放 声 大 笑</a:t>
            </a:r>
            <a:r>
              <a:rPr lang="en-US" altLang="zh-CN" sz="2400" dirty="0">
                <a:latin typeface="Times New Roman" panose="02020603050405020304" pitchFamily="18" charset="0"/>
                <a:cs typeface="Times New Roman" panose="02020603050405020304" pitchFamily="18" charset="0"/>
              </a:rPr>
              <a:t>). The monster was badly frightened, running away through the dark night. After that, villagers were enlightened by the truth that the bamboo burning cracking, red color and bright light were magic keys to scare away the monster. Since then, on every New Year‘s Eve, villagers would celebrate the triumph over the monster. People always pasted red spring couplets </a:t>
            </a:r>
            <a:r>
              <a:rPr lang="zh-CN" altLang="en-US" sz="2400" dirty="0">
                <a:latin typeface="Times New Roman" panose="02020603050405020304" pitchFamily="18" charset="0"/>
                <a:cs typeface="Times New Roman" panose="02020603050405020304" pitchFamily="18" charset="0"/>
              </a:rPr>
              <a:t>（贴对联）</a:t>
            </a:r>
            <a:r>
              <a:rPr lang="en-US" altLang="zh-CN" sz="2400" dirty="0">
                <a:latin typeface="Times New Roman" panose="02020603050405020304" pitchFamily="18" charset="0"/>
                <a:cs typeface="Times New Roman" panose="02020603050405020304" pitchFamily="18" charset="0"/>
              </a:rPr>
              <a:t>, hung lanterns and set off fireworks. They dressed in new and visited neighbors to share the joy. Everyone was immersed </a:t>
            </a:r>
            <a:r>
              <a:rPr lang="zh-CN" altLang="en-US" sz="2400" dirty="0">
                <a:latin typeface="Times New Roman" panose="02020603050405020304" pitchFamily="18" charset="0"/>
                <a:cs typeface="Times New Roman" panose="02020603050405020304" pitchFamily="18" charset="0"/>
              </a:rPr>
              <a:t>（沉浸） </a:t>
            </a:r>
            <a:r>
              <a:rPr lang="en-US" altLang="zh-CN" sz="2400" dirty="0">
                <a:latin typeface="Times New Roman" panose="02020603050405020304" pitchFamily="18" charset="0"/>
                <a:cs typeface="Times New Roman" panose="02020603050405020304" pitchFamily="18" charset="0"/>
              </a:rPr>
              <a:t>in happiness. The traditions are passed on from one generation to another till today. According to the story, Chinese New Year’s Day is also called “Guo </a:t>
            </a:r>
            <a:r>
              <a:rPr lang="en-US" altLang="zh-CN" sz="2400" dirty="0" err="1">
                <a:latin typeface="Times New Roman" panose="02020603050405020304" pitchFamily="18" charset="0"/>
                <a:cs typeface="Times New Roman" panose="02020603050405020304" pitchFamily="18" charset="0"/>
              </a:rPr>
              <a:t>Nian</a:t>
            </a:r>
            <a:r>
              <a:rPr lang="en-US" altLang="zh-CN" sz="2400" dirty="0">
                <a:latin typeface="Times New Roman" panose="02020603050405020304" pitchFamily="18" charset="0"/>
                <a:cs typeface="Times New Roman" panose="02020603050405020304" pitchFamily="18" charset="0"/>
              </a:rPr>
              <a:t>”, which means “surviving the </a:t>
            </a:r>
            <a:r>
              <a:rPr lang="en-US" altLang="zh-CN" sz="2400" dirty="0" err="1">
                <a:latin typeface="Times New Roman" panose="02020603050405020304" pitchFamily="18" charset="0"/>
                <a:cs typeface="Times New Roman" panose="02020603050405020304" pitchFamily="18" charset="0"/>
              </a:rPr>
              <a:t>Nian</a:t>
            </a:r>
            <a:r>
              <a:rPr lang="en-US" altLang="zh-CN" sz="2400" dirty="0">
                <a:latin typeface="Times New Roman" panose="02020603050405020304" pitchFamily="18" charset="0"/>
                <a:cs typeface="Times New Roman" panose="02020603050405020304" pitchFamily="18" charset="0"/>
              </a:rPr>
              <a:t>”. The red also becomes the most popular color for festival celebration.</a:t>
            </a:r>
            <a:r>
              <a:rPr lang="zh-CN" altLang="en-US"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24662" y="572523"/>
            <a:ext cx="10858501" cy="2677656"/>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I. Choose the best answer.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1.When did the Monster </a:t>
            </a:r>
            <a:r>
              <a:rPr lang="en-US" altLang="zh-CN" sz="2400" dirty="0" err="1">
                <a:latin typeface="Times New Roman" panose="02020603050405020304" pitchFamily="18" charset="0"/>
                <a:cs typeface="Times New Roman" panose="02020603050405020304" pitchFamily="18" charset="0"/>
              </a:rPr>
              <a:t>Nian</a:t>
            </a:r>
            <a:r>
              <a:rPr lang="en-US" altLang="zh-CN" sz="2400" dirty="0">
                <a:latin typeface="Times New Roman" panose="02020603050405020304" pitchFamily="18" charset="0"/>
                <a:cs typeface="Times New Roman" panose="02020603050405020304" pitchFamily="18" charset="0"/>
              </a:rPr>
              <a:t> appear to hunt people and farm animals?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After New Year's Eve.                          B. The first day of a month.</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 The end of the lunar year.                      D. The beginning of the lunar year.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2.What can be inferred about </a:t>
            </a:r>
            <a:r>
              <a:rPr lang="en-US" altLang="zh-CN" sz="2400" dirty="0" err="1">
                <a:latin typeface="Times New Roman" panose="02020603050405020304" pitchFamily="18" charset="0"/>
                <a:cs typeface="Times New Roman" panose="02020603050405020304" pitchFamily="18" charset="0"/>
              </a:rPr>
              <a:t>Nian</a:t>
            </a:r>
            <a:r>
              <a:rPr lang="en-US" altLang="zh-CN" sz="2400" dirty="0">
                <a:latin typeface="Times New Roman" panose="02020603050405020304" pitchFamily="18" charset="0"/>
                <a:cs typeface="Times New Roman" panose="02020603050405020304" pitchFamily="18" charset="0"/>
              </a:rPr>
              <a:t> according to the text</a:t>
            </a:r>
            <a:r>
              <a:rPr lang="zh-CN" altLang="en-US"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It was a kind of evil beasts.                  B. It usually appeared at dawn.</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 It was afraid of shiny couplets.            D. It became a friendly beast in the end.</a:t>
            </a:r>
            <a:endParaRPr lang="zh-CN" altLang="en-US" sz="2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624662" y="3607822"/>
            <a:ext cx="10082323" cy="1938992"/>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II. Complete the sentences based on the text.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(approach) the house slowly, it found all the doors and windows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pasted with red papers and many candles  </a:t>
            </a:r>
            <a:r>
              <a:rPr lang="en-US" altLang="zh-CN" sz="2400" u="sng"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light</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inside the house.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2.Soon, villagers were enlightened by the truth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 bamboo burning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cracking, red color and bright light were magic keys to scare away the monster.</a:t>
            </a:r>
            <a:endParaRPr lang="zh-CN" altLang="en-US" sz="2400"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9559" y="1409467"/>
            <a:ext cx="958702" cy="788583"/>
          </a:xfrm>
          <a:prstGeom prst="rect">
            <a:avLst/>
          </a:prstGeom>
        </p:spPr>
      </p:pic>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9559" y="2208520"/>
            <a:ext cx="958702" cy="788583"/>
          </a:xfrm>
          <a:prstGeom prst="rect">
            <a:avLst/>
          </a:prstGeom>
        </p:spPr>
      </p:pic>
      <p:sp>
        <p:nvSpPr>
          <p:cNvPr id="11" name="文本框 10"/>
          <p:cNvSpPr txBox="1"/>
          <p:nvPr/>
        </p:nvSpPr>
        <p:spPr>
          <a:xfrm>
            <a:off x="844405" y="3936960"/>
            <a:ext cx="233473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Approaching</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6096000" y="4266568"/>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lit</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6554089" y="4675858"/>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that</a:t>
            </a:r>
            <a:endParaRPr lang="zh-CN" altLang="en-US" sz="2400" dirty="0">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99559" y="713812"/>
            <a:ext cx="10858501" cy="452431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Vocabulary in the text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1.tremble v.</a:t>
            </a:r>
            <a:r>
              <a:rPr lang="zh-CN" altLang="en-US" sz="2400" dirty="0">
                <a:latin typeface="Times New Roman" panose="02020603050405020304" pitchFamily="18" charset="0"/>
                <a:cs typeface="Times New Roman" panose="02020603050405020304" pitchFamily="18" charset="0"/>
              </a:rPr>
              <a:t>发抖；战栗；摇晃 </a:t>
            </a:r>
            <a:r>
              <a:rPr lang="en-US" altLang="zh-CN" sz="2400" dirty="0">
                <a:latin typeface="Times New Roman" panose="02020603050405020304" pitchFamily="18" charset="0"/>
                <a:cs typeface="Times New Roman" panose="02020603050405020304" pitchFamily="18" charset="0"/>
              </a:rPr>
              <a:t>n. </a:t>
            </a:r>
            <a:r>
              <a:rPr lang="zh-CN" altLang="en-US" sz="2400" dirty="0">
                <a:latin typeface="Times New Roman" panose="02020603050405020304" pitchFamily="18" charset="0"/>
                <a:cs typeface="Times New Roman" panose="02020603050405020304" pitchFamily="18" charset="0"/>
              </a:rPr>
              <a:t>颤抖；战栗；哆嗦</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2.triumph n.</a:t>
            </a:r>
            <a:r>
              <a:rPr lang="zh-CN" altLang="en-US" sz="2400" dirty="0">
                <a:latin typeface="Times New Roman" panose="02020603050405020304" pitchFamily="18" charset="0"/>
                <a:cs typeface="Times New Roman" panose="02020603050405020304" pitchFamily="18" charset="0"/>
              </a:rPr>
              <a:t>伟大胜利；重大成就</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3.trace back to... </a:t>
            </a:r>
            <a:r>
              <a:rPr lang="zh-CN" altLang="en-US" sz="2400" dirty="0">
                <a:latin typeface="Times New Roman" panose="02020603050405020304" pitchFamily="18" charset="0"/>
                <a:cs typeface="Times New Roman" panose="02020603050405020304" pitchFamily="18" charset="0"/>
              </a:rPr>
              <a:t>追溯到</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4.New Year's Eve </a:t>
            </a:r>
            <a:r>
              <a:rPr lang="zh-CN" altLang="en-US" sz="2400" dirty="0">
                <a:latin typeface="Times New Roman" panose="02020603050405020304" pitchFamily="18" charset="0"/>
                <a:cs typeface="Times New Roman" panose="02020603050405020304" pitchFamily="18" charset="0"/>
              </a:rPr>
              <a:t>除夕</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5.in reward </a:t>
            </a:r>
            <a:r>
              <a:rPr lang="zh-CN" altLang="en-US" sz="2400" dirty="0">
                <a:latin typeface="Times New Roman" panose="02020603050405020304" pitchFamily="18" charset="0"/>
                <a:cs typeface="Times New Roman" panose="02020603050405020304" pitchFamily="18" charset="0"/>
              </a:rPr>
              <a:t>作为回报；作为报酬</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6.set off </a:t>
            </a:r>
            <a:r>
              <a:rPr lang="zh-CN" altLang="en-US" sz="2400" dirty="0">
                <a:latin typeface="Times New Roman" panose="02020603050405020304" pitchFamily="18" charset="0"/>
                <a:cs typeface="Times New Roman" panose="02020603050405020304" pitchFamily="18" charset="0"/>
              </a:rPr>
              <a:t>出发；动身；引发；使爆炸</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Ⅲ. Complete the following sentences in correct forms with the vocabulary given above.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1.The dangerous situation increases her heart rate, making her hands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2.The origin of the Silk Road can be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 history of Zhang Qian's visit to</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the Western Region.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3.I brought him a book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for his help. </a:t>
            </a:r>
            <a:endParaRPr lang="zh-CN" altLang="en-US" sz="24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9010210" y="3564820"/>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tremble</a:t>
            </a:r>
            <a:endParaRPr lang="zh-CN" altLang="en-US" sz="24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4884777" y="3939873"/>
            <a:ext cx="2547381"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tracked back to</a:t>
            </a:r>
            <a:endParaRPr lang="zh-CN" altLang="en-US" sz="24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3442293" y="4653989"/>
            <a:ext cx="1990944"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in reward</a:t>
            </a:r>
            <a:endParaRPr lang="zh-CN" altLang="en-US" sz="24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56619" y="287931"/>
            <a:ext cx="4095994"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composition</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7" name="文本框 6"/>
          <p:cNvSpPr txBox="1"/>
          <p:nvPr/>
        </p:nvSpPr>
        <p:spPr>
          <a:xfrm>
            <a:off x="582850" y="1233422"/>
            <a:ext cx="10879048" cy="3416320"/>
          </a:xfrm>
          <a:prstGeom prst="rect">
            <a:avLst/>
          </a:prstGeom>
          <a:noFill/>
        </p:spPr>
        <p:txBody>
          <a:bodyPr wrap="square">
            <a:spAutoFit/>
          </a:bodyPr>
          <a:lstStyle/>
          <a:p>
            <a:pPr indent="266700" algn="just"/>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应用文（</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15</a:t>
            </a: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分）</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假如你叫</a:t>
            </a: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李华，得知外教</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Mr. Hall</a:t>
            </a: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因新型冠状病毒疫情形式严峻寒假不回国，你想邀请他到你家过春节。请你给他写一封信，内容包括：</a:t>
            </a: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marL="457200" indent="-457200" algn="just">
              <a:buAutoNum type="arabicPeriod"/>
            </a:pP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时间；</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457200" indent="-457200" algn="just">
              <a:buAutoNum type="arabicPeriod"/>
            </a:pP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一同过节的家人；</a:t>
            </a: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marL="457200" indent="-457200" algn="just">
              <a:buAutoNum type="arabicPeriod"/>
            </a:pP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活动安排。</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注意：</a:t>
            </a: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marL="457200" indent="-457200" algn="just">
              <a:buAutoNum type="arabicPeriod"/>
            </a:pP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80</a:t>
            </a: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词左右；</a:t>
            </a: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marL="457200" indent="-457200" algn="just">
              <a:buAutoNum type="arabicPeriod"/>
            </a:pP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可以适当增加细节，以使行文连贯。</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1628" y="808074"/>
            <a:ext cx="10983431" cy="5262979"/>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Dear Mr. Hall,</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Informed that you don’t return to your own hometown due to the severe novel coronavirus, I'm writing to invite you to come over for Spring Festival on February 12.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Spring Festival is  traditionally a time for family reunion, so my parents and my brother will all be there. We’ll make dumplings together and have a big dinner. If you came here, you would have a taste of our Chinese food and customs, I’m convinced that you you‘ll like them. After that we’ll play card games, waiting to watch CCTV Spring Festival Gala on TV at 8pm. on time, from which you will have an eye for Chinese traditions and art culture. What’s more, you may even get lucky money from my parents. If it is convenient for you to come, I’ </a:t>
            </a:r>
            <a:r>
              <a:rPr lang="en-US" altLang="zh-CN" sz="2400" dirty="0" err="1">
                <a:latin typeface="Times New Roman" panose="02020603050405020304" pitchFamily="18" charset="0"/>
                <a:cs typeface="Times New Roman" panose="02020603050405020304" pitchFamily="18" charset="0"/>
              </a:rPr>
              <a:t>ll</a:t>
            </a:r>
            <a:r>
              <a:rPr lang="en-US" altLang="zh-CN" sz="2400" dirty="0">
                <a:latin typeface="Times New Roman" panose="02020603050405020304" pitchFamily="18" charset="0"/>
                <a:cs typeface="Times New Roman" panose="02020603050405020304" pitchFamily="18" charset="0"/>
              </a:rPr>
              <a:t> go and pick you up at your place.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Your presence will surely add color to our activity. Your prompt reply will be highly appreciated.</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Best,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Li Hua</a:t>
            </a:r>
            <a:endParaRPr lang="zh-CN" altLang="en-US" sz="24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媒体2">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4445" y="-6350"/>
            <a:ext cx="12193270" cy="685863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过年">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255878" y="-487667"/>
            <a:ext cx="487363" cy="48736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091" y="776176"/>
            <a:ext cx="9994605" cy="5305647"/>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左大括号 1"/>
          <p:cNvSpPr/>
          <p:nvPr/>
        </p:nvSpPr>
        <p:spPr>
          <a:xfrm>
            <a:off x="3355182" y="800849"/>
            <a:ext cx="574158" cy="5045149"/>
          </a:xfrm>
          <a:prstGeom prst="leftBrace">
            <a:avLst>
              <a:gd name="adj1" fmla="val 8333"/>
              <a:gd name="adj2" fmla="val 50784"/>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矩形 4"/>
          <p:cNvSpPr/>
          <p:nvPr/>
        </p:nvSpPr>
        <p:spPr>
          <a:xfrm>
            <a:off x="3929340" y="538381"/>
            <a:ext cx="8199295" cy="707886"/>
          </a:xfrm>
          <a:prstGeom prst="rect">
            <a:avLst/>
          </a:prstGeom>
          <a:noFill/>
        </p:spPr>
        <p:txBody>
          <a:bodyPr wrap="square" lIns="91440" tIns="45720" rIns="91440" bIns="45720">
            <a:spAutoFit/>
          </a:bodyPr>
          <a:lstStyle/>
          <a:p>
            <a:r>
              <a:rPr lang="en-US" altLang="zh-CN"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The origin of the Spring Festival</a:t>
            </a:r>
            <a:endParaRPr lang="zh-CN" alt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6" name="矩形 5"/>
          <p:cNvSpPr/>
          <p:nvPr/>
        </p:nvSpPr>
        <p:spPr>
          <a:xfrm>
            <a:off x="3835837" y="1507742"/>
            <a:ext cx="8080744" cy="707886"/>
          </a:xfrm>
          <a:prstGeom prst="rect">
            <a:avLst/>
          </a:prstGeom>
          <a:noFill/>
        </p:spPr>
        <p:txBody>
          <a:bodyPr wrap="square" lIns="91440" tIns="45720" rIns="91440" bIns="45720">
            <a:spAutoFit/>
          </a:bodyPr>
          <a:lstStyle/>
          <a:p>
            <a:r>
              <a:rPr lang="en-US" altLang="zh-CN" sz="4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The legend of the Spring </a:t>
            </a:r>
            <a:r>
              <a:rPr lang="en-US" altLang="zh-CN" sz="4000" b="1" cap="none" spc="0" dirty="0">
                <a:ln w="22225">
                  <a:solidFill>
                    <a:schemeClr val="accent2"/>
                  </a:solidFill>
                  <a:prstDash val="solid"/>
                </a:ln>
                <a:solidFill>
                  <a:srgbClr val="FF0000"/>
                </a:solidFill>
                <a:effectLst/>
              </a:rPr>
              <a:t>Festival</a:t>
            </a:r>
            <a:endParaRPr lang="zh-CN" altLang="en-US" sz="4000" b="1" cap="none" spc="0" dirty="0">
              <a:ln w="22225">
                <a:solidFill>
                  <a:schemeClr val="accent2"/>
                </a:solidFill>
                <a:prstDash val="solid"/>
              </a:ln>
              <a:solidFill>
                <a:srgbClr val="FF0000"/>
              </a:solidFill>
              <a:effectLst/>
            </a:endParaRPr>
          </a:p>
        </p:txBody>
      </p:sp>
      <p:sp>
        <p:nvSpPr>
          <p:cNvPr id="8" name="矩形 7"/>
          <p:cNvSpPr/>
          <p:nvPr/>
        </p:nvSpPr>
        <p:spPr>
          <a:xfrm>
            <a:off x="3929340" y="2477103"/>
            <a:ext cx="5992242" cy="707886"/>
          </a:xfrm>
          <a:prstGeom prst="rect">
            <a:avLst/>
          </a:prstGeom>
          <a:noFill/>
        </p:spPr>
        <p:txBody>
          <a:bodyPr wrap="square" lIns="91440" tIns="45720" rIns="91440" bIns="45720">
            <a:spAutoFit/>
          </a:bodyPr>
          <a:lstStyle/>
          <a:p>
            <a:r>
              <a:rPr lang="en-US" altLang="zh-CN" sz="4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Historical development</a:t>
            </a:r>
            <a:endParaRPr lang="zh-CN" altLang="en-US" sz="4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p:txBody>
      </p:sp>
      <p:sp>
        <p:nvSpPr>
          <p:cNvPr id="9" name="矩形 8"/>
          <p:cNvSpPr/>
          <p:nvPr/>
        </p:nvSpPr>
        <p:spPr>
          <a:xfrm>
            <a:off x="3929340" y="3382950"/>
            <a:ext cx="6942926"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T</a:t>
            </a:r>
            <a:r>
              <a:rPr lang="en-US" altLang="zh-CN"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rPr>
              <a:t>he</a:t>
            </a:r>
            <a:r>
              <a:rPr lang="zh-CN" altLang="en-US"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rPr>
              <a:t>customs</a:t>
            </a:r>
            <a:r>
              <a:rPr lang="zh-CN" altLang="en-US"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rPr>
              <a:t>of</a:t>
            </a:r>
            <a:r>
              <a:rPr lang="zh-CN" altLang="en-US"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rPr>
              <a:t>Spring Festival</a:t>
            </a:r>
            <a:endParaRPr lang="zh-CN" altLang="en-US" sz="4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p:txBody>
      </p:sp>
      <p:sp>
        <p:nvSpPr>
          <p:cNvPr id="10" name="文本框 9"/>
          <p:cNvSpPr txBox="1"/>
          <p:nvPr/>
        </p:nvSpPr>
        <p:spPr>
          <a:xfrm>
            <a:off x="4073207" y="5341116"/>
            <a:ext cx="4346223" cy="707886"/>
          </a:xfrm>
          <a:prstGeom prst="rect">
            <a:avLst/>
          </a:prstGeom>
          <a:noFill/>
        </p:spPr>
        <p:txBody>
          <a:bodyPr wrap="square">
            <a:spAutoFit/>
          </a:bodyPr>
          <a:lstStyle/>
          <a:p>
            <a:r>
              <a:rPr lang="en-US" altLang="zh-CN"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rPr>
              <a:t>Blessings</a:t>
            </a:r>
            <a:endParaRPr lang="zh-CN" altLang="en-US"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文本框 10"/>
          <p:cNvSpPr txBox="1"/>
          <p:nvPr/>
        </p:nvSpPr>
        <p:spPr>
          <a:xfrm>
            <a:off x="4073207" y="4309447"/>
            <a:ext cx="6097772" cy="707886"/>
          </a:xfrm>
          <a:prstGeom prst="rect">
            <a:avLst/>
          </a:prstGeom>
          <a:noFill/>
        </p:spPr>
        <p:txBody>
          <a:bodyPr wrap="square">
            <a:spAutoFit/>
          </a:bodyPr>
          <a:lstStyle/>
          <a:p>
            <a:r>
              <a:rPr lang="en-US" altLang="zh-CN"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rPr>
              <a:t>Appreciation of poetry</a:t>
            </a:r>
            <a:endParaRPr lang="zh-CN" altLang="en-US" sz="4000" b="1" dirty="0">
              <a:ln w="22225">
                <a:solidFill>
                  <a:schemeClr val="accent2"/>
                </a:solidFill>
                <a:prstDash val="solid"/>
              </a:ln>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文本框 6"/>
          <p:cNvSpPr txBox="1"/>
          <p:nvPr/>
        </p:nvSpPr>
        <p:spPr>
          <a:xfrm>
            <a:off x="743241" y="2439446"/>
            <a:ext cx="2611941" cy="1446550"/>
          </a:xfrm>
          <a:prstGeom prst="rect">
            <a:avLst/>
          </a:prstGeom>
          <a:noFill/>
        </p:spPr>
        <p:txBody>
          <a:bodyPr wrap="square" rtlCol="0">
            <a:spAutoFit/>
          </a:bodyPr>
          <a:lstStyle/>
          <a:p>
            <a:pPr algn="ctr"/>
            <a:r>
              <a:rPr lang="en-US" altLang="zh-CN"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Learning</a:t>
            </a:r>
            <a:r>
              <a:rPr lang="en-US" altLang="zh-CN" sz="4800" dirty="0">
                <a:latin typeface="Times New Roman" panose="02020603050405020304" pitchFamily="18" charset="0"/>
                <a:cs typeface="Times New Roman" panose="02020603050405020304" pitchFamily="18" charset="0"/>
              </a:rPr>
              <a:t> </a:t>
            </a:r>
            <a:endParaRPr lang="en-US" altLang="zh-CN" sz="4800" dirty="0">
              <a:latin typeface="Times New Roman" panose="02020603050405020304" pitchFamily="18" charset="0"/>
              <a:cs typeface="Times New Roman" panose="02020603050405020304" pitchFamily="18" charset="0"/>
            </a:endParaRPr>
          </a:p>
          <a:p>
            <a:pPr algn="ctr"/>
            <a:r>
              <a:rPr lang="en-US" altLang="zh-CN"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objectives</a:t>
            </a:r>
            <a:endParaRPr lang="zh-CN" alt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1">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8255" y="36830"/>
            <a:ext cx="12188825" cy="685546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0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48586" y="1332464"/>
            <a:ext cx="10701990" cy="452431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       The Spring Festival, is the first lunar month, also called the lunar year, commonly known as “Spring Festival”. This is our country folk ceremonious, the most lively a traditional festival. The history of the Spring Festival is very long, and</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it originated in the period of </a:t>
            </a:r>
            <a:r>
              <a:rPr lang="en-US" altLang="zh-CN" sz="2400" dirty="0" err="1">
                <a:latin typeface="Times New Roman" panose="02020603050405020304" pitchFamily="18" charset="0"/>
                <a:cs typeface="Times New Roman" panose="02020603050405020304" pitchFamily="18" charset="0"/>
              </a:rPr>
              <a:t>Yinshang</a:t>
            </a:r>
            <a:r>
              <a:rPr lang="en-US" altLang="zh-CN" sz="2400" dirty="0">
                <a:latin typeface="Times New Roman" panose="02020603050405020304" pitchFamily="18" charset="0"/>
                <a:cs typeface="Times New Roman" panose="02020603050405020304" pitchFamily="18" charset="0"/>
              </a:rPr>
              <a:t> the sacrifices of the tail and head of the ancestor worship of god. Usually, its celebrations last 15 days.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Preparations tend to begin a month from the date of the Chinese New Year when people start buying presents, decoration materials, food and clothing.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huge clean-up gets underway days before the Spring Festival, when Chinese houses are cleaned from top to bottom, to sweep away any traces of bad luck, and doors and windowpanes are given a new coat of paint, usually red. The doors and windows are then decorated with paper cuts and couplets with themes such as happiness, wealth and longevity printed on them. </a:t>
            </a:r>
            <a:endParaRPr lang="en-US" altLang="zh-CN" sz="2400" dirty="0">
              <a:latin typeface="Times New Roman" panose="02020603050405020304" pitchFamily="18" charset="0"/>
              <a:cs typeface="Times New Roman" panose="02020603050405020304" pitchFamily="18" charset="0"/>
            </a:endParaRPr>
          </a:p>
        </p:txBody>
      </p:sp>
      <p:sp>
        <p:nvSpPr>
          <p:cNvPr id="6" name="矩形 5"/>
          <p:cNvSpPr/>
          <p:nvPr/>
        </p:nvSpPr>
        <p:spPr>
          <a:xfrm>
            <a:off x="566855" y="409134"/>
            <a:ext cx="10783721"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 The origin of the Spring Festival</a:t>
            </a:r>
            <a:endParaRPr lang="zh-CN" altLang="en-US" sz="5400" b="1" cap="none" spc="0" dirty="0">
              <a:ln w="22225">
                <a:solidFill>
                  <a:schemeClr val="accent2"/>
                </a:solidFill>
                <a:prstDash val="solid"/>
              </a:ln>
              <a:solidFill>
                <a:schemeClr val="accent2">
                  <a:lumMod val="40000"/>
                  <a:lumOff val="60000"/>
                </a:schemeClr>
              </a:solidFill>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31333" y="588881"/>
            <a:ext cx="10334978" cy="4893647"/>
          </a:xfrm>
          <a:prstGeom prst="rect">
            <a:avLst/>
          </a:prstGeom>
          <a:noFill/>
        </p:spPr>
        <p:txBody>
          <a:bodyPr wrap="square">
            <a:spAutoFit/>
          </a:bodyPr>
          <a:lstStyle/>
          <a:p>
            <a:r>
              <a:rPr lang="en-US" altLang="zh-CN" sz="2400" dirty="0"/>
              <a:t>      </a:t>
            </a:r>
            <a:r>
              <a:rPr lang="en-US" altLang="zh-CN" sz="2400" dirty="0">
                <a:latin typeface="Times New Roman" panose="02020603050405020304" pitchFamily="18" charset="0"/>
                <a:cs typeface="Times New Roman" panose="02020603050405020304" pitchFamily="18" charset="0"/>
              </a:rPr>
              <a:t> The eve of the New Year is perhaps the most exciting part of the event, as anticipation creeps in. Here, traditions and rituals are very carefully </a:t>
            </a:r>
            <a:r>
              <a:rPr lang="en-US" altLang="zh-CN" sz="2400" u="sng" dirty="0">
                <a:latin typeface="Times New Roman" panose="02020603050405020304" pitchFamily="18" charset="0"/>
                <a:cs typeface="Times New Roman" panose="02020603050405020304" pitchFamily="18" charset="0"/>
              </a:rPr>
              <a:t>observed</a:t>
            </a:r>
            <a:r>
              <a:rPr lang="en-US" altLang="zh-CN" sz="2400" dirty="0">
                <a:latin typeface="Times New Roman" panose="02020603050405020304" pitchFamily="18" charset="0"/>
                <a:cs typeface="Times New Roman" panose="02020603050405020304" pitchFamily="18" charset="0"/>
              </a:rPr>
              <a:t> in everything from food to clothing. </a:t>
            </a:r>
            <a:r>
              <a:rPr lang="en-US" altLang="zh-CN" sz="2400" dirty="0"/>
              <a:t> </a:t>
            </a:r>
            <a:endParaRPr lang="en-US" altLang="zh-CN" sz="2400" dirty="0"/>
          </a:p>
          <a:p>
            <a:r>
              <a:rPr lang="en-US" altLang="zh-CN" sz="2400" dirty="0">
                <a:latin typeface="Times New Roman" panose="02020603050405020304" pitchFamily="18" charset="0"/>
                <a:cs typeface="Times New Roman" panose="02020603050405020304" pitchFamily="18" charset="0"/>
              </a:rPr>
              <a:t>       Dinner is usually a feast of seafood and dumplings, signifying different good wishes. Delicacies include prawns</a:t>
            </a:r>
            <a:r>
              <a:rPr lang="zh-CN" altLang="en-US" sz="2400" dirty="0">
                <a:latin typeface="Times New Roman" panose="02020603050405020304" pitchFamily="18" charset="0"/>
                <a:cs typeface="Times New Roman" panose="02020603050405020304" pitchFamily="18" charset="0"/>
              </a:rPr>
              <a:t>（对虾）</a:t>
            </a:r>
            <a:r>
              <a:rPr lang="en-US" altLang="zh-CN" sz="2400" dirty="0">
                <a:latin typeface="Times New Roman" panose="02020603050405020304" pitchFamily="18" charset="0"/>
                <a:cs typeface="Times New Roman" panose="02020603050405020304" pitchFamily="18" charset="0"/>
              </a:rPr>
              <a:t>, for liveliness and happiness, dried oysters (</a:t>
            </a:r>
            <a:r>
              <a:rPr lang="zh-CN" altLang="en-US" sz="2400" dirty="0">
                <a:latin typeface="Times New Roman" panose="02020603050405020304" pitchFamily="18" charset="0"/>
                <a:cs typeface="Times New Roman" panose="02020603050405020304" pitchFamily="18" charset="0"/>
              </a:rPr>
              <a:t>牡蛎</a:t>
            </a:r>
            <a:r>
              <a:rPr lang="en-US" altLang="zh-CN" sz="2400" dirty="0">
                <a:latin typeface="Times New Roman" panose="02020603050405020304" pitchFamily="18" charset="0"/>
                <a:cs typeface="Times New Roman" panose="02020603050405020304" pitchFamily="18" charset="0"/>
              </a:rPr>
              <a:t>), for all things good, raw fish salad or </a:t>
            </a:r>
            <a:r>
              <a:rPr lang="en-US" altLang="zh-CN" sz="2400" dirty="0" err="1">
                <a:latin typeface="Times New Roman" panose="02020603050405020304" pitchFamily="18" charset="0"/>
                <a:cs typeface="Times New Roman" panose="02020603050405020304" pitchFamily="18" charset="0"/>
              </a:rPr>
              <a:t>yu</a:t>
            </a:r>
            <a:r>
              <a:rPr lang="en-US" altLang="zh-CN" sz="2400" dirty="0">
                <a:latin typeface="Times New Roman" panose="02020603050405020304" pitchFamily="18" charset="0"/>
                <a:cs typeface="Times New Roman" panose="02020603050405020304" pitchFamily="18" charset="0"/>
              </a:rPr>
              <a:t> sheng to bring good luck and prosperity, Fai-</a:t>
            </a:r>
            <a:r>
              <a:rPr lang="en-US" altLang="zh-CN" sz="2400" dirty="0" err="1">
                <a:latin typeface="Times New Roman" panose="02020603050405020304" pitchFamily="18" charset="0"/>
                <a:cs typeface="Times New Roman" panose="02020603050405020304" pitchFamily="18" charset="0"/>
              </a:rPr>
              <a:t>hai</a:t>
            </a:r>
            <a:r>
              <a:rPr lang="en-US" altLang="zh-CN" sz="2400" dirty="0">
                <a:latin typeface="Times New Roman" panose="02020603050405020304" pitchFamily="18" charset="0"/>
                <a:cs typeface="Times New Roman" panose="02020603050405020304" pitchFamily="18" charset="0"/>
              </a:rPr>
              <a:t> (Angel Hair), an edible(</a:t>
            </a:r>
            <a:r>
              <a:rPr lang="zh-CN" altLang="en-US" sz="2400" dirty="0">
                <a:latin typeface="Times New Roman" panose="02020603050405020304" pitchFamily="18" charset="0"/>
                <a:cs typeface="Times New Roman" panose="02020603050405020304" pitchFamily="18" charset="0"/>
              </a:rPr>
              <a:t>可食用的</a:t>
            </a:r>
            <a:r>
              <a:rPr lang="en-US" altLang="zh-CN" sz="2400" dirty="0">
                <a:latin typeface="Times New Roman" panose="02020603050405020304" pitchFamily="18" charset="0"/>
                <a:cs typeface="Times New Roman" panose="02020603050405020304" pitchFamily="18" charset="0"/>
              </a:rPr>
              <a:t>) hair-like seaweed to bring prosperity, and dumplings boiled in water signifying a long-lost good wish for a family.</a:t>
            </a:r>
            <a:endParaRPr lang="en-US" altLang="zh-CN" sz="2400" dirty="0"/>
          </a:p>
          <a:p>
            <a:r>
              <a:rPr lang="en-US" altLang="zh-CN" sz="2400" dirty="0">
                <a:latin typeface="Times New Roman" panose="02020603050405020304" pitchFamily="18" charset="0"/>
                <a:cs typeface="Times New Roman" panose="02020603050405020304" pitchFamily="18" charset="0"/>
              </a:rPr>
              <a:t>      It’s usual to wear something red as this </a:t>
            </a:r>
            <a:r>
              <a:rPr lang="en-US" altLang="zh-CN" sz="2400" dirty="0" err="1">
                <a:latin typeface="Times New Roman" panose="02020603050405020304" pitchFamily="18" charset="0"/>
                <a:cs typeface="Times New Roman" panose="02020603050405020304" pitchFamily="18" charset="0"/>
              </a:rPr>
              <a:t>colour</a:t>
            </a:r>
            <a:r>
              <a:rPr lang="en-US" altLang="zh-CN" sz="2400" dirty="0">
                <a:latin typeface="Times New Roman" panose="02020603050405020304" pitchFamily="18" charset="0"/>
                <a:cs typeface="Times New Roman" panose="02020603050405020304" pitchFamily="18" charset="0"/>
              </a:rPr>
              <a:t> is meant to ward off evil spirits</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 but black and white are out, as these are associated with mourning. After dinner, the family sit up for the night playing cards, board games or watching TV </a:t>
            </a:r>
            <a:r>
              <a:rPr lang="en-US" altLang="zh-CN" sz="2400" dirty="0" err="1">
                <a:latin typeface="Times New Roman" panose="02020603050405020304" pitchFamily="18" charset="0"/>
                <a:cs typeface="Times New Roman" panose="02020603050405020304" pitchFamily="18" charset="0"/>
              </a:rPr>
              <a:t>programmes</a:t>
            </a:r>
            <a:r>
              <a:rPr lang="en-US" altLang="zh-CN" sz="2400" dirty="0">
                <a:latin typeface="Times New Roman" panose="02020603050405020304" pitchFamily="18" charset="0"/>
                <a:cs typeface="Times New Roman" panose="02020603050405020304" pitchFamily="18" charset="0"/>
              </a:rPr>
              <a:t> dedicated to the occasion. At midnight, the sky is lit up by fireworks. </a:t>
            </a:r>
            <a:endParaRPr lang="en-US" altLang="zh-CN" sz="24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74888" y="510368"/>
            <a:ext cx="10442223" cy="3416320"/>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       On the day itself, an ancient custom called Hong Bao, meaning Red Packet, takes place. This involves married couples giving children and unmarried adults money in red envelopes. Then the family begins to say greetings from door to door, first to their relatives and then their </a:t>
            </a:r>
            <a:r>
              <a:rPr lang="en-US" altLang="zh-CN" sz="2400" dirty="0" err="1">
                <a:latin typeface="Times New Roman" panose="02020603050405020304" pitchFamily="18" charset="0"/>
                <a:cs typeface="Times New Roman" panose="02020603050405020304" pitchFamily="18" charset="0"/>
              </a:rPr>
              <a:t>neighbours</a:t>
            </a:r>
            <a:r>
              <a:rPr lang="en-US" altLang="zh-CN" sz="2400" dirty="0">
                <a:latin typeface="Times New Roman" panose="02020603050405020304" pitchFamily="18" charset="0"/>
                <a:cs typeface="Times New Roman" panose="02020603050405020304" pitchFamily="18" charset="0"/>
              </a:rPr>
              <a:t>. Like the Western saying “let bygones be bygones,” at Chinese New Year, grudges (</a:t>
            </a:r>
            <a:r>
              <a:rPr lang="zh-CN" altLang="en-US" sz="2400" dirty="0">
                <a:latin typeface="Times New Roman" panose="02020603050405020304" pitchFamily="18" charset="0"/>
                <a:cs typeface="Times New Roman" panose="02020603050405020304" pitchFamily="18" charset="0"/>
              </a:rPr>
              <a:t>怨恨，积怨</a:t>
            </a:r>
            <a:r>
              <a:rPr lang="en-US" altLang="zh-CN" sz="2400" dirty="0">
                <a:latin typeface="Times New Roman" panose="02020603050405020304" pitchFamily="18" charset="0"/>
                <a:cs typeface="Times New Roman" panose="02020603050405020304" pitchFamily="18" charset="0"/>
              </a:rPr>
              <a:t>)are very easily cast aside. The end of the New Year is marked by the Festival of Lanterns, which is a celebration with singing, dancing and lantern shows.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Although celebrations of the Chinese New Year vary, the underlying message is one of peace and happiness for family members and friends.</a:t>
            </a:r>
            <a:endParaRPr lang="zh-CN" altLang="en-US" sz="2400" dirty="0"/>
          </a:p>
        </p:txBody>
      </p:sp>
      <p:sp>
        <p:nvSpPr>
          <p:cNvPr id="3" name="文本框 2"/>
          <p:cNvSpPr txBox="1"/>
          <p:nvPr/>
        </p:nvSpPr>
        <p:spPr>
          <a:xfrm>
            <a:off x="605018" y="4125796"/>
            <a:ext cx="10573870" cy="1938992"/>
          </a:xfrm>
          <a:prstGeom prst="rect">
            <a:avLst/>
          </a:prstGeom>
          <a:noFill/>
        </p:spPr>
        <p:txBody>
          <a:bodyPr wrap="square" rtlCol="0">
            <a:spAutoFit/>
          </a:bodyPr>
          <a:lstStyle/>
          <a:p>
            <a:r>
              <a:rPr lang="zh-CN" altLang="en-US" sz="2400" b="1" dirty="0">
                <a:latin typeface="宋体" panose="02010600030101010101" pitchFamily="2" charset="-122"/>
                <a:ea typeface="宋体" panose="02010600030101010101" pitchFamily="2" charset="-122"/>
              </a:rPr>
              <a:t>高考题型开发：阅读理解</a:t>
            </a:r>
            <a:endParaRPr lang="en-US" altLang="zh-CN" sz="2400" b="1" dirty="0">
              <a:latin typeface="宋体" panose="02010600030101010101" pitchFamily="2" charset="-122"/>
              <a:ea typeface="宋体" panose="02010600030101010101" pitchFamily="2" charset="-122"/>
            </a:endParaRPr>
          </a:p>
          <a:p>
            <a:endParaRPr lang="en-US" altLang="zh-CN" sz="2400" b="1" dirty="0">
              <a:latin typeface="宋体" panose="02010600030101010101" pitchFamily="2" charset="-122"/>
              <a:ea typeface="宋体" panose="02010600030101010101" pitchFamily="2" charset="-122"/>
            </a:endParaRPr>
          </a:p>
          <a:p>
            <a:pPr marL="457200" indent="-457200">
              <a:buAutoNum type="arabicPeriod"/>
            </a:pPr>
            <a:r>
              <a:rPr lang="en-US" altLang="zh-CN" sz="2400" dirty="0">
                <a:latin typeface="Times New Roman" panose="02020603050405020304" pitchFamily="18" charset="0"/>
                <a:cs typeface="Times New Roman" panose="02020603050405020304" pitchFamily="18" charset="0"/>
              </a:rPr>
              <a:t>How many years can we infer about the origin of the Spring Festival?</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about 2000 years.                                    B. about 200 years.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 about 4000 years.                                    D. about 5000 years.</a:t>
            </a:r>
            <a:endParaRPr lang="en-US" altLang="zh-CN" sz="2400"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5018" y="5375411"/>
            <a:ext cx="958702" cy="788583"/>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6688" y="680484"/>
            <a:ext cx="10877107" cy="5909310"/>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2. What does the underlined word “observed” in Paragraph 4 probably mean?</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watch           B. celebrate            C. obey                  D. comment</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3. Who usually gives children Hong Bao?</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The man                                            B. Only the old.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 The married woman                          D. The married men or women</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4. Why do people eat an edible hair-like seaweed in the feast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Because it  represents well-being.</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B. Because it stands for boom.</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 Because it signifies a good wish.</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D. Because it is a sign of good luck.</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5. Which of the following statements is true according to the passage?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 A huge clean-up is finished within a day before the Spring Festival.</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B. Say greetings from door to door begins  from neighbors to relatives.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C. The doors and windows are painted only in red.</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D. Wearing something red in Spring Festival is aimed at scaring the evil spirits off.</a:t>
            </a:r>
            <a:endParaRPr lang="en-US" altLang="zh-CN" sz="2400" dirty="0">
              <a:latin typeface="Times New Roman" panose="02020603050405020304" pitchFamily="18" charset="0"/>
              <a:cs typeface="Times New Roman" panose="02020603050405020304" pitchFamily="18" charset="0"/>
            </a:endParaRPr>
          </a:p>
          <a:p>
            <a:endParaRPr lang="zh-CN" altLang="en-US" dirty="0"/>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48276" y="856574"/>
            <a:ext cx="958702" cy="788583"/>
          </a:xfrm>
          <a:prstGeom prst="rect">
            <a:avLst/>
          </a:prstGeom>
        </p:spPr>
      </p:pic>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411801" y="1931653"/>
            <a:ext cx="958702" cy="788583"/>
          </a:xfrm>
          <a:prstGeom prst="rect">
            <a:avLst/>
          </a:prstGeom>
        </p:spPr>
      </p:pic>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5740" y="3034708"/>
            <a:ext cx="958702" cy="788583"/>
          </a:xfrm>
          <a:prstGeom prst="rect">
            <a:avLst/>
          </a:prstGeom>
        </p:spPr>
      </p:pic>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5740" y="5545533"/>
            <a:ext cx="958702" cy="788583"/>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6566" y="1491992"/>
            <a:ext cx="11007122" cy="489364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         Long time ago, in China, there was a big scary nasty beast  </a:t>
            </a:r>
            <a:r>
              <a:rPr lang="en-US" altLang="zh-CN" sz="2400" u="sng" dirty="0">
                <a:latin typeface="Times New Roman" panose="02020603050405020304" pitchFamily="18" charset="0"/>
                <a:cs typeface="Times New Roman" panose="02020603050405020304" pitchFamily="18" charset="0"/>
              </a:rPr>
              <a:t>     1    </a:t>
            </a:r>
            <a:r>
              <a:rPr lang="en-US" altLang="zh-CN" sz="2400" dirty="0">
                <a:latin typeface="Times New Roman" panose="02020603050405020304" pitchFamily="18" charset="0"/>
                <a:cs typeface="Times New Roman" panose="02020603050405020304" pitchFamily="18" charset="0"/>
              </a:rPr>
              <a:t> ( call) “</a:t>
            </a:r>
            <a:r>
              <a:rPr lang="en-US" altLang="zh-CN" sz="2400" dirty="0" err="1">
                <a:latin typeface="Times New Roman" panose="02020603050405020304" pitchFamily="18" charset="0"/>
                <a:cs typeface="Times New Roman" panose="02020603050405020304" pitchFamily="18" charset="0"/>
              </a:rPr>
              <a:t>Nian</a:t>
            </a:r>
            <a:r>
              <a:rPr lang="en-US" altLang="zh-CN" sz="2400" dirty="0">
                <a:latin typeface="Times New Roman" panose="02020603050405020304" pitchFamily="18" charset="0"/>
                <a:cs typeface="Times New Roman" panose="02020603050405020304" pitchFamily="18" charset="0"/>
              </a:rPr>
              <a:t>”, whose name means “year”. He had razor-sharp teeth, giant claws, and a </a:t>
            </a:r>
            <a:r>
              <a:rPr lang="en-US" altLang="zh-CN" sz="2400" u="sng" dirty="0">
                <a:latin typeface="Times New Roman" panose="02020603050405020304" pitchFamily="18" charset="0"/>
                <a:cs typeface="Times New Roman" panose="02020603050405020304" pitchFamily="18" charset="0"/>
              </a:rPr>
              <a:t>    2   </a:t>
            </a:r>
            <a:r>
              <a:rPr lang="en-US" altLang="zh-CN" sz="2400" dirty="0">
                <a:latin typeface="Times New Roman" panose="02020603050405020304" pitchFamily="18" charset="0"/>
                <a:cs typeface="Times New Roman" panose="02020603050405020304" pitchFamily="18" charset="0"/>
              </a:rPr>
              <a:t>  (reality) mean growl. Most of time , he lived in the wildness, but on every New Year’s Eve, he would sneak into the village and swallow the humans and </a:t>
            </a:r>
            <a:r>
              <a:rPr lang="en-US" altLang="zh-CN" sz="2400" u="sng" dirty="0">
                <a:latin typeface="Times New Roman" panose="02020603050405020304" pitchFamily="18" charset="0"/>
                <a:cs typeface="Times New Roman" panose="02020603050405020304" pitchFamily="18" charset="0"/>
              </a:rPr>
              <a:t>       3      </a:t>
            </a:r>
            <a:r>
              <a:rPr lang="en-US" altLang="zh-CN" sz="2400" dirty="0">
                <a:latin typeface="Times New Roman" panose="02020603050405020304" pitchFamily="18" charset="0"/>
                <a:cs typeface="Times New Roman" panose="02020603050405020304" pitchFamily="18" charset="0"/>
              </a:rPr>
              <a:t>  (animal).</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People dreaded the New Year’s Eve for many years  </a:t>
            </a:r>
            <a:r>
              <a:rPr lang="en-US" altLang="zh-CN" sz="2400" u="sng" dirty="0">
                <a:latin typeface="Times New Roman" panose="02020603050405020304" pitchFamily="18" charset="0"/>
                <a:cs typeface="Times New Roman" panose="02020603050405020304" pitchFamily="18" charset="0"/>
              </a:rPr>
              <a:t>      4      </a:t>
            </a:r>
            <a:r>
              <a:rPr lang="en-US" altLang="zh-CN" sz="2400" dirty="0">
                <a:latin typeface="Times New Roman" panose="02020603050405020304" pitchFamily="18" charset="0"/>
                <a:cs typeface="Times New Roman" panose="02020603050405020304" pitchFamily="18" charset="0"/>
              </a:rPr>
              <a:t>a wise man taught them the three things  </a:t>
            </a:r>
            <a:r>
              <a:rPr lang="en-US" altLang="zh-CN" sz="2400" u="sng" dirty="0">
                <a:latin typeface="Times New Roman" panose="02020603050405020304" pitchFamily="18" charset="0"/>
                <a:cs typeface="Times New Roman" panose="02020603050405020304" pitchFamily="18" charset="0"/>
              </a:rPr>
              <a:t>      5    </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Nian</a:t>
            </a:r>
            <a:r>
              <a:rPr lang="en-US" altLang="zh-CN" sz="2400" dirty="0">
                <a:latin typeface="Times New Roman" panose="02020603050405020304" pitchFamily="18" charset="0"/>
                <a:cs typeface="Times New Roman" panose="02020603050405020304" pitchFamily="18" charset="0"/>
              </a:rPr>
              <a:t> was afraid of: loud noise, fire and the color red.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The next time </a:t>
            </a:r>
            <a:r>
              <a:rPr lang="en-US" altLang="zh-CN" sz="2400" dirty="0" err="1">
                <a:latin typeface="Times New Roman" panose="02020603050405020304" pitchFamily="18" charset="0"/>
                <a:cs typeface="Times New Roman" panose="02020603050405020304" pitchFamily="18" charset="0"/>
              </a:rPr>
              <a:t>Nian</a:t>
            </a:r>
            <a:r>
              <a:rPr lang="en-US" altLang="zh-CN" sz="2400" dirty="0">
                <a:latin typeface="Times New Roman" panose="02020603050405020304" pitchFamily="18" charset="0"/>
                <a:cs typeface="Times New Roman" panose="02020603050405020304" pitchFamily="18" charset="0"/>
              </a:rPr>
              <a:t> came, the villagers fought back. They hit their drums as loud as they could, </a:t>
            </a:r>
            <a:r>
              <a:rPr lang="en-US" altLang="zh-CN" sz="2400" u="sng" dirty="0">
                <a:latin typeface="Times New Roman" panose="02020603050405020304" pitchFamily="18" charset="0"/>
                <a:cs typeface="Times New Roman" panose="02020603050405020304" pitchFamily="18" charset="0"/>
              </a:rPr>
              <a:t>       6      </a:t>
            </a:r>
            <a:r>
              <a:rPr lang="en-US" altLang="zh-CN" sz="2400" dirty="0">
                <a:latin typeface="Times New Roman" panose="02020603050405020304" pitchFamily="18" charset="0"/>
                <a:cs typeface="Times New Roman" panose="02020603050405020304" pitchFamily="18" charset="0"/>
              </a:rPr>
              <a:t>(light) every firecrackers they had and wore the color red from head </a:t>
            </a:r>
            <a:r>
              <a:rPr lang="en-US" altLang="zh-CN" sz="2400" u="sng" dirty="0">
                <a:latin typeface="Times New Roman" panose="02020603050405020304" pitchFamily="18" charset="0"/>
                <a:cs typeface="Times New Roman" panose="02020603050405020304" pitchFamily="18" charset="0"/>
              </a:rPr>
              <a:t>       7      </a:t>
            </a:r>
            <a:r>
              <a:rPr lang="en-US" altLang="zh-CN" sz="2400" dirty="0">
                <a:latin typeface="Times New Roman" panose="02020603050405020304" pitchFamily="18" charset="0"/>
                <a:cs typeface="Times New Roman" panose="02020603050405020304" pitchFamily="18" charset="0"/>
              </a:rPr>
              <a:t> toe. </a:t>
            </a:r>
            <a:r>
              <a:rPr lang="en-US" altLang="zh-CN" sz="2400" dirty="0" err="1">
                <a:latin typeface="Times New Roman" panose="02020603050405020304" pitchFamily="18" charset="0"/>
                <a:cs typeface="Times New Roman" panose="02020603050405020304" pitchFamily="18" charset="0"/>
              </a:rPr>
              <a:t>Nian</a:t>
            </a:r>
            <a:r>
              <a:rPr lang="en-US" altLang="zh-CN" sz="2400" dirty="0">
                <a:latin typeface="Times New Roman" panose="02020603050405020304" pitchFamily="18" charset="0"/>
                <a:cs typeface="Times New Roman" panose="02020603050405020304" pitchFamily="18" charset="0"/>
              </a:rPr>
              <a:t> ran far away and never came back.</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After that, people started celebrating the New Year’s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Eve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instead</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of</a:t>
            </a:r>
            <a:r>
              <a:rPr lang="zh-CN" altLang="en-US" sz="2400" dirty="0">
                <a:latin typeface="Times New Roman" panose="02020603050405020304" pitchFamily="18" charset="0"/>
                <a:cs typeface="Times New Roman" panose="02020603050405020304" pitchFamily="18" charset="0"/>
              </a:rPr>
              <a:t>  </a:t>
            </a:r>
            <a:r>
              <a:rPr lang="zh-CN" altLang="en-US" sz="2400" u="sng" dirty="0">
                <a:latin typeface="Times New Roman" panose="02020603050405020304" pitchFamily="18" charset="0"/>
                <a:cs typeface="Times New Roman" panose="02020603050405020304" pitchFamily="18" charset="0"/>
              </a:rPr>
              <a:t>     </a:t>
            </a:r>
            <a:r>
              <a:rPr lang="en-US" altLang="zh-CN" sz="2400" u="sng" dirty="0">
                <a:latin typeface="Times New Roman" panose="02020603050405020304" pitchFamily="18" charset="0"/>
                <a:cs typeface="Times New Roman" panose="02020603050405020304" pitchFamily="18" charset="0"/>
              </a:rPr>
              <a:t>8</a:t>
            </a:r>
            <a:r>
              <a:rPr lang="zh-CN" altLang="en-US" sz="2400" u="sng"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(fear)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 custom of putting on new clothes, pasting red couplets and  </a:t>
            </a:r>
            <a:r>
              <a:rPr lang="en-US" altLang="zh-CN" sz="2400" u="sng" dirty="0">
                <a:latin typeface="Times New Roman" panose="02020603050405020304" pitchFamily="18" charset="0"/>
                <a:cs typeface="Times New Roman" panose="02020603050405020304" pitchFamily="18" charset="0"/>
              </a:rPr>
              <a:t>      9     </a:t>
            </a:r>
            <a:r>
              <a:rPr lang="en-US" altLang="zh-CN" sz="2400" dirty="0">
                <a:latin typeface="Times New Roman" panose="02020603050405020304" pitchFamily="18" charset="0"/>
                <a:cs typeface="Times New Roman" panose="02020603050405020304" pitchFamily="18" charset="0"/>
              </a:rPr>
              <a:t>  (set) off fireworks remains. That celebration became </a:t>
            </a:r>
            <a:r>
              <a:rPr lang="en-US" altLang="zh-CN" sz="2400" u="sng" dirty="0">
                <a:latin typeface="Times New Roman" panose="02020603050405020304" pitchFamily="18" charset="0"/>
                <a:cs typeface="Times New Roman" panose="02020603050405020304" pitchFamily="18" charset="0"/>
              </a:rPr>
              <a:t>      10      </a:t>
            </a:r>
            <a:r>
              <a:rPr lang="en-US" altLang="zh-CN" sz="2400" dirty="0">
                <a:latin typeface="Times New Roman" panose="02020603050405020304" pitchFamily="18" charset="0"/>
                <a:cs typeface="Times New Roman" panose="02020603050405020304" pitchFamily="18" charset="0"/>
              </a:rPr>
              <a:t>   fifteen-day festival of family food and good fortune called Chinese New Year.</a:t>
            </a:r>
            <a:endParaRPr lang="en-US" altLang="zh-CN" sz="24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8579556" y="1390828"/>
            <a:ext cx="1219200" cy="461665"/>
          </a:xfrm>
          <a:prstGeom prst="rect">
            <a:avLst/>
          </a:prstGeom>
          <a:solidFill>
            <a:srgbClr val="FF0000"/>
          </a:solid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called</a:t>
            </a:r>
            <a:endParaRPr lang="zh-CN" altLang="en-US" sz="24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9341556" y="1803400"/>
            <a:ext cx="1354666" cy="461665"/>
          </a:xfrm>
          <a:prstGeom prst="rect">
            <a:avLst/>
          </a:prstGeom>
          <a:solidFill>
            <a:srgbClr val="FF00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latin typeface="Times New Roman" panose="02020603050405020304" pitchFamily="18" charset="0"/>
                <a:cs typeface="Times New Roman" panose="02020603050405020304" pitchFamily="18" charset="0"/>
              </a:rPr>
              <a:t>really</a:t>
            </a:r>
            <a:endParaRPr lang="zh-CN" altLang="en-US" sz="2400" dirty="0">
              <a:latin typeface="Times New Roman" panose="02020603050405020304" pitchFamily="18" charset="0"/>
              <a:cs typeface="Times New Roman" panose="02020603050405020304" pitchFamily="18" charset="0"/>
            </a:endParaRPr>
          </a:p>
        </p:txBody>
      </p:sp>
      <p:sp>
        <p:nvSpPr>
          <p:cNvPr id="7" name="文本框 5"/>
          <p:cNvSpPr txBox="1"/>
          <p:nvPr/>
        </p:nvSpPr>
        <p:spPr>
          <a:xfrm>
            <a:off x="7552268" y="2984617"/>
            <a:ext cx="1354666" cy="461665"/>
          </a:xfrm>
          <a:prstGeom prst="rect">
            <a:avLst/>
          </a:prstGeom>
          <a:solidFill>
            <a:srgbClr val="FF00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latin typeface="Times New Roman" panose="02020603050405020304" pitchFamily="18" charset="0"/>
                <a:cs typeface="Times New Roman" panose="02020603050405020304" pitchFamily="18" charset="0"/>
              </a:rPr>
              <a:t>until</a:t>
            </a:r>
            <a:endParaRPr lang="zh-CN" altLang="en-US" sz="2400" dirty="0">
              <a:latin typeface="Times New Roman" panose="02020603050405020304" pitchFamily="18" charset="0"/>
              <a:cs typeface="Times New Roman" panose="02020603050405020304" pitchFamily="18" charset="0"/>
            </a:endParaRPr>
          </a:p>
        </p:txBody>
      </p:sp>
      <p:sp>
        <p:nvSpPr>
          <p:cNvPr id="8" name="文本框 5"/>
          <p:cNvSpPr txBox="1"/>
          <p:nvPr/>
        </p:nvSpPr>
        <p:spPr>
          <a:xfrm>
            <a:off x="3285067" y="3248858"/>
            <a:ext cx="1354666" cy="461665"/>
          </a:xfrm>
          <a:prstGeom prst="rect">
            <a:avLst/>
          </a:prstGeom>
          <a:solidFill>
            <a:srgbClr val="FF00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latin typeface="Times New Roman" panose="02020603050405020304" pitchFamily="18" charset="0"/>
                <a:cs typeface="Times New Roman" panose="02020603050405020304" pitchFamily="18" charset="0"/>
              </a:rPr>
              <a:t>that</a:t>
            </a:r>
            <a:endParaRPr lang="zh-CN" altLang="en-US" sz="2400" dirty="0">
              <a:latin typeface="Times New Roman" panose="02020603050405020304" pitchFamily="18" charset="0"/>
              <a:cs typeface="Times New Roman" panose="02020603050405020304" pitchFamily="18" charset="0"/>
            </a:endParaRPr>
          </a:p>
        </p:txBody>
      </p:sp>
      <p:sp>
        <p:nvSpPr>
          <p:cNvPr id="9" name="文本框 5"/>
          <p:cNvSpPr txBox="1"/>
          <p:nvPr/>
        </p:nvSpPr>
        <p:spPr>
          <a:xfrm>
            <a:off x="7612051" y="2539032"/>
            <a:ext cx="1354666" cy="461665"/>
          </a:xfrm>
          <a:prstGeom prst="rect">
            <a:avLst/>
          </a:prstGeom>
          <a:solidFill>
            <a:srgbClr val="FF00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latin typeface="Times New Roman" panose="02020603050405020304" pitchFamily="18" charset="0"/>
                <a:cs typeface="Times New Roman" panose="02020603050405020304" pitchFamily="18" charset="0"/>
              </a:rPr>
              <a:t>animals</a:t>
            </a:r>
            <a:endParaRPr lang="zh-CN" altLang="en-US" sz="2400" dirty="0">
              <a:latin typeface="Times New Roman" panose="02020603050405020304" pitchFamily="18" charset="0"/>
              <a:cs typeface="Times New Roman" panose="02020603050405020304" pitchFamily="18" charset="0"/>
            </a:endParaRPr>
          </a:p>
        </p:txBody>
      </p:sp>
      <p:sp>
        <p:nvSpPr>
          <p:cNvPr id="10" name="文本框 5"/>
          <p:cNvSpPr txBox="1"/>
          <p:nvPr/>
        </p:nvSpPr>
        <p:spPr>
          <a:xfrm>
            <a:off x="1952978" y="3999488"/>
            <a:ext cx="1354666" cy="461665"/>
          </a:xfrm>
          <a:prstGeom prst="rect">
            <a:avLst/>
          </a:prstGeom>
          <a:solidFill>
            <a:srgbClr val="FF00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latin typeface="Times New Roman" panose="02020603050405020304" pitchFamily="18" charset="0"/>
                <a:cs typeface="Times New Roman" panose="02020603050405020304" pitchFamily="18" charset="0"/>
              </a:rPr>
              <a:t>lit</a:t>
            </a:r>
            <a:endParaRPr lang="zh-CN" altLang="en-US" sz="2400" dirty="0">
              <a:latin typeface="Times New Roman" panose="02020603050405020304" pitchFamily="18" charset="0"/>
              <a:cs typeface="Times New Roman" panose="02020603050405020304" pitchFamily="18" charset="0"/>
            </a:endParaRPr>
          </a:p>
        </p:txBody>
      </p:sp>
      <p:sp>
        <p:nvSpPr>
          <p:cNvPr id="11" name="文本框 5"/>
          <p:cNvSpPr txBox="1"/>
          <p:nvPr/>
        </p:nvSpPr>
        <p:spPr>
          <a:xfrm>
            <a:off x="1226969" y="4412649"/>
            <a:ext cx="1354666" cy="461665"/>
          </a:xfrm>
          <a:prstGeom prst="rect">
            <a:avLst/>
          </a:prstGeom>
          <a:solidFill>
            <a:srgbClr val="FF00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latin typeface="Times New Roman" panose="02020603050405020304" pitchFamily="18" charset="0"/>
                <a:cs typeface="Times New Roman" panose="02020603050405020304" pitchFamily="18" charset="0"/>
              </a:rPr>
              <a:t>to</a:t>
            </a:r>
            <a:endParaRPr lang="zh-CN" altLang="en-US" sz="2400" dirty="0">
              <a:latin typeface="Times New Roman" panose="02020603050405020304" pitchFamily="18" charset="0"/>
              <a:cs typeface="Times New Roman" panose="02020603050405020304" pitchFamily="18" charset="0"/>
            </a:endParaRPr>
          </a:p>
        </p:txBody>
      </p:sp>
      <p:sp>
        <p:nvSpPr>
          <p:cNvPr id="12" name="文本框 5"/>
          <p:cNvSpPr txBox="1"/>
          <p:nvPr/>
        </p:nvSpPr>
        <p:spPr>
          <a:xfrm>
            <a:off x="9454840" y="4719491"/>
            <a:ext cx="1354666" cy="461665"/>
          </a:xfrm>
          <a:prstGeom prst="rect">
            <a:avLst/>
          </a:prstGeom>
          <a:solidFill>
            <a:srgbClr val="FF00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latin typeface="Times New Roman" panose="02020603050405020304" pitchFamily="18" charset="0"/>
                <a:cs typeface="Times New Roman" panose="02020603050405020304" pitchFamily="18" charset="0"/>
              </a:rPr>
              <a:t>fearing</a:t>
            </a:r>
            <a:endParaRPr lang="zh-CN" altLang="en-US" sz="2400" dirty="0">
              <a:latin typeface="Times New Roman" panose="02020603050405020304" pitchFamily="18" charset="0"/>
              <a:cs typeface="Times New Roman" panose="02020603050405020304" pitchFamily="18" charset="0"/>
            </a:endParaRPr>
          </a:p>
        </p:txBody>
      </p:sp>
      <p:sp>
        <p:nvSpPr>
          <p:cNvPr id="13" name="文本框 5"/>
          <p:cNvSpPr txBox="1"/>
          <p:nvPr/>
        </p:nvSpPr>
        <p:spPr>
          <a:xfrm>
            <a:off x="8664223" y="5210222"/>
            <a:ext cx="1354666" cy="461665"/>
          </a:xfrm>
          <a:prstGeom prst="rect">
            <a:avLst/>
          </a:prstGeom>
          <a:solidFill>
            <a:srgbClr val="FF00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latin typeface="Times New Roman" panose="02020603050405020304" pitchFamily="18" charset="0"/>
                <a:cs typeface="Times New Roman" panose="02020603050405020304" pitchFamily="18" charset="0"/>
              </a:rPr>
              <a:t>setting</a:t>
            </a:r>
            <a:endParaRPr lang="zh-CN" altLang="en-US" sz="2400" dirty="0">
              <a:latin typeface="Times New Roman" panose="02020603050405020304" pitchFamily="18" charset="0"/>
              <a:cs typeface="Times New Roman" panose="02020603050405020304" pitchFamily="18" charset="0"/>
            </a:endParaRPr>
          </a:p>
        </p:txBody>
      </p:sp>
      <p:sp>
        <p:nvSpPr>
          <p:cNvPr id="14" name="文本框 5"/>
          <p:cNvSpPr txBox="1"/>
          <p:nvPr/>
        </p:nvSpPr>
        <p:spPr>
          <a:xfrm>
            <a:off x="6090127" y="5568463"/>
            <a:ext cx="1354666" cy="461665"/>
          </a:xfrm>
          <a:prstGeom prst="rect">
            <a:avLst/>
          </a:prstGeom>
          <a:solidFill>
            <a:srgbClr val="FF00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latin typeface="Times New Roman" panose="02020603050405020304" pitchFamily="18" charset="0"/>
                <a:cs typeface="Times New Roman" panose="02020603050405020304" pitchFamily="18" charset="0"/>
              </a:rPr>
              <a:t>a</a:t>
            </a:r>
            <a:endParaRPr lang="zh-CN" altLang="en-US" sz="2400" dirty="0">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55346" y="423685"/>
            <a:ext cx="1473261" cy="1121503"/>
          </a:xfrm>
          <a:prstGeom prst="rect">
            <a:avLst/>
          </a:prstGeom>
        </p:spPr>
      </p:pic>
      <p:sp>
        <p:nvSpPr>
          <p:cNvPr id="16" name="矩形 15"/>
          <p:cNvSpPr/>
          <p:nvPr/>
        </p:nvSpPr>
        <p:spPr>
          <a:xfrm>
            <a:off x="1868372" y="264308"/>
            <a:ext cx="8263801"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rPr>
              <a:t> The legend of the Spring Festival</a:t>
            </a:r>
            <a:endParaRPr lang="zh-CN" altLang="en-US" sz="4000" b="1" cap="none" spc="0" dirty="0">
              <a:ln w="22225">
                <a:solidFill>
                  <a:schemeClr val="accent2"/>
                </a:solidFill>
                <a:prstDash val="solid"/>
              </a:ln>
              <a:solidFill>
                <a:schemeClr val="accent2">
                  <a:lumMod val="40000"/>
                  <a:lumOff val="60000"/>
                </a:schemeClr>
              </a:solidFill>
              <a:effectLst/>
            </a:endParaRPr>
          </a:p>
        </p:txBody>
      </p:sp>
      <p:sp>
        <p:nvSpPr>
          <p:cNvPr id="17" name="文本框 16"/>
          <p:cNvSpPr txBox="1"/>
          <p:nvPr/>
        </p:nvSpPr>
        <p:spPr>
          <a:xfrm>
            <a:off x="1167361" y="958813"/>
            <a:ext cx="4251306" cy="523220"/>
          </a:xfrm>
          <a:prstGeom prst="rect">
            <a:avLst/>
          </a:prstGeom>
          <a:noFill/>
        </p:spPr>
        <p:txBody>
          <a:bodyPr wrap="square" rtlCol="0">
            <a:spAutoFit/>
          </a:bodyPr>
          <a:lstStyle/>
          <a:p>
            <a:r>
              <a:rPr lang="zh-CN" altLang="en-US" sz="2800" dirty="0">
                <a:latin typeface="宋体" panose="02010600030101010101" pitchFamily="2" charset="-122"/>
                <a:ea typeface="宋体" panose="02010600030101010101" pitchFamily="2" charset="-122"/>
              </a:rPr>
              <a:t>高考题型开发：语篇填空</a:t>
            </a:r>
            <a:endParaRPr lang="zh-CN" altLang="en-US" sz="2800" dirty="0">
              <a:latin typeface="宋体" panose="02010600030101010101" pitchFamily="2" charset="-122"/>
              <a:ea typeface="宋体" panose="02010600030101010101"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tags/tag1.xml><?xml version="1.0" encoding="utf-8"?>
<p:tagLst xmlns:p="http://schemas.openxmlformats.org/presentationml/2006/main">
  <p:tag name="PA" val="v5.2.8"/>
</p:tagLst>
</file>

<file path=ppt/tags/tag1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p="http://schemas.openxmlformats.org/presentationml/2006/main">
  <p:tag name="PA" val="v5.2.8"/>
</p:tagLst>
</file>

<file path=ppt/tags/tag2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p="http://schemas.openxmlformats.org/presentationml/2006/main">
  <p:tag name="PA" val="v5.2.8"/>
</p:tagLst>
</file>

<file path=ppt/tags/tag3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16997</Words>
  <Application>WPS 演示</Application>
  <PresentationFormat>宽屏</PresentationFormat>
  <Paragraphs>327</Paragraphs>
  <Slides>29</Slides>
  <Notes>28</Notes>
  <HiddenSlides>0</HiddenSlides>
  <MMClips>3</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29</vt:i4>
      </vt:variant>
    </vt:vector>
  </HeadingPairs>
  <TitlesOfParts>
    <vt:vector size="48" baseType="lpstr">
      <vt:lpstr>Arial</vt:lpstr>
      <vt:lpstr>宋体</vt:lpstr>
      <vt:lpstr>Wingdings</vt:lpstr>
      <vt:lpstr>汉标西红市首字体</vt:lpstr>
      <vt:lpstr>Times New Roman</vt:lpstr>
      <vt:lpstr>字体视界-NWE粗楷体</vt:lpstr>
      <vt:lpstr>Calibri</vt:lpstr>
      <vt:lpstr>等线</vt:lpstr>
      <vt:lpstr>微软雅黑</vt:lpstr>
      <vt:lpstr>Arial Unicode MS</vt:lpstr>
      <vt:lpstr>等线 Light</vt:lpstr>
      <vt:lpstr>Verdana</vt:lpstr>
      <vt:lpstr>����</vt:lpstr>
      <vt:lpstr>Segoe Print</vt:lpstr>
      <vt:lpstr>PingFang SC</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南山有谷堆</cp:lastModifiedBy>
  <cp:revision>378</cp:revision>
  <dcterms:created xsi:type="dcterms:W3CDTF">2018-04-18T06:17:00Z</dcterms:created>
  <dcterms:modified xsi:type="dcterms:W3CDTF">2021-02-05T09:18:33Z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