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0"/>
  </p:notesMasterIdLst>
  <p:sldIdLst>
    <p:sldId id="368" r:id="rId4"/>
    <p:sldId id="286" r:id="rId5"/>
    <p:sldId id="288" r:id="rId6"/>
    <p:sldId id="289" r:id="rId7"/>
    <p:sldId id="290" r:id="rId8"/>
    <p:sldId id="306" r:id="rId9"/>
    <p:sldId id="305" r:id="rId10"/>
    <p:sldId id="307" r:id="rId11"/>
    <p:sldId id="308" r:id="rId12"/>
    <p:sldId id="309" r:id="rId13"/>
    <p:sldId id="312" r:id="rId14"/>
    <p:sldId id="311" r:id="rId15"/>
    <p:sldId id="310" r:id="rId16"/>
    <p:sldId id="329" r:id="rId17"/>
    <p:sldId id="330" r:id="rId18"/>
    <p:sldId id="331" r:id="rId19"/>
    <p:sldId id="332" r:id="rId20"/>
    <p:sldId id="323" r:id="rId21"/>
    <p:sldId id="324" r:id="rId22"/>
    <p:sldId id="338" r:id="rId23"/>
    <p:sldId id="339" r:id="rId24"/>
    <p:sldId id="327" r:id="rId25"/>
    <p:sldId id="328" r:id="rId26"/>
    <p:sldId id="340" r:id="rId27"/>
    <p:sldId id="341" r:id="rId28"/>
    <p:sldId id="333"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4" name="矩形 3"/>
          <p:cNvSpPr/>
          <p:nvPr userDrawn="1"/>
        </p:nvSpPr>
        <p:spPr>
          <a:xfrm>
            <a:off x="391884" y="304801"/>
            <a:ext cx="11422743" cy="612502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rotWithShape="1">
          <a:blip r:embed="rId3">
            <a:extLst>
              <a:ext uri="{28A0092B-C50C-407E-A947-70E740481C1C}">
                <a14:useLocalDpi xmlns:a14="http://schemas.microsoft.com/office/drawing/2010/main" val="0"/>
              </a:ext>
            </a:extLst>
          </a:blip>
          <a:srcRect l="77319" t="77854"/>
          <a:stretch>
            <a:fillRect/>
          </a:stretch>
        </p:blipFill>
        <p:spPr>
          <a:xfrm>
            <a:off x="10507102" y="4383313"/>
            <a:ext cx="1699407" cy="2489203"/>
          </a:xfrm>
          <a:prstGeom prst="rect">
            <a:avLst/>
          </a:prstGeom>
        </p:spPr>
      </p:pic>
      <p:pic>
        <p:nvPicPr>
          <p:cNvPr id="15" name="图片 14"/>
          <p:cNvPicPr>
            <a:picLocks noChangeAspect="1"/>
          </p:cNvPicPr>
          <p:nvPr userDrawn="1"/>
        </p:nvPicPr>
        <p:blipFill rotWithShape="1">
          <a:blip r:embed="rId4">
            <a:extLst>
              <a:ext uri="{28A0092B-C50C-407E-A947-70E740481C1C}">
                <a14:useLocalDpi xmlns:a14="http://schemas.microsoft.com/office/drawing/2010/main" val="0"/>
              </a:ext>
            </a:extLst>
          </a:blip>
          <a:srcRect t="79575" r="69065"/>
          <a:stretch>
            <a:fillRect/>
          </a:stretch>
        </p:blipFill>
        <p:spPr>
          <a:xfrm>
            <a:off x="-17772" y="0"/>
            <a:ext cx="1858840" cy="18411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8" name="矩形 7"/>
          <p:cNvSpPr/>
          <p:nvPr userDrawn="1"/>
        </p:nvSpPr>
        <p:spPr>
          <a:xfrm>
            <a:off x="391884" y="304801"/>
            <a:ext cx="11422743" cy="612502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rotWithShape="1">
          <a:blip r:embed="rId3">
            <a:extLst>
              <a:ext uri="{28A0092B-C50C-407E-A947-70E740481C1C}">
                <a14:useLocalDpi xmlns:a14="http://schemas.microsoft.com/office/drawing/2010/main" val="0"/>
              </a:ext>
            </a:extLst>
          </a:blip>
          <a:srcRect l="77319" t="77854"/>
          <a:stretch>
            <a:fillRect/>
          </a:stretch>
        </p:blipFill>
        <p:spPr>
          <a:xfrm>
            <a:off x="11074400" y="5214262"/>
            <a:ext cx="1132109" cy="1658254"/>
          </a:xfrm>
          <a:prstGeom prst="rect">
            <a:avLst/>
          </a:prstGeom>
        </p:spPr>
      </p:pic>
      <p:pic>
        <p:nvPicPr>
          <p:cNvPr id="18" name="图片 17"/>
          <p:cNvPicPr>
            <a:picLocks noChangeAspect="1"/>
          </p:cNvPicPr>
          <p:nvPr userDrawn="1"/>
        </p:nvPicPr>
        <p:blipFill rotWithShape="1">
          <a:blip r:embed="rId4">
            <a:extLst>
              <a:ext uri="{28A0092B-C50C-407E-A947-70E740481C1C}">
                <a14:useLocalDpi xmlns:a14="http://schemas.microsoft.com/office/drawing/2010/main" val="0"/>
              </a:ext>
            </a:extLst>
          </a:blip>
          <a:srcRect t="79575" r="69065"/>
          <a:stretch>
            <a:fillRect/>
          </a:stretch>
        </p:blipFill>
        <p:spPr>
          <a:xfrm>
            <a:off x="14511" y="1"/>
            <a:ext cx="1551114" cy="15363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3.png"/><Relationship Id="rId7" Type="http://schemas.openxmlformats.org/officeDocument/2006/relationships/image" Target="../media/image4.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3.png"/><Relationship Id="rId7" Type="http://schemas.openxmlformats.org/officeDocument/2006/relationships/image" Target="../media/image4.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jpe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png"/><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0500" y="750570"/>
            <a:ext cx="12257405" cy="6107430"/>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下水作文：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George,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Delighted to learn that you are to learn erhu, a traditional Chinese musical instrument, I’d like to recommend Mr. Wang to be your teacher.  </a:t>
            </a:r>
            <a:r>
              <a:rPr lang="en-US" sz="2800">
                <a:latin typeface="Times New Roman" panose="02020603050405020304" charset="0"/>
                <a:ea typeface="宋体" panose="02010600030101010101" pitchFamily="2" charset="-122"/>
                <a:cs typeface="Times New Roman" panose="02020603050405020304" charset="0"/>
                <a:sym typeface="+mn-ea"/>
              </a:rPr>
              <a:t> </a:t>
            </a:r>
            <a:endParaRPr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I’m convinced that Mr. Wang is the very person you want. Having been teaching in our school for years, he is equipped with rich teaching experience and excellent performing skills, which has helped many students achieve success in the field. Besides, a good command of English surely enables him to communicate with you with ease.  </a:t>
            </a:r>
            <a:endParaRPr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Hope my recommendation can be helpful and wish your learning rewarding.</a:t>
            </a:r>
            <a:endParaRPr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1</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：推荐一个人</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202005宁波二模</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假如你是李华，你们学校的外教</a:t>
            </a:r>
            <a:r>
              <a:rPr lang="zh-CN" altLang="en-US" sz="2800">
                <a:latin typeface="Times New Roman" panose="02020603050405020304" charset="0"/>
                <a:ea typeface="宋体" panose="02010600030101010101" pitchFamily="2" charset="-122"/>
                <a:cs typeface="Times New Roman" panose="02020603050405020304" charset="0"/>
                <a:sym typeface="+mn-ea"/>
              </a:rPr>
              <a:t>Mr. James</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想找一个人教他8岁的儿子中文。请你写信推荐你的朋友王明，内容包括：</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1．写信目的；</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2．推荐理由。</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Mr. James,</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Learning that you are looking for someone to teach/tutor your 8-year-old son Chinese, I am writing to recommend my friend Wang Ming.</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Discipline and diligence makes Wang Ming one of the top students in the class. Being good at Chinese and English, he once won the first place in our school speech competition. Besides, he is easy-going and willing to help others. In short, I am convinced that he is an ideal candidate.</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I would be appreciative if you could consider my recommendation favorably.</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 sincerely,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Li Hua</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下水作文：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Mr. James,</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Learning that you are looking for a Chinese tutor for your son,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writing to recommend my friend Wang Ming to you.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fully convinced that he will be capable of the job. Not only does he have high proficiency of both Chinese and English, but he also equips himself with amiable character. As a consequence, he is bound to get along well with your eight-year-old son. Moreover, he has abundant experience as well as subtle tutoring techniques, which qualifies him to help your son make progress.</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d be grateful if you could consider my recommendation.</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2</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：推荐自己</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2018年6月浙江高考</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假定你是李华，你校英语协会招聘志愿者，接待来访的国外大学生，请你写信应聘，内容包括：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1.口语能力；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2.相关经验；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3.应聘目的。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05853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987425"/>
            <a:ext cx="11516995" cy="612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Sir or Madam,</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Li Hua, a senior 3 student. I'm writing to apply to be a volunteer to receive the students</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from abroad.</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 think I can be qualified for the job. Firstly, I have a good command of oral English, which enables me to communicate with foreign students with great ease. Besides, my previous experience as a volunteer may help me settle the potential problems in the process.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fully convinced that through this I can learn more about their life style and expose them to the beautiful Chinese culture.</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d appreciate it if you could take my application into consideration. Looking forward to your reply.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Yours sincerely,</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Li Hua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cs typeface="Times New Roman" panose="02020603050405020304" charset="0"/>
                <a:sym typeface="+mn-ea"/>
              </a:rPr>
              <a:t>‘</a:t>
            </a:r>
            <a:endParaRPr 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3</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：推荐学习资源</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dirty="0" smtClean="0">
                <a:sym typeface="+mn-ea"/>
              </a:rPr>
              <a:t>202006</a:t>
            </a:r>
            <a:r>
              <a:rPr lang="zh-CN" altLang="en-US" sz="2800" dirty="0" smtClean="0">
                <a:sym typeface="+mn-ea"/>
              </a:rPr>
              <a:t>温州三模</a:t>
            </a:r>
            <a:endParaRPr lang="zh-CN" altLang="en-US" sz="2800" dirty="0" smtClean="0">
              <a:sym typeface="+mn-ea"/>
            </a:endParaRPr>
          </a:p>
          <a:p>
            <a:pPr algn="l" fontAlgn="auto">
              <a:lnSpc>
                <a:spcPct val="100000"/>
              </a:lnSpc>
              <a:spcBef>
                <a:spcPts val="0"/>
              </a:spcBef>
              <a:buNone/>
            </a:pPr>
            <a:r>
              <a:rPr lang="zh-CN" altLang="en-US" sz="2800" dirty="0" smtClean="0">
                <a:sym typeface="+mn-ea"/>
              </a:rPr>
              <a:t> </a:t>
            </a:r>
            <a:r>
              <a:rPr lang="en-US" altLang="zh-CN" sz="2800" dirty="0" smtClean="0">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假如你是李华，你的英国朋友Gary学习汉语碰到困难，写信请你推荐相关的学习资源，帮助解决问题。请你回信，内容包括：</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1.资源名称；</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2.推荐理由。(在线老师)</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Gary,</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Hearing that you encounter several problems in Chinese learning,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d like to offer you my suggestions.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An app called HiChinese is my top recommendation. It features dialogues in real life context, which will ensure you a good command of daily useful expressions. Besides, keeping a dictionary at hand is also a must for you. Hence, I highly recommend The Modern Chinese Dictionary in which various meanings of the same word are exemplified in detail.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Wish you every success in your Chinese learning.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Yours,</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4</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：推荐一门课</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2019</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台州模拟</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假如你是李华，你校的美国交换生 Steven给你发了一封邮件，请你为他推荐一门选修课（optional course）。现请你给他回复，推荐白老师的“唐诗”选修课。内容包括：</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1．写信目的；</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2．推荐理由。</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Steven,</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Learning from your last e-mail that you have difficulty in choosing an optional course, I'm writing to recommend Mr. Bai's Tang Poems to you.</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The course, which focuses on some masters in the field and their masterpieces, offers a platform where you can fully appreciate the charm of Tang poems and the beauty of the Chinese language. And Mr. Bai's humor, rich knowledge and the lively atmosphere he creates will leave you a deep impression.</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I guarantee you'll harvest a lot from the course. Best wishes.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l="56967" t="3637" r="12803" b="55728"/>
          <a:stretch>
            <a:fillRect/>
          </a:stretch>
        </p:blipFill>
        <p:spPr>
          <a:xfrm>
            <a:off x="8226492" y="116114"/>
            <a:ext cx="1381965" cy="2786744"/>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4">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8981" t="17450" r="21387" b="54928"/>
          <a:stretch>
            <a:fillRect/>
          </a:stretch>
        </p:blipFill>
        <p:spPr>
          <a:xfrm>
            <a:off x="1246505" y="1784985"/>
            <a:ext cx="10093960" cy="3168015"/>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40058" t="7084" r="41330" b="79675"/>
          <a:stretch>
            <a:fillRect/>
          </a:stretch>
        </p:blipFill>
        <p:spPr>
          <a:xfrm>
            <a:off x="2933700" y="666750"/>
            <a:ext cx="1545766" cy="1649727"/>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t="78944" r="69734"/>
          <a:stretch>
            <a:fillRect/>
          </a:stretch>
        </p:blipFill>
        <p:spPr>
          <a:xfrm>
            <a:off x="6170" y="4662089"/>
            <a:ext cx="2337750" cy="2439830"/>
          </a:xfrm>
          <a:prstGeom prst="rect">
            <a:avLst/>
          </a:prstGeom>
        </p:spPr>
      </p:pic>
      <p:pic>
        <p:nvPicPr>
          <p:cNvPr id="37" name="图片 36"/>
          <p:cNvPicPr>
            <a:picLocks noChangeAspect="1"/>
          </p:cNvPicPr>
          <p:nvPr/>
        </p:nvPicPr>
        <p:blipFill rotWithShape="1">
          <a:blip r:embed="rId8">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577975" y="2638425"/>
            <a:ext cx="9196070" cy="1445260"/>
          </a:xfrm>
          <a:prstGeom prst="rect">
            <a:avLst/>
          </a:prstGeom>
          <a:noFill/>
        </p:spPr>
        <p:txBody>
          <a:bodyPr wrap="square" rtlCol="0">
            <a:spAutoFit/>
          </a:bodyPr>
          <a:lstStyle/>
          <a:p>
            <a:pPr algn="ctr"/>
            <a:r>
              <a:rPr lang="zh-CN" altLang="en-US" sz="4400" b="1">
                <a:latin typeface="宋体" panose="02010600030101010101" pitchFamily="2" charset="-122"/>
                <a:ea typeface="宋体" panose="02010600030101010101" pitchFamily="2" charset="-122"/>
                <a:cs typeface="宋体" panose="02010600030101010101" pitchFamily="2" charset="-122"/>
                <a:sym typeface="+mn-ea"/>
              </a:rPr>
              <a:t>20211105湖丽衢联考应用文写作</a:t>
            </a:r>
            <a:endParaRPr lang="zh-CN" altLang="en-US" sz="4400" b="1">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4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4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4400" b="1">
                <a:latin typeface="宋体" panose="02010600030101010101" pitchFamily="2" charset="-122"/>
                <a:ea typeface="宋体" panose="02010600030101010101" pitchFamily="2" charset="-122"/>
                <a:cs typeface="宋体" panose="02010600030101010101" pitchFamily="2" charset="-122"/>
                <a:sym typeface="+mn-ea"/>
              </a:rPr>
              <a:t>--推荐信</a:t>
            </a:r>
            <a:endParaRPr lang="zh-CN" altLang="en-US" sz="4400" b="1" dirty="0">
              <a:solidFill>
                <a:srgbClr val="9DBDB2"/>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4891405" y="5224780"/>
            <a:ext cx="59632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buNone/>
            </a:pPr>
            <a:r>
              <a:rPr lang="zh-CN" altLang="en-US" sz="3600" dirty="0">
                <a:solidFill>
                  <a:srgbClr val="447868"/>
                </a:solidFill>
                <a:latin typeface="方正姚体" panose="02010601030101010101" charset="-122"/>
                <a:ea typeface="方正姚体" panose="02010601030101010101" charset="-122"/>
                <a:cs typeface="方正姚体" panose="02010601030101010101" charset="-122"/>
              </a:rPr>
              <a:t>陈星可</a:t>
            </a:r>
            <a:r>
              <a:rPr lang="en-US" altLang="zh-CN" sz="3600" dirty="0">
                <a:solidFill>
                  <a:srgbClr val="447868"/>
                </a:solidFill>
                <a:latin typeface="方正姚体" panose="02010601030101010101" charset="-122"/>
                <a:ea typeface="方正姚体" panose="02010601030101010101" charset="-122"/>
                <a:cs typeface="方正姚体" panose="02010601030101010101" charset="-122"/>
              </a:rPr>
              <a:t>  </a:t>
            </a:r>
            <a:r>
              <a:rPr lang="zh-CN" altLang="en-US" sz="3600" dirty="0">
                <a:solidFill>
                  <a:srgbClr val="447868"/>
                </a:solidFill>
                <a:latin typeface="方正姚体" panose="02010601030101010101" charset="-122"/>
                <a:ea typeface="方正姚体" panose="02010601030101010101" charset="-122"/>
                <a:cs typeface="方正姚体" panose="02010601030101010101" charset="-122"/>
              </a:rPr>
              <a:t>浙江省天台中学</a:t>
            </a:r>
            <a:endParaRPr lang="zh-CN" altLang="en-US" sz="3600" dirty="0">
              <a:solidFill>
                <a:srgbClr val="447868"/>
              </a:solidFill>
              <a:latin typeface="方正姚体" panose="02010601030101010101" charset="-122"/>
              <a:ea typeface="方正姚体" panose="02010601030101010101" charset="-122"/>
              <a:cs typeface="方正姚体" panose="02010601030101010101" charset="-122"/>
            </a:endParaRPr>
          </a:p>
        </p:txBody>
      </p:sp>
      <p:pic>
        <p:nvPicPr>
          <p:cNvPr id="3" name="图片 2"/>
          <p:cNvPicPr>
            <a:picLocks noChangeAspect="1"/>
          </p:cNvPicPr>
          <p:nvPr/>
        </p:nvPicPr>
        <p:blipFill rotWithShape="1">
          <a:blip r:embed="rId9">
            <a:extLst>
              <a:ext uri="{28A0092B-C50C-407E-A947-70E740481C1C}">
                <a14:useLocalDpi xmlns:a14="http://schemas.microsoft.com/office/drawing/2010/main" val="0"/>
              </a:ext>
            </a:extLst>
          </a:blip>
          <a:srcRect l="23648" t="11217" r="59660" b="73744"/>
          <a:stretch>
            <a:fillRect/>
          </a:stretch>
        </p:blipFill>
        <p:spPr>
          <a:xfrm rot="18763162">
            <a:off x="7491075" y="1110700"/>
            <a:ext cx="763065" cy="1031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5</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：推荐学校</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a:sym typeface="+mn-ea"/>
              </a:rPr>
              <a:t>2019.10</a:t>
            </a:r>
            <a:r>
              <a:rPr lang="zh-CN" altLang="en-US" sz="2800">
                <a:sym typeface="+mn-ea"/>
              </a:rPr>
              <a:t>五校联考</a:t>
            </a:r>
            <a:endParaRPr lang="zh-CN" altLang="en-US" sz="2800"/>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假设你是李华，得知你的英国笔友 Jacky 想到中国的大学学汉语，并体验中国文化，来信征询你的意见。请你根据以下提示，给他写一封回信。内容包括：</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1.表示欢迎；</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2.推荐大学；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3.你的期待。</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1233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Jacky,</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I'm delighted to learn that you are coming to China to learn Chinese. Welcome! Here, I'd like to share my idea with you about which university to apply for.</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Given your keen interest in Chinese culture, I'd like to recommend  Zhejiang University to you. You can immerse yourself in our profound history and splendid culture in its Chinese Literature major. Moreover, Zhejiang University is located in Hangzhou , which will attract you with its beautiful scenery and harmonious cultural environment.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 sincerely hope your dream will come true. If you have further questions, please let me know.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6</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：景点</a:t>
            </a:r>
            <a:endParaRPr lang="en-US" altLang="zh-CN"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假如你是张文，你的美国笔友Jack一家人要来温州度暑假，特别来信询问特色旅游的情况，请你给他回复一封电子邮件，内容包括：</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1.推荐地点；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2.推荐理由。</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2.可适当增加细节，以使行文连贯注意：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1233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dirty="0">
                <a:solidFill>
                  <a:schemeClr val="tx1"/>
                </a:solidFill>
                <a:latin typeface="Cambria Math" panose="02040503050406030204" pitchFamily="18" charset="0"/>
                <a:ea typeface="Cambria Math" panose="02040503050406030204" pitchFamily="18" charset="0"/>
                <a:sym typeface="+mn-ea"/>
              </a:rPr>
              <a:t>Dear Jack</a:t>
            </a:r>
            <a:r>
              <a:rPr lang="zh-CN" altLang="en-US" sz="2800" dirty="0">
                <a:solidFill>
                  <a:schemeClr val="tx1"/>
                </a:solidFill>
                <a:latin typeface="Cambria Math" panose="02040503050406030204" pitchFamily="18" charset="0"/>
                <a:ea typeface="Cambria Math" panose="02040503050406030204" pitchFamily="18" charset="0"/>
                <a:sym typeface="+mn-ea"/>
              </a:rPr>
              <a:t>，</a:t>
            </a:r>
            <a:endParaRPr lang="zh-CN" altLang="en-US" sz="2800" dirty="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smtClean="0">
                <a:solidFill>
                  <a:schemeClr val="tx1"/>
                </a:solidFill>
                <a:latin typeface="Cambria Math" panose="02040503050406030204" pitchFamily="18" charset="0"/>
                <a:ea typeface="Cambria Math" panose="02040503050406030204" pitchFamily="18" charset="0"/>
                <a:sym typeface="+mn-ea"/>
              </a:rPr>
              <a:t>     I’m </a:t>
            </a:r>
            <a:r>
              <a:rPr lang="en-US" altLang="zh-CN" sz="2800" dirty="0">
                <a:solidFill>
                  <a:schemeClr val="tx1"/>
                </a:solidFill>
                <a:latin typeface="Cambria Math" panose="02040503050406030204" pitchFamily="18" charset="0"/>
                <a:ea typeface="Cambria Math" panose="02040503050406030204" pitchFamily="18" charset="0"/>
                <a:sym typeface="+mn-ea"/>
              </a:rPr>
              <a:t>glad to know you and your family are coming to Wenzhou for </a:t>
            </a:r>
            <a:r>
              <a:rPr lang="en-US" altLang="zh-CN" sz="2800" dirty="0" smtClean="0">
                <a:solidFill>
                  <a:schemeClr val="tx1"/>
                </a:solidFill>
                <a:latin typeface="Cambria Math" panose="02040503050406030204" pitchFamily="18" charset="0"/>
                <a:ea typeface="Cambria Math" panose="02040503050406030204" pitchFamily="18" charset="0"/>
                <a:sym typeface="+mn-ea"/>
              </a:rPr>
              <a:t>the summer holiday. About special attractions here, I </a:t>
            </a:r>
            <a:r>
              <a:rPr lang="en-US" altLang="zh-CN" sz="2800" dirty="0">
                <a:solidFill>
                  <a:schemeClr val="tx1"/>
                </a:solidFill>
                <a:latin typeface="Cambria Math" panose="02040503050406030204" pitchFamily="18" charset="0"/>
                <a:ea typeface="Cambria Math" panose="02040503050406030204" pitchFamily="18" charset="0"/>
                <a:sym typeface="+mn-ea"/>
              </a:rPr>
              <a:t>believe </a:t>
            </a:r>
            <a:r>
              <a:rPr lang="en-US" altLang="zh-CN" sz="2800" dirty="0" err="1">
                <a:solidFill>
                  <a:schemeClr val="tx1"/>
                </a:solidFill>
                <a:latin typeface="Cambria Math" panose="02040503050406030204" pitchFamily="18" charset="0"/>
                <a:ea typeface="Cambria Math" panose="02040503050406030204" pitchFamily="18" charset="0"/>
                <a:sym typeface="+mn-ea"/>
              </a:rPr>
              <a:t>Yongjia</a:t>
            </a:r>
            <a:r>
              <a:rPr lang="en-US" altLang="zh-CN" sz="2800" dirty="0">
                <a:solidFill>
                  <a:schemeClr val="tx1"/>
                </a:solidFill>
                <a:latin typeface="Cambria Math" panose="02040503050406030204" pitchFamily="18" charset="0"/>
                <a:ea typeface="Cambria Math" panose="02040503050406030204" pitchFamily="18" charset="0"/>
                <a:sym typeface="+mn-ea"/>
              </a:rPr>
              <a:t> is an ideal destination.</a:t>
            </a:r>
            <a:endParaRPr lang="en-US" altLang="zh-CN" sz="2800" dirty="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a:solidFill>
                  <a:schemeClr val="tx1"/>
                </a:solidFill>
                <a:latin typeface="Cambria Math" panose="02040503050406030204" pitchFamily="18" charset="0"/>
                <a:ea typeface="Cambria Math" panose="02040503050406030204" pitchFamily="18" charset="0"/>
                <a:sym typeface="+mn-ea"/>
              </a:rPr>
              <a:t>    With fascinating scenery of mountains and rivers, it is a typical </a:t>
            </a:r>
            <a:r>
              <a:rPr lang="en-US" altLang="zh-CN" sz="2800" dirty="0" smtClean="0">
                <a:solidFill>
                  <a:schemeClr val="tx1"/>
                </a:solidFill>
                <a:latin typeface="Cambria Math" panose="02040503050406030204" pitchFamily="18" charset="0"/>
                <a:ea typeface="Cambria Math" panose="02040503050406030204" pitchFamily="18" charset="0"/>
                <a:sym typeface="+mn-ea"/>
              </a:rPr>
              <a:t>county where </a:t>
            </a:r>
            <a:r>
              <a:rPr lang="en-US" altLang="zh-CN" sz="2800" dirty="0">
                <a:solidFill>
                  <a:schemeClr val="tx1"/>
                </a:solidFill>
                <a:latin typeface="Cambria Math" panose="02040503050406030204" pitchFamily="18" charset="0"/>
                <a:ea typeface="Cambria Math" panose="02040503050406030204" pitchFamily="18" charset="0"/>
                <a:sym typeface="+mn-ea"/>
              </a:rPr>
              <a:t>dozens of ancient villages lie. You can not only appreciate the fantastic </a:t>
            </a:r>
            <a:r>
              <a:rPr lang="en-US" altLang="zh-CN" sz="2800" dirty="0" smtClean="0">
                <a:solidFill>
                  <a:schemeClr val="tx1"/>
                </a:solidFill>
                <a:latin typeface="Cambria Math" panose="02040503050406030204" pitchFamily="18" charset="0"/>
                <a:ea typeface="Cambria Math" panose="02040503050406030204" pitchFamily="18" charset="0"/>
                <a:sym typeface="+mn-ea"/>
              </a:rPr>
              <a:t>landscapes but </a:t>
            </a:r>
            <a:r>
              <a:rPr lang="en-US" altLang="zh-CN" sz="2800" dirty="0">
                <a:solidFill>
                  <a:schemeClr val="tx1"/>
                </a:solidFill>
                <a:latin typeface="Cambria Math" panose="02040503050406030204" pitchFamily="18" charset="0"/>
                <a:ea typeface="Cambria Math" panose="02040503050406030204" pitchFamily="18" charset="0"/>
                <a:sym typeface="+mn-ea"/>
              </a:rPr>
              <a:t>also enjoy the unique local customs and delicious food. Surely the trip will leave you an </a:t>
            </a:r>
            <a:r>
              <a:rPr lang="en-US" altLang="zh-CN" sz="2800" dirty="0" smtClean="0">
                <a:solidFill>
                  <a:schemeClr val="tx1"/>
                </a:solidFill>
                <a:latin typeface="Cambria Math" panose="02040503050406030204" pitchFamily="18" charset="0"/>
                <a:ea typeface="Cambria Math" panose="02040503050406030204" pitchFamily="18" charset="0"/>
                <a:sym typeface="+mn-ea"/>
              </a:rPr>
              <a:t>unforgettable memory</a:t>
            </a:r>
            <a:r>
              <a:rPr lang="en-US" altLang="zh-CN" sz="2800" dirty="0">
                <a:solidFill>
                  <a:schemeClr val="tx1"/>
                </a:solidFill>
                <a:latin typeface="Cambria Math" panose="02040503050406030204" pitchFamily="18" charset="0"/>
                <a:ea typeface="Cambria Math" panose="02040503050406030204" pitchFamily="18" charset="0"/>
                <a:sym typeface="+mn-ea"/>
              </a:rPr>
              <a:t>.</a:t>
            </a:r>
            <a:endParaRPr lang="en-US" altLang="zh-CN" sz="2800" dirty="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smtClean="0">
                <a:solidFill>
                  <a:schemeClr val="tx1"/>
                </a:solidFill>
                <a:latin typeface="Cambria Math" panose="02040503050406030204" pitchFamily="18" charset="0"/>
                <a:ea typeface="Cambria Math" panose="02040503050406030204" pitchFamily="18" charset="0"/>
                <a:sym typeface="+mn-ea"/>
              </a:rPr>
              <a:t>       Looking </a:t>
            </a:r>
            <a:r>
              <a:rPr lang="en-US" altLang="zh-CN" sz="2800" dirty="0">
                <a:solidFill>
                  <a:schemeClr val="tx1"/>
                </a:solidFill>
                <a:latin typeface="Cambria Math" panose="02040503050406030204" pitchFamily="18" charset="0"/>
                <a:ea typeface="Cambria Math" panose="02040503050406030204" pitchFamily="18" charset="0"/>
                <a:sym typeface="+mn-ea"/>
              </a:rPr>
              <a:t>forward to your arrival soon! </a:t>
            </a:r>
            <a:r>
              <a:rPr lang="en-US" altLang="zh-CN" sz="2800" dirty="0" smtClean="0">
                <a:solidFill>
                  <a:schemeClr val="tx1"/>
                </a:solidFill>
                <a:latin typeface="Cambria Math" panose="02040503050406030204" pitchFamily="18" charset="0"/>
                <a:ea typeface="Cambria Math" panose="02040503050406030204" pitchFamily="18" charset="0"/>
                <a:sym typeface="+mn-ea"/>
              </a:rPr>
              <a:t>Best </a:t>
            </a:r>
            <a:r>
              <a:rPr lang="en-US" altLang="zh-CN" sz="2800" dirty="0">
                <a:solidFill>
                  <a:schemeClr val="tx1"/>
                </a:solidFill>
                <a:latin typeface="Cambria Math" panose="02040503050406030204" pitchFamily="18" charset="0"/>
                <a:ea typeface="Cambria Math" panose="02040503050406030204" pitchFamily="18" charset="0"/>
                <a:sym typeface="+mn-ea"/>
              </a:rPr>
              <a:t>wishes,</a:t>
            </a:r>
            <a:endParaRPr lang="en-US" altLang="zh-CN" sz="2800" dirty="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smtClean="0">
                <a:solidFill>
                  <a:schemeClr val="tx1"/>
                </a:solidFill>
                <a:latin typeface="Cambria Math" panose="02040503050406030204" pitchFamily="18" charset="0"/>
                <a:ea typeface="Cambria Math" panose="02040503050406030204" pitchFamily="18" charset="0"/>
                <a:sym typeface="+mn-ea"/>
              </a:rPr>
              <a:t>                                                                                    Yours,</a:t>
            </a:r>
            <a:endParaRPr lang="en-US" altLang="zh-CN" sz="2800" dirty="0" smtClean="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a:solidFill>
                  <a:schemeClr val="tx1"/>
                </a:solidFill>
                <a:latin typeface="Cambria Math" panose="02040503050406030204" pitchFamily="18" charset="0"/>
                <a:ea typeface="Cambria Math" panose="02040503050406030204" pitchFamily="18" charset="0"/>
                <a:sym typeface="+mn-ea"/>
              </a:rPr>
              <a:t> </a:t>
            </a:r>
            <a:r>
              <a:rPr lang="en-US" altLang="zh-CN" sz="2800" dirty="0" smtClean="0">
                <a:solidFill>
                  <a:schemeClr val="tx1"/>
                </a:solidFill>
                <a:latin typeface="Cambria Math" panose="02040503050406030204" pitchFamily="18" charset="0"/>
                <a:ea typeface="Cambria Math" panose="02040503050406030204" pitchFamily="18" charset="0"/>
                <a:sym typeface="+mn-ea"/>
              </a:rPr>
              <a:t>                                                                                     Zhang Wen</a:t>
            </a:r>
            <a:r>
              <a:rPr lang="en-US" altLang="zh-CN" sz="2800" dirty="0" smtClean="0">
                <a:solidFill>
                  <a:schemeClr val="tx1"/>
                </a:solidFill>
                <a:latin typeface="Cambria Math" panose="02040503050406030204" pitchFamily="18" charset="0"/>
                <a:sym typeface="+mn-ea"/>
              </a:rPr>
              <a:t> </a:t>
            </a:r>
            <a:endParaRPr lang="en-US" altLang="zh-CN" sz="2800" dirty="0" smtClean="0">
              <a:solidFill>
                <a:schemeClr val="tx1"/>
              </a:solidFill>
              <a:latin typeface="Cambria Math" panose="02040503050406030204" pitchFamily="18" charset="0"/>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7</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：活动</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dirty="0" smtClean="0">
                <a:sym typeface="+mn-ea"/>
              </a:rPr>
              <a:t>2020</a:t>
            </a:r>
            <a:r>
              <a:rPr lang="zh-CN" altLang="en-US" sz="2800" dirty="0" smtClean="0">
                <a:sym typeface="+mn-ea"/>
              </a:rPr>
              <a:t>年</a:t>
            </a:r>
            <a:r>
              <a:rPr lang="en-US" altLang="zh-CN" sz="2800" dirty="0" smtClean="0">
                <a:sym typeface="+mn-ea"/>
              </a:rPr>
              <a:t>12</a:t>
            </a:r>
            <a:r>
              <a:rPr lang="zh-CN" altLang="en-US" sz="2800" dirty="0" smtClean="0">
                <a:sym typeface="+mn-ea"/>
              </a:rPr>
              <a:t>月学军适应性考试</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假如你是李华，你的外国朋友Jack对中国文化很感兴趣。你们原定本周日上午9点参观浙江省博物馆，现博物馆因故闭馆一周，请给他写一封邮件，内容要点如下:</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 告知闭馆消息;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 推荐其他活动;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3. 期待回复。</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2.可以适当增加细节，以使行文连贯。</a:t>
            </a: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1233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Dear Jack,</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I regret to inform/tell you that the visit to Zhejiang Museum scheduled at 9 A.M. this Sunday has to be canceled because the museum will be closed for maintenance for a week.</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It is a pity that we can not appreciate the splendid collection of interesting cultural artifacts. Would you like to enjoy a Yue Opera performance instead? It is a perfect alternative to explore another charming form of Chinese culture as well. I bet it will never fail to satisfy you.</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Looking forward to your reply.</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Yours, </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Li Hua</a:t>
            </a:r>
            <a:endParaRPr sz="2800" dirty="0">
              <a:solidFill>
                <a:schemeClr val="tx1"/>
              </a:solidFill>
              <a:latin typeface="Cambria Math" panose="02040503050406030204" pitchFamily="18" charset="0"/>
              <a:ea typeface="Cambria Math" panose="02040503050406030204" pitchFamily="18" charset="0"/>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l="56967" t="3637" r="12803" b="55728"/>
          <a:stretch>
            <a:fillRect/>
          </a:stretch>
        </p:blipFill>
        <p:spPr>
          <a:xfrm>
            <a:off x="8226492" y="116114"/>
            <a:ext cx="1381965" cy="2786744"/>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4">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8981" t="17450" r="21387" b="54928"/>
          <a:stretch>
            <a:fillRect/>
          </a:stretch>
        </p:blipFill>
        <p:spPr>
          <a:xfrm>
            <a:off x="2934335" y="1784985"/>
            <a:ext cx="7004685" cy="2286000"/>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40058" t="7084" r="41330" b="79675"/>
          <a:stretch>
            <a:fillRect/>
          </a:stretch>
        </p:blipFill>
        <p:spPr>
          <a:xfrm>
            <a:off x="2933700" y="666750"/>
            <a:ext cx="1545766" cy="1649727"/>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8">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3335655" y="2406015"/>
            <a:ext cx="5694045" cy="1106805"/>
          </a:xfrm>
          <a:prstGeom prst="rect">
            <a:avLst/>
          </a:prstGeom>
          <a:noFill/>
        </p:spPr>
        <p:txBody>
          <a:bodyPr wrap="square" rtlCol="0">
            <a:spAutoFit/>
          </a:bodyPr>
          <a:lstStyle/>
          <a:p>
            <a:pPr algn="ctr"/>
            <a:r>
              <a:rPr lang="en-US" altLang="zh-CN" sz="6600" b="1" dirty="0">
                <a:solidFill>
                  <a:srgbClr val="60A095"/>
                </a:solidFill>
                <a:latin typeface="微软雅黑" panose="020B0503020204020204" charset="-122"/>
                <a:ea typeface="微软雅黑" panose="020B0503020204020204" charset="-122"/>
              </a:rPr>
              <a:t>THANK YOU </a:t>
            </a:r>
            <a:endParaRPr lang="zh-CN" altLang="en-US" sz="6600" b="1" dirty="0">
              <a:solidFill>
                <a:srgbClr val="60A095"/>
              </a:solidFill>
              <a:latin typeface="微软雅黑" panose="020B0503020204020204" charset="-122"/>
              <a:ea typeface="微软雅黑" panose="020B0503020204020204" charset="-122"/>
            </a:endParaRPr>
          </a:p>
        </p:txBody>
      </p:sp>
      <p:pic>
        <p:nvPicPr>
          <p:cNvPr id="3" name="图片 2"/>
          <p:cNvPicPr>
            <a:picLocks noChangeAspect="1"/>
          </p:cNvPicPr>
          <p:nvPr/>
        </p:nvPicPr>
        <p:blipFill rotWithShape="1">
          <a:blip r:embed="rId9">
            <a:extLst>
              <a:ext uri="{28A0092B-C50C-407E-A947-70E740481C1C}">
                <a14:useLocalDpi xmlns:a14="http://schemas.microsoft.com/office/drawing/2010/main" val="0"/>
              </a:ext>
            </a:extLst>
          </a:blip>
          <a:srcRect l="23648" t="11217" r="59660" b="73744"/>
          <a:stretch>
            <a:fillRect/>
          </a:stretch>
        </p:blipFill>
        <p:spPr>
          <a:xfrm rot="18763162">
            <a:off x="7491075" y="1110700"/>
            <a:ext cx="763065" cy="1031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0500" y="1161415"/>
            <a:ext cx="12257405" cy="49549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226257"/>
            <a:ext cx="3230880" cy="829945"/>
          </a:xfrm>
          <a:prstGeom prst="rect">
            <a:avLst/>
          </a:prstGeom>
          <a:noFill/>
        </p:spPr>
        <p:txBody>
          <a:bodyPr wrap="none" rtlCol="0">
            <a:spAutoFit/>
          </a:bodyPr>
          <a:lstStyle/>
          <a:p>
            <a:r>
              <a:rPr lang="zh-CN" altLang="en-US" sz="4800" b="1" dirty="0">
                <a:solidFill>
                  <a:srgbClr val="9DBDB2"/>
                </a:solidFill>
                <a:latin typeface="微软雅黑" panose="020B0503020204020204" charset="-122"/>
                <a:ea typeface="微软雅黑" panose="020B0503020204020204" charset="-122"/>
              </a:rPr>
              <a:t>试题呈现：</a:t>
            </a:r>
            <a:endParaRPr lang="zh-CN" altLang="en-US" sz="4800" b="1" dirty="0">
              <a:solidFill>
                <a:srgbClr val="9DBDB2"/>
              </a:solidFill>
              <a:latin typeface="微软雅黑" panose="020B0503020204020204" charset="-122"/>
              <a:ea typeface="微软雅黑" panose="020B0503020204020204" charset="-122"/>
            </a:endParaRPr>
          </a:p>
        </p:txBody>
      </p:sp>
      <p:sp>
        <p:nvSpPr>
          <p:cNvPr id="44" name="矩形 259"/>
          <p:cNvSpPr>
            <a:spLocks noChangeArrowheads="1"/>
          </p:cNvSpPr>
          <p:nvPr/>
        </p:nvSpPr>
        <p:spPr bwMode="auto">
          <a:xfrm>
            <a:off x="565150" y="1443355"/>
            <a:ext cx="11516995" cy="43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50000"/>
              </a:lnSpc>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假定你是李华，你的外国朋友</a:t>
            </a:r>
            <a:r>
              <a:rPr lang="zh-CN" altLang="en-US" sz="2800">
                <a:latin typeface="Times New Roman" panose="02020603050405020304" charset="0"/>
                <a:ea typeface="宋体" panose="02010600030101010101" pitchFamily="2" charset="-122"/>
                <a:cs typeface="Times New Roman" panose="02020603050405020304" charset="0"/>
                <a:sym typeface="+mn-ea"/>
              </a:rPr>
              <a:t>George</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打算学习中国传统乐器二胡 (</a:t>
            </a:r>
            <a:r>
              <a:rPr lang="zh-CN" altLang="en-US" sz="2800">
                <a:latin typeface="Times New Roman" panose="02020603050405020304" charset="0"/>
                <a:ea typeface="宋体" panose="02010600030101010101" pitchFamily="2" charset="-122"/>
                <a:cs typeface="Times New Roman" panose="02020603050405020304" charset="0"/>
                <a:sym typeface="+mn-ea"/>
              </a:rPr>
              <a:t>erhu</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)。请给他写一封邮件，推荐你校王老师，主要内容包括：</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a:lnSpc>
                <a:spcPct val="150000"/>
              </a:lnSpc>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1.写信目的； 2.推荐理由； 3.表达祝愿。</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50000"/>
              </a:lnSpc>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50000"/>
              </a:lnSpc>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 80 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50000"/>
              </a:lnSpc>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0" name="图片 99"/>
          <p:cNvPicPr/>
          <p:nvPr/>
        </p:nvPicPr>
        <p:blipFill>
          <a:blip r:embed="rId7">
            <a:clrChange>
              <a:clrFrom>
                <a:srgbClr val="F6F6F6">
                  <a:alpha val="100000"/>
                </a:srgbClr>
              </a:clrFrom>
              <a:clrTo>
                <a:srgbClr val="F6F6F6">
                  <a:alpha val="100000"/>
                  <a:alpha val="0"/>
                </a:srgbClr>
              </a:clrTo>
            </a:clrChange>
          </a:blip>
          <a:stretch>
            <a:fillRect/>
          </a:stretch>
        </p:blipFill>
        <p:spPr>
          <a:xfrm>
            <a:off x="8518525" y="2562860"/>
            <a:ext cx="2674620" cy="31394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6130" y="1595755"/>
            <a:ext cx="2195830" cy="3482340"/>
            <a:chOff x="1591445" y="2300385"/>
            <a:chExt cx="4446740" cy="3482386"/>
          </a:xfrm>
        </p:grpSpPr>
        <p:sp>
          <p:nvSpPr>
            <p:cNvPr id="3" name="MH_Other_1"/>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 name="MH_Other_2"/>
            <p:cNvSpPr/>
            <p:nvPr/>
          </p:nvSpPr>
          <p:spPr bwMode="auto">
            <a:xfrm>
              <a:off x="1591445" y="2300385"/>
              <a:ext cx="3442206" cy="1875131"/>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 name="MH_Other_3"/>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8" name="MH_Other_6"/>
          <p:cNvSpPr>
            <a:spLocks noChangeArrowheads="1"/>
          </p:cNvSpPr>
          <p:nvPr/>
        </p:nvSpPr>
        <p:spPr bwMode="auto">
          <a:xfrm>
            <a:off x="3756047" y="1016999"/>
            <a:ext cx="704849" cy="704849"/>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charset="0"/>
                <a:ea typeface="Gungsuh" panose="02030600000101010101" pitchFamily="18" charset="-127"/>
              </a:rPr>
              <a:t>01</a:t>
            </a:r>
            <a:endParaRPr lang="zh-CN" altLang="en-US" sz="2530" dirty="0">
              <a:solidFill>
                <a:srgbClr val="FFFFFF"/>
              </a:solidFill>
              <a:latin typeface="Calibri" panose="020F0502020204030204" charset="0"/>
              <a:ea typeface="Gungsuh" panose="02030600000101010101" pitchFamily="18" charset="-127"/>
            </a:endParaRPr>
          </a:p>
        </p:txBody>
      </p:sp>
      <p:sp>
        <p:nvSpPr>
          <p:cNvPr id="9" name="MH_Other_7"/>
          <p:cNvSpPr>
            <a:spLocks noChangeArrowheads="1"/>
          </p:cNvSpPr>
          <p:nvPr/>
        </p:nvSpPr>
        <p:spPr bwMode="auto">
          <a:xfrm>
            <a:off x="4245884" y="2046807"/>
            <a:ext cx="704848" cy="704848"/>
          </a:xfrm>
          <a:prstGeom prst="ellipse">
            <a:avLst/>
          </a:prstGeom>
          <a:solidFill>
            <a:schemeClr val="bg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67A995"/>
                </a:solidFill>
                <a:latin typeface="Calibri" panose="020F0502020204030204" charset="0"/>
                <a:ea typeface="Gungsuh" panose="02030600000101010101" pitchFamily="18" charset="-127"/>
              </a:rPr>
              <a:t>02</a:t>
            </a:r>
            <a:endParaRPr lang="zh-CN" altLang="en-US" sz="2530" dirty="0">
              <a:solidFill>
                <a:srgbClr val="67A995"/>
              </a:solidFill>
              <a:latin typeface="Calibri" panose="020F0502020204030204" charset="0"/>
              <a:ea typeface="Gungsuh" panose="02030600000101010101" pitchFamily="18" charset="-127"/>
            </a:endParaRPr>
          </a:p>
        </p:txBody>
      </p:sp>
      <p:sp>
        <p:nvSpPr>
          <p:cNvPr id="10" name="MH_Other_8"/>
          <p:cNvSpPr>
            <a:spLocks noChangeArrowheads="1"/>
          </p:cNvSpPr>
          <p:nvPr/>
        </p:nvSpPr>
        <p:spPr bwMode="auto">
          <a:xfrm>
            <a:off x="4052630" y="3075637"/>
            <a:ext cx="704849" cy="706523"/>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charset="0"/>
                <a:ea typeface="Gungsuh" panose="02030600000101010101" pitchFamily="18" charset="-127"/>
              </a:rPr>
              <a:t>03</a:t>
            </a:r>
            <a:endParaRPr lang="zh-CN" altLang="en-US" sz="2530" dirty="0">
              <a:solidFill>
                <a:srgbClr val="FFFFFF"/>
              </a:solidFill>
              <a:latin typeface="Calibri" panose="020F0502020204030204" charset="0"/>
              <a:ea typeface="Gungsuh" panose="02030600000101010101" pitchFamily="18" charset="-127"/>
            </a:endParaRPr>
          </a:p>
        </p:txBody>
      </p:sp>
      <p:sp>
        <p:nvSpPr>
          <p:cNvPr id="11" name="MH_Other_9"/>
          <p:cNvSpPr>
            <a:spLocks noChangeArrowheads="1"/>
          </p:cNvSpPr>
          <p:nvPr/>
        </p:nvSpPr>
        <p:spPr bwMode="auto">
          <a:xfrm>
            <a:off x="4209516" y="3999740"/>
            <a:ext cx="704848" cy="706523"/>
          </a:xfrm>
          <a:prstGeom prst="ellipse">
            <a:avLst/>
          </a:prstGeom>
          <a:solidFill>
            <a:schemeClr val="bg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67A995"/>
                </a:solidFill>
                <a:latin typeface="Calibri" panose="020F0502020204030204" charset="0"/>
                <a:ea typeface="Gungsuh" panose="02030600000101010101" pitchFamily="18" charset="-127"/>
              </a:rPr>
              <a:t>04</a:t>
            </a:r>
            <a:endParaRPr lang="zh-CN" altLang="en-US" sz="2530" dirty="0">
              <a:solidFill>
                <a:srgbClr val="67A995"/>
              </a:solidFill>
              <a:latin typeface="Calibri" panose="020F0502020204030204" charset="0"/>
              <a:ea typeface="Gungsuh" panose="02030600000101010101" pitchFamily="18" charset="-127"/>
            </a:endParaRPr>
          </a:p>
        </p:txBody>
      </p:sp>
      <p:sp>
        <p:nvSpPr>
          <p:cNvPr id="12" name="MH_Other_10"/>
          <p:cNvSpPr>
            <a:spLocks noChangeArrowheads="1"/>
          </p:cNvSpPr>
          <p:nvPr/>
        </p:nvSpPr>
        <p:spPr bwMode="auto">
          <a:xfrm>
            <a:off x="3662237" y="4974024"/>
            <a:ext cx="704849" cy="704848"/>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a:solidFill>
                  <a:srgbClr val="FFFFFF"/>
                </a:solidFill>
                <a:latin typeface="Calibri" panose="020F0502020204030204" charset="0"/>
                <a:ea typeface="Gungsuh" panose="02030600000101010101" pitchFamily="18" charset="-127"/>
              </a:rPr>
              <a:t>05</a:t>
            </a:r>
            <a:endParaRPr lang="zh-CN" altLang="en-US" sz="2530">
              <a:solidFill>
                <a:srgbClr val="FFFFFF"/>
              </a:solidFill>
              <a:latin typeface="Calibri" panose="020F0502020204030204" charset="0"/>
              <a:ea typeface="Gungsuh" panose="02030600000101010101" pitchFamily="18" charset="-127"/>
            </a:endParaRPr>
          </a:p>
        </p:txBody>
      </p:sp>
      <p:sp>
        <p:nvSpPr>
          <p:cNvPr id="13" name="MH_Title_1"/>
          <p:cNvSpPr>
            <a:spLocks noChangeArrowheads="1"/>
          </p:cNvSpPr>
          <p:nvPr/>
        </p:nvSpPr>
        <p:spPr bwMode="auto">
          <a:xfrm>
            <a:off x="439766" y="2229593"/>
            <a:ext cx="1656318" cy="2393718"/>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84B6AE"/>
          </a:solidFill>
          <a:ln w="28575">
            <a:noFill/>
          </a:ln>
        </p:spPr>
        <p:txBody>
          <a:bodyPr lIns="0" tIns="0" rIns="113847"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3600" dirty="0">
                <a:solidFill>
                  <a:srgbClr val="FFFFFF"/>
                </a:solidFill>
                <a:ea typeface="微软雅黑" panose="020B0503020204020204" charset="-122"/>
                <a:cs typeface="Arial" panose="020B0604020202020204" pitchFamily="34" charset="0"/>
              </a:rPr>
              <a:t>审题</a:t>
            </a:r>
            <a:endParaRPr lang="en-US" altLang="zh-CN" sz="3600" dirty="0">
              <a:solidFill>
                <a:srgbClr val="FFFFFF"/>
              </a:solidFill>
              <a:ea typeface="微软雅黑" panose="020B0503020204020204" charset="-122"/>
              <a:cs typeface="Arial" panose="020B0604020202020204" pitchFamily="34" charset="0"/>
            </a:endParaRPr>
          </a:p>
        </p:txBody>
      </p:sp>
      <p:sp>
        <p:nvSpPr>
          <p:cNvPr id="15" name="TextBox 24"/>
          <p:cNvSpPr txBox="1"/>
          <p:nvPr/>
        </p:nvSpPr>
        <p:spPr>
          <a:xfrm>
            <a:off x="5103495" y="1024890"/>
            <a:ext cx="558292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类型：A letter of recommendation</a:t>
            </a:r>
            <a:endParaRPr lang="zh-CN" altLang="en-US" sz="2800" dirty="0">
              <a:solidFill>
                <a:srgbClr val="447868"/>
              </a:solidFill>
              <a:ea typeface="微软雅黑" panose="020B0503020204020204" charset="-122"/>
            </a:endParaRPr>
          </a:p>
        </p:txBody>
      </p:sp>
      <p:sp>
        <p:nvSpPr>
          <p:cNvPr id="17" name="TextBox 24"/>
          <p:cNvSpPr txBox="1"/>
          <p:nvPr/>
        </p:nvSpPr>
        <p:spPr>
          <a:xfrm>
            <a:off x="5141595" y="2133600"/>
            <a:ext cx="5576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对象： Your</a:t>
            </a:r>
            <a:r>
              <a:rPr lang="en-US" altLang="zh-CN" sz="2800" dirty="0">
                <a:solidFill>
                  <a:srgbClr val="447868"/>
                </a:solidFill>
                <a:ea typeface="微软雅黑" panose="020B0503020204020204" charset="-122"/>
              </a:rPr>
              <a:t> foreign</a:t>
            </a:r>
            <a:r>
              <a:rPr lang="zh-CN" altLang="en-US" sz="2800" dirty="0">
                <a:solidFill>
                  <a:srgbClr val="447868"/>
                </a:solidFill>
                <a:ea typeface="微软雅黑" panose="020B0503020204020204" charset="-122"/>
              </a:rPr>
              <a:t> friend</a:t>
            </a:r>
            <a:endParaRPr lang="zh-CN" altLang="en-US" sz="2800" dirty="0">
              <a:solidFill>
                <a:srgbClr val="447868"/>
              </a:solidFill>
              <a:ea typeface="微软雅黑" panose="020B0503020204020204" charset="-122"/>
            </a:endParaRPr>
          </a:p>
        </p:txBody>
      </p:sp>
      <p:sp>
        <p:nvSpPr>
          <p:cNvPr id="19" name="TextBox 24"/>
          <p:cNvSpPr txBox="1"/>
          <p:nvPr/>
        </p:nvSpPr>
        <p:spPr>
          <a:xfrm>
            <a:off x="5103558" y="4101275"/>
            <a:ext cx="5583555" cy="52197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zh-CN" altLang="en-US" sz="2800" dirty="0">
                <a:solidFill>
                  <a:srgbClr val="447868"/>
                </a:solidFill>
                <a:ea typeface="微软雅黑" panose="020B0503020204020204" charset="-122"/>
              </a:rPr>
              <a:t>时态：the present </a:t>
            </a:r>
            <a:r>
              <a:rPr lang="en-US" altLang="zh-CN" sz="2800" dirty="0">
                <a:solidFill>
                  <a:srgbClr val="447868"/>
                </a:solidFill>
                <a:ea typeface="微软雅黑" panose="020B0503020204020204" charset="-122"/>
              </a:rPr>
              <a:t>and future </a:t>
            </a:r>
            <a:r>
              <a:rPr lang="zh-CN" altLang="en-US" sz="2800" dirty="0">
                <a:solidFill>
                  <a:srgbClr val="447868"/>
                </a:solidFill>
                <a:ea typeface="微软雅黑" panose="020B0503020204020204" charset="-122"/>
              </a:rPr>
              <a:t>tense</a:t>
            </a:r>
            <a:endParaRPr lang="zh-CN" altLang="en-US" sz="2800" dirty="0">
              <a:solidFill>
                <a:srgbClr val="447868"/>
              </a:solidFill>
              <a:ea typeface="微软雅黑" panose="020B0503020204020204" charset="-122"/>
            </a:endParaRPr>
          </a:p>
        </p:txBody>
      </p:sp>
      <p:sp>
        <p:nvSpPr>
          <p:cNvPr id="21" name="TextBox 24"/>
          <p:cNvSpPr txBox="1"/>
          <p:nvPr/>
        </p:nvSpPr>
        <p:spPr>
          <a:xfrm>
            <a:off x="5103495" y="5166995"/>
            <a:ext cx="558355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要点：Writing purpose+</a:t>
            </a:r>
            <a:r>
              <a:rPr lang="en-US" altLang="zh-CN" sz="2800" dirty="0">
                <a:solidFill>
                  <a:srgbClr val="447868"/>
                </a:solidFill>
                <a:ea typeface="微软雅黑" panose="020B0503020204020204" charset="-122"/>
              </a:rPr>
              <a:t> </a:t>
            </a:r>
            <a:r>
              <a:rPr lang="zh-CN" altLang="en-US" sz="2800" dirty="0">
                <a:solidFill>
                  <a:srgbClr val="447868"/>
                </a:solidFill>
                <a:ea typeface="微软雅黑" panose="020B0503020204020204" charset="-122"/>
              </a:rPr>
              <a:t>recommendation</a:t>
            </a:r>
            <a:r>
              <a:rPr lang="en-US" altLang="zh-CN" sz="2800" dirty="0">
                <a:solidFill>
                  <a:srgbClr val="447868"/>
                </a:solidFill>
                <a:ea typeface="微软雅黑" panose="020B0503020204020204" charset="-122"/>
              </a:rPr>
              <a:t> </a:t>
            </a:r>
            <a:r>
              <a:rPr lang="zh-CN" altLang="en-US" sz="2800" dirty="0">
                <a:solidFill>
                  <a:srgbClr val="447868"/>
                </a:solidFill>
                <a:ea typeface="微软雅黑" panose="020B0503020204020204" charset="-122"/>
              </a:rPr>
              <a:t>+</a:t>
            </a:r>
            <a:r>
              <a:rPr lang="en-US" altLang="zh-CN" sz="2800" dirty="0">
                <a:solidFill>
                  <a:srgbClr val="447868"/>
                </a:solidFill>
                <a:ea typeface="微软雅黑" panose="020B0503020204020204" charset="-122"/>
              </a:rPr>
              <a:t> </a:t>
            </a:r>
            <a:r>
              <a:rPr lang="zh-CN" altLang="en-US" sz="2800" dirty="0">
                <a:solidFill>
                  <a:srgbClr val="447868"/>
                </a:solidFill>
                <a:ea typeface="微软雅黑" panose="020B0503020204020204" charset="-122"/>
              </a:rPr>
              <a:t>your wish</a:t>
            </a:r>
            <a:endParaRPr lang="zh-CN" altLang="en-US" sz="2800" dirty="0">
              <a:solidFill>
                <a:srgbClr val="447868"/>
              </a:solidFill>
              <a:ea typeface="微软雅黑" panose="020B0503020204020204" charset="-122"/>
            </a:endParaRPr>
          </a:p>
        </p:txBody>
      </p:sp>
      <p:sp>
        <p:nvSpPr>
          <p:cNvPr id="23" name="TextBox 24"/>
          <p:cNvSpPr txBox="1"/>
          <p:nvPr/>
        </p:nvSpPr>
        <p:spPr>
          <a:xfrm>
            <a:off x="5103495" y="3219450"/>
            <a:ext cx="56146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sym typeface="+mn-ea"/>
              </a:rPr>
              <a:t>人称： the first and second person</a:t>
            </a:r>
            <a:endParaRPr lang="zh-CN" altLang="en-US" sz="2800" dirty="0">
              <a:solidFill>
                <a:srgbClr val="447868"/>
              </a:solidFill>
              <a:ea typeface="微软雅黑" panose="020B0503020204020204" charset="-122"/>
              <a:sym typeface="+mn-ea"/>
            </a:endParaRPr>
          </a:p>
        </p:txBody>
      </p:sp>
      <p:pic>
        <p:nvPicPr>
          <p:cNvPr id="14" name="图片 13"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2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strips(down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5" grpId="0" bldLvl="0" animBg="1"/>
      <p:bldP spid="17" grpId="0" bldLvl="0" animBg="1"/>
      <p:bldP spid="23" grpId="0" bldLvl="0" animBg="1"/>
      <p:bldP spid="19" grpId="0" bldLvl="0" animBg="1"/>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onut 92"/>
          <p:cNvSpPr/>
          <p:nvPr/>
        </p:nvSpPr>
        <p:spPr>
          <a:xfrm flipH="1">
            <a:off x="536252" y="232007"/>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1719984" y="641451"/>
            <a:ext cx="2937510" cy="446405"/>
            <a:chOff x="878468" y="1463915"/>
            <a:chExt cx="2286240" cy="347434"/>
          </a:xfrm>
          <a:solidFill>
            <a:srgbClr val="67A995"/>
          </a:solidFill>
        </p:grpSpPr>
        <p:sp>
          <p:nvSpPr>
            <p:cNvPr id="43" name="Round Same Side Corner Rectangle 94"/>
            <p:cNvSpPr/>
            <p:nvPr/>
          </p:nvSpPr>
          <p:spPr>
            <a:xfrm rot="16200000">
              <a:off x="1847871" y="494512"/>
              <a:ext cx="347434" cy="228624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1198966" y="1493877"/>
              <a:ext cx="1762866" cy="28713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para 1:</a:t>
              </a:r>
              <a:r>
                <a:rPr lang="zh-CN" altLang="en-US" sz="2400" dirty="0">
                  <a:solidFill>
                    <a:schemeClr val="bg1"/>
                  </a:solidFill>
                  <a:latin typeface="微软雅黑" panose="020B0503020204020204" charset="-122"/>
                  <a:ea typeface="微软雅黑" panose="020B0503020204020204" charset="-122"/>
                </a:rPr>
                <a:t>写信目的</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2" name="表格 1"/>
          <p:cNvGraphicFramePr/>
          <p:nvPr>
            <p:custDataLst>
              <p:tags r:id="rId1"/>
            </p:custDataLst>
          </p:nvPr>
        </p:nvGraphicFramePr>
        <p:xfrm>
          <a:off x="779780" y="1530350"/>
          <a:ext cx="10946130" cy="4627245"/>
        </p:xfrm>
        <a:graphic>
          <a:graphicData uri="http://schemas.openxmlformats.org/drawingml/2006/table">
            <a:tbl>
              <a:tblPr firstRow="1" bandRow="1">
                <a:tableStyleId>{5C22544A-7EE6-4342-B048-85BDC9FD1C3A}</a:tableStyleId>
              </a:tblPr>
              <a:tblGrid>
                <a:gridCol w="2569845"/>
                <a:gridCol w="8376285"/>
              </a:tblGrid>
              <a:tr h="610235">
                <a:tc>
                  <a:txBody>
                    <a:bodyPr/>
                    <a:p>
                      <a:pPr algn="ctr">
                        <a:buNone/>
                      </a:pPr>
                      <a:r>
                        <a:rPr lang="zh-CN" altLang="en-US" sz="3200">
                          <a:solidFill>
                            <a:schemeClr val="tx1"/>
                          </a:solidFill>
                          <a:latin typeface="宋体" panose="02010600030101010101" pitchFamily="2" charset="-122"/>
                          <a:ea typeface="宋体" panose="02010600030101010101" pitchFamily="2" charset="-122"/>
                        </a:rPr>
                        <a:t>自我介绍</a:t>
                      </a:r>
                      <a:endParaRPr lang="zh-CN" altLang="en-US" sz="3200">
                        <a:solidFill>
                          <a:schemeClr val="tx1"/>
                        </a:solidFill>
                        <a:latin typeface="宋体" panose="02010600030101010101" pitchFamily="2" charset="-122"/>
                        <a:ea typeface="宋体" panose="02010600030101010101" pitchFamily="2" charset="-122"/>
                      </a:endParaRPr>
                    </a:p>
                  </a:txBody>
                  <a:tcPr>
                    <a:noFill/>
                  </a:tcPr>
                </a:tc>
                <a:tc>
                  <a:txBody>
                    <a:bodyPr/>
                    <a:p>
                      <a:pPr>
                        <a:buNone/>
                      </a:pPr>
                      <a:endParaRPr lang="zh-CN" altLang="en-US">
                        <a:noFill/>
                      </a:endParaRPr>
                    </a:p>
                  </a:txBody>
                  <a:tcPr>
                    <a:noFill/>
                  </a:tcPr>
                </a:tc>
              </a:tr>
              <a:tr h="1678940">
                <a:tc>
                  <a:txBody>
                    <a:bodyPr/>
                    <a:p>
                      <a:pPr algn="ctr">
                        <a:buNone/>
                      </a:pPr>
                      <a:endParaRPr lang="zh-CN" altLang="en-US" sz="3200" b="1">
                        <a:solidFill>
                          <a:schemeClr val="tx1"/>
                        </a:solidFill>
                        <a:latin typeface="宋体" panose="02010600030101010101" pitchFamily="2" charset="-122"/>
                        <a:ea typeface="宋体" panose="02010600030101010101" pitchFamily="2" charset="-122"/>
                      </a:endParaRPr>
                    </a:p>
                    <a:p>
                      <a:pPr algn="ctr">
                        <a:buNone/>
                      </a:pPr>
                      <a:r>
                        <a:rPr lang="zh-CN" altLang="en-US" sz="3200" b="1">
                          <a:solidFill>
                            <a:schemeClr val="tx1"/>
                          </a:solidFill>
                          <a:latin typeface="宋体" panose="02010600030101010101" pitchFamily="2" charset="-122"/>
                          <a:ea typeface="宋体" panose="02010600030101010101" pitchFamily="2" charset="-122"/>
                        </a:rPr>
                        <a:t>问候</a:t>
                      </a:r>
                      <a:endParaRPr lang="zh-CN" altLang="en-US" sz="3200" b="1">
                        <a:solidFill>
                          <a:schemeClr val="tx1"/>
                        </a:solidFill>
                        <a:latin typeface="宋体" panose="02010600030101010101" pitchFamily="2" charset="-122"/>
                        <a:ea typeface="宋体" panose="02010600030101010101" pitchFamily="2" charset="-122"/>
                      </a:endParaRPr>
                    </a:p>
                  </a:txBody>
                  <a:tcPr>
                    <a:noFill/>
                  </a:tcPr>
                </a:tc>
                <a:tc>
                  <a:txBody>
                    <a:bodyPr/>
                    <a:p>
                      <a:pPr>
                        <a:buNone/>
                      </a:pPr>
                      <a:endParaRPr lang="zh-CN" altLang="en-US">
                        <a:noFill/>
                      </a:endParaRPr>
                    </a:p>
                  </a:txBody>
                  <a:tcPr>
                    <a:noFill/>
                  </a:tcPr>
                </a:tc>
              </a:tr>
              <a:tr h="2338070">
                <a:tc>
                  <a:txBody>
                    <a:bodyPr/>
                    <a:p>
                      <a:pPr algn="ctr">
                        <a:buNone/>
                      </a:pP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buNone/>
                      </a:pP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rPr>
                        <a:t>背景</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rPr>
                        <a:t>目的</a:t>
                      </a: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noFill/>
                  </a:tcPr>
                </a:tc>
                <a:tc>
                  <a:txBody>
                    <a:bodyPr/>
                    <a:p>
                      <a:pPr>
                        <a:buNone/>
                      </a:pPr>
                      <a:endParaRPr lang="zh-CN" altLang="en-US">
                        <a:noFill/>
                      </a:endParaRPr>
                    </a:p>
                  </a:txBody>
                  <a:tcPr>
                    <a:noFill/>
                  </a:tcPr>
                </a:tc>
              </a:tr>
            </a:tbl>
          </a:graphicData>
        </a:graphic>
      </p:graphicFrame>
      <p:sp>
        <p:nvSpPr>
          <p:cNvPr id="3" name="文本框 2"/>
          <p:cNvSpPr txBox="1"/>
          <p:nvPr/>
        </p:nvSpPr>
        <p:spPr>
          <a:xfrm>
            <a:off x="3630295" y="1620520"/>
            <a:ext cx="7738745" cy="521970"/>
          </a:xfrm>
          <a:prstGeom prst="rect">
            <a:avLst/>
          </a:prstGeom>
          <a:noFill/>
        </p:spPr>
        <p:txBody>
          <a:bodyPr wrap="square" rtlCol="0">
            <a:spAutoFit/>
          </a:bodyPr>
          <a:p>
            <a:r>
              <a:rPr lang="zh-CN" altLang="en-US" sz="2800">
                <a:solidFill>
                  <a:srgbClr val="FF0000"/>
                </a:solidFill>
              </a:rPr>
              <a:t>你的朋友，无需介绍。</a:t>
            </a:r>
            <a:endParaRPr lang="zh-CN" altLang="en-US" sz="2800">
              <a:solidFill>
                <a:srgbClr val="FF0000"/>
              </a:solidFill>
            </a:endParaRPr>
          </a:p>
        </p:txBody>
      </p:sp>
      <p:sp>
        <p:nvSpPr>
          <p:cNvPr id="4" name="文本框 3"/>
          <p:cNvSpPr txBox="1"/>
          <p:nvPr/>
        </p:nvSpPr>
        <p:spPr>
          <a:xfrm>
            <a:off x="3482340" y="2225040"/>
            <a:ext cx="8180070" cy="1558290"/>
          </a:xfrm>
          <a:prstGeom prst="rect">
            <a:avLst/>
          </a:prstGeom>
          <a:noFill/>
        </p:spPr>
        <p:txBody>
          <a:bodyPr wrap="square" rtlCol="0">
            <a:spAutoFit/>
          </a:bodyPr>
          <a:p>
            <a:pPr marL="457200" indent="-457200" fontAlgn="auto">
              <a:lnSpc>
                <a:spcPts val="2860"/>
              </a:lnSpc>
              <a:buFont typeface="Wingdings" panose="05000000000000000000" charset="0"/>
              <a:buChar char="Ø"/>
            </a:pPr>
            <a:r>
              <a:rPr lang="zh-CN" altLang="en-US" sz="2800">
                <a:gradFill>
                  <a:gsLst>
                    <a:gs pos="0">
                      <a:srgbClr val="7B32B2"/>
                    </a:gs>
                    <a:gs pos="100000">
                      <a:srgbClr val="401A5D"/>
                    </a:gs>
                  </a:gsLst>
                  <a:lin scaled="0"/>
                </a:gradFill>
              </a:rPr>
              <a:t>How is everything going (with you/ your...）？</a:t>
            </a:r>
            <a:endParaRPr lang="zh-CN" altLang="en-US" sz="2800">
              <a:gradFill>
                <a:gsLst>
                  <a:gs pos="0">
                    <a:srgbClr val="7B32B2"/>
                  </a:gs>
                  <a:gs pos="100000">
                    <a:srgbClr val="401A5D"/>
                  </a:gs>
                </a:gsLst>
                <a:lin scaled="0"/>
              </a:gradFill>
            </a:endParaRPr>
          </a:p>
          <a:p>
            <a:pPr marL="457200" indent="-457200" fontAlgn="auto">
              <a:lnSpc>
                <a:spcPts val="2860"/>
              </a:lnSpc>
              <a:buFont typeface="Wingdings" panose="05000000000000000000" charset="0"/>
              <a:buChar char="Ø"/>
            </a:pPr>
            <a:r>
              <a:rPr lang="zh-CN" altLang="en-US" sz="2800">
                <a:gradFill>
                  <a:gsLst>
                    <a:gs pos="0">
                      <a:srgbClr val="7B32B2"/>
                    </a:gs>
                    <a:gs pos="100000">
                      <a:srgbClr val="401A5D"/>
                    </a:gs>
                  </a:gsLst>
                  <a:lin scaled="0"/>
                </a:gradFill>
              </a:rPr>
              <a:t>How are things going?</a:t>
            </a:r>
            <a:endParaRPr lang="zh-CN" altLang="en-US" sz="2800">
              <a:gradFill>
                <a:gsLst>
                  <a:gs pos="0">
                    <a:srgbClr val="7B32B2"/>
                  </a:gs>
                  <a:gs pos="100000">
                    <a:srgbClr val="401A5D"/>
                  </a:gs>
                </a:gsLst>
                <a:lin scaled="0"/>
              </a:gradFill>
            </a:endParaRPr>
          </a:p>
          <a:p>
            <a:pPr marL="457200" indent="-457200" fontAlgn="auto">
              <a:lnSpc>
                <a:spcPts val="2860"/>
              </a:lnSpc>
              <a:buFont typeface="Wingdings" panose="05000000000000000000" charset="0"/>
              <a:buChar char="Ø"/>
            </a:pPr>
            <a:r>
              <a:rPr lang="zh-CN" altLang="en-US" sz="2800">
                <a:gradFill>
                  <a:gsLst>
                    <a:gs pos="0">
                      <a:srgbClr val="7B32B2"/>
                    </a:gs>
                    <a:gs pos="100000">
                      <a:srgbClr val="401A5D"/>
                    </a:gs>
                  </a:gsLst>
                  <a:lin scaled="0"/>
                </a:gradFill>
              </a:rPr>
              <a:t>How are you doing?</a:t>
            </a:r>
            <a:endParaRPr lang="zh-CN" altLang="en-US" sz="2800">
              <a:gradFill>
                <a:gsLst>
                  <a:gs pos="0">
                    <a:srgbClr val="7B32B2"/>
                  </a:gs>
                  <a:gs pos="100000">
                    <a:srgbClr val="401A5D"/>
                  </a:gs>
                </a:gsLst>
                <a:lin scaled="0"/>
              </a:gradFill>
            </a:endParaRPr>
          </a:p>
          <a:p>
            <a:pPr marL="457200" indent="-457200" fontAlgn="auto">
              <a:lnSpc>
                <a:spcPts val="2860"/>
              </a:lnSpc>
              <a:buFont typeface="Wingdings" panose="05000000000000000000" charset="0"/>
              <a:buChar char="Ø"/>
            </a:pPr>
            <a:r>
              <a:rPr lang="zh-CN" altLang="en-US" sz="2800">
                <a:gradFill>
                  <a:gsLst>
                    <a:gs pos="0">
                      <a:srgbClr val="7B32B2"/>
                    </a:gs>
                    <a:gs pos="100000">
                      <a:srgbClr val="401A5D"/>
                    </a:gs>
                  </a:gsLst>
                  <a:lin scaled="0"/>
                </a:gradFill>
              </a:rPr>
              <a:t>Hope this letter/e-mail finds you fine/well.</a:t>
            </a:r>
            <a:endParaRPr lang="zh-CN" altLang="en-US" sz="2800">
              <a:gradFill>
                <a:gsLst>
                  <a:gs pos="0">
                    <a:srgbClr val="7B32B2"/>
                  </a:gs>
                  <a:gs pos="100000">
                    <a:srgbClr val="401A5D"/>
                  </a:gs>
                </a:gsLst>
                <a:lin scaled="0"/>
              </a:gradFill>
            </a:endParaRPr>
          </a:p>
        </p:txBody>
      </p:sp>
      <p:sp>
        <p:nvSpPr>
          <p:cNvPr id="5" name="文本框 4"/>
          <p:cNvSpPr txBox="1"/>
          <p:nvPr/>
        </p:nvSpPr>
        <p:spPr>
          <a:xfrm>
            <a:off x="3432175" y="3865880"/>
            <a:ext cx="8230235" cy="2291715"/>
          </a:xfrm>
          <a:prstGeom prst="rect">
            <a:avLst/>
          </a:prstGeom>
          <a:noFill/>
        </p:spPr>
        <p:txBody>
          <a:bodyPr wrap="square" rtlCol="0">
            <a:spAutoFit/>
          </a:bodyPr>
          <a:p>
            <a:pPr marL="457200" indent="-457200" fontAlgn="auto">
              <a:lnSpc>
                <a:spcPts val="2860"/>
              </a:lnSpc>
              <a:buFont typeface="Wingdings" panose="05000000000000000000" charset="0"/>
              <a:buChar char="l"/>
            </a:pPr>
            <a:r>
              <a:rPr lang="zh-CN" altLang="en-US" sz="2800">
                <a:solidFill>
                  <a:srgbClr val="002060"/>
                </a:solidFill>
              </a:rPr>
              <a:t>A.背景+目的</a:t>
            </a:r>
            <a:r>
              <a:rPr lang="zh-CN" altLang="en-US" sz="2800" b="1">
                <a:solidFill>
                  <a:srgbClr val="002060"/>
                </a:solidFill>
              </a:rPr>
              <a:t>(两句话)</a:t>
            </a:r>
            <a:endParaRPr lang="zh-CN" altLang="en-US" sz="2800" b="1">
              <a:solidFill>
                <a:srgbClr val="002060"/>
              </a:solidFill>
            </a:endParaRPr>
          </a:p>
          <a:p>
            <a:pPr indent="0" fontAlgn="auto">
              <a:lnSpc>
                <a:spcPts val="2860"/>
              </a:lnSpc>
              <a:buNone/>
            </a:pPr>
            <a:r>
              <a:rPr lang="en-US" altLang="zh-CN" sz="2800">
                <a:solidFill>
                  <a:srgbClr val="002060"/>
                </a:solidFill>
              </a:rPr>
              <a:t>   </a:t>
            </a:r>
            <a:r>
              <a:rPr lang="zh-CN" altLang="en-US" sz="2800">
                <a:solidFill>
                  <a:srgbClr val="002060"/>
                </a:solidFill>
                <a:latin typeface="Times New Roman" panose="02020603050405020304" charset="0"/>
                <a:cs typeface="Times New Roman" panose="02020603050405020304" charset="0"/>
              </a:rPr>
              <a:t>I’m </a:t>
            </a:r>
            <a:r>
              <a:rPr lang="en-US" altLang="zh-CN" sz="2800">
                <a:solidFill>
                  <a:srgbClr val="002060"/>
                </a:solidFill>
                <a:latin typeface="Times New Roman" panose="02020603050405020304" charset="0"/>
                <a:cs typeface="Times New Roman" panose="02020603050405020304" charset="0"/>
              </a:rPr>
              <a:t>delighted</a:t>
            </a:r>
            <a:r>
              <a:rPr lang="zh-CN" altLang="en-US" sz="2800">
                <a:solidFill>
                  <a:srgbClr val="002060"/>
                </a:solidFill>
                <a:latin typeface="Times New Roman" panose="02020603050405020304" charset="0"/>
                <a:cs typeface="Times New Roman" panose="02020603050405020304" charset="0"/>
              </a:rPr>
              <a:t> to learn that</a:t>
            </a:r>
            <a:r>
              <a:rPr lang="en-US" altLang="zh-CN" sz="2800">
                <a:solidFill>
                  <a:srgbClr val="002060"/>
                </a:solidFill>
                <a:latin typeface="Times New Roman" panose="02020603050405020304" charset="0"/>
                <a:cs typeface="Times New Roman" panose="02020603050405020304" charset="0"/>
              </a:rPr>
              <a:t> you are to learn erhu. </a:t>
            </a:r>
            <a:r>
              <a:rPr lang="zh-CN" altLang="en-US" sz="2800">
                <a:solidFill>
                  <a:srgbClr val="002060"/>
                </a:solidFill>
                <a:latin typeface="Times New Roman" panose="02020603050405020304" charset="0"/>
                <a:cs typeface="Times New Roman" panose="02020603050405020304" charset="0"/>
              </a:rPr>
              <a:t> Here I’d like to</a:t>
            </a:r>
            <a:r>
              <a:rPr lang="en-US" altLang="zh-CN" sz="2800">
                <a:solidFill>
                  <a:srgbClr val="002060"/>
                </a:solidFill>
                <a:latin typeface="Times New Roman" panose="02020603050405020304" charset="0"/>
                <a:cs typeface="Times New Roman" panose="02020603050405020304" charset="0"/>
              </a:rPr>
              <a:t> recommend Mr. Wang to be your teacher.</a:t>
            </a:r>
            <a:endParaRPr lang="zh-CN" altLang="en-US" sz="2800">
              <a:solidFill>
                <a:srgbClr val="002060"/>
              </a:solidFill>
            </a:endParaRPr>
          </a:p>
          <a:p>
            <a:pPr marL="457200" indent="-457200" fontAlgn="auto">
              <a:lnSpc>
                <a:spcPts val="2860"/>
              </a:lnSpc>
              <a:buFont typeface="Wingdings" panose="05000000000000000000" charset="0"/>
              <a:buChar char="l"/>
            </a:pPr>
            <a:r>
              <a:rPr lang="zh-CN" altLang="en-US" sz="2800">
                <a:solidFill>
                  <a:srgbClr val="002060"/>
                </a:solidFill>
              </a:rPr>
              <a:t>B.背景+目的</a:t>
            </a:r>
            <a:r>
              <a:rPr lang="zh-CN" altLang="en-US" sz="2800" b="1">
                <a:solidFill>
                  <a:srgbClr val="002060"/>
                </a:solidFill>
              </a:rPr>
              <a:t>(一句话)</a:t>
            </a:r>
            <a:endParaRPr lang="zh-CN" altLang="en-US" sz="2800" b="1">
              <a:solidFill>
                <a:srgbClr val="002060"/>
              </a:solidFill>
            </a:endParaRPr>
          </a:p>
          <a:p>
            <a:pPr indent="0" fontAlgn="auto">
              <a:lnSpc>
                <a:spcPts val="2860"/>
              </a:lnSpc>
              <a:buFont typeface="Wingdings" panose="05000000000000000000" charset="0"/>
              <a:buNone/>
            </a:pPr>
            <a:r>
              <a:rPr lang="en-US" altLang="zh-CN" sz="2800">
                <a:solidFill>
                  <a:srgbClr val="002060"/>
                </a:solidFill>
              </a:rPr>
              <a:t>  </a:t>
            </a:r>
            <a:r>
              <a:rPr lang="zh-CN" altLang="en-US" sz="2800">
                <a:solidFill>
                  <a:srgbClr val="002060"/>
                </a:solidFill>
              </a:rPr>
              <a:t>Learning that</a:t>
            </a:r>
            <a:r>
              <a:rPr lang="en-US" altLang="zh-CN" sz="2800">
                <a:solidFill>
                  <a:srgbClr val="002060"/>
                </a:solidFill>
              </a:rPr>
              <a:t> you plan/ intend to learn erhu</a:t>
            </a:r>
            <a:r>
              <a:rPr lang="zh-CN" altLang="en-US" sz="2800">
                <a:solidFill>
                  <a:srgbClr val="002060"/>
                </a:solidFill>
              </a:rPr>
              <a:t>, I’d like to</a:t>
            </a:r>
            <a:r>
              <a:rPr lang="en-US" altLang="zh-CN" sz="2800">
                <a:solidFill>
                  <a:srgbClr val="002060"/>
                </a:solidFill>
              </a:rPr>
              <a:t> recommend Mr. Wang in our school to help you.</a:t>
            </a:r>
            <a:endParaRPr lang="en-US" altLang="zh-CN" sz="280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linds(horizont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linds(horizont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blinds(horizontal)">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blinds(horizontal)">
                                      <p:cBhvr>
                                        <p:cTn id="4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16567" y="232"/>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958302" y="641134"/>
            <a:ext cx="3789044" cy="446701"/>
            <a:chOff x="808537" y="1463668"/>
            <a:chExt cx="2948982" cy="347664"/>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808537" y="1493877"/>
              <a:ext cx="2948982" cy="28713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para 2:</a:t>
              </a:r>
              <a:r>
                <a:rPr lang="zh-CN" altLang="en-US" sz="2400" dirty="0">
                  <a:solidFill>
                    <a:schemeClr val="bg1"/>
                  </a:solidFill>
                  <a:latin typeface="微软雅黑" panose="020B0503020204020204" charset="-122"/>
                  <a:ea typeface="微软雅黑" panose="020B0503020204020204" charset="-122"/>
                </a:rPr>
                <a:t>推荐王老师的理由：</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6" name="表格 5"/>
          <p:cNvGraphicFramePr/>
          <p:nvPr>
            <p:custDataLst>
              <p:tags r:id="rId1"/>
            </p:custDataLst>
          </p:nvPr>
        </p:nvGraphicFramePr>
        <p:xfrm>
          <a:off x="622300" y="1266190"/>
          <a:ext cx="11221720" cy="4899025"/>
        </p:xfrm>
        <a:graphic>
          <a:graphicData uri="http://schemas.openxmlformats.org/drawingml/2006/table">
            <a:tbl>
              <a:tblPr firstRow="1" bandRow="1">
                <a:tableStyleId>{5C22544A-7EE6-4342-B048-85BDC9FD1C3A}</a:tableStyleId>
              </a:tblPr>
              <a:tblGrid>
                <a:gridCol w="1844040"/>
                <a:gridCol w="9377680"/>
              </a:tblGrid>
              <a:tr h="732790">
                <a:tc>
                  <a:txBody>
                    <a:bodyPr/>
                    <a:p>
                      <a:pPr algn="ctr">
                        <a:buNone/>
                      </a:pPr>
                      <a:r>
                        <a:rPr lang="en-US" altLang="zh-CN" sz="2400"/>
                        <a:t> </a:t>
                      </a:r>
                      <a:r>
                        <a:rPr lang="zh-CN" altLang="en-US" sz="2000">
                          <a:solidFill>
                            <a:srgbClr val="FF0000"/>
                          </a:solidFill>
                        </a:rPr>
                        <a:t>思维出发点、立足点</a:t>
                      </a:r>
                      <a:endParaRPr lang="zh-CN" altLang="en-US" sz="2000">
                        <a:solidFill>
                          <a:srgbClr val="FF0000"/>
                        </a:solidFill>
                      </a:endParaRPr>
                    </a:p>
                  </a:txBody>
                  <a:tcPr>
                    <a:noFill/>
                  </a:tcPr>
                </a:tc>
                <a:tc>
                  <a:txBody>
                    <a:bodyPr/>
                    <a:p>
                      <a:pPr algn="ctr">
                        <a:buNone/>
                      </a:pPr>
                      <a:r>
                        <a:rPr lang="zh-CN" altLang="en-US" sz="2800">
                          <a:solidFill>
                            <a:srgbClr val="FF0000"/>
                          </a:solidFill>
                        </a:rPr>
                        <a:t>表达示例</a:t>
                      </a:r>
                      <a:endParaRPr lang="zh-CN" altLang="en-US" sz="2800">
                        <a:solidFill>
                          <a:srgbClr val="FF0000"/>
                        </a:solidFill>
                      </a:endParaRPr>
                    </a:p>
                  </a:txBody>
                  <a:tcPr>
                    <a:noFill/>
                  </a:tcPr>
                </a:tc>
              </a:tr>
              <a:tr h="1979930">
                <a:tc>
                  <a:txBody>
                    <a:bodyPr/>
                    <a:p>
                      <a:pPr>
                        <a:buNone/>
                      </a:pPr>
                      <a:endParaRPr lang="zh-CN" altLang="en-US"/>
                    </a:p>
                  </a:txBody>
                  <a:tcPr>
                    <a:noFill/>
                  </a:tcPr>
                </a:tc>
                <a:tc>
                  <a:txBody>
                    <a:bodyPr/>
                    <a:p>
                      <a:pPr>
                        <a:buNone/>
                      </a:pPr>
                      <a:endParaRPr lang="zh-CN" altLang="en-US"/>
                    </a:p>
                  </a:txBody>
                  <a:tcPr>
                    <a:noFill/>
                  </a:tcPr>
                </a:tc>
              </a:tr>
              <a:tr h="2157095">
                <a:tc>
                  <a:txBody>
                    <a:bodyPr/>
                    <a:p>
                      <a:pPr>
                        <a:buNone/>
                      </a:pPr>
                      <a:endParaRPr lang="zh-CN" altLang="en-US"/>
                    </a:p>
                  </a:txBody>
                  <a:tcPr>
                    <a:noFill/>
                  </a:tcPr>
                </a:tc>
                <a:tc>
                  <a:txBody>
                    <a:bodyPr/>
                    <a:p>
                      <a:pPr>
                        <a:buNone/>
                      </a:pPr>
                      <a:endParaRPr lang="zh-CN" altLang="en-US"/>
                    </a:p>
                  </a:txBody>
                  <a:tcPr>
                    <a:noFill/>
                  </a:tcPr>
                </a:tc>
              </a:tr>
            </a:tbl>
          </a:graphicData>
        </a:graphic>
      </p:graphicFrame>
      <p:sp>
        <p:nvSpPr>
          <p:cNvPr id="7" name="文本框 6"/>
          <p:cNvSpPr txBox="1"/>
          <p:nvPr/>
        </p:nvSpPr>
        <p:spPr>
          <a:xfrm>
            <a:off x="833120" y="2398395"/>
            <a:ext cx="1638300" cy="521970"/>
          </a:xfrm>
          <a:prstGeom prst="rect">
            <a:avLst/>
          </a:prstGeom>
          <a:noFill/>
        </p:spPr>
        <p:txBody>
          <a:bodyPr wrap="square" rtlCol="0">
            <a:spAutoFit/>
          </a:bodyPr>
          <a:p>
            <a:r>
              <a:rPr lang="zh-CN" altLang="en-US" sz="2800">
                <a:solidFill>
                  <a:srgbClr val="FF0000"/>
                </a:solidFill>
              </a:rPr>
              <a:t>老师</a:t>
            </a:r>
            <a:endParaRPr lang="zh-CN" altLang="en-US" sz="2800">
              <a:solidFill>
                <a:srgbClr val="FF0000"/>
              </a:solidFill>
            </a:endParaRPr>
          </a:p>
        </p:txBody>
      </p:sp>
      <p:sp>
        <p:nvSpPr>
          <p:cNvPr id="8" name="文本框 7"/>
          <p:cNvSpPr txBox="1"/>
          <p:nvPr/>
        </p:nvSpPr>
        <p:spPr>
          <a:xfrm>
            <a:off x="765175" y="4052570"/>
            <a:ext cx="1520825" cy="521970"/>
          </a:xfrm>
          <a:prstGeom prst="rect">
            <a:avLst/>
          </a:prstGeom>
          <a:noFill/>
        </p:spPr>
        <p:txBody>
          <a:bodyPr wrap="square" rtlCol="0">
            <a:spAutoFit/>
          </a:bodyPr>
          <a:p>
            <a:r>
              <a:rPr lang="zh-CN" altLang="en-US" sz="2800">
                <a:solidFill>
                  <a:srgbClr val="FF0000"/>
                </a:solidFill>
              </a:rPr>
              <a:t>二胡</a:t>
            </a:r>
            <a:endParaRPr lang="zh-CN" altLang="en-US" sz="2800">
              <a:solidFill>
                <a:srgbClr val="FF0000"/>
              </a:solidFill>
            </a:endParaRPr>
          </a:p>
        </p:txBody>
      </p:sp>
      <p:sp>
        <p:nvSpPr>
          <p:cNvPr id="10" name="文本框 9"/>
          <p:cNvSpPr txBox="1"/>
          <p:nvPr/>
        </p:nvSpPr>
        <p:spPr>
          <a:xfrm>
            <a:off x="833120" y="3025775"/>
            <a:ext cx="1638300" cy="521970"/>
          </a:xfrm>
          <a:prstGeom prst="rect">
            <a:avLst/>
          </a:prstGeom>
          <a:noFill/>
        </p:spPr>
        <p:txBody>
          <a:bodyPr wrap="square" rtlCol="0">
            <a:spAutoFit/>
          </a:bodyPr>
          <a:p>
            <a:r>
              <a:rPr lang="zh-CN" altLang="en-US" sz="2800">
                <a:solidFill>
                  <a:srgbClr val="0070C0"/>
                </a:solidFill>
              </a:rPr>
              <a:t>教学经验</a:t>
            </a:r>
            <a:endParaRPr lang="zh-CN" altLang="en-US" sz="2800">
              <a:solidFill>
                <a:srgbClr val="0070C0"/>
              </a:solidFill>
            </a:endParaRPr>
          </a:p>
        </p:txBody>
      </p:sp>
      <p:sp>
        <p:nvSpPr>
          <p:cNvPr id="11" name="文本框 10"/>
          <p:cNvSpPr txBox="1"/>
          <p:nvPr/>
        </p:nvSpPr>
        <p:spPr>
          <a:xfrm>
            <a:off x="765175" y="4818380"/>
            <a:ext cx="1638300" cy="521970"/>
          </a:xfrm>
          <a:prstGeom prst="rect">
            <a:avLst/>
          </a:prstGeom>
          <a:noFill/>
        </p:spPr>
        <p:txBody>
          <a:bodyPr wrap="square" rtlCol="0">
            <a:spAutoFit/>
          </a:bodyPr>
          <a:p>
            <a:r>
              <a:rPr lang="zh-CN" altLang="en-US" sz="2800">
                <a:solidFill>
                  <a:srgbClr val="0070C0"/>
                </a:solidFill>
              </a:rPr>
              <a:t>专业水平</a:t>
            </a:r>
            <a:endParaRPr lang="zh-CN" altLang="en-US" sz="2800">
              <a:solidFill>
                <a:srgbClr val="0070C0"/>
              </a:solidFill>
            </a:endParaRPr>
          </a:p>
        </p:txBody>
      </p:sp>
      <p:sp>
        <p:nvSpPr>
          <p:cNvPr id="13" name="文本框 12"/>
          <p:cNvSpPr txBox="1"/>
          <p:nvPr/>
        </p:nvSpPr>
        <p:spPr>
          <a:xfrm>
            <a:off x="2470785" y="2061845"/>
            <a:ext cx="9168765" cy="19380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a:buFont typeface="Wingdings" panose="05000000000000000000" charset="0"/>
              <a:buChar char="l"/>
            </a:pPr>
            <a:r>
              <a:rPr lang="en-US" altLang="zh-CN" sz="2400"/>
              <a:t>He is experienced in teaching erhu.</a:t>
            </a:r>
            <a:endParaRPr lang="en-US" altLang="zh-CN" sz="2400"/>
          </a:p>
          <a:p>
            <a:pPr marL="285750" indent="-285750">
              <a:buFont typeface="Wingdings" panose="05000000000000000000" charset="0"/>
              <a:buChar char="l"/>
            </a:pPr>
            <a:r>
              <a:rPr lang="en-US" altLang="zh-CN" sz="2400"/>
              <a:t>He has rich/abundant experience of teaching erhu, which makes him qualified for the post.</a:t>
            </a:r>
            <a:endParaRPr lang="en-US" altLang="zh-CN" sz="2400"/>
          </a:p>
          <a:p>
            <a:pPr marL="285750" indent="-285750">
              <a:buFont typeface="Wingdings" panose="05000000000000000000" charset="0"/>
              <a:buChar char="l"/>
            </a:pPr>
            <a:r>
              <a:rPr lang="en-US" altLang="zh-CN" sz="2400"/>
              <a:t>Having been teaching erhu for decades, he knows what to expect and how to deal with the potential problems in the process.</a:t>
            </a:r>
            <a:endParaRPr lang="en-US" altLang="zh-CN" sz="2400"/>
          </a:p>
        </p:txBody>
      </p:sp>
      <p:sp>
        <p:nvSpPr>
          <p:cNvPr id="14" name="文本框 13"/>
          <p:cNvSpPr txBox="1"/>
          <p:nvPr/>
        </p:nvSpPr>
        <p:spPr>
          <a:xfrm>
            <a:off x="2470785" y="4052570"/>
            <a:ext cx="9168765" cy="20916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a:buFont typeface="Wingdings" panose="05000000000000000000" charset="0"/>
              <a:buChar char="l"/>
            </a:pPr>
            <a:r>
              <a:rPr lang="en-US" altLang="zh-CN" sz="2600">
                <a:latin typeface="Times New Roman" panose="02020603050405020304" charset="0"/>
                <a:cs typeface="Times New Roman" panose="02020603050405020304" charset="0"/>
              </a:rPr>
              <a:t>Majoring in Chinese Music, she is proficient in playing erhu.</a:t>
            </a:r>
            <a:endParaRPr lang="en-US" altLang="zh-CN" sz="2600">
              <a:latin typeface="Times New Roman" panose="02020603050405020304" charset="0"/>
              <a:cs typeface="Times New Roman" panose="02020603050405020304" charset="0"/>
            </a:endParaRPr>
          </a:p>
          <a:p>
            <a:pPr marL="285750" indent="-285750">
              <a:buFont typeface="Wingdings" panose="05000000000000000000" charset="0"/>
              <a:buChar char="l"/>
            </a:pPr>
            <a:r>
              <a:rPr lang="en-US" altLang="zh-CN" sz="2600">
                <a:latin typeface="Times New Roman" panose="02020603050405020304" charset="0"/>
                <a:cs typeface="Times New Roman" panose="02020603050405020304" charset="0"/>
              </a:rPr>
              <a:t>Equipped with excellent performing skills, he has helped many students achieve success in the field. </a:t>
            </a:r>
            <a:endParaRPr lang="en-US" altLang="zh-CN" sz="2600">
              <a:latin typeface="Times New Roman" panose="02020603050405020304" charset="0"/>
              <a:cs typeface="Times New Roman" panose="02020603050405020304" charset="0"/>
            </a:endParaRPr>
          </a:p>
          <a:p>
            <a:pPr marL="285750" indent="-285750">
              <a:buFont typeface="Wingdings" panose="05000000000000000000" charset="0"/>
              <a:buChar char="l"/>
            </a:pPr>
            <a:r>
              <a:rPr lang="en-US" altLang="zh-CN" sz="2600">
                <a:latin typeface="Times New Roman" panose="02020603050405020304" charset="0"/>
                <a:cs typeface="Times New Roman" panose="02020603050405020304" charset="0"/>
              </a:rPr>
              <a:t>He specializes in erhu playing, with a high proficiency in the field.</a:t>
            </a:r>
            <a:endParaRPr lang="en-US" altLang="zh-CN" sz="2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blinds(horizontal)">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linds(horizontal)">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blinds(horizontal)">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13" grpId="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16567" y="232"/>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958302" y="641134"/>
            <a:ext cx="3789044" cy="446701"/>
            <a:chOff x="808537" y="1463668"/>
            <a:chExt cx="2948982" cy="347664"/>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808537" y="1493877"/>
              <a:ext cx="2948982" cy="28713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para 2:</a:t>
              </a:r>
              <a:r>
                <a:rPr lang="zh-CN" altLang="en-US" sz="2400" dirty="0">
                  <a:solidFill>
                    <a:schemeClr val="bg1"/>
                  </a:solidFill>
                  <a:latin typeface="微软雅黑" panose="020B0503020204020204" charset="-122"/>
                  <a:ea typeface="微软雅黑" panose="020B0503020204020204" charset="-122"/>
                </a:rPr>
                <a:t>推荐王老师的理由：</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6" name="表格 5"/>
          <p:cNvGraphicFramePr/>
          <p:nvPr>
            <p:custDataLst>
              <p:tags r:id="rId1"/>
            </p:custDataLst>
          </p:nvPr>
        </p:nvGraphicFramePr>
        <p:xfrm>
          <a:off x="690880" y="1264920"/>
          <a:ext cx="11221720" cy="5076825"/>
        </p:xfrm>
        <a:graphic>
          <a:graphicData uri="http://schemas.openxmlformats.org/drawingml/2006/table">
            <a:tbl>
              <a:tblPr firstRow="1" bandRow="1">
                <a:tableStyleId>{5C22544A-7EE6-4342-B048-85BDC9FD1C3A}</a:tableStyleId>
              </a:tblPr>
              <a:tblGrid>
                <a:gridCol w="1844040"/>
                <a:gridCol w="9377680"/>
              </a:tblGrid>
              <a:tr h="802005">
                <a:tc>
                  <a:txBody>
                    <a:bodyPr/>
                    <a:p>
                      <a:pPr algn="ctr">
                        <a:buNone/>
                      </a:pPr>
                      <a:r>
                        <a:rPr lang="en-US" altLang="zh-CN" sz="2400"/>
                        <a:t> </a:t>
                      </a:r>
                      <a:r>
                        <a:rPr lang="zh-CN" altLang="en-US" sz="2000">
                          <a:solidFill>
                            <a:srgbClr val="FF0000"/>
                          </a:solidFill>
                        </a:rPr>
                        <a:t>思维出发点、立足点</a:t>
                      </a:r>
                      <a:endParaRPr lang="zh-CN" altLang="en-US" sz="2000">
                        <a:solidFill>
                          <a:srgbClr val="FF0000"/>
                        </a:solidFill>
                      </a:endParaRPr>
                    </a:p>
                  </a:txBody>
                  <a:tcPr>
                    <a:noFill/>
                  </a:tcPr>
                </a:tc>
                <a:tc>
                  <a:txBody>
                    <a:bodyPr/>
                    <a:p>
                      <a:pPr algn="ctr">
                        <a:buNone/>
                      </a:pPr>
                      <a:r>
                        <a:rPr lang="zh-CN" altLang="en-US" sz="2800">
                          <a:solidFill>
                            <a:srgbClr val="FF0000"/>
                          </a:solidFill>
                        </a:rPr>
                        <a:t>表达示例</a:t>
                      </a:r>
                      <a:endParaRPr lang="zh-CN" altLang="en-US" sz="2800">
                        <a:solidFill>
                          <a:srgbClr val="FF0000"/>
                        </a:solidFill>
                      </a:endParaRPr>
                    </a:p>
                  </a:txBody>
                  <a:tcPr>
                    <a:noFill/>
                  </a:tcPr>
                </a:tc>
              </a:tr>
              <a:tr h="2196465">
                <a:tc>
                  <a:txBody>
                    <a:bodyPr/>
                    <a:p>
                      <a:pPr>
                        <a:buNone/>
                      </a:pPr>
                      <a:endParaRPr lang="zh-CN" altLang="en-US"/>
                    </a:p>
                  </a:txBody>
                  <a:tcPr>
                    <a:noFill/>
                  </a:tcPr>
                </a:tc>
                <a:tc>
                  <a:txBody>
                    <a:bodyPr/>
                    <a:p>
                      <a:pPr>
                        <a:buNone/>
                      </a:pPr>
                      <a:endParaRPr lang="zh-CN" altLang="en-US"/>
                    </a:p>
                  </a:txBody>
                  <a:tcPr>
                    <a:noFill/>
                  </a:tcPr>
                </a:tc>
              </a:tr>
              <a:tr h="2078355">
                <a:tc>
                  <a:txBody>
                    <a:bodyPr/>
                    <a:p>
                      <a:pPr>
                        <a:buNone/>
                      </a:pPr>
                      <a:endParaRPr lang="zh-CN" altLang="en-US"/>
                    </a:p>
                  </a:txBody>
                  <a:tcPr>
                    <a:noFill/>
                  </a:tcPr>
                </a:tc>
                <a:tc>
                  <a:txBody>
                    <a:bodyPr/>
                    <a:p>
                      <a:pPr>
                        <a:buNone/>
                      </a:pPr>
                      <a:endParaRPr lang="zh-CN" altLang="en-US"/>
                    </a:p>
                  </a:txBody>
                  <a:tcPr>
                    <a:noFill/>
                  </a:tcPr>
                </a:tc>
              </a:tr>
            </a:tbl>
          </a:graphicData>
        </a:graphic>
      </p:graphicFrame>
      <p:sp>
        <p:nvSpPr>
          <p:cNvPr id="9" name="文本框 8"/>
          <p:cNvSpPr txBox="1"/>
          <p:nvPr/>
        </p:nvSpPr>
        <p:spPr>
          <a:xfrm>
            <a:off x="823595" y="2400935"/>
            <a:ext cx="7738745" cy="521970"/>
          </a:xfrm>
          <a:prstGeom prst="rect">
            <a:avLst/>
          </a:prstGeom>
          <a:noFill/>
        </p:spPr>
        <p:txBody>
          <a:bodyPr wrap="square" rtlCol="0">
            <a:spAutoFit/>
          </a:bodyPr>
          <a:p>
            <a:r>
              <a:rPr lang="zh-CN" altLang="en-US" sz="2800">
                <a:solidFill>
                  <a:srgbClr val="FF0000"/>
                </a:solidFill>
              </a:rPr>
              <a:t>外国朋友</a:t>
            </a:r>
            <a:endParaRPr lang="zh-CN" altLang="en-US" sz="2800">
              <a:solidFill>
                <a:srgbClr val="FF0000"/>
              </a:solidFill>
            </a:endParaRPr>
          </a:p>
        </p:txBody>
      </p:sp>
      <p:sp>
        <p:nvSpPr>
          <p:cNvPr id="12" name="文本框 11"/>
          <p:cNvSpPr txBox="1"/>
          <p:nvPr/>
        </p:nvSpPr>
        <p:spPr>
          <a:xfrm>
            <a:off x="958215" y="3122930"/>
            <a:ext cx="1638300" cy="521970"/>
          </a:xfrm>
          <a:prstGeom prst="rect">
            <a:avLst/>
          </a:prstGeom>
          <a:noFill/>
        </p:spPr>
        <p:txBody>
          <a:bodyPr wrap="square" rtlCol="0">
            <a:spAutoFit/>
          </a:bodyPr>
          <a:p>
            <a:r>
              <a:rPr lang="zh-CN" altLang="en-US" sz="2800">
                <a:solidFill>
                  <a:srgbClr val="0070C0"/>
                </a:solidFill>
              </a:rPr>
              <a:t>懂英语</a:t>
            </a:r>
            <a:endParaRPr lang="zh-CN" altLang="en-US" sz="2800">
              <a:solidFill>
                <a:srgbClr val="0070C0"/>
              </a:solidFill>
            </a:endParaRPr>
          </a:p>
        </p:txBody>
      </p:sp>
      <p:sp>
        <p:nvSpPr>
          <p:cNvPr id="15" name="文本框 14"/>
          <p:cNvSpPr txBox="1"/>
          <p:nvPr/>
        </p:nvSpPr>
        <p:spPr>
          <a:xfrm>
            <a:off x="2596515" y="2112645"/>
            <a:ext cx="9169400" cy="21532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fontAlgn="auto">
              <a:lnSpc>
                <a:spcPts val="2680"/>
              </a:lnSpc>
              <a:buFont typeface="Wingdings" panose="05000000000000000000" charset="0"/>
              <a:buChar char="l"/>
            </a:pPr>
            <a:r>
              <a:rPr lang="en-US" altLang="zh-CN" sz="2400">
                <a:latin typeface="Times New Roman" panose="02020603050405020304" charset="0"/>
                <a:cs typeface="Times New Roman" panose="02020603050405020304" charset="0"/>
              </a:rPr>
              <a:t>He has a good command of English, making it easy for you to communicate. </a:t>
            </a:r>
            <a:endParaRPr lang="en-US" altLang="zh-CN" sz="2400">
              <a:latin typeface="Times New Roman" panose="02020603050405020304" charset="0"/>
              <a:cs typeface="Times New Roman" panose="02020603050405020304" charset="0"/>
            </a:endParaRPr>
          </a:p>
          <a:p>
            <a:pPr marL="285750" indent="-285750" fontAlgn="auto">
              <a:lnSpc>
                <a:spcPts val="2680"/>
              </a:lnSpc>
              <a:buFont typeface="Wingdings" panose="05000000000000000000" charset="0"/>
              <a:buChar char="l"/>
            </a:pPr>
            <a:r>
              <a:rPr lang="en-US" altLang="zh-CN" sz="2400">
                <a:latin typeface="Times New Roman" panose="02020603050405020304" charset="0"/>
                <a:cs typeface="Times New Roman" panose="02020603050405020304" charset="0"/>
              </a:rPr>
              <a:t>A good command of English surely enables him to communicate with you with ease.</a:t>
            </a:r>
            <a:endParaRPr lang="en-US" altLang="zh-CN" sz="2400">
              <a:latin typeface="Times New Roman" panose="02020603050405020304" charset="0"/>
              <a:cs typeface="Times New Roman" panose="02020603050405020304" charset="0"/>
            </a:endParaRPr>
          </a:p>
          <a:p>
            <a:pPr marL="285750" indent="-285750" fontAlgn="auto">
              <a:lnSpc>
                <a:spcPts val="2680"/>
              </a:lnSpc>
              <a:buFont typeface="Wingdings" panose="05000000000000000000" charset="0"/>
              <a:buChar char="l"/>
            </a:pPr>
            <a:r>
              <a:rPr lang="en-US" altLang="zh-CN" sz="2400">
                <a:latin typeface="Times New Roman" panose="02020603050405020304" charset="0"/>
                <a:cs typeface="Times New Roman" panose="02020603050405020304" charset="0"/>
              </a:rPr>
              <a:t>With a good command of English, he can communicate with you without any difficulty.</a:t>
            </a:r>
            <a:endParaRPr lang="en-US" altLang="zh-CN" sz="2400">
              <a:latin typeface="Times New Roman" panose="02020603050405020304" charset="0"/>
              <a:cs typeface="Times New Roman" panose="02020603050405020304" charset="0"/>
            </a:endParaRPr>
          </a:p>
        </p:txBody>
      </p:sp>
      <p:sp>
        <p:nvSpPr>
          <p:cNvPr id="16" name="文本框 15"/>
          <p:cNvSpPr txBox="1"/>
          <p:nvPr/>
        </p:nvSpPr>
        <p:spPr>
          <a:xfrm>
            <a:off x="690880" y="4420870"/>
            <a:ext cx="1905635" cy="521970"/>
          </a:xfrm>
          <a:prstGeom prst="rect">
            <a:avLst/>
          </a:prstGeom>
          <a:noFill/>
        </p:spPr>
        <p:txBody>
          <a:bodyPr wrap="square" rtlCol="0">
            <a:spAutoFit/>
          </a:bodyPr>
          <a:p>
            <a:r>
              <a:rPr lang="zh-CN" altLang="en-US" sz="2800">
                <a:solidFill>
                  <a:srgbClr val="FF0000"/>
                </a:solidFill>
              </a:rPr>
              <a:t>性格</a:t>
            </a:r>
            <a:r>
              <a:rPr lang="en-US" altLang="zh-CN" sz="2800">
                <a:solidFill>
                  <a:srgbClr val="FF0000"/>
                </a:solidFill>
              </a:rPr>
              <a:t>/</a:t>
            </a:r>
            <a:r>
              <a:rPr lang="zh-CN" altLang="en-US" sz="2800">
                <a:solidFill>
                  <a:srgbClr val="FF0000"/>
                </a:solidFill>
              </a:rPr>
              <a:t>品质</a:t>
            </a:r>
            <a:endParaRPr lang="zh-CN" altLang="en-US" sz="2800">
              <a:solidFill>
                <a:srgbClr val="FF0000"/>
              </a:solidFill>
            </a:endParaRPr>
          </a:p>
        </p:txBody>
      </p:sp>
      <p:sp>
        <p:nvSpPr>
          <p:cNvPr id="17" name="文本框 16"/>
          <p:cNvSpPr txBox="1"/>
          <p:nvPr/>
        </p:nvSpPr>
        <p:spPr>
          <a:xfrm>
            <a:off x="690245" y="5166360"/>
            <a:ext cx="1771650" cy="953135"/>
          </a:xfrm>
          <a:prstGeom prst="rect">
            <a:avLst/>
          </a:prstGeom>
          <a:noFill/>
        </p:spPr>
        <p:txBody>
          <a:bodyPr wrap="square" rtlCol="0">
            <a:spAutoFit/>
          </a:bodyPr>
          <a:p>
            <a:r>
              <a:rPr lang="zh-CN" altLang="en-US" sz="2800">
                <a:solidFill>
                  <a:srgbClr val="0070C0"/>
                </a:solidFill>
              </a:rPr>
              <a:t>耐心</a:t>
            </a:r>
            <a:r>
              <a:rPr lang="en-US" altLang="zh-CN" sz="2800">
                <a:solidFill>
                  <a:srgbClr val="0070C0"/>
                </a:solidFill>
              </a:rPr>
              <a:t>\</a:t>
            </a:r>
            <a:r>
              <a:rPr lang="zh-CN" altLang="en-US" sz="2800">
                <a:solidFill>
                  <a:srgbClr val="0070C0"/>
                </a:solidFill>
              </a:rPr>
              <a:t>外向</a:t>
            </a:r>
            <a:r>
              <a:rPr lang="en-US" altLang="zh-CN" sz="2800">
                <a:solidFill>
                  <a:srgbClr val="0070C0"/>
                </a:solidFill>
              </a:rPr>
              <a:t>\</a:t>
            </a:r>
            <a:r>
              <a:rPr lang="zh-CN" altLang="en-US" sz="2800">
                <a:solidFill>
                  <a:srgbClr val="0070C0"/>
                </a:solidFill>
              </a:rPr>
              <a:t>严格等</a:t>
            </a:r>
            <a:endParaRPr lang="zh-CN" altLang="en-US" sz="2800">
              <a:solidFill>
                <a:srgbClr val="0070C0"/>
              </a:solidFill>
            </a:endParaRPr>
          </a:p>
        </p:txBody>
      </p:sp>
      <p:sp>
        <p:nvSpPr>
          <p:cNvPr id="18" name="文本框 17"/>
          <p:cNvSpPr txBox="1"/>
          <p:nvPr/>
        </p:nvSpPr>
        <p:spPr>
          <a:xfrm>
            <a:off x="2596515" y="4510405"/>
            <a:ext cx="9168765" cy="11988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a:buFont typeface="Wingdings" panose="05000000000000000000" charset="0"/>
              <a:buChar char="l"/>
            </a:pPr>
            <a:r>
              <a:rPr lang="en-US" altLang="zh-CN" sz="2400"/>
              <a:t>Patient and outgoing, he can get along well with his students.</a:t>
            </a:r>
            <a:endParaRPr lang="en-US" altLang="zh-CN" sz="2400"/>
          </a:p>
          <a:p>
            <a:pPr marL="285750" indent="-285750">
              <a:buFont typeface="Wingdings" panose="05000000000000000000" charset="0"/>
              <a:buChar char="l"/>
            </a:pPr>
            <a:r>
              <a:rPr lang="en-US" altLang="zh-CN" sz="2400"/>
              <a:t>As a patient and enthusaistic teacher, he can inspire you to push yourself further.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linds(horizontal)">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linds(horizontal)">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blinds(horizontal)">
                                      <p:cBhvr>
                                        <p:cTn id="41" dur="500"/>
                                        <p:tgtEl>
                                          <p:spTgt spid="1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blinds(horizontal)">
                                      <p:cBhvr>
                                        <p:cTn id="46" dur="5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15" grpId="0" bldLvl="0" animBg="1"/>
      <p:bldP spid="1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16567" y="232"/>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946556" y="641134"/>
            <a:ext cx="3812540" cy="446701"/>
            <a:chOff x="799392" y="1463668"/>
            <a:chExt cx="2967269" cy="347664"/>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799392" y="1493877"/>
              <a:ext cx="2967269" cy="28713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para 3: </a:t>
              </a:r>
              <a:r>
                <a:rPr lang="zh-CN" altLang="en-US" sz="2400" dirty="0">
                  <a:solidFill>
                    <a:schemeClr val="bg1"/>
                  </a:solidFill>
                  <a:latin typeface="微软雅黑" panose="020B0503020204020204" charset="-122"/>
                  <a:ea typeface="微软雅黑" panose="020B0503020204020204" charset="-122"/>
                </a:rPr>
                <a:t>表达祝愿</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两句话</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6" name="表格 5"/>
          <p:cNvGraphicFramePr/>
          <p:nvPr>
            <p:custDataLst>
              <p:tags r:id="rId1"/>
            </p:custDataLst>
          </p:nvPr>
        </p:nvGraphicFramePr>
        <p:xfrm>
          <a:off x="690880" y="1264920"/>
          <a:ext cx="11221720" cy="5076825"/>
        </p:xfrm>
        <a:graphic>
          <a:graphicData uri="http://schemas.openxmlformats.org/drawingml/2006/table">
            <a:tbl>
              <a:tblPr firstRow="1" bandRow="1">
                <a:tableStyleId>{5C22544A-7EE6-4342-B048-85BDC9FD1C3A}</a:tableStyleId>
              </a:tblPr>
              <a:tblGrid>
                <a:gridCol w="1844040"/>
                <a:gridCol w="9377680"/>
              </a:tblGrid>
              <a:tr h="2196465">
                <a:tc>
                  <a:txBody>
                    <a:bodyPr/>
                    <a:p>
                      <a:pPr>
                        <a:buNone/>
                      </a:pPr>
                      <a:endParaRPr lang="zh-CN" altLang="en-US"/>
                    </a:p>
                  </a:txBody>
                  <a:tcPr>
                    <a:noFill/>
                  </a:tcPr>
                </a:tc>
                <a:tc>
                  <a:txBody>
                    <a:bodyPr/>
                    <a:p>
                      <a:pPr>
                        <a:buNone/>
                      </a:pPr>
                      <a:endParaRPr lang="zh-CN" altLang="en-US"/>
                    </a:p>
                  </a:txBody>
                  <a:tcPr>
                    <a:noFill/>
                  </a:tcPr>
                </a:tc>
              </a:tr>
              <a:tr h="2078355">
                <a:tc>
                  <a:txBody>
                    <a:bodyPr/>
                    <a:p>
                      <a:pPr>
                        <a:buNone/>
                      </a:pPr>
                      <a:endParaRPr lang="zh-CN" altLang="en-US"/>
                    </a:p>
                  </a:txBody>
                  <a:tcPr>
                    <a:noFill/>
                  </a:tcPr>
                </a:tc>
                <a:tc>
                  <a:txBody>
                    <a:bodyPr/>
                    <a:p>
                      <a:pPr>
                        <a:buNone/>
                      </a:pPr>
                      <a:endParaRPr lang="zh-CN" altLang="en-US"/>
                    </a:p>
                  </a:txBody>
                  <a:tcPr>
                    <a:noFill/>
                  </a:tcPr>
                </a:tc>
              </a:tr>
            </a:tbl>
          </a:graphicData>
        </a:graphic>
      </p:graphicFrame>
      <p:sp>
        <p:nvSpPr>
          <p:cNvPr id="9" name="文本框 8"/>
          <p:cNvSpPr txBox="1"/>
          <p:nvPr/>
        </p:nvSpPr>
        <p:spPr>
          <a:xfrm>
            <a:off x="764540" y="1880870"/>
            <a:ext cx="1912620" cy="953135"/>
          </a:xfrm>
          <a:prstGeom prst="rect">
            <a:avLst/>
          </a:prstGeom>
          <a:noFill/>
        </p:spPr>
        <p:txBody>
          <a:bodyPr wrap="square" rtlCol="0">
            <a:spAutoFit/>
          </a:bodyPr>
          <a:p>
            <a:r>
              <a:rPr lang="zh-CN" altLang="en-US" sz="2800">
                <a:solidFill>
                  <a:srgbClr val="FF0000"/>
                </a:solidFill>
              </a:rPr>
              <a:t>推荐信的套路句</a:t>
            </a:r>
            <a:endParaRPr lang="zh-CN" altLang="en-US" sz="2800">
              <a:solidFill>
                <a:srgbClr val="FF0000"/>
              </a:solidFill>
            </a:endParaRPr>
          </a:p>
        </p:txBody>
      </p:sp>
      <p:sp>
        <p:nvSpPr>
          <p:cNvPr id="15" name="文本框 14"/>
          <p:cNvSpPr txBox="1"/>
          <p:nvPr/>
        </p:nvSpPr>
        <p:spPr>
          <a:xfrm>
            <a:off x="2596515" y="1444625"/>
            <a:ext cx="9091295" cy="17221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fontAlgn="auto">
              <a:lnSpc>
                <a:spcPts val="3180"/>
              </a:lnSpc>
              <a:buFont typeface="Wingdings" panose="05000000000000000000" charset="0"/>
              <a:buChar char="l"/>
            </a:pPr>
            <a:r>
              <a:rPr lang="en-US" altLang="zh-CN" sz="2800">
                <a:latin typeface="Times New Roman" panose="02020603050405020304" charset="0"/>
                <a:cs typeface="Times New Roman" panose="02020603050405020304" charset="0"/>
              </a:rPr>
              <a:t>Hope my recommendation can be of some help to you.</a:t>
            </a:r>
            <a:endParaRPr lang="en-US" altLang="zh-CN" sz="2800">
              <a:latin typeface="Times New Roman" panose="02020603050405020304" charset="0"/>
              <a:cs typeface="Times New Roman" panose="02020603050405020304" charset="0"/>
            </a:endParaRPr>
          </a:p>
          <a:p>
            <a:pPr marL="285750" indent="-285750" fontAlgn="auto">
              <a:lnSpc>
                <a:spcPts val="3180"/>
              </a:lnSpc>
              <a:buFont typeface="Wingdings" panose="05000000000000000000" charset="0"/>
              <a:buChar char="l"/>
            </a:pPr>
            <a:r>
              <a:rPr lang="en-US" altLang="zh-CN" sz="2800">
                <a:latin typeface="Times New Roman" panose="02020603050405020304" charset="0"/>
                <a:cs typeface="Times New Roman" panose="02020603050405020304" charset="0"/>
              </a:rPr>
              <a:t>Hope you will find my recommendation helpful/useful.</a:t>
            </a:r>
            <a:endParaRPr lang="en-US" altLang="zh-CN" sz="2800">
              <a:latin typeface="Times New Roman" panose="02020603050405020304" charset="0"/>
              <a:cs typeface="Times New Roman" panose="02020603050405020304" charset="0"/>
            </a:endParaRPr>
          </a:p>
          <a:p>
            <a:pPr marL="285750" indent="-285750" fontAlgn="auto">
              <a:lnSpc>
                <a:spcPts val="3180"/>
              </a:lnSpc>
              <a:buFont typeface="Wingdings" panose="05000000000000000000" charset="0"/>
              <a:buChar char="l"/>
            </a:pP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不可用）</a:t>
            </a:r>
            <a:r>
              <a:rPr lang="en-US" altLang="zh-CN" sz="2800">
                <a:latin typeface="Times New Roman" panose="02020603050405020304" charset="0"/>
                <a:cs typeface="Times New Roman" panose="02020603050405020304" charset="0"/>
              </a:rPr>
              <a:t>I’d appreciate it if you could take my recommendation into account/consideration.</a:t>
            </a:r>
            <a:endParaRPr lang="en-US" altLang="zh-CN" sz="2800">
              <a:latin typeface="Times New Roman" panose="02020603050405020304" charset="0"/>
              <a:cs typeface="Times New Roman" panose="02020603050405020304" charset="0"/>
            </a:endParaRPr>
          </a:p>
        </p:txBody>
      </p:sp>
      <p:sp>
        <p:nvSpPr>
          <p:cNvPr id="16" name="文本框 15"/>
          <p:cNvSpPr txBox="1"/>
          <p:nvPr/>
        </p:nvSpPr>
        <p:spPr>
          <a:xfrm>
            <a:off x="771525" y="3731260"/>
            <a:ext cx="1905635" cy="1383665"/>
          </a:xfrm>
          <a:prstGeom prst="rect">
            <a:avLst/>
          </a:prstGeom>
          <a:noFill/>
        </p:spPr>
        <p:txBody>
          <a:bodyPr wrap="square" rtlCol="0">
            <a:spAutoFit/>
          </a:bodyPr>
          <a:p>
            <a:r>
              <a:rPr lang="zh-CN" altLang="en-US" sz="2800">
                <a:solidFill>
                  <a:srgbClr val="FF0000"/>
                </a:solidFill>
              </a:rPr>
              <a:t>祝愿</a:t>
            </a:r>
            <a:r>
              <a:rPr lang="en-US" altLang="zh-CN" sz="2800">
                <a:solidFill>
                  <a:srgbClr val="FF0000"/>
                </a:solidFill>
              </a:rPr>
              <a:t> </a:t>
            </a:r>
            <a:endParaRPr lang="en-US" altLang="zh-CN" sz="2800">
              <a:solidFill>
                <a:srgbClr val="FF0000"/>
              </a:solidFill>
            </a:endParaRPr>
          </a:p>
          <a:p>
            <a:r>
              <a:rPr lang="zh-CN" altLang="en-US" sz="2800">
                <a:solidFill>
                  <a:srgbClr val="FF0000"/>
                </a:solidFill>
              </a:rPr>
              <a:t>（紧扣学二胡）</a:t>
            </a:r>
            <a:endParaRPr lang="zh-CN" altLang="en-US" sz="2800">
              <a:solidFill>
                <a:srgbClr val="FF0000"/>
              </a:solidFill>
            </a:endParaRPr>
          </a:p>
        </p:txBody>
      </p:sp>
      <p:sp>
        <p:nvSpPr>
          <p:cNvPr id="18" name="文本框 17"/>
          <p:cNvSpPr txBox="1"/>
          <p:nvPr/>
        </p:nvSpPr>
        <p:spPr>
          <a:xfrm>
            <a:off x="2596515" y="4049395"/>
            <a:ext cx="9090660"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a:buFont typeface="Wingdings" panose="05000000000000000000" charset="0"/>
              <a:buChar char="l"/>
            </a:pPr>
            <a:r>
              <a:rPr lang="en-US" altLang="zh-CN" sz="2800">
                <a:ea typeface="+mn-lt"/>
              </a:rPr>
              <a:t>wish your learning rewarding.</a:t>
            </a:r>
            <a:endParaRPr lang="en-US" altLang="zh-CN" sz="2800">
              <a:ea typeface="+mn-lt"/>
            </a:endParaRPr>
          </a:p>
          <a:p>
            <a:pPr marL="285750" indent="-285750">
              <a:buFont typeface="Wingdings" panose="05000000000000000000" charset="0"/>
              <a:buChar char="l"/>
            </a:pPr>
            <a:r>
              <a:rPr lang="en-US" altLang="zh-CN" sz="2800">
                <a:ea typeface="+mn-lt"/>
              </a:rPr>
              <a:t>I hope you’ll find his guidance rewarding. </a:t>
            </a:r>
            <a:endParaRPr lang="en-US" altLang="zh-CN" sz="2800">
              <a:ea typeface="+mn-lt"/>
            </a:endParaRPr>
          </a:p>
          <a:p>
            <a:pPr marL="285750" indent="-285750">
              <a:buFont typeface="Wingdings" panose="05000000000000000000" charset="0"/>
              <a:buChar char="l"/>
            </a:pPr>
            <a:r>
              <a:rPr lang="zh-CN" altLang="en-US" sz="2800">
                <a:ea typeface="+mn-lt"/>
                <a:cs typeface="Times New Roman" panose="02020603050405020304" charset="0"/>
                <a:sym typeface="+mn-ea"/>
              </a:rPr>
              <a:t>wish you a fruitful voyage of exploring erhu.</a:t>
            </a:r>
            <a:endParaRPr lang="zh-CN" altLang="en-US" sz="2800">
              <a:ea typeface="+mn-lt"/>
              <a:cs typeface="Times New Roman" panose="02020603050405020304" charset="0"/>
              <a:sym typeface="+mn-ea"/>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linds(horizontal)">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linds(horizont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Effect transition="in" filter="blinds(horizontal)">
                                      <p:cBhvr>
                                        <p:cTn id="41" dur="500"/>
                                        <p:tgtEl>
                                          <p:spTgt spid="1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15"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George,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Knowing that you intend to learn erhu,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more than delighted to recommend Mr. Wang to you.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Mr.Wang has been teaching music in my school since he graduated from Central Conservatory of Music. As an experienced and patient teacher, he is popular with his students, many of whom have been awarded top prizes in the City Erhu Competition. More importantly, he has a good command of English, making it easy for you to communicate.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I hope you</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ll find his guidance rewarding.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8b227d3b-e80b-4392-8cad-5281acd65eeb}"/>
  <p:tag name="TABLE_ENDDRAG_ORIGIN_RECT" val="861*368"/>
  <p:tag name="TABLE_ENDDRAG_RECT" val="57*112*861*368"/>
</p:tagLst>
</file>

<file path=ppt/tags/tag2.xml><?xml version="1.0" encoding="utf-8"?>
<p:tagLst xmlns:p="http://schemas.openxmlformats.org/presentationml/2006/main">
  <p:tag name="KSO_WM_UNIT_TABLE_BEAUTIFY" val="smartTable{5d31570c-4156-4a74-8aeb-6a807678b23c}"/>
  <p:tag name="TABLE_ENDDRAG_ORIGIN_RECT" val="883*385"/>
  <p:tag name="TABLE_ENDDRAG_RECT" val="49*99*883*385"/>
</p:tagLst>
</file>

<file path=ppt/tags/tag3.xml><?xml version="1.0" encoding="utf-8"?>
<p:tagLst xmlns:p="http://schemas.openxmlformats.org/presentationml/2006/main">
  <p:tag name="KSO_WM_UNIT_TABLE_BEAUTIFY" val="smartTable{5d31570c-4156-4a74-8aeb-6a807678b23c}"/>
  <p:tag name="TABLE_ENDDRAG_ORIGIN_RECT" val="883*390"/>
  <p:tag name="TABLE_ENDDRAG_RECT" val="54*99*883*390"/>
</p:tagLst>
</file>

<file path=ppt/tags/tag4.xml><?xml version="1.0" encoding="utf-8"?>
<p:tagLst xmlns:p="http://schemas.openxmlformats.org/presentationml/2006/main">
  <p:tag name="KSO_WM_UNIT_TABLE_BEAUTIFY" val="smartTable{5d31570c-4156-4a74-8aeb-6a807678b23c}"/>
  <p:tag name="TABLE_ENDDRAG_ORIGIN_RECT" val="883*390"/>
  <p:tag name="TABLE_ENDDRAG_RECT" val="54*99*883*3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11022</Words>
  <Application>WPS 演示</Application>
  <PresentationFormat>宽屏</PresentationFormat>
  <Paragraphs>288</Paragraphs>
  <Slides>26</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26</vt:i4>
      </vt:variant>
    </vt:vector>
  </HeadingPairs>
  <TitlesOfParts>
    <vt:vector size="44" baseType="lpstr">
      <vt:lpstr>Arial</vt:lpstr>
      <vt:lpstr>宋体</vt:lpstr>
      <vt:lpstr>Wingdings</vt:lpstr>
      <vt:lpstr>Times New Roman</vt:lpstr>
      <vt:lpstr>HelveticaNeue</vt:lpstr>
      <vt:lpstr>Corbel</vt:lpstr>
      <vt:lpstr>华文新魏</vt:lpstr>
      <vt:lpstr>微软雅黑</vt:lpstr>
      <vt:lpstr>Calibri</vt:lpstr>
      <vt:lpstr>方正姚体</vt:lpstr>
      <vt:lpstr>Gungsuh</vt:lpstr>
      <vt:lpstr>Malgun Gothic</vt:lpstr>
      <vt:lpstr>Wingdings</vt:lpstr>
      <vt:lpstr>Arial Unicode MS</vt:lpstr>
      <vt:lpstr>Cambria Math</vt:lpstr>
      <vt:lpstr>等线</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26</cp:revision>
  <dcterms:created xsi:type="dcterms:W3CDTF">2021-11-05T14:26:00Z</dcterms:created>
  <dcterms:modified xsi:type="dcterms:W3CDTF">2021-11-07T10:12:31Z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715EF23A3CC146A0A2F00CB255E9916D</vt:lpwstr>
  </property>
  <property fmtid="{D5CDD505-2E9C-101B-9397-08002B2CF9AE}" pid="3" name="KSOProductBuildVer">
    <vt:lpwstr>2052-11.8.2.8506</vt:lpwstr>
  </property>
</Properties>
</file>