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2"/>
  </p:notesMasterIdLst>
  <p:sldIdLst>
    <p:sldId id="301" r:id="rId4"/>
    <p:sldId id="257" r:id="rId5"/>
    <p:sldId id="280" r:id="rId6"/>
    <p:sldId id="281" r:id="rId7"/>
    <p:sldId id="277" r:id="rId8"/>
    <p:sldId id="282" r:id="rId9"/>
    <p:sldId id="276" r:id="rId10"/>
    <p:sldId id="283" r:id="rId11"/>
    <p:sldId id="275" r:id="rId13"/>
    <p:sldId id="261" r:id="rId14"/>
    <p:sldId id="265" r:id="rId15"/>
    <p:sldId id="289" r:id="rId16"/>
    <p:sldId id="285" r:id="rId17"/>
    <p:sldId id="286" r:id="rId18"/>
    <p:sldId id="287" r:id="rId19"/>
    <p:sldId id="288" r:id="rId20"/>
    <p:sldId id="292" r:id="rId21"/>
    <p:sldId id="293" r:id="rId22"/>
    <p:sldId id="291" r:id="rId23"/>
    <p:sldId id="294" r:id="rId24"/>
    <p:sldId id="290" r:id="rId25"/>
    <p:sldId id="295" r:id="rId26"/>
    <p:sldId id="27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" lastIdx="0" clrIdx="0"/>
  <p:cmAuthor id="2" name="admin" initials="a" lastIdx="0" clrIdx="0"/>
  <p:cmAuthor id="3" name="作者" initials="A" lastIdx="0" clrIdx="1"/>
  <p:cmAuthor id="4" name="fafa" initials="f" lastIdx="0" clrIdx="1"/>
  <p:cmAuthor id="5" name="王习习" initials="王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32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3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34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3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3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备注占位符 1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备注占位符 1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92A2-F409-435B-BB84-EFB6EF77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DBA-E70B-4CFF-95E3-8582E640D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92A2-F409-435B-BB84-EFB6EF77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DBA-E70B-4CFF-95E3-8582E640D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92A2-F409-435B-BB84-EFB6EF77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DBA-E70B-4CFF-95E3-8582E640D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92A2-F409-435B-BB84-EFB6EF77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DBA-E70B-4CFF-95E3-8582E640D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92A2-F409-435B-BB84-EFB6EF77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DBA-E70B-4CFF-95E3-8582E640D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526-AE6A-4AEA-844F-8AE8FE4D77B4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57A-3A0D-4079-A5BF-01CA1B2F122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92A2-F409-435B-BB84-EFB6EF77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DBA-E70B-4CFF-95E3-8582E640D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92A2-F409-435B-BB84-EFB6EF77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DBA-E70B-4CFF-95E3-8582E640D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92A2-F409-435B-BB84-EFB6EF77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DBA-E70B-4CFF-95E3-8582E640D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92A2-F409-435B-BB84-EFB6EF77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DBA-E70B-4CFF-95E3-8582E640D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稻壳儿搜索;幻雨工作室_1"/>
          <p:cNvSpPr/>
          <p:nvPr userDrawn="1"/>
        </p:nvSpPr>
        <p:spPr>
          <a:xfrm>
            <a:off x="376887" y="376887"/>
            <a:ext cx="11438227" cy="6104227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582" name="稻壳儿搜索;幻雨工作室_2"/>
          <p:cNvSpPr/>
          <p:nvPr userDrawn="1"/>
        </p:nvSpPr>
        <p:spPr>
          <a:xfrm>
            <a:off x="254794" y="254794"/>
            <a:ext cx="11682412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稻壳儿搜索;幻雨工作室_1"/>
          <p:cNvSpPr/>
          <p:nvPr userDrawn="1"/>
        </p:nvSpPr>
        <p:spPr>
          <a:xfrm>
            <a:off x="376887" y="376887"/>
            <a:ext cx="11438227" cy="6104227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06" name="稻壳儿搜索;幻雨工作室_2"/>
          <p:cNvSpPr/>
          <p:nvPr userDrawn="1"/>
        </p:nvSpPr>
        <p:spPr>
          <a:xfrm>
            <a:off x="254794" y="254794"/>
            <a:ext cx="11682412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097157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5" y="-732"/>
            <a:ext cx="2858105" cy="1707439"/>
          </a:xfrm>
          <a:prstGeom prst="rect">
            <a:avLst/>
          </a:prstGeom>
        </p:spPr>
      </p:pic>
      <p:pic>
        <p:nvPicPr>
          <p:cNvPr id="2097158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1186" y="4769255"/>
            <a:ext cx="3080814" cy="20887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8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.jpeg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7018" y="1354955"/>
            <a:ext cx="5953645" cy="435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2704" y="2220288"/>
            <a:ext cx="1182266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1. </a:t>
            </a:r>
            <a:r>
              <a:rPr lang="en-US" altLang="zh-CN" sz="3200" u="sng" dirty="0" smtClean="0"/>
              <a:t>               </a:t>
            </a:r>
            <a:r>
              <a:rPr lang="en-US" altLang="zh-CN" sz="3200" dirty="0" smtClean="0"/>
              <a:t> from the top of the mountain, the scenery was really </a:t>
            </a:r>
            <a:endParaRPr lang="en-US" altLang="zh-CN" sz="3200" dirty="0" smtClean="0"/>
          </a:p>
          <a:p>
            <a:r>
              <a:rPr lang="en-US" altLang="zh-CN" sz="3200" dirty="0" smtClean="0"/>
              <a:t>fascinating.</a:t>
            </a:r>
            <a:endParaRPr lang="en-US" altLang="zh-CN" sz="3200" dirty="0" smtClean="0"/>
          </a:p>
          <a:p>
            <a:r>
              <a:rPr lang="en-US" altLang="zh-CN" sz="3200" dirty="0" smtClean="0"/>
              <a:t>    </a:t>
            </a:r>
            <a:r>
              <a:rPr lang="en-US" altLang="zh-CN" sz="3200" u="sng" dirty="0" smtClean="0"/>
              <a:t>               </a:t>
            </a:r>
            <a:r>
              <a:rPr lang="en-US" altLang="zh-CN" sz="3200" dirty="0" smtClean="0"/>
              <a:t> the scenery from the top of the mountain, I was fascinated</a:t>
            </a:r>
            <a:endParaRPr lang="en-US" altLang="zh-CN" sz="3200" dirty="0" smtClean="0"/>
          </a:p>
          <a:p>
            <a:r>
              <a:rPr lang="en-US" altLang="zh-CN" sz="3200" dirty="0" smtClean="0"/>
              <a:t> by the autumn colors.</a:t>
            </a:r>
            <a:endParaRPr lang="en-US" altLang="zh-CN" sz="3200" dirty="0" smtClean="0"/>
          </a:p>
          <a:p>
            <a:r>
              <a:rPr lang="en-US" altLang="zh-CN" sz="3200" dirty="0"/>
              <a:t>2</a:t>
            </a:r>
            <a:r>
              <a:rPr lang="en-US" altLang="zh-CN" sz="3200" dirty="0" smtClean="0"/>
              <a:t>. </a:t>
            </a:r>
            <a:r>
              <a:rPr lang="en-US" altLang="zh-CN" sz="3200" u="sng" dirty="0" smtClean="0"/>
              <a:t>                </a:t>
            </a:r>
            <a:r>
              <a:rPr lang="en-US" altLang="zh-CN" sz="3200" dirty="0" smtClean="0"/>
              <a:t> eastwards, you will pass the Canadian Rockies.</a:t>
            </a:r>
            <a:endParaRPr lang="en-US" altLang="zh-CN" sz="3200" dirty="0" smtClean="0"/>
          </a:p>
          <a:p>
            <a:r>
              <a:rPr lang="en-US" altLang="zh-CN" sz="3200" dirty="0"/>
              <a:t> </a:t>
            </a:r>
            <a:r>
              <a:rPr lang="en-US" altLang="zh-CN" sz="3200" dirty="0" smtClean="0"/>
              <a:t>  Finally, the company--</a:t>
            </a:r>
            <a:r>
              <a:rPr lang="en-US" altLang="zh-CN" sz="3200" u="sng" dirty="0" smtClean="0"/>
              <a:t>              </a:t>
            </a:r>
            <a:r>
              <a:rPr lang="en-US" altLang="zh-CN" sz="3200" dirty="0" smtClean="0"/>
              <a:t> by its new manager—started to </a:t>
            </a:r>
            <a:endParaRPr lang="en-US" altLang="zh-CN" sz="3200" dirty="0" smtClean="0"/>
          </a:p>
          <a:p>
            <a:r>
              <a:rPr lang="en-US" altLang="zh-CN" sz="3200" dirty="0" smtClean="0"/>
              <a:t>   make a profit.</a:t>
            </a:r>
            <a:endParaRPr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2780145" y="1062567"/>
            <a:ext cx="587051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s</a:t>
            </a:r>
            <a:r>
              <a:rPr lang="en-US" altLang="zh-CN" sz="3200" dirty="0" smtClean="0"/>
              <a:t>ee     frighten     head     amaze</a:t>
            </a:r>
            <a:endParaRPr lang="zh-CN" altLang="en-US" sz="3200" dirty="0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332704" y="327687"/>
            <a:ext cx="1943100" cy="982345"/>
          </a:xfrm>
          <a:prstGeom prst="flowChartAlternateProcess">
            <a:avLst/>
          </a:prstGeom>
          <a:solidFill>
            <a:srgbClr val="FFC000"/>
          </a:solidFill>
          <a:ln w="47625">
            <a:solidFill>
              <a:srgbClr val="1115AE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7639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Practice1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9055" y="2220288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Seen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34785" y="3149402"/>
            <a:ext cx="133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Seeing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34785" y="4163715"/>
            <a:ext cx="165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Heading 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31855" y="4655128"/>
            <a:ext cx="153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</a:rPr>
              <a:t>h</a:t>
            </a:r>
            <a:r>
              <a:rPr lang="en-US" altLang="zh-CN" sz="3200" dirty="0" smtClean="0">
                <a:solidFill>
                  <a:srgbClr val="C00000"/>
                </a:solidFill>
              </a:rPr>
              <a:t>eaded 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45947" y="233997"/>
            <a:ext cx="6462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Rewrite the sentences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using –</a:t>
            </a:r>
            <a:r>
              <a:rPr lang="en-US" altLang="zh-CN" sz="2800" dirty="0" err="1" smtClean="0"/>
              <a:t>ed</a:t>
            </a:r>
            <a:r>
              <a:rPr lang="en-US" altLang="zh-CN" sz="2800" dirty="0" smtClean="0"/>
              <a:t>/-</a:t>
            </a:r>
            <a:r>
              <a:rPr lang="en-US" altLang="zh-CN" sz="2800" dirty="0" err="1" smtClean="0"/>
              <a:t>ing</a:t>
            </a:r>
            <a:r>
              <a:rPr lang="en-US" altLang="zh-CN" sz="2800" dirty="0" smtClean="0"/>
              <a:t> form.</a:t>
            </a:r>
            <a:endParaRPr lang="zh-CN" altLang="en-US" sz="2800" dirty="0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5674" y="25371"/>
            <a:ext cx="1943100" cy="982345"/>
          </a:xfrm>
          <a:prstGeom prst="flowChartAlternateProcess">
            <a:avLst/>
          </a:prstGeom>
          <a:solidFill>
            <a:srgbClr val="FFC000"/>
          </a:solidFill>
          <a:ln w="47625">
            <a:solidFill>
              <a:srgbClr val="1115AE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7639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Practice2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7713" y="1067692"/>
            <a:ext cx="108173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 Narrow" panose="020B0606020202030204" pitchFamily="34" charset="0"/>
              </a:rPr>
              <a:t>Example:  When people asked the man what the trip meant to him, he said it was </a:t>
            </a:r>
            <a:endParaRPr lang="en-US" altLang="zh-CN" sz="2800" dirty="0" smtClean="0">
              <a:latin typeface="Arial Narrow" panose="020B0606020202030204" pitchFamily="34" charset="0"/>
            </a:endParaRPr>
          </a:p>
          <a:p>
            <a:r>
              <a:rPr lang="en-US" altLang="zh-CN" sz="2800" dirty="0" smtClean="0">
                <a:latin typeface="Arial Narrow" panose="020B0606020202030204" pitchFamily="34" charset="0"/>
              </a:rPr>
              <a:t>“an experience of a lifetime”.</a:t>
            </a:r>
            <a:endParaRPr lang="en-US" altLang="zh-CN" sz="2800" dirty="0" smtClean="0">
              <a:latin typeface="Arial Narrow" panose="020B0606020202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4048" y="1957125"/>
            <a:ext cx="100800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When asked</a:t>
            </a:r>
            <a:r>
              <a:rPr lang="en-US" altLang="zh-CN" sz="2800" dirty="0" smtClean="0">
                <a:latin typeface="Arial Narrow" panose="020B0606020202030204" pitchFamily="34" charset="0"/>
              </a:rPr>
              <a:t> what the trip meant to him, </a:t>
            </a:r>
            <a:r>
              <a:rPr lang="en-US" altLang="zh-CN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the man </a:t>
            </a:r>
            <a:r>
              <a:rPr lang="en-US" altLang="zh-CN" sz="2800" dirty="0" smtClean="0">
                <a:latin typeface="Arial Narrow" panose="020B0606020202030204" pitchFamily="34" charset="0"/>
              </a:rPr>
              <a:t>said it was “an experience </a:t>
            </a:r>
            <a:endParaRPr lang="en-US" altLang="zh-CN" sz="2800" dirty="0" smtClean="0">
              <a:latin typeface="Arial Narrow" panose="020B0606020202030204" pitchFamily="34" charset="0"/>
            </a:endParaRPr>
          </a:p>
          <a:p>
            <a:r>
              <a:rPr lang="en-US" altLang="zh-CN" sz="2800" dirty="0" smtClean="0">
                <a:latin typeface="Arial Narrow" panose="020B0606020202030204" pitchFamily="34" charset="0"/>
              </a:rPr>
              <a:t>of a lifetime”.</a:t>
            </a:r>
            <a:endParaRPr lang="zh-CN" altLang="en-US" sz="2800" dirty="0">
              <a:latin typeface="Arial Narrow" panose="020B0606020202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3858" y="2911232"/>
            <a:ext cx="1156290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Arial Black" panose="020B0A04020102020204" pitchFamily="34" charset="0"/>
              </a:rPr>
              <a:t>1.Butchart Gardens was transformed from a quarry. It has now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latin typeface="Arial Black" panose="020B0A04020102020204" pitchFamily="34" charset="0"/>
              </a:rPr>
              <a:t>become a famous destination for travelers.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endParaRPr lang="en-US" altLang="zh-CN" sz="2400" dirty="0" smtClean="0">
              <a:latin typeface="Arial Black" panose="020B0A04020102020204" pitchFamily="34" charset="0"/>
            </a:endParaRPr>
          </a:p>
          <a:p>
            <a:endParaRPr lang="en-US" altLang="zh-CN" sz="2400" dirty="0" smtClean="0">
              <a:latin typeface="Arial Black" panose="020B0A04020102020204" pitchFamily="34" charset="0"/>
            </a:endParaRPr>
          </a:p>
          <a:p>
            <a:endParaRPr lang="en-US" altLang="zh-CN" sz="2400" dirty="0" smtClean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latin typeface="Arial Black" panose="020B0A04020102020204" pitchFamily="34" charset="0"/>
              </a:rPr>
              <a:t>2.If you compare Quebec City with other cities in Canada, it seems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latin typeface="Arial Black" panose="020B0A04020102020204" pitchFamily="34" charset="0"/>
              </a:rPr>
              <a:t>more like a charming European village.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endParaRPr lang="en-US" altLang="zh-CN" sz="2400" dirty="0" smtClean="0">
              <a:latin typeface="Arial Black" panose="020B0A04020102020204" pitchFamily="34" charset="0"/>
            </a:endParaRPr>
          </a:p>
        </p:txBody>
      </p:sp>
      <p:sp>
        <p:nvSpPr>
          <p:cNvPr id="20" name="燕尾形箭头 19"/>
          <p:cNvSpPr/>
          <p:nvPr/>
        </p:nvSpPr>
        <p:spPr>
          <a:xfrm>
            <a:off x="178600" y="2059495"/>
            <a:ext cx="387928" cy="420660"/>
          </a:xfrm>
          <a:prstGeom prst="notchedRightArrow">
            <a:avLst>
              <a:gd name="adj1" fmla="val 50000"/>
              <a:gd name="adj2" fmla="val 30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燕尾形箭头 20"/>
          <p:cNvSpPr/>
          <p:nvPr/>
        </p:nvSpPr>
        <p:spPr>
          <a:xfrm>
            <a:off x="103639" y="3794848"/>
            <a:ext cx="387928" cy="4206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燕尾形箭头 21"/>
          <p:cNvSpPr/>
          <p:nvPr/>
        </p:nvSpPr>
        <p:spPr>
          <a:xfrm>
            <a:off x="89785" y="5575256"/>
            <a:ext cx="387928" cy="4206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63858" y="3792501"/>
            <a:ext cx="10923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Transformed</a:t>
            </a:r>
            <a:r>
              <a:rPr lang="en-US" altLang="zh-CN" sz="2400" dirty="0" smtClean="0">
                <a:latin typeface="Arial Black" panose="020B0A04020102020204" pitchFamily="34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from</a:t>
            </a:r>
            <a:r>
              <a:rPr lang="en-US" altLang="zh-CN" sz="2400" dirty="0" smtClean="0">
                <a:latin typeface="Arial Black" panose="020B0A04020102020204" pitchFamily="34" charset="0"/>
              </a:rPr>
              <a:t> a quarry,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Butchart</a:t>
            </a:r>
            <a:r>
              <a:rPr lang="en-US" altLang="zh-CN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Gardens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has now become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latin typeface="Arial Black" panose="020B0A04020102020204" pitchFamily="34" charset="0"/>
              </a:rPr>
              <a:t>a famous destination for travelers.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3858" y="5554753"/>
            <a:ext cx="11765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Compared with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other cities in Canada, </a:t>
            </a:r>
            <a:r>
              <a:rPr lang="en-US" altLang="zh-CN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Quebec City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seems more like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latin typeface="Arial Black" panose="020B0A04020102020204" pitchFamily="34" charset="0"/>
              </a:rPr>
              <a:t>a charming European village.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363" y="1323447"/>
            <a:ext cx="112683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 Black" panose="020B0A04020102020204" pitchFamily="34" charset="0"/>
              </a:rPr>
              <a:t>3.They did not know where to start their sightseeing in Luoyang, so they went to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the </a:t>
            </a:r>
            <a:r>
              <a:rPr lang="en-US" altLang="zh-CN" sz="2400" dirty="0">
                <a:latin typeface="Arial Black" panose="020B0A04020102020204" pitchFamily="34" charset="0"/>
              </a:rPr>
              <a:t>Tourist Information Center</a:t>
            </a:r>
            <a:r>
              <a:rPr lang="en-US" altLang="zh-CN" sz="2400" dirty="0" smtClean="0">
                <a:latin typeface="Arial Black" panose="020B0A04020102020204" pitchFamily="34" charset="0"/>
              </a:rPr>
              <a:t>.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endParaRPr lang="en-US" altLang="zh-CN" sz="2400" dirty="0">
              <a:latin typeface="Arial Black" panose="020B0A04020102020204" pitchFamily="34" charset="0"/>
            </a:endParaRPr>
          </a:p>
          <a:p>
            <a:endParaRPr lang="en-US" altLang="zh-CN" sz="2400" dirty="0">
              <a:latin typeface="Arial Black" panose="020B0A04020102020204" pitchFamily="34" charset="0"/>
            </a:endParaRPr>
          </a:p>
          <a:p>
            <a:endParaRPr lang="en-US" altLang="zh-CN" sz="2400" dirty="0">
              <a:latin typeface="Arial Black" panose="020B0A04020102020204" pitchFamily="34" charset="0"/>
            </a:endParaRPr>
          </a:p>
          <a:p>
            <a:r>
              <a:rPr lang="en-US" altLang="zh-CN" sz="2400" dirty="0">
                <a:latin typeface="Arial Black" panose="020B0A04020102020204" pitchFamily="34" charset="0"/>
              </a:rPr>
              <a:t>4.When they heard that the Sea-to-Sky Highway was Canada’s most scenic drive,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they </a:t>
            </a:r>
            <a:r>
              <a:rPr lang="en-US" altLang="zh-CN" sz="2400" dirty="0">
                <a:latin typeface="Arial Black" panose="020B0A04020102020204" pitchFamily="34" charset="0"/>
              </a:rPr>
              <a:t>made West Vancouver their first destination.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燕尾形箭头 2"/>
          <p:cNvSpPr/>
          <p:nvPr/>
        </p:nvSpPr>
        <p:spPr>
          <a:xfrm>
            <a:off x="169559" y="2083489"/>
            <a:ext cx="387928" cy="4206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燕尾形箭头 3"/>
          <p:cNvSpPr/>
          <p:nvPr/>
        </p:nvSpPr>
        <p:spPr>
          <a:xfrm>
            <a:off x="154392" y="4291446"/>
            <a:ext cx="387928" cy="4206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674" y="25371"/>
            <a:ext cx="1943100" cy="982345"/>
          </a:xfrm>
          <a:prstGeom prst="flowChartAlternateProcess">
            <a:avLst/>
          </a:prstGeom>
          <a:solidFill>
            <a:srgbClr val="FFC000"/>
          </a:solidFill>
          <a:ln w="47625">
            <a:solidFill>
              <a:srgbClr val="1115AE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7639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Practice2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0363" y="2083489"/>
            <a:ext cx="10717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Not knowing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where to start their sightseeing in Luoyang, </a:t>
            </a:r>
            <a:r>
              <a:rPr lang="en-US" altLang="zh-CN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they</a:t>
            </a:r>
            <a:r>
              <a:rPr lang="en-US" altLang="zh-CN" sz="2400" dirty="0" smtClean="0">
                <a:latin typeface="Arial Black" panose="020B0A04020102020204" pitchFamily="34" charset="0"/>
              </a:rPr>
              <a:t>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latin typeface="Arial Black" panose="020B0A04020102020204" pitchFamily="34" charset="0"/>
              </a:rPr>
              <a:t>went to the Tourist Information Center.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0363" y="4270943"/>
            <a:ext cx="11054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Hearing</a:t>
            </a:r>
            <a:r>
              <a:rPr lang="en-US" altLang="zh-CN" sz="2400" dirty="0" smtClean="0">
                <a:latin typeface="Arial Black" panose="020B0A04020102020204" pitchFamily="34" charset="0"/>
              </a:rPr>
              <a:t> that the Sea-to-Sky Highway was Canada’s most scenic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latin typeface="Arial Black" panose="020B0A04020102020204" pitchFamily="34" charset="0"/>
              </a:rPr>
              <a:t>drive, </a:t>
            </a:r>
            <a:r>
              <a:rPr lang="en-US" altLang="zh-CN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they</a:t>
            </a:r>
            <a:r>
              <a:rPr lang="en-US" altLang="zh-CN" sz="2400" dirty="0" smtClean="0">
                <a:latin typeface="Arial Black" panose="020B0A04020102020204" pitchFamily="34" charset="0"/>
              </a:rPr>
              <a:t> made West Vancouver their first destination.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612" y="2417055"/>
            <a:ext cx="3503388" cy="44409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25363" y="910891"/>
            <a:ext cx="8371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CN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.Caught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a heavy rain in Vancouver, </a:t>
            </a:r>
            <a:r>
              <a:rPr lang="en-US" altLang="zh-CN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were all wet.</a:t>
            </a:r>
            <a:endParaRPr lang="en-US" altLang="zh-CN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09998" y="1301791"/>
            <a:ext cx="8482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Because they were </a:t>
            </a:r>
            <a:r>
              <a:rPr lang="en-US" altLang="zh-CN" sz="2800" dirty="0" smtClean="0"/>
              <a:t>caught in a heavy rain in Vancouver, …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3740726" y="3799854"/>
            <a:ext cx="730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Because they took </a:t>
            </a:r>
            <a:r>
              <a:rPr lang="en-US" altLang="zh-CN" sz="2800" dirty="0" smtClean="0"/>
              <a:t>a boat ride out into the bay, …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166870" y="5233631"/>
            <a:ext cx="82028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Arial Black" panose="020B0A04020102020204" pitchFamily="34" charset="0"/>
              </a:rPr>
              <a:t>-</a:t>
            </a:r>
            <a:r>
              <a:rPr lang="en-US" altLang="zh-CN" sz="2800" b="1" dirty="0" err="1" smtClean="0">
                <a:latin typeface="Arial Black" panose="020B0A04020102020204" pitchFamily="34" charset="0"/>
              </a:rPr>
              <a:t>ed</a:t>
            </a:r>
            <a:r>
              <a:rPr lang="zh-CN" altLang="en-US" sz="2800" b="1" dirty="0" smtClean="0">
                <a:latin typeface="Arial Black" panose="020B0A04020102020204" pitchFamily="34" charset="0"/>
              </a:rPr>
              <a:t>和</a:t>
            </a:r>
            <a:r>
              <a:rPr lang="en-US" altLang="zh-CN" sz="2800" b="1" dirty="0" smtClean="0">
                <a:latin typeface="Arial Black" panose="020B0A04020102020204" pitchFamily="34" charset="0"/>
              </a:rPr>
              <a:t>-</a:t>
            </a:r>
            <a:r>
              <a:rPr lang="en-US" altLang="zh-CN" sz="2800" b="1" dirty="0" err="1" smtClean="0">
                <a:latin typeface="Arial Black" panose="020B0A04020102020204" pitchFamily="34" charset="0"/>
              </a:rPr>
              <a:t>ing</a:t>
            </a:r>
            <a:r>
              <a:rPr lang="zh-CN" altLang="en-US" sz="2800" b="1" dirty="0" smtClean="0">
                <a:latin typeface="Arial Black" panose="020B0A04020102020204" pitchFamily="34" charset="0"/>
              </a:rPr>
              <a:t>形式做状语时，可表示原因，</a:t>
            </a:r>
            <a:r>
              <a:rPr lang="en-US" altLang="zh-CN" sz="2800" b="1" dirty="0" smtClean="0">
                <a:latin typeface="Arial Black" panose="020B0A04020102020204" pitchFamily="34" charset="0"/>
              </a:rPr>
              <a:t>-</a:t>
            </a:r>
            <a:r>
              <a:rPr lang="en-US" altLang="zh-CN" sz="2800" b="1" dirty="0" err="1" smtClean="0">
                <a:latin typeface="Arial Black" panose="020B0A04020102020204" pitchFamily="34" charset="0"/>
              </a:rPr>
              <a:t>ed</a:t>
            </a:r>
            <a:r>
              <a:rPr lang="zh-CN" altLang="en-US" sz="2800" b="1" dirty="0" smtClean="0">
                <a:latin typeface="Arial Black" panose="020B0A04020102020204" pitchFamily="34" charset="0"/>
              </a:rPr>
              <a:t>形式与</a:t>
            </a:r>
            <a:endParaRPr lang="en-US" altLang="zh-CN" sz="2800" b="1" dirty="0" smtClean="0">
              <a:latin typeface="Arial Black" panose="020B0A04020102020204" pitchFamily="34" charset="0"/>
            </a:endParaRPr>
          </a:p>
          <a:p>
            <a:r>
              <a:rPr lang="zh-CN" altLang="en-US" sz="2800" b="1" dirty="0" smtClean="0">
                <a:latin typeface="Arial Black" panose="020B0A04020102020204" pitchFamily="34" charset="0"/>
              </a:rPr>
              <a:t>其逻辑主语之间时被动关系，而</a:t>
            </a:r>
            <a:r>
              <a:rPr lang="en-US" altLang="zh-CN" sz="2800" b="1" dirty="0" smtClean="0">
                <a:latin typeface="Arial Black" panose="020B0A04020102020204" pitchFamily="34" charset="0"/>
              </a:rPr>
              <a:t>-</a:t>
            </a:r>
            <a:r>
              <a:rPr lang="en-US" altLang="zh-CN" sz="2800" b="1" dirty="0" err="1" smtClean="0">
                <a:latin typeface="Arial Black" panose="020B0A04020102020204" pitchFamily="34" charset="0"/>
              </a:rPr>
              <a:t>ing</a:t>
            </a:r>
            <a:r>
              <a:rPr lang="zh-CN" altLang="en-US" sz="2800" b="1" dirty="0" smtClean="0">
                <a:latin typeface="Arial Black" panose="020B0A04020102020204" pitchFamily="34" charset="0"/>
              </a:rPr>
              <a:t>形式则表示</a:t>
            </a:r>
            <a:endParaRPr lang="en-US" altLang="zh-CN" sz="2800" b="1" dirty="0" smtClean="0">
              <a:latin typeface="Arial Black" panose="020B0A04020102020204" pitchFamily="34" charset="0"/>
            </a:endParaRPr>
          </a:p>
          <a:p>
            <a:r>
              <a:rPr lang="zh-CN" altLang="en-US" sz="2800" b="1" dirty="0" smtClean="0">
                <a:latin typeface="Arial Black" panose="020B0A04020102020204" pitchFamily="34" charset="0"/>
              </a:rPr>
              <a:t>主动关系。</a:t>
            </a:r>
            <a:endParaRPr lang="zh-CN" alt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5" y="719106"/>
            <a:ext cx="3416175" cy="45298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740727" y="2984030"/>
            <a:ext cx="7065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Taking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a boat ride out into the bay,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could see marvelous scenery.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矩形 6"/>
          <p:cNvSpPr/>
          <p:nvPr>
            <p:custDataLst>
              <p:tags r:id="rId3"/>
            </p:custDataLst>
          </p:nvPr>
        </p:nvSpPr>
        <p:spPr>
          <a:xfrm>
            <a:off x="28575" y="77470"/>
            <a:ext cx="5132705" cy="5067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 fontAlgn="auto">
              <a:lnSpc>
                <a:spcPts val="3240"/>
              </a:lnSpc>
              <a:buClrTx/>
              <a:buSzTx/>
              <a:buFontTx/>
              <a:tabLst>
                <a:tab pos="4248150" algn="l"/>
              </a:tabLst>
            </a:pPr>
            <a:r>
              <a:rPr lang="en-US" altLang="zh-CN" sz="32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Summarizing the usage</a:t>
            </a:r>
            <a:endParaRPr lang="zh-CN" altLang="en-US" sz="32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0484" y="4548165"/>
            <a:ext cx="1483995" cy="460375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400" dirty="0" smtClean="0">
                <a:sym typeface="+mn-ea"/>
              </a:rPr>
              <a:t>Vancouver</a:t>
            </a:r>
            <a:endParaRPr lang="en-US" altLang="zh-CN" sz="2400" dirty="0" smtClean="0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30584" y="6349387"/>
            <a:ext cx="621030" cy="460375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400" dirty="0" smtClean="0">
                <a:sym typeface="+mn-ea"/>
              </a:rPr>
              <a:t>bay</a:t>
            </a:r>
            <a:endParaRPr lang="en-US" altLang="zh-CN" sz="2400" dirty="0" smtClean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 bldLvl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92158" y="223016"/>
            <a:ext cx="7178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3. When passing through </a:t>
            </a:r>
            <a:r>
              <a:rPr lang="en-US" altLang="zh-CN" sz="2800" dirty="0" smtClean="0"/>
              <a:t>the Canadian Rockies, </a:t>
            </a:r>
            <a:endParaRPr lang="en-US" altLang="zh-CN" sz="2800" dirty="0" smtClean="0"/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they</a:t>
            </a:r>
            <a:r>
              <a:rPr lang="en-US" altLang="zh-CN" sz="2800" dirty="0" smtClean="0"/>
              <a:t> saw beautiful mountains and forests.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4763908" y="1159050"/>
            <a:ext cx="7096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When they were </a:t>
            </a:r>
            <a:r>
              <a:rPr lang="en-US" altLang="zh-CN" sz="2800" dirty="0" smtClean="0"/>
              <a:t>passing through the Canadian </a:t>
            </a:r>
            <a:endParaRPr lang="en-US" altLang="zh-CN" sz="2800" dirty="0" smtClean="0"/>
          </a:p>
          <a:p>
            <a:r>
              <a:rPr lang="en-US" altLang="zh-CN" sz="2800" dirty="0" smtClean="0"/>
              <a:t>Rockies, …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4763907" y="4485306"/>
            <a:ext cx="631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When/If they are </a:t>
            </a:r>
            <a:r>
              <a:rPr lang="en-US" altLang="zh-CN" sz="2800" dirty="0" smtClean="0"/>
              <a:t>given another chance, …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4904508" y="5298229"/>
            <a:ext cx="8395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 Black" panose="020B0A04020102020204" pitchFamily="34" charset="0"/>
              </a:rPr>
              <a:t>-</a:t>
            </a:r>
            <a:r>
              <a:rPr lang="en-US" altLang="zh-CN" sz="2400" b="1" dirty="0" err="1">
                <a:latin typeface="Arial Black" panose="020B0A04020102020204" pitchFamily="34" charset="0"/>
              </a:rPr>
              <a:t>ed</a:t>
            </a:r>
            <a:r>
              <a:rPr lang="zh-CN" altLang="en-US" sz="2400" b="1" dirty="0">
                <a:latin typeface="Arial Black" panose="020B0A04020102020204" pitchFamily="34" charset="0"/>
              </a:rPr>
              <a:t>和</a:t>
            </a:r>
            <a:r>
              <a:rPr lang="en-US" altLang="zh-CN" sz="2400" b="1" dirty="0">
                <a:latin typeface="Arial Black" panose="020B0A04020102020204" pitchFamily="34" charset="0"/>
              </a:rPr>
              <a:t>-</a:t>
            </a:r>
            <a:r>
              <a:rPr lang="en-US" altLang="zh-CN" sz="2400" b="1" dirty="0" err="1">
                <a:latin typeface="Arial Black" panose="020B0A04020102020204" pitchFamily="34" charset="0"/>
              </a:rPr>
              <a:t>ing</a:t>
            </a:r>
            <a:r>
              <a:rPr lang="zh-CN" altLang="en-US" sz="2400" b="1" dirty="0">
                <a:latin typeface="Arial Black" panose="020B0A04020102020204" pitchFamily="34" charset="0"/>
              </a:rPr>
              <a:t>形式做状语时</a:t>
            </a:r>
            <a:r>
              <a:rPr lang="zh-CN" altLang="en-US" sz="2400" b="1" dirty="0" smtClean="0">
                <a:latin typeface="Arial Black" panose="020B0A04020102020204" pitchFamily="34" charset="0"/>
              </a:rPr>
              <a:t>，也可表示时间或条件，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-</a:t>
            </a:r>
            <a:r>
              <a:rPr lang="en-US" altLang="zh-CN" sz="2400" b="1" dirty="0" err="1">
                <a:latin typeface="Arial Black" panose="020B0A04020102020204" pitchFamily="34" charset="0"/>
              </a:rPr>
              <a:t>ed</a:t>
            </a:r>
            <a:r>
              <a:rPr lang="zh-CN" altLang="en-US" sz="2400" b="1" dirty="0">
                <a:latin typeface="Arial Black" panose="020B0A04020102020204" pitchFamily="34" charset="0"/>
              </a:rPr>
              <a:t>形式与其逻辑主语之间时被动关系</a:t>
            </a:r>
            <a:r>
              <a:rPr lang="zh-CN" altLang="en-US" sz="2400" b="1" dirty="0" smtClean="0">
                <a:latin typeface="Arial Black" panose="020B0A04020102020204" pitchFamily="34" charset="0"/>
              </a:rPr>
              <a:t>，而</a:t>
            </a:r>
            <a:r>
              <a:rPr lang="en-US" altLang="zh-CN" sz="2400" b="1" dirty="0">
                <a:latin typeface="Arial Black" panose="020B0A04020102020204" pitchFamily="34" charset="0"/>
              </a:rPr>
              <a:t>-</a:t>
            </a:r>
            <a:r>
              <a:rPr lang="en-US" altLang="zh-CN" sz="2400" b="1" dirty="0" err="1">
                <a:latin typeface="Arial Black" panose="020B0A04020102020204" pitchFamily="34" charset="0"/>
              </a:rPr>
              <a:t>ing</a:t>
            </a:r>
            <a:r>
              <a:rPr lang="zh-CN" altLang="en-US" sz="2400" b="1" dirty="0" smtClean="0">
                <a:latin typeface="Arial Black" panose="020B0A04020102020204" pitchFamily="34" charset="0"/>
              </a:rPr>
              <a:t>形式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zh-CN" altLang="en-US" sz="2400" b="1" dirty="0" smtClean="0">
                <a:latin typeface="Arial Black" panose="020B0A04020102020204" pitchFamily="34" charset="0"/>
              </a:rPr>
              <a:t>则</a:t>
            </a:r>
            <a:r>
              <a:rPr lang="zh-CN" altLang="en-US" sz="2400" b="1" dirty="0">
                <a:latin typeface="Arial Black" panose="020B0A04020102020204" pitchFamily="34" charset="0"/>
              </a:rPr>
              <a:t>表示主动关系。</a:t>
            </a:r>
            <a:endParaRPr lang="zh-CN" alt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1" y="60344"/>
            <a:ext cx="4590567" cy="326090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763907" y="3595438"/>
            <a:ext cx="70968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4. </a:t>
            </a:r>
            <a:r>
              <a:rPr lang="en-US" altLang="zh-CN" sz="2800" dirty="0" smtClean="0">
                <a:solidFill>
                  <a:srgbClr val="FF0000"/>
                </a:solidFill>
              </a:rPr>
              <a:t>When/If </a:t>
            </a:r>
            <a:r>
              <a:rPr lang="en-US" altLang="zh-CN" sz="2800" dirty="0">
                <a:solidFill>
                  <a:srgbClr val="FF0000"/>
                </a:solidFill>
              </a:rPr>
              <a:t>given </a:t>
            </a:r>
            <a:r>
              <a:rPr lang="en-US" altLang="zh-CN" sz="2800" dirty="0"/>
              <a:t>another chance, </a:t>
            </a:r>
            <a:r>
              <a:rPr lang="en-US" altLang="zh-CN" sz="2800" dirty="0" smtClean="0">
                <a:solidFill>
                  <a:srgbClr val="FF0000"/>
                </a:solidFill>
              </a:rPr>
              <a:t>they</a:t>
            </a:r>
            <a:r>
              <a:rPr lang="en-US" altLang="zh-CN" sz="2800" dirty="0" smtClean="0"/>
              <a:t> will </a:t>
            </a:r>
            <a:r>
              <a:rPr lang="en-US" altLang="zh-CN" sz="2800" dirty="0"/>
              <a:t>pay a visit to Toronto once more.</a:t>
            </a:r>
            <a:endParaRPr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7" y="3489955"/>
            <a:ext cx="4549391" cy="3150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22" y="3572485"/>
            <a:ext cx="5897078" cy="3285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79644" y="144904"/>
            <a:ext cx="61004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5. They</a:t>
            </a:r>
            <a:r>
              <a:rPr lang="en-US" altLang="zh-CN" sz="2800" dirty="0" smtClean="0"/>
              <a:t> are planning to fly to Vancouver, </a:t>
            </a:r>
            <a:endParaRPr lang="en-US" altLang="zh-CN" sz="2800" dirty="0" smtClean="0"/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followed by </a:t>
            </a:r>
            <a:r>
              <a:rPr lang="en-US" altLang="zh-CN" sz="2800" dirty="0" smtClean="0"/>
              <a:t>a train trip.</a:t>
            </a:r>
            <a:endParaRPr lang="en-US" altLang="zh-CN" sz="2800" dirty="0" smtClean="0"/>
          </a:p>
        </p:txBody>
      </p:sp>
      <p:sp>
        <p:nvSpPr>
          <p:cNvPr id="3" name="矩形 2"/>
          <p:cNvSpPr/>
          <p:nvPr/>
        </p:nvSpPr>
        <p:spPr>
          <a:xfrm>
            <a:off x="0" y="4184471"/>
            <a:ext cx="90516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Arial Black" panose="020B0A04020102020204" pitchFamily="34" charset="0"/>
              </a:rPr>
              <a:t>-</a:t>
            </a:r>
            <a:r>
              <a:rPr lang="en-US" altLang="zh-CN" sz="2800" b="1" dirty="0" err="1">
                <a:latin typeface="Arial Black" panose="020B0A04020102020204" pitchFamily="34" charset="0"/>
              </a:rPr>
              <a:t>ed</a:t>
            </a:r>
            <a:r>
              <a:rPr lang="zh-CN" altLang="en-US" sz="2800" b="1" dirty="0">
                <a:latin typeface="Arial Black" panose="020B0A04020102020204" pitchFamily="34" charset="0"/>
              </a:rPr>
              <a:t>和</a:t>
            </a:r>
            <a:r>
              <a:rPr lang="en-US" altLang="zh-CN" sz="2800" b="1" dirty="0">
                <a:latin typeface="Arial Black" panose="020B0A04020102020204" pitchFamily="34" charset="0"/>
              </a:rPr>
              <a:t>-</a:t>
            </a:r>
            <a:r>
              <a:rPr lang="en-US" altLang="zh-CN" sz="2800" b="1" dirty="0" err="1">
                <a:latin typeface="Arial Black" panose="020B0A04020102020204" pitchFamily="34" charset="0"/>
              </a:rPr>
              <a:t>ing</a:t>
            </a:r>
            <a:r>
              <a:rPr lang="zh-CN" altLang="en-US" sz="2800" b="1" dirty="0">
                <a:latin typeface="Arial Black" panose="020B0A04020102020204" pitchFamily="34" charset="0"/>
              </a:rPr>
              <a:t>形式做状语时</a:t>
            </a:r>
            <a:r>
              <a:rPr lang="zh-CN" altLang="en-US" sz="2800" b="1" dirty="0" smtClean="0">
                <a:latin typeface="Arial Black" panose="020B0A04020102020204" pitchFamily="34" charset="0"/>
              </a:rPr>
              <a:t>，还可表示</a:t>
            </a:r>
            <a:r>
              <a:rPr lang="zh-CN" altLang="en-US" sz="2800" b="1" dirty="0">
                <a:latin typeface="Arial Black" panose="020B0A04020102020204" pitchFamily="34" charset="0"/>
              </a:rPr>
              <a:t>伴随</a:t>
            </a:r>
            <a:r>
              <a:rPr lang="zh-CN" altLang="en-US" sz="2800" b="1" dirty="0" smtClean="0">
                <a:latin typeface="Arial Black" panose="020B0A04020102020204" pitchFamily="34" charset="0"/>
              </a:rPr>
              <a:t>，</a:t>
            </a:r>
            <a:endParaRPr lang="en-US" altLang="zh-CN" sz="2800" b="1" dirty="0" smtClean="0">
              <a:latin typeface="Arial Black" panose="020B0A04020102020204" pitchFamily="34" charset="0"/>
            </a:endParaRPr>
          </a:p>
          <a:p>
            <a:r>
              <a:rPr lang="en-US" altLang="zh-CN" sz="2800" b="1" dirty="0" smtClean="0">
                <a:latin typeface="Arial Black" panose="020B0A04020102020204" pitchFamily="34" charset="0"/>
              </a:rPr>
              <a:t>-</a:t>
            </a:r>
            <a:r>
              <a:rPr lang="en-US" altLang="zh-CN" sz="2800" b="1" dirty="0" err="1">
                <a:latin typeface="Arial Black" panose="020B0A04020102020204" pitchFamily="34" charset="0"/>
              </a:rPr>
              <a:t>ed</a:t>
            </a:r>
            <a:r>
              <a:rPr lang="zh-CN" altLang="en-US" sz="2800" b="1" dirty="0">
                <a:latin typeface="Arial Black" panose="020B0A04020102020204" pitchFamily="34" charset="0"/>
              </a:rPr>
              <a:t>形式与其逻辑主语之间时被动关系</a:t>
            </a:r>
            <a:r>
              <a:rPr lang="zh-CN" altLang="en-US" sz="2800" b="1" dirty="0" smtClean="0">
                <a:latin typeface="Arial Black" panose="020B0A04020102020204" pitchFamily="34" charset="0"/>
              </a:rPr>
              <a:t>，</a:t>
            </a:r>
            <a:endParaRPr lang="en-US" altLang="zh-CN" sz="2800" b="1" dirty="0" smtClean="0">
              <a:latin typeface="Arial Black" panose="020B0A04020102020204" pitchFamily="34" charset="0"/>
            </a:endParaRPr>
          </a:p>
          <a:p>
            <a:r>
              <a:rPr lang="zh-CN" altLang="en-US" sz="2800" b="1" dirty="0" smtClean="0">
                <a:latin typeface="Arial Black" panose="020B0A04020102020204" pitchFamily="34" charset="0"/>
              </a:rPr>
              <a:t>而</a:t>
            </a:r>
            <a:r>
              <a:rPr lang="en-US" altLang="zh-CN" sz="2800" b="1" dirty="0">
                <a:latin typeface="Arial Black" panose="020B0A04020102020204" pitchFamily="34" charset="0"/>
              </a:rPr>
              <a:t>-</a:t>
            </a:r>
            <a:r>
              <a:rPr lang="en-US" altLang="zh-CN" sz="2800" b="1" dirty="0" err="1">
                <a:latin typeface="Arial Black" panose="020B0A04020102020204" pitchFamily="34" charset="0"/>
              </a:rPr>
              <a:t>ing</a:t>
            </a:r>
            <a:r>
              <a:rPr lang="zh-CN" altLang="en-US" sz="2800" b="1" dirty="0">
                <a:latin typeface="Arial Black" panose="020B0A04020102020204" pitchFamily="34" charset="0"/>
              </a:rPr>
              <a:t>形式则表示主动关系。</a:t>
            </a:r>
            <a:endParaRPr lang="zh-CN" alt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12" y="71927"/>
            <a:ext cx="5448932" cy="306243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22109" y="1910492"/>
            <a:ext cx="605245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altLang="zh-CN" dirty="0"/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6.The </a:t>
            </a:r>
            <a:r>
              <a:rPr lang="en-US" altLang="zh-CN" sz="2800" dirty="0">
                <a:solidFill>
                  <a:srgbClr val="FF0000"/>
                </a:solidFill>
              </a:rPr>
              <a:t>two girls </a:t>
            </a:r>
            <a:r>
              <a:rPr lang="en-US" altLang="zh-CN" sz="2800" dirty="0"/>
              <a:t>arose early to take </a:t>
            </a:r>
            <a:r>
              <a:rPr lang="en-US" altLang="zh-CN" sz="2800" dirty="0" smtClean="0"/>
              <a:t>the</a:t>
            </a:r>
            <a:endParaRPr lang="en-US" altLang="zh-CN" sz="2800" dirty="0" smtClean="0"/>
          </a:p>
          <a:p>
            <a:r>
              <a:rPr lang="en-US" altLang="zh-CN" sz="2800" dirty="0" smtClean="0"/>
              <a:t>train </a:t>
            </a:r>
            <a:r>
              <a:rPr lang="en-US" altLang="zh-CN" sz="2800" dirty="0"/>
              <a:t>to Lake Louise, </a:t>
            </a:r>
            <a:r>
              <a:rPr lang="en-US" altLang="zh-CN" sz="2800" dirty="0">
                <a:solidFill>
                  <a:srgbClr val="FF0000"/>
                </a:solidFill>
              </a:rPr>
              <a:t>passing through </a:t>
            </a:r>
            <a:endParaRPr lang="en-US" altLang="zh-CN" sz="2800" dirty="0">
              <a:solidFill>
                <a:srgbClr val="FF0000"/>
              </a:solidFill>
            </a:endParaRPr>
          </a:p>
          <a:p>
            <a:r>
              <a:rPr lang="en-US" altLang="zh-CN" sz="2800" dirty="0"/>
              <a:t>the Canadian Rockies.</a:t>
            </a:r>
            <a:endParaRPr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3617"/>
            <a:ext cx="2125244" cy="13628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478" y="3082836"/>
            <a:ext cx="2783802" cy="89479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622473" y="1413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5636" y="258617"/>
            <a:ext cx="283378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Arial Black" panose="020B0A04020102020204" pitchFamily="34" charset="0"/>
              </a:rPr>
              <a:t>Summary</a:t>
            </a:r>
            <a:endParaRPr lang="zh-CN" altLang="en-US" sz="4000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35710" y="1343355"/>
          <a:ext cx="11536216" cy="4946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6383"/>
                <a:gridCol w="4059129"/>
                <a:gridCol w="4640704"/>
              </a:tblGrid>
              <a:tr h="694978"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-</a:t>
                      </a:r>
                      <a:r>
                        <a:rPr lang="en-US" altLang="zh-CN" sz="2800" dirty="0" err="1" smtClean="0"/>
                        <a:t>ed</a:t>
                      </a:r>
                      <a:r>
                        <a:rPr lang="en-US" altLang="zh-CN" sz="2800" dirty="0" smtClean="0"/>
                        <a:t> form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-</a:t>
                      </a:r>
                      <a:r>
                        <a:rPr lang="en-US" altLang="zh-CN" sz="2800" dirty="0" err="1" smtClean="0"/>
                        <a:t>ing</a:t>
                      </a:r>
                      <a:r>
                        <a:rPr lang="en-US" altLang="zh-CN" sz="2800" dirty="0" smtClean="0"/>
                        <a:t> form</a:t>
                      </a:r>
                      <a:endParaRPr lang="zh-CN" altLang="en-US" sz="2800" dirty="0"/>
                    </a:p>
                  </a:txBody>
                  <a:tcPr/>
                </a:tc>
              </a:tr>
              <a:tr h="1267313">
                <a:tc>
                  <a:txBody>
                    <a:bodyPr/>
                    <a:lstStyle/>
                    <a:p>
                      <a:r>
                        <a:rPr lang="zh-CN" altLang="en-US" sz="2800" b="1" dirty="0" smtClean="0"/>
                        <a:t>做状语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2800" b="1" dirty="0" smtClean="0">
                        <a:latin typeface="Arial Black" panose="020B0A04020102020204" pitchFamily="34" charset="0"/>
                        <a:ea typeface="楷体_GB2312" charset="-122"/>
                      </a:endParaRPr>
                    </a:p>
                    <a:p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b="1" dirty="0"/>
                    </a:p>
                  </a:txBody>
                  <a:tcPr/>
                </a:tc>
              </a:tr>
              <a:tr h="2984317">
                <a:tc>
                  <a:txBody>
                    <a:bodyPr/>
                    <a:lstStyle/>
                    <a:p>
                      <a:r>
                        <a:rPr lang="zh-CN" altLang="en-US" sz="2800" b="1" dirty="0" smtClean="0"/>
                        <a:t>做表语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2800" b="1" dirty="0" smtClean="0">
                        <a:latin typeface="Arial Black" panose="020B0A04020102020204" pitchFamily="34" charset="0"/>
                      </a:endParaRPr>
                    </a:p>
                    <a:p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3517280" y="2115325"/>
            <a:ext cx="34804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 Black" panose="020B0A04020102020204" pitchFamily="34" charset="0"/>
                <a:ea typeface="楷体_GB2312" charset="-122"/>
              </a:rPr>
              <a:t>与其逻辑主语间</a:t>
            </a:r>
            <a:r>
              <a:rPr lang="zh-CN" altLang="en-US" sz="3200" b="1" dirty="0" smtClean="0">
                <a:latin typeface="Arial Black" panose="020B0A04020102020204" pitchFamily="34" charset="0"/>
                <a:ea typeface="楷体_GB2312" charset="-122"/>
              </a:rPr>
              <a:t>是</a:t>
            </a:r>
            <a:endParaRPr lang="en-US" altLang="zh-CN" sz="3200" b="1" dirty="0" smtClean="0">
              <a:latin typeface="Arial Black" panose="020B0A04020102020204" pitchFamily="34" charset="0"/>
              <a:ea typeface="楷体_GB2312" charset="-122"/>
            </a:endParaRPr>
          </a:p>
          <a:p>
            <a:r>
              <a:rPr lang="zh-CN" altLang="en-US" sz="3200" b="1" dirty="0" smtClean="0">
                <a:latin typeface="Arial Black" panose="020B0A04020102020204" pitchFamily="34" charset="0"/>
                <a:ea typeface="楷体_GB2312" charset="-122"/>
              </a:rPr>
              <a:t>被动</a:t>
            </a:r>
            <a:r>
              <a:rPr lang="zh-CN" altLang="en-US" sz="3200" b="1" dirty="0">
                <a:latin typeface="Arial Black" panose="020B0A04020102020204" pitchFamily="34" charset="0"/>
                <a:ea typeface="楷体_GB2312" charset="-122"/>
              </a:rPr>
              <a:t>关系</a:t>
            </a:r>
            <a:endParaRPr lang="en-US" altLang="zh-CN" sz="3200" b="1" dirty="0">
              <a:latin typeface="Arial Black" panose="020B0A04020102020204" pitchFamily="34" charset="0"/>
              <a:ea typeface="楷体_GB231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92054" y="2115325"/>
            <a:ext cx="43043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 Black" panose="020B0A04020102020204" pitchFamily="34" charset="0"/>
                <a:ea typeface="楷体_GB2312" charset="-122"/>
              </a:rPr>
              <a:t>与其逻辑主语间是</a:t>
            </a:r>
            <a:r>
              <a:rPr lang="zh-CN" altLang="en-US" sz="3200" b="1" dirty="0" smtClean="0">
                <a:solidFill>
                  <a:prstClr val="black"/>
                </a:solidFill>
                <a:latin typeface="Arial Black" panose="020B0A04020102020204" pitchFamily="34" charset="0"/>
                <a:ea typeface="楷体_GB2312" charset="-122"/>
              </a:rPr>
              <a:t>主动</a:t>
            </a:r>
            <a:endParaRPr lang="en-US" altLang="zh-CN" sz="3200" b="1" dirty="0" smtClean="0">
              <a:solidFill>
                <a:prstClr val="black"/>
              </a:solidFill>
              <a:latin typeface="Arial Black" panose="020B0A04020102020204" pitchFamily="34" charset="0"/>
              <a:ea typeface="楷体_GB2312" charset="-122"/>
            </a:endParaRPr>
          </a:p>
          <a:p>
            <a:pPr lvl="0"/>
            <a:r>
              <a:rPr lang="zh-CN" altLang="en-US" sz="3200" b="1" dirty="0" smtClean="0">
                <a:solidFill>
                  <a:prstClr val="black"/>
                </a:solidFill>
                <a:latin typeface="Arial Black" panose="020B0A04020102020204" pitchFamily="34" charset="0"/>
                <a:ea typeface="楷体_GB2312" charset="-122"/>
              </a:rPr>
              <a:t>关系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17280" y="3436388"/>
            <a:ext cx="39087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通常用于说明人</a:t>
            </a:r>
            <a:r>
              <a:rPr lang="zh-CN" altLang="en-US" sz="32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，</a:t>
            </a:r>
            <a:endParaRPr lang="en-US" altLang="zh-CN" sz="32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/>
            <a:r>
              <a:rPr lang="zh-CN" altLang="en-US" sz="32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表示“</a:t>
            </a:r>
            <a:r>
              <a:rPr lang="zh-CN" altLang="en-US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某人感到</a:t>
            </a:r>
            <a:r>
              <a:rPr lang="en-US" altLang="zh-CN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…</a:t>
            </a:r>
            <a:r>
              <a:rPr lang="zh-CN" altLang="en-US" sz="32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”</a:t>
            </a:r>
            <a:endParaRPr lang="en-US" altLang="zh-CN" sz="32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/>
            <a:r>
              <a:rPr lang="zh-CN" altLang="en-US" sz="32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之</a:t>
            </a:r>
            <a:r>
              <a:rPr lang="zh-CN" altLang="en-US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意</a:t>
            </a:r>
            <a:endParaRPr lang="en-US" altLang="zh-CN" sz="32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94500" y="3516610"/>
            <a:ext cx="44019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主要用于说明事物</a:t>
            </a:r>
            <a:r>
              <a:rPr lang="zh-CN" altLang="en-US" sz="32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，表示</a:t>
            </a:r>
            <a:r>
              <a:rPr lang="zh-CN" altLang="en-US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事物的性质</a:t>
            </a:r>
            <a:r>
              <a:rPr lang="zh-CN" altLang="en-US" sz="32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或特征</a:t>
            </a:r>
            <a:r>
              <a:rPr lang="zh-CN" altLang="en-US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，有“某物是令人</a:t>
            </a:r>
            <a:r>
              <a:rPr lang="en-US" altLang="zh-CN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…</a:t>
            </a:r>
            <a:r>
              <a:rPr lang="zh-CN" altLang="en-US" sz="32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”之</a:t>
            </a:r>
            <a:r>
              <a:rPr lang="zh-CN" altLang="en-US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意；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39" y="868219"/>
            <a:ext cx="5678137" cy="43318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12" y="895926"/>
            <a:ext cx="5634182" cy="433185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2851" y="5495636"/>
            <a:ext cx="5585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Arial Black" panose="020B0A04020102020204" pitchFamily="34" charset="0"/>
              </a:rPr>
              <a:t>take a boat ride out into the bay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63409" y="5403273"/>
            <a:ext cx="5082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 Black" panose="020B0A04020102020204" pitchFamily="34" charset="0"/>
              </a:rPr>
              <a:t>v</a:t>
            </a:r>
            <a:r>
              <a:rPr lang="en-US" altLang="zh-CN" sz="2400" dirty="0" smtClean="0">
                <a:latin typeface="Arial Black" panose="020B0A04020102020204" pitchFamily="34" charset="0"/>
              </a:rPr>
              <a:t>isit wonderful shops selling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latin typeface="Arial Black" panose="020B0A04020102020204" pitchFamily="34" charset="0"/>
              </a:rPr>
              <a:t>crafts and antiques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5312" y="269556"/>
            <a:ext cx="8303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Arial Black" panose="020B0A04020102020204" pitchFamily="34" charset="0"/>
                <a:ea typeface="+mj-ea"/>
              </a:rPr>
              <a:t>What did Li </a:t>
            </a:r>
            <a:r>
              <a:rPr lang="en-US" altLang="zh-CN" sz="2400" b="1" dirty="0" err="1">
                <a:latin typeface="Arial Black" panose="020B0A04020102020204" pitchFamily="34" charset="0"/>
                <a:ea typeface="+mj-ea"/>
              </a:rPr>
              <a:t>Daiyu</a:t>
            </a:r>
            <a:r>
              <a:rPr lang="en-US" altLang="zh-CN" sz="2400" b="1" dirty="0">
                <a:latin typeface="Arial Black" panose="020B0A04020102020204" pitchFamily="34" charset="0"/>
                <a:ea typeface="+mj-ea"/>
              </a:rPr>
              <a:t> and Liu Qian do in Vancouver?</a:t>
            </a:r>
            <a:endParaRPr lang="zh-CN" altLang="en-US" sz="2400" b="1" dirty="0">
              <a:latin typeface="Arial Black" panose="020B0A04020102020204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4" y="923636"/>
            <a:ext cx="4944533" cy="3708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47" y="923636"/>
            <a:ext cx="5486400" cy="36576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0478" y="5006109"/>
            <a:ext cx="4987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 Black" panose="020B0A04020102020204" pitchFamily="34" charset="0"/>
              </a:rPr>
              <a:t>s</a:t>
            </a:r>
            <a:r>
              <a:rPr lang="en-US" altLang="zh-CN" sz="2400" dirty="0" smtClean="0">
                <a:latin typeface="Arial Black" panose="020B0A04020102020204" pitchFamily="34" charset="0"/>
              </a:rPr>
              <a:t>ee the beautiful mountains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latin typeface="Arial Black" panose="020B0A04020102020204" pitchFamily="34" charset="0"/>
              </a:rPr>
              <a:t>looking out over city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85528" y="5006109"/>
            <a:ext cx="5512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 Black" panose="020B0A04020102020204" pitchFamily="34" charset="0"/>
              </a:rPr>
              <a:t>t</a:t>
            </a:r>
            <a:r>
              <a:rPr lang="en-US" altLang="zh-CN" sz="2400" dirty="0" smtClean="0">
                <a:latin typeface="Arial Black" panose="020B0A04020102020204" pitchFamily="34" charset="0"/>
              </a:rPr>
              <a:t>ake a pleasant hike in a forest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latin typeface="Arial Black" panose="020B0A04020102020204" pitchFamily="34" charset="0"/>
              </a:rPr>
              <a:t>just a short distance away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077526" y="1829262"/>
            <a:ext cx="5962073" cy="4590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31837" y="1829263"/>
            <a:ext cx="5844090" cy="4590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1837" y="0"/>
            <a:ext cx="12060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Arial Black" panose="020B0A04020102020204" pitchFamily="34" charset="0"/>
              </a:rPr>
              <a:t>Suppose you are Li </a:t>
            </a:r>
            <a:r>
              <a:rPr lang="en-US" altLang="zh-CN" sz="2800" dirty="0" err="1" smtClean="0">
                <a:latin typeface="Arial Black" panose="020B0A04020102020204" pitchFamily="34" charset="0"/>
              </a:rPr>
              <a:t>Daiyu</a:t>
            </a:r>
            <a:r>
              <a:rPr lang="en-US" altLang="zh-CN" sz="2800" dirty="0" smtClean="0">
                <a:latin typeface="Arial Black" panose="020B0A04020102020204" pitchFamily="34" charset="0"/>
              </a:rPr>
              <a:t>, write a paragraph about your feelings or experience in Vancouver using some words in their -</a:t>
            </a:r>
            <a:r>
              <a:rPr lang="en-US" altLang="zh-CN" sz="2800" dirty="0" err="1" smtClean="0">
                <a:latin typeface="Arial Black" panose="020B0A04020102020204" pitchFamily="34" charset="0"/>
              </a:rPr>
              <a:t>ed</a:t>
            </a:r>
            <a:r>
              <a:rPr lang="en-US" altLang="zh-CN" sz="2800" dirty="0" smtClean="0">
                <a:latin typeface="Arial Black" panose="020B0A04020102020204" pitchFamily="34" charset="0"/>
              </a:rPr>
              <a:t> or –</a:t>
            </a:r>
            <a:r>
              <a:rPr lang="en-US" altLang="zh-CN" sz="2800" dirty="0" err="1" smtClean="0">
                <a:latin typeface="Arial Black" panose="020B0A04020102020204" pitchFamily="34" charset="0"/>
              </a:rPr>
              <a:t>ing</a:t>
            </a:r>
            <a:r>
              <a:rPr lang="en-US" altLang="zh-CN" sz="2800" dirty="0" smtClean="0">
                <a:latin typeface="Arial Black" panose="020B0A04020102020204" pitchFamily="34" charset="0"/>
              </a:rPr>
              <a:t> forms. </a:t>
            </a:r>
            <a:endParaRPr lang="zh-CN" altLang="en-US" sz="2800" dirty="0">
              <a:latin typeface="Arial Black" panose="020B0A040201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27162" y="1743215"/>
            <a:ext cx="5964838" cy="452431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For example:</a:t>
            </a:r>
            <a:endParaRPr lang="en-US" altLang="zh-CN" sz="2400" u="sng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Arial Black" panose="020B0A04020102020204" pitchFamily="34" charset="0"/>
              </a:rPr>
              <a:t>Vancouver is the most </a:t>
            </a:r>
            <a:r>
              <a:rPr lang="en-US" altLang="zh-CN" sz="2400" u="sng" dirty="0" smtClean="0">
                <a:latin typeface="Arial Black" panose="020B0A04020102020204" pitchFamily="34" charset="0"/>
              </a:rPr>
              <a:t>                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Arial Black" panose="020B0A04020102020204" pitchFamily="34" charset="0"/>
              </a:rPr>
              <a:t>city I have ever visited. Among all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Arial Black" panose="020B0A04020102020204" pitchFamily="34" charset="0"/>
              </a:rPr>
              <a:t>that I did in the city, </a:t>
            </a:r>
            <a:r>
              <a:rPr lang="en-US" altLang="zh-CN" sz="2400" u="sng" dirty="0" smtClean="0">
                <a:latin typeface="Arial Black" panose="020B0A04020102020204" pitchFamily="34" charset="0"/>
              </a:rPr>
              <a:t>           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 was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u="sng" dirty="0" smtClean="0">
                <a:latin typeface="Arial Black" panose="020B0A04020102020204" pitchFamily="34" charset="0"/>
              </a:rPr>
              <a:t>           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.</a:t>
            </a:r>
            <a:r>
              <a:rPr lang="en-US" altLang="zh-CN" sz="2400" dirty="0">
                <a:latin typeface="Arial Black" panose="020B0A04020102020204" pitchFamily="34" charset="0"/>
              </a:rPr>
              <a:t>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I was deeply impressed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Arial Black" panose="020B0A04020102020204" pitchFamily="34" charset="0"/>
              </a:rPr>
              <a:t>by </a:t>
            </a:r>
            <a:r>
              <a:rPr lang="en-US" altLang="zh-CN" sz="2400" u="sng" dirty="0" smtClean="0">
                <a:latin typeface="Arial Black" panose="020B0A04020102020204" pitchFamily="34" charset="0"/>
              </a:rPr>
              <a:t>                    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. When </a:t>
            </a:r>
            <a:r>
              <a:rPr lang="en-US" altLang="zh-CN" sz="2400" u="sng" dirty="0" smtClean="0">
                <a:latin typeface="Arial Black" panose="020B0A04020102020204" pitchFamily="34" charset="0"/>
              </a:rPr>
              <a:t>         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 ,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Arial Black" panose="020B0A04020102020204" pitchFamily="34" charset="0"/>
              </a:rPr>
              <a:t>I </a:t>
            </a:r>
            <a:r>
              <a:rPr lang="en-US" altLang="zh-CN" sz="2400" u="sng" dirty="0" smtClean="0">
                <a:latin typeface="Arial Black" panose="020B0A04020102020204" pitchFamily="34" charset="0"/>
              </a:rPr>
              <a:t>         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 ……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Arial Black" panose="020B0A040201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8218" y="2253673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33437" y="1558549"/>
            <a:ext cx="5742490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What did I do in Vancouver?</a:t>
            </a:r>
            <a:endParaRPr lang="en-US" altLang="zh-CN" sz="2400" b="1" u="sng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US" altLang="zh-CN" dirty="0" smtClean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∙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take </a:t>
            </a:r>
            <a:r>
              <a:rPr lang="en-US" altLang="zh-CN" sz="2400" dirty="0">
                <a:latin typeface="Arial Black" panose="020B0A04020102020204" pitchFamily="34" charset="0"/>
              </a:rPr>
              <a:t>a boat ride out into the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bay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endParaRPr lang="zh-CN" altLang="en-US" sz="2400" dirty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∙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visit </a:t>
            </a:r>
            <a:r>
              <a:rPr lang="en-US" altLang="zh-CN" sz="2400" dirty="0">
                <a:latin typeface="Arial Black" panose="020B0A04020102020204" pitchFamily="34" charset="0"/>
              </a:rPr>
              <a:t>wonderful shops selling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     crafts and antiques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endParaRPr lang="zh-CN" altLang="en-US" sz="2400" dirty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∙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see </a:t>
            </a:r>
            <a:r>
              <a:rPr lang="en-US" altLang="zh-CN" sz="2400" dirty="0">
                <a:latin typeface="Arial Black" panose="020B0A04020102020204" pitchFamily="34" charset="0"/>
              </a:rPr>
              <a:t>beautiful mountains </a:t>
            </a:r>
            <a:endParaRPr lang="en-US" altLang="zh-CN" sz="2400" dirty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latin typeface="Arial Black" panose="020B0A04020102020204" pitchFamily="34" charset="0"/>
              </a:rPr>
              <a:t>looking </a:t>
            </a:r>
            <a:r>
              <a:rPr lang="en-US" altLang="zh-CN" sz="2400" dirty="0">
                <a:latin typeface="Arial Black" panose="020B0A04020102020204" pitchFamily="34" charset="0"/>
              </a:rPr>
              <a:t>out over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city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endParaRPr lang="zh-CN" altLang="en-US" sz="2400" dirty="0">
              <a:latin typeface="Arial Black" panose="020B0A04020102020204" pitchFamily="34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∙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take </a:t>
            </a:r>
            <a:r>
              <a:rPr lang="en-US" altLang="zh-CN" sz="2400" dirty="0">
                <a:latin typeface="Arial Black" panose="020B0A04020102020204" pitchFamily="34" charset="0"/>
              </a:rPr>
              <a:t>a pleasant hike in a forest </a:t>
            </a:r>
            <a:endParaRPr lang="en-US" altLang="zh-CN" sz="2400" dirty="0">
              <a:latin typeface="Arial Black" panose="020B0A04020102020204" pitchFamily="34" charset="0"/>
            </a:endParaRPr>
          </a:p>
          <a:p>
            <a:r>
              <a:rPr lang="en-US" altLang="zh-CN" sz="2400" dirty="0">
                <a:latin typeface="Arial Black" panose="020B0A04020102020204" pitchFamily="34" charset="0"/>
              </a:rPr>
              <a:t>just a short distance away</a:t>
            </a:r>
            <a:endParaRPr lang="zh-CN" altLang="en-US" sz="2400" dirty="0">
              <a:latin typeface="Arial Black" panose="020B0A04020102020204" pitchFamily="34" charset="0"/>
            </a:endParaRPr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5" grpId="0"/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标题 1"/>
          <p:cNvSpPr>
            <a:spLocks noGrp="1"/>
          </p:cNvSpPr>
          <p:nvPr>
            <p:ph type="ctrTitle" idx="4294967295"/>
          </p:nvPr>
        </p:nvSpPr>
        <p:spPr>
          <a:xfrm>
            <a:off x="730250" y="1893888"/>
            <a:ext cx="11461750" cy="2455862"/>
          </a:xfrm>
        </p:spPr>
        <p:txBody>
          <a:bodyPr>
            <a:normAutofit fontScale="90000"/>
          </a:bodyPr>
          <a:lstStyle/>
          <a:p>
            <a:pPr fontAlgn="auto">
              <a:lnSpc>
                <a:spcPts val="2800"/>
              </a:lnSpc>
            </a:pPr>
            <a:r>
              <a:rPr lang="en-US" altLang="zh-CN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altLang="zh-CN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Unit 4 Journey across a vast land</a:t>
            </a:r>
            <a:br>
              <a:rPr lang="en-US" altLang="zh-CN" sz="5335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r>
              <a:rPr lang="en-US" altLang="zh-CN" sz="533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en-US" altLang="zh-CN" sz="5335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 </a:t>
            </a:r>
            <a:br>
              <a:rPr lang="en-US" altLang="zh-CN" sz="533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CN" sz="533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r>
              <a:rPr lang="en-US" altLang="zh-CN" sz="5335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altLang="zh-CN" sz="5335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CN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br>
              <a:rPr lang="en-US" altLang="zh-CN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CN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  <a:r>
              <a:rPr lang="en-US" altLang="zh-CN" sz="5335" dirty="0">
                <a:solidFill>
                  <a:srgbClr val="3B9C62"/>
                </a:solidFill>
                <a:latin typeface="Tw Cen MT Condensed Extra Bold" panose="020B0803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Discover useful structures</a:t>
            </a:r>
            <a:br>
              <a:rPr lang="en-US" altLang="zh-CN" sz="5335" dirty="0">
                <a:solidFill>
                  <a:srgbClr val="3B9C62"/>
                </a:solidFill>
                <a:latin typeface="Tw Cen MT Condensed Extra Bold" panose="020B0803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</a:br>
            <a:br>
              <a:rPr lang="en-US" altLang="zh-CN" sz="5335" dirty="0">
                <a:solidFill>
                  <a:srgbClr val="3B9C62"/>
                </a:solidFill>
                <a:latin typeface="Tw Cen MT Condensed Extra Bold" panose="020B0803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</a:br>
            <a:r>
              <a:rPr lang="en-US" altLang="zh-CN" sz="4800" dirty="0">
                <a:solidFill>
                  <a:srgbClr val="3B9C62"/>
                </a:solidFill>
                <a:latin typeface="Tw Cen MT Condensed Extra Bold" panose="020B0803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               </a:t>
            </a:r>
            <a:br>
              <a:rPr lang="en-US" altLang="zh-CN" sz="4800" dirty="0">
                <a:solidFill>
                  <a:srgbClr val="3B9C62"/>
                </a:solidFill>
                <a:latin typeface="Tw Cen MT Condensed Extra Bold" panose="020B0803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</a:br>
            <a:r>
              <a:rPr lang="en-US" altLang="zh-CN" sz="4000" dirty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s             </a:t>
            </a:r>
            <a:r>
              <a:rPr lang="en-US" altLang="zh-CN" sz="4000" dirty="0" smtClean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Pt </a:t>
            </a:r>
            <a:r>
              <a:rPr lang="en-US" altLang="zh-CN" sz="4000" dirty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clause</a:t>
            </a:r>
            <a:br>
              <a:rPr lang="zh-CN" altLang="en-US" sz="4000" dirty="0">
                <a:latin typeface="Times New Roman" panose="02020603050405020304" charset="0"/>
                <a:ea typeface="宋体" panose="02010600030101010101" pitchFamily="2" charset="-122"/>
              </a:rPr>
            </a:br>
            <a:endParaRPr lang="en-US" altLang="zh-CN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ea"/>
            </a:endParaRPr>
          </a:p>
        </p:txBody>
      </p:sp>
      <p:sp>
        <p:nvSpPr>
          <p:cNvPr id="1048584" name="TextBox 3"/>
          <p:cNvSpPr txBox="1"/>
          <p:nvPr/>
        </p:nvSpPr>
        <p:spPr>
          <a:xfrm>
            <a:off x="7313295" y="797560"/>
            <a:ext cx="3371215" cy="3759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 dirty="0">
                <a:sym typeface="+mn-ea"/>
              </a:rPr>
              <a:t>人教版 </a:t>
            </a:r>
            <a:r>
              <a:rPr lang="en-US" altLang="zh-CN" sz="2000" b="1" dirty="0" err="1">
                <a:sym typeface="+mn-ea"/>
              </a:rPr>
              <a:t>选择性必修</a:t>
            </a:r>
            <a:r>
              <a:rPr lang="en-US" altLang="zh-CN" sz="2000" b="1" dirty="0">
                <a:sym typeface="+mn-ea"/>
              </a:rPr>
              <a:t> </a:t>
            </a:r>
            <a:r>
              <a:rPr lang="en-US" altLang="zh-CN" sz="2000" b="1" dirty="0" smtClean="0">
                <a:sym typeface="+mn-ea"/>
              </a:rPr>
              <a:t>第</a:t>
            </a:r>
            <a:r>
              <a:rPr lang="zh-CN" altLang="en-US" sz="2000" b="1" dirty="0" smtClean="0">
                <a:sym typeface="+mn-ea"/>
              </a:rPr>
              <a:t>二</a:t>
            </a:r>
            <a:r>
              <a:rPr lang="en-US" altLang="zh-CN" sz="2000" b="1" dirty="0" smtClean="0">
                <a:sym typeface="+mn-ea"/>
              </a:rPr>
              <a:t>册</a:t>
            </a:r>
            <a:endParaRPr lang="zh-CN" altLang="en-US" sz="20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145309" y="4217674"/>
            <a:ext cx="8663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-</a:t>
            </a:r>
            <a:r>
              <a:rPr lang="en-US" altLang="zh-CN" sz="3200" b="1" dirty="0" err="1" smtClean="0"/>
              <a:t>ed</a:t>
            </a:r>
            <a:r>
              <a:rPr lang="en-US" altLang="zh-CN" sz="3200" b="1" dirty="0" smtClean="0"/>
              <a:t> </a:t>
            </a:r>
            <a:r>
              <a:rPr lang="en-US" altLang="zh-CN" sz="3200" b="1" dirty="0"/>
              <a:t>/</a:t>
            </a:r>
            <a:r>
              <a:rPr lang="en-US" altLang="zh-CN" sz="3200" b="1" dirty="0" smtClean="0"/>
              <a:t> –</a:t>
            </a:r>
            <a:r>
              <a:rPr lang="en-US" altLang="zh-CN" sz="3200" b="1" dirty="0" err="1" smtClean="0"/>
              <a:t>ing</a:t>
            </a:r>
            <a:r>
              <a:rPr lang="en-US" altLang="zh-CN" sz="3200" b="1" dirty="0" smtClean="0"/>
              <a:t> forms used as predicative and adverbial</a:t>
            </a:r>
            <a:endParaRPr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7508818" y="5572010"/>
            <a:ext cx="382651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江山滨江高级中学    毛春蕾</a:t>
            </a:r>
            <a:endParaRPr lang="zh-CN" altLang="en-US" sz="2400" b="1" dirty="0" smtClean="0"/>
          </a:p>
          <a:p>
            <a:r>
              <a:rPr lang="zh-CN" altLang="en-US" sz="2400" b="1" dirty="0"/>
              <a:t>衢州第三中学</a:t>
            </a:r>
            <a:r>
              <a:rPr lang="en-US" altLang="zh-CN" sz="2400" b="1" dirty="0"/>
              <a:t>            </a:t>
            </a:r>
            <a:r>
              <a:rPr lang="zh-CN" altLang="en-US" sz="2400" b="1" dirty="0"/>
              <a:t>邱赛仙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580" y="1329258"/>
            <a:ext cx="1211742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Vancouver is the most attractive city I have ever visited. Among </a:t>
            </a:r>
            <a:endParaRPr lang="en-US" altLang="zh-CN" sz="32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all that I have done in the city, taking a boat ride out into the bay </a:t>
            </a:r>
            <a:endParaRPr lang="en-US" altLang="zh-CN" sz="32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was the most </a:t>
            </a:r>
            <a:r>
              <a:rPr lang="en-US" altLang="zh-CN" sz="32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thrilling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 I was deeply </a:t>
            </a:r>
            <a:r>
              <a:rPr lang="en-US" altLang="zh-CN" sz="32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impressed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by the magnificent</a:t>
            </a:r>
            <a:endParaRPr lang="en-US" altLang="zh-CN" sz="32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scenery out to the sea. When </a:t>
            </a:r>
            <a:r>
              <a:rPr lang="en-US" altLang="zh-CN" sz="32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visiting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an island that had wonderful</a:t>
            </a:r>
            <a:endParaRPr lang="en-US" altLang="zh-CN" sz="32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shop selling crafts and antiques, I was </a:t>
            </a:r>
            <a:r>
              <a:rPr lang="en-US" altLang="zh-CN" sz="32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amazed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at the exquisite </a:t>
            </a:r>
            <a:endParaRPr lang="en-US" altLang="zh-CN" sz="32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handicrafts and ancient works of art. The next day, it was clear </a:t>
            </a:r>
            <a:endParaRPr lang="en-US" altLang="zh-CN" sz="32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and mild. </a:t>
            </a:r>
            <a:r>
              <a:rPr lang="en-US" altLang="zh-CN" sz="32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Seen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from the top of the mountain, the city was far and </a:t>
            </a:r>
            <a:endParaRPr lang="en-US" altLang="zh-CN" sz="32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beautiful. I was </a:t>
            </a:r>
            <a:r>
              <a:rPr lang="en-US" altLang="zh-CN" sz="32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tired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coming down from the mountain while </a:t>
            </a:r>
            <a:endParaRPr lang="en-US" altLang="zh-CN" sz="32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taking a hike in a forest made me </a:t>
            </a:r>
            <a:r>
              <a:rPr lang="en-US" altLang="zh-CN" sz="32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refreshed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  <a:endParaRPr lang="zh-CN" altLang="en-US" sz="3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7782" y="341746"/>
            <a:ext cx="4455515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Arial Black" panose="020B0A04020102020204" pitchFamily="34" charset="0"/>
              </a:rPr>
              <a:t>Possible version:</a:t>
            </a:r>
            <a:endParaRPr lang="zh-CN" altLang="en-US" sz="3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44571"/>
            <a:ext cx="11887199" cy="18774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Arial Black" panose="020B0A04020102020204" pitchFamily="34" charset="0"/>
              </a:rPr>
              <a:t>Suppose </a:t>
            </a:r>
            <a:r>
              <a:rPr lang="en-US" altLang="zh-CN" sz="2800" dirty="0">
                <a:latin typeface="Arial Black" panose="020B0A04020102020204" pitchFamily="34" charset="0"/>
              </a:rPr>
              <a:t>you are Li </a:t>
            </a:r>
            <a:r>
              <a:rPr lang="en-US" altLang="zh-CN" sz="2800" dirty="0" err="1">
                <a:latin typeface="Arial Black" panose="020B0A04020102020204" pitchFamily="34" charset="0"/>
              </a:rPr>
              <a:t>Daiyu</a:t>
            </a:r>
            <a:r>
              <a:rPr lang="en-US" altLang="zh-CN" sz="2800" dirty="0" smtClean="0">
                <a:latin typeface="Arial Black" panose="020B0A04020102020204" pitchFamily="34" charset="0"/>
              </a:rPr>
              <a:t>,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latin typeface="Arial Black" panose="020B0A04020102020204" pitchFamily="34" charset="0"/>
              </a:rPr>
              <a:t>you </a:t>
            </a:r>
            <a:r>
              <a:rPr lang="en-US" altLang="zh-CN" sz="2800" dirty="0">
                <a:latin typeface="Arial Black" panose="020B0A04020102020204" pitchFamily="34" charset="0"/>
              </a:rPr>
              <a:t>are writing a diary on </a:t>
            </a:r>
            <a:r>
              <a:rPr lang="en-US" altLang="zh-CN" sz="2800" dirty="0" smtClean="0">
                <a:latin typeface="Arial Black" panose="020B0A04020102020204" pitchFamily="34" charset="0"/>
              </a:rPr>
              <a:t>the </a:t>
            </a:r>
            <a:r>
              <a:rPr lang="en-US" altLang="zh-CN" sz="2800" dirty="0">
                <a:latin typeface="Arial Black" panose="020B0A04020102020204" pitchFamily="34" charset="0"/>
              </a:rPr>
              <a:t>train to </a:t>
            </a:r>
            <a:r>
              <a:rPr lang="en-US" altLang="zh-CN" sz="2800" dirty="0" err="1">
                <a:latin typeface="Arial Black" panose="020B0A04020102020204" pitchFamily="34" charset="0"/>
              </a:rPr>
              <a:t>Totonto</a:t>
            </a:r>
            <a:r>
              <a:rPr lang="en-US" altLang="zh-CN" sz="2800" dirty="0">
                <a:latin typeface="Arial Black" panose="020B0A04020102020204" pitchFamily="34" charset="0"/>
              </a:rPr>
              <a:t>, reflecting the days in Canada mostly using –</a:t>
            </a:r>
            <a:r>
              <a:rPr lang="en-US" altLang="zh-CN" sz="2800" dirty="0" err="1">
                <a:latin typeface="Arial Black" panose="020B0A04020102020204" pitchFamily="34" charset="0"/>
              </a:rPr>
              <a:t>ed</a:t>
            </a:r>
            <a:r>
              <a:rPr lang="en-US" altLang="zh-CN" sz="2800" dirty="0">
                <a:latin typeface="Arial Black" panose="020B0A04020102020204" pitchFamily="34" charset="0"/>
              </a:rPr>
              <a:t> or –</a:t>
            </a:r>
            <a:r>
              <a:rPr lang="en-US" altLang="zh-CN" sz="2800" dirty="0" err="1">
                <a:latin typeface="Arial Black" panose="020B0A04020102020204" pitchFamily="34" charset="0"/>
              </a:rPr>
              <a:t>ing</a:t>
            </a:r>
            <a:r>
              <a:rPr lang="en-US" altLang="zh-CN" sz="2800" dirty="0">
                <a:latin typeface="Arial Black" panose="020B0A04020102020204" pitchFamily="34" charset="0"/>
              </a:rPr>
              <a:t> forms.</a:t>
            </a:r>
            <a:endParaRPr lang="zh-CN" altLang="zh-CN" sz="2800" dirty="0">
              <a:latin typeface="Arial Black" panose="020B0A04020102020204" pitchFamily="34" charset="0"/>
            </a:endParaRPr>
          </a:p>
          <a:p>
            <a:r>
              <a:rPr lang="en-US" altLang="zh-CN" sz="3200" dirty="0" smtClean="0">
                <a:latin typeface="Arial Black" panose="020B0A04020102020204" pitchFamily="34" charset="0"/>
              </a:rPr>
              <a:t> </a:t>
            </a:r>
            <a:endParaRPr lang="en-US" altLang="zh-CN" sz="3200" dirty="0" smtClean="0">
              <a:latin typeface="Arial Black" panose="020B0A040201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760" y="118571"/>
            <a:ext cx="3313728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Arial Black" panose="020B0A04020102020204" pitchFamily="34" charset="0"/>
              </a:rPr>
              <a:t>Assignment:</a:t>
            </a:r>
            <a:endParaRPr lang="en-US" altLang="zh-CN" sz="3600" dirty="0">
              <a:latin typeface="Arial Black" panose="020B0A040201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82" y="2517085"/>
            <a:ext cx="6363854" cy="412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120" y="856357"/>
            <a:ext cx="12381018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u="sng" dirty="0">
                <a:latin typeface="Arial Black" panose="020B0A04020102020204" pitchFamily="34" charset="0"/>
              </a:rPr>
              <a:t>S</a:t>
            </a:r>
            <a:r>
              <a:rPr lang="en-US" altLang="zh-CN" sz="2400" b="1" u="sng" dirty="0" smtClean="0">
                <a:latin typeface="Arial Black" panose="020B0A04020102020204" pitchFamily="34" charset="0"/>
              </a:rPr>
              <a:t>itting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 in the seat on the train to Toronto with a warm drink in my hand,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I reflected on the days – days of pure magic. </a:t>
            </a:r>
            <a:r>
              <a:rPr lang="en-US" altLang="zh-CN" sz="2400" b="1" u="sng" dirty="0" smtClean="0">
                <a:latin typeface="Arial Black" panose="020B0A04020102020204" pitchFamily="34" charset="0"/>
              </a:rPr>
              <a:t>When first arriving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 at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Vancouver, I was deeply </a:t>
            </a:r>
            <a:r>
              <a:rPr lang="en-US" altLang="zh-CN" sz="2400" b="1" u="sng" dirty="0" smtClean="0">
                <a:latin typeface="Arial Black" panose="020B0A04020102020204" pitchFamily="34" charset="0"/>
              </a:rPr>
              <a:t>attracted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 by its beauty and prosperity. Despite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the rain, Liu Qian and I were </a:t>
            </a:r>
            <a:r>
              <a:rPr lang="en-US" altLang="zh-CN" sz="2400" b="1" u="sng" dirty="0" smtClean="0">
                <a:latin typeface="Arial Black" panose="020B0A04020102020204" pitchFamily="34" charset="0"/>
              </a:rPr>
              <a:t>thrilled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 to explore the city. </a:t>
            </a:r>
            <a:r>
              <a:rPr lang="en-US" altLang="zh-CN" sz="2400" b="1" u="sng" dirty="0" smtClean="0">
                <a:latin typeface="Arial Black" panose="020B0A04020102020204" pitchFamily="34" charset="0"/>
              </a:rPr>
              <a:t>Taking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 a boat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ride out into the bay and </a:t>
            </a:r>
            <a:r>
              <a:rPr lang="en-US" altLang="zh-CN" sz="2400" b="1" u="sng" dirty="0" smtClean="0">
                <a:latin typeface="Arial Black" panose="020B0A04020102020204" pitchFamily="34" charset="0"/>
              </a:rPr>
              <a:t>visiting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 the wonderful shops selling crafts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and antiques made the journey worthwhile. The next day, we took the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Train to Lake Louise. </a:t>
            </a:r>
            <a:r>
              <a:rPr lang="en-US" altLang="zh-CN" sz="2400" b="1" u="sng" dirty="0" smtClean="0">
                <a:latin typeface="Arial Black" panose="020B0A04020102020204" pitchFamily="34" charset="0"/>
              </a:rPr>
              <a:t>Looking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 at the beautiful mountains and forests of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Canada, I knew that it was the most awesome journey I had ever taken.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I was quite cheerful to see mountain goats, deer, a grizzly bear and an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eagle. </a:t>
            </a:r>
            <a:r>
              <a:rPr lang="en-US" altLang="zh-CN" sz="2400" b="1" dirty="0">
                <a:latin typeface="Arial Black" panose="020B0A04020102020204" pitchFamily="34" charset="0"/>
              </a:rPr>
              <a:t>T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hen I changed the train to a taxi. </a:t>
            </a:r>
            <a:r>
              <a:rPr lang="en-US" altLang="zh-CN" sz="2400" b="1" u="sng" dirty="0" smtClean="0">
                <a:latin typeface="Arial Black" panose="020B0A04020102020204" pitchFamily="34" charset="0"/>
              </a:rPr>
              <a:t>Seen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 from the taxi, the blue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water literally took my breath away with its exceptional beautiful. From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Edmonton, I was </a:t>
            </a:r>
            <a:r>
              <a:rPr lang="en-US" altLang="zh-CN" sz="2400" b="1" u="sng" dirty="0" smtClean="0">
                <a:latin typeface="Arial Black" panose="020B0A04020102020204" pitchFamily="34" charset="0"/>
              </a:rPr>
              <a:t>astonished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 at such an open country when the train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was heading southeast across the great Canadian Prairie. With the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train thundering on through the rolling hills, I saw red, gold and orange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bushes and maples outside the windows, which were beautiful and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u="sng" dirty="0" smtClean="0">
                <a:latin typeface="Arial Black" panose="020B0A04020102020204" pitchFamily="34" charset="0"/>
              </a:rPr>
              <a:t>fascinating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.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>
                <a:latin typeface="Arial Black" panose="020B0A04020102020204" pitchFamily="34" charset="0"/>
              </a:rPr>
              <a:t>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168102" y="128386"/>
            <a:ext cx="4455515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Arial Black" panose="020B0A04020102020204" pitchFamily="34" charset="0"/>
              </a:rPr>
              <a:t>Possible version:</a:t>
            </a:r>
            <a:endParaRPr lang="zh-CN" altLang="en-US" sz="3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view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05164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/>
          <p:nvPr/>
        </p:nvSpPr>
        <p:spPr>
          <a:xfrm>
            <a:off x="133162" y="793649"/>
            <a:ext cx="5532582" cy="407853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3200" b="1" dirty="0" smtClean="0"/>
              <a:t>(Para 1)For both of them, the thought of crossing the whole country by trail was </a:t>
            </a:r>
            <a:r>
              <a:rPr lang="en-US" altLang="zh-CN" sz="3200" b="1" u="sng" dirty="0" smtClean="0"/>
              <a:t>exciting</a:t>
            </a:r>
            <a:r>
              <a:rPr lang="en-US" altLang="zh-CN" sz="3200" b="1" dirty="0" smtClean="0"/>
              <a:t>.</a:t>
            </a:r>
            <a:endParaRPr lang="en-US" altLang="zh-CN" sz="3200" b="1" dirty="0" smtClean="0"/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sz="2400" b="1" dirty="0" smtClean="0"/>
          </a:p>
        </p:txBody>
      </p:sp>
      <p:sp>
        <p:nvSpPr>
          <p:cNvPr id="3" name="内容占位符 2"/>
          <p:cNvSpPr txBox="1"/>
          <p:nvPr/>
        </p:nvSpPr>
        <p:spPr>
          <a:xfrm>
            <a:off x="5972623" y="793649"/>
            <a:ext cx="5305368" cy="407853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n-US" altLang="zh-CN" sz="3300" b="1" dirty="0" smtClean="0"/>
              <a:t>(Para 2)They were </a:t>
            </a:r>
            <a:r>
              <a:rPr lang="en-US" altLang="zh-CN" sz="3300" b="1" u="sng" dirty="0" smtClean="0"/>
              <a:t>pleased</a:t>
            </a:r>
            <a:r>
              <a:rPr lang="en-US" altLang="zh-CN" sz="3300" b="1" dirty="0" smtClean="0"/>
              <a:t> to see the beautiful mountains looking out over the city.</a:t>
            </a:r>
            <a:endParaRPr lang="en-US" altLang="zh-CN" sz="3300" b="1" dirty="0" smtClean="0"/>
          </a:p>
          <a:p>
            <a:r>
              <a:rPr lang="en-US" altLang="zh-CN" sz="3300" b="1" dirty="0" smtClean="0"/>
              <a:t>(Para 5)However, they did not anticipate seeing such an open country, and were truly </a:t>
            </a:r>
            <a:r>
              <a:rPr lang="en-US" altLang="zh-CN" sz="3300" b="1" u="sng" dirty="0" smtClean="0"/>
              <a:t>amazed</a:t>
            </a:r>
            <a:r>
              <a:rPr lang="en-US" altLang="zh-CN" sz="3300" b="1" dirty="0" smtClean="0"/>
              <a:t>.</a:t>
            </a:r>
            <a:endParaRPr lang="en-US" altLang="zh-CN" sz="3300" b="1" dirty="0" smtClean="0"/>
          </a:p>
        </p:txBody>
      </p:sp>
      <p:sp>
        <p:nvSpPr>
          <p:cNvPr id="4" name="矩形 6"/>
          <p:cNvSpPr/>
          <p:nvPr>
            <p:custDataLst>
              <p:tags r:id="rId1"/>
            </p:custDataLst>
          </p:nvPr>
        </p:nvSpPr>
        <p:spPr>
          <a:xfrm>
            <a:off x="0" y="121285"/>
            <a:ext cx="5457190" cy="5067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 fontAlgn="auto">
              <a:lnSpc>
                <a:spcPts val="3240"/>
              </a:lnSpc>
              <a:buClrTx/>
              <a:buSzTx/>
              <a:buFontTx/>
              <a:tabLst>
                <a:tab pos="4248150" algn="l"/>
              </a:tabLst>
            </a:pPr>
            <a:r>
              <a:rPr lang="en-US" altLang="zh-CN" sz="32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Discovering the form</a:t>
            </a:r>
            <a:endParaRPr lang="en-US" altLang="zh-CN" sz="32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1033" y="5108046"/>
            <a:ext cx="5264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800" b="1" dirty="0" smtClean="0"/>
              <a:t>What is –</a:t>
            </a:r>
            <a:r>
              <a:rPr lang="en-US" altLang="zh-CN" sz="2800" b="1" dirty="0" err="1" smtClean="0"/>
              <a:t>ing</a:t>
            </a:r>
            <a:r>
              <a:rPr lang="en-US" altLang="zh-CN" sz="2800" b="1" dirty="0" smtClean="0"/>
              <a:t>/-</a:t>
            </a:r>
            <a:r>
              <a:rPr lang="en-US" altLang="zh-CN" sz="2800" b="1" dirty="0" err="1" smtClean="0"/>
              <a:t>ed</a:t>
            </a:r>
            <a:r>
              <a:rPr lang="en-US" altLang="zh-CN" sz="2800" b="1" dirty="0" smtClean="0"/>
              <a:t> form used as? </a:t>
            </a:r>
            <a:endParaRPr lang="zh-CN" altLang="en-US" sz="2800" b="1" dirty="0"/>
          </a:p>
        </p:txBody>
      </p:sp>
      <p:sp>
        <p:nvSpPr>
          <p:cNvPr id="6" name="矩形 5"/>
          <p:cNvSpPr/>
          <p:nvPr/>
        </p:nvSpPr>
        <p:spPr>
          <a:xfrm>
            <a:off x="153713" y="1291122"/>
            <a:ext cx="5532582" cy="406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3712" y="1697522"/>
            <a:ext cx="2702949" cy="471054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070109" y="2389569"/>
            <a:ext cx="895927" cy="443346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333673" y="886012"/>
            <a:ext cx="988291" cy="497473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925992" y="799455"/>
            <a:ext cx="732213" cy="491667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5" grpId="0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/>
          <p:nvPr/>
        </p:nvSpPr>
        <p:spPr>
          <a:xfrm>
            <a:off x="153713" y="793648"/>
            <a:ext cx="5532582" cy="407853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3200" b="1" dirty="0" smtClean="0"/>
              <a:t>(Para 1)For both of them, the thought of crossing the whole country by trail was </a:t>
            </a:r>
            <a:r>
              <a:rPr lang="en-US" altLang="zh-CN" sz="3200" b="1" u="sng" dirty="0" smtClean="0"/>
              <a:t>exciting</a:t>
            </a:r>
            <a:r>
              <a:rPr lang="en-US" altLang="zh-CN" sz="3200" b="1" dirty="0" smtClean="0"/>
              <a:t>.</a:t>
            </a:r>
            <a:endParaRPr lang="en-US" altLang="zh-CN" sz="3200" b="1" dirty="0" smtClean="0"/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400" b="1" dirty="0" smtClean="0"/>
              <a:t> </a:t>
            </a:r>
            <a:endParaRPr lang="en-US" altLang="zh-CN" sz="2400" b="1" dirty="0" smtClean="0"/>
          </a:p>
        </p:txBody>
      </p:sp>
      <p:sp>
        <p:nvSpPr>
          <p:cNvPr id="3" name="内容占位符 2"/>
          <p:cNvSpPr txBox="1"/>
          <p:nvPr/>
        </p:nvSpPr>
        <p:spPr>
          <a:xfrm>
            <a:off x="5972623" y="793649"/>
            <a:ext cx="5305368" cy="407853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n-US" altLang="zh-CN" sz="3300" b="1" dirty="0" smtClean="0"/>
              <a:t>(Para 2)They were </a:t>
            </a:r>
            <a:r>
              <a:rPr lang="en-US" altLang="zh-CN" sz="3300" b="1" u="sng" dirty="0" smtClean="0"/>
              <a:t>pleased</a:t>
            </a:r>
            <a:r>
              <a:rPr lang="en-US" altLang="zh-CN" sz="3300" b="1" dirty="0" smtClean="0"/>
              <a:t> to see the beautiful mountains looking out over the city.</a:t>
            </a:r>
            <a:endParaRPr lang="en-US" altLang="zh-CN" sz="3300" b="1" dirty="0" smtClean="0"/>
          </a:p>
          <a:p>
            <a:r>
              <a:rPr lang="en-US" altLang="zh-CN" sz="3300" b="1" dirty="0" smtClean="0"/>
              <a:t>(Para 5)However, they did not anticipate seeing such an open country, and were truly </a:t>
            </a:r>
            <a:r>
              <a:rPr lang="en-US" altLang="zh-CN" sz="3300" b="1" u="sng" dirty="0" smtClean="0"/>
              <a:t>amazed</a:t>
            </a:r>
            <a:r>
              <a:rPr lang="en-US" altLang="zh-CN" sz="3300" b="1" dirty="0" smtClean="0"/>
              <a:t>.</a:t>
            </a:r>
            <a:endParaRPr lang="en-US" altLang="zh-CN" sz="3300" b="1" dirty="0" smtClean="0"/>
          </a:p>
        </p:txBody>
      </p:sp>
      <p:sp>
        <p:nvSpPr>
          <p:cNvPr id="4" name="矩形 6"/>
          <p:cNvSpPr/>
          <p:nvPr>
            <p:custDataLst>
              <p:tags r:id="rId1"/>
            </p:custDataLst>
          </p:nvPr>
        </p:nvSpPr>
        <p:spPr>
          <a:xfrm>
            <a:off x="141605" y="122555"/>
            <a:ext cx="4664075" cy="5067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 fontAlgn="auto">
              <a:lnSpc>
                <a:spcPts val="3240"/>
              </a:lnSpc>
              <a:buClrTx/>
              <a:buSzTx/>
              <a:buFontTx/>
              <a:tabLst>
                <a:tab pos="4248150" algn="l"/>
              </a:tabLst>
            </a:pPr>
            <a:r>
              <a:rPr lang="en-US" altLang="zh-CN" sz="32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Comparing the usage</a:t>
            </a:r>
            <a:endParaRPr lang="zh-CN" altLang="en-US" sz="32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0909" y="1291122"/>
            <a:ext cx="5384800" cy="406400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30909" y="1697522"/>
            <a:ext cx="2613891" cy="471054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324438" y="905164"/>
            <a:ext cx="969818" cy="440697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987636" y="815381"/>
            <a:ext cx="698659" cy="475741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051636" y="2399419"/>
            <a:ext cx="900547" cy="454617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78587" y="5278582"/>
            <a:ext cx="106994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-</a:t>
            </a:r>
            <a:r>
              <a:rPr lang="en-US" altLang="zh-CN" sz="2800" b="1" dirty="0" err="1" smtClean="0"/>
              <a:t>ing</a:t>
            </a:r>
            <a:r>
              <a:rPr lang="en-US" altLang="zh-CN" sz="2800" b="1" dirty="0" smtClean="0"/>
              <a:t> form as a predicative is used to </a:t>
            </a:r>
            <a:r>
              <a:rPr lang="en-US" altLang="zh-CN" sz="2800" b="1" u="sng" dirty="0" smtClean="0"/>
              <a:t>                                                              </a:t>
            </a:r>
            <a:endParaRPr lang="en-US" altLang="zh-CN" sz="2800" b="1" dirty="0" smtClean="0"/>
          </a:p>
          <a:p>
            <a:r>
              <a:rPr lang="en-US" altLang="zh-CN" sz="2800" b="1" dirty="0"/>
              <a:t>w</a:t>
            </a:r>
            <a:r>
              <a:rPr lang="en-US" altLang="zh-CN" sz="2800" b="1" dirty="0" smtClean="0"/>
              <a:t>hile -</a:t>
            </a:r>
            <a:r>
              <a:rPr lang="en-US" altLang="zh-CN" sz="2800" b="1" dirty="0" err="1" smtClean="0"/>
              <a:t>ed</a:t>
            </a:r>
            <a:r>
              <a:rPr lang="en-US" altLang="zh-CN" sz="2800" b="1" dirty="0" smtClean="0"/>
              <a:t> form is to </a:t>
            </a:r>
            <a:r>
              <a:rPr lang="en-US" altLang="zh-CN" sz="2800" b="1" u="sng" dirty="0" smtClean="0"/>
              <a:t>                                                                  </a:t>
            </a:r>
            <a:r>
              <a:rPr lang="en-US" altLang="zh-CN" sz="2800" b="1" dirty="0" smtClean="0"/>
              <a:t> .</a:t>
            </a:r>
            <a:endParaRPr lang="en-US" altLang="zh-CN" sz="28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408216" y="20974"/>
          <a:ext cx="739832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164"/>
                <a:gridCol w="36991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Describe feelings 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Describe places, things, or people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7716" y="3487134"/>
            <a:ext cx="1153796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1. A: Are you </a:t>
            </a:r>
            <a:r>
              <a:rPr lang="en-US" altLang="zh-CN" sz="2800" u="sng" dirty="0" smtClean="0"/>
              <a:t>                  </a:t>
            </a:r>
            <a:r>
              <a:rPr lang="en-US" altLang="zh-CN" sz="2800" dirty="0" smtClean="0"/>
              <a:t> in visiting the newly built museum downtown</a:t>
            </a:r>
            <a:r>
              <a:rPr lang="zh-CN" altLang="en-US" sz="2800" dirty="0" smtClean="0"/>
              <a:t>？</a:t>
            </a:r>
            <a:endParaRPr lang="en-US" altLang="zh-CN" sz="2800" dirty="0" smtClean="0"/>
          </a:p>
          <a:p>
            <a:r>
              <a:rPr lang="en-US" altLang="zh-CN" sz="2800" dirty="0" smtClean="0"/>
              <a:t>    B: Not really. I’d rather go to the new theme park, which is more </a:t>
            </a:r>
            <a:r>
              <a:rPr lang="en-US" altLang="zh-CN" sz="2800" u="sng" dirty="0" smtClean="0"/>
              <a:t>                 </a:t>
            </a:r>
            <a:r>
              <a:rPr lang="en-US" altLang="zh-CN" sz="2800" dirty="0" smtClean="0"/>
              <a:t>.</a:t>
            </a:r>
            <a:endParaRPr lang="en-US" altLang="zh-CN" sz="2800" dirty="0" smtClean="0"/>
          </a:p>
          <a:p>
            <a:r>
              <a:rPr lang="en-US" altLang="zh-CN" sz="2800" dirty="0" smtClean="0"/>
              <a:t>2. A: Don’t you think that dog is </a:t>
            </a:r>
            <a:r>
              <a:rPr lang="en-US" altLang="zh-CN" sz="2800" u="sng" dirty="0" smtClean="0"/>
              <a:t>                   </a:t>
            </a:r>
            <a:r>
              <a:rPr lang="en-US" altLang="zh-CN" sz="2800" dirty="0" smtClean="0"/>
              <a:t> ? Better not get close to it.</a:t>
            </a:r>
            <a:endParaRPr lang="en-US" altLang="zh-CN" sz="2800" dirty="0" smtClean="0"/>
          </a:p>
          <a:p>
            <a:r>
              <a:rPr lang="en-US" altLang="zh-CN" sz="2800" dirty="0" smtClean="0"/>
              <a:t>    B: Actually, I think that the dog is just </a:t>
            </a:r>
            <a:r>
              <a:rPr lang="en-US" altLang="zh-CN" sz="2800" u="sng" dirty="0" smtClean="0"/>
              <a:t>                  </a:t>
            </a:r>
            <a:r>
              <a:rPr lang="en-US" altLang="zh-CN" sz="2800" dirty="0" smtClean="0"/>
              <a:t> because there are so many </a:t>
            </a:r>
            <a:endParaRPr lang="en-US" altLang="zh-CN" sz="2800" dirty="0" smtClean="0"/>
          </a:p>
          <a:p>
            <a:r>
              <a:rPr lang="en-US" altLang="zh-CN" sz="2800" dirty="0" smtClean="0"/>
              <a:t>    people around.</a:t>
            </a:r>
            <a:endParaRPr lang="en-US" altLang="zh-CN" sz="2800" dirty="0" smtClean="0"/>
          </a:p>
          <a:p>
            <a:r>
              <a:rPr lang="en-US" altLang="zh-CN" sz="2800" dirty="0" smtClean="0"/>
              <a:t>3. A: Do you feel </a:t>
            </a:r>
            <a:r>
              <a:rPr lang="en-US" altLang="zh-CN" sz="2800" u="sng" dirty="0" smtClean="0"/>
              <a:t>                 </a:t>
            </a:r>
            <a:r>
              <a:rPr lang="en-US" altLang="zh-CN" sz="2800" dirty="0" smtClean="0"/>
              <a:t> after a whole day’s hike along the river.</a:t>
            </a:r>
            <a:endParaRPr lang="en-US" altLang="zh-CN" sz="2800" dirty="0" smtClean="0"/>
          </a:p>
          <a:p>
            <a:r>
              <a:rPr lang="en-US" altLang="zh-CN" sz="2800" dirty="0" smtClean="0"/>
              <a:t>    B: Yes. It is so </a:t>
            </a:r>
            <a:r>
              <a:rPr lang="en-US" altLang="zh-CN" sz="2800" u="sng" dirty="0" smtClean="0"/>
              <a:t>                  </a:t>
            </a:r>
            <a:r>
              <a:rPr lang="en-US" altLang="zh-CN" sz="2800" dirty="0" smtClean="0"/>
              <a:t> that I’m almost worn out.</a:t>
            </a:r>
            <a:endParaRPr lang="zh-CN" altLang="en-US" sz="2800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17242" y="182311"/>
            <a:ext cx="1943100" cy="982345"/>
          </a:xfrm>
          <a:prstGeom prst="flowChartAlternateProcess">
            <a:avLst/>
          </a:prstGeom>
          <a:solidFill>
            <a:srgbClr val="FFC000"/>
          </a:solidFill>
          <a:ln w="47625">
            <a:solidFill>
              <a:srgbClr val="1115AE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7639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Practice1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27580" y="854409"/>
            <a:ext cx="1456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interested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2127728" y="3525773"/>
            <a:ext cx="1456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interested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68356" y="839930"/>
            <a:ext cx="1520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interesting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9667816" y="3987438"/>
            <a:ext cx="1520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interesting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36793" y="4348907"/>
            <a:ext cx="1552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frightening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50259" y="2266718"/>
            <a:ext cx="1552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frightening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3592698" y="2225156"/>
            <a:ext cx="1491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frightened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5826699" y="4810572"/>
            <a:ext cx="1491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frightened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16628" y="2690555"/>
            <a:ext cx="776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tired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2807208" y="5669482"/>
            <a:ext cx="776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tired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50635" y="2708860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tiring</a:t>
            </a:r>
            <a:endParaRPr lang="zh-CN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3584152" y="1320259"/>
            <a:ext cx="1815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disappointed</a:t>
            </a:r>
            <a:endParaRPr lang="zh-CN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7318005" y="1342389"/>
            <a:ext cx="1879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disappointing</a:t>
            </a:r>
            <a:endParaRPr lang="zh-CN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3584152" y="1781924"/>
            <a:ext cx="1075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excited</a:t>
            </a:r>
            <a:endParaRPr lang="zh-CN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7339821" y="1805053"/>
            <a:ext cx="1139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exciting</a:t>
            </a:r>
            <a:endParaRPr lang="zh-CN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2774731" y="6049135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tiring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544104" y="3155954"/>
            <a:ext cx="1155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amazed</a:t>
            </a:r>
            <a:endParaRPr lang="zh-CN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7339821" y="3139747"/>
            <a:ext cx="122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amazing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389745" y="387157"/>
          <a:ext cx="739832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164"/>
                <a:gridCol w="36991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Describe feelings 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Describe places, things, or people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interested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interesting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disappointed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disappointing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excited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exciting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frightened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frightening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tired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tiring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amazed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amazing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17242" y="4207318"/>
            <a:ext cx="112868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4.The girls were </a:t>
            </a:r>
            <a:r>
              <a:rPr lang="en-US" altLang="zh-CN" sz="3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see such an open country.</a:t>
            </a:r>
            <a:endParaRPr lang="en-US" altLang="zh-CN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The farms covered a very large area, which was </a:t>
            </a:r>
            <a:r>
              <a:rPr lang="en-US" altLang="zh-CN" sz="3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zh-CN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5.Going into the wilderness alone can be </a:t>
            </a:r>
            <a:r>
              <a:rPr lang="en-US" altLang="zh-CN" sz="3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CN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Do you feel </a:t>
            </a:r>
            <a:r>
              <a:rPr lang="en-US" altLang="zh-CN" sz="3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when going into the wilderness alone?</a:t>
            </a:r>
            <a:endParaRPr lang="en-US" altLang="zh-C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17242" y="182311"/>
            <a:ext cx="1943100" cy="982345"/>
          </a:xfrm>
          <a:prstGeom prst="flowChartAlternateProcess">
            <a:avLst/>
          </a:prstGeom>
          <a:solidFill>
            <a:srgbClr val="FFC000"/>
          </a:solidFill>
          <a:ln w="47625">
            <a:solidFill>
              <a:srgbClr val="1115AE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7639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Practice1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73067" y="4297280"/>
            <a:ext cx="1155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amazed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70571" y="4776704"/>
            <a:ext cx="122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amazing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58723" y="5261537"/>
            <a:ext cx="1491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frightened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43408" y="5723202"/>
            <a:ext cx="1552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frightening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78909" y="941956"/>
            <a:ext cx="4737730" cy="503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78696" y="1526731"/>
            <a:ext cx="1220212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1.We became </a:t>
            </a:r>
            <a:r>
              <a:rPr lang="en-US" altLang="zh-CN" sz="3200" u="sng" dirty="0" smtClean="0"/>
              <a:t>               </a:t>
            </a:r>
            <a:r>
              <a:rPr lang="en-US" altLang="zh-CN" sz="3200" dirty="0" smtClean="0"/>
              <a:t> when thinking about those beautiful locations in </a:t>
            </a:r>
            <a:endParaRPr lang="en-US" altLang="zh-CN" sz="3200" dirty="0" smtClean="0"/>
          </a:p>
          <a:p>
            <a:r>
              <a:rPr lang="en-US" altLang="zh-CN" sz="3200" dirty="0" smtClean="0"/>
              <a:t>Finland. We expected to experience a lot of </a:t>
            </a:r>
            <a:r>
              <a:rPr lang="en-US" altLang="zh-CN" sz="3200" u="sng" dirty="0" smtClean="0"/>
              <a:t>                 </a:t>
            </a:r>
            <a:r>
              <a:rPr lang="en-US" altLang="zh-CN" sz="3200" dirty="0" smtClean="0"/>
              <a:t> things there.</a:t>
            </a:r>
            <a:endParaRPr lang="en-US" altLang="zh-CN" sz="3200" dirty="0" smtClean="0"/>
          </a:p>
          <a:p>
            <a:r>
              <a:rPr lang="en-US" altLang="zh-CN" sz="3200" dirty="0" smtClean="0"/>
              <a:t>2.We went to bed as soon as we arrived at the hotel because we were</a:t>
            </a:r>
            <a:endParaRPr lang="en-US" altLang="zh-CN" sz="3200" dirty="0" smtClean="0"/>
          </a:p>
          <a:p>
            <a:r>
              <a:rPr lang="en-US" altLang="zh-CN" sz="3200" dirty="0"/>
              <a:t>s</a:t>
            </a:r>
            <a:r>
              <a:rPr lang="en-US" altLang="zh-CN" sz="3200" dirty="0" smtClean="0"/>
              <a:t>o </a:t>
            </a:r>
            <a:r>
              <a:rPr lang="en-US" altLang="zh-CN" sz="3200" u="sng" dirty="0" smtClean="0"/>
              <a:t>              </a:t>
            </a:r>
            <a:r>
              <a:rPr lang="en-US" altLang="zh-CN" sz="3200" dirty="0" smtClean="0"/>
              <a:t>. The eight-hour train ride was quite</a:t>
            </a:r>
            <a:r>
              <a:rPr lang="en-US" altLang="zh-CN" sz="3200" u="sng" dirty="0" smtClean="0"/>
              <a:t>                  </a:t>
            </a:r>
            <a:r>
              <a:rPr lang="en-US" altLang="zh-CN" sz="3200" dirty="0" smtClean="0"/>
              <a:t>.</a:t>
            </a:r>
            <a:endParaRPr lang="en-US" altLang="zh-CN" sz="3200" dirty="0" smtClean="0"/>
          </a:p>
          <a:p>
            <a:r>
              <a:rPr lang="en-US" altLang="zh-CN" sz="3200" dirty="0" smtClean="0"/>
              <a:t>3.I was not </a:t>
            </a:r>
            <a:r>
              <a:rPr lang="en-US" altLang="zh-CN" sz="3200" u="sng" dirty="0" smtClean="0"/>
              <a:t>              </a:t>
            </a:r>
            <a:r>
              <a:rPr lang="en-US" altLang="zh-CN" sz="3200" dirty="0" smtClean="0"/>
              <a:t> with the hotel. It was not as clean as I had expected.</a:t>
            </a:r>
            <a:endParaRPr lang="en-US" altLang="zh-CN" sz="3200" dirty="0" smtClean="0"/>
          </a:p>
          <a:p>
            <a:r>
              <a:rPr lang="en-US" altLang="zh-CN" sz="3200" dirty="0" smtClean="0"/>
              <a:t>But we had a </a:t>
            </a:r>
            <a:r>
              <a:rPr lang="en-US" altLang="zh-CN" sz="3200" u="sng" dirty="0" smtClean="0"/>
              <a:t>                   </a:t>
            </a:r>
            <a:r>
              <a:rPr lang="en-US" altLang="zh-CN" sz="3200" dirty="0" smtClean="0"/>
              <a:t> meal at the hotel’s restaurant, so I felt a bit </a:t>
            </a:r>
            <a:endParaRPr lang="en-US" altLang="zh-CN" sz="3200" dirty="0" smtClean="0"/>
          </a:p>
          <a:p>
            <a:r>
              <a:rPr lang="en-US" altLang="zh-CN" sz="3200" dirty="0" smtClean="0"/>
              <a:t>Better later on.</a:t>
            </a:r>
            <a:endParaRPr lang="en-US" altLang="zh-CN" sz="3200" dirty="0" smtClean="0"/>
          </a:p>
          <a:p>
            <a:r>
              <a:rPr lang="en-US" altLang="zh-CN" sz="3200" dirty="0" smtClean="0"/>
              <a:t>4.It was raining hard the next day, so we just stayed in the hotel and </a:t>
            </a:r>
            <a:endParaRPr lang="en-US" altLang="zh-CN" sz="3200" dirty="0" smtClean="0"/>
          </a:p>
          <a:p>
            <a:r>
              <a:rPr lang="en-US" altLang="zh-CN" sz="3200" dirty="0"/>
              <a:t>w</a:t>
            </a:r>
            <a:r>
              <a:rPr lang="en-US" altLang="zh-CN" sz="3200" dirty="0" smtClean="0"/>
              <a:t>atched TV. Sadly, the TV </a:t>
            </a:r>
            <a:r>
              <a:rPr lang="en-US" altLang="zh-CN" sz="3200" dirty="0" err="1" smtClean="0"/>
              <a:t>programmes</a:t>
            </a:r>
            <a:r>
              <a:rPr lang="en-US" altLang="zh-CN" sz="3200" dirty="0" smtClean="0"/>
              <a:t> that day were really </a:t>
            </a:r>
            <a:r>
              <a:rPr lang="en-US" altLang="zh-CN" sz="3200" u="sng" dirty="0" smtClean="0"/>
              <a:t>                </a:t>
            </a:r>
            <a:r>
              <a:rPr lang="en-US" altLang="zh-CN" sz="3200" dirty="0" smtClean="0"/>
              <a:t> .</a:t>
            </a:r>
            <a:endParaRPr lang="en-US" altLang="zh-CN" sz="3200" dirty="0" smtClean="0"/>
          </a:p>
          <a:p>
            <a:r>
              <a:rPr lang="en-US" altLang="zh-CN" sz="3200" dirty="0" smtClean="0"/>
              <a:t>As we had nothing to do, we felt pretty </a:t>
            </a:r>
            <a:r>
              <a:rPr lang="en-US" altLang="zh-CN" sz="3200" u="sng" dirty="0" smtClean="0"/>
              <a:t>                   </a:t>
            </a:r>
            <a:r>
              <a:rPr lang="en-US" altLang="zh-CN" sz="3200" dirty="0" smtClean="0"/>
              <a:t> .</a:t>
            </a:r>
            <a:endParaRPr lang="en-US" altLang="zh-CN" sz="32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3343565" y="750423"/>
            <a:ext cx="4673074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b</a:t>
            </a:r>
            <a:r>
              <a:rPr lang="en-US" altLang="zh-CN" sz="3200" dirty="0" smtClean="0"/>
              <a:t>ore   excite   tire   satisfy</a:t>
            </a:r>
            <a:endParaRPr lang="zh-CN" altLang="en-US" sz="3200" dirty="0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178696" y="161321"/>
            <a:ext cx="1943100" cy="982345"/>
          </a:xfrm>
          <a:prstGeom prst="flowChartAlternateProcess">
            <a:avLst/>
          </a:prstGeom>
          <a:solidFill>
            <a:srgbClr val="FFC000"/>
          </a:solidFill>
          <a:ln w="47625">
            <a:solidFill>
              <a:srgbClr val="1115AE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7639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Practice2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92984" y="1526731"/>
            <a:ext cx="1371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excited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46109" y="1982530"/>
            <a:ext cx="1461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exciting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2800" y="2992582"/>
            <a:ext cx="974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tired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46472" y="2992581"/>
            <a:ext cx="1064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tiring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22763" y="3450335"/>
            <a:ext cx="1566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satisfied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30763" y="3934255"/>
            <a:ext cx="174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satisfying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116351" y="5442496"/>
            <a:ext cx="126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boring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37314" y="5878965"/>
            <a:ext cx="1174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bored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矩形 6"/>
          <p:cNvSpPr/>
          <p:nvPr>
            <p:custDataLst>
              <p:tags r:id="rId1"/>
            </p:custDataLst>
          </p:nvPr>
        </p:nvSpPr>
        <p:spPr>
          <a:xfrm>
            <a:off x="115570" y="117475"/>
            <a:ext cx="5394325" cy="5067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 fontAlgn="auto">
              <a:lnSpc>
                <a:spcPts val="3240"/>
              </a:lnSpc>
              <a:buClrTx/>
              <a:buSzTx/>
              <a:buFontTx/>
              <a:tabLst>
                <a:tab pos="4248150" algn="l"/>
              </a:tabLst>
            </a:pPr>
            <a:r>
              <a:rPr lang="en-US" altLang="zh-CN" sz="32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Summarizing the usage</a:t>
            </a:r>
            <a:endParaRPr lang="zh-CN" altLang="en-US" sz="32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424291" y="743335"/>
            <a:ext cx="5579736" cy="285884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3200" b="1" dirty="0" smtClean="0"/>
              <a:t>(Para3) </a:t>
            </a:r>
            <a:r>
              <a:rPr lang="en-US" altLang="zh-CN" sz="3200" b="1" u="sng" dirty="0" smtClean="0"/>
              <a:t>Looking</a:t>
            </a:r>
            <a:r>
              <a:rPr lang="en-US" altLang="zh-CN" sz="3200" b="1" dirty="0" smtClean="0"/>
              <a:t> at the beautiful scenery, 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they</a:t>
            </a:r>
            <a:r>
              <a:rPr lang="en-US" altLang="zh-CN" sz="3200" b="1" dirty="0" smtClean="0"/>
              <a:t> both agreed that it was the most awesome journey they had ever taken.</a:t>
            </a:r>
            <a:endParaRPr lang="en-US" altLang="zh-CN" sz="3200" b="1" dirty="0" smtClean="0"/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sz="2400" b="1" dirty="0" smtClean="0"/>
          </a:p>
        </p:txBody>
      </p:sp>
      <p:sp>
        <p:nvSpPr>
          <p:cNvPr id="10" name="内容占位符 2"/>
          <p:cNvSpPr txBox="1"/>
          <p:nvPr/>
        </p:nvSpPr>
        <p:spPr>
          <a:xfrm>
            <a:off x="6304547" y="706389"/>
            <a:ext cx="5476774" cy="28957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n-US" altLang="zh-CN" sz="3300" b="1" dirty="0" smtClean="0"/>
              <a:t>(Para3) </a:t>
            </a:r>
            <a:r>
              <a:rPr lang="en-US" altLang="zh-CN" sz="3300" b="1" u="sng" dirty="0" smtClean="0"/>
              <a:t>Seen</a:t>
            </a:r>
            <a:r>
              <a:rPr lang="en-US" altLang="zh-CN" sz="3300" b="1" dirty="0" smtClean="0"/>
              <a:t> from the train window, the mountains and forests of Canada looked massive.</a:t>
            </a:r>
            <a:endParaRPr lang="en-US" altLang="zh-CN" sz="3300" b="1" dirty="0" smtClean="0"/>
          </a:p>
        </p:txBody>
      </p:sp>
      <p:sp>
        <p:nvSpPr>
          <p:cNvPr id="4" name="矩形 3"/>
          <p:cNvSpPr/>
          <p:nvPr/>
        </p:nvSpPr>
        <p:spPr>
          <a:xfrm>
            <a:off x="1967346" y="1256145"/>
            <a:ext cx="905163" cy="378691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917703" y="1334463"/>
            <a:ext cx="3424552" cy="424872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04547" y="1785031"/>
            <a:ext cx="3126460" cy="380704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224470" y="4124230"/>
            <a:ext cx="530818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800" dirty="0"/>
              <a:t>What </a:t>
            </a:r>
            <a:r>
              <a:rPr lang="en-US" altLang="zh-CN" sz="2800" dirty="0" smtClean="0"/>
              <a:t>is </a:t>
            </a:r>
            <a:r>
              <a:rPr lang="en-US" altLang="zh-CN" sz="2800" dirty="0"/>
              <a:t>–</a:t>
            </a:r>
            <a:r>
              <a:rPr lang="en-US" altLang="zh-CN" sz="2800" dirty="0" err="1" smtClean="0"/>
              <a:t>ed</a:t>
            </a:r>
            <a:r>
              <a:rPr lang="en-US" altLang="zh-CN" sz="2800" dirty="0"/>
              <a:t>/</a:t>
            </a:r>
            <a:r>
              <a:rPr lang="en-US" altLang="zh-CN" sz="2800" dirty="0" smtClean="0"/>
              <a:t>–</a:t>
            </a:r>
            <a:r>
              <a:rPr lang="en-US" altLang="zh-CN" sz="2800" dirty="0" err="1" smtClean="0"/>
              <a:t>ing</a:t>
            </a:r>
            <a:r>
              <a:rPr lang="en-US" altLang="zh-CN" sz="2800" dirty="0" smtClean="0"/>
              <a:t> form </a:t>
            </a:r>
            <a:r>
              <a:rPr lang="en-US" altLang="zh-CN" sz="2800" dirty="0"/>
              <a:t>used as?</a:t>
            </a:r>
            <a:endParaRPr lang="en-US" altLang="zh-CN" sz="2800" dirty="0"/>
          </a:p>
          <a:p>
            <a:endParaRPr lang="en-US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矩形 6"/>
          <p:cNvSpPr/>
          <p:nvPr>
            <p:custDataLst>
              <p:tags r:id="rId1"/>
            </p:custDataLst>
          </p:nvPr>
        </p:nvSpPr>
        <p:spPr>
          <a:xfrm>
            <a:off x="200661" y="95250"/>
            <a:ext cx="5346700" cy="5067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 fontAlgn="auto">
              <a:lnSpc>
                <a:spcPts val="3240"/>
              </a:lnSpc>
              <a:buClrTx/>
              <a:buSzTx/>
              <a:buFontTx/>
              <a:tabLst>
                <a:tab pos="4248150" algn="l"/>
              </a:tabLst>
            </a:pPr>
            <a:r>
              <a:rPr lang="en-US" altLang="zh-CN" sz="32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Discovering the function </a:t>
            </a:r>
            <a:endParaRPr lang="zh-CN" altLang="en-US" sz="32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317634" y="734100"/>
            <a:ext cx="5579736" cy="285884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3200" b="1" dirty="0" smtClean="0"/>
              <a:t>(Para3) </a:t>
            </a:r>
            <a:r>
              <a:rPr lang="en-US" altLang="zh-CN" sz="3200" b="1" u="sng" dirty="0" smtClean="0"/>
              <a:t>Looking</a:t>
            </a:r>
            <a:r>
              <a:rPr lang="en-US" altLang="zh-CN" sz="3200" b="1" dirty="0" smtClean="0"/>
              <a:t> at the beautiful scenery, 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they</a:t>
            </a:r>
            <a:r>
              <a:rPr lang="en-US" altLang="zh-CN" sz="3200" b="1" dirty="0" smtClean="0"/>
              <a:t> both agreed that it was the most awesome journey they had ever taken.</a:t>
            </a:r>
            <a:endParaRPr lang="en-US" altLang="zh-CN" sz="3200" b="1" dirty="0" smtClean="0"/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sz="2400" b="1" dirty="0" smtClean="0"/>
          </a:p>
        </p:txBody>
      </p:sp>
      <p:sp>
        <p:nvSpPr>
          <p:cNvPr id="10" name="内容占位符 2"/>
          <p:cNvSpPr txBox="1"/>
          <p:nvPr/>
        </p:nvSpPr>
        <p:spPr>
          <a:xfrm>
            <a:off x="6189043" y="697155"/>
            <a:ext cx="5476774" cy="28957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n-US" altLang="zh-CN" sz="3300" b="1" dirty="0" smtClean="0"/>
              <a:t>(Para3) </a:t>
            </a:r>
            <a:r>
              <a:rPr lang="en-US" altLang="zh-CN" sz="3300" b="1" u="sng" dirty="0" smtClean="0"/>
              <a:t>Seen</a:t>
            </a:r>
            <a:r>
              <a:rPr lang="en-US" altLang="zh-CN" sz="3300" b="1" dirty="0" smtClean="0"/>
              <a:t> from the train window, the mountains and forests of Canada looked massive.</a:t>
            </a:r>
            <a:endParaRPr lang="en-US" altLang="zh-CN" sz="3300" b="1" dirty="0" smtClean="0"/>
          </a:p>
        </p:txBody>
      </p:sp>
      <p:sp>
        <p:nvSpPr>
          <p:cNvPr id="4" name="矩形 3"/>
          <p:cNvSpPr/>
          <p:nvPr/>
        </p:nvSpPr>
        <p:spPr>
          <a:xfrm>
            <a:off x="1833369" y="1219202"/>
            <a:ext cx="905163" cy="378691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802199" y="1315311"/>
            <a:ext cx="3369133" cy="424872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189043" y="1810330"/>
            <a:ext cx="3144253" cy="406400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43345" y="4078050"/>
            <a:ext cx="10015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-</a:t>
            </a:r>
            <a:r>
              <a:rPr lang="en-US" altLang="zh-CN" sz="2800" dirty="0" err="1" smtClean="0"/>
              <a:t>ing</a:t>
            </a:r>
            <a:r>
              <a:rPr lang="en-US" altLang="zh-CN" sz="2800" dirty="0" smtClean="0"/>
              <a:t>/-</a:t>
            </a:r>
            <a:r>
              <a:rPr lang="en-US" altLang="zh-CN" sz="2800" dirty="0" err="1" smtClean="0"/>
              <a:t>ed</a:t>
            </a:r>
            <a:r>
              <a:rPr lang="en-US" altLang="zh-CN" sz="2800" dirty="0" smtClean="0"/>
              <a:t> as an adverbial is used to </a:t>
            </a:r>
            <a:r>
              <a:rPr lang="en-US" altLang="zh-CN" sz="2800" u="sng" dirty="0" smtClean="0"/>
              <a:t>                                                          .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UNIQUEID" val="1243"/>
</p:tagLst>
</file>

<file path=ppt/tags/tag2.xml><?xml version="1.0" encoding="utf-8"?>
<p:tagLst xmlns:p="http://schemas.openxmlformats.org/presentationml/2006/main">
  <p:tag name="AS_UNIQUEID" val="1243"/>
</p:tagLst>
</file>

<file path=ppt/tags/tag3.xml><?xml version="1.0" encoding="utf-8"?>
<p:tagLst xmlns:p="http://schemas.openxmlformats.org/presentationml/2006/main">
  <p:tag name="AS_UNIQUEID" val="1243"/>
</p:tagLst>
</file>

<file path=ppt/tags/tag4.xml><?xml version="1.0" encoding="utf-8"?>
<p:tagLst xmlns:p="http://schemas.openxmlformats.org/presentationml/2006/main">
  <p:tag name="AS_UNIQUEID" val="1232"/>
</p:tagLst>
</file>

<file path=ppt/tags/tag5.xml><?xml version="1.0" encoding="utf-8"?>
<p:tagLst xmlns:p="http://schemas.openxmlformats.org/presentationml/2006/main">
  <p:tag name="AS_UNIQUEID" val="1243"/>
</p:tagLst>
</file>

<file path=ppt/tags/tag6.xml><?xml version="1.0" encoding="utf-8"?>
<p:tagLst xmlns:p="http://schemas.openxmlformats.org/presentationml/2006/main">
  <p:tag name="AS_UNIQUEID" val="1232"/>
</p:tagLst>
</file>

<file path=ppt/tags/tag7.xml><?xml version="1.0" encoding="utf-8"?>
<p:tagLst xmlns:p="http://schemas.openxmlformats.org/presentationml/2006/main">
  <p:tag name="KSO_WM_TEMPLATE_CATEGORY" val="custom"/>
  <p:tag name="KSO_WM_TEMPLATE_INDEX" val="60"/>
</p:tagLst>
</file>

<file path=ppt/tags/tag8.xml><?xml version="1.0" encoding="utf-8"?>
<p:tagLst xmlns:p="http://schemas.openxmlformats.org/presentationml/2006/main">
  <p:tag name="AS_UNIQUEID" val="1243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8770</Words>
  <Application>WPS 演示</Application>
  <PresentationFormat>宽屏</PresentationFormat>
  <Paragraphs>385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9" baseType="lpstr">
      <vt:lpstr>Arial</vt:lpstr>
      <vt:lpstr>宋体</vt:lpstr>
      <vt:lpstr>Wingdings</vt:lpstr>
      <vt:lpstr>等线</vt:lpstr>
      <vt:lpstr>Verdana</vt:lpstr>
      <vt:lpstr>Tw Cen MT Condensed Extra Bold</vt:lpstr>
      <vt:lpstr>Yu Gothic UI Semibold</vt:lpstr>
      <vt:lpstr>Comic Sans MS</vt:lpstr>
      <vt:lpstr>Times New Roman</vt:lpstr>
      <vt:lpstr>微软雅黑</vt:lpstr>
      <vt:lpstr>David</vt:lpstr>
      <vt:lpstr>Segoe Print</vt:lpstr>
      <vt:lpstr>Calibri</vt:lpstr>
      <vt:lpstr>Arial Narrow</vt:lpstr>
      <vt:lpstr>Arial Black</vt:lpstr>
      <vt:lpstr>Arial Unicode MS</vt:lpstr>
      <vt:lpstr>等线 Light</vt:lpstr>
      <vt:lpstr>Calibri Light</vt:lpstr>
      <vt:lpstr>楷体_GB2312</vt:lpstr>
      <vt:lpstr>新宋体</vt:lpstr>
      <vt:lpstr>Arial Unicode MS</vt:lpstr>
      <vt:lpstr>HelveticaNeue</vt:lpstr>
      <vt:lpstr>Corbel</vt:lpstr>
      <vt:lpstr>华文新魏</vt:lpstr>
      <vt:lpstr>自定义设计方案</vt:lpstr>
      <vt:lpstr>Office Theme</vt:lpstr>
      <vt:lpstr>PowerPoint 演示文稿</vt:lpstr>
      <vt:lpstr>   Unit 4 Journey across a vast land                                       Discover useful structures                   s             Pt clause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Journey across a vast land                                       Discover useful structures                   s             Pt clause</dc:title>
  <dc:creator>rbm.xkw.com</dc:creator>
  <cp:lastModifiedBy>24147</cp:lastModifiedBy>
  <cp:revision>165</cp:revision>
  <dcterms:created xsi:type="dcterms:W3CDTF">2021-10-19T10:00:00Z</dcterms:created>
  <dcterms:modified xsi:type="dcterms:W3CDTF">2021-12-03T10:57:24Z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2052-11.8.2.8506</vt:lpwstr>
  </property>
  <property fmtid="{D5CDD505-2E9C-101B-9397-08002B2CF9AE}" pid="7" name="ICV">
    <vt:lpwstr>37CB5A7030DA48C7B27C45F5E2FF4FCC</vt:lpwstr>
  </property>
</Properties>
</file>