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90" r:id="rId3"/>
    <p:sldId id="258" r:id="rId4"/>
    <p:sldId id="259" r:id="rId6"/>
    <p:sldId id="260"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2" r:id="rId26"/>
    <p:sldId id="283" r:id="rId27"/>
    <p:sldId id="284" r:id="rId28"/>
    <p:sldId id="285" r:id="rId29"/>
    <p:sldId id="286" r:id="rId30"/>
    <p:sldId id="287" r:id="rId31"/>
    <p:sldId id="288" r:id="rId32"/>
    <p:sldId id="289" r:id="rId33"/>
  </p:sldIdLst>
  <p:sldSz cx="12192000" cy="6858000"/>
  <p:notesSz cx="6858000" cy="9144000"/>
  <p:embeddedFontLst>
    <p:embeddedFont>
      <p:font typeface="微软雅黑" panose="020B0503020204020204" charset="-122"/>
      <p:regular r:id="rId38"/>
    </p:embeddedFont>
    <p:embeddedFont>
      <p:font typeface="Arial Black" panose="020B0A04020102020204" charset="0"/>
      <p:bold r:id="rId39"/>
    </p:embeddedFont>
    <p:embeddedFont>
      <p:font typeface="MiSans Bold" panose="00000800000000000000" charset="-122"/>
      <p:bold r:id="rId40"/>
    </p:embeddedFont>
    <p:embeddedFont>
      <p:font typeface="华文楷体" panose="02010600040101010101" charset="-122"/>
      <p:regular r:id="rId41"/>
    </p:embeddedFont>
    <p:embeddedFont>
      <p:font typeface="方正公文小标宋" panose="02000500000000000000" charset="-122"/>
      <p:regular r:id="rId42"/>
    </p:embeddedFont>
    <p:embeddedFont>
      <p:font typeface="Calibri" panose="020F0502020204030204" charset="0"/>
      <p:regular r:id="rId43"/>
      <p:bold r:id="rId44"/>
      <p:italic r:id="rId45"/>
      <p:boldItalic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1" name="bing" initials="b" lastIdx="1" clrIdx="0"/>
  <p:cmAuthor id="2" name="作者" initials="A" lastIdx="0" clrIdx="1"/>
  <p:cmAuthor id="3" name="Administrator" initials="A" lastIdx="1" clrIdx="2"/>
  <p:cmAuthor id="4" name="HZXL" initials="H" lastIdx="0" clrIdx="2"/>
  <p:cmAuthor id="6" name="yang" initials="y" lastIdx="1" clrIdx="5"/>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 Target="slides/slide2.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5" name="幻灯片图像占位符 4"/>
          <p:cNvSpPr>
            <a:spLocks noGrp="1"/>
          </p:cNvSpPr>
          <p:nvPr>
            <p:ph type="sldImg" idx="2"/>
          </p:nvPr>
        </p:nvSpPr>
        <p:spPr/>
      </p:sp>
      <p:sp>
        <p:nvSpPr>
          <p:cNvPr id="6" name="文本占位符 5"/>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5" name="幻灯片图像占位符 4"/>
          <p:cNvSpPr>
            <a:spLocks noGrp="1"/>
          </p:cNvSpPr>
          <p:nvPr>
            <p:ph type="sldImg" idx="2"/>
          </p:nvPr>
        </p:nvSpPr>
        <p:spPr/>
      </p:sp>
      <p:sp>
        <p:nvSpPr>
          <p:cNvPr id="6" name="文本占位符 5"/>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5" name="幻灯片图像占位符 4"/>
          <p:cNvSpPr>
            <a:spLocks noGrp="1"/>
          </p:cNvSpPr>
          <p:nvPr>
            <p:ph type="sldImg" idx="2"/>
          </p:nvPr>
        </p:nvSpPr>
        <p:spPr/>
      </p:sp>
      <p:sp>
        <p:nvSpPr>
          <p:cNvPr id="6" name="文本占位符 5"/>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980980908980089"/>
          <p:cNvPicPr>
            <a:picLocks noChangeAspect="1"/>
          </p:cNvPicPr>
          <p:nvPr userDrawn="1"/>
        </p:nvPicPr>
        <p:blipFill>
          <a:blip r:embed="rId4" cstate="print"/>
          <a:stretch>
            <a:fillRect/>
          </a:stretch>
        </p:blipFill>
        <p:spPr>
          <a:xfrm>
            <a:off x="-635" y="0"/>
            <a:ext cx="12214225" cy="6856730"/>
          </a:xfrm>
          <a:prstGeom prst="rect">
            <a:avLst/>
          </a:prstGeom>
        </p:spPr>
      </p:pic>
      <p:sp>
        <p:nvSpPr>
          <p:cNvPr id="8" name="圆角矩形 7"/>
          <p:cNvSpPr/>
          <p:nvPr userDrawn="1"/>
        </p:nvSpPr>
        <p:spPr>
          <a:xfrm>
            <a:off x="158750" y="157480"/>
            <a:ext cx="11871960" cy="6589395"/>
          </a:xfrm>
          <a:prstGeom prst="roundRect">
            <a:avLst>
              <a:gd name="adj" fmla="val 7008"/>
            </a:avLst>
          </a:prstGeom>
          <a:solidFill>
            <a:schemeClr val="bg1"/>
          </a:solid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君黑-45简" panose="020B0604020202020204" charset="-122"/>
              <a:ea typeface="汉仪君黑-45简" panose="020B0604020202020204" charset="-122"/>
              <a:cs typeface="汉仪君黑-45简" panose="020B0604020202020204" charset="-122"/>
            </a:endParaRPr>
          </a:p>
        </p:txBody>
      </p:sp>
      <p:pic>
        <p:nvPicPr>
          <p:cNvPr id="5124" name="图片 11" descr="水印"/>
          <p:cNvPicPr>
            <a:picLocks noChangeAspect="1"/>
          </p:cNvPicPr>
          <p:nvPr userDrawn="1"/>
        </p:nvPicPr>
        <p:blipFill>
          <a:blip r:embed="rId5"/>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7.png"/><Relationship Id="rId1" Type="http://schemas.openxmlformats.org/officeDocument/2006/relationships/tags" Target="../tags/tag26.xml"/></Relationships>
</file>

<file path=ppt/slides/_rels/slide11.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2" Type="http://schemas.openxmlformats.org/officeDocument/2006/relationships/slideLayout" Target="../slideLayouts/slideLayout3.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tags" Target="../tags/tag29.xml"/></Relationships>
</file>

<file path=ppt/slides/_rels/slide12.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1" Type="http://schemas.openxmlformats.org/officeDocument/2006/relationships/slideLayout" Target="../slideLayouts/slideLayout3.xml"/><Relationship Id="rId10" Type="http://schemas.openxmlformats.org/officeDocument/2006/relationships/tags" Target="../tags/tag49.xml"/><Relationship Id="rId1" Type="http://schemas.openxmlformats.org/officeDocument/2006/relationships/tags" Target="../tags/tag40.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tags" Target="../tags/tag51.xml"/><Relationship Id="rId2" Type="http://schemas.openxmlformats.org/officeDocument/2006/relationships/image" Target="../media/image8.jpeg"/><Relationship Id="rId1" Type="http://schemas.openxmlformats.org/officeDocument/2006/relationships/tags" Target="../tags/tag50.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tags" Target="../tags/tag54.xml"/><Relationship Id="rId3" Type="http://schemas.openxmlformats.org/officeDocument/2006/relationships/image" Target="../media/image9.png"/><Relationship Id="rId2" Type="http://schemas.openxmlformats.org/officeDocument/2006/relationships/tags" Target="../tags/tag53.xml"/><Relationship Id="rId1" Type="http://schemas.openxmlformats.org/officeDocument/2006/relationships/tags" Target="../tags/tag5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58.xml"/><Relationship Id="rId3" Type="http://schemas.openxmlformats.org/officeDocument/2006/relationships/image" Target="../media/image9.png"/><Relationship Id="rId2" Type="http://schemas.openxmlformats.org/officeDocument/2006/relationships/tags" Target="../tags/tag57.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image" Target="../media/image9.png"/><Relationship Id="rId2" Type="http://schemas.openxmlformats.org/officeDocument/2006/relationships/tags" Target="../tags/tag60.xml"/><Relationship Id="rId1" Type="http://schemas.openxmlformats.org/officeDocument/2006/relationships/tags" Target="../tags/tag59.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3.xml"/><Relationship Id="rId5" Type="http://schemas.openxmlformats.org/officeDocument/2006/relationships/tags" Target="../tags/tag66.xml"/><Relationship Id="rId4" Type="http://schemas.openxmlformats.org/officeDocument/2006/relationships/image" Target="../media/image9.pn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image" Target="../media/image7.png"/><Relationship Id="rId1" Type="http://schemas.openxmlformats.org/officeDocument/2006/relationships/tags" Target="../tags/tag67.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tags" Target="../tags/tag71.xml"/><Relationship Id="rId1" Type="http://schemas.openxmlformats.org/officeDocument/2006/relationships/tags" Target="../tags/tag70.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image" Target="../media/image11.png"/><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7.png"/><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3.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2" Type="http://schemas.openxmlformats.org/officeDocument/2006/relationships/notesSlide" Target="../notesSlides/notesSlide2.xml"/><Relationship Id="rId11" Type="http://schemas.openxmlformats.org/officeDocument/2006/relationships/slideLayout" Target="../slideLayouts/slideLayout3.xml"/><Relationship Id="rId10" Type="http://schemas.openxmlformats.org/officeDocument/2006/relationships/tags" Target="../tags/tag13.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7.png"/><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786765" y="795655"/>
            <a:ext cx="5406390" cy="5484495"/>
          </a:xfrm>
          <a:prstGeom prst="rect">
            <a:avLst/>
          </a:prstGeom>
        </p:spPr>
      </p:pic>
      <p:sp>
        <p:nvSpPr>
          <p:cNvPr id="3" name="文本占位符 2"/>
          <p:cNvSpPr>
            <a:spLocks noGrp="1"/>
          </p:cNvSpPr>
          <p:nvPr>
            <p:custDataLst>
              <p:tags r:id="rId3"/>
            </p:custDataLst>
          </p:nvPr>
        </p:nvSpPr>
        <p:spPr>
          <a:xfrm>
            <a:off x="6014085" y="1182370"/>
            <a:ext cx="6254750" cy="1212850"/>
          </a:xfrm>
          <a:prstGeom prst="rect">
            <a:avLst/>
          </a:prstGeom>
          <a:noFill/>
        </p:spPr>
        <p:txBody>
          <a:bodyPr vert="horz" wrap="square" lIns="0" tIns="0" rIns="0" bIns="0" rtlCol="0" anchor="b">
            <a:normAutofit fontScale="90000" lnSpcReduction="20000"/>
          </a:bodyPr>
          <a:lstStyle>
            <a:lvl1pPr marL="0" indent="0" algn="l" defTabSz="914400" rtl="0" eaLnBrk="1" latinLnBrk="0" hangingPunct="1">
              <a:lnSpc>
                <a:spcPct val="130000"/>
              </a:lnSpc>
              <a:spcBef>
                <a:spcPts val="1000"/>
              </a:spcBef>
              <a:buFont typeface="Arial" panose="020B0604020202020204" pitchFamily="34" charset="0"/>
              <a:buNone/>
              <a:defRPr sz="7400" b="0" kern="1200">
                <a:solidFill>
                  <a:srgbClr val="246EFD">
                    <a:lumMod val="75000"/>
                  </a:srgbClr>
                </a:solidFill>
                <a:latin typeface="MiSans Bold" panose="00000800000000000000" charset="-122"/>
                <a:ea typeface="MiSans Bold" panose="00000800000000000000" charset="-122"/>
                <a:cs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1800" b="0" kern="1200">
                <a:solidFill>
                  <a:srgbClr val="303E5A"/>
                </a:solidFill>
                <a:latin typeface="MiSans" charset="0"/>
                <a:ea typeface="MiSans" charset="0"/>
                <a:cs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600" b="0" kern="1200">
                <a:solidFill>
                  <a:srgbClr val="303E5A"/>
                </a:solidFill>
                <a:latin typeface="MiSans" charset="0"/>
                <a:ea typeface="MiSans" charset="0"/>
                <a:cs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400" b="0" kern="1200">
                <a:solidFill>
                  <a:srgbClr val="303E5A"/>
                </a:solidFill>
                <a:latin typeface="MiSans" charset="0"/>
                <a:ea typeface="MiSans" charset="0"/>
                <a:cs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200" b="0" kern="1200">
                <a:solidFill>
                  <a:srgbClr val="303E5A"/>
                </a:solidFill>
                <a:latin typeface="MiSans" charset="0"/>
                <a:ea typeface="MiSans" charset="0"/>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9pPr>
          </a:lstStyle>
          <a:p>
            <a:r>
              <a:rPr lang="en-US" altLang="zh-CN">
                <a:solidFill>
                  <a:schemeClr val="tx1"/>
                </a:solidFill>
              </a:rPr>
              <a:t>PART 2</a:t>
            </a:r>
            <a:endParaRPr lang="en-US" altLang="zh-CN">
              <a:solidFill>
                <a:schemeClr val="tx1"/>
              </a:solidFill>
            </a:endParaRPr>
          </a:p>
        </p:txBody>
      </p:sp>
      <p:sp>
        <p:nvSpPr>
          <p:cNvPr id="4" name="标题 1"/>
          <p:cNvSpPr>
            <a:spLocks noGrp="1"/>
          </p:cNvSpPr>
          <p:nvPr>
            <p:custDataLst>
              <p:tags r:id="rId4"/>
            </p:custDataLst>
          </p:nvPr>
        </p:nvSpPr>
        <p:spPr>
          <a:xfrm>
            <a:off x="6429375" y="3041015"/>
            <a:ext cx="5212715" cy="2655570"/>
          </a:xfrm>
          <a:prstGeom prst="rect">
            <a:avLst/>
          </a:prstGeom>
          <a:noFill/>
        </p:spPr>
        <p:txBody>
          <a:bodyPr vert="horz" wrap="square" lIns="0" tIns="0" rIns="0" bIns="0" rtlCol="0" anchor="t"/>
          <a:lstStyle>
            <a:lvl1pPr algn="l" defTabSz="914400" rtl="0" eaLnBrk="1" latinLnBrk="0" hangingPunct="1">
              <a:lnSpc>
                <a:spcPct val="100000"/>
              </a:lnSpc>
              <a:spcBef>
                <a:spcPct val="0"/>
              </a:spcBef>
              <a:buNone/>
              <a:defRPr sz="4400" b="0" kern="1200">
                <a:solidFill>
                  <a:srgbClr val="303E5A"/>
                </a:solidFill>
                <a:latin typeface="MiSans Bold" panose="00000800000000000000" charset="-122"/>
                <a:ea typeface="MiSans Bold" panose="00000800000000000000" charset="-122"/>
                <a:cs typeface="+mn-ea"/>
              </a:defRPr>
            </a:lvl1pPr>
          </a:lstStyle>
          <a:p>
            <a:pPr algn="ctr"/>
            <a:r>
              <a:rPr lang="en-US" altLang="zh-CN" sz="4000"/>
              <a:t> </a:t>
            </a:r>
            <a:r>
              <a:rPr sz="4000"/>
              <a:t>Plot weaving &amp; Continuation</a:t>
            </a:r>
            <a:endParaRPr sz="4000"/>
          </a:p>
          <a:p>
            <a:pPr algn="ctr"/>
            <a:endParaRPr lang="zh-CN" altLang="en-US" sz="3200">
              <a:solidFill>
                <a:schemeClr val="tx1"/>
              </a:solidFill>
            </a:endParaRPr>
          </a:p>
          <a:p>
            <a:pPr algn="ctr"/>
            <a:r>
              <a:rPr lang="zh-CN" altLang="en-US" sz="3200">
                <a:solidFill>
                  <a:schemeClr val="tx1"/>
                </a:solidFill>
              </a:rPr>
              <a:t>情节构思与续写</a:t>
            </a:r>
            <a:endParaRPr lang="zh-CN" altLang="en-US" sz="32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4335" y="236855"/>
            <a:ext cx="11218545" cy="829945"/>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Step1:</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提示句入手</a:t>
            </a:r>
            <a:r>
              <a:rPr lang="en-US" altLang="zh-CN" sz="2800">
                <a:latin typeface="MiSans Bold" panose="00000800000000000000" charset="-122"/>
                <a:ea typeface="MiSans Bold" panose="00000800000000000000" charset="-122"/>
                <a:cs typeface="+mn-ea"/>
              </a:rPr>
              <a:t>——</a:t>
            </a:r>
            <a:r>
              <a:rPr lang="zh-CN" altLang="en-US" sz="2800">
                <a:latin typeface="MiSans Bold" panose="00000800000000000000" charset="-122"/>
                <a:ea typeface="MiSans Bold" panose="00000800000000000000" charset="-122"/>
                <a:cs typeface="+mn-ea"/>
              </a:rPr>
              <a:t>情节阶梯模型</a:t>
            </a:r>
            <a:r>
              <a:rPr lang="en-US" altLang="zh-CN" sz="2800">
                <a:latin typeface="MiSans Bold" panose="00000800000000000000" charset="-122"/>
                <a:ea typeface="MiSans Bold" panose="00000800000000000000" charset="-122"/>
                <a:cs typeface="+mn-ea"/>
              </a:rPr>
              <a:t> </a:t>
            </a:r>
            <a:endParaRPr lang="en-US" altLang="zh-CN" sz="2800">
              <a:latin typeface="MiSans Bold" panose="00000800000000000000" charset="-122"/>
              <a:ea typeface="MiSans Bold" panose="00000800000000000000" charset="-122"/>
              <a:cs typeface="+mn-ea"/>
            </a:endParaRPr>
          </a:p>
          <a:p>
            <a:r>
              <a:rPr lang="en-US" altLang="zh-CN" sz="2000">
                <a:latin typeface="MiSans Bold" panose="00000800000000000000" charset="-122"/>
                <a:ea typeface="MiSans Bold" panose="00000800000000000000" charset="-122"/>
                <a:cs typeface="+mn-ea"/>
              </a:rPr>
              <a:t>Driven by the chain of questions and answers</a:t>
            </a:r>
            <a:endParaRPr lang="en-US" altLang="zh-CN" sz="2000">
              <a:latin typeface="MiSans Bold" panose="00000800000000000000" charset="-122"/>
              <a:ea typeface="MiSans Bold" panose="00000800000000000000" charset="-122"/>
              <a:cs typeface="+mn-ea"/>
            </a:endParaRPr>
          </a:p>
        </p:txBody>
      </p:sp>
      <p:sp>
        <p:nvSpPr>
          <p:cNvPr id="3" name="文本框 2"/>
          <p:cNvSpPr txBox="1"/>
          <p:nvPr/>
        </p:nvSpPr>
        <p:spPr>
          <a:xfrm>
            <a:off x="935355" y="6176645"/>
            <a:ext cx="9782175" cy="460375"/>
          </a:xfrm>
          <a:prstGeom prst="rect">
            <a:avLst/>
          </a:prstGeom>
          <a:effectLst>
            <a:softEdge rad="50800"/>
          </a:effectLst>
        </p:spPr>
        <p:style>
          <a:lnRef idx="0">
            <a:srgbClr val="FFFFFF"/>
          </a:lnRef>
          <a:fillRef idx="1">
            <a:srgbClr val="246EFD"/>
          </a:fillRef>
          <a:effectRef idx="0">
            <a:srgbClr val="FFFFFF"/>
          </a:effectRef>
          <a:fontRef idx="minor">
            <a:sysClr val="window" lastClr="FFFFFF"/>
          </a:fontRef>
        </p:style>
        <p:txBody>
          <a:bodyPr wrap="square" rtlCol="0" anchor="t">
            <a:spAutoFit/>
          </a:bodyPr>
          <a:p>
            <a:r>
              <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As I left him, he said, “Thank you. By the way, my name’s Dr. </a:t>
            </a:r>
            <a:r>
              <a:rPr lang="zh-CN" altLang="en-US" sz="2400" b="1">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Holstrom</a:t>
            </a:r>
            <a:r>
              <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a:t>
            </a:r>
            <a:endPar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endParaRPr>
          </a:p>
        </p:txBody>
      </p:sp>
      <p:grpSp>
        <p:nvGrpSpPr>
          <p:cNvPr id="4" name="Group 39"/>
          <p:cNvGrpSpPr/>
          <p:nvPr/>
        </p:nvGrpSpPr>
        <p:grpSpPr>
          <a:xfrm>
            <a:off x="3701415" y="1569720"/>
            <a:ext cx="3873500" cy="4574540"/>
            <a:chOff x="3833019" y="1832999"/>
            <a:chExt cx="4525962" cy="4522265"/>
          </a:xfrm>
        </p:grpSpPr>
        <p:sp>
          <p:nvSpPr>
            <p:cNvPr id="5" name="Freeform 5"/>
            <p:cNvSpPr/>
            <p:nvPr>
              <p:custDataLst>
                <p:tags r:id="rId1"/>
              </p:custDataLst>
            </p:nvPr>
          </p:nvSpPr>
          <p:spPr bwMode="auto">
            <a:xfrm>
              <a:off x="6390582" y="2605815"/>
              <a:ext cx="1639305" cy="949072"/>
            </a:xfrm>
            <a:custGeom>
              <a:avLst/>
              <a:gdLst>
                <a:gd name="T0" fmla="*/ 638 w 1330"/>
                <a:gd name="T1" fmla="*/ 770 h 770"/>
                <a:gd name="T2" fmla="*/ 0 w 1330"/>
                <a:gd name="T3" fmla="*/ 400 h 770"/>
                <a:gd name="T4" fmla="*/ 694 w 1330"/>
                <a:gd name="T5" fmla="*/ 0 h 770"/>
                <a:gd name="T6" fmla="*/ 1330 w 1330"/>
                <a:gd name="T7" fmla="*/ 370 h 770"/>
                <a:gd name="T8" fmla="*/ 638 w 1330"/>
                <a:gd name="T9" fmla="*/ 770 h 770"/>
              </a:gdLst>
              <a:ahLst/>
              <a:cxnLst>
                <a:cxn ang="0">
                  <a:pos x="T0" y="T1"/>
                </a:cxn>
                <a:cxn ang="0">
                  <a:pos x="T2" y="T3"/>
                </a:cxn>
                <a:cxn ang="0">
                  <a:pos x="T4" y="T5"/>
                </a:cxn>
                <a:cxn ang="0">
                  <a:pos x="T6" y="T7"/>
                </a:cxn>
                <a:cxn ang="0">
                  <a:pos x="T8" y="T9"/>
                </a:cxn>
              </a:cxnLst>
              <a:rect l="0" t="0" r="r" b="b"/>
              <a:pathLst>
                <a:path w="1330" h="770">
                  <a:moveTo>
                    <a:pt x="638" y="770"/>
                  </a:moveTo>
                  <a:lnTo>
                    <a:pt x="0" y="400"/>
                  </a:lnTo>
                  <a:lnTo>
                    <a:pt x="694" y="0"/>
                  </a:lnTo>
                  <a:lnTo>
                    <a:pt x="1330" y="370"/>
                  </a:lnTo>
                  <a:lnTo>
                    <a:pt x="638" y="770"/>
                  </a:lnTo>
                  <a:close/>
                </a:path>
              </a:pathLst>
            </a:custGeom>
          </p:spPr>
          <p:style>
            <a:lnRef idx="0">
              <a:srgbClr val="FFFFFF"/>
            </a:lnRef>
            <a:fillRef idx="2">
              <a:schemeClr val="accent1"/>
            </a:fillRef>
            <a:effectRef idx="1">
              <a:schemeClr val="accent1"/>
            </a:effectRef>
            <a:fontRef idx="minor">
              <a:schemeClr val="lt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8" name="Freeform 6"/>
            <p:cNvSpPr/>
            <p:nvPr>
              <p:custDataLst>
                <p:tags r:id="rId2"/>
              </p:custDataLst>
            </p:nvPr>
          </p:nvSpPr>
          <p:spPr bwMode="auto">
            <a:xfrm>
              <a:off x="6390582" y="3098839"/>
              <a:ext cx="787607" cy="783909"/>
            </a:xfrm>
            <a:custGeom>
              <a:avLst/>
              <a:gdLst>
                <a:gd name="T0" fmla="*/ 639 w 639"/>
                <a:gd name="T1" fmla="*/ 636 h 636"/>
                <a:gd name="T2" fmla="*/ 2 w 639"/>
                <a:gd name="T3" fmla="*/ 266 h 636"/>
                <a:gd name="T4" fmla="*/ 0 w 639"/>
                <a:gd name="T5" fmla="*/ 0 h 636"/>
                <a:gd name="T6" fmla="*/ 638 w 639"/>
                <a:gd name="T7" fmla="*/ 370 h 636"/>
                <a:gd name="T8" fmla="*/ 639 w 639"/>
                <a:gd name="T9" fmla="*/ 636 h 636"/>
              </a:gdLst>
              <a:ahLst/>
              <a:cxnLst>
                <a:cxn ang="0">
                  <a:pos x="T0" y="T1"/>
                </a:cxn>
                <a:cxn ang="0">
                  <a:pos x="T2" y="T3"/>
                </a:cxn>
                <a:cxn ang="0">
                  <a:pos x="T4" y="T5"/>
                </a:cxn>
                <a:cxn ang="0">
                  <a:pos x="T6" y="T7"/>
                </a:cxn>
                <a:cxn ang="0">
                  <a:pos x="T8" y="T9"/>
                </a:cxn>
              </a:cxnLst>
              <a:rect l="0" t="0" r="r" b="b"/>
              <a:pathLst>
                <a:path w="639" h="636">
                  <a:moveTo>
                    <a:pt x="639" y="636"/>
                  </a:moveTo>
                  <a:lnTo>
                    <a:pt x="2" y="266"/>
                  </a:lnTo>
                  <a:lnTo>
                    <a:pt x="0" y="0"/>
                  </a:lnTo>
                  <a:lnTo>
                    <a:pt x="638" y="370"/>
                  </a:lnTo>
                  <a:lnTo>
                    <a:pt x="639" y="636"/>
                  </a:lnTo>
                  <a:close/>
                </a:path>
              </a:pathLst>
            </a:custGeom>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9" name="Freeform 7"/>
            <p:cNvSpPr/>
            <p:nvPr>
              <p:custDataLst>
                <p:tags r:id="rId3"/>
              </p:custDataLst>
            </p:nvPr>
          </p:nvSpPr>
          <p:spPr bwMode="auto">
            <a:xfrm>
              <a:off x="5538883" y="3426700"/>
              <a:ext cx="1639305" cy="947839"/>
            </a:xfrm>
            <a:custGeom>
              <a:avLst/>
              <a:gdLst>
                <a:gd name="T0" fmla="*/ 637 w 1330"/>
                <a:gd name="T1" fmla="*/ 769 h 769"/>
                <a:gd name="T2" fmla="*/ 0 w 1330"/>
                <a:gd name="T3" fmla="*/ 400 h 769"/>
                <a:gd name="T4" fmla="*/ 693 w 1330"/>
                <a:gd name="T5" fmla="*/ 0 h 769"/>
                <a:gd name="T6" fmla="*/ 1330 w 1330"/>
                <a:gd name="T7" fmla="*/ 370 h 769"/>
                <a:gd name="T8" fmla="*/ 637 w 1330"/>
                <a:gd name="T9" fmla="*/ 769 h 769"/>
              </a:gdLst>
              <a:ahLst/>
              <a:cxnLst>
                <a:cxn ang="0">
                  <a:pos x="T0" y="T1"/>
                </a:cxn>
                <a:cxn ang="0">
                  <a:pos x="T2" y="T3"/>
                </a:cxn>
                <a:cxn ang="0">
                  <a:pos x="T4" y="T5"/>
                </a:cxn>
                <a:cxn ang="0">
                  <a:pos x="T6" y="T7"/>
                </a:cxn>
                <a:cxn ang="0">
                  <a:pos x="T8" y="T9"/>
                </a:cxn>
              </a:cxnLst>
              <a:rect l="0" t="0" r="r" b="b"/>
              <a:pathLst>
                <a:path w="1330" h="769">
                  <a:moveTo>
                    <a:pt x="637" y="769"/>
                  </a:moveTo>
                  <a:lnTo>
                    <a:pt x="0" y="400"/>
                  </a:lnTo>
                  <a:lnTo>
                    <a:pt x="693" y="0"/>
                  </a:lnTo>
                  <a:lnTo>
                    <a:pt x="1330" y="370"/>
                  </a:lnTo>
                  <a:lnTo>
                    <a:pt x="637" y="769"/>
                  </a:lnTo>
                  <a:close/>
                </a:path>
              </a:pathLst>
            </a:custGeom>
            <a:effectLst>
              <a:softEdge rad="50800"/>
            </a:effectLst>
          </p:spPr>
          <p:style>
            <a:lnRef idx="0">
              <a:srgbClr val="FFFFFF"/>
            </a:lnRef>
            <a:fillRef idx="1">
              <a:schemeClr val="accent6"/>
            </a:fillRef>
            <a:effectRef idx="0">
              <a:srgbClr val="FFFFFF"/>
            </a:effectRef>
            <a:fontRef idx="minor">
              <a:schemeClr val="lt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0" name="Freeform 8"/>
            <p:cNvSpPr/>
            <p:nvPr>
              <p:custDataLst>
                <p:tags r:id="rId4"/>
              </p:custDataLst>
            </p:nvPr>
          </p:nvSpPr>
          <p:spPr bwMode="auto">
            <a:xfrm>
              <a:off x="5538883" y="3919724"/>
              <a:ext cx="786374" cy="782676"/>
            </a:xfrm>
            <a:custGeom>
              <a:avLst/>
              <a:gdLst>
                <a:gd name="T0" fmla="*/ 638 w 638"/>
                <a:gd name="T1" fmla="*/ 635 h 635"/>
                <a:gd name="T2" fmla="*/ 0 w 638"/>
                <a:gd name="T3" fmla="*/ 264 h 635"/>
                <a:gd name="T4" fmla="*/ 0 w 638"/>
                <a:gd name="T5" fmla="*/ 0 h 635"/>
                <a:gd name="T6" fmla="*/ 637 w 638"/>
                <a:gd name="T7" fmla="*/ 369 h 635"/>
                <a:gd name="T8" fmla="*/ 638 w 638"/>
                <a:gd name="T9" fmla="*/ 635 h 635"/>
              </a:gdLst>
              <a:ahLst/>
              <a:cxnLst>
                <a:cxn ang="0">
                  <a:pos x="T0" y="T1"/>
                </a:cxn>
                <a:cxn ang="0">
                  <a:pos x="T2" y="T3"/>
                </a:cxn>
                <a:cxn ang="0">
                  <a:pos x="T4" y="T5"/>
                </a:cxn>
                <a:cxn ang="0">
                  <a:pos x="T6" y="T7"/>
                </a:cxn>
                <a:cxn ang="0">
                  <a:pos x="T8" y="T9"/>
                </a:cxn>
              </a:cxnLst>
              <a:rect l="0" t="0" r="r" b="b"/>
              <a:pathLst>
                <a:path w="638" h="635">
                  <a:moveTo>
                    <a:pt x="638" y="635"/>
                  </a:moveTo>
                  <a:lnTo>
                    <a:pt x="0" y="264"/>
                  </a:lnTo>
                  <a:lnTo>
                    <a:pt x="0" y="0"/>
                  </a:lnTo>
                  <a:lnTo>
                    <a:pt x="637" y="369"/>
                  </a:lnTo>
                  <a:lnTo>
                    <a:pt x="638" y="635"/>
                  </a:lnTo>
                  <a:close/>
                </a:path>
              </a:pathLst>
            </a:custGeom>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1" name="Freeform 9"/>
            <p:cNvSpPr/>
            <p:nvPr>
              <p:custDataLst>
                <p:tags r:id="rId5"/>
              </p:custDataLst>
            </p:nvPr>
          </p:nvSpPr>
          <p:spPr bwMode="auto">
            <a:xfrm>
              <a:off x="4685951" y="4739377"/>
              <a:ext cx="786374" cy="782676"/>
            </a:xfrm>
            <a:custGeom>
              <a:avLst/>
              <a:gdLst>
                <a:gd name="T0" fmla="*/ 638 w 638"/>
                <a:gd name="T1" fmla="*/ 635 h 635"/>
                <a:gd name="T2" fmla="*/ 0 w 638"/>
                <a:gd name="T3" fmla="*/ 264 h 635"/>
                <a:gd name="T4" fmla="*/ 0 w 638"/>
                <a:gd name="T5" fmla="*/ 0 h 635"/>
                <a:gd name="T6" fmla="*/ 637 w 638"/>
                <a:gd name="T7" fmla="*/ 370 h 635"/>
                <a:gd name="T8" fmla="*/ 638 w 638"/>
                <a:gd name="T9" fmla="*/ 635 h 635"/>
              </a:gdLst>
              <a:ahLst/>
              <a:cxnLst>
                <a:cxn ang="0">
                  <a:pos x="T0" y="T1"/>
                </a:cxn>
                <a:cxn ang="0">
                  <a:pos x="T2" y="T3"/>
                </a:cxn>
                <a:cxn ang="0">
                  <a:pos x="T4" y="T5"/>
                </a:cxn>
                <a:cxn ang="0">
                  <a:pos x="T6" y="T7"/>
                </a:cxn>
                <a:cxn ang="0">
                  <a:pos x="T8" y="T9"/>
                </a:cxn>
              </a:cxnLst>
              <a:rect l="0" t="0" r="r" b="b"/>
              <a:pathLst>
                <a:path w="638" h="635">
                  <a:moveTo>
                    <a:pt x="638" y="635"/>
                  </a:moveTo>
                  <a:lnTo>
                    <a:pt x="0" y="264"/>
                  </a:lnTo>
                  <a:lnTo>
                    <a:pt x="0" y="0"/>
                  </a:lnTo>
                  <a:lnTo>
                    <a:pt x="637" y="370"/>
                  </a:lnTo>
                  <a:lnTo>
                    <a:pt x="638" y="635"/>
                  </a:lnTo>
                  <a:close/>
                </a:path>
              </a:pathLst>
            </a:custGeom>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2" name="Freeform 10"/>
            <p:cNvSpPr/>
            <p:nvPr>
              <p:custDataLst>
                <p:tags r:id="rId6"/>
              </p:custDataLst>
            </p:nvPr>
          </p:nvSpPr>
          <p:spPr bwMode="auto">
            <a:xfrm>
              <a:off x="4685951" y="4245120"/>
              <a:ext cx="1639305" cy="950305"/>
            </a:xfrm>
            <a:custGeom>
              <a:avLst/>
              <a:gdLst>
                <a:gd name="T0" fmla="*/ 637 w 1330"/>
                <a:gd name="T1" fmla="*/ 771 h 771"/>
                <a:gd name="T2" fmla="*/ 0 w 1330"/>
                <a:gd name="T3" fmla="*/ 401 h 771"/>
                <a:gd name="T4" fmla="*/ 692 w 1330"/>
                <a:gd name="T5" fmla="*/ 0 h 771"/>
                <a:gd name="T6" fmla="*/ 1330 w 1330"/>
                <a:gd name="T7" fmla="*/ 371 h 771"/>
                <a:gd name="T8" fmla="*/ 637 w 1330"/>
                <a:gd name="T9" fmla="*/ 771 h 771"/>
              </a:gdLst>
              <a:ahLst/>
              <a:cxnLst>
                <a:cxn ang="0">
                  <a:pos x="T0" y="T1"/>
                </a:cxn>
                <a:cxn ang="0">
                  <a:pos x="T2" y="T3"/>
                </a:cxn>
                <a:cxn ang="0">
                  <a:pos x="T4" y="T5"/>
                </a:cxn>
                <a:cxn ang="0">
                  <a:pos x="T6" y="T7"/>
                </a:cxn>
                <a:cxn ang="0">
                  <a:pos x="T8" y="T9"/>
                </a:cxn>
              </a:cxnLst>
              <a:rect l="0" t="0" r="r" b="b"/>
              <a:pathLst>
                <a:path w="1330" h="771">
                  <a:moveTo>
                    <a:pt x="637" y="771"/>
                  </a:moveTo>
                  <a:lnTo>
                    <a:pt x="0" y="401"/>
                  </a:lnTo>
                  <a:lnTo>
                    <a:pt x="692" y="0"/>
                  </a:lnTo>
                  <a:lnTo>
                    <a:pt x="1330" y="371"/>
                  </a:lnTo>
                  <a:lnTo>
                    <a:pt x="637" y="771"/>
                  </a:lnTo>
                  <a:close/>
                </a:path>
              </a:pathLst>
            </a:custGeom>
            <a:effectLst>
              <a:softEdge rad="50800"/>
            </a:effectLst>
          </p:spPr>
          <p:style>
            <a:lnRef idx="0">
              <a:srgbClr val="FFFFFF"/>
            </a:lnRef>
            <a:fillRef idx="1">
              <a:schemeClr val="accent2"/>
            </a:fillRef>
            <a:effectRef idx="0">
              <a:srgbClr val="FFFFFF"/>
            </a:effectRef>
            <a:fontRef idx="minor">
              <a:schemeClr val="lt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3" name="Freeform 11"/>
            <p:cNvSpPr/>
            <p:nvPr>
              <p:custDataLst>
                <p:tags r:id="rId7"/>
              </p:custDataLst>
            </p:nvPr>
          </p:nvSpPr>
          <p:spPr bwMode="auto">
            <a:xfrm>
              <a:off x="3833019" y="5557797"/>
              <a:ext cx="786374" cy="797467"/>
            </a:xfrm>
            <a:custGeom>
              <a:avLst/>
              <a:gdLst>
                <a:gd name="T0" fmla="*/ 638 w 638"/>
                <a:gd name="T1" fmla="*/ 647 h 647"/>
                <a:gd name="T2" fmla="*/ 1 w 638"/>
                <a:gd name="T3" fmla="*/ 277 h 647"/>
                <a:gd name="T4" fmla="*/ 0 w 638"/>
                <a:gd name="T5" fmla="*/ 0 h 647"/>
                <a:gd name="T6" fmla="*/ 638 w 638"/>
                <a:gd name="T7" fmla="*/ 371 h 647"/>
                <a:gd name="T8" fmla="*/ 638 w 638"/>
                <a:gd name="T9" fmla="*/ 647 h 647"/>
              </a:gdLst>
              <a:ahLst/>
              <a:cxnLst>
                <a:cxn ang="0">
                  <a:pos x="T0" y="T1"/>
                </a:cxn>
                <a:cxn ang="0">
                  <a:pos x="T2" y="T3"/>
                </a:cxn>
                <a:cxn ang="0">
                  <a:pos x="T4" y="T5"/>
                </a:cxn>
                <a:cxn ang="0">
                  <a:pos x="T6" y="T7"/>
                </a:cxn>
                <a:cxn ang="0">
                  <a:pos x="T8" y="T9"/>
                </a:cxn>
              </a:cxnLst>
              <a:rect l="0" t="0" r="r" b="b"/>
              <a:pathLst>
                <a:path w="638" h="647">
                  <a:moveTo>
                    <a:pt x="638" y="647"/>
                  </a:moveTo>
                  <a:lnTo>
                    <a:pt x="1" y="277"/>
                  </a:lnTo>
                  <a:lnTo>
                    <a:pt x="0" y="0"/>
                  </a:lnTo>
                  <a:lnTo>
                    <a:pt x="638" y="371"/>
                  </a:lnTo>
                  <a:lnTo>
                    <a:pt x="638" y="647"/>
                  </a:lnTo>
                  <a:close/>
                </a:path>
              </a:pathLst>
            </a:custGeom>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4" name="Freeform 12"/>
            <p:cNvSpPr/>
            <p:nvPr>
              <p:custDataLst>
                <p:tags r:id="rId8"/>
              </p:custDataLst>
            </p:nvPr>
          </p:nvSpPr>
          <p:spPr bwMode="auto">
            <a:xfrm>
              <a:off x="4619393" y="2794396"/>
              <a:ext cx="3490611" cy="3560868"/>
            </a:xfrm>
            <a:custGeom>
              <a:avLst/>
              <a:gdLst>
                <a:gd name="T0" fmla="*/ 2831 w 2832"/>
                <a:gd name="T1" fmla="*/ 0 h 2889"/>
                <a:gd name="T2" fmla="*/ 2832 w 2832"/>
                <a:gd name="T3" fmla="*/ 254 h 2889"/>
                <a:gd name="T4" fmla="*/ 2139 w 2832"/>
                <a:gd name="T5" fmla="*/ 654 h 2889"/>
                <a:gd name="T6" fmla="*/ 2140 w 2832"/>
                <a:gd name="T7" fmla="*/ 920 h 2889"/>
                <a:gd name="T8" fmla="*/ 1447 w 2832"/>
                <a:gd name="T9" fmla="*/ 1319 h 2889"/>
                <a:gd name="T10" fmla="*/ 1448 w 2832"/>
                <a:gd name="T11" fmla="*/ 1585 h 2889"/>
                <a:gd name="T12" fmla="*/ 756 w 2832"/>
                <a:gd name="T13" fmla="*/ 1985 h 2889"/>
                <a:gd name="T14" fmla="*/ 756 w 2832"/>
                <a:gd name="T15" fmla="*/ 2249 h 2889"/>
                <a:gd name="T16" fmla="*/ 64 w 2832"/>
                <a:gd name="T17" fmla="*/ 2649 h 2889"/>
                <a:gd name="T18" fmla="*/ 64 w 2832"/>
                <a:gd name="T19" fmla="*/ 2852 h 2889"/>
                <a:gd name="T20" fmla="*/ 0 w 2832"/>
                <a:gd name="T21" fmla="*/ 2889 h 2889"/>
                <a:gd name="T22" fmla="*/ 0 w 2832"/>
                <a:gd name="T23" fmla="*/ 2613 h 2889"/>
                <a:gd name="T24" fmla="*/ 692 w 2832"/>
                <a:gd name="T25" fmla="*/ 2213 h 2889"/>
                <a:gd name="T26" fmla="*/ 691 w 2832"/>
                <a:gd name="T27" fmla="*/ 1948 h 2889"/>
                <a:gd name="T28" fmla="*/ 1384 w 2832"/>
                <a:gd name="T29" fmla="*/ 1548 h 2889"/>
                <a:gd name="T30" fmla="*/ 1383 w 2832"/>
                <a:gd name="T31" fmla="*/ 1282 h 2889"/>
                <a:gd name="T32" fmla="*/ 2076 w 2832"/>
                <a:gd name="T33" fmla="*/ 883 h 2889"/>
                <a:gd name="T34" fmla="*/ 2075 w 2832"/>
                <a:gd name="T35" fmla="*/ 617 h 2889"/>
                <a:gd name="T36" fmla="*/ 2767 w 2832"/>
                <a:gd name="T37" fmla="*/ 217 h 2889"/>
                <a:gd name="T38" fmla="*/ 2767 w 2832"/>
                <a:gd name="T39" fmla="*/ 37 h 2889"/>
                <a:gd name="T40" fmla="*/ 2831 w 2832"/>
                <a:gd name="T41" fmla="*/ 0 h 2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2" h="2889">
                  <a:moveTo>
                    <a:pt x="2831" y="0"/>
                  </a:moveTo>
                  <a:lnTo>
                    <a:pt x="2832" y="254"/>
                  </a:lnTo>
                  <a:lnTo>
                    <a:pt x="2139" y="654"/>
                  </a:lnTo>
                  <a:lnTo>
                    <a:pt x="2140" y="920"/>
                  </a:lnTo>
                  <a:lnTo>
                    <a:pt x="1447" y="1319"/>
                  </a:lnTo>
                  <a:lnTo>
                    <a:pt x="1448" y="1585"/>
                  </a:lnTo>
                  <a:lnTo>
                    <a:pt x="756" y="1985"/>
                  </a:lnTo>
                  <a:lnTo>
                    <a:pt x="756" y="2249"/>
                  </a:lnTo>
                  <a:lnTo>
                    <a:pt x="64" y="2649"/>
                  </a:lnTo>
                  <a:lnTo>
                    <a:pt x="64" y="2852"/>
                  </a:lnTo>
                  <a:lnTo>
                    <a:pt x="0" y="2889"/>
                  </a:lnTo>
                  <a:lnTo>
                    <a:pt x="0" y="2613"/>
                  </a:lnTo>
                  <a:lnTo>
                    <a:pt x="692" y="2213"/>
                  </a:lnTo>
                  <a:lnTo>
                    <a:pt x="691" y="1948"/>
                  </a:lnTo>
                  <a:lnTo>
                    <a:pt x="1384" y="1548"/>
                  </a:lnTo>
                  <a:lnTo>
                    <a:pt x="1383" y="1282"/>
                  </a:lnTo>
                  <a:lnTo>
                    <a:pt x="2076" y="883"/>
                  </a:lnTo>
                  <a:lnTo>
                    <a:pt x="2075" y="617"/>
                  </a:lnTo>
                  <a:lnTo>
                    <a:pt x="2767" y="217"/>
                  </a:lnTo>
                  <a:lnTo>
                    <a:pt x="2767" y="37"/>
                  </a:lnTo>
                  <a:lnTo>
                    <a:pt x="2831" y="0"/>
                  </a:lnTo>
                  <a:close/>
                </a:path>
              </a:pathLst>
            </a:custGeom>
          </p:spPr>
          <p:style>
            <a:lnRef idx="2">
              <a:sysClr val="window" lastClr="FFFFFF"/>
            </a:lnRef>
            <a:fillRef idx="1">
              <a:srgbClr val="4472C4"/>
            </a:fillRef>
            <a:effectRef idx="1">
              <a:srgbClr val="4472C4"/>
            </a:effectRef>
            <a:fontRef idx="minor">
              <a:sysClr val="window" lastClr="FFFFFF"/>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5" name="Freeform 13"/>
            <p:cNvSpPr/>
            <p:nvPr>
              <p:custDataLst>
                <p:tags r:id="rId9"/>
              </p:custDataLst>
            </p:nvPr>
          </p:nvSpPr>
          <p:spPr bwMode="auto">
            <a:xfrm>
              <a:off x="3833019" y="5064773"/>
              <a:ext cx="1639305" cy="950305"/>
            </a:xfrm>
            <a:custGeom>
              <a:avLst/>
              <a:gdLst>
                <a:gd name="T0" fmla="*/ 638 w 1330"/>
                <a:gd name="T1" fmla="*/ 771 h 771"/>
                <a:gd name="T2" fmla="*/ 0 w 1330"/>
                <a:gd name="T3" fmla="*/ 400 h 771"/>
                <a:gd name="T4" fmla="*/ 692 w 1330"/>
                <a:gd name="T5" fmla="*/ 0 h 771"/>
                <a:gd name="T6" fmla="*/ 1330 w 1330"/>
                <a:gd name="T7" fmla="*/ 371 h 771"/>
                <a:gd name="T8" fmla="*/ 638 w 1330"/>
                <a:gd name="T9" fmla="*/ 771 h 771"/>
              </a:gdLst>
              <a:ahLst/>
              <a:cxnLst>
                <a:cxn ang="0">
                  <a:pos x="T0" y="T1"/>
                </a:cxn>
                <a:cxn ang="0">
                  <a:pos x="T2" y="T3"/>
                </a:cxn>
                <a:cxn ang="0">
                  <a:pos x="T4" y="T5"/>
                </a:cxn>
                <a:cxn ang="0">
                  <a:pos x="T6" y="T7"/>
                </a:cxn>
                <a:cxn ang="0">
                  <a:pos x="T8" y="T9"/>
                </a:cxn>
              </a:cxnLst>
              <a:rect l="0" t="0" r="r" b="b"/>
              <a:pathLst>
                <a:path w="1330" h="771">
                  <a:moveTo>
                    <a:pt x="638" y="771"/>
                  </a:moveTo>
                  <a:lnTo>
                    <a:pt x="0" y="400"/>
                  </a:lnTo>
                  <a:lnTo>
                    <a:pt x="692" y="0"/>
                  </a:lnTo>
                  <a:lnTo>
                    <a:pt x="1330" y="371"/>
                  </a:lnTo>
                  <a:lnTo>
                    <a:pt x="638" y="771"/>
                  </a:lnTo>
                  <a:close/>
                </a:path>
              </a:pathLst>
            </a:custGeom>
            <a:effectLst>
              <a:softEdge rad="50800"/>
            </a:effectLst>
          </p:spPr>
          <p:style>
            <a:lnRef idx="0">
              <a:srgbClr val="FFFFFF"/>
            </a:lnRef>
            <a:fillRef idx="1">
              <a:schemeClr val="accent3"/>
            </a:fillRef>
            <a:effectRef idx="0">
              <a:srgbClr val="FFFFFF"/>
            </a:effectRef>
            <a:fontRef idx="minor">
              <a:schemeClr val="dk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6" name="Freeform 14"/>
            <p:cNvSpPr/>
            <p:nvPr>
              <p:custDataLst>
                <p:tags r:id="rId10"/>
              </p:custDataLst>
            </p:nvPr>
          </p:nvSpPr>
          <p:spPr bwMode="auto">
            <a:xfrm>
              <a:off x="7641631" y="1832999"/>
              <a:ext cx="717350" cy="1158607"/>
            </a:xfrm>
            <a:custGeom>
              <a:avLst/>
              <a:gdLst>
                <a:gd name="T0" fmla="*/ 59 w 582"/>
                <a:gd name="T1" fmla="*/ 0 h 940"/>
                <a:gd name="T2" fmla="*/ 0 w 582"/>
                <a:gd name="T3" fmla="*/ 34 h 940"/>
                <a:gd name="T4" fmla="*/ 523 w 582"/>
                <a:gd name="T5" fmla="*/ 940 h 940"/>
                <a:gd name="T6" fmla="*/ 582 w 582"/>
                <a:gd name="T7" fmla="*/ 906 h 940"/>
                <a:gd name="T8" fmla="*/ 59 w 582"/>
                <a:gd name="T9" fmla="*/ 0 h 940"/>
              </a:gdLst>
              <a:ahLst/>
              <a:cxnLst>
                <a:cxn ang="0">
                  <a:pos x="T0" y="T1"/>
                </a:cxn>
                <a:cxn ang="0">
                  <a:pos x="T2" y="T3"/>
                </a:cxn>
                <a:cxn ang="0">
                  <a:pos x="T4" y="T5"/>
                </a:cxn>
                <a:cxn ang="0">
                  <a:pos x="T6" y="T7"/>
                </a:cxn>
                <a:cxn ang="0">
                  <a:pos x="T8" y="T9"/>
                </a:cxn>
              </a:cxnLst>
              <a:rect l="0" t="0" r="r" b="b"/>
              <a:pathLst>
                <a:path w="582" h="940">
                  <a:moveTo>
                    <a:pt x="59" y="0"/>
                  </a:moveTo>
                  <a:lnTo>
                    <a:pt x="0" y="34"/>
                  </a:lnTo>
                  <a:lnTo>
                    <a:pt x="523" y="940"/>
                  </a:lnTo>
                  <a:lnTo>
                    <a:pt x="582" y="906"/>
                  </a:lnTo>
                  <a:lnTo>
                    <a:pt x="59" y="0"/>
                  </a:lnTo>
                  <a:close/>
                </a:path>
              </a:pathLst>
            </a:custGeom>
          </p:spPr>
          <p:style>
            <a:lnRef idx="2">
              <a:sysClr val="window" lastClr="FFFFFF"/>
            </a:lnRef>
            <a:fillRef idx="1">
              <a:srgbClr val="4472C4"/>
            </a:fillRef>
            <a:effectRef idx="1">
              <a:srgbClr val="4472C4"/>
            </a:effectRef>
            <a:fontRef idx="minor">
              <a:sysClr val="window" lastClr="FFFFFF"/>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7" name="Freeform 15"/>
            <p:cNvSpPr/>
            <p:nvPr>
              <p:custDataLst>
                <p:tags r:id="rId11"/>
              </p:custDataLst>
            </p:nvPr>
          </p:nvSpPr>
          <p:spPr bwMode="auto">
            <a:xfrm>
              <a:off x="6992071" y="1874906"/>
              <a:ext cx="1294188" cy="1186956"/>
            </a:xfrm>
            <a:custGeom>
              <a:avLst/>
              <a:gdLst>
                <a:gd name="T0" fmla="*/ 1050 w 1050"/>
                <a:gd name="T1" fmla="*/ 906 h 963"/>
                <a:gd name="T2" fmla="*/ 527 w 1050"/>
                <a:gd name="T3" fmla="*/ 0 h 963"/>
                <a:gd name="T4" fmla="*/ 0 w 1050"/>
                <a:gd name="T5" fmla="*/ 300 h 963"/>
                <a:gd name="T6" fmla="*/ 205 w 1050"/>
                <a:gd name="T7" fmla="*/ 418 h 963"/>
                <a:gd name="T8" fmla="*/ 206 w 1050"/>
                <a:gd name="T9" fmla="*/ 593 h 963"/>
                <a:gd name="T10" fmla="*/ 842 w 1050"/>
                <a:gd name="T11" fmla="*/ 963 h 963"/>
                <a:gd name="T12" fmla="*/ 842 w 1050"/>
                <a:gd name="T13" fmla="*/ 786 h 963"/>
                <a:gd name="T14" fmla="*/ 1050 w 1050"/>
                <a:gd name="T15" fmla="*/ 906 h 9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0" h="963">
                  <a:moveTo>
                    <a:pt x="1050" y="906"/>
                  </a:moveTo>
                  <a:lnTo>
                    <a:pt x="527" y="0"/>
                  </a:lnTo>
                  <a:lnTo>
                    <a:pt x="0" y="300"/>
                  </a:lnTo>
                  <a:lnTo>
                    <a:pt x="205" y="418"/>
                  </a:lnTo>
                  <a:lnTo>
                    <a:pt x="206" y="593"/>
                  </a:lnTo>
                  <a:lnTo>
                    <a:pt x="842" y="963"/>
                  </a:lnTo>
                  <a:lnTo>
                    <a:pt x="842" y="786"/>
                  </a:lnTo>
                  <a:lnTo>
                    <a:pt x="1050" y="906"/>
                  </a:lnTo>
                  <a:close/>
                </a:path>
              </a:pathLst>
            </a:custGeom>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grpSp>
      <p:sp>
        <p:nvSpPr>
          <p:cNvPr id="6" name="文本框 5"/>
          <p:cNvSpPr txBox="1"/>
          <p:nvPr/>
        </p:nvSpPr>
        <p:spPr>
          <a:xfrm>
            <a:off x="1062355" y="1115060"/>
            <a:ext cx="9782175" cy="460375"/>
          </a:xfrm>
          <a:prstGeom prst="rect">
            <a:avLst/>
          </a:prstGeom>
          <a:effectLst>
            <a:softEdge rad="50800"/>
          </a:effectLst>
        </p:spPr>
        <p:style>
          <a:lnRef idx="0">
            <a:srgbClr val="FFFFFF"/>
          </a:lnRef>
          <a:fillRef idx="1">
            <a:srgbClr val="246EFD"/>
          </a:fillRef>
          <a:effectRef idx="0">
            <a:srgbClr val="FFFFFF"/>
          </a:effectRef>
          <a:fontRef idx="minor">
            <a:sysClr val="window" lastClr="FFFFFF"/>
          </a:fontRef>
        </p:style>
        <p:txBody>
          <a:bodyPr wrap="square" rtlCol="0" anchor="t">
            <a:spAutoFit/>
          </a:bodyPr>
          <a:p>
            <a:r>
              <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Jeff was the last person to cross the stage.</a:t>
            </a:r>
            <a:endPar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endParaRPr>
          </a:p>
        </p:txBody>
      </p:sp>
      <p:sp>
        <p:nvSpPr>
          <p:cNvPr id="7" name="文本框 6"/>
          <p:cNvSpPr txBox="1"/>
          <p:nvPr/>
        </p:nvSpPr>
        <p:spPr>
          <a:xfrm>
            <a:off x="394335" y="4472305"/>
            <a:ext cx="3783330" cy="953135"/>
          </a:xfrm>
          <a:prstGeom prst="rect">
            <a:avLst/>
          </a:prstGeom>
        </p:spPr>
        <p:style>
          <a:lnRef idx="2">
            <a:schemeClr val="accent3"/>
          </a:lnRef>
          <a:fillRef idx="2">
            <a:schemeClr val="accent3"/>
          </a:fillRef>
          <a:effectRef idx="0">
            <a:srgbClr val="FFFFFF"/>
          </a:effectRef>
          <a:fontRef idx="minor">
            <a:schemeClr val="dk1"/>
          </a:fontRef>
        </p:style>
        <p:txBody>
          <a:bodyPr wrap="square" rtlCol="0" anchor="t">
            <a:spAutoFit/>
          </a:bodyPr>
          <a:p>
            <a:r>
              <a:rPr lang="en-US" altLang="zh-CN" sz="2800">
                <a:latin typeface="Times New Roman" panose="02020603050405020304" charset="0"/>
                <a:cs typeface="Times New Roman" panose="02020603050405020304" charset="0"/>
                <a:sym typeface="阿里巴巴普惠体" charset="0"/>
              </a:rPr>
              <a:t>What is my reaction when hearing the name?</a:t>
            </a:r>
            <a:endParaRPr lang="en-US" altLang="zh-CN" sz="2800">
              <a:latin typeface="Times New Roman" panose="02020603050405020304" charset="0"/>
              <a:cs typeface="Times New Roman" panose="02020603050405020304" charset="0"/>
              <a:sym typeface="阿里巴巴普惠体" charset="0"/>
            </a:endParaRPr>
          </a:p>
        </p:txBody>
      </p:sp>
      <p:sp>
        <p:nvSpPr>
          <p:cNvPr id="18" name="文本框 17"/>
          <p:cNvSpPr txBox="1"/>
          <p:nvPr/>
        </p:nvSpPr>
        <p:spPr>
          <a:xfrm>
            <a:off x="354965" y="3778250"/>
            <a:ext cx="4605020" cy="514350"/>
          </a:xfrm>
          <a:prstGeom prst="rect">
            <a:avLst/>
          </a:prstGeom>
          <a:solidFill>
            <a:srgbClr val="ED7D31">
              <a:lumMod val="40000"/>
              <a:lumOff val="60000"/>
            </a:srgbClr>
          </a:solidFill>
        </p:spPr>
        <p:txBody>
          <a:bodyPr wrap="square" rtlCol="0" anchor="t">
            <a:noAutofit/>
          </a:bodyPr>
          <a:p>
            <a:r>
              <a:rPr lang="en-US" altLang="zh-CN" sz="2800">
                <a:latin typeface="Times New Roman" panose="02020603050405020304" charset="0"/>
                <a:cs typeface="Times New Roman" panose="02020603050405020304" charset="0"/>
                <a:sym typeface="阿里巴巴普惠体" charset="0"/>
              </a:rPr>
              <a:t>What would I do, think or feel?</a:t>
            </a:r>
            <a:endParaRPr lang="en-US" altLang="zh-CN" sz="2800">
              <a:latin typeface="Times New Roman" panose="02020603050405020304" charset="0"/>
              <a:cs typeface="Times New Roman" panose="02020603050405020304" charset="0"/>
              <a:sym typeface="阿里巴巴普惠体" charset="0"/>
            </a:endParaRPr>
          </a:p>
        </p:txBody>
      </p:sp>
      <p:sp>
        <p:nvSpPr>
          <p:cNvPr id="19" name="文本框 18"/>
          <p:cNvSpPr txBox="1"/>
          <p:nvPr/>
        </p:nvSpPr>
        <p:spPr>
          <a:xfrm>
            <a:off x="598170" y="2593975"/>
            <a:ext cx="5102860" cy="933450"/>
          </a:xfrm>
          <a:prstGeom prst="rect">
            <a:avLst/>
          </a:prstGeom>
        </p:spPr>
        <p:style>
          <a:lnRef idx="2">
            <a:schemeClr val="accent6"/>
          </a:lnRef>
          <a:fillRef idx="2">
            <a:schemeClr val="accent6"/>
          </a:fillRef>
          <a:effectRef idx="0">
            <a:srgbClr val="FFFFFF"/>
          </a:effectRef>
          <a:fontRef idx="minor">
            <a:schemeClr val="lt1"/>
          </a:fontRef>
        </p:style>
        <p:txBody>
          <a:bodyPr wrap="square" rtlCol="0" anchor="t">
            <a:noAutofit/>
          </a:bodyPr>
          <a:p>
            <a:r>
              <a:rPr lang="en-US" altLang="zh-CN" sz="2800">
                <a:latin typeface="Times New Roman" panose="02020603050405020304" charset="0"/>
                <a:cs typeface="Times New Roman" panose="02020603050405020304" charset="0"/>
                <a:sym typeface="阿里巴巴普惠体" charset="0"/>
              </a:rPr>
              <a:t>Would I speak out the truth to the man?</a:t>
            </a:r>
            <a:endParaRPr lang="en-US" altLang="zh-CN" sz="2800">
              <a:latin typeface="Times New Roman" panose="02020603050405020304" charset="0"/>
              <a:cs typeface="Times New Roman" panose="02020603050405020304" charset="0"/>
              <a:sym typeface="阿里巴巴普惠体" charset="0"/>
            </a:endParaRPr>
          </a:p>
        </p:txBody>
      </p:sp>
      <p:sp>
        <p:nvSpPr>
          <p:cNvPr id="20" name="文本框 19"/>
          <p:cNvSpPr txBox="1"/>
          <p:nvPr/>
        </p:nvSpPr>
        <p:spPr>
          <a:xfrm>
            <a:off x="1421765" y="1768475"/>
            <a:ext cx="5024120" cy="633095"/>
          </a:xfrm>
          <a:prstGeom prst="rect">
            <a:avLst/>
          </a:prstGeom>
        </p:spPr>
        <p:style>
          <a:lnRef idx="2">
            <a:schemeClr val="accent1"/>
          </a:lnRef>
          <a:fillRef idx="2">
            <a:schemeClr val="accent1"/>
          </a:fillRef>
          <a:effectRef idx="0">
            <a:srgbClr val="FFFFFF"/>
          </a:effectRef>
          <a:fontRef idx="minor">
            <a:schemeClr val="lt1"/>
          </a:fontRef>
        </p:style>
        <p:txBody>
          <a:bodyPr wrap="square" rtlCol="0" anchor="t">
            <a:noAutofit/>
          </a:bodyPr>
          <a:p>
            <a:r>
              <a:rPr lang="en-US" altLang="zh-CN" sz="2800">
                <a:latin typeface="Times New Roman" panose="02020603050405020304" charset="0"/>
                <a:cs typeface="Times New Roman" panose="02020603050405020304" charset="0"/>
                <a:sym typeface="阿里巴巴普惠体" charset="0"/>
              </a:rPr>
              <a:t>How to connect the two scenes?</a:t>
            </a:r>
            <a:endParaRPr lang="en-US" altLang="zh-CN" sz="2800">
              <a:latin typeface="Times New Roman" panose="02020603050405020304" charset="0"/>
              <a:cs typeface="Times New Roman" panose="02020603050405020304" charset="0"/>
              <a:sym typeface="阿里巴巴普惠体" charset="0"/>
            </a:endParaRPr>
          </a:p>
        </p:txBody>
      </p:sp>
      <p:sp>
        <p:nvSpPr>
          <p:cNvPr id="22" name="文本框 21"/>
          <p:cNvSpPr txBox="1"/>
          <p:nvPr/>
        </p:nvSpPr>
        <p:spPr>
          <a:xfrm>
            <a:off x="5019675" y="5478145"/>
            <a:ext cx="6290310" cy="521970"/>
          </a:xfrm>
          <a:prstGeom prst="rect">
            <a:avLst/>
          </a:prstGeom>
        </p:spPr>
        <p:style>
          <a:lnRef idx="2">
            <a:schemeClr val="accent3"/>
          </a:lnRef>
          <a:fillRef idx="2">
            <a:schemeClr val="accent3"/>
          </a:fillRef>
          <a:effectRef idx="0">
            <a:srgbClr val="FFFFFF"/>
          </a:effectRef>
          <a:fontRef idx="minor">
            <a:schemeClr val="dk1"/>
          </a:fontRef>
        </p:style>
        <p:txBody>
          <a:bodyPr wrap="square" rtlCol="0" anchor="t">
            <a:spAutoFit/>
          </a:bodyPr>
          <a:p>
            <a:r>
              <a:rPr lang="en-US" altLang="zh-CN" sz="2800">
                <a:latin typeface="Times New Roman" panose="02020603050405020304" charset="0"/>
                <a:cs typeface="Times New Roman" panose="02020603050405020304" charset="0"/>
                <a:sym typeface="阿里巴巴普惠体" charset="0"/>
              </a:rPr>
              <a:t>Suspicious—Astonished— Convinced</a:t>
            </a:r>
            <a:endParaRPr lang="en-US" altLang="zh-CN" sz="2800">
              <a:latin typeface="Times New Roman" panose="02020603050405020304" charset="0"/>
              <a:cs typeface="Times New Roman" panose="02020603050405020304" charset="0"/>
              <a:sym typeface="阿里巴巴普惠体" charset="0"/>
            </a:endParaRPr>
          </a:p>
        </p:txBody>
      </p:sp>
      <p:sp>
        <p:nvSpPr>
          <p:cNvPr id="23" name="文本框 22"/>
          <p:cNvSpPr txBox="1"/>
          <p:nvPr/>
        </p:nvSpPr>
        <p:spPr>
          <a:xfrm>
            <a:off x="5561965" y="4551045"/>
            <a:ext cx="6200775" cy="655320"/>
          </a:xfrm>
          <a:prstGeom prst="rect">
            <a:avLst/>
          </a:prstGeom>
          <a:solidFill>
            <a:srgbClr val="ED7D31">
              <a:lumMod val="40000"/>
              <a:lumOff val="60000"/>
            </a:srgbClr>
          </a:solidFill>
        </p:spPr>
        <p:txBody>
          <a:bodyPr wrap="square" rtlCol="0" anchor="t">
            <a:noAutofit/>
          </a:bodyPr>
          <a:p>
            <a:r>
              <a:rPr lang="en-US" altLang="zh-CN" sz="2000">
                <a:latin typeface="Times New Roman" panose="02020603050405020304" charset="0"/>
                <a:cs typeface="Times New Roman" panose="02020603050405020304" charset="0"/>
                <a:sym typeface="阿里巴巴普惠体" charset="0"/>
              </a:rPr>
              <a:t>I would probably sit by the man and awaited the ceremony.</a:t>
            </a:r>
            <a:endParaRPr lang="en-US" altLang="zh-CN" sz="2000">
              <a:latin typeface="Times New Roman" panose="02020603050405020304" charset="0"/>
              <a:cs typeface="Times New Roman" panose="02020603050405020304" charset="0"/>
              <a:sym typeface="阿里巴巴普惠体" charset="0"/>
            </a:endParaRPr>
          </a:p>
          <a:p>
            <a:r>
              <a:rPr lang="en-US" altLang="zh-CN" sz="2000">
                <a:latin typeface="Times New Roman" panose="02020603050405020304" charset="0"/>
                <a:cs typeface="Times New Roman" panose="02020603050405020304" charset="0"/>
                <a:sym typeface="阿里巴巴普惠体" charset="0"/>
              </a:rPr>
              <a:t>so that I could witness the content of continuation para 2 </a:t>
            </a:r>
            <a:endParaRPr lang="en-US" altLang="zh-CN" sz="2000">
              <a:latin typeface="Times New Roman" panose="02020603050405020304" charset="0"/>
              <a:cs typeface="Times New Roman" panose="02020603050405020304" charset="0"/>
              <a:sym typeface="阿里巴巴普惠体" charset="0"/>
            </a:endParaRPr>
          </a:p>
        </p:txBody>
      </p:sp>
      <p:sp>
        <p:nvSpPr>
          <p:cNvPr id="24" name="文本框 23"/>
          <p:cNvSpPr txBox="1"/>
          <p:nvPr/>
        </p:nvSpPr>
        <p:spPr>
          <a:xfrm>
            <a:off x="6332220" y="3863340"/>
            <a:ext cx="4553585" cy="564515"/>
          </a:xfrm>
          <a:prstGeom prst="rect">
            <a:avLst/>
          </a:prstGeom>
        </p:spPr>
        <p:style>
          <a:lnRef idx="2">
            <a:schemeClr val="accent6"/>
          </a:lnRef>
          <a:fillRef idx="2">
            <a:schemeClr val="accent6"/>
          </a:fillRef>
          <a:effectRef idx="0">
            <a:srgbClr val="FFFFFF"/>
          </a:effectRef>
          <a:fontRef idx="minor">
            <a:schemeClr val="lt1"/>
          </a:fontRef>
        </p:style>
        <p:txBody>
          <a:bodyPr wrap="square" rtlCol="0" anchor="t">
            <a:noAutofit/>
          </a:bodyPr>
          <a:p>
            <a:r>
              <a:rPr lang="en-US" altLang="zh-CN" sz="2800">
                <a:latin typeface="Times New Roman" panose="02020603050405020304" charset="0"/>
                <a:cs typeface="Times New Roman" panose="02020603050405020304" charset="0"/>
                <a:sym typeface="阿里巴巴普惠体" charset="0"/>
              </a:rPr>
              <a:t>Probably not.</a:t>
            </a:r>
            <a:endParaRPr lang="en-US" altLang="zh-CN" sz="2800">
              <a:latin typeface="Times New Roman" panose="02020603050405020304" charset="0"/>
              <a:cs typeface="Times New Roman" panose="02020603050405020304" charset="0"/>
              <a:sym typeface="阿里巴巴普惠体" charset="0"/>
            </a:endParaRPr>
          </a:p>
        </p:txBody>
      </p:sp>
      <p:sp>
        <p:nvSpPr>
          <p:cNvPr id="25" name="文本框 24"/>
          <p:cNvSpPr txBox="1"/>
          <p:nvPr/>
        </p:nvSpPr>
        <p:spPr>
          <a:xfrm>
            <a:off x="7429500" y="2230755"/>
            <a:ext cx="4049395" cy="1351280"/>
          </a:xfrm>
          <a:prstGeom prst="rect">
            <a:avLst/>
          </a:prstGeom>
        </p:spPr>
        <p:style>
          <a:lnRef idx="2">
            <a:schemeClr val="accent1"/>
          </a:lnRef>
          <a:fillRef idx="2">
            <a:schemeClr val="accent1"/>
          </a:fillRef>
          <a:effectRef idx="0">
            <a:srgbClr val="FFFFFF"/>
          </a:effectRef>
          <a:fontRef idx="minor">
            <a:schemeClr val="lt1"/>
          </a:fontRef>
        </p:style>
        <p:txBody>
          <a:bodyPr wrap="square" rtlCol="0" anchor="t">
            <a:noAutofit/>
          </a:bodyPr>
          <a:p>
            <a:r>
              <a:rPr lang="en-US" altLang="zh-CN" sz="2800">
                <a:latin typeface="Times New Roman" panose="02020603050405020304" charset="0"/>
                <a:cs typeface="Times New Roman" panose="02020603050405020304" charset="0"/>
                <a:sym typeface="阿里巴巴普惠体" charset="0"/>
              </a:rPr>
              <a:t>The ceremony started and many graduates showed up on the stage in turns.</a:t>
            </a:r>
            <a:endParaRPr lang="en-US" altLang="zh-CN" sz="2800">
              <a:latin typeface="Times New Roman" panose="02020603050405020304" charset="0"/>
              <a:cs typeface="Times New Roman" panose="02020603050405020304" charset="0"/>
              <a:sym typeface="阿里巴巴普惠体"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22" grpId="0" animBg="1"/>
      <p:bldP spid="22" grpId="1" animBg="1"/>
      <p:bldP spid="18" grpId="0" animBg="1"/>
      <p:bldP spid="18" grpId="1" animBg="1"/>
      <p:bldP spid="23" grpId="0" bldLvl="0" animBg="1"/>
      <p:bldP spid="23" grpId="1" animBg="1"/>
      <p:bldP spid="19" grpId="0" animBg="1"/>
      <p:bldP spid="19" grpId="1" animBg="1"/>
      <p:bldP spid="24" grpId="0" animBg="1"/>
      <p:bldP spid="24" grpId="1" animBg="1"/>
      <p:bldP spid="20" grpId="0" animBg="1"/>
      <p:bldP spid="20" grpId="1" animBg="1"/>
      <p:bldP spid="25" grpId="0" animBg="1"/>
      <p:bldP spid="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394335" y="236855"/>
            <a:ext cx="11218545" cy="829945"/>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Step1:</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提示句入手</a:t>
            </a:r>
            <a:r>
              <a:rPr lang="en-US" altLang="zh-CN" sz="2800">
                <a:latin typeface="MiSans Bold" panose="00000800000000000000" charset="-122"/>
                <a:ea typeface="MiSans Bold" panose="00000800000000000000" charset="-122"/>
                <a:cs typeface="+mn-ea"/>
              </a:rPr>
              <a:t>——</a:t>
            </a:r>
            <a:r>
              <a:rPr lang="zh-CN" altLang="en-US" sz="2800">
                <a:latin typeface="MiSans Bold" panose="00000800000000000000" charset="-122"/>
                <a:ea typeface="MiSans Bold" panose="00000800000000000000" charset="-122"/>
                <a:cs typeface="+mn-ea"/>
              </a:rPr>
              <a:t>情节阶梯模型</a:t>
            </a:r>
            <a:r>
              <a:rPr lang="en-US" altLang="zh-CN" sz="2800">
                <a:latin typeface="MiSans Bold" panose="00000800000000000000" charset="-122"/>
                <a:ea typeface="MiSans Bold" panose="00000800000000000000" charset="-122"/>
                <a:cs typeface="+mn-ea"/>
              </a:rPr>
              <a:t> </a:t>
            </a:r>
            <a:endParaRPr lang="en-US" altLang="zh-CN" sz="2800">
              <a:latin typeface="MiSans Bold" panose="00000800000000000000" charset="-122"/>
              <a:ea typeface="MiSans Bold" panose="00000800000000000000" charset="-122"/>
              <a:cs typeface="+mn-ea"/>
            </a:endParaRPr>
          </a:p>
          <a:p>
            <a:r>
              <a:rPr lang="en-US" altLang="zh-CN" sz="2000">
                <a:latin typeface="MiSans Bold" panose="00000800000000000000" charset="-122"/>
                <a:ea typeface="MiSans Bold" panose="00000800000000000000" charset="-122"/>
                <a:cs typeface="+mn-ea"/>
              </a:rPr>
              <a:t>Driven by the chain of questions and answers</a:t>
            </a:r>
            <a:endParaRPr lang="en-US" altLang="zh-CN" sz="2000">
              <a:latin typeface="MiSans Bold" panose="00000800000000000000" charset="-122"/>
              <a:ea typeface="MiSans Bold" panose="00000800000000000000" charset="-122"/>
              <a:cs typeface="+mn-ea"/>
            </a:endParaRPr>
          </a:p>
        </p:txBody>
      </p:sp>
      <p:sp>
        <p:nvSpPr>
          <p:cNvPr id="3" name="文本框 2"/>
          <p:cNvSpPr txBox="1"/>
          <p:nvPr/>
        </p:nvSpPr>
        <p:spPr>
          <a:xfrm>
            <a:off x="889635" y="5955665"/>
            <a:ext cx="9782175" cy="460375"/>
          </a:xfrm>
          <a:prstGeom prst="rect">
            <a:avLst/>
          </a:prstGeom>
          <a:effectLst>
            <a:softEdge rad="50800"/>
          </a:effectLst>
        </p:spPr>
        <p:style>
          <a:lnRef idx="0">
            <a:srgbClr val="FFFFFF"/>
          </a:lnRef>
          <a:fillRef idx="1">
            <a:srgbClr val="246EFD"/>
          </a:fillRef>
          <a:effectRef idx="0">
            <a:srgbClr val="FFFFFF"/>
          </a:effectRef>
          <a:fontRef idx="minor">
            <a:sysClr val="window" lastClr="FFFFFF"/>
          </a:fontRef>
        </p:style>
        <p:txBody>
          <a:bodyPr wrap="square" rtlCol="0" anchor="t">
            <a:spAutoFit/>
          </a:bodyPr>
          <a:p>
            <a:r>
              <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Jeff was the last person to cross the stage.</a:t>
            </a:r>
            <a:endPar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endParaRPr>
          </a:p>
        </p:txBody>
      </p:sp>
      <p:grpSp>
        <p:nvGrpSpPr>
          <p:cNvPr id="4" name="Group 39"/>
          <p:cNvGrpSpPr/>
          <p:nvPr/>
        </p:nvGrpSpPr>
        <p:grpSpPr>
          <a:xfrm>
            <a:off x="4374425" y="1569720"/>
            <a:ext cx="3200490" cy="4574540"/>
            <a:chOff x="4619393" y="1832999"/>
            <a:chExt cx="3739588" cy="4522265"/>
          </a:xfrm>
        </p:grpSpPr>
        <p:sp>
          <p:nvSpPr>
            <p:cNvPr id="5" name="Freeform 5"/>
            <p:cNvSpPr/>
            <p:nvPr>
              <p:custDataLst>
                <p:tags r:id="rId2"/>
              </p:custDataLst>
            </p:nvPr>
          </p:nvSpPr>
          <p:spPr bwMode="auto">
            <a:xfrm>
              <a:off x="6390582" y="2605815"/>
              <a:ext cx="1639305" cy="949072"/>
            </a:xfrm>
            <a:custGeom>
              <a:avLst/>
              <a:gdLst>
                <a:gd name="T0" fmla="*/ 638 w 1330"/>
                <a:gd name="T1" fmla="*/ 770 h 770"/>
                <a:gd name="T2" fmla="*/ 0 w 1330"/>
                <a:gd name="T3" fmla="*/ 400 h 770"/>
                <a:gd name="T4" fmla="*/ 694 w 1330"/>
                <a:gd name="T5" fmla="*/ 0 h 770"/>
                <a:gd name="T6" fmla="*/ 1330 w 1330"/>
                <a:gd name="T7" fmla="*/ 370 h 770"/>
                <a:gd name="T8" fmla="*/ 638 w 1330"/>
                <a:gd name="T9" fmla="*/ 770 h 770"/>
              </a:gdLst>
              <a:ahLst/>
              <a:cxnLst>
                <a:cxn ang="0">
                  <a:pos x="T0" y="T1"/>
                </a:cxn>
                <a:cxn ang="0">
                  <a:pos x="T2" y="T3"/>
                </a:cxn>
                <a:cxn ang="0">
                  <a:pos x="T4" y="T5"/>
                </a:cxn>
                <a:cxn ang="0">
                  <a:pos x="T6" y="T7"/>
                </a:cxn>
                <a:cxn ang="0">
                  <a:pos x="T8" y="T9"/>
                </a:cxn>
              </a:cxnLst>
              <a:rect l="0" t="0" r="r" b="b"/>
              <a:pathLst>
                <a:path w="1330" h="770">
                  <a:moveTo>
                    <a:pt x="638" y="770"/>
                  </a:moveTo>
                  <a:lnTo>
                    <a:pt x="0" y="400"/>
                  </a:lnTo>
                  <a:lnTo>
                    <a:pt x="694" y="0"/>
                  </a:lnTo>
                  <a:lnTo>
                    <a:pt x="1330" y="370"/>
                  </a:lnTo>
                  <a:lnTo>
                    <a:pt x="638" y="770"/>
                  </a:lnTo>
                  <a:close/>
                </a:path>
              </a:pathLst>
            </a:custGeom>
          </p:spPr>
          <p:style>
            <a:lnRef idx="0">
              <a:srgbClr val="FFFFFF"/>
            </a:lnRef>
            <a:fillRef idx="2">
              <a:schemeClr val="accent1"/>
            </a:fillRef>
            <a:effectRef idx="1">
              <a:schemeClr val="accent1"/>
            </a:effectRef>
            <a:fontRef idx="minor">
              <a:schemeClr val="lt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8" name="Freeform 6"/>
            <p:cNvSpPr/>
            <p:nvPr>
              <p:custDataLst>
                <p:tags r:id="rId3"/>
              </p:custDataLst>
            </p:nvPr>
          </p:nvSpPr>
          <p:spPr bwMode="auto">
            <a:xfrm>
              <a:off x="6390582" y="3098839"/>
              <a:ext cx="787607" cy="783909"/>
            </a:xfrm>
            <a:custGeom>
              <a:avLst/>
              <a:gdLst>
                <a:gd name="T0" fmla="*/ 639 w 639"/>
                <a:gd name="T1" fmla="*/ 636 h 636"/>
                <a:gd name="T2" fmla="*/ 2 w 639"/>
                <a:gd name="T3" fmla="*/ 266 h 636"/>
                <a:gd name="T4" fmla="*/ 0 w 639"/>
                <a:gd name="T5" fmla="*/ 0 h 636"/>
                <a:gd name="T6" fmla="*/ 638 w 639"/>
                <a:gd name="T7" fmla="*/ 370 h 636"/>
                <a:gd name="T8" fmla="*/ 639 w 639"/>
                <a:gd name="T9" fmla="*/ 636 h 636"/>
              </a:gdLst>
              <a:ahLst/>
              <a:cxnLst>
                <a:cxn ang="0">
                  <a:pos x="T0" y="T1"/>
                </a:cxn>
                <a:cxn ang="0">
                  <a:pos x="T2" y="T3"/>
                </a:cxn>
                <a:cxn ang="0">
                  <a:pos x="T4" y="T5"/>
                </a:cxn>
                <a:cxn ang="0">
                  <a:pos x="T6" y="T7"/>
                </a:cxn>
                <a:cxn ang="0">
                  <a:pos x="T8" y="T9"/>
                </a:cxn>
              </a:cxnLst>
              <a:rect l="0" t="0" r="r" b="b"/>
              <a:pathLst>
                <a:path w="639" h="636">
                  <a:moveTo>
                    <a:pt x="639" y="636"/>
                  </a:moveTo>
                  <a:lnTo>
                    <a:pt x="2" y="266"/>
                  </a:lnTo>
                  <a:lnTo>
                    <a:pt x="0" y="0"/>
                  </a:lnTo>
                  <a:lnTo>
                    <a:pt x="638" y="370"/>
                  </a:lnTo>
                  <a:lnTo>
                    <a:pt x="639" y="636"/>
                  </a:lnTo>
                  <a:close/>
                </a:path>
              </a:pathLst>
            </a:custGeom>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9" name="Freeform 7"/>
            <p:cNvSpPr/>
            <p:nvPr>
              <p:custDataLst>
                <p:tags r:id="rId4"/>
              </p:custDataLst>
            </p:nvPr>
          </p:nvSpPr>
          <p:spPr bwMode="auto">
            <a:xfrm>
              <a:off x="5538883" y="3426700"/>
              <a:ext cx="1639305" cy="947839"/>
            </a:xfrm>
            <a:custGeom>
              <a:avLst/>
              <a:gdLst>
                <a:gd name="T0" fmla="*/ 637 w 1330"/>
                <a:gd name="T1" fmla="*/ 769 h 769"/>
                <a:gd name="T2" fmla="*/ 0 w 1330"/>
                <a:gd name="T3" fmla="*/ 400 h 769"/>
                <a:gd name="T4" fmla="*/ 693 w 1330"/>
                <a:gd name="T5" fmla="*/ 0 h 769"/>
                <a:gd name="T6" fmla="*/ 1330 w 1330"/>
                <a:gd name="T7" fmla="*/ 370 h 769"/>
                <a:gd name="T8" fmla="*/ 637 w 1330"/>
                <a:gd name="T9" fmla="*/ 769 h 769"/>
              </a:gdLst>
              <a:ahLst/>
              <a:cxnLst>
                <a:cxn ang="0">
                  <a:pos x="T0" y="T1"/>
                </a:cxn>
                <a:cxn ang="0">
                  <a:pos x="T2" y="T3"/>
                </a:cxn>
                <a:cxn ang="0">
                  <a:pos x="T4" y="T5"/>
                </a:cxn>
                <a:cxn ang="0">
                  <a:pos x="T6" y="T7"/>
                </a:cxn>
                <a:cxn ang="0">
                  <a:pos x="T8" y="T9"/>
                </a:cxn>
              </a:cxnLst>
              <a:rect l="0" t="0" r="r" b="b"/>
              <a:pathLst>
                <a:path w="1330" h="769">
                  <a:moveTo>
                    <a:pt x="637" y="769"/>
                  </a:moveTo>
                  <a:lnTo>
                    <a:pt x="0" y="400"/>
                  </a:lnTo>
                  <a:lnTo>
                    <a:pt x="693" y="0"/>
                  </a:lnTo>
                  <a:lnTo>
                    <a:pt x="1330" y="370"/>
                  </a:lnTo>
                  <a:lnTo>
                    <a:pt x="637" y="769"/>
                  </a:lnTo>
                  <a:close/>
                </a:path>
              </a:pathLst>
            </a:custGeom>
            <a:effectLst>
              <a:softEdge rad="50800"/>
            </a:effectLst>
          </p:spPr>
          <p:style>
            <a:lnRef idx="0">
              <a:srgbClr val="FFFFFF"/>
            </a:lnRef>
            <a:fillRef idx="1">
              <a:schemeClr val="accent6"/>
            </a:fillRef>
            <a:effectRef idx="0">
              <a:srgbClr val="FFFFFF"/>
            </a:effectRef>
            <a:fontRef idx="minor">
              <a:schemeClr val="lt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0" name="Freeform 8"/>
            <p:cNvSpPr/>
            <p:nvPr>
              <p:custDataLst>
                <p:tags r:id="rId5"/>
              </p:custDataLst>
            </p:nvPr>
          </p:nvSpPr>
          <p:spPr bwMode="auto">
            <a:xfrm>
              <a:off x="5538883" y="3919724"/>
              <a:ext cx="786374" cy="782676"/>
            </a:xfrm>
            <a:custGeom>
              <a:avLst/>
              <a:gdLst>
                <a:gd name="T0" fmla="*/ 638 w 638"/>
                <a:gd name="T1" fmla="*/ 635 h 635"/>
                <a:gd name="T2" fmla="*/ 0 w 638"/>
                <a:gd name="T3" fmla="*/ 264 h 635"/>
                <a:gd name="T4" fmla="*/ 0 w 638"/>
                <a:gd name="T5" fmla="*/ 0 h 635"/>
                <a:gd name="T6" fmla="*/ 637 w 638"/>
                <a:gd name="T7" fmla="*/ 369 h 635"/>
                <a:gd name="T8" fmla="*/ 638 w 638"/>
                <a:gd name="T9" fmla="*/ 635 h 635"/>
              </a:gdLst>
              <a:ahLst/>
              <a:cxnLst>
                <a:cxn ang="0">
                  <a:pos x="T0" y="T1"/>
                </a:cxn>
                <a:cxn ang="0">
                  <a:pos x="T2" y="T3"/>
                </a:cxn>
                <a:cxn ang="0">
                  <a:pos x="T4" y="T5"/>
                </a:cxn>
                <a:cxn ang="0">
                  <a:pos x="T6" y="T7"/>
                </a:cxn>
                <a:cxn ang="0">
                  <a:pos x="T8" y="T9"/>
                </a:cxn>
              </a:cxnLst>
              <a:rect l="0" t="0" r="r" b="b"/>
              <a:pathLst>
                <a:path w="638" h="635">
                  <a:moveTo>
                    <a:pt x="638" y="635"/>
                  </a:moveTo>
                  <a:lnTo>
                    <a:pt x="0" y="264"/>
                  </a:lnTo>
                  <a:lnTo>
                    <a:pt x="0" y="0"/>
                  </a:lnTo>
                  <a:lnTo>
                    <a:pt x="637" y="369"/>
                  </a:lnTo>
                  <a:lnTo>
                    <a:pt x="638" y="635"/>
                  </a:lnTo>
                  <a:close/>
                </a:path>
              </a:pathLst>
            </a:custGeom>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1" name="Freeform 9"/>
            <p:cNvSpPr/>
            <p:nvPr>
              <p:custDataLst>
                <p:tags r:id="rId6"/>
              </p:custDataLst>
            </p:nvPr>
          </p:nvSpPr>
          <p:spPr bwMode="auto">
            <a:xfrm>
              <a:off x="4685951" y="4739377"/>
              <a:ext cx="786374" cy="782676"/>
            </a:xfrm>
            <a:custGeom>
              <a:avLst/>
              <a:gdLst>
                <a:gd name="T0" fmla="*/ 638 w 638"/>
                <a:gd name="T1" fmla="*/ 635 h 635"/>
                <a:gd name="T2" fmla="*/ 0 w 638"/>
                <a:gd name="T3" fmla="*/ 264 h 635"/>
                <a:gd name="T4" fmla="*/ 0 w 638"/>
                <a:gd name="T5" fmla="*/ 0 h 635"/>
                <a:gd name="T6" fmla="*/ 637 w 638"/>
                <a:gd name="T7" fmla="*/ 370 h 635"/>
                <a:gd name="T8" fmla="*/ 638 w 638"/>
                <a:gd name="T9" fmla="*/ 635 h 635"/>
              </a:gdLst>
              <a:ahLst/>
              <a:cxnLst>
                <a:cxn ang="0">
                  <a:pos x="T0" y="T1"/>
                </a:cxn>
                <a:cxn ang="0">
                  <a:pos x="T2" y="T3"/>
                </a:cxn>
                <a:cxn ang="0">
                  <a:pos x="T4" y="T5"/>
                </a:cxn>
                <a:cxn ang="0">
                  <a:pos x="T6" y="T7"/>
                </a:cxn>
                <a:cxn ang="0">
                  <a:pos x="T8" y="T9"/>
                </a:cxn>
              </a:cxnLst>
              <a:rect l="0" t="0" r="r" b="b"/>
              <a:pathLst>
                <a:path w="638" h="635">
                  <a:moveTo>
                    <a:pt x="638" y="635"/>
                  </a:moveTo>
                  <a:lnTo>
                    <a:pt x="0" y="264"/>
                  </a:lnTo>
                  <a:lnTo>
                    <a:pt x="0" y="0"/>
                  </a:lnTo>
                  <a:lnTo>
                    <a:pt x="637" y="370"/>
                  </a:lnTo>
                  <a:lnTo>
                    <a:pt x="638" y="635"/>
                  </a:lnTo>
                  <a:close/>
                </a:path>
              </a:pathLst>
            </a:custGeom>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2" name="Freeform 10"/>
            <p:cNvSpPr/>
            <p:nvPr>
              <p:custDataLst>
                <p:tags r:id="rId7"/>
              </p:custDataLst>
            </p:nvPr>
          </p:nvSpPr>
          <p:spPr bwMode="auto">
            <a:xfrm>
              <a:off x="4685951" y="4245120"/>
              <a:ext cx="1639305" cy="950305"/>
            </a:xfrm>
            <a:custGeom>
              <a:avLst/>
              <a:gdLst>
                <a:gd name="T0" fmla="*/ 637 w 1330"/>
                <a:gd name="T1" fmla="*/ 771 h 771"/>
                <a:gd name="T2" fmla="*/ 0 w 1330"/>
                <a:gd name="T3" fmla="*/ 401 h 771"/>
                <a:gd name="T4" fmla="*/ 692 w 1330"/>
                <a:gd name="T5" fmla="*/ 0 h 771"/>
                <a:gd name="T6" fmla="*/ 1330 w 1330"/>
                <a:gd name="T7" fmla="*/ 371 h 771"/>
                <a:gd name="T8" fmla="*/ 637 w 1330"/>
                <a:gd name="T9" fmla="*/ 771 h 771"/>
              </a:gdLst>
              <a:ahLst/>
              <a:cxnLst>
                <a:cxn ang="0">
                  <a:pos x="T0" y="T1"/>
                </a:cxn>
                <a:cxn ang="0">
                  <a:pos x="T2" y="T3"/>
                </a:cxn>
                <a:cxn ang="0">
                  <a:pos x="T4" y="T5"/>
                </a:cxn>
                <a:cxn ang="0">
                  <a:pos x="T6" y="T7"/>
                </a:cxn>
                <a:cxn ang="0">
                  <a:pos x="T8" y="T9"/>
                </a:cxn>
              </a:cxnLst>
              <a:rect l="0" t="0" r="r" b="b"/>
              <a:pathLst>
                <a:path w="1330" h="771">
                  <a:moveTo>
                    <a:pt x="637" y="771"/>
                  </a:moveTo>
                  <a:lnTo>
                    <a:pt x="0" y="401"/>
                  </a:lnTo>
                  <a:lnTo>
                    <a:pt x="692" y="0"/>
                  </a:lnTo>
                  <a:lnTo>
                    <a:pt x="1330" y="371"/>
                  </a:lnTo>
                  <a:lnTo>
                    <a:pt x="637" y="771"/>
                  </a:lnTo>
                  <a:close/>
                </a:path>
              </a:pathLst>
            </a:custGeom>
            <a:effectLst>
              <a:softEdge rad="50800"/>
            </a:effectLst>
          </p:spPr>
          <p:style>
            <a:lnRef idx="0">
              <a:srgbClr val="FFFFFF"/>
            </a:lnRef>
            <a:fillRef idx="1">
              <a:schemeClr val="accent2"/>
            </a:fillRef>
            <a:effectRef idx="0">
              <a:srgbClr val="FFFFFF"/>
            </a:effectRef>
            <a:fontRef idx="minor">
              <a:schemeClr val="lt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4" name="Freeform 12"/>
            <p:cNvSpPr/>
            <p:nvPr>
              <p:custDataLst>
                <p:tags r:id="rId8"/>
              </p:custDataLst>
            </p:nvPr>
          </p:nvSpPr>
          <p:spPr bwMode="auto">
            <a:xfrm>
              <a:off x="4619393" y="2794396"/>
              <a:ext cx="3490611" cy="3560868"/>
            </a:xfrm>
            <a:custGeom>
              <a:avLst/>
              <a:gdLst>
                <a:gd name="T0" fmla="*/ 2831 w 2832"/>
                <a:gd name="T1" fmla="*/ 0 h 2889"/>
                <a:gd name="T2" fmla="*/ 2832 w 2832"/>
                <a:gd name="T3" fmla="*/ 254 h 2889"/>
                <a:gd name="T4" fmla="*/ 2139 w 2832"/>
                <a:gd name="T5" fmla="*/ 654 h 2889"/>
                <a:gd name="T6" fmla="*/ 2140 w 2832"/>
                <a:gd name="T7" fmla="*/ 920 h 2889"/>
                <a:gd name="T8" fmla="*/ 1447 w 2832"/>
                <a:gd name="T9" fmla="*/ 1319 h 2889"/>
                <a:gd name="T10" fmla="*/ 1448 w 2832"/>
                <a:gd name="T11" fmla="*/ 1585 h 2889"/>
                <a:gd name="T12" fmla="*/ 756 w 2832"/>
                <a:gd name="T13" fmla="*/ 1985 h 2889"/>
                <a:gd name="T14" fmla="*/ 756 w 2832"/>
                <a:gd name="T15" fmla="*/ 2249 h 2889"/>
                <a:gd name="T16" fmla="*/ 64 w 2832"/>
                <a:gd name="T17" fmla="*/ 2649 h 2889"/>
                <a:gd name="T18" fmla="*/ 64 w 2832"/>
                <a:gd name="T19" fmla="*/ 2852 h 2889"/>
                <a:gd name="T20" fmla="*/ 0 w 2832"/>
                <a:gd name="T21" fmla="*/ 2889 h 2889"/>
                <a:gd name="T22" fmla="*/ 0 w 2832"/>
                <a:gd name="T23" fmla="*/ 2613 h 2889"/>
                <a:gd name="T24" fmla="*/ 692 w 2832"/>
                <a:gd name="T25" fmla="*/ 2213 h 2889"/>
                <a:gd name="T26" fmla="*/ 691 w 2832"/>
                <a:gd name="T27" fmla="*/ 1948 h 2889"/>
                <a:gd name="T28" fmla="*/ 1384 w 2832"/>
                <a:gd name="T29" fmla="*/ 1548 h 2889"/>
                <a:gd name="T30" fmla="*/ 1383 w 2832"/>
                <a:gd name="T31" fmla="*/ 1282 h 2889"/>
                <a:gd name="T32" fmla="*/ 2076 w 2832"/>
                <a:gd name="T33" fmla="*/ 883 h 2889"/>
                <a:gd name="T34" fmla="*/ 2075 w 2832"/>
                <a:gd name="T35" fmla="*/ 617 h 2889"/>
                <a:gd name="T36" fmla="*/ 2767 w 2832"/>
                <a:gd name="T37" fmla="*/ 217 h 2889"/>
                <a:gd name="T38" fmla="*/ 2767 w 2832"/>
                <a:gd name="T39" fmla="*/ 37 h 2889"/>
                <a:gd name="T40" fmla="*/ 2831 w 2832"/>
                <a:gd name="T41" fmla="*/ 0 h 2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2" h="2889">
                  <a:moveTo>
                    <a:pt x="2831" y="0"/>
                  </a:moveTo>
                  <a:lnTo>
                    <a:pt x="2832" y="254"/>
                  </a:lnTo>
                  <a:lnTo>
                    <a:pt x="2139" y="654"/>
                  </a:lnTo>
                  <a:lnTo>
                    <a:pt x="2140" y="920"/>
                  </a:lnTo>
                  <a:lnTo>
                    <a:pt x="1447" y="1319"/>
                  </a:lnTo>
                  <a:lnTo>
                    <a:pt x="1448" y="1585"/>
                  </a:lnTo>
                  <a:lnTo>
                    <a:pt x="756" y="1985"/>
                  </a:lnTo>
                  <a:lnTo>
                    <a:pt x="756" y="2249"/>
                  </a:lnTo>
                  <a:lnTo>
                    <a:pt x="64" y="2649"/>
                  </a:lnTo>
                  <a:lnTo>
                    <a:pt x="64" y="2852"/>
                  </a:lnTo>
                  <a:lnTo>
                    <a:pt x="0" y="2889"/>
                  </a:lnTo>
                  <a:lnTo>
                    <a:pt x="0" y="2613"/>
                  </a:lnTo>
                  <a:lnTo>
                    <a:pt x="692" y="2213"/>
                  </a:lnTo>
                  <a:lnTo>
                    <a:pt x="691" y="1948"/>
                  </a:lnTo>
                  <a:lnTo>
                    <a:pt x="1384" y="1548"/>
                  </a:lnTo>
                  <a:lnTo>
                    <a:pt x="1383" y="1282"/>
                  </a:lnTo>
                  <a:lnTo>
                    <a:pt x="2076" y="883"/>
                  </a:lnTo>
                  <a:lnTo>
                    <a:pt x="2075" y="617"/>
                  </a:lnTo>
                  <a:lnTo>
                    <a:pt x="2767" y="217"/>
                  </a:lnTo>
                  <a:lnTo>
                    <a:pt x="2767" y="37"/>
                  </a:lnTo>
                  <a:lnTo>
                    <a:pt x="2831" y="0"/>
                  </a:lnTo>
                  <a:close/>
                </a:path>
              </a:pathLst>
            </a:custGeom>
          </p:spPr>
          <p:style>
            <a:lnRef idx="2">
              <a:sysClr val="window" lastClr="FFFFFF"/>
            </a:lnRef>
            <a:fillRef idx="1">
              <a:srgbClr val="4472C4"/>
            </a:fillRef>
            <a:effectRef idx="1">
              <a:srgbClr val="4472C4"/>
            </a:effectRef>
            <a:fontRef idx="minor">
              <a:sysClr val="window" lastClr="FFFFFF"/>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6" name="Freeform 14"/>
            <p:cNvSpPr/>
            <p:nvPr>
              <p:custDataLst>
                <p:tags r:id="rId9"/>
              </p:custDataLst>
            </p:nvPr>
          </p:nvSpPr>
          <p:spPr bwMode="auto">
            <a:xfrm>
              <a:off x="7641631" y="1832999"/>
              <a:ext cx="717350" cy="1158607"/>
            </a:xfrm>
            <a:custGeom>
              <a:avLst/>
              <a:gdLst>
                <a:gd name="T0" fmla="*/ 59 w 582"/>
                <a:gd name="T1" fmla="*/ 0 h 940"/>
                <a:gd name="T2" fmla="*/ 0 w 582"/>
                <a:gd name="T3" fmla="*/ 34 h 940"/>
                <a:gd name="T4" fmla="*/ 523 w 582"/>
                <a:gd name="T5" fmla="*/ 940 h 940"/>
                <a:gd name="T6" fmla="*/ 582 w 582"/>
                <a:gd name="T7" fmla="*/ 906 h 940"/>
                <a:gd name="T8" fmla="*/ 59 w 582"/>
                <a:gd name="T9" fmla="*/ 0 h 940"/>
              </a:gdLst>
              <a:ahLst/>
              <a:cxnLst>
                <a:cxn ang="0">
                  <a:pos x="T0" y="T1"/>
                </a:cxn>
                <a:cxn ang="0">
                  <a:pos x="T2" y="T3"/>
                </a:cxn>
                <a:cxn ang="0">
                  <a:pos x="T4" y="T5"/>
                </a:cxn>
                <a:cxn ang="0">
                  <a:pos x="T6" y="T7"/>
                </a:cxn>
                <a:cxn ang="0">
                  <a:pos x="T8" y="T9"/>
                </a:cxn>
              </a:cxnLst>
              <a:rect l="0" t="0" r="r" b="b"/>
              <a:pathLst>
                <a:path w="582" h="940">
                  <a:moveTo>
                    <a:pt x="59" y="0"/>
                  </a:moveTo>
                  <a:lnTo>
                    <a:pt x="0" y="34"/>
                  </a:lnTo>
                  <a:lnTo>
                    <a:pt x="523" y="940"/>
                  </a:lnTo>
                  <a:lnTo>
                    <a:pt x="582" y="906"/>
                  </a:lnTo>
                  <a:lnTo>
                    <a:pt x="59" y="0"/>
                  </a:lnTo>
                  <a:close/>
                </a:path>
              </a:pathLst>
            </a:custGeom>
          </p:spPr>
          <p:style>
            <a:lnRef idx="2">
              <a:sysClr val="window" lastClr="FFFFFF"/>
            </a:lnRef>
            <a:fillRef idx="1">
              <a:srgbClr val="4472C4"/>
            </a:fillRef>
            <a:effectRef idx="1">
              <a:srgbClr val="4472C4"/>
            </a:effectRef>
            <a:fontRef idx="minor">
              <a:sysClr val="window" lastClr="FFFFFF"/>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sp>
          <p:nvSpPr>
            <p:cNvPr id="17" name="Freeform 15"/>
            <p:cNvSpPr/>
            <p:nvPr>
              <p:custDataLst>
                <p:tags r:id="rId10"/>
              </p:custDataLst>
            </p:nvPr>
          </p:nvSpPr>
          <p:spPr bwMode="auto">
            <a:xfrm>
              <a:off x="6992071" y="1874906"/>
              <a:ext cx="1294188" cy="1186956"/>
            </a:xfrm>
            <a:custGeom>
              <a:avLst/>
              <a:gdLst>
                <a:gd name="T0" fmla="*/ 1050 w 1050"/>
                <a:gd name="T1" fmla="*/ 906 h 963"/>
                <a:gd name="T2" fmla="*/ 527 w 1050"/>
                <a:gd name="T3" fmla="*/ 0 h 963"/>
                <a:gd name="T4" fmla="*/ 0 w 1050"/>
                <a:gd name="T5" fmla="*/ 300 h 963"/>
                <a:gd name="T6" fmla="*/ 205 w 1050"/>
                <a:gd name="T7" fmla="*/ 418 h 963"/>
                <a:gd name="T8" fmla="*/ 206 w 1050"/>
                <a:gd name="T9" fmla="*/ 593 h 963"/>
                <a:gd name="T10" fmla="*/ 842 w 1050"/>
                <a:gd name="T11" fmla="*/ 963 h 963"/>
                <a:gd name="T12" fmla="*/ 842 w 1050"/>
                <a:gd name="T13" fmla="*/ 786 h 963"/>
                <a:gd name="T14" fmla="*/ 1050 w 1050"/>
                <a:gd name="T15" fmla="*/ 906 h 9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0" h="963">
                  <a:moveTo>
                    <a:pt x="1050" y="906"/>
                  </a:moveTo>
                  <a:lnTo>
                    <a:pt x="527" y="0"/>
                  </a:lnTo>
                  <a:lnTo>
                    <a:pt x="0" y="300"/>
                  </a:lnTo>
                  <a:lnTo>
                    <a:pt x="205" y="418"/>
                  </a:lnTo>
                  <a:lnTo>
                    <a:pt x="206" y="593"/>
                  </a:lnTo>
                  <a:lnTo>
                    <a:pt x="842" y="963"/>
                  </a:lnTo>
                  <a:lnTo>
                    <a:pt x="842" y="786"/>
                  </a:lnTo>
                  <a:lnTo>
                    <a:pt x="1050" y="906"/>
                  </a:lnTo>
                  <a:close/>
                </a:path>
              </a:pathLst>
            </a:custGeom>
          </p:spPr>
          <p:style>
            <a:lnRef idx="2">
              <a:schemeClr val="accent1"/>
            </a:lnRef>
            <a:fillRef idx="0">
              <a:srgbClr val="FFFFFF"/>
            </a:fillRef>
            <a:effectRef idx="0">
              <a:srgbClr val="FFFFFF"/>
            </a:effectRef>
            <a:fontRef idx="minor">
              <a:schemeClr val="tx1"/>
            </a:fontRef>
          </p:style>
          <p:txBody>
            <a:bodyPr vert="horz" wrap="square" lIns="91440" tIns="45720" rIns="91440" bIns="45720" numCol="1" anchor="t" anchorCtr="0" compatLnSpc="1"/>
            <a:p>
              <a:endParaRPr lang="en-US" dirty="0">
                <a:solidFill>
                  <a:sysClr val="window" lastClr="FFFFFF"/>
                </a:solidFill>
                <a:latin typeface="Arial" panose="020B0604020202020204"/>
                <a:ea typeface="微软雅黑" panose="020B0503020204020204" charset="-122"/>
                <a:sym typeface="Arial" panose="020B0604020202020204"/>
              </a:endParaRPr>
            </a:p>
          </p:txBody>
        </p:sp>
      </p:grpSp>
      <p:sp>
        <p:nvSpPr>
          <p:cNvPr id="6" name="文本框 5"/>
          <p:cNvSpPr txBox="1"/>
          <p:nvPr/>
        </p:nvSpPr>
        <p:spPr>
          <a:xfrm>
            <a:off x="1062355" y="1115060"/>
            <a:ext cx="9782175" cy="460375"/>
          </a:xfrm>
          <a:prstGeom prst="rect">
            <a:avLst/>
          </a:prstGeom>
          <a:effectLst>
            <a:softEdge rad="50800"/>
          </a:effectLst>
        </p:spPr>
        <p:style>
          <a:lnRef idx="0">
            <a:srgbClr val="FFFFFF"/>
          </a:lnRef>
          <a:fillRef idx="1">
            <a:srgbClr val="246EFD"/>
          </a:fillRef>
          <a:effectRef idx="0">
            <a:srgbClr val="FFFFFF"/>
          </a:effectRef>
          <a:fontRef idx="minor">
            <a:sysClr val="window" lastClr="FFFFFF"/>
          </a:fontRef>
        </p:style>
        <p:txBody>
          <a:bodyPr wrap="square" rtlCol="0" anchor="t">
            <a:spAutoFit/>
          </a:bodyPr>
          <a:p>
            <a:r>
              <a:rPr lang="en-US" altLang="zh-CN"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A happy ending showcasing </a:t>
            </a:r>
            <a:r>
              <a:rPr lang="en-US" altLang="zh-CN" sz="2400" b="1">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the theme of the article</a:t>
            </a:r>
            <a:r>
              <a:rPr lang="en-US" altLang="zh-CN"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a:t>
            </a:r>
            <a:endParaRPr lang="en-US" altLang="zh-CN"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endParaRPr>
          </a:p>
        </p:txBody>
      </p:sp>
      <p:sp>
        <p:nvSpPr>
          <p:cNvPr id="18" name="文本框 17"/>
          <p:cNvSpPr txBox="1"/>
          <p:nvPr/>
        </p:nvSpPr>
        <p:spPr>
          <a:xfrm>
            <a:off x="394335" y="4031615"/>
            <a:ext cx="4605020" cy="514350"/>
          </a:xfrm>
          <a:prstGeom prst="rect">
            <a:avLst/>
          </a:prstGeom>
          <a:solidFill>
            <a:srgbClr val="ED7D31">
              <a:lumMod val="40000"/>
              <a:lumOff val="60000"/>
            </a:srgbClr>
          </a:solidFill>
        </p:spPr>
        <p:txBody>
          <a:bodyPr wrap="square" rtlCol="0" anchor="t">
            <a:noAutofit/>
          </a:bodyPr>
          <a:p>
            <a:r>
              <a:rPr lang="en-US" altLang="zh-CN" sz="2800">
                <a:latin typeface="Times New Roman" panose="02020603050405020304" charset="0"/>
                <a:cs typeface="Times New Roman" panose="02020603050405020304" charset="0"/>
                <a:sym typeface="阿里巴巴普惠体" charset="0"/>
              </a:rPr>
              <a:t>What would Jeff do on stage?</a:t>
            </a:r>
            <a:endParaRPr lang="en-US" altLang="zh-CN" sz="2800">
              <a:latin typeface="Times New Roman" panose="02020603050405020304" charset="0"/>
              <a:cs typeface="Times New Roman" panose="02020603050405020304" charset="0"/>
              <a:sym typeface="阿里巴巴普惠体" charset="0"/>
            </a:endParaRPr>
          </a:p>
        </p:txBody>
      </p:sp>
      <p:sp>
        <p:nvSpPr>
          <p:cNvPr id="19" name="文本框 18"/>
          <p:cNvSpPr txBox="1"/>
          <p:nvPr/>
        </p:nvSpPr>
        <p:spPr>
          <a:xfrm>
            <a:off x="598170" y="2701290"/>
            <a:ext cx="5102860" cy="933450"/>
          </a:xfrm>
          <a:prstGeom prst="rect">
            <a:avLst/>
          </a:prstGeom>
        </p:spPr>
        <p:style>
          <a:lnRef idx="2">
            <a:schemeClr val="accent6"/>
          </a:lnRef>
          <a:fillRef idx="2">
            <a:schemeClr val="accent6"/>
          </a:fillRef>
          <a:effectRef idx="0">
            <a:srgbClr val="FFFFFF"/>
          </a:effectRef>
          <a:fontRef idx="minor">
            <a:schemeClr val="lt1"/>
          </a:fontRef>
        </p:style>
        <p:txBody>
          <a:bodyPr wrap="square" rtlCol="0" anchor="t">
            <a:noAutofit/>
          </a:bodyPr>
          <a:p>
            <a:r>
              <a:rPr lang="en-US" altLang="zh-CN" sz="2800">
                <a:latin typeface="Times New Roman" panose="02020603050405020304" charset="0"/>
                <a:cs typeface="Times New Roman" panose="02020603050405020304" charset="0"/>
                <a:sym typeface="阿里巴巴普惠体" charset="0"/>
              </a:rPr>
              <a:t>How would his father react to the scene that his son was on stage?</a:t>
            </a:r>
            <a:endParaRPr lang="en-US" altLang="zh-CN" sz="2800">
              <a:latin typeface="Times New Roman" panose="02020603050405020304" charset="0"/>
              <a:cs typeface="Times New Roman" panose="02020603050405020304" charset="0"/>
              <a:sym typeface="阿里巴巴普惠体" charset="0"/>
            </a:endParaRPr>
          </a:p>
        </p:txBody>
      </p:sp>
      <p:sp>
        <p:nvSpPr>
          <p:cNvPr id="20" name="文本框 19"/>
          <p:cNvSpPr txBox="1"/>
          <p:nvPr/>
        </p:nvSpPr>
        <p:spPr>
          <a:xfrm>
            <a:off x="1421765" y="1768475"/>
            <a:ext cx="5024120" cy="633095"/>
          </a:xfrm>
          <a:prstGeom prst="rect">
            <a:avLst/>
          </a:prstGeom>
        </p:spPr>
        <p:style>
          <a:lnRef idx="2">
            <a:schemeClr val="accent1"/>
          </a:lnRef>
          <a:fillRef idx="2">
            <a:schemeClr val="accent1"/>
          </a:fillRef>
          <a:effectRef idx="0">
            <a:srgbClr val="FFFFFF"/>
          </a:effectRef>
          <a:fontRef idx="minor">
            <a:schemeClr val="lt1"/>
          </a:fontRef>
        </p:style>
        <p:txBody>
          <a:bodyPr wrap="square" rtlCol="0" anchor="t">
            <a:noAutofit/>
          </a:bodyPr>
          <a:p>
            <a:r>
              <a:rPr lang="en-US" altLang="zh-CN" sz="2800">
                <a:latin typeface="Times New Roman" panose="02020603050405020304" charset="0"/>
                <a:cs typeface="Times New Roman" panose="02020603050405020304" charset="0"/>
                <a:sym typeface="阿里巴巴普惠体" charset="0"/>
              </a:rPr>
              <a:t>Would Jeff recognize his father? </a:t>
            </a:r>
            <a:endParaRPr lang="en-US" altLang="zh-CN" sz="2800">
              <a:latin typeface="Times New Roman" panose="02020603050405020304" charset="0"/>
              <a:cs typeface="Times New Roman" panose="02020603050405020304" charset="0"/>
              <a:sym typeface="阿里巴巴普惠体" charset="0"/>
            </a:endParaRPr>
          </a:p>
        </p:txBody>
      </p:sp>
      <p:sp>
        <p:nvSpPr>
          <p:cNvPr id="23" name="文本框 22"/>
          <p:cNvSpPr txBox="1"/>
          <p:nvPr/>
        </p:nvSpPr>
        <p:spPr>
          <a:xfrm>
            <a:off x="5311775" y="4917440"/>
            <a:ext cx="6200775" cy="791845"/>
          </a:xfrm>
          <a:prstGeom prst="rect">
            <a:avLst/>
          </a:prstGeom>
          <a:solidFill>
            <a:srgbClr val="ED7D31">
              <a:lumMod val="40000"/>
              <a:lumOff val="60000"/>
            </a:srgbClr>
          </a:solidFill>
        </p:spPr>
        <p:txBody>
          <a:bodyPr wrap="square" rtlCol="0" anchor="t">
            <a:noAutofit/>
          </a:bodyPr>
          <a:p>
            <a:r>
              <a:rPr lang="en-US" altLang="zh-CN" sz="2000">
                <a:latin typeface="Times New Roman" panose="02020603050405020304" charset="0"/>
                <a:cs typeface="Times New Roman" panose="02020603050405020304" charset="0"/>
                <a:sym typeface="阿里巴巴普惠体" charset="0"/>
              </a:rPr>
              <a:t>He received his diploma and bowed to audience, feeling a sense of achievement and joy.</a:t>
            </a:r>
            <a:r>
              <a:rPr lang="en-US" altLang="zh-CN" sz="2800">
                <a:latin typeface="Times New Roman" panose="02020603050405020304" charset="0"/>
                <a:cs typeface="Times New Roman" panose="02020603050405020304" charset="0"/>
                <a:sym typeface="阿里巴巴普惠体" charset="0"/>
              </a:rPr>
              <a:t> </a:t>
            </a:r>
            <a:endParaRPr lang="en-US" altLang="zh-CN" sz="2800">
              <a:latin typeface="Times New Roman" panose="02020603050405020304" charset="0"/>
              <a:cs typeface="Times New Roman" panose="02020603050405020304" charset="0"/>
              <a:sym typeface="阿里巴巴普惠体" charset="0"/>
            </a:endParaRPr>
          </a:p>
        </p:txBody>
      </p:sp>
      <p:sp>
        <p:nvSpPr>
          <p:cNvPr id="24" name="文本框 23"/>
          <p:cNvSpPr txBox="1"/>
          <p:nvPr/>
        </p:nvSpPr>
        <p:spPr>
          <a:xfrm>
            <a:off x="6332220" y="4066540"/>
            <a:ext cx="5146675" cy="564515"/>
          </a:xfrm>
          <a:prstGeom prst="rect">
            <a:avLst/>
          </a:prstGeom>
        </p:spPr>
        <p:style>
          <a:lnRef idx="2">
            <a:schemeClr val="accent6"/>
          </a:lnRef>
          <a:fillRef idx="2">
            <a:schemeClr val="accent6"/>
          </a:fillRef>
          <a:effectRef idx="0">
            <a:srgbClr val="FFFFFF"/>
          </a:effectRef>
          <a:fontRef idx="minor">
            <a:schemeClr val="lt1"/>
          </a:fontRef>
        </p:style>
        <p:txBody>
          <a:bodyPr wrap="square" rtlCol="0" anchor="t">
            <a:noAutofit/>
          </a:bodyPr>
          <a:p>
            <a:r>
              <a:rPr lang="en-US" altLang="zh-CN" sz="2800">
                <a:latin typeface="Times New Roman" panose="02020603050405020304" charset="0"/>
                <a:cs typeface="Times New Roman" panose="02020603050405020304" charset="0"/>
                <a:sym typeface="阿里巴巴普惠体" charset="0"/>
              </a:rPr>
              <a:t>Expressions about utter surprise.</a:t>
            </a:r>
            <a:endParaRPr lang="en-US" altLang="zh-CN" sz="2800">
              <a:latin typeface="Times New Roman" panose="02020603050405020304" charset="0"/>
              <a:cs typeface="Times New Roman" panose="02020603050405020304" charset="0"/>
              <a:sym typeface="阿里巴巴普惠体" charset="0"/>
            </a:endParaRPr>
          </a:p>
        </p:txBody>
      </p:sp>
      <p:sp>
        <p:nvSpPr>
          <p:cNvPr id="25" name="文本框 24"/>
          <p:cNvSpPr txBox="1"/>
          <p:nvPr/>
        </p:nvSpPr>
        <p:spPr>
          <a:xfrm>
            <a:off x="7429500" y="2230755"/>
            <a:ext cx="4049395" cy="1351280"/>
          </a:xfrm>
          <a:prstGeom prst="rect">
            <a:avLst/>
          </a:prstGeom>
        </p:spPr>
        <p:style>
          <a:lnRef idx="2">
            <a:schemeClr val="accent1"/>
          </a:lnRef>
          <a:fillRef idx="2">
            <a:schemeClr val="accent1"/>
          </a:fillRef>
          <a:effectRef idx="0">
            <a:srgbClr val="FFFFFF"/>
          </a:effectRef>
          <a:fontRef idx="minor">
            <a:schemeClr val="lt1"/>
          </a:fontRef>
        </p:style>
        <p:txBody>
          <a:bodyPr wrap="square" rtlCol="0" anchor="t">
            <a:noAutofit/>
          </a:bodyPr>
          <a:p>
            <a:r>
              <a:rPr lang="en-US" altLang="zh-CN" sz="2800">
                <a:latin typeface="Times New Roman" panose="02020603050405020304" charset="0"/>
                <a:cs typeface="Times New Roman" panose="02020603050405020304" charset="0"/>
                <a:sym typeface="阿里巴巴普惠体" charset="0"/>
              </a:rPr>
              <a:t>Yes. To make the ending good and highlight reunion and mutual understanding.  </a:t>
            </a:r>
            <a:endParaRPr lang="en-US" altLang="zh-CN" sz="2800">
              <a:latin typeface="Times New Roman" panose="02020603050405020304" charset="0"/>
              <a:cs typeface="Times New Roman" panose="02020603050405020304" charset="0"/>
              <a:sym typeface="阿里巴巴普惠体" charset="0"/>
            </a:endParaRPr>
          </a:p>
        </p:txBody>
      </p:sp>
      <p:sp>
        <p:nvSpPr>
          <p:cNvPr id="21" name="文本框 20"/>
          <p:cNvSpPr txBox="1"/>
          <p:nvPr/>
        </p:nvSpPr>
        <p:spPr>
          <a:xfrm>
            <a:off x="7099300" y="525780"/>
            <a:ext cx="4683760" cy="460375"/>
          </a:xfrm>
          <a:prstGeom prst="rect">
            <a:avLst/>
          </a:prstGeom>
          <a:noFill/>
        </p:spPr>
        <p:txBody>
          <a:bodyPr wrap="square" rtlCol="0">
            <a:spAutoFit/>
          </a:bodyPr>
          <a:p>
            <a:r>
              <a:rPr lang="en-US" altLang="zh-CN" sz="2400" b="1">
                <a:highlight>
                  <a:srgbClr val="FFFF00"/>
                </a:highlight>
                <a:latin typeface="Times New Roman" panose="02020603050405020304" charset="0"/>
                <a:cs typeface="Times New Roman" panose="02020603050405020304" charset="0"/>
              </a:rPr>
              <a:t>So what’s the theme of the article?</a:t>
            </a:r>
            <a:endParaRPr lang="en-US" altLang="zh-CN" sz="2400" b="1">
              <a:highlight>
                <a:srgbClr val="FFFF00"/>
              </a:highligh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18" grpId="0" animBg="1"/>
      <p:bldP spid="18" grpId="1" animBg="1"/>
      <p:bldP spid="23" grpId="0" animBg="1"/>
      <p:bldP spid="23" grpId="1" animBg="1"/>
      <p:bldP spid="19" grpId="0" animBg="1"/>
      <p:bldP spid="19" grpId="1" animBg="1"/>
      <p:bldP spid="24" grpId="0" animBg="1"/>
      <p:bldP spid="24" grpId="1" animBg="1"/>
      <p:bldP spid="20" grpId="0" animBg="1"/>
      <p:bldP spid="20" grpId="1" animBg="1"/>
      <p:bldP spid="25" grpId="0" animBg="1"/>
      <p:bldP spid="25" grpId="1" animBg="1"/>
      <p:bldP spid="21" grpId="0"/>
      <p:bldP spid="2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126865" y="4721225"/>
            <a:ext cx="3957955" cy="0"/>
          </a:xfrm>
          <a:prstGeom prst="line">
            <a:avLst/>
          </a:prstGeom>
          <a:ln>
            <a:solidFill>
              <a:srgbClr val="00AFA2"/>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5015865" y="2283460"/>
            <a:ext cx="2306955" cy="0"/>
          </a:xfrm>
          <a:prstGeom prst="line">
            <a:avLst/>
          </a:prstGeom>
          <a:ln>
            <a:solidFill>
              <a:srgbClr val="00AFA2"/>
            </a:solidFill>
          </a:ln>
        </p:spPr>
        <p:style>
          <a:lnRef idx="1">
            <a:schemeClr val="accent1"/>
          </a:lnRef>
          <a:fillRef idx="0">
            <a:schemeClr val="accent1"/>
          </a:fillRef>
          <a:effectRef idx="0">
            <a:schemeClr val="accent1"/>
          </a:effectRef>
          <a:fontRef idx="minor">
            <a:schemeClr val="tx1"/>
          </a:fontRef>
        </p:style>
      </p:cxnSp>
      <p:sp>
        <p:nvSpPr>
          <p:cNvPr id="17" name="等腰三角形 38"/>
          <p:cNvSpPr/>
          <p:nvPr>
            <p:custDataLst>
              <p:tags r:id="rId1"/>
            </p:custDataLst>
          </p:nvPr>
        </p:nvSpPr>
        <p:spPr>
          <a:xfrm>
            <a:off x="4525645" y="1957070"/>
            <a:ext cx="3266440" cy="3194685"/>
          </a:xfrm>
          <a:prstGeom prst="triangle">
            <a:avLst/>
          </a:prstGeom>
          <a:solidFill>
            <a:schemeClr val="bg1"/>
          </a:solid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latin typeface="汉仪君黑-45简" panose="020B0604020202020204" charset="-122"/>
              <a:cs typeface="汉仪君黑-45简" panose="020B0604020202020204" charset="-122"/>
            </a:endParaRPr>
          </a:p>
        </p:txBody>
      </p:sp>
      <p:pic>
        <p:nvPicPr>
          <p:cNvPr id="10" name="图片 9" descr="father-son-playing-park-sunset-time-people-having-fun-field-concept-friendly-family-summer-vacation_1150-37802.webp"/>
          <p:cNvPicPr>
            <a:picLocks noChangeAspect="1"/>
          </p:cNvPicPr>
          <p:nvPr/>
        </p:nvPicPr>
        <p:blipFill>
          <a:blip r:embed="rId2" cstate="print">
            <a:lum bright="6000" contrast="12000"/>
          </a:blip>
          <a:srcRect/>
          <a:stretch>
            <a:fillRect/>
          </a:stretch>
        </p:blipFill>
        <p:spPr>
          <a:xfrm>
            <a:off x="4911090" y="2466340"/>
            <a:ext cx="2643505" cy="2686050"/>
          </a:xfrm>
          <a:prstGeom prst="ellipse">
            <a:avLst/>
          </a:prstGeom>
        </p:spPr>
      </p:pic>
      <p:sp>
        <p:nvSpPr>
          <p:cNvPr id="104" name="任意多边形"/>
          <p:cNvSpPr>
            <a:spLocks noEditPoints="1"/>
          </p:cNvSpPr>
          <p:nvPr/>
        </p:nvSpPr>
        <p:spPr bwMode="auto">
          <a:xfrm>
            <a:off x="475615" y="389890"/>
            <a:ext cx="529590" cy="44005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00AFA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solidFill>
                <a:srgbClr val="595959"/>
              </a:solidFill>
              <a:ea typeface="汉仪君黑-45简" panose="020B0604020202020204" charset="-122"/>
              <a:cs typeface="汉仪君黑-45简" panose="020B0604020202020204" charset="-122"/>
            </a:endParaRPr>
          </a:p>
        </p:txBody>
      </p:sp>
      <p:sp>
        <p:nvSpPr>
          <p:cNvPr id="5" name="文本框 4"/>
          <p:cNvSpPr txBox="1"/>
          <p:nvPr>
            <p:custDataLst>
              <p:tags r:id="rId3"/>
            </p:custDataLst>
          </p:nvPr>
        </p:nvSpPr>
        <p:spPr>
          <a:xfrm>
            <a:off x="1215390" y="294005"/>
            <a:ext cx="11218545" cy="829945"/>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a:t>
            </a:r>
            <a:r>
              <a:rPr lang="en-US" altLang="zh-CN" sz="2800">
                <a:latin typeface="MiSans Bold" panose="00000800000000000000" charset="-122"/>
                <a:ea typeface="MiSans Bold" panose="00000800000000000000" charset="-122"/>
                <a:cs typeface="+mn-ea"/>
              </a:rPr>
              <a:t>2</a:t>
            </a:r>
            <a:r>
              <a:rPr lang="zh-CN" altLang="en-US" sz="2800">
                <a:latin typeface="MiSans Bold" panose="00000800000000000000" charset="-122"/>
                <a:ea typeface="MiSans Bold" panose="00000800000000000000" charset="-122"/>
                <a:cs typeface="+mn-ea"/>
              </a:rPr>
              <a:t>:</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主题协同</a:t>
            </a:r>
            <a:r>
              <a:rPr lang="en-US" altLang="zh-CN" sz="2800">
                <a:latin typeface="MiSans Bold" panose="00000800000000000000" charset="-122"/>
                <a:ea typeface="MiSans Bold" panose="00000800000000000000" charset="-122"/>
                <a:cs typeface="+mn-ea"/>
              </a:rPr>
              <a:t> </a:t>
            </a:r>
            <a:endParaRPr lang="en-US" altLang="zh-CN" sz="2800">
              <a:latin typeface="MiSans Bold" panose="00000800000000000000" charset="-122"/>
              <a:ea typeface="MiSans Bold" panose="00000800000000000000" charset="-122"/>
              <a:cs typeface="+mn-ea"/>
            </a:endParaRPr>
          </a:p>
          <a:p>
            <a:r>
              <a:rPr lang="en-US" altLang="zh-CN" sz="2000">
                <a:latin typeface="MiSans Bold" panose="00000800000000000000" charset="-122"/>
                <a:ea typeface="MiSans Bold" panose="00000800000000000000" charset="-122"/>
                <a:cs typeface="+mn-ea"/>
              </a:rPr>
              <a:t>Figure out the theme of the article</a:t>
            </a:r>
            <a:endParaRPr lang="en-US" altLang="zh-CN" sz="2000">
              <a:latin typeface="MiSans Bold" panose="00000800000000000000" charset="-122"/>
              <a:ea typeface="MiSans Bold" panose="00000800000000000000" charset="-122"/>
              <a:cs typeface="+mn-ea"/>
            </a:endParaRPr>
          </a:p>
        </p:txBody>
      </p:sp>
      <p:sp>
        <p:nvSpPr>
          <p:cNvPr id="6" name="文本框 5"/>
          <p:cNvSpPr txBox="1"/>
          <p:nvPr/>
        </p:nvSpPr>
        <p:spPr>
          <a:xfrm>
            <a:off x="5148580" y="5403215"/>
            <a:ext cx="2258695" cy="521970"/>
          </a:xfrm>
          <a:prstGeom prst="rect">
            <a:avLst/>
          </a:prstGeom>
          <a:noFill/>
        </p:spPr>
        <p:txBody>
          <a:bodyPr wrap="square" rtlCol="0" anchor="t">
            <a:spAutoFit/>
          </a:bodyPr>
          <a:p>
            <a:r>
              <a:rPr lang="en-US" sz="2800">
                <a:latin typeface="MiSans Bold" panose="00000800000000000000" charset="-122"/>
                <a:ea typeface="MiSans Bold" panose="00000800000000000000" charset="-122"/>
                <a:cs typeface="+mn-ea"/>
                <a:sym typeface="+mn-ea"/>
              </a:rPr>
              <a:t>Discussion</a:t>
            </a:r>
            <a:endParaRPr lang="en-US" sz="2800">
              <a:latin typeface="MiSans Bold" panose="00000800000000000000" charset="-122"/>
              <a:ea typeface="MiSans Bold" panose="00000800000000000000" charset="-122"/>
              <a:cs typeface="+mn-ea"/>
              <a:sym typeface="+mn-ea"/>
            </a:endParaRPr>
          </a:p>
        </p:txBody>
      </p:sp>
      <p:sp>
        <p:nvSpPr>
          <p:cNvPr id="19" name="文本框 18"/>
          <p:cNvSpPr txBox="1"/>
          <p:nvPr/>
        </p:nvSpPr>
        <p:spPr>
          <a:xfrm>
            <a:off x="1113155" y="1835150"/>
            <a:ext cx="3869055" cy="895985"/>
          </a:xfrm>
          <a:prstGeom prst="rect">
            <a:avLst/>
          </a:prstGeom>
        </p:spPr>
        <p:style>
          <a:lnRef idx="2">
            <a:schemeClr val="accent6"/>
          </a:lnRef>
          <a:fillRef idx="2">
            <a:schemeClr val="accent6"/>
          </a:fillRef>
          <a:effectRef idx="0">
            <a:srgbClr val="FFFFFF"/>
          </a:effectRef>
          <a:fontRef idx="minor">
            <a:schemeClr val="lt1"/>
          </a:fontRef>
        </p:style>
        <p:txBody>
          <a:bodyPr wrap="square" rtlCol="0" anchor="t">
            <a:noAutofit/>
          </a:bodyPr>
          <a:p>
            <a:pPr algn="ctr"/>
            <a:r>
              <a:rPr lang="en-US" altLang="zh-CN" sz="2800">
                <a:solidFill>
                  <a:schemeClr val="tx1"/>
                </a:solidFill>
                <a:latin typeface="Times New Roman" panose="02020603050405020304" charset="0"/>
                <a:cs typeface="Times New Roman" panose="02020603050405020304" charset="0"/>
                <a:sym typeface="阿里巴巴普惠体" charset="0"/>
              </a:rPr>
              <a:t>The love between Jeff and his father</a:t>
            </a:r>
            <a:endParaRPr lang="en-US" altLang="zh-CN" sz="2800">
              <a:solidFill>
                <a:schemeClr val="tx1"/>
              </a:solidFill>
              <a:latin typeface="Times New Roman" panose="02020603050405020304" charset="0"/>
              <a:cs typeface="Times New Roman" panose="02020603050405020304" charset="0"/>
              <a:sym typeface="阿里巴巴普惠体" charset="0"/>
            </a:endParaRPr>
          </a:p>
        </p:txBody>
      </p:sp>
      <p:sp>
        <p:nvSpPr>
          <p:cNvPr id="7" name="文本框 6"/>
          <p:cNvSpPr txBox="1"/>
          <p:nvPr/>
        </p:nvSpPr>
        <p:spPr>
          <a:xfrm>
            <a:off x="257810" y="4255770"/>
            <a:ext cx="3869055" cy="895985"/>
          </a:xfrm>
          <a:prstGeom prst="rect">
            <a:avLst/>
          </a:prstGeom>
        </p:spPr>
        <p:style>
          <a:lnRef idx="0">
            <a:srgbClr val="FFFFFF"/>
          </a:lnRef>
          <a:fillRef idx="2">
            <a:schemeClr val="accent4"/>
          </a:fillRef>
          <a:effectRef idx="1">
            <a:schemeClr val="accent4"/>
          </a:effectRef>
          <a:fontRef idx="minor">
            <a:schemeClr val="lt1"/>
          </a:fontRef>
        </p:style>
        <p:txBody>
          <a:bodyPr wrap="square" rtlCol="0" anchor="t">
            <a:noAutofit/>
          </a:bodyPr>
          <a:p>
            <a:pPr algn="ctr"/>
            <a:r>
              <a:rPr lang="en-US" altLang="zh-CN" sz="2800">
                <a:solidFill>
                  <a:schemeClr val="tx1"/>
                </a:solidFill>
                <a:latin typeface="Times New Roman" panose="02020603050405020304" charset="0"/>
                <a:cs typeface="Times New Roman" panose="02020603050405020304" charset="0"/>
                <a:sym typeface="阿里巴巴普惠体" charset="0"/>
              </a:rPr>
              <a:t>Mutual understanding and care</a:t>
            </a:r>
            <a:endParaRPr lang="en-US" altLang="zh-CN" sz="2800">
              <a:solidFill>
                <a:schemeClr val="tx1"/>
              </a:solidFill>
              <a:latin typeface="Times New Roman" panose="02020603050405020304" charset="0"/>
              <a:cs typeface="Times New Roman" panose="02020603050405020304" charset="0"/>
              <a:sym typeface="阿里巴巴普惠体" charset="0"/>
            </a:endParaRPr>
          </a:p>
        </p:txBody>
      </p:sp>
      <p:sp>
        <p:nvSpPr>
          <p:cNvPr id="8" name="文本框 7"/>
          <p:cNvSpPr txBox="1"/>
          <p:nvPr/>
        </p:nvSpPr>
        <p:spPr>
          <a:xfrm>
            <a:off x="7441565" y="1835150"/>
            <a:ext cx="3869055" cy="895985"/>
          </a:xfrm>
          <a:prstGeom prst="rect">
            <a:avLst/>
          </a:prstGeom>
        </p:spPr>
        <p:style>
          <a:lnRef idx="2">
            <a:schemeClr val="accent2"/>
          </a:lnRef>
          <a:fillRef idx="2">
            <a:schemeClr val="accent2"/>
          </a:fillRef>
          <a:effectRef idx="0">
            <a:srgbClr val="FFFFFF"/>
          </a:effectRef>
          <a:fontRef idx="minor">
            <a:schemeClr val="lt1"/>
          </a:fontRef>
        </p:style>
        <p:txBody>
          <a:bodyPr wrap="square" rtlCol="0" anchor="t">
            <a:noAutofit/>
          </a:bodyPr>
          <a:p>
            <a:pPr algn="ctr"/>
            <a:r>
              <a:rPr lang="en-US" altLang="zh-CN" sz="2800">
                <a:solidFill>
                  <a:schemeClr val="tx1"/>
                </a:solidFill>
                <a:latin typeface="Times New Roman" panose="02020603050405020304" charset="0"/>
                <a:cs typeface="Times New Roman" panose="02020603050405020304" charset="0"/>
                <a:sym typeface="阿里巴巴普惠体" charset="0"/>
              </a:rPr>
              <a:t>Inner growth of Jeff and his father</a:t>
            </a:r>
            <a:endParaRPr lang="en-US" altLang="zh-CN" sz="2800">
              <a:solidFill>
                <a:schemeClr val="tx1"/>
              </a:solidFill>
              <a:latin typeface="Times New Roman" panose="02020603050405020304" charset="0"/>
              <a:cs typeface="Times New Roman" panose="02020603050405020304" charset="0"/>
              <a:sym typeface="阿里巴巴普惠体" charset="0"/>
            </a:endParaRPr>
          </a:p>
        </p:txBody>
      </p:sp>
      <p:sp>
        <p:nvSpPr>
          <p:cNvPr id="9" name="文本框 8"/>
          <p:cNvSpPr txBox="1"/>
          <p:nvPr/>
        </p:nvSpPr>
        <p:spPr>
          <a:xfrm>
            <a:off x="8123555" y="4080510"/>
            <a:ext cx="3869055" cy="1322705"/>
          </a:xfrm>
          <a:prstGeom prst="rect">
            <a:avLst/>
          </a:prstGeom>
        </p:spPr>
        <p:style>
          <a:lnRef idx="2">
            <a:schemeClr val="accent1"/>
          </a:lnRef>
          <a:fillRef idx="2">
            <a:schemeClr val="accent1"/>
          </a:fillRef>
          <a:effectRef idx="0">
            <a:srgbClr val="FFFFFF"/>
          </a:effectRef>
          <a:fontRef idx="minor">
            <a:schemeClr val="lt1"/>
          </a:fontRef>
        </p:style>
        <p:txBody>
          <a:bodyPr wrap="square" rtlCol="0" anchor="t">
            <a:noAutofit/>
          </a:bodyPr>
          <a:p>
            <a:pPr algn="ctr"/>
            <a:r>
              <a:rPr lang="en-US" altLang="zh-CN" sz="2800">
                <a:solidFill>
                  <a:schemeClr val="tx1"/>
                </a:solidFill>
                <a:latin typeface="Times New Roman" panose="02020603050405020304" charset="0"/>
                <a:cs typeface="Times New Roman" panose="02020603050405020304" charset="0"/>
                <a:sym typeface="阿里巴巴普惠体" charset="0"/>
              </a:rPr>
              <a:t>The melting of the ice between Jeff and his father </a:t>
            </a:r>
            <a:endParaRPr lang="en-US" altLang="zh-CN" sz="2800">
              <a:solidFill>
                <a:schemeClr val="tx1"/>
              </a:solidFill>
              <a:latin typeface="Times New Roman" panose="02020603050405020304" charset="0"/>
              <a:cs typeface="Times New Roman" panose="02020603050405020304" charset="0"/>
              <a:sym typeface="阿里巴巴普惠体"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7" grpId="0" animBg="1"/>
      <p:bldP spid="7" grpId="1" animBg="1"/>
      <p:bldP spid="8" grpId="0" animBg="1"/>
      <p:bldP spid="8" grpId="1" animBg="1"/>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任意多边形"/>
          <p:cNvSpPr>
            <a:spLocks noEditPoints="1"/>
          </p:cNvSpPr>
          <p:nvPr/>
        </p:nvSpPr>
        <p:spPr bwMode="auto">
          <a:xfrm>
            <a:off x="475615" y="389890"/>
            <a:ext cx="529590" cy="44005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00AFA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solidFill>
                <a:srgbClr val="595959"/>
              </a:solidFill>
              <a:ea typeface="汉仪君黑-45简" panose="020B0604020202020204" charset="-122"/>
              <a:cs typeface="汉仪君黑-45简" panose="020B0604020202020204" charset="-122"/>
            </a:endParaRPr>
          </a:p>
        </p:txBody>
      </p:sp>
      <p:sp>
        <p:nvSpPr>
          <p:cNvPr id="5" name="文本框 4"/>
          <p:cNvSpPr txBox="1"/>
          <p:nvPr>
            <p:custDataLst>
              <p:tags r:id="rId1"/>
            </p:custDataLst>
          </p:nvPr>
        </p:nvSpPr>
        <p:spPr>
          <a:xfrm>
            <a:off x="1215390" y="294005"/>
            <a:ext cx="11218545" cy="829945"/>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a:t>
            </a:r>
            <a:r>
              <a:rPr lang="en-US" altLang="zh-CN" sz="2800">
                <a:latin typeface="MiSans Bold" panose="00000800000000000000" charset="-122"/>
                <a:ea typeface="MiSans Bold" panose="00000800000000000000" charset="-122"/>
                <a:cs typeface="+mn-ea"/>
              </a:rPr>
              <a:t>3</a:t>
            </a:r>
            <a:r>
              <a:rPr lang="zh-CN" altLang="en-US" sz="2800">
                <a:latin typeface="MiSans Bold" panose="00000800000000000000" charset="-122"/>
                <a:ea typeface="MiSans Bold" panose="00000800000000000000" charset="-122"/>
                <a:cs typeface="+mn-ea"/>
              </a:rPr>
              <a:t>:</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微场景刻画</a:t>
            </a:r>
            <a:r>
              <a:rPr lang="en-US" altLang="zh-CN" sz="2800">
                <a:latin typeface="MiSans Bold" panose="00000800000000000000" charset="-122"/>
                <a:ea typeface="MiSans Bold" panose="00000800000000000000" charset="-122"/>
                <a:cs typeface="+mn-ea"/>
              </a:rPr>
              <a:t> </a:t>
            </a:r>
            <a:endParaRPr lang="en-US" altLang="zh-CN" sz="2800">
              <a:latin typeface="MiSans Bold" panose="00000800000000000000" charset="-122"/>
              <a:ea typeface="MiSans Bold" panose="00000800000000000000" charset="-122"/>
              <a:cs typeface="+mn-ea"/>
            </a:endParaRPr>
          </a:p>
          <a:p>
            <a:r>
              <a:rPr lang="en-US" altLang="zh-CN" sz="2000">
                <a:latin typeface="MiSans Bold" panose="00000800000000000000" charset="-122"/>
                <a:ea typeface="MiSans Bold" panose="00000800000000000000" charset="-122"/>
                <a:cs typeface="+mn-ea"/>
              </a:rPr>
              <a:t> How to depict Mini Scenes using vivid language </a:t>
            </a:r>
            <a:endParaRPr lang="en-US" altLang="zh-CN" sz="2000">
              <a:latin typeface="MiSans Bold" panose="00000800000000000000" charset="-122"/>
              <a:ea typeface="MiSans Bold" panose="00000800000000000000" charset="-122"/>
              <a:cs typeface="+mn-ea"/>
            </a:endParaRPr>
          </a:p>
        </p:txBody>
      </p:sp>
      <p:sp>
        <p:nvSpPr>
          <p:cNvPr id="4" name="文本框 3"/>
          <p:cNvSpPr txBox="1"/>
          <p:nvPr/>
        </p:nvSpPr>
        <p:spPr>
          <a:xfrm>
            <a:off x="1054100" y="1123950"/>
            <a:ext cx="9782175" cy="460375"/>
          </a:xfrm>
          <a:prstGeom prst="rect">
            <a:avLst/>
          </a:prstGeom>
          <a:effectLst>
            <a:softEdge rad="50800"/>
          </a:effectLst>
        </p:spPr>
        <p:style>
          <a:lnRef idx="0">
            <a:srgbClr val="FFFFFF"/>
          </a:lnRef>
          <a:fillRef idx="1">
            <a:srgbClr val="246EFD"/>
          </a:fillRef>
          <a:effectRef idx="0">
            <a:srgbClr val="FFFFFF"/>
          </a:effectRef>
          <a:fontRef idx="minor">
            <a:sysClr val="window" lastClr="FFFFFF"/>
          </a:fontRef>
        </p:style>
        <p:txBody>
          <a:bodyPr wrap="square" rtlCol="0" anchor="t">
            <a:spAutoFit/>
          </a:bodyPr>
          <a:p>
            <a:r>
              <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As I left him, he said, “Thank you. By the way, my name’s Dr. </a:t>
            </a:r>
            <a:r>
              <a:rPr lang="zh-CN" altLang="en-US" sz="2400" b="1">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Holstrom</a:t>
            </a:r>
            <a:r>
              <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a:t>
            </a:r>
            <a:endPar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endParaRPr>
          </a:p>
        </p:txBody>
      </p:sp>
      <p:sp>
        <p:nvSpPr>
          <p:cNvPr id="11" name="文本框 10"/>
          <p:cNvSpPr txBox="1"/>
          <p:nvPr/>
        </p:nvSpPr>
        <p:spPr>
          <a:xfrm>
            <a:off x="938530" y="1886585"/>
            <a:ext cx="3437255" cy="460375"/>
          </a:xfrm>
          <a:prstGeom prst="rect">
            <a:avLst/>
          </a:prstGeom>
          <a:noFill/>
        </p:spPr>
        <p:txBody>
          <a:bodyPr wrap="square" rtlCol="0">
            <a:spAutoFit/>
          </a:bodyPr>
          <a:p>
            <a:r>
              <a:rPr lang="zh-CN" altLang="en-US" sz="2400" b="1">
                <a:highlight>
                  <a:srgbClr val="FFFF00"/>
                </a:highlight>
              </a:rPr>
              <a:t>方法</a:t>
            </a:r>
            <a:r>
              <a:rPr lang="en-US" altLang="zh-CN" sz="2400" b="1">
                <a:highlight>
                  <a:srgbClr val="FFFF00"/>
                </a:highlight>
              </a:rPr>
              <a:t>1</a:t>
            </a:r>
            <a:r>
              <a:rPr lang="zh-CN" altLang="en-US" sz="2400" b="1">
                <a:highlight>
                  <a:srgbClr val="FFFF00"/>
                </a:highlight>
              </a:rPr>
              <a:t>：丰富的内心独白</a:t>
            </a:r>
            <a:endParaRPr lang="zh-CN" altLang="en-US" sz="2400" b="1">
              <a:highlight>
                <a:srgbClr val="FFFF00"/>
              </a:highlight>
            </a:endParaRPr>
          </a:p>
        </p:txBody>
      </p:sp>
      <p:sp>
        <p:nvSpPr>
          <p:cNvPr id="12" name="文本框 11"/>
          <p:cNvSpPr txBox="1"/>
          <p:nvPr/>
        </p:nvSpPr>
        <p:spPr>
          <a:xfrm>
            <a:off x="887730" y="2699385"/>
            <a:ext cx="10192385"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The name </a:t>
            </a:r>
            <a:r>
              <a:rPr lang="zh-CN" altLang="en-US" sz="2400" b="1">
                <a:latin typeface="Times New Roman" panose="02020603050405020304" charset="0"/>
                <a:cs typeface="Times New Roman" panose="02020603050405020304" charset="0"/>
              </a:rPr>
              <a:t>ringing</a:t>
            </a:r>
            <a:r>
              <a:rPr lang="zh-CN" altLang="en-US" sz="2400">
                <a:latin typeface="Times New Roman" panose="02020603050405020304" charset="0"/>
                <a:cs typeface="Times New Roman" panose="02020603050405020304" charset="0"/>
              </a:rPr>
              <a:t> in my mind, I froze on the spot. </a:t>
            </a:r>
            <a:r>
              <a:rPr lang="zh-CN" altLang="en-US" sz="2400" b="1">
                <a:latin typeface="Times New Roman" panose="02020603050405020304" charset="0"/>
                <a:cs typeface="Times New Roman" panose="02020603050405020304" charset="0"/>
              </a:rPr>
              <a:t>Jeff Holstrom!</a:t>
            </a:r>
            <a:r>
              <a:rPr lang="zh-CN" altLang="en-US" sz="2400">
                <a:latin typeface="Times New Roman" panose="02020603050405020304" charset="0"/>
                <a:cs typeface="Times New Roman" panose="02020603050405020304" charset="0"/>
              </a:rPr>
              <a:t> </a:t>
            </a:r>
            <a:endParaRPr lang="zh-CN" altLang="en-US" sz="2400">
              <a:latin typeface="Times New Roman" panose="02020603050405020304" charset="0"/>
              <a:cs typeface="Times New Roman" panose="02020603050405020304" charset="0"/>
            </a:endParaRPr>
          </a:p>
          <a:p>
            <a:r>
              <a:rPr lang="zh-CN" altLang="en-US" sz="2400" b="1">
                <a:latin typeface="Times New Roman" panose="02020603050405020304" charset="0"/>
                <a:cs typeface="Times New Roman" panose="02020603050405020304" charset="0"/>
              </a:rPr>
              <a:t>Could this be</a:t>
            </a:r>
            <a:r>
              <a:rPr lang="zh-CN" altLang="en-US" sz="2400">
                <a:latin typeface="Times New Roman" panose="02020603050405020304" charset="0"/>
                <a:cs typeface="Times New Roman" panose="02020603050405020304" charset="0"/>
              </a:rPr>
              <a:t> the </a:t>
            </a:r>
            <a:r>
              <a:rPr lang="zh-CN" altLang="en-US" sz="2400" b="1">
                <a:latin typeface="Times New Roman" panose="02020603050405020304" charset="0"/>
                <a:cs typeface="Times New Roman" panose="02020603050405020304" charset="0"/>
              </a:rPr>
              <a:t>cold, stern</a:t>
            </a:r>
            <a:r>
              <a:rPr lang="zh-CN" altLang="en-US" sz="2400">
                <a:latin typeface="Times New Roman" panose="02020603050405020304" charset="0"/>
                <a:cs typeface="Times New Roman" panose="02020603050405020304" charset="0"/>
              </a:rPr>
              <a:t> father who demanded his son attend college or never enter his home again?</a:t>
            </a:r>
            <a:endParaRPr lang="zh-CN" altLang="en-US" sz="2400">
              <a:latin typeface="Times New Roman" panose="02020603050405020304" charset="0"/>
              <a:cs typeface="Times New Roman" panose="02020603050405020304" charset="0"/>
            </a:endParaRPr>
          </a:p>
        </p:txBody>
      </p:sp>
      <p:pic>
        <p:nvPicPr>
          <p:cNvPr id="108549" name="图片 108548" descr="6375701871574764200265.png"/>
          <p:cNvPicPr>
            <a:picLocks noChangeAspect="1"/>
          </p:cNvPicPr>
          <p:nvPr>
            <p:custDataLst>
              <p:tags r:id="rId2"/>
            </p:custDataLst>
          </p:nvPr>
        </p:nvPicPr>
        <p:blipFill>
          <a:blip r:embed="rId3"/>
          <a:stretch>
            <a:fillRect/>
          </a:stretch>
        </p:blipFill>
        <p:spPr>
          <a:xfrm>
            <a:off x="587693" y="4086860"/>
            <a:ext cx="3105150" cy="3308350"/>
          </a:xfrm>
          <a:prstGeom prst="rect">
            <a:avLst/>
          </a:prstGeom>
          <a:noFill/>
          <a:ln w="9525">
            <a:noFill/>
          </a:ln>
        </p:spPr>
      </p:pic>
      <p:sp>
        <p:nvSpPr>
          <p:cNvPr id="108548" name="文本框 108547"/>
          <p:cNvSpPr txBox="1"/>
          <p:nvPr/>
        </p:nvSpPr>
        <p:spPr>
          <a:xfrm>
            <a:off x="2853055" y="4841875"/>
            <a:ext cx="8735060" cy="1398905"/>
          </a:xfrm>
          <a:prstGeom prst="rect">
            <a:avLst/>
          </a:prstGeom>
          <a:solidFill>
            <a:srgbClr val="D9D9D9"/>
          </a:solidFill>
          <a:ln w="9525">
            <a:noFill/>
          </a:ln>
        </p:spPr>
        <p:txBody>
          <a:bodyPr wrap="square">
            <a:spAutoFit/>
          </a:bodyPr>
          <a:p>
            <a:pPr>
              <a:buNone/>
            </a:pPr>
            <a:r>
              <a:rPr lang="en-US" altLang="zh-CN" sz="2900" b="1">
                <a:solidFill>
                  <a:schemeClr val="tx1"/>
                </a:solidFill>
              </a:rPr>
              <a:t> </a:t>
            </a:r>
            <a:r>
              <a:rPr sz="2800" b="1">
                <a:solidFill>
                  <a:schemeClr val="tx1"/>
                </a:solidFill>
                <a:latin typeface="Times New Roman" panose="02020603050405020304" charset="0"/>
                <a:cs typeface="Times New Roman" panose="02020603050405020304" charset="0"/>
              </a:rPr>
              <a:t>Jeff Holstrom!</a:t>
            </a:r>
            <a:r>
              <a:rPr lang="en-US" sz="2800" b="1">
                <a:solidFill>
                  <a:schemeClr val="tx1"/>
                </a:solidFill>
                <a:latin typeface="Times New Roman" panose="02020603050405020304" charset="0"/>
                <a:cs typeface="Times New Roman" panose="02020603050405020304" charset="0"/>
              </a:rPr>
              <a:t>  </a:t>
            </a:r>
            <a:r>
              <a:rPr lang="zh-CN" sz="2800" b="1">
                <a:solidFill>
                  <a:schemeClr val="tx1"/>
                </a:solidFill>
                <a:latin typeface="Times New Roman" panose="02020603050405020304" charset="0"/>
                <a:cs typeface="Times New Roman" panose="02020603050405020304" charset="0"/>
              </a:rPr>
              <a:t>短促有力，一言胜过千言。</a:t>
            </a:r>
            <a:endParaRPr lang="zh-CN" sz="2800" b="1">
              <a:solidFill>
                <a:schemeClr val="tx1"/>
              </a:solidFill>
              <a:latin typeface="Times New Roman" panose="02020603050405020304" charset="0"/>
              <a:cs typeface="Times New Roman" panose="02020603050405020304" charset="0"/>
            </a:endParaRPr>
          </a:p>
          <a:p>
            <a:pPr>
              <a:buNone/>
            </a:pPr>
            <a:r>
              <a:rPr lang="zh-CN" sz="2800" b="1">
                <a:solidFill>
                  <a:schemeClr val="tx1"/>
                </a:solidFill>
                <a:latin typeface="Times New Roman" panose="02020603050405020304" charset="0"/>
                <a:cs typeface="Times New Roman" panose="02020603050405020304" charset="0"/>
              </a:rPr>
              <a:t>Could this be</a:t>
            </a:r>
            <a:r>
              <a:rPr lang="en-US" altLang="zh-CN" sz="2800" b="1">
                <a:solidFill>
                  <a:schemeClr val="tx1"/>
                </a:solidFill>
                <a:latin typeface="Times New Roman" panose="02020603050405020304" charset="0"/>
                <a:cs typeface="Times New Roman" panose="02020603050405020304" charset="0"/>
              </a:rPr>
              <a:t>……? </a:t>
            </a:r>
            <a:r>
              <a:rPr lang="zh-CN" altLang="en-US" sz="2800" b="1">
                <a:solidFill>
                  <a:schemeClr val="tx1"/>
                </a:solidFill>
                <a:latin typeface="Times New Roman" panose="02020603050405020304" charset="0"/>
                <a:cs typeface="Times New Roman" panose="02020603050405020304" charset="0"/>
              </a:rPr>
              <a:t>以一种震惊的语调写出内心的惊讶，</a:t>
            </a:r>
            <a:r>
              <a:rPr lang="en-US" altLang="zh-CN" sz="2800" b="1">
                <a:solidFill>
                  <a:schemeClr val="tx1"/>
                </a:solidFill>
                <a:latin typeface="Times New Roman" panose="02020603050405020304" charset="0"/>
                <a:cs typeface="Times New Roman" panose="02020603050405020304" charset="0"/>
              </a:rPr>
              <a:t>cold and stern</a:t>
            </a:r>
            <a:r>
              <a:rPr lang="zh-CN" altLang="en-US" sz="2800" b="1">
                <a:solidFill>
                  <a:schemeClr val="tx1"/>
                </a:solidFill>
                <a:latin typeface="Times New Roman" panose="02020603050405020304" charset="0"/>
                <a:cs typeface="Times New Roman" panose="02020603050405020304" charset="0"/>
              </a:rPr>
              <a:t>则协同呼应了原文第一段父亲的印象。</a:t>
            </a:r>
            <a:endParaRPr lang="zh-CN" altLang="en-US" sz="2800" b="1">
              <a:solidFill>
                <a:schemeClr val="tx1"/>
              </a:solidFill>
              <a:latin typeface="Times New Roman" panose="02020603050405020304" charset="0"/>
              <a:cs typeface="Times New Roman" panose="02020603050405020304" charset="0"/>
            </a:endParaRPr>
          </a:p>
        </p:txBody>
      </p:sp>
      <p:sp>
        <p:nvSpPr>
          <p:cNvPr id="108550" name="矩形 108549"/>
          <p:cNvSpPr/>
          <p:nvPr>
            <p:custDataLst>
              <p:tags r:id="rId4"/>
            </p:custDataLst>
          </p:nvPr>
        </p:nvSpPr>
        <p:spPr>
          <a:xfrm>
            <a:off x="1125855" y="4637405"/>
            <a:ext cx="1254760" cy="1383665"/>
          </a:xfrm>
          <a:prstGeom prst="rect">
            <a:avLst/>
          </a:prstGeom>
          <a:noFill/>
          <a:ln w="9525">
            <a:noFill/>
          </a:ln>
        </p:spPr>
        <p:txBody>
          <a:bodyPr wrap="none">
            <a:spAutoFit/>
          </a:bodyPr>
          <a:p>
            <a:pPr>
              <a:buNone/>
            </a:pPr>
            <a:r>
              <a:rPr lang="zh-CN" altLang="en-US" sz="4200" b="1">
                <a:solidFill>
                  <a:srgbClr val="FFFFFF"/>
                </a:solidFill>
                <a:latin typeface="Arial" panose="020B0604020202020204" pitchFamily="34" charset="0"/>
              </a:rPr>
              <a:t>描写</a:t>
            </a:r>
            <a:endParaRPr lang="zh-CN" altLang="en-US" sz="4200" b="1">
              <a:solidFill>
                <a:srgbClr val="FFFFFF"/>
              </a:solidFill>
              <a:latin typeface="Arial" panose="020B0604020202020204" pitchFamily="34" charset="0"/>
            </a:endParaRPr>
          </a:p>
          <a:p>
            <a:pPr>
              <a:buNone/>
            </a:pPr>
            <a:r>
              <a:rPr lang="zh-CN" altLang="en-US" sz="4200" b="1">
                <a:solidFill>
                  <a:srgbClr val="FFFFFF"/>
                </a:solidFill>
                <a:latin typeface="Arial" panose="020B0604020202020204" pitchFamily="34" charset="0"/>
              </a:rPr>
              <a:t>妙处</a:t>
            </a:r>
            <a:endParaRPr lang="zh-CN" altLang="en-US" sz="4200" b="1">
              <a:solidFill>
                <a:srgbClr val="FFFFFF"/>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550">
                                            <p:txEl>
                                              <p:charRg st="0" end="3"/>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8550">
                                            <p:txEl>
                                              <p:charRg st="3"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8548"/>
                                        </p:tgtEl>
                                        <p:attrNameLst>
                                          <p:attrName>style.visibility</p:attrName>
                                        </p:attrNameLst>
                                      </p:cBhvr>
                                      <p:to>
                                        <p:strVal val="visible"/>
                                      </p:to>
                                    </p:set>
                                    <p:anim calcmode="lin" valueType="num">
                                      <p:cBhvr additive="base">
                                        <p:cTn id="33" dur="500" fill="hold"/>
                                        <p:tgtEl>
                                          <p:spTgt spid="108548"/>
                                        </p:tgtEl>
                                        <p:attrNameLst>
                                          <p:attrName>ppt_x</p:attrName>
                                        </p:attrNameLst>
                                      </p:cBhvr>
                                      <p:tavLst>
                                        <p:tav tm="0">
                                          <p:val>
                                            <p:strVal val="#ppt_x"/>
                                          </p:val>
                                        </p:tav>
                                        <p:tav tm="100000">
                                          <p:val>
                                            <p:strVal val="#ppt_x"/>
                                          </p:val>
                                        </p:tav>
                                      </p:tavLst>
                                    </p:anim>
                                    <p:anim calcmode="lin" valueType="num">
                                      <p:cBhvr additive="base">
                                        <p:cTn id="34" dur="500" fill="hold"/>
                                        <p:tgtEl>
                                          <p:spTgt spid="1085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p:bldP spid="11" grpId="1"/>
      <p:bldP spid="12" grpId="0"/>
      <p:bldP spid="12" grpId="1"/>
      <p:bldP spid="108548" grpId="0" animBg="1"/>
      <p:bldP spid="10854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586740" y="294005"/>
            <a:ext cx="11218545" cy="521970"/>
          </a:xfrm>
          <a:prstGeom prst="rect">
            <a:avLst/>
          </a:prstGeom>
          <a:noFill/>
        </p:spPr>
        <p:txBody>
          <a:bodyPr wrap="square" rtlCol="0">
            <a:spAutoFit/>
          </a:bodyPr>
          <a:p>
            <a:r>
              <a:rPr lang="en-US" sz="2800">
                <a:latin typeface="MiSans Bold" panose="00000800000000000000" charset="-122"/>
                <a:ea typeface="MiSans Bold" panose="00000800000000000000" charset="-122"/>
                <a:cs typeface="+mn-ea"/>
              </a:rPr>
              <a:t>Expansion: </a:t>
            </a:r>
            <a:r>
              <a:rPr lang="en-US" sz="2000">
                <a:latin typeface="MiSans Bold" panose="00000800000000000000" charset="-122"/>
                <a:ea typeface="MiSans Bold" panose="00000800000000000000" charset="-122"/>
                <a:cs typeface="+mn-ea"/>
              </a:rPr>
              <a:t>Expressions for describing someone’s astonishment</a:t>
            </a:r>
            <a:r>
              <a:rPr lang="en-US" altLang="zh-CN" sz="1600">
                <a:latin typeface="MiSans Bold" panose="00000800000000000000" charset="-122"/>
                <a:ea typeface="MiSans Bold" panose="00000800000000000000" charset="-122"/>
                <a:cs typeface="+mn-ea"/>
              </a:rPr>
              <a:t> </a:t>
            </a:r>
            <a:endParaRPr lang="en-US" altLang="zh-CN" sz="1600">
              <a:latin typeface="MiSans Bold" panose="00000800000000000000" charset="-122"/>
              <a:ea typeface="MiSans Bold" panose="00000800000000000000" charset="-122"/>
              <a:cs typeface="+mn-ea"/>
            </a:endParaRPr>
          </a:p>
        </p:txBody>
      </p:sp>
      <p:sp>
        <p:nvSpPr>
          <p:cNvPr id="2" name="文本框 1"/>
          <p:cNvSpPr txBox="1"/>
          <p:nvPr/>
        </p:nvSpPr>
        <p:spPr>
          <a:xfrm>
            <a:off x="731520" y="1316990"/>
            <a:ext cx="10026015"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Hearing his words, my jaw </a:t>
            </a:r>
            <a:r>
              <a:rPr lang="zh-CN" altLang="en-US" sz="2400" b="1">
                <a:latin typeface="Times New Roman" panose="02020603050405020304" charset="0"/>
                <a:cs typeface="Times New Roman" panose="02020603050405020304" charset="0"/>
              </a:rPr>
              <a:t>dropped in disbelief</a:t>
            </a:r>
            <a:r>
              <a:rPr lang="zh-CN" altLang="en-US" sz="2400">
                <a:latin typeface="Times New Roman" panose="02020603050405020304" charset="0"/>
                <a:cs typeface="Times New Roman" panose="02020603050405020304" charset="0"/>
              </a:rPr>
              <a:t>, my eyes </a:t>
            </a:r>
            <a:r>
              <a:rPr lang="zh-CN" altLang="en-US" sz="2400" b="1">
                <a:latin typeface="Times New Roman" panose="02020603050405020304" charset="0"/>
                <a:cs typeface="Times New Roman" panose="02020603050405020304" charset="0"/>
              </a:rPr>
              <a:t>widening in</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shock</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731520" y="2278380"/>
            <a:ext cx="986790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My mind was in </a:t>
            </a:r>
            <a:r>
              <a:rPr lang="zh-CN" altLang="en-US" sz="2400" b="1">
                <a:latin typeface="Times New Roman" panose="02020603050405020304" charset="0"/>
                <a:cs typeface="Times New Roman" panose="02020603050405020304" charset="0"/>
              </a:rPr>
              <a:t>a whirlwind of </a:t>
            </a:r>
            <a:r>
              <a:rPr lang="en-US" altLang="zh-CN" sz="2400" b="1">
                <a:latin typeface="Times New Roman" panose="02020603050405020304" charset="0"/>
                <a:cs typeface="Times New Roman" panose="02020603050405020304" charset="0"/>
              </a:rPr>
              <a:t>utter astonishment</a:t>
            </a:r>
            <a:r>
              <a:rPr lang="zh-CN" altLang="en-US" sz="2400">
                <a:latin typeface="Times New Roman" panose="02020603050405020304" charset="0"/>
                <a:cs typeface="Times New Roman" panose="02020603050405020304" charset="0"/>
              </a:rPr>
              <a:t> , like a storm raging within. </a:t>
            </a:r>
            <a:endParaRPr lang="zh-CN" altLang="en-US" sz="2400">
              <a:latin typeface="Times New Roman" panose="02020603050405020304" charset="0"/>
              <a:cs typeface="Times New Roman" panose="02020603050405020304" charset="0"/>
            </a:endParaRPr>
          </a:p>
        </p:txBody>
      </p:sp>
      <p:sp>
        <p:nvSpPr>
          <p:cNvPr id="4" name="文本框 3"/>
          <p:cNvSpPr txBox="1"/>
          <p:nvPr/>
        </p:nvSpPr>
        <p:spPr>
          <a:xfrm>
            <a:off x="737235" y="3447415"/>
            <a:ext cx="9766935"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Hearing the unexpected news, Mary was </a:t>
            </a:r>
            <a:r>
              <a:rPr lang="zh-CN" altLang="en-US" sz="2400" b="1">
                <a:latin typeface="Times New Roman" panose="02020603050405020304" charset="0"/>
                <a:cs typeface="Times New Roman" panose="02020603050405020304" charset="0"/>
              </a:rPr>
              <a:t>numb with shock</a:t>
            </a:r>
            <a:r>
              <a:rPr lang="zh-CN" altLang="en-US" sz="2400">
                <a:latin typeface="Times New Roman" panose="02020603050405020304" charset="0"/>
                <a:cs typeface="Times New Roman" panose="02020603050405020304" charset="0"/>
              </a:rPr>
              <a:t>, as if rooted to the ground.</a:t>
            </a:r>
            <a:endParaRPr lang="zh-CN" altLang="en-US" sz="2400">
              <a:latin typeface="Times New Roman" panose="02020603050405020304" charset="0"/>
              <a:cs typeface="Times New Roman" panose="02020603050405020304" charset="0"/>
            </a:endParaRPr>
          </a:p>
        </p:txBody>
      </p:sp>
      <p:sp>
        <p:nvSpPr>
          <p:cNvPr id="6" name="文本框 5"/>
          <p:cNvSpPr txBox="1"/>
          <p:nvPr/>
        </p:nvSpPr>
        <p:spPr>
          <a:xfrm>
            <a:off x="771525" y="4787900"/>
            <a:ext cx="1022985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When I was having my oral exam, I got so </a:t>
            </a:r>
            <a:r>
              <a:rPr lang="zh-CN" altLang="en-US" sz="2400" b="1">
                <a:latin typeface="Times New Roman" panose="02020603050405020304" charset="0"/>
                <a:cs typeface="Times New Roman" panose="02020603050405020304" charset="0"/>
              </a:rPr>
              <a:t>tongue-tied</a:t>
            </a:r>
            <a:r>
              <a:rPr lang="zh-CN" altLang="en-US" sz="2400">
                <a:latin typeface="Times New Roman" panose="02020603050405020304" charset="0"/>
                <a:cs typeface="Times New Roman" panose="02020603050405020304" charset="0"/>
              </a:rPr>
              <a:t> that it was a miracle that I could utter a complete sentence, </a:t>
            </a:r>
            <a:r>
              <a:rPr lang="zh-CN" altLang="en-US" sz="2400" b="1">
                <a:latin typeface="Times New Roman" panose="02020603050405020304" charset="0"/>
                <a:cs typeface="Times New Roman" panose="02020603050405020304" charset="0"/>
              </a:rPr>
              <a:t>utterly dumbfounded</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任意多边形"/>
          <p:cNvSpPr>
            <a:spLocks noEditPoints="1"/>
          </p:cNvSpPr>
          <p:nvPr/>
        </p:nvSpPr>
        <p:spPr bwMode="auto">
          <a:xfrm>
            <a:off x="475615" y="389890"/>
            <a:ext cx="529590" cy="44005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00AFA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solidFill>
                <a:srgbClr val="595959"/>
              </a:solidFill>
              <a:ea typeface="汉仪君黑-45简" panose="020B0604020202020204" charset="-122"/>
              <a:cs typeface="汉仪君黑-45简" panose="020B0604020202020204" charset="-122"/>
            </a:endParaRPr>
          </a:p>
        </p:txBody>
      </p:sp>
      <p:sp>
        <p:nvSpPr>
          <p:cNvPr id="5" name="文本框 4"/>
          <p:cNvSpPr txBox="1"/>
          <p:nvPr>
            <p:custDataLst>
              <p:tags r:id="rId1"/>
            </p:custDataLst>
          </p:nvPr>
        </p:nvSpPr>
        <p:spPr>
          <a:xfrm>
            <a:off x="1215390" y="294005"/>
            <a:ext cx="11218545" cy="829945"/>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a:t>
            </a:r>
            <a:r>
              <a:rPr lang="en-US" altLang="zh-CN" sz="2800">
                <a:latin typeface="MiSans Bold" panose="00000800000000000000" charset="-122"/>
                <a:ea typeface="MiSans Bold" panose="00000800000000000000" charset="-122"/>
                <a:cs typeface="+mn-ea"/>
              </a:rPr>
              <a:t>3</a:t>
            </a:r>
            <a:r>
              <a:rPr lang="zh-CN" altLang="en-US" sz="2800">
                <a:latin typeface="MiSans Bold" panose="00000800000000000000" charset="-122"/>
                <a:ea typeface="MiSans Bold" panose="00000800000000000000" charset="-122"/>
                <a:cs typeface="+mn-ea"/>
              </a:rPr>
              <a:t>:</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微场景刻画</a:t>
            </a:r>
            <a:r>
              <a:rPr lang="en-US" altLang="zh-CN" sz="2800">
                <a:latin typeface="MiSans Bold" panose="00000800000000000000" charset="-122"/>
                <a:ea typeface="MiSans Bold" panose="00000800000000000000" charset="-122"/>
                <a:cs typeface="+mn-ea"/>
              </a:rPr>
              <a:t> </a:t>
            </a:r>
            <a:endParaRPr lang="en-US" altLang="zh-CN" sz="2800">
              <a:latin typeface="MiSans Bold" panose="00000800000000000000" charset="-122"/>
              <a:ea typeface="MiSans Bold" panose="00000800000000000000" charset="-122"/>
              <a:cs typeface="+mn-ea"/>
            </a:endParaRPr>
          </a:p>
          <a:p>
            <a:r>
              <a:rPr lang="en-US" altLang="zh-CN" sz="2000">
                <a:latin typeface="MiSans Bold" panose="00000800000000000000" charset="-122"/>
                <a:ea typeface="MiSans Bold" panose="00000800000000000000" charset="-122"/>
                <a:cs typeface="+mn-ea"/>
              </a:rPr>
              <a:t> How to depict Mini Scenes using vivid language </a:t>
            </a:r>
            <a:endParaRPr lang="en-US" altLang="zh-CN" sz="2000">
              <a:latin typeface="MiSans Bold" panose="00000800000000000000" charset="-122"/>
              <a:ea typeface="MiSans Bold" panose="00000800000000000000" charset="-122"/>
              <a:cs typeface="+mn-ea"/>
            </a:endParaRPr>
          </a:p>
        </p:txBody>
      </p:sp>
      <p:sp>
        <p:nvSpPr>
          <p:cNvPr id="4" name="文本框 3"/>
          <p:cNvSpPr txBox="1"/>
          <p:nvPr/>
        </p:nvSpPr>
        <p:spPr>
          <a:xfrm>
            <a:off x="1054100" y="1123950"/>
            <a:ext cx="9782175" cy="460375"/>
          </a:xfrm>
          <a:prstGeom prst="rect">
            <a:avLst/>
          </a:prstGeom>
          <a:effectLst>
            <a:softEdge rad="50800"/>
          </a:effectLst>
        </p:spPr>
        <p:style>
          <a:lnRef idx="0">
            <a:srgbClr val="FFFFFF"/>
          </a:lnRef>
          <a:fillRef idx="1">
            <a:srgbClr val="246EFD"/>
          </a:fillRef>
          <a:effectRef idx="0">
            <a:srgbClr val="FFFFFF"/>
          </a:effectRef>
          <a:fontRef idx="minor">
            <a:sysClr val="window" lastClr="FFFFFF"/>
          </a:fontRef>
        </p:style>
        <p:txBody>
          <a:bodyPr wrap="square" rtlCol="0" anchor="t">
            <a:spAutoFit/>
          </a:bodyPr>
          <a:p>
            <a:r>
              <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As I left him, he said, “Thank you. By the way, my name’s Dr. </a:t>
            </a:r>
            <a:r>
              <a:rPr lang="zh-CN" altLang="en-US" sz="2400" b="1">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Holstrom</a:t>
            </a:r>
            <a:r>
              <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a:t>
            </a:r>
            <a:endPar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endParaRPr>
          </a:p>
        </p:txBody>
      </p:sp>
      <p:sp>
        <p:nvSpPr>
          <p:cNvPr id="11" name="文本框 10"/>
          <p:cNvSpPr txBox="1"/>
          <p:nvPr/>
        </p:nvSpPr>
        <p:spPr>
          <a:xfrm>
            <a:off x="938530" y="1886585"/>
            <a:ext cx="3437255" cy="460375"/>
          </a:xfrm>
          <a:prstGeom prst="rect">
            <a:avLst/>
          </a:prstGeom>
          <a:noFill/>
        </p:spPr>
        <p:txBody>
          <a:bodyPr wrap="square" rtlCol="0">
            <a:spAutoFit/>
          </a:bodyPr>
          <a:p>
            <a:r>
              <a:rPr lang="zh-CN" altLang="en-US" sz="2400" b="1">
                <a:highlight>
                  <a:srgbClr val="FFFF00"/>
                </a:highlight>
              </a:rPr>
              <a:t>方法</a:t>
            </a:r>
            <a:r>
              <a:rPr lang="en-US" altLang="zh-CN" sz="2400" b="1">
                <a:highlight>
                  <a:srgbClr val="FFFF00"/>
                </a:highlight>
              </a:rPr>
              <a:t>2</a:t>
            </a:r>
            <a:r>
              <a:rPr lang="zh-CN" altLang="en-US" sz="2400" b="1">
                <a:highlight>
                  <a:srgbClr val="FFFF00"/>
                </a:highlight>
              </a:rPr>
              <a:t>：激越的氛围营造</a:t>
            </a:r>
            <a:endParaRPr lang="en-US" altLang="zh-CN" sz="2400" b="1">
              <a:highlight>
                <a:srgbClr val="FFFF00"/>
              </a:highlight>
            </a:endParaRPr>
          </a:p>
        </p:txBody>
      </p:sp>
      <p:sp>
        <p:nvSpPr>
          <p:cNvPr id="12" name="文本框 11"/>
          <p:cNvSpPr txBox="1"/>
          <p:nvPr/>
        </p:nvSpPr>
        <p:spPr>
          <a:xfrm>
            <a:off x="887730" y="2511425"/>
            <a:ext cx="10192385" cy="119888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Speeches given, the dean began to read the names of the graduates</a:t>
            </a:r>
            <a:r>
              <a:rPr lang="en-US" altLang="zh-CN" sz="2400">
                <a:latin typeface="Times New Roman" panose="02020603050405020304" charset="0"/>
                <a:cs typeface="Times New Roman" panose="02020603050405020304" charset="0"/>
              </a:rPr>
              <a:t>.With each graduate walking onto the stage, the auditorium </a:t>
            </a:r>
            <a:r>
              <a:rPr lang="en-US" altLang="zh-CN" sz="2400" b="1">
                <a:latin typeface="Times New Roman" panose="02020603050405020304" charset="0"/>
                <a:cs typeface="Times New Roman" panose="02020603050405020304" charset="0"/>
              </a:rPr>
              <a:t>broke into waves of thunderous applause</a:t>
            </a:r>
            <a:r>
              <a:rPr lang="en-US" altLang="zh-CN" sz="2400">
                <a:latin typeface="Times New Roman" panose="02020603050405020304" charset="0"/>
                <a:cs typeface="Times New Roman" panose="02020603050405020304" charset="0"/>
              </a:rPr>
              <a:t>, which seemed to brim out of the place. (</a:t>
            </a:r>
            <a:r>
              <a:rPr lang="en-US" altLang="zh-CN" sz="2400" b="1">
                <a:highlight>
                  <a:srgbClr val="FFFF00"/>
                </a:highlight>
                <a:latin typeface="Times New Roman" panose="02020603050405020304" charset="0"/>
                <a:cs typeface="Times New Roman" panose="02020603050405020304" charset="0"/>
              </a:rPr>
              <a:t>personification)</a:t>
            </a:r>
            <a:endParaRPr lang="en-US" altLang="zh-CN" sz="2400" b="1">
              <a:highlight>
                <a:srgbClr val="FFFF00"/>
              </a:highlight>
              <a:latin typeface="Times New Roman" panose="02020603050405020304" charset="0"/>
              <a:cs typeface="Times New Roman" panose="02020603050405020304" charset="0"/>
            </a:endParaRPr>
          </a:p>
        </p:txBody>
      </p:sp>
      <p:pic>
        <p:nvPicPr>
          <p:cNvPr id="108549" name="图片 108548" descr="6375701871574764200265.png"/>
          <p:cNvPicPr>
            <a:picLocks noChangeAspect="1"/>
          </p:cNvPicPr>
          <p:nvPr>
            <p:custDataLst>
              <p:tags r:id="rId2"/>
            </p:custDataLst>
          </p:nvPr>
        </p:nvPicPr>
        <p:blipFill>
          <a:blip r:embed="rId3"/>
          <a:stretch>
            <a:fillRect/>
          </a:stretch>
        </p:blipFill>
        <p:spPr>
          <a:xfrm>
            <a:off x="587693" y="4086860"/>
            <a:ext cx="3105150" cy="3308350"/>
          </a:xfrm>
          <a:prstGeom prst="rect">
            <a:avLst/>
          </a:prstGeom>
          <a:noFill/>
          <a:ln w="9525">
            <a:noFill/>
          </a:ln>
        </p:spPr>
      </p:pic>
      <p:sp>
        <p:nvSpPr>
          <p:cNvPr id="108548" name="文本框 108547"/>
          <p:cNvSpPr txBox="1"/>
          <p:nvPr/>
        </p:nvSpPr>
        <p:spPr>
          <a:xfrm>
            <a:off x="2853055" y="5000625"/>
            <a:ext cx="8735060" cy="983615"/>
          </a:xfrm>
          <a:prstGeom prst="rect">
            <a:avLst/>
          </a:prstGeom>
          <a:solidFill>
            <a:srgbClr val="D9D9D9"/>
          </a:solidFill>
          <a:ln w="9525">
            <a:noFill/>
          </a:ln>
        </p:spPr>
        <p:txBody>
          <a:bodyPr wrap="square">
            <a:spAutoFit/>
          </a:bodyPr>
          <a:p>
            <a:pPr>
              <a:buNone/>
            </a:pPr>
            <a:r>
              <a:rPr lang="en-US" altLang="zh-CN" sz="2900" b="1">
                <a:solidFill>
                  <a:schemeClr val="tx1"/>
                </a:solidFill>
                <a:latin typeface="Times New Roman" panose="02020603050405020304" charset="0"/>
                <a:cs typeface="Times New Roman" panose="02020603050405020304" charset="0"/>
              </a:rPr>
              <a:t>Cheers and chatter filled the air like a cheerful melody. </a:t>
            </a:r>
            <a:endParaRPr lang="en-US" altLang="zh-CN" sz="2900" b="1">
              <a:solidFill>
                <a:schemeClr val="tx1"/>
              </a:solidFill>
              <a:latin typeface="Times New Roman" panose="02020603050405020304" charset="0"/>
              <a:cs typeface="Times New Roman" panose="02020603050405020304" charset="0"/>
            </a:endParaRPr>
          </a:p>
          <a:p>
            <a:pPr>
              <a:buNone/>
            </a:pPr>
            <a:r>
              <a:rPr lang="en-US" altLang="zh-CN" sz="2900" b="1">
                <a:solidFill>
                  <a:schemeClr val="tx1"/>
                </a:solidFill>
              </a:rPr>
              <a:t>笑语交错,活泼的气氛如同欢快的乐曲般弥漫空中。 </a:t>
            </a:r>
            <a:endParaRPr lang="zh-CN" altLang="en-US" sz="2800" b="1">
              <a:solidFill>
                <a:schemeClr val="tx1"/>
              </a:solidFill>
              <a:latin typeface="Times New Roman" panose="02020603050405020304" charset="0"/>
              <a:cs typeface="Times New Roman" panose="02020603050405020304" charset="0"/>
            </a:endParaRPr>
          </a:p>
        </p:txBody>
      </p:sp>
      <p:sp>
        <p:nvSpPr>
          <p:cNvPr id="108550" name="矩形 108549"/>
          <p:cNvSpPr/>
          <p:nvPr>
            <p:custDataLst>
              <p:tags r:id="rId4"/>
            </p:custDataLst>
          </p:nvPr>
        </p:nvSpPr>
        <p:spPr>
          <a:xfrm>
            <a:off x="1125855" y="4637405"/>
            <a:ext cx="1254760" cy="1383665"/>
          </a:xfrm>
          <a:prstGeom prst="rect">
            <a:avLst/>
          </a:prstGeom>
          <a:noFill/>
          <a:ln w="9525">
            <a:noFill/>
          </a:ln>
        </p:spPr>
        <p:txBody>
          <a:bodyPr wrap="none">
            <a:spAutoFit/>
          </a:bodyPr>
          <a:p>
            <a:pPr>
              <a:buNone/>
            </a:pPr>
            <a:r>
              <a:rPr lang="zh-CN" altLang="en-US" sz="4200" b="1">
                <a:solidFill>
                  <a:srgbClr val="FFFFFF"/>
                </a:solidFill>
                <a:latin typeface="Arial" panose="020B0604020202020204" pitchFamily="34" charset="0"/>
              </a:rPr>
              <a:t>表达</a:t>
            </a:r>
            <a:endParaRPr lang="zh-CN" altLang="en-US" sz="4200" b="1">
              <a:solidFill>
                <a:srgbClr val="FFFFFF"/>
              </a:solidFill>
              <a:latin typeface="Arial" panose="020B0604020202020204" pitchFamily="34" charset="0"/>
            </a:endParaRPr>
          </a:p>
          <a:p>
            <a:pPr>
              <a:buNone/>
            </a:pPr>
            <a:r>
              <a:rPr lang="zh-CN" altLang="en-US" sz="4200" b="1">
                <a:solidFill>
                  <a:srgbClr val="FFFFFF"/>
                </a:solidFill>
                <a:latin typeface="Arial" panose="020B0604020202020204" pitchFamily="34" charset="0"/>
              </a:rPr>
              <a:t>异构</a:t>
            </a:r>
            <a:endParaRPr lang="zh-CN" altLang="en-US" sz="4200" b="1">
              <a:solidFill>
                <a:srgbClr val="FFFFFF"/>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550">
                                            <p:txEl>
                                              <p:charRg st="0" end="3"/>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8550">
                                            <p:txEl>
                                              <p:charRg st="3"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08548"/>
                                        </p:tgtEl>
                                        <p:attrNameLst>
                                          <p:attrName>style.visibility</p:attrName>
                                        </p:attrNameLst>
                                      </p:cBhvr>
                                      <p:to>
                                        <p:strVal val="visible"/>
                                      </p:to>
                                    </p:set>
                                    <p:animEffect transition="in" filter="checkerboard(across)">
                                      <p:cBhvr>
                                        <p:cTn id="33"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p:bldP spid="11" grpId="1"/>
      <p:bldP spid="12" grpId="0"/>
      <p:bldP spid="12" grpId="1"/>
      <p:bldP spid="108548" grpId="0" animBg="1"/>
      <p:bldP spid="10854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任意多边形"/>
          <p:cNvSpPr>
            <a:spLocks noEditPoints="1"/>
          </p:cNvSpPr>
          <p:nvPr/>
        </p:nvSpPr>
        <p:spPr bwMode="auto">
          <a:xfrm>
            <a:off x="475615" y="389890"/>
            <a:ext cx="529590" cy="44005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00AFA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solidFill>
                <a:srgbClr val="595959"/>
              </a:solidFill>
              <a:ea typeface="汉仪君黑-45简" panose="020B0604020202020204" charset="-122"/>
              <a:cs typeface="汉仪君黑-45简" panose="020B0604020202020204" charset="-122"/>
            </a:endParaRPr>
          </a:p>
        </p:txBody>
      </p:sp>
      <p:sp>
        <p:nvSpPr>
          <p:cNvPr id="5" name="文本框 4"/>
          <p:cNvSpPr txBox="1"/>
          <p:nvPr>
            <p:custDataLst>
              <p:tags r:id="rId1"/>
            </p:custDataLst>
          </p:nvPr>
        </p:nvSpPr>
        <p:spPr>
          <a:xfrm>
            <a:off x="1215390" y="294005"/>
            <a:ext cx="11218545" cy="829945"/>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a:t>
            </a:r>
            <a:r>
              <a:rPr lang="en-US" altLang="zh-CN" sz="2800">
                <a:latin typeface="MiSans Bold" panose="00000800000000000000" charset="-122"/>
                <a:ea typeface="MiSans Bold" panose="00000800000000000000" charset="-122"/>
                <a:cs typeface="+mn-ea"/>
              </a:rPr>
              <a:t>3</a:t>
            </a:r>
            <a:r>
              <a:rPr lang="zh-CN" altLang="en-US" sz="2800">
                <a:latin typeface="MiSans Bold" panose="00000800000000000000" charset="-122"/>
                <a:ea typeface="MiSans Bold" panose="00000800000000000000" charset="-122"/>
                <a:cs typeface="+mn-ea"/>
              </a:rPr>
              <a:t>:</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微场景刻画</a:t>
            </a:r>
            <a:r>
              <a:rPr lang="en-US" altLang="zh-CN" sz="2800">
                <a:latin typeface="MiSans Bold" panose="00000800000000000000" charset="-122"/>
                <a:ea typeface="MiSans Bold" panose="00000800000000000000" charset="-122"/>
                <a:cs typeface="+mn-ea"/>
              </a:rPr>
              <a:t> </a:t>
            </a:r>
            <a:endParaRPr lang="en-US" altLang="zh-CN" sz="2800">
              <a:latin typeface="MiSans Bold" panose="00000800000000000000" charset="-122"/>
              <a:ea typeface="MiSans Bold" panose="00000800000000000000" charset="-122"/>
              <a:cs typeface="+mn-ea"/>
            </a:endParaRPr>
          </a:p>
          <a:p>
            <a:r>
              <a:rPr lang="en-US" altLang="zh-CN" sz="2000">
                <a:latin typeface="MiSans Bold" panose="00000800000000000000" charset="-122"/>
                <a:ea typeface="MiSans Bold" panose="00000800000000000000" charset="-122"/>
                <a:cs typeface="+mn-ea"/>
              </a:rPr>
              <a:t> How to depict Mini Scenes using vivid language </a:t>
            </a:r>
            <a:endParaRPr lang="en-US" altLang="zh-CN" sz="2000">
              <a:latin typeface="MiSans Bold" panose="00000800000000000000" charset="-122"/>
              <a:ea typeface="MiSans Bold" panose="00000800000000000000" charset="-122"/>
              <a:cs typeface="+mn-ea"/>
            </a:endParaRPr>
          </a:p>
        </p:txBody>
      </p:sp>
      <p:sp>
        <p:nvSpPr>
          <p:cNvPr id="4" name="文本框 3"/>
          <p:cNvSpPr txBox="1"/>
          <p:nvPr/>
        </p:nvSpPr>
        <p:spPr>
          <a:xfrm>
            <a:off x="1054100" y="1123950"/>
            <a:ext cx="9782175" cy="460375"/>
          </a:xfrm>
          <a:prstGeom prst="rect">
            <a:avLst/>
          </a:prstGeom>
          <a:effectLst>
            <a:softEdge rad="50800"/>
          </a:effectLst>
        </p:spPr>
        <p:style>
          <a:lnRef idx="0">
            <a:srgbClr val="FFFFFF"/>
          </a:lnRef>
          <a:fillRef idx="1">
            <a:srgbClr val="246EFD"/>
          </a:fillRef>
          <a:effectRef idx="0">
            <a:srgbClr val="FFFFFF"/>
          </a:effectRef>
          <a:fontRef idx="minor">
            <a:sysClr val="window" lastClr="FFFFFF"/>
          </a:fontRef>
        </p:style>
        <p:txBody>
          <a:bodyPr wrap="square" rtlCol="0" anchor="t">
            <a:spAutoFit/>
          </a:bodyPr>
          <a:p>
            <a:r>
              <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Jeff was the last person to cross the stage.</a:t>
            </a:r>
            <a:endPar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endParaRPr>
          </a:p>
        </p:txBody>
      </p:sp>
      <p:sp>
        <p:nvSpPr>
          <p:cNvPr id="11" name="文本框 10"/>
          <p:cNvSpPr txBox="1"/>
          <p:nvPr/>
        </p:nvSpPr>
        <p:spPr>
          <a:xfrm>
            <a:off x="938530" y="1886585"/>
            <a:ext cx="3437255" cy="460375"/>
          </a:xfrm>
          <a:prstGeom prst="rect">
            <a:avLst/>
          </a:prstGeom>
          <a:noFill/>
        </p:spPr>
        <p:txBody>
          <a:bodyPr wrap="square" rtlCol="0">
            <a:spAutoFit/>
          </a:bodyPr>
          <a:p>
            <a:r>
              <a:rPr lang="zh-CN" altLang="en-US" sz="2400" b="1">
                <a:highlight>
                  <a:srgbClr val="FFFF00"/>
                </a:highlight>
              </a:rPr>
              <a:t>方法</a:t>
            </a:r>
            <a:r>
              <a:rPr lang="en-US" altLang="zh-CN" sz="2400" b="1">
                <a:highlight>
                  <a:srgbClr val="FFFF00"/>
                </a:highlight>
              </a:rPr>
              <a:t>3</a:t>
            </a:r>
            <a:r>
              <a:rPr lang="zh-CN" altLang="en-US" sz="2400" b="1">
                <a:highlight>
                  <a:srgbClr val="FFFF00"/>
                </a:highlight>
              </a:rPr>
              <a:t>：情感赋能画面</a:t>
            </a:r>
            <a:endParaRPr lang="en-US" altLang="zh-CN" sz="2400" b="1">
              <a:highlight>
                <a:srgbClr val="FFFF00"/>
              </a:highlight>
            </a:endParaRPr>
          </a:p>
        </p:txBody>
      </p:sp>
      <p:sp>
        <p:nvSpPr>
          <p:cNvPr id="12" name="文本框 11"/>
          <p:cNvSpPr txBox="1"/>
          <p:nvPr/>
        </p:nvSpPr>
        <p:spPr>
          <a:xfrm>
            <a:off x="887730" y="2511425"/>
            <a:ext cx="10627995" cy="1938020"/>
          </a:xfrm>
          <a:prstGeom prst="rect">
            <a:avLst/>
          </a:prstGeom>
          <a:noFill/>
        </p:spPr>
        <p:txBody>
          <a:bodyPr wrap="square" rtlCol="0" anchor="t">
            <a:spAutoFit/>
          </a:bodyPr>
          <a:p>
            <a:r>
              <a:rPr sz="2400">
                <a:latin typeface="Times New Roman" panose="02020603050405020304" charset="0"/>
                <a:cs typeface="Times New Roman" panose="02020603050405020304" charset="0"/>
              </a:rPr>
              <a:t>Suddenly, a lone figure </a:t>
            </a:r>
            <a:r>
              <a:rPr sz="2400" b="1">
                <a:latin typeface="Times New Roman" panose="02020603050405020304" charset="0"/>
                <a:cs typeface="Times New Roman" panose="02020603050405020304" charset="0"/>
              </a:rPr>
              <a:t>popped into</a:t>
            </a:r>
            <a:r>
              <a:rPr sz="2400">
                <a:latin typeface="Times New Roman" panose="02020603050405020304" charset="0"/>
                <a:cs typeface="Times New Roman" panose="02020603050405020304" charset="0"/>
              </a:rPr>
              <a:t> his eyes—Dr. Holstrom.</a:t>
            </a:r>
            <a:r>
              <a:rPr lang="en-US" sz="2400">
                <a:latin typeface="Times New Roman" panose="02020603050405020304" charset="0"/>
                <a:cs typeface="Times New Roman" panose="02020603050405020304" charset="0"/>
              </a:rPr>
              <a:t>I didn’t know how their eyes met. I could feel a</a:t>
            </a:r>
            <a:r>
              <a:rPr sz="2400">
                <a:latin typeface="Times New Roman" panose="02020603050405020304" charset="0"/>
                <a:cs typeface="Times New Roman" panose="02020603050405020304" charset="0"/>
              </a:rPr>
              <a:t> flood of memories </a:t>
            </a:r>
            <a:r>
              <a:rPr lang="en-US" sz="2400">
                <a:latin typeface="Times New Roman" panose="02020603050405020304" charset="0"/>
                <a:cs typeface="Times New Roman" panose="02020603050405020304" charset="0"/>
              </a:rPr>
              <a:t>must be </a:t>
            </a:r>
            <a:r>
              <a:rPr sz="2400">
                <a:latin typeface="Times New Roman" panose="02020603050405020304" charset="0"/>
                <a:cs typeface="Times New Roman" panose="02020603050405020304" charset="0"/>
              </a:rPr>
              <a:t>rush</a:t>
            </a:r>
            <a:r>
              <a:rPr lang="en-US" sz="2400">
                <a:latin typeface="Times New Roman" panose="02020603050405020304" charset="0"/>
                <a:cs typeface="Times New Roman" panose="02020603050405020304" charset="0"/>
              </a:rPr>
              <a:t>ing</a:t>
            </a:r>
            <a:r>
              <a:rPr sz="2400">
                <a:latin typeface="Times New Roman" panose="02020603050405020304" charset="0"/>
                <a:cs typeface="Times New Roman" panose="02020603050405020304" charset="0"/>
              </a:rPr>
              <a:t> through their hearts, </a:t>
            </a:r>
            <a:r>
              <a:rPr sz="2400" b="1">
                <a:latin typeface="Times New Roman" panose="02020603050405020304" charset="0"/>
                <a:cs typeface="Times New Roman" panose="02020603050405020304" charset="0"/>
              </a:rPr>
              <a:t>binding father and son in an unspoken embrace</a:t>
            </a:r>
            <a:r>
              <a:rPr sz="2400">
                <a:latin typeface="Times New Roman" panose="02020603050405020304" charset="0"/>
                <a:cs typeface="Times New Roman" panose="02020603050405020304" charset="0"/>
              </a:rPr>
              <a:t>. The room seemed to </a:t>
            </a:r>
            <a:r>
              <a:rPr sz="2400" b="1">
                <a:latin typeface="Times New Roman" panose="02020603050405020304" charset="0"/>
                <a:cs typeface="Times New Roman" panose="02020603050405020304" charset="0"/>
              </a:rPr>
              <a:t>hold its breath</a:t>
            </a:r>
            <a:r>
              <a:rPr sz="2400">
                <a:latin typeface="Times New Roman" panose="02020603050405020304" charset="0"/>
                <a:cs typeface="Times New Roman" panose="02020603050405020304" charset="0"/>
              </a:rPr>
              <a:t>, as if time itself had </a:t>
            </a:r>
            <a:r>
              <a:rPr sz="2400" b="1">
                <a:latin typeface="Times New Roman" panose="02020603050405020304" charset="0"/>
                <a:cs typeface="Times New Roman" panose="02020603050405020304" charset="0"/>
              </a:rPr>
              <a:t>paused to witness the reunion</a:t>
            </a:r>
            <a:r>
              <a:rPr sz="2400">
                <a:latin typeface="Times New Roman" panose="02020603050405020304" charset="0"/>
                <a:cs typeface="Times New Roman" panose="02020603050405020304" charset="0"/>
              </a:rPr>
              <a:t>. The years apart </a:t>
            </a:r>
            <a:r>
              <a:rPr sz="2400" b="1">
                <a:latin typeface="Times New Roman" panose="02020603050405020304" charset="0"/>
                <a:cs typeface="Times New Roman" panose="02020603050405020304" charset="0"/>
              </a:rPr>
              <a:t>melted away</a:t>
            </a:r>
            <a:r>
              <a:rPr sz="2400">
                <a:latin typeface="Times New Roman" panose="02020603050405020304" charset="0"/>
                <a:cs typeface="Times New Roman" panose="02020603050405020304" charset="0"/>
              </a:rPr>
              <a:t> as their eyes met, and </a:t>
            </a:r>
            <a:r>
              <a:rPr sz="2400" b="1">
                <a:latin typeface="Times New Roman" panose="02020603050405020304" charset="0"/>
                <a:cs typeface="Times New Roman" panose="02020603050405020304" charset="0"/>
              </a:rPr>
              <a:t>a </a:t>
            </a:r>
            <a:r>
              <a:rPr lang="en-US" sz="2400" b="1">
                <a:latin typeface="Times New Roman" panose="02020603050405020304" charset="0"/>
                <a:cs typeface="Times New Roman" panose="02020603050405020304" charset="0"/>
              </a:rPr>
              <a:t>fragrance</a:t>
            </a:r>
            <a:r>
              <a:rPr sz="2400" b="1">
                <a:latin typeface="Times New Roman" panose="02020603050405020304" charset="0"/>
                <a:cs typeface="Times New Roman" panose="02020603050405020304" charset="0"/>
              </a:rPr>
              <a:t> of </a:t>
            </a:r>
            <a:r>
              <a:rPr lang="en-US" sz="2400" b="1">
                <a:latin typeface="Times New Roman" panose="02020603050405020304" charset="0"/>
                <a:cs typeface="Times New Roman" panose="02020603050405020304" charset="0"/>
              </a:rPr>
              <a:t>family love</a:t>
            </a:r>
            <a:r>
              <a:rPr sz="2400">
                <a:latin typeface="Times New Roman" panose="02020603050405020304" charset="0"/>
                <a:cs typeface="Times New Roman" panose="02020603050405020304" charset="0"/>
              </a:rPr>
              <a:t> </a:t>
            </a:r>
            <a:r>
              <a:rPr lang="en-US" sz="2400" b="1">
                <a:latin typeface="Times New Roman" panose="02020603050405020304" charset="0"/>
                <a:cs typeface="Times New Roman" panose="02020603050405020304" charset="0"/>
              </a:rPr>
              <a:t>permeated</a:t>
            </a:r>
            <a:r>
              <a:rPr sz="2400">
                <a:latin typeface="Times New Roman" panose="02020603050405020304" charset="0"/>
                <a:cs typeface="Times New Roman" panose="02020603050405020304" charset="0"/>
              </a:rPr>
              <a:t> in the air.</a:t>
            </a:r>
            <a:endParaRPr sz="2400">
              <a:latin typeface="Times New Roman" panose="02020603050405020304" charset="0"/>
              <a:cs typeface="Times New Roman" panose="02020603050405020304" charset="0"/>
            </a:endParaRPr>
          </a:p>
        </p:txBody>
      </p:sp>
      <p:pic>
        <p:nvPicPr>
          <p:cNvPr id="108549" name="图片 108548" descr="6375701871574764200265.png"/>
          <p:cNvPicPr>
            <a:picLocks noChangeAspect="1"/>
          </p:cNvPicPr>
          <p:nvPr>
            <p:custDataLst>
              <p:tags r:id="rId2"/>
            </p:custDataLst>
          </p:nvPr>
        </p:nvPicPr>
        <p:blipFill>
          <a:blip r:embed="rId3"/>
          <a:stretch>
            <a:fillRect/>
          </a:stretch>
        </p:blipFill>
        <p:spPr>
          <a:xfrm>
            <a:off x="587693" y="4171315"/>
            <a:ext cx="3105150" cy="3308350"/>
          </a:xfrm>
          <a:prstGeom prst="rect">
            <a:avLst/>
          </a:prstGeom>
          <a:noFill/>
          <a:ln w="9525">
            <a:noFill/>
          </a:ln>
        </p:spPr>
      </p:pic>
      <p:sp>
        <p:nvSpPr>
          <p:cNvPr id="108548" name="文本框 108547"/>
          <p:cNvSpPr txBox="1"/>
          <p:nvPr>
            <p:custDataLst>
              <p:tags r:id="rId4"/>
            </p:custDataLst>
          </p:nvPr>
        </p:nvSpPr>
        <p:spPr>
          <a:xfrm>
            <a:off x="2853055" y="4870450"/>
            <a:ext cx="8735060" cy="537210"/>
          </a:xfrm>
          <a:prstGeom prst="rect">
            <a:avLst/>
          </a:prstGeom>
          <a:solidFill>
            <a:srgbClr val="D9D9D9"/>
          </a:solidFill>
          <a:ln w="9525">
            <a:noFill/>
          </a:ln>
        </p:spPr>
        <p:txBody>
          <a:bodyPr wrap="square">
            <a:spAutoFit/>
          </a:bodyPr>
          <a:p>
            <a:pPr>
              <a:buNone/>
            </a:pPr>
            <a:r>
              <a:rPr lang="zh-CN" altLang="en-US" sz="2900" b="1">
                <a:solidFill>
                  <a:schemeClr val="tx1"/>
                </a:solidFill>
                <a:latin typeface="Times New Roman" panose="02020603050405020304" charset="0"/>
                <a:cs typeface="Times New Roman" panose="02020603050405020304" charset="0"/>
              </a:rPr>
              <a:t>本段有哪些地方值得学习？</a:t>
            </a:r>
            <a:r>
              <a:rPr lang="en-US" altLang="zh-CN" sz="2900" b="1">
                <a:solidFill>
                  <a:schemeClr val="tx1"/>
                </a:solidFill>
              </a:rPr>
              <a:t> </a:t>
            </a:r>
            <a:endParaRPr lang="zh-CN" altLang="en-US" sz="2800" b="1">
              <a:solidFill>
                <a:schemeClr val="tx1"/>
              </a:solidFill>
              <a:latin typeface="Times New Roman" panose="02020603050405020304" charset="0"/>
              <a:cs typeface="Times New Roman" panose="02020603050405020304" charset="0"/>
            </a:endParaRPr>
          </a:p>
        </p:txBody>
      </p:sp>
      <p:sp>
        <p:nvSpPr>
          <p:cNvPr id="108550" name="矩形 108549"/>
          <p:cNvSpPr/>
          <p:nvPr>
            <p:custDataLst>
              <p:tags r:id="rId5"/>
            </p:custDataLst>
          </p:nvPr>
        </p:nvSpPr>
        <p:spPr>
          <a:xfrm>
            <a:off x="1125855" y="4800600"/>
            <a:ext cx="1254760" cy="1383665"/>
          </a:xfrm>
          <a:prstGeom prst="rect">
            <a:avLst/>
          </a:prstGeom>
          <a:noFill/>
          <a:ln w="9525">
            <a:noFill/>
          </a:ln>
        </p:spPr>
        <p:txBody>
          <a:bodyPr wrap="none">
            <a:spAutoFit/>
          </a:bodyPr>
          <a:p>
            <a:pPr>
              <a:buNone/>
            </a:pPr>
            <a:r>
              <a:rPr lang="zh-CN" altLang="en-US" sz="4200" b="1">
                <a:solidFill>
                  <a:srgbClr val="FFFFFF"/>
                </a:solidFill>
                <a:latin typeface="Arial" panose="020B0604020202020204" pitchFamily="34" charset="0"/>
              </a:rPr>
              <a:t>亮点</a:t>
            </a:r>
            <a:endParaRPr lang="zh-CN" altLang="en-US" sz="4200" b="1">
              <a:solidFill>
                <a:srgbClr val="FFFFFF"/>
              </a:solidFill>
              <a:latin typeface="Arial" panose="020B0604020202020204" pitchFamily="34" charset="0"/>
            </a:endParaRPr>
          </a:p>
          <a:p>
            <a:pPr>
              <a:buNone/>
            </a:pPr>
            <a:r>
              <a:rPr lang="zh-CN" altLang="en-US" sz="4200" b="1">
                <a:solidFill>
                  <a:srgbClr val="FFFFFF"/>
                </a:solidFill>
                <a:latin typeface="Arial" panose="020B0604020202020204" pitchFamily="34" charset="0"/>
              </a:rPr>
              <a:t>品鉴</a:t>
            </a:r>
            <a:endParaRPr lang="zh-CN" altLang="en-US" sz="4200" b="1">
              <a:solidFill>
                <a:srgbClr val="FFFFFF"/>
              </a:solidFill>
              <a:latin typeface="Arial" panose="020B0604020202020204" pitchFamily="34" charset="0"/>
            </a:endParaRPr>
          </a:p>
        </p:txBody>
      </p:sp>
      <p:sp>
        <p:nvSpPr>
          <p:cNvPr id="2" name="文本框 1"/>
          <p:cNvSpPr txBox="1"/>
          <p:nvPr/>
        </p:nvSpPr>
        <p:spPr>
          <a:xfrm>
            <a:off x="3073400" y="5723890"/>
            <a:ext cx="8115300"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The use of </a:t>
            </a:r>
            <a:r>
              <a:rPr lang="en-US" altLang="zh-CN" sz="2400" b="1">
                <a:highlight>
                  <a:srgbClr val="FFFF00"/>
                </a:highlight>
                <a:latin typeface="Times New Roman" panose="02020603050405020304" charset="0"/>
                <a:cs typeface="Times New Roman" panose="02020603050405020304" charset="0"/>
              </a:rPr>
              <a:t>personification</a:t>
            </a:r>
            <a:r>
              <a:rPr lang="en-US" altLang="zh-CN" sz="2400">
                <a:latin typeface="Times New Roman" panose="02020603050405020304" charset="0"/>
                <a:cs typeface="Times New Roman" panose="02020603050405020304" charset="0"/>
              </a:rPr>
              <a:t> and </a:t>
            </a:r>
            <a:r>
              <a:rPr lang="en-US" altLang="zh-CN" sz="2400" b="1">
                <a:latin typeface="Times New Roman" panose="02020603050405020304" charset="0"/>
                <a:cs typeface="Times New Roman" panose="02020603050405020304" charset="0"/>
              </a:rPr>
              <a:t>the</a:t>
            </a:r>
            <a:r>
              <a:rPr lang="en-US" altLang="zh-CN" sz="2400" b="1">
                <a:highlight>
                  <a:srgbClr val="FFFF00"/>
                </a:highlight>
                <a:latin typeface="Times New Roman" panose="02020603050405020304" charset="0"/>
                <a:cs typeface="Times New Roman" panose="02020603050405020304" charset="0"/>
              </a:rPr>
              <a:t> moving</a:t>
            </a:r>
            <a:r>
              <a:rPr lang="en-US" altLang="zh-CN" sz="2400">
                <a:latin typeface="Times New Roman" panose="02020603050405020304" charset="0"/>
                <a:cs typeface="Times New Roman" panose="02020603050405020304" charset="0"/>
              </a:rPr>
              <a:t> language style.</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08548"/>
                                        </p:tgtEl>
                                        <p:attrNameLst>
                                          <p:attrName>style.visibility</p:attrName>
                                        </p:attrNameLst>
                                      </p:cBhvr>
                                      <p:to>
                                        <p:strVal val="visible"/>
                                      </p:to>
                                    </p:set>
                                    <p:animEffect transition="in" filter="wheel(1)">
                                      <p:cBhvr>
                                        <p:cTn id="11" dur="2000"/>
                                        <p:tgtEl>
                                          <p:spTgt spid="10854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8550">
                                            <p:txEl>
                                              <p:charRg st="0" end="3"/>
                                            </p:txEl>
                                          </p:spTgt>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108550">
                                            <p:txEl>
                                              <p:charRg st="3" end="6"/>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bldLvl="0" animBg="1"/>
      <p:bldP spid="108548" grpId="1" animBg="1"/>
      <p:bldP spid="4" grpId="0" animBg="1"/>
      <p:bldP spid="4" grpId="1" animBg="1"/>
      <p:bldP spid="11" grpId="0"/>
      <p:bldP spid="11" grpId="1"/>
      <p:bldP spid="12" grpId="0"/>
      <p:bldP spid="12" grpId="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任意多边形"/>
          <p:cNvSpPr>
            <a:spLocks noEditPoints="1"/>
          </p:cNvSpPr>
          <p:nvPr/>
        </p:nvSpPr>
        <p:spPr bwMode="auto">
          <a:xfrm>
            <a:off x="475615" y="389890"/>
            <a:ext cx="529590" cy="44005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00AFA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solidFill>
                <a:srgbClr val="595959"/>
              </a:solidFill>
              <a:ea typeface="汉仪君黑-45简" panose="020B0604020202020204" charset="-122"/>
              <a:cs typeface="汉仪君黑-45简" panose="020B0604020202020204" charset="-122"/>
            </a:endParaRPr>
          </a:p>
        </p:txBody>
      </p:sp>
      <p:sp>
        <p:nvSpPr>
          <p:cNvPr id="5" name="文本框 4"/>
          <p:cNvSpPr txBox="1"/>
          <p:nvPr>
            <p:custDataLst>
              <p:tags r:id="rId1"/>
            </p:custDataLst>
          </p:nvPr>
        </p:nvSpPr>
        <p:spPr>
          <a:xfrm>
            <a:off x="1215390" y="294005"/>
            <a:ext cx="11218545" cy="829945"/>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a:t>
            </a:r>
            <a:r>
              <a:rPr lang="en-US" altLang="zh-CN" sz="2800">
                <a:latin typeface="MiSans Bold" panose="00000800000000000000" charset="-122"/>
                <a:ea typeface="MiSans Bold" panose="00000800000000000000" charset="-122"/>
                <a:cs typeface="+mn-ea"/>
              </a:rPr>
              <a:t>3</a:t>
            </a:r>
            <a:r>
              <a:rPr lang="zh-CN" altLang="en-US" sz="2800">
                <a:latin typeface="MiSans Bold" panose="00000800000000000000" charset="-122"/>
                <a:ea typeface="MiSans Bold" panose="00000800000000000000" charset="-122"/>
                <a:cs typeface="+mn-ea"/>
              </a:rPr>
              <a:t>:</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微场景刻画</a:t>
            </a:r>
            <a:r>
              <a:rPr lang="en-US" altLang="zh-CN" sz="2800">
                <a:latin typeface="MiSans Bold" panose="00000800000000000000" charset="-122"/>
                <a:ea typeface="MiSans Bold" panose="00000800000000000000" charset="-122"/>
                <a:cs typeface="+mn-ea"/>
              </a:rPr>
              <a:t> </a:t>
            </a:r>
            <a:endParaRPr lang="en-US" altLang="zh-CN" sz="2800">
              <a:latin typeface="MiSans Bold" panose="00000800000000000000" charset="-122"/>
              <a:ea typeface="MiSans Bold" panose="00000800000000000000" charset="-122"/>
              <a:cs typeface="+mn-ea"/>
            </a:endParaRPr>
          </a:p>
          <a:p>
            <a:r>
              <a:rPr lang="en-US" altLang="zh-CN" sz="2000">
                <a:latin typeface="MiSans Bold" panose="00000800000000000000" charset="-122"/>
                <a:ea typeface="MiSans Bold" panose="00000800000000000000" charset="-122"/>
                <a:cs typeface="+mn-ea"/>
              </a:rPr>
              <a:t> How to depict Mini Scenes using vivid language </a:t>
            </a:r>
            <a:endParaRPr lang="en-US" altLang="zh-CN" sz="2000">
              <a:latin typeface="MiSans Bold" panose="00000800000000000000" charset="-122"/>
              <a:ea typeface="MiSans Bold" panose="00000800000000000000" charset="-122"/>
              <a:cs typeface="+mn-ea"/>
            </a:endParaRPr>
          </a:p>
        </p:txBody>
      </p:sp>
      <p:sp>
        <p:nvSpPr>
          <p:cNvPr id="4" name="文本框 3"/>
          <p:cNvSpPr txBox="1"/>
          <p:nvPr>
            <p:custDataLst>
              <p:tags r:id="rId2"/>
            </p:custDataLst>
          </p:nvPr>
        </p:nvSpPr>
        <p:spPr>
          <a:xfrm>
            <a:off x="1054100" y="1123950"/>
            <a:ext cx="9782175" cy="460375"/>
          </a:xfrm>
          <a:prstGeom prst="rect">
            <a:avLst/>
          </a:prstGeom>
          <a:effectLst>
            <a:softEdge rad="50800"/>
          </a:effectLst>
        </p:spPr>
        <p:style>
          <a:lnRef idx="0">
            <a:srgbClr val="FFFFFF"/>
          </a:lnRef>
          <a:fillRef idx="1">
            <a:srgbClr val="246EFD"/>
          </a:fillRef>
          <a:effectRef idx="0">
            <a:srgbClr val="FFFFFF"/>
          </a:effectRef>
          <a:fontRef idx="minor">
            <a:sysClr val="window" lastClr="FFFFFF"/>
          </a:fontRef>
        </p:style>
        <p:txBody>
          <a:bodyPr wrap="square" rtlCol="0" anchor="t">
            <a:spAutoFit/>
          </a:bodyPr>
          <a:p>
            <a:r>
              <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Jeff was the last person to cross the stage.</a:t>
            </a:r>
            <a:endParaRPr lang="zh-CN" altLang="en-US"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endParaRPr>
          </a:p>
        </p:txBody>
      </p:sp>
      <p:sp>
        <p:nvSpPr>
          <p:cNvPr id="11" name="文本框 10"/>
          <p:cNvSpPr txBox="1"/>
          <p:nvPr/>
        </p:nvSpPr>
        <p:spPr>
          <a:xfrm>
            <a:off x="938530" y="1762125"/>
            <a:ext cx="3437255" cy="460375"/>
          </a:xfrm>
          <a:prstGeom prst="rect">
            <a:avLst/>
          </a:prstGeom>
          <a:noFill/>
        </p:spPr>
        <p:txBody>
          <a:bodyPr wrap="square" rtlCol="0">
            <a:spAutoFit/>
          </a:bodyPr>
          <a:p>
            <a:r>
              <a:rPr lang="zh-CN" altLang="en-US" sz="2400" b="1">
                <a:highlight>
                  <a:srgbClr val="FFFF00"/>
                </a:highlight>
              </a:rPr>
              <a:t>方法</a:t>
            </a:r>
            <a:r>
              <a:rPr lang="en-US" altLang="zh-CN" sz="2400" b="1">
                <a:highlight>
                  <a:srgbClr val="FFFF00"/>
                </a:highlight>
              </a:rPr>
              <a:t>4</a:t>
            </a:r>
            <a:r>
              <a:rPr lang="zh-CN" altLang="en-US" sz="2400" b="1">
                <a:highlight>
                  <a:srgbClr val="FFFF00"/>
                </a:highlight>
              </a:rPr>
              <a:t>：主题升华深刻</a:t>
            </a:r>
            <a:endParaRPr lang="en-US" altLang="zh-CN" sz="2400" b="1">
              <a:highlight>
                <a:srgbClr val="FFFF00"/>
              </a:highlight>
            </a:endParaRPr>
          </a:p>
        </p:txBody>
      </p:sp>
      <p:pic>
        <p:nvPicPr>
          <p:cNvPr id="108549" name="图片 108548" descr="6375701871574764200265.png"/>
          <p:cNvPicPr>
            <a:picLocks noChangeAspect="1"/>
          </p:cNvPicPr>
          <p:nvPr>
            <p:custDataLst>
              <p:tags r:id="rId3"/>
            </p:custDataLst>
          </p:nvPr>
        </p:nvPicPr>
        <p:blipFill>
          <a:blip r:embed="rId4"/>
          <a:stretch>
            <a:fillRect/>
          </a:stretch>
        </p:blipFill>
        <p:spPr>
          <a:xfrm>
            <a:off x="587693" y="4171315"/>
            <a:ext cx="3105150" cy="3308350"/>
          </a:xfrm>
          <a:prstGeom prst="rect">
            <a:avLst/>
          </a:prstGeom>
          <a:noFill/>
          <a:ln w="9525">
            <a:noFill/>
          </a:ln>
        </p:spPr>
      </p:pic>
      <p:sp>
        <p:nvSpPr>
          <p:cNvPr id="108548" name="文本框 108547"/>
          <p:cNvSpPr txBox="1"/>
          <p:nvPr/>
        </p:nvSpPr>
        <p:spPr>
          <a:xfrm>
            <a:off x="2853055" y="5224145"/>
            <a:ext cx="8735060" cy="537210"/>
          </a:xfrm>
          <a:prstGeom prst="rect">
            <a:avLst/>
          </a:prstGeom>
          <a:solidFill>
            <a:srgbClr val="D9D9D9"/>
          </a:solidFill>
          <a:ln w="9525">
            <a:noFill/>
          </a:ln>
        </p:spPr>
        <p:txBody>
          <a:bodyPr wrap="square">
            <a:spAutoFit/>
          </a:bodyPr>
          <a:p>
            <a:pPr>
              <a:buNone/>
            </a:pPr>
            <a:r>
              <a:rPr lang="zh-CN" altLang="en-US" sz="2900" b="1">
                <a:solidFill>
                  <a:schemeClr val="tx1"/>
                </a:solidFill>
                <a:latin typeface="Times New Roman" panose="02020603050405020304" charset="0"/>
                <a:cs typeface="Times New Roman" panose="02020603050405020304" charset="0"/>
              </a:rPr>
              <a:t>主题升华是多元的，正向的，符合价值观的</a:t>
            </a:r>
            <a:r>
              <a:rPr lang="en-US" altLang="zh-CN" sz="2900" b="1">
                <a:solidFill>
                  <a:schemeClr val="tx1"/>
                </a:solidFill>
              </a:rPr>
              <a:t> </a:t>
            </a:r>
            <a:endParaRPr lang="zh-CN" altLang="en-US" sz="2800" b="1">
              <a:solidFill>
                <a:schemeClr val="tx1"/>
              </a:solidFill>
              <a:latin typeface="Times New Roman" panose="02020603050405020304" charset="0"/>
              <a:cs typeface="Times New Roman" panose="02020603050405020304" charset="0"/>
            </a:endParaRPr>
          </a:p>
        </p:txBody>
      </p:sp>
      <p:sp>
        <p:nvSpPr>
          <p:cNvPr id="108550" name="矩形 108549"/>
          <p:cNvSpPr/>
          <p:nvPr>
            <p:custDataLst>
              <p:tags r:id="rId5"/>
            </p:custDataLst>
          </p:nvPr>
        </p:nvSpPr>
        <p:spPr>
          <a:xfrm>
            <a:off x="1125855" y="4800600"/>
            <a:ext cx="1254760" cy="1383665"/>
          </a:xfrm>
          <a:prstGeom prst="rect">
            <a:avLst/>
          </a:prstGeom>
          <a:noFill/>
          <a:ln w="9525">
            <a:noFill/>
          </a:ln>
        </p:spPr>
        <p:txBody>
          <a:bodyPr wrap="none">
            <a:spAutoFit/>
          </a:bodyPr>
          <a:p>
            <a:pPr>
              <a:buNone/>
            </a:pPr>
            <a:r>
              <a:rPr lang="zh-CN" altLang="en-US" sz="4200" b="1">
                <a:solidFill>
                  <a:srgbClr val="FFFFFF"/>
                </a:solidFill>
                <a:latin typeface="Arial" panose="020B0604020202020204" pitchFamily="34" charset="0"/>
              </a:rPr>
              <a:t>反思</a:t>
            </a:r>
            <a:endParaRPr lang="zh-CN" altLang="en-US" sz="4200" b="1">
              <a:solidFill>
                <a:srgbClr val="FFFFFF"/>
              </a:solidFill>
              <a:latin typeface="Arial" panose="020B0604020202020204" pitchFamily="34" charset="0"/>
            </a:endParaRPr>
          </a:p>
          <a:p>
            <a:pPr>
              <a:buNone/>
            </a:pPr>
            <a:r>
              <a:rPr lang="zh-CN" altLang="en-US" sz="4200" b="1">
                <a:solidFill>
                  <a:srgbClr val="FFFFFF"/>
                </a:solidFill>
                <a:latin typeface="Arial" panose="020B0604020202020204" pitchFamily="34" charset="0"/>
              </a:rPr>
              <a:t>提升</a:t>
            </a:r>
            <a:endParaRPr lang="zh-CN" altLang="en-US" sz="4200" b="1">
              <a:solidFill>
                <a:srgbClr val="FFFFFF"/>
              </a:solidFill>
              <a:latin typeface="Arial" panose="020B0604020202020204" pitchFamily="34" charset="0"/>
            </a:endParaRPr>
          </a:p>
        </p:txBody>
      </p:sp>
      <p:sp>
        <p:nvSpPr>
          <p:cNvPr id="3" name="文本框 2"/>
          <p:cNvSpPr txBox="1"/>
          <p:nvPr/>
        </p:nvSpPr>
        <p:spPr>
          <a:xfrm>
            <a:off x="810260" y="3429000"/>
            <a:ext cx="10382885" cy="854075"/>
          </a:xfrm>
          <a:prstGeom prst="rect">
            <a:avLst/>
          </a:prstGeom>
          <a:noFill/>
        </p:spPr>
        <p:txBody>
          <a:bodyPr wrap="square" rtlCol="0" anchor="t">
            <a:noAutofit/>
          </a:bodyPr>
          <a:p>
            <a:pPr lvl="0" algn="l">
              <a:buClrTx/>
              <a:buSzTx/>
              <a:buFontTx/>
            </a:pPr>
            <a:r>
              <a:rPr lang="zh-CN" altLang="en-US" sz="2400">
                <a:latin typeface="Times New Roman" panose="02020603050405020304" charset="0"/>
                <a:cs typeface="Times New Roman" panose="02020603050405020304" charset="0"/>
                <a:sym typeface="+mn-ea"/>
              </a:rPr>
              <a:t>In their reunion, a </a:t>
            </a:r>
            <a:r>
              <a:rPr lang="zh-CN" altLang="en-US" sz="2400" b="1">
                <a:latin typeface="Times New Roman" panose="02020603050405020304" charset="0"/>
                <a:cs typeface="Times New Roman" panose="02020603050405020304" charset="0"/>
                <a:sym typeface="+mn-ea"/>
              </a:rPr>
              <a:t>tapestry</a:t>
            </a:r>
            <a:r>
              <a:rPr lang="zh-CN" altLang="en-US" sz="2400">
                <a:latin typeface="Times New Roman" panose="02020603050405020304" charset="0"/>
                <a:cs typeface="Times New Roman" panose="02020603050405020304" charset="0"/>
                <a:sym typeface="+mn-ea"/>
              </a:rPr>
              <a:t> of love, forgiveness, and acceptance </a:t>
            </a:r>
            <a:r>
              <a:rPr lang="zh-CN" altLang="en-US" sz="2400" b="1">
                <a:latin typeface="Times New Roman" panose="02020603050405020304" charset="0"/>
                <a:cs typeface="Times New Roman" panose="02020603050405020304" charset="0"/>
                <a:sym typeface="+mn-ea"/>
              </a:rPr>
              <a:t>unfolded</a:t>
            </a:r>
            <a:r>
              <a:rPr lang="zh-CN" altLang="en-US" sz="2400">
                <a:latin typeface="Times New Roman" panose="02020603050405020304" charset="0"/>
                <a:cs typeface="Times New Roman" panose="02020603050405020304" charset="0"/>
                <a:sym typeface="+mn-ea"/>
              </a:rPr>
              <a:t>, </a:t>
            </a:r>
            <a:r>
              <a:rPr lang="zh-CN" altLang="en-US" sz="2400" b="1">
                <a:latin typeface="Times New Roman" panose="02020603050405020304" charset="0"/>
                <a:cs typeface="Times New Roman" panose="02020603050405020304" charset="0"/>
                <a:sym typeface="+mn-ea"/>
              </a:rPr>
              <a:t>weaving a bond</a:t>
            </a:r>
            <a:r>
              <a:rPr lang="zh-CN" altLang="en-US" sz="2400">
                <a:latin typeface="Times New Roman" panose="02020603050405020304" charset="0"/>
                <a:cs typeface="Times New Roman" panose="02020603050405020304" charset="0"/>
                <a:sym typeface="+mn-ea"/>
              </a:rPr>
              <a:t> that </a:t>
            </a:r>
            <a:r>
              <a:rPr lang="zh-CN" altLang="en-US" sz="2400" b="1">
                <a:latin typeface="Times New Roman" panose="02020603050405020304" charset="0"/>
                <a:cs typeface="Times New Roman" panose="02020603050405020304" charset="0"/>
                <a:sym typeface="+mn-ea"/>
              </a:rPr>
              <a:t>time and distance could no longer unravel</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sym typeface="+mn-ea"/>
            </a:endParaRPr>
          </a:p>
        </p:txBody>
      </p:sp>
      <p:sp>
        <p:nvSpPr>
          <p:cNvPr id="6" name="文本框 5"/>
          <p:cNvSpPr txBox="1"/>
          <p:nvPr/>
        </p:nvSpPr>
        <p:spPr>
          <a:xfrm>
            <a:off x="850900" y="2362835"/>
            <a:ext cx="998474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In the end, he realized that </a:t>
            </a:r>
            <a:r>
              <a:rPr lang="en-US" altLang="zh-CN" sz="2400">
                <a:latin typeface="Times New Roman" panose="02020603050405020304" charset="0"/>
                <a:cs typeface="Times New Roman" panose="02020603050405020304" charset="0"/>
              </a:rPr>
              <a:t>family love and bond</a:t>
            </a:r>
            <a:r>
              <a:rPr lang="zh-CN" altLang="en-US" sz="2400">
                <a:latin typeface="Times New Roman" panose="02020603050405020304" charset="0"/>
                <a:cs typeface="Times New Roman" panose="02020603050405020304" charset="0"/>
              </a:rPr>
              <a:t> could </a:t>
            </a:r>
            <a:r>
              <a:rPr lang="zh-CN" altLang="en-US" sz="2400" b="1">
                <a:latin typeface="Times New Roman" panose="02020603050405020304" charset="0"/>
                <a:cs typeface="Times New Roman" panose="02020603050405020304" charset="0"/>
              </a:rPr>
              <a:t>break through</a:t>
            </a:r>
            <a:r>
              <a:rPr lang="zh-CN" altLang="en-US" sz="2400">
                <a:latin typeface="Times New Roman" panose="02020603050405020304" charset="0"/>
                <a:cs typeface="Times New Roman" panose="02020603050405020304" charset="0"/>
              </a:rPr>
              <a:t> the icy fortress, </a:t>
            </a:r>
            <a:r>
              <a:rPr lang="zh-CN" altLang="en-US" sz="2400" b="1">
                <a:latin typeface="Times New Roman" panose="02020603050405020304" charset="0"/>
                <a:cs typeface="Times New Roman" panose="02020603050405020304" charset="0"/>
              </a:rPr>
              <a:t>allowing love to seep back into</a:t>
            </a:r>
            <a:r>
              <a:rPr lang="zh-CN" altLang="en-US" sz="2400">
                <a:latin typeface="Times New Roman" panose="02020603050405020304" charset="0"/>
                <a:cs typeface="Times New Roman" panose="02020603050405020304" charset="0"/>
              </a:rPr>
              <a:t> each other's hearts.</a:t>
            </a:r>
            <a:endParaRPr lang="zh-CN" altLang="en-US"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550">
                                            <p:txEl>
                                              <p:charRg st="0" end="3"/>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8550">
                                            <p:txEl>
                                              <p:charRg st="3"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8548"/>
                                        </p:tgtEl>
                                        <p:attrNameLst>
                                          <p:attrName>style.visibility</p:attrName>
                                        </p:attrNameLst>
                                      </p:cBhvr>
                                      <p:to>
                                        <p:strVal val="visible"/>
                                      </p:to>
                                    </p:set>
                                    <p:animEffect transition="in" filter="barn(inVertical)">
                                      <p:cBhvr>
                                        <p:cTn id="33"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6" grpId="0"/>
      <p:bldP spid="6" grpId="1"/>
      <p:bldP spid="3" grpId="0"/>
      <p:bldP spid="3" grpId="1"/>
      <p:bldP spid="108548" grpId="0" animBg="1"/>
      <p:bldP spid="10854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786765" y="795655"/>
            <a:ext cx="5406390" cy="5484495"/>
          </a:xfrm>
          <a:prstGeom prst="rect">
            <a:avLst/>
          </a:prstGeom>
        </p:spPr>
      </p:pic>
      <p:sp>
        <p:nvSpPr>
          <p:cNvPr id="3" name="文本占位符 2"/>
          <p:cNvSpPr>
            <a:spLocks noGrp="1"/>
          </p:cNvSpPr>
          <p:nvPr>
            <p:custDataLst>
              <p:tags r:id="rId3"/>
            </p:custDataLst>
          </p:nvPr>
        </p:nvSpPr>
        <p:spPr>
          <a:xfrm>
            <a:off x="6014085" y="1182370"/>
            <a:ext cx="6254750" cy="1212850"/>
          </a:xfrm>
          <a:prstGeom prst="rect">
            <a:avLst/>
          </a:prstGeom>
          <a:noFill/>
        </p:spPr>
        <p:txBody>
          <a:bodyPr vert="horz" wrap="square" lIns="0" tIns="0" rIns="0" bIns="0" rtlCol="0" anchor="b">
            <a:normAutofit fontScale="90000" lnSpcReduction="20000"/>
          </a:bodyPr>
          <a:lstStyle>
            <a:lvl1pPr marL="0" indent="0" algn="l" defTabSz="914400" rtl="0" eaLnBrk="1" latinLnBrk="0" hangingPunct="1">
              <a:lnSpc>
                <a:spcPct val="130000"/>
              </a:lnSpc>
              <a:spcBef>
                <a:spcPts val="1000"/>
              </a:spcBef>
              <a:buFont typeface="Arial" panose="020B0604020202020204" pitchFamily="34" charset="0"/>
              <a:buNone/>
              <a:defRPr sz="7400" b="0" kern="1200">
                <a:solidFill>
                  <a:srgbClr val="246EFD">
                    <a:lumMod val="75000"/>
                  </a:srgbClr>
                </a:solidFill>
                <a:latin typeface="MiSans Bold" panose="00000800000000000000" charset="-122"/>
                <a:ea typeface="MiSans Bold" panose="00000800000000000000" charset="-122"/>
                <a:cs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1800" b="0" kern="1200">
                <a:solidFill>
                  <a:srgbClr val="303E5A"/>
                </a:solidFill>
                <a:latin typeface="MiSans" charset="0"/>
                <a:ea typeface="MiSans" charset="0"/>
                <a:cs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600" b="0" kern="1200">
                <a:solidFill>
                  <a:srgbClr val="303E5A"/>
                </a:solidFill>
                <a:latin typeface="MiSans" charset="0"/>
                <a:ea typeface="MiSans" charset="0"/>
                <a:cs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400" b="0" kern="1200">
                <a:solidFill>
                  <a:srgbClr val="303E5A"/>
                </a:solidFill>
                <a:latin typeface="MiSans" charset="0"/>
                <a:ea typeface="MiSans" charset="0"/>
                <a:cs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200" b="0" kern="1200">
                <a:solidFill>
                  <a:srgbClr val="303E5A"/>
                </a:solidFill>
                <a:latin typeface="MiSans" charset="0"/>
                <a:ea typeface="MiSans" charset="0"/>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9pPr>
          </a:lstStyle>
          <a:p>
            <a:r>
              <a:rPr lang="en-US" altLang="zh-CN">
                <a:solidFill>
                  <a:schemeClr val="tx1"/>
                </a:solidFill>
              </a:rPr>
              <a:t>PART 3</a:t>
            </a:r>
            <a:endParaRPr lang="en-US" altLang="zh-CN">
              <a:solidFill>
                <a:schemeClr val="tx1"/>
              </a:solidFill>
            </a:endParaRPr>
          </a:p>
        </p:txBody>
      </p:sp>
      <p:sp>
        <p:nvSpPr>
          <p:cNvPr id="4" name="标题 1"/>
          <p:cNvSpPr>
            <a:spLocks noGrp="1"/>
          </p:cNvSpPr>
          <p:nvPr>
            <p:custDataLst>
              <p:tags r:id="rId4"/>
            </p:custDataLst>
          </p:nvPr>
        </p:nvSpPr>
        <p:spPr>
          <a:xfrm>
            <a:off x="6429375" y="3041015"/>
            <a:ext cx="5212715" cy="2655570"/>
          </a:xfrm>
          <a:prstGeom prst="rect">
            <a:avLst/>
          </a:prstGeom>
          <a:noFill/>
        </p:spPr>
        <p:txBody>
          <a:bodyPr vert="horz" wrap="square" lIns="0" tIns="0" rIns="0" bIns="0" rtlCol="0" anchor="t"/>
          <a:lstStyle>
            <a:lvl1pPr algn="l" defTabSz="914400" rtl="0" eaLnBrk="1" latinLnBrk="0" hangingPunct="1">
              <a:lnSpc>
                <a:spcPct val="100000"/>
              </a:lnSpc>
              <a:spcBef>
                <a:spcPct val="0"/>
              </a:spcBef>
              <a:buNone/>
              <a:defRPr sz="4400" b="0" kern="1200">
                <a:solidFill>
                  <a:srgbClr val="303E5A"/>
                </a:solidFill>
                <a:latin typeface="MiSans Bold" panose="00000800000000000000" charset="-122"/>
                <a:ea typeface="MiSans Bold" panose="00000800000000000000" charset="-122"/>
                <a:cs typeface="+mn-ea"/>
              </a:defRPr>
            </a:lvl1pPr>
          </a:lstStyle>
          <a:p>
            <a:pPr algn="ctr"/>
            <a:r>
              <a:rPr lang="en-US" altLang="zh-CN" sz="4000"/>
              <a:t> </a:t>
            </a:r>
            <a:r>
              <a:rPr sz="4000"/>
              <a:t>Sample writing &amp; Assessment</a:t>
            </a:r>
            <a:endParaRPr sz="4000"/>
          </a:p>
          <a:p>
            <a:pPr algn="ctr"/>
            <a:endParaRPr lang="zh-CN" altLang="en-US" sz="3200">
              <a:solidFill>
                <a:schemeClr val="tx1"/>
              </a:solidFill>
            </a:endParaRPr>
          </a:p>
          <a:p>
            <a:pPr algn="ctr"/>
            <a:r>
              <a:rPr lang="zh-CN" altLang="en-US" sz="3200">
                <a:solidFill>
                  <a:schemeClr val="tx1"/>
                </a:solidFill>
              </a:rPr>
              <a:t>例文阅读与评价</a:t>
            </a:r>
            <a:endParaRPr lang="zh-CN" altLang="en-US" sz="32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980980908980089"/>
          <p:cNvPicPr>
            <a:picLocks noChangeAspect="1"/>
          </p:cNvPicPr>
          <p:nvPr/>
        </p:nvPicPr>
        <p:blipFill>
          <a:blip r:embed="rId1" cstate="print"/>
          <a:stretch>
            <a:fillRect/>
          </a:stretch>
        </p:blipFill>
        <p:spPr>
          <a:xfrm>
            <a:off x="0" y="-635"/>
            <a:ext cx="12214225" cy="6867525"/>
          </a:xfrm>
          <a:prstGeom prst="rect">
            <a:avLst/>
          </a:prstGeom>
        </p:spPr>
      </p:pic>
      <p:pic>
        <p:nvPicPr>
          <p:cNvPr id="5" name="图片 4"/>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l="18994" t="26246" b="7661"/>
          <a:stretch>
            <a:fillRect/>
          </a:stretch>
        </p:blipFill>
        <p:spPr>
          <a:xfrm>
            <a:off x="6805550" y="-131135"/>
            <a:ext cx="5278500" cy="6077746"/>
          </a:xfrm>
          <a:prstGeom prst="rect">
            <a:avLst/>
          </a:prstGeom>
        </p:spPr>
      </p:pic>
      <p:sp>
        <p:nvSpPr>
          <p:cNvPr id="8" name="副标题"/>
          <p:cNvSpPr>
            <a:spLocks noGrp="1"/>
          </p:cNvSpPr>
          <p:nvPr>
            <p:custDataLst>
              <p:tags r:id="rId4"/>
            </p:custDataLst>
          </p:nvPr>
        </p:nvSpPr>
        <p:spPr>
          <a:xfrm>
            <a:off x="324485" y="1733550"/>
            <a:ext cx="10515600" cy="50038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rgbClr val="00A7FF"/>
                </a:solidFill>
                <a:latin typeface="Arial" panose="020B0604020202020204" pitchFamily="34" charset="0"/>
                <a:ea typeface="微软雅黑" panose="020B0503020204020204" charset="-122"/>
                <a:cs typeface="+mn-ea"/>
              </a:defRPr>
            </a:lvl1pPr>
            <a:lvl2pPr marL="457200" indent="0" algn="ctr" defTabSz="914400" rtl="0" eaLnBrk="1" latinLnBrk="0" hangingPunct="1">
              <a:lnSpc>
                <a:spcPct val="130000"/>
              </a:lnSpc>
              <a:spcBef>
                <a:spcPts val="0"/>
              </a:spcBef>
              <a:buFont typeface="Arial" panose="020B0604020202020204" pitchFamily="34" charset="0"/>
              <a:buNone/>
              <a:defRPr sz="2000" kern="1200">
                <a:solidFill>
                  <a:srgbClr val="FFFFFF">
                    <a:lumMod val="100000"/>
                  </a:srgbClr>
                </a:solidFill>
                <a:latin typeface="Arial" panose="020B0604020202020204" pitchFamily="34" charset="0"/>
                <a:ea typeface="微软雅黑" panose="020B0503020204020204" charset="-122"/>
                <a:cs typeface="+mn-ea"/>
              </a:defRPr>
            </a:lvl2pPr>
            <a:lvl3pPr marL="914400" indent="0" algn="ctr" defTabSz="914400" rtl="0" eaLnBrk="1" latinLnBrk="0" hangingPunct="1">
              <a:lnSpc>
                <a:spcPct val="130000"/>
              </a:lnSpc>
              <a:spcBef>
                <a:spcPts val="0"/>
              </a:spcBef>
              <a:buFont typeface="Arial" panose="020B0604020202020204" pitchFamily="34" charset="0"/>
              <a:buNone/>
              <a:defRPr sz="1800" kern="1200">
                <a:solidFill>
                  <a:srgbClr val="FFFFFF">
                    <a:lumMod val="100000"/>
                  </a:srgbClr>
                </a:solidFill>
                <a:latin typeface="Arial" panose="020B0604020202020204" pitchFamily="34" charset="0"/>
                <a:ea typeface="微软雅黑" panose="020B0503020204020204" charset="-122"/>
                <a:cs typeface="+mn-ea"/>
              </a:defRPr>
            </a:lvl3pPr>
            <a:lvl4pPr marL="1371600" indent="0" algn="ctr" defTabSz="914400" rtl="0" eaLnBrk="1" latinLnBrk="0" hangingPunct="1">
              <a:lnSpc>
                <a:spcPct val="130000"/>
              </a:lnSpc>
              <a:spcBef>
                <a:spcPts val="0"/>
              </a:spcBef>
              <a:buFont typeface="Arial" panose="020B0604020202020204" pitchFamily="34" charset="0"/>
              <a:buNone/>
              <a:defRPr sz="1600" kern="1200">
                <a:solidFill>
                  <a:srgbClr val="FFFFFF">
                    <a:lumMod val="100000"/>
                  </a:srgbClr>
                </a:solidFill>
                <a:latin typeface="Arial" panose="020B0604020202020204" pitchFamily="34" charset="0"/>
                <a:ea typeface="微软雅黑" panose="020B0503020204020204" charset="-122"/>
                <a:cs typeface="+mn-ea"/>
              </a:defRPr>
            </a:lvl4pPr>
            <a:lvl5pPr marL="1828800" indent="0" algn="ctr" defTabSz="914400" rtl="0" eaLnBrk="1" latinLnBrk="0" hangingPunct="1">
              <a:lnSpc>
                <a:spcPct val="130000"/>
              </a:lnSpc>
              <a:spcBef>
                <a:spcPts val="0"/>
              </a:spcBef>
              <a:buFont typeface="Arial" panose="020B0604020202020204" pitchFamily="34" charset="0"/>
              <a:buNone/>
              <a:defRPr sz="1600" kern="1200">
                <a:solidFill>
                  <a:srgbClr val="FFFFFF">
                    <a:lumMod val="100000"/>
                  </a:srgbClr>
                </a:solidFill>
                <a:latin typeface="Arial" panose="020B0604020202020204" pitchFamily="34" charset="0"/>
                <a:ea typeface="微软雅黑" panose="020B0503020204020204" charset="-122"/>
                <a:cs typeface="+mn-ea"/>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rgbClr val="FFFFFF"/>
                </a:solidFill>
                <a:latin typeface="Arial" panose="020B0604020202020204" pitchFamily="34" charset="0"/>
                <a:ea typeface="微软雅黑" panose="020B0503020204020204" charset="-122"/>
                <a:cs typeface="+mn-ea"/>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rgbClr val="FFFFFF"/>
                </a:solidFill>
                <a:latin typeface="Arial" panose="020B0604020202020204" pitchFamily="34" charset="0"/>
                <a:ea typeface="微软雅黑" panose="020B0503020204020204" charset="-122"/>
                <a:cs typeface="+mn-ea"/>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rgbClr val="FFFFFF"/>
                </a:solidFill>
                <a:latin typeface="Arial" panose="020B0604020202020204" pitchFamily="34" charset="0"/>
                <a:ea typeface="微软雅黑" panose="020B0503020204020204" charset="-122"/>
                <a:cs typeface="+mn-ea"/>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rgbClr val="FFFFFF"/>
                </a:solidFill>
                <a:latin typeface="Arial" panose="020B0604020202020204" pitchFamily="34" charset="0"/>
                <a:ea typeface="微软雅黑" panose="020B0503020204020204" charset="-122"/>
                <a:cs typeface="+mn-ea"/>
              </a:defRPr>
            </a:lvl9pPr>
          </a:lstStyle>
          <a:p>
            <a:r>
              <a:rPr lang="zh-CN" altLang="en-US" sz="3200" b="1">
                <a:latin typeface="微软雅黑" panose="020B0503020204020204" charset="-122"/>
                <a:ea typeface="微软雅黑" panose="020B0503020204020204" charset="-122"/>
                <a:cs typeface="微软雅黑" panose="020B0503020204020204" charset="-122"/>
              </a:rPr>
              <a:t>2023年12月</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10" name="标题"/>
          <p:cNvSpPr>
            <a:spLocks noGrp="1"/>
          </p:cNvSpPr>
          <p:nvPr>
            <p:custDataLst>
              <p:tags r:id="rId5"/>
            </p:custDataLst>
          </p:nvPr>
        </p:nvSpPr>
        <p:spPr>
          <a:xfrm>
            <a:off x="200025" y="2059940"/>
            <a:ext cx="7384415" cy="2313940"/>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5400" b="1" kern="1200">
                <a:solidFill>
                  <a:srgbClr val="FFFFFF">
                    <a:lumMod val="100000"/>
                  </a:srgbClr>
                </a:solidFill>
                <a:latin typeface="Arial" panose="020B0604020202020204" pitchFamily="34" charset="0"/>
                <a:ea typeface="微软雅黑" panose="020B0503020204020204" charset="-122"/>
                <a:cs typeface="+mn-ea"/>
              </a:defRPr>
            </a:lvl1pPr>
          </a:lstStyle>
          <a:p>
            <a:pPr algn="ctr"/>
            <a:r>
              <a:rPr lang="zh-CN" altLang="en-US" sz="4400">
                <a:solidFill>
                  <a:schemeClr val="tx1"/>
                </a:solidFill>
              </a:rPr>
              <a:t>浙江Z20联盟高三第二次联考</a:t>
            </a:r>
            <a:endParaRPr lang="zh-CN" altLang="en-US" sz="4400">
              <a:solidFill>
                <a:schemeClr val="tx1"/>
              </a:solidFill>
            </a:endParaRPr>
          </a:p>
          <a:p>
            <a:pPr algn="ctr"/>
            <a:r>
              <a:rPr lang="zh-CN" altLang="en-US" sz="4400">
                <a:solidFill>
                  <a:schemeClr val="tx1"/>
                </a:solidFill>
              </a:rPr>
              <a:t>读后续写解读与讲评</a:t>
            </a:r>
            <a:endParaRPr lang="zh-CN" altLang="en-US" sz="4400">
              <a:solidFill>
                <a:schemeClr val="tx1"/>
              </a:solidFill>
            </a:endParaRPr>
          </a:p>
        </p:txBody>
      </p:sp>
      <p:sp>
        <p:nvSpPr>
          <p:cNvPr id="12" name="文本框 11"/>
          <p:cNvSpPr txBox="1"/>
          <p:nvPr>
            <p:custDataLst>
              <p:tags r:id="rId6"/>
            </p:custDataLst>
          </p:nvPr>
        </p:nvSpPr>
        <p:spPr>
          <a:xfrm>
            <a:off x="1452880" y="4453255"/>
            <a:ext cx="5168900" cy="521970"/>
          </a:xfrm>
          <a:prstGeom prst="rect">
            <a:avLst/>
          </a:prstGeom>
          <a:noFill/>
        </p:spPr>
        <p:txBody>
          <a:bodyPr wrap="square" rtlCol="0">
            <a:spAutoFit/>
          </a:bodyPr>
          <a:p>
            <a:pPr algn="ctr"/>
            <a:r>
              <a:rPr lang="zh-CN" sz="2800" b="1">
                <a:latin typeface="微软雅黑" panose="020B0503020204020204" charset="-122"/>
                <a:ea typeface="微软雅黑" panose="020B0503020204020204" charset="-122"/>
              </a:rPr>
              <a:t>父子关系修复</a:t>
            </a:r>
            <a:endParaRPr lang="zh-CN" sz="28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任意多边形"/>
          <p:cNvSpPr>
            <a:spLocks noEditPoints="1"/>
          </p:cNvSpPr>
          <p:nvPr/>
        </p:nvSpPr>
        <p:spPr bwMode="auto">
          <a:xfrm>
            <a:off x="475615" y="389890"/>
            <a:ext cx="529590" cy="44005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00AFA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solidFill>
                <a:srgbClr val="595959"/>
              </a:solidFill>
              <a:ea typeface="汉仪君黑-45简" panose="020B0604020202020204" charset="-122"/>
              <a:cs typeface="汉仪君黑-45简" panose="020B0604020202020204" charset="-122"/>
            </a:endParaRPr>
          </a:p>
        </p:txBody>
      </p:sp>
      <p:sp>
        <p:nvSpPr>
          <p:cNvPr id="5" name="文本框 4"/>
          <p:cNvSpPr txBox="1"/>
          <p:nvPr>
            <p:custDataLst>
              <p:tags r:id="rId1"/>
            </p:custDataLst>
          </p:nvPr>
        </p:nvSpPr>
        <p:spPr>
          <a:xfrm>
            <a:off x="1215390" y="294005"/>
            <a:ext cx="11218545" cy="521970"/>
          </a:xfrm>
          <a:prstGeom prst="rect">
            <a:avLst/>
          </a:prstGeom>
          <a:noFill/>
        </p:spPr>
        <p:txBody>
          <a:bodyPr wrap="square" rtlCol="0">
            <a:spAutoFit/>
          </a:bodyPr>
          <a:p>
            <a:r>
              <a:rPr lang="en-US" sz="2800">
                <a:latin typeface="MiSans Bold" panose="00000800000000000000" charset="-122"/>
                <a:ea typeface="MiSans Bold" panose="00000800000000000000" charset="-122"/>
                <a:cs typeface="+mn-ea"/>
              </a:rPr>
              <a:t>Sample Writing 1</a:t>
            </a:r>
            <a:r>
              <a:rPr lang="en-US" altLang="zh-CN" sz="2000">
                <a:latin typeface="MiSans Bold" panose="00000800000000000000" charset="-122"/>
                <a:ea typeface="MiSans Bold" panose="00000800000000000000" charset="-122"/>
                <a:cs typeface="+mn-ea"/>
              </a:rPr>
              <a:t> </a:t>
            </a:r>
            <a:endParaRPr lang="en-US" altLang="zh-CN" sz="2000">
              <a:latin typeface="MiSans Bold" panose="00000800000000000000" charset="-122"/>
              <a:ea typeface="MiSans Bold" panose="00000800000000000000" charset="-122"/>
              <a:cs typeface="+mn-ea"/>
            </a:endParaRPr>
          </a:p>
        </p:txBody>
      </p:sp>
      <p:sp>
        <p:nvSpPr>
          <p:cNvPr id="108550" name="矩形 108549"/>
          <p:cNvSpPr/>
          <p:nvPr>
            <p:custDataLst>
              <p:tags r:id="rId2"/>
            </p:custDataLst>
          </p:nvPr>
        </p:nvSpPr>
        <p:spPr>
          <a:xfrm>
            <a:off x="1125855" y="4800600"/>
            <a:ext cx="1254760" cy="1383665"/>
          </a:xfrm>
          <a:prstGeom prst="rect">
            <a:avLst/>
          </a:prstGeom>
          <a:noFill/>
          <a:ln w="9525">
            <a:noFill/>
          </a:ln>
        </p:spPr>
        <p:txBody>
          <a:bodyPr wrap="none">
            <a:spAutoFit/>
          </a:bodyPr>
          <a:p>
            <a:pPr>
              <a:buNone/>
            </a:pPr>
            <a:r>
              <a:rPr lang="zh-CN" altLang="en-US" sz="4200" b="1">
                <a:solidFill>
                  <a:srgbClr val="FFFFFF"/>
                </a:solidFill>
                <a:latin typeface="Arial" panose="020B0604020202020204" pitchFamily="34" charset="0"/>
              </a:rPr>
              <a:t>反思</a:t>
            </a:r>
            <a:endParaRPr lang="zh-CN" altLang="en-US" sz="4200" b="1">
              <a:solidFill>
                <a:srgbClr val="FFFFFF"/>
              </a:solidFill>
              <a:latin typeface="Arial" panose="020B0604020202020204" pitchFamily="34" charset="0"/>
            </a:endParaRPr>
          </a:p>
          <a:p>
            <a:pPr>
              <a:buNone/>
            </a:pPr>
            <a:r>
              <a:rPr lang="zh-CN" altLang="en-US" sz="4200" b="1">
                <a:solidFill>
                  <a:srgbClr val="FFFFFF"/>
                </a:solidFill>
                <a:latin typeface="Arial" panose="020B0604020202020204" pitchFamily="34" charset="0"/>
              </a:rPr>
              <a:t>提升</a:t>
            </a:r>
            <a:endParaRPr lang="zh-CN" altLang="en-US" sz="4200" b="1">
              <a:solidFill>
                <a:srgbClr val="FFFFFF"/>
              </a:solidFill>
              <a:latin typeface="Arial" panose="020B0604020202020204" pitchFamily="34" charset="0"/>
            </a:endParaRPr>
          </a:p>
        </p:txBody>
      </p:sp>
      <p:sp>
        <p:nvSpPr>
          <p:cNvPr id="2" name="文本框 1"/>
          <p:cNvSpPr txBox="1"/>
          <p:nvPr/>
        </p:nvSpPr>
        <p:spPr>
          <a:xfrm>
            <a:off x="763905" y="986155"/>
            <a:ext cx="9763125" cy="4399915"/>
          </a:xfrm>
          <a:prstGeom prst="rect">
            <a:avLst/>
          </a:prstGeom>
          <a:noFill/>
          <a:ln w="9525">
            <a:noFill/>
          </a:ln>
        </p:spPr>
        <p:txBody>
          <a:bodyPr wrap="square">
            <a:spAutoFit/>
          </a:bodyPr>
          <a:p>
            <a:pPr indent="266700"/>
            <a:r>
              <a:rPr lang="en-US" sz="2000" b="0" i="1">
                <a:latin typeface="Times New Roman Italic" charset="0"/>
              </a:rPr>
              <a:t>As I left him, he said, “Thank you. By the way, my name’s Dr. Holstrom.”</a:t>
            </a:r>
            <a:r>
              <a:rPr lang="en-US" sz="2000" b="0">
                <a:latin typeface="Times New Roman" panose="02020603050405020304" charset="0"/>
              </a:rPr>
              <a:t>The name </a:t>
            </a:r>
            <a:r>
              <a:rPr lang="en-US" sz="2000" b="1">
                <a:latin typeface="Times New Roman" panose="02020603050405020304" charset="0"/>
              </a:rPr>
              <a:t>ringing</a:t>
            </a:r>
            <a:r>
              <a:rPr lang="en-US" sz="2000" b="0">
                <a:latin typeface="Times New Roman" panose="02020603050405020304" charset="0"/>
              </a:rPr>
              <a:t> in my mind, I </a:t>
            </a:r>
            <a:r>
              <a:rPr lang="en-US" sz="2000" b="1">
                <a:latin typeface="Times New Roman" panose="02020603050405020304" charset="0"/>
              </a:rPr>
              <a:t>froze on the spot</a:t>
            </a:r>
            <a:r>
              <a:rPr lang="en-US" sz="2000" b="0">
                <a:latin typeface="Times New Roman" panose="02020603050405020304" charset="0"/>
              </a:rPr>
              <a:t>. Jeff Holstrom! Could this be the cold, stern father who demanded his son attend college or never enter his home again? </a:t>
            </a:r>
            <a:r>
              <a:rPr lang="en-US" sz="2000" b="1">
                <a:latin typeface="Times New Roman" panose="02020603050405020304" charset="0"/>
              </a:rPr>
              <a:t>Curiosity and doubt bubbling up</a:t>
            </a:r>
            <a:r>
              <a:rPr lang="en-US" sz="2000" b="0">
                <a:latin typeface="Times New Roman" panose="02020603050405020304" charset="0"/>
              </a:rPr>
              <a:t>, I turned around to get a glimpse of Dr. Holstrom, a</a:t>
            </a:r>
            <a:r>
              <a:rPr lang="en-US" sz="2000" b="1">
                <a:latin typeface="Times New Roman" panose="02020603050405020304" charset="0"/>
              </a:rPr>
              <a:t>ttempting to find some facial resemblances</a:t>
            </a:r>
            <a:r>
              <a:rPr lang="en-US" sz="2000" b="0">
                <a:latin typeface="Times New Roman" panose="02020603050405020304" charset="0"/>
              </a:rPr>
              <a:t>. Beaming and scanning, Dr. Holstrom</a:t>
            </a:r>
            <a:r>
              <a:rPr lang="en-US" sz="2000" b="0">
                <a:latin typeface="宋体" panose="02010600030101010101" pitchFamily="2" charset="-122"/>
              </a:rPr>
              <a:t> </a:t>
            </a:r>
            <a:r>
              <a:rPr lang="en-US" sz="2000" b="0">
                <a:latin typeface="Times New Roman" panose="02020603050405020304" charset="0"/>
              </a:rPr>
              <a:t>seemed to be looking for his daughter. </a:t>
            </a:r>
            <a:r>
              <a:rPr lang="en-US" sz="2000" b="1">
                <a:latin typeface="Times New Roman" panose="02020603050405020304" charset="0"/>
              </a:rPr>
              <a:t>Speeches given</a:t>
            </a:r>
            <a:r>
              <a:rPr lang="en-US" sz="2000" b="0">
                <a:latin typeface="Times New Roman" panose="02020603050405020304" charset="0"/>
              </a:rPr>
              <a:t>, the dean began to read the names of the graduates, inviting them onto the stage one by one to receive their diplomas.   </a:t>
            </a:r>
            <a:endParaRPr lang="en-US" sz="2000" b="0">
              <a:latin typeface="Times New Roman" panose="02020603050405020304" charset="0"/>
            </a:endParaRPr>
          </a:p>
          <a:p>
            <a:pPr indent="266700"/>
            <a:r>
              <a:rPr lang="en-US" sz="2000" b="0" i="1">
                <a:latin typeface="Times New Roman Italic" charset="0"/>
              </a:rPr>
              <a:t>Jeff was the last person to cross the stage.</a:t>
            </a:r>
            <a:r>
              <a:rPr lang="en-US" sz="2000" b="0">
                <a:latin typeface="Times New Roman" panose="02020603050405020304" charset="0"/>
              </a:rPr>
              <a:t> Having received his</a:t>
            </a:r>
            <a:r>
              <a:rPr lang="en-US" sz="2000" b="0">
                <a:latin typeface="宋体" panose="02010600030101010101" pitchFamily="2" charset="-122"/>
              </a:rPr>
              <a:t> </a:t>
            </a:r>
            <a:r>
              <a:rPr lang="en-US" sz="2000" b="0">
                <a:latin typeface="Times New Roman" panose="02020603050405020304" charset="0"/>
              </a:rPr>
              <a:t>diploma, he turned toward the audience, </a:t>
            </a:r>
            <a:r>
              <a:rPr lang="en-US" sz="2000" b="1">
                <a:latin typeface="Times New Roman" panose="02020603050405020304" charset="0"/>
              </a:rPr>
              <a:t>radiant with joy</a:t>
            </a:r>
            <a:r>
              <a:rPr lang="en-US" sz="2000" b="0">
                <a:latin typeface="Times New Roman" panose="02020603050405020304" charset="0"/>
              </a:rPr>
              <a:t>. Suddenly, a lone figure</a:t>
            </a:r>
            <a:r>
              <a:rPr lang="en-US" sz="2000" b="0">
                <a:latin typeface="宋体" panose="02010600030101010101" pitchFamily="2" charset="-122"/>
              </a:rPr>
              <a:t> </a:t>
            </a:r>
            <a:r>
              <a:rPr lang="en-US" sz="2000" b="1">
                <a:latin typeface="Times New Roman" panose="02020603050405020304" charset="0"/>
              </a:rPr>
              <a:t>popped into</a:t>
            </a:r>
            <a:r>
              <a:rPr lang="en-US" sz="2000" b="0">
                <a:latin typeface="Times New Roman" panose="02020603050405020304" charset="0"/>
              </a:rPr>
              <a:t> his eyes—Dr. Holstrom. I was not sure how Jeff spotted him in the crowd, but I could </a:t>
            </a:r>
            <a:r>
              <a:rPr lang="en-US" sz="2000" b="1">
                <a:latin typeface="Times New Roman" panose="02020603050405020304" charset="0"/>
              </a:rPr>
              <a:t>tell their eyes met</a:t>
            </a:r>
            <a:r>
              <a:rPr lang="en-US" sz="2000" b="0">
                <a:latin typeface="Times New Roman" panose="02020603050405020304" charset="0"/>
              </a:rPr>
              <a:t>.</a:t>
            </a:r>
            <a:r>
              <a:rPr lang="en-US" sz="2000" b="0">
                <a:latin typeface="宋体" panose="02010600030101010101" pitchFamily="2" charset="-122"/>
              </a:rPr>
              <a:t> </a:t>
            </a:r>
            <a:r>
              <a:rPr lang="en-US" sz="2000" b="0">
                <a:latin typeface="Times New Roman" panose="02020603050405020304" charset="0"/>
              </a:rPr>
              <a:t>Dr. Holstrom, </a:t>
            </a:r>
            <a:r>
              <a:rPr lang="en-US" sz="2000" b="1">
                <a:latin typeface="Times New Roman" panose="02020603050405020304" charset="0"/>
              </a:rPr>
              <a:t>gazing at Jeff thoughtfully</a:t>
            </a:r>
            <a:r>
              <a:rPr lang="en-US" sz="2000" b="0">
                <a:latin typeface="Times New Roman" panose="02020603050405020304" charset="0"/>
              </a:rPr>
              <a:t> for a few seconds, </a:t>
            </a:r>
            <a:r>
              <a:rPr lang="en-US" sz="2000" b="1">
                <a:latin typeface="Times New Roman" panose="02020603050405020304" charset="0"/>
              </a:rPr>
              <a:t>opened his arms</a:t>
            </a:r>
            <a:r>
              <a:rPr lang="en-US" sz="2000" b="1">
                <a:latin typeface="宋体" panose="02010600030101010101" pitchFamily="2" charset="-122"/>
              </a:rPr>
              <a:t> </a:t>
            </a:r>
            <a:r>
              <a:rPr lang="en-US" sz="2000" b="1">
                <a:latin typeface="Times New Roman" panose="02020603050405020304" charset="0"/>
              </a:rPr>
              <a:t>as if to embrace the air around him</a:t>
            </a:r>
            <a:r>
              <a:rPr lang="en-US" sz="2000" b="0">
                <a:latin typeface="Times New Roman" panose="02020603050405020304" charset="0"/>
              </a:rPr>
              <a:t>. For a moment time seemed to </a:t>
            </a:r>
            <a:r>
              <a:rPr lang="en-US" sz="2000" b="1">
                <a:latin typeface="Times New Roman" panose="02020603050405020304" charset="0"/>
              </a:rPr>
              <a:t>stand still</a:t>
            </a:r>
            <a:r>
              <a:rPr lang="en-US" sz="2000" b="0">
                <a:latin typeface="Times New Roman" panose="02020603050405020304" charset="0"/>
              </a:rPr>
              <a:t>. Jeff came down, smiling with tears in eyes. </a:t>
            </a:r>
            <a:r>
              <a:rPr lang="en-US" sz="2000" b="1">
                <a:highlight>
                  <a:srgbClr val="FFFF00"/>
                </a:highlight>
                <a:latin typeface="Times New Roman" panose="02020603050405020304" charset="0"/>
              </a:rPr>
              <a:t>“My father is here,” he whispered to me, “I think I’m going home.”</a:t>
            </a:r>
            <a:r>
              <a:rPr lang="en-US" sz="2000" b="0">
                <a:latin typeface="宋体" panose="02010600030101010101" pitchFamily="2" charset="-122"/>
              </a:rPr>
              <a:t> </a:t>
            </a:r>
            <a:endParaRPr lang="en-US" altLang="en-US" sz="2000" b="0">
              <a:latin typeface="宋体" panose="02010600030101010101" pitchFamily="2" charset="-122"/>
            </a:endParaRPr>
          </a:p>
        </p:txBody>
      </p:sp>
      <p:sp>
        <p:nvSpPr>
          <p:cNvPr id="7" name="文本框 6"/>
          <p:cNvSpPr txBox="1"/>
          <p:nvPr/>
        </p:nvSpPr>
        <p:spPr>
          <a:xfrm>
            <a:off x="652145" y="5542280"/>
            <a:ext cx="9782175" cy="953770"/>
          </a:xfrm>
          <a:prstGeom prst="rect">
            <a:avLst/>
          </a:prstGeom>
          <a:effectLst>
            <a:softEdge rad="50800"/>
          </a:effectLst>
        </p:spPr>
        <p:style>
          <a:lnRef idx="0">
            <a:srgbClr val="FFFFFF"/>
          </a:lnRef>
          <a:fillRef idx="1">
            <a:srgbClr val="246EFD"/>
          </a:fillRef>
          <a:effectRef idx="0">
            <a:srgbClr val="FFFFFF"/>
          </a:effectRef>
          <a:fontRef idx="minor">
            <a:sysClr val="window" lastClr="FFFFFF"/>
          </a:fontRef>
        </p:style>
        <p:txBody>
          <a:bodyPr wrap="square" rtlCol="0" anchor="t">
            <a:noAutofit/>
          </a:bodyPr>
          <a:p>
            <a:r>
              <a:rPr lang="en-US" altLang="zh-CN"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Your assessment: _________________</a:t>
            </a:r>
            <a:endParaRPr lang="en-US" altLang="zh-CN"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endParaRPr>
          </a:p>
          <a:p>
            <a:r>
              <a:rPr lang="en-US" altLang="zh-CN"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rPr>
              <a:t>Why? _____________________________________________</a:t>
            </a:r>
            <a:endParaRPr lang="en-US" altLang="zh-CN" sz="2400">
              <a:solidFill>
                <a:sysClr val="window" lastClr="FFFFFF"/>
              </a:solidFill>
              <a:latin typeface="Times New Roman" panose="02020603050405020304" charset="0"/>
              <a:ea typeface="微软雅黑" panose="020B0503020204020204" charset="-122"/>
              <a:cs typeface="Times New Roman" panose="02020603050405020304" charset="0"/>
              <a:sym typeface="MiSans"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8550">
                                            <p:txEl>
                                              <p:charRg st="0" end="3"/>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8550">
                                            <p:txEl>
                                              <p:charRg st="3"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任意多边形"/>
          <p:cNvSpPr>
            <a:spLocks noEditPoints="1"/>
          </p:cNvSpPr>
          <p:nvPr/>
        </p:nvSpPr>
        <p:spPr bwMode="auto">
          <a:xfrm>
            <a:off x="475615" y="389890"/>
            <a:ext cx="529590" cy="44005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00AFA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solidFill>
                <a:srgbClr val="595959"/>
              </a:solidFill>
              <a:ea typeface="汉仪君黑-45简" panose="020B0604020202020204" charset="-122"/>
              <a:cs typeface="汉仪君黑-45简" panose="020B0604020202020204" charset="-122"/>
            </a:endParaRPr>
          </a:p>
        </p:txBody>
      </p:sp>
      <p:sp>
        <p:nvSpPr>
          <p:cNvPr id="5" name="文本框 4"/>
          <p:cNvSpPr txBox="1"/>
          <p:nvPr>
            <p:custDataLst>
              <p:tags r:id="rId1"/>
            </p:custDataLst>
          </p:nvPr>
        </p:nvSpPr>
        <p:spPr>
          <a:xfrm>
            <a:off x="1215390" y="294005"/>
            <a:ext cx="11218545" cy="521970"/>
          </a:xfrm>
          <a:prstGeom prst="rect">
            <a:avLst/>
          </a:prstGeom>
          <a:noFill/>
        </p:spPr>
        <p:txBody>
          <a:bodyPr wrap="square" rtlCol="0">
            <a:spAutoFit/>
          </a:bodyPr>
          <a:p>
            <a:r>
              <a:rPr lang="en-US" sz="2800">
                <a:latin typeface="MiSans Bold" panose="00000800000000000000" charset="-122"/>
                <a:ea typeface="MiSans Bold" panose="00000800000000000000" charset="-122"/>
                <a:cs typeface="+mn-ea"/>
              </a:rPr>
              <a:t>Sample Writing 2</a:t>
            </a:r>
            <a:r>
              <a:rPr lang="en-US" altLang="zh-CN" sz="2000">
                <a:latin typeface="MiSans Bold" panose="00000800000000000000" charset="-122"/>
                <a:ea typeface="MiSans Bold" panose="00000800000000000000" charset="-122"/>
                <a:cs typeface="+mn-ea"/>
              </a:rPr>
              <a:t> </a:t>
            </a:r>
            <a:endParaRPr lang="en-US" altLang="zh-CN" sz="2000">
              <a:latin typeface="MiSans Bold" panose="00000800000000000000" charset="-122"/>
              <a:ea typeface="MiSans Bold" panose="00000800000000000000" charset="-122"/>
              <a:cs typeface="+mn-ea"/>
            </a:endParaRPr>
          </a:p>
        </p:txBody>
      </p:sp>
      <p:sp>
        <p:nvSpPr>
          <p:cNvPr id="108550" name="矩形 108549"/>
          <p:cNvSpPr/>
          <p:nvPr>
            <p:custDataLst>
              <p:tags r:id="rId2"/>
            </p:custDataLst>
          </p:nvPr>
        </p:nvSpPr>
        <p:spPr>
          <a:xfrm>
            <a:off x="1125855" y="4800600"/>
            <a:ext cx="1254760" cy="1383665"/>
          </a:xfrm>
          <a:prstGeom prst="rect">
            <a:avLst/>
          </a:prstGeom>
          <a:noFill/>
          <a:ln w="9525">
            <a:noFill/>
          </a:ln>
        </p:spPr>
        <p:txBody>
          <a:bodyPr wrap="none">
            <a:spAutoFit/>
          </a:bodyPr>
          <a:p>
            <a:pPr>
              <a:buNone/>
            </a:pPr>
            <a:r>
              <a:rPr lang="zh-CN" altLang="en-US" sz="4200" b="1">
                <a:solidFill>
                  <a:srgbClr val="FFFFFF"/>
                </a:solidFill>
                <a:latin typeface="Arial" panose="020B0604020202020204" pitchFamily="34" charset="0"/>
              </a:rPr>
              <a:t>反思</a:t>
            </a:r>
            <a:endParaRPr lang="zh-CN" altLang="en-US" sz="4200" b="1">
              <a:solidFill>
                <a:srgbClr val="FFFFFF"/>
              </a:solidFill>
              <a:latin typeface="Arial" panose="020B0604020202020204" pitchFamily="34" charset="0"/>
            </a:endParaRPr>
          </a:p>
          <a:p>
            <a:pPr>
              <a:buNone/>
            </a:pPr>
            <a:r>
              <a:rPr lang="zh-CN" altLang="en-US" sz="4200" b="1">
                <a:solidFill>
                  <a:srgbClr val="FFFFFF"/>
                </a:solidFill>
                <a:latin typeface="Arial" panose="020B0604020202020204" pitchFamily="34" charset="0"/>
              </a:rPr>
              <a:t>提升</a:t>
            </a:r>
            <a:endParaRPr lang="zh-CN" altLang="en-US" sz="4200" b="1">
              <a:solidFill>
                <a:srgbClr val="FFFFFF"/>
              </a:solidFill>
              <a:latin typeface="Arial" panose="020B0604020202020204" pitchFamily="34" charset="0"/>
            </a:endParaRPr>
          </a:p>
        </p:txBody>
      </p:sp>
      <p:pic>
        <p:nvPicPr>
          <p:cNvPr id="3" name="图片 2"/>
          <p:cNvPicPr>
            <a:picLocks noChangeAspect="1"/>
          </p:cNvPicPr>
          <p:nvPr>
            <p:custDataLst>
              <p:tags r:id="rId3"/>
            </p:custDataLst>
          </p:nvPr>
        </p:nvPicPr>
        <p:blipFill>
          <a:blip r:embed="rId4"/>
          <a:stretch>
            <a:fillRect/>
          </a:stretch>
        </p:blipFill>
        <p:spPr>
          <a:xfrm>
            <a:off x="582930" y="1250315"/>
            <a:ext cx="7632065" cy="4458970"/>
          </a:xfrm>
          <a:prstGeom prst="rect">
            <a:avLst/>
          </a:prstGeom>
        </p:spPr>
      </p:pic>
      <p:sp>
        <p:nvSpPr>
          <p:cNvPr id="4" name="文本框 3"/>
          <p:cNvSpPr txBox="1"/>
          <p:nvPr/>
        </p:nvSpPr>
        <p:spPr>
          <a:xfrm>
            <a:off x="8459470" y="1250315"/>
            <a:ext cx="3335020" cy="4707890"/>
          </a:xfrm>
          <a:prstGeom prst="rect">
            <a:avLst/>
          </a:prstGeom>
          <a:noFill/>
        </p:spPr>
        <p:txBody>
          <a:bodyPr wrap="square" rtlCol="0">
            <a:spAutoFit/>
          </a:bodyPr>
          <a:p>
            <a:r>
              <a:rPr lang="en-US" altLang="zh-CN" sz="2000">
                <a:latin typeface="微软雅黑" panose="020B0503020204020204" charset="-122"/>
                <a:ea typeface="微软雅黑" panose="020B0503020204020204" charset="-122"/>
                <a:cs typeface="微软雅黑" panose="020B0503020204020204" charset="-122"/>
              </a:rPr>
              <a:t>1. </a:t>
            </a:r>
            <a:r>
              <a:rPr lang="zh-CN" altLang="en-US" sz="2000">
                <a:latin typeface="微软雅黑" panose="020B0503020204020204" charset="-122"/>
                <a:ea typeface="微软雅黑" panose="020B0503020204020204" charset="-122"/>
                <a:cs typeface="微软雅黑" panose="020B0503020204020204" charset="-122"/>
              </a:rPr>
              <a:t>首句用倒装结构，但整句有点冗长，读之不够自然</a:t>
            </a:r>
            <a:endParaRPr lang="zh-CN" altLang="en-US" sz="2000">
              <a:latin typeface="微软雅黑" panose="020B0503020204020204" charset="-122"/>
              <a:ea typeface="微软雅黑" panose="020B0503020204020204" charset="-122"/>
              <a:cs typeface="微软雅黑" panose="020B0503020204020204" charset="-122"/>
            </a:endParaRPr>
          </a:p>
          <a:p>
            <a:endParaRPr lang="zh-CN" altLang="en-US" sz="2000">
              <a:latin typeface="微软雅黑" panose="020B0503020204020204" charset="-122"/>
              <a:ea typeface="微软雅黑" panose="020B0503020204020204" charset="-122"/>
              <a:cs typeface="微软雅黑" panose="020B0503020204020204" charset="-122"/>
            </a:endParaRPr>
          </a:p>
          <a:p>
            <a:r>
              <a:rPr lang="en-US" altLang="zh-CN" sz="2000">
                <a:latin typeface="微软雅黑" panose="020B0503020204020204" charset="-122"/>
                <a:ea typeface="微软雅黑" panose="020B0503020204020204" charset="-122"/>
                <a:cs typeface="微软雅黑" panose="020B0503020204020204" charset="-122"/>
              </a:rPr>
              <a:t>2.</a:t>
            </a:r>
            <a:r>
              <a:rPr lang="zh-CN" altLang="en-US" sz="2000">
                <a:latin typeface="微软雅黑" panose="020B0503020204020204" charset="-122"/>
                <a:ea typeface="微软雅黑" panose="020B0503020204020204" charset="-122"/>
                <a:cs typeface="微软雅黑" panose="020B0503020204020204" charset="-122"/>
              </a:rPr>
              <a:t>关于我告诉</a:t>
            </a:r>
            <a:r>
              <a:rPr lang="en-US" altLang="zh-CN" sz="2000">
                <a:latin typeface="微软雅黑" panose="020B0503020204020204" charset="-122"/>
                <a:ea typeface="微软雅黑" panose="020B0503020204020204" charset="-122"/>
                <a:cs typeface="微软雅黑" panose="020B0503020204020204" charset="-122"/>
              </a:rPr>
              <a:t>Jeff</a:t>
            </a:r>
            <a:r>
              <a:rPr lang="zh-CN" altLang="en-US" sz="2000">
                <a:latin typeface="微软雅黑" panose="020B0503020204020204" charset="-122"/>
                <a:ea typeface="微软雅黑" panose="020B0503020204020204" charset="-122"/>
                <a:cs typeface="微软雅黑" panose="020B0503020204020204" charset="-122"/>
              </a:rPr>
              <a:t>他的父亲到来，并称之为</a:t>
            </a:r>
            <a:r>
              <a:rPr lang="en-US" altLang="zh-CN" sz="2000">
                <a:latin typeface="微软雅黑" panose="020B0503020204020204" charset="-122"/>
                <a:ea typeface="微软雅黑" panose="020B0503020204020204" charset="-122"/>
                <a:cs typeface="微软雅黑" panose="020B0503020204020204" charset="-122"/>
              </a:rPr>
              <a:t>“nightmare”</a:t>
            </a:r>
            <a:r>
              <a:rPr lang="zh-CN" altLang="en-US" sz="2000">
                <a:latin typeface="微软雅黑" panose="020B0503020204020204" charset="-122"/>
                <a:ea typeface="微软雅黑" panose="020B0503020204020204" charset="-122"/>
                <a:cs typeface="微软雅黑" panose="020B0503020204020204" charset="-122"/>
              </a:rPr>
              <a:t>的情节构思略有不妥</a:t>
            </a:r>
            <a:endParaRPr lang="zh-CN" altLang="en-US" sz="2000">
              <a:latin typeface="微软雅黑" panose="020B0503020204020204" charset="-122"/>
              <a:ea typeface="微软雅黑" panose="020B0503020204020204" charset="-122"/>
              <a:cs typeface="微软雅黑" panose="020B0503020204020204" charset="-122"/>
            </a:endParaRPr>
          </a:p>
          <a:p>
            <a:endParaRPr lang="zh-CN" altLang="en-US" sz="2000">
              <a:latin typeface="微软雅黑" panose="020B0503020204020204" charset="-122"/>
              <a:ea typeface="微软雅黑" panose="020B0503020204020204" charset="-122"/>
              <a:cs typeface="微软雅黑" panose="020B0503020204020204" charset="-122"/>
            </a:endParaRPr>
          </a:p>
          <a:p>
            <a:r>
              <a:rPr lang="en-US" altLang="zh-CN" sz="2000">
                <a:latin typeface="微软雅黑" panose="020B0503020204020204" charset="-122"/>
                <a:ea typeface="微软雅黑" panose="020B0503020204020204" charset="-122"/>
                <a:cs typeface="微软雅黑" panose="020B0503020204020204" charset="-122"/>
              </a:rPr>
              <a:t>3.Jeff </a:t>
            </a:r>
            <a:r>
              <a:rPr lang="zh-CN" altLang="en-US" sz="2000">
                <a:latin typeface="微软雅黑" panose="020B0503020204020204" charset="-122"/>
                <a:ea typeface="微软雅黑" panose="020B0503020204020204" charset="-122"/>
                <a:cs typeface="微软雅黑" panose="020B0503020204020204" charset="-122"/>
              </a:rPr>
              <a:t>父亲与</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我</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分享，</a:t>
            </a:r>
            <a:r>
              <a:rPr lang="en-US" altLang="zh-CN" sz="2000">
                <a:latin typeface="微软雅黑" panose="020B0503020204020204" charset="-122"/>
                <a:ea typeface="微软雅黑" panose="020B0503020204020204" charset="-122"/>
                <a:cs typeface="微软雅黑" panose="020B0503020204020204" charset="-122"/>
              </a:rPr>
              <a:t>“shut up”</a:t>
            </a:r>
            <a:r>
              <a:rPr lang="zh-CN" altLang="en-US" sz="2000">
                <a:latin typeface="微软雅黑" panose="020B0503020204020204" charset="-122"/>
                <a:ea typeface="微软雅黑" panose="020B0503020204020204" charset="-122"/>
                <a:cs typeface="微软雅黑" panose="020B0503020204020204" charset="-122"/>
              </a:rPr>
              <a:t>此词略有不妥</a:t>
            </a:r>
            <a:endParaRPr lang="zh-CN" altLang="en-US" sz="2000">
              <a:latin typeface="微软雅黑" panose="020B0503020204020204" charset="-122"/>
              <a:ea typeface="微软雅黑" panose="020B0503020204020204" charset="-122"/>
              <a:cs typeface="微软雅黑" panose="020B0503020204020204" charset="-122"/>
            </a:endParaRPr>
          </a:p>
          <a:p>
            <a:endParaRPr lang="zh-CN" altLang="en-US" sz="2000">
              <a:latin typeface="微软雅黑" panose="020B0503020204020204" charset="-122"/>
              <a:ea typeface="微软雅黑" panose="020B0503020204020204" charset="-122"/>
              <a:cs typeface="微软雅黑" panose="020B0503020204020204" charset="-122"/>
            </a:endParaRPr>
          </a:p>
          <a:p>
            <a:r>
              <a:rPr lang="en-US" altLang="zh-CN" sz="2000" b="1">
                <a:latin typeface="微软雅黑" panose="020B0503020204020204" charset="-122"/>
                <a:ea typeface="微软雅黑" panose="020B0503020204020204" charset="-122"/>
                <a:cs typeface="微软雅黑" panose="020B0503020204020204" charset="-122"/>
              </a:rPr>
              <a:t>4.</a:t>
            </a:r>
            <a:r>
              <a:rPr lang="zh-CN" altLang="en-US" sz="2000" b="1">
                <a:latin typeface="微软雅黑" panose="020B0503020204020204" charset="-122"/>
                <a:ea typeface="微软雅黑" panose="020B0503020204020204" charset="-122"/>
                <a:cs typeface="微软雅黑" panose="020B0503020204020204" charset="-122"/>
              </a:rPr>
              <a:t>本段写作总体方向正确，部分略有细节上的偏差，考生有较强的语言水平，能使行文连贯性保持。</a:t>
            </a:r>
            <a:endParaRPr lang="zh-CN" altLang="en-US" sz="20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8550">
                                            <p:txEl>
                                              <p:charRg st="0" end="3"/>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8550">
                                            <p:txEl>
                                              <p:charRg st="3"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任意多边形"/>
          <p:cNvSpPr>
            <a:spLocks noEditPoints="1"/>
          </p:cNvSpPr>
          <p:nvPr/>
        </p:nvSpPr>
        <p:spPr bwMode="auto">
          <a:xfrm>
            <a:off x="475615" y="389890"/>
            <a:ext cx="529590" cy="44005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00AFA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solidFill>
                <a:srgbClr val="595959"/>
              </a:solidFill>
              <a:ea typeface="汉仪君黑-45简" panose="020B0604020202020204" charset="-122"/>
              <a:cs typeface="汉仪君黑-45简" panose="020B0604020202020204" charset="-122"/>
            </a:endParaRPr>
          </a:p>
        </p:txBody>
      </p:sp>
      <p:sp>
        <p:nvSpPr>
          <p:cNvPr id="5" name="文本框 4"/>
          <p:cNvSpPr txBox="1"/>
          <p:nvPr>
            <p:custDataLst>
              <p:tags r:id="rId1"/>
            </p:custDataLst>
          </p:nvPr>
        </p:nvSpPr>
        <p:spPr>
          <a:xfrm>
            <a:off x="1215390" y="294005"/>
            <a:ext cx="11218545" cy="521970"/>
          </a:xfrm>
          <a:prstGeom prst="rect">
            <a:avLst/>
          </a:prstGeom>
          <a:noFill/>
        </p:spPr>
        <p:txBody>
          <a:bodyPr wrap="square" rtlCol="0">
            <a:spAutoFit/>
          </a:bodyPr>
          <a:p>
            <a:r>
              <a:rPr lang="en-US" sz="2800">
                <a:latin typeface="MiSans Bold" panose="00000800000000000000" charset="-122"/>
                <a:ea typeface="MiSans Bold" panose="00000800000000000000" charset="-122"/>
                <a:cs typeface="+mn-ea"/>
              </a:rPr>
              <a:t>Sample Writing 2</a:t>
            </a:r>
            <a:endParaRPr lang="en-US" altLang="zh-CN" sz="2000">
              <a:latin typeface="MiSans Bold" panose="00000800000000000000" charset="-122"/>
              <a:ea typeface="MiSans Bold" panose="00000800000000000000" charset="-122"/>
              <a:cs typeface="+mn-ea"/>
            </a:endParaRPr>
          </a:p>
        </p:txBody>
      </p:sp>
      <p:sp>
        <p:nvSpPr>
          <p:cNvPr id="108550" name="矩形 108549"/>
          <p:cNvSpPr/>
          <p:nvPr>
            <p:custDataLst>
              <p:tags r:id="rId2"/>
            </p:custDataLst>
          </p:nvPr>
        </p:nvSpPr>
        <p:spPr>
          <a:xfrm>
            <a:off x="1125855" y="4800600"/>
            <a:ext cx="1254760" cy="1383665"/>
          </a:xfrm>
          <a:prstGeom prst="rect">
            <a:avLst/>
          </a:prstGeom>
          <a:noFill/>
          <a:ln w="9525">
            <a:noFill/>
          </a:ln>
        </p:spPr>
        <p:txBody>
          <a:bodyPr wrap="none">
            <a:spAutoFit/>
          </a:bodyPr>
          <a:p>
            <a:pPr>
              <a:buNone/>
            </a:pPr>
            <a:r>
              <a:rPr lang="zh-CN" altLang="en-US" sz="4200" b="1">
                <a:solidFill>
                  <a:srgbClr val="FFFFFF"/>
                </a:solidFill>
                <a:latin typeface="Arial" panose="020B0604020202020204" pitchFamily="34" charset="0"/>
              </a:rPr>
              <a:t>反思</a:t>
            </a:r>
            <a:endParaRPr lang="zh-CN" altLang="en-US" sz="4200" b="1">
              <a:solidFill>
                <a:srgbClr val="FFFFFF"/>
              </a:solidFill>
              <a:latin typeface="Arial" panose="020B0604020202020204" pitchFamily="34" charset="0"/>
            </a:endParaRPr>
          </a:p>
          <a:p>
            <a:pPr>
              <a:buNone/>
            </a:pPr>
            <a:r>
              <a:rPr lang="zh-CN" altLang="en-US" sz="4200" b="1">
                <a:solidFill>
                  <a:srgbClr val="FFFFFF"/>
                </a:solidFill>
                <a:latin typeface="Arial" panose="020B0604020202020204" pitchFamily="34" charset="0"/>
              </a:rPr>
              <a:t>提升</a:t>
            </a:r>
            <a:endParaRPr lang="zh-CN" altLang="en-US" sz="4200" b="1">
              <a:solidFill>
                <a:srgbClr val="FFFFFF"/>
              </a:solidFill>
              <a:latin typeface="Arial" panose="020B0604020202020204" pitchFamily="34" charset="0"/>
            </a:endParaRPr>
          </a:p>
        </p:txBody>
      </p:sp>
      <p:sp>
        <p:nvSpPr>
          <p:cNvPr id="4" name="文本框 3"/>
          <p:cNvSpPr txBox="1"/>
          <p:nvPr/>
        </p:nvSpPr>
        <p:spPr>
          <a:xfrm>
            <a:off x="8555355" y="1120775"/>
            <a:ext cx="3289935" cy="4399915"/>
          </a:xfrm>
          <a:prstGeom prst="rect">
            <a:avLst/>
          </a:prstGeom>
          <a:noFill/>
        </p:spPr>
        <p:txBody>
          <a:bodyPr wrap="square" rtlCol="0">
            <a:spAutoFit/>
          </a:bodyPr>
          <a:p>
            <a:r>
              <a:rPr lang="en-US" altLang="zh-CN" sz="2000">
                <a:latin typeface="微软雅黑" panose="020B0503020204020204" charset="-122"/>
                <a:ea typeface="微软雅黑" panose="020B0503020204020204" charset="-122"/>
                <a:cs typeface="微软雅黑" panose="020B0503020204020204" charset="-122"/>
              </a:rPr>
              <a:t>1. </a:t>
            </a:r>
            <a:r>
              <a:rPr lang="zh-CN" altLang="en-US" sz="2000">
                <a:latin typeface="微软雅黑" panose="020B0503020204020204" charset="-122"/>
                <a:ea typeface="微软雅黑" panose="020B0503020204020204" charset="-122"/>
                <a:cs typeface="微软雅黑" panose="020B0503020204020204" charset="-122"/>
              </a:rPr>
              <a:t>首句描绘父亲见到儿子时的情态</a:t>
            </a:r>
            <a:r>
              <a:rPr lang="zh-CN" altLang="en-US" sz="2000" b="1">
                <a:latin typeface="微软雅黑" panose="020B0503020204020204" charset="-122"/>
                <a:ea typeface="微软雅黑" panose="020B0503020204020204" charset="-122"/>
                <a:cs typeface="微软雅黑" panose="020B0503020204020204" charset="-122"/>
              </a:rPr>
              <a:t>颇有可取之处</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a:p>
            <a:endParaRPr lang="zh-CN" altLang="en-US" sz="2000">
              <a:latin typeface="微软雅黑" panose="020B0503020204020204" charset="-122"/>
              <a:ea typeface="微软雅黑" panose="020B0503020204020204" charset="-122"/>
              <a:cs typeface="微软雅黑" panose="020B0503020204020204" charset="-122"/>
            </a:endParaRPr>
          </a:p>
          <a:p>
            <a:r>
              <a:rPr lang="en-US" altLang="zh-CN" sz="2000">
                <a:latin typeface="微软雅黑" panose="020B0503020204020204" charset="-122"/>
                <a:ea typeface="微软雅黑" panose="020B0503020204020204" charset="-122"/>
                <a:cs typeface="微软雅黑" panose="020B0503020204020204" charset="-122"/>
              </a:rPr>
              <a:t>2.</a:t>
            </a:r>
            <a:r>
              <a:rPr lang="en-US" sz="2000">
                <a:latin typeface="微软雅黑" panose="020B0503020204020204" charset="-122"/>
                <a:ea typeface="微软雅黑" panose="020B0503020204020204" charset="-122"/>
                <a:cs typeface="微软雅黑" panose="020B0503020204020204" charset="-122"/>
              </a:rPr>
              <a:t>once </a:t>
            </a:r>
            <a:r>
              <a:rPr lang="zh-CN" altLang="en-US" sz="2000">
                <a:latin typeface="微软雅黑" panose="020B0503020204020204" charset="-122"/>
                <a:ea typeface="微软雅黑" panose="020B0503020204020204" charset="-122"/>
                <a:cs typeface="微软雅黑" panose="020B0503020204020204" charset="-122"/>
              </a:rPr>
              <a:t>建议可改成</a:t>
            </a:r>
            <a:r>
              <a:rPr lang="en-US" altLang="zh-CN" sz="2000">
                <a:latin typeface="微软雅黑" panose="020B0503020204020204" charset="-122"/>
                <a:ea typeface="微软雅黑" panose="020B0503020204020204" charset="-122"/>
                <a:cs typeface="微软雅黑" panose="020B0503020204020204" charset="-122"/>
              </a:rPr>
              <a:t>previous</a:t>
            </a:r>
            <a:endParaRPr lang="zh-CN" altLang="en-US" sz="2000">
              <a:latin typeface="微软雅黑" panose="020B0503020204020204" charset="-122"/>
              <a:ea typeface="微软雅黑" panose="020B0503020204020204" charset="-122"/>
              <a:cs typeface="微软雅黑" panose="020B0503020204020204" charset="-122"/>
            </a:endParaRPr>
          </a:p>
          <a:p>
            <a:endParaRPr lang="zh-CN" altLang="en-US" sz="2000">
              <a:latin typeface="微软雅黑" panose="020B0503020204020204" charset="-122"/>
              <a:ea typeface="微软雅黑" panose="020B0503020204020204" charset="-122"/>
              <a:cs typeface="微软雅黑" panose="020B0503020204020204" charset="-122"/>
            </a:endParaRPr>
          </a:p>
          <a:p>
            <a:r>
              <a:rPr lang="en-US" altLang="zh-CN" sz="2000">
                <a:latin typeface="微软雅黑" panose="020B0503020204020204" charset="-122"/>
                <a:ea typeface="微软雅黑" panose="020B0503020204020204" charset="-122"/>
                <a:cs typeface="微软雅黑" panose="020B0503020204020204" charset="-122"/>
              </a:rPr>
              <a:t>3.</a:t>
            </a:r>
            <a:r>
              <a:rPr lang="en-US" sz="2000">
                <a:latin typeface="微软雅黑" panose="020B0503020204020204" charset="-122"/>
                <a:ea typeface="微软雅黑" panose="020B0503020204020204" charset="-122"/>
                <a:cs typeface="微软雅黑" panose="020B0503020204020204" charset="-122"/>
              </a:rPr>
              <a:t>breakthrough in their intense familyship </a:t>
            </a:r>
            <a:r>
              <a:rPr lang="zh-CN" altLang="en-US" sz="2000">
                <a:latin typeface="微软雅黑" panose="020B0503020204020204" charset="-122"/>
                <a:ea typeface="微软雅黑" panose="020B0503020204020204" charset="-122"/>
                <a:cs typeface="微软雅黑" panose="020B0503020204020204" charset="-122"/>
              </a:rPr>
              <a:t>表述不妥，更应该是家庭关系的修复，而非突破。</a:t>
            </a:r>
            <a:endParaRPr lang="zh-CN" altLang="en-US" sz="2000">
              <a:latin typeface="微软雅黑" panose="020B0503020204020204" charset="-122"/>
              <a:ea typeface="微软雅黑" panose="020B0503020204020204" charset="-122"/>
              <a:cs typeface="微软雅黑" panose="020B0503020204020204" charset="-122"/>
            </a:endParaRPr>
          </a:p>
          <a:p>
            <a:endParaRPr lang="zh-CN" altLang="en-US" sz="2000">
              <a:latin typeface="微软雅黑" panose="020B0503020204020204" charset="-122"/>
              <a:ea typeface="微软雅黑" panose="020B0503020204020204" charset="-122"/>
              <a:cs typeface="微软雅黑" panose="020B0503020204020204" charset="-122"/>
            </a:endParaRPr>
          </a:p>
          <a:p>
            <a:r>
              <a:rPr lang="en-US" altLang="zh-CN" sz="2000" b="1">
                <a:latin typeface="微软雅黑" panose="020B0503020204020204" charset="-122"/>
                <a:ea typeface="微软雅黑" panose="020B0503020204020204" charset="-122"/>
                <a:cs typeface="微软雅黑" panose="020B0503020204020204" charset="-122"/>
              </a:rPr>
              <a:t>4.</a:t>
            </a:r>
            <a:r>
              <a:rPr lang="zh-CN" sz="2000" b="1">
                <a:latin typeface="微软雅黑" panose="020B0503020204020204" charset="-122"/>
                <a:ea typeface="微软雅黑" panose="020B0503020204020204" charset="-122"/>
                <a:cs typeface="微软雅黑" panose="020B0503020204020204" charset="-122"/>
              </a:rPr>
              <a:t>文章整体用词风格有点与原文不甚协同，建议考虑自然化语言风格。</a:t>
            </a:r>
            <a:endParaRPr lang="zh-CN" sz="2000" b="1">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custDataLst>
              <p:tags r:id="rId3"/>
            </p:custDataLst>
          </p:nvPr>
        </p:nvPicPr>
        <p:blipFill>
          <a:blip r:embed="rId4"/>
          <a:stretch>
            <a:fillRect/>
          </a:stretch>
        </p:blipFill>
        <p:spPr>
          <a:xfrm>
            <a:off x="436245" y="1215390"/>
            <a:ext cx="7909560" cy="4624705"/>
          </a:xfrm>
          <a:prstGeom prst="rect">
            <a:avLst/>
          </a:prstGeom>
        </p:spPr>
      </p:pic>
      <p:sp>
        <p:nvSpPr>
          <p:cNvPr id="6" name="文本框 5"/>
          <p:cNvSpPr txBox="1"/>
          <p:nvPr/>
        </p:nvSpPr>
        <p:spPr>
          <a:xfrm>
            <a:off x="1513840" y="6029960"/>
            <a:ext cx="8742680" cy="398780"/>
          </a:xfrm>
          <a:prstGeom prst="rect">
            <a:avLst/>
          </a:prstGeom>
          <a:noFill/>
        </p:spPr>
        <p:txBody>
          <a:bodyPr wrap="square" rtlCol="0">
            <a:spAutoFit/>
          </a:bodyPr>
          <a:p>
            <a:r>
              <a:rPr lang="zh-CN" altLang="en-US" sz="2000" b="1">
                <a:highlight>
                  <a:srgbClr val="FFFF00"/>
                </a:highlight>
              </a:rPr>
              <a:t>本文有部分晦涩用语，但综合来看，还是可以打在第四、第五档。</a:t>
            </a:r>
            <a:endParaRPr lang="zh-CN" altLang="en-US" sz="2000" b="1">
              <a:highlight>
                <a:srgbClr val="FFFF00"/>
              </a:highlight>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8550">
                                            <p:txEl>
                                              <p:charRg st="0" end="3"/>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8550">
                                            <p:txEl>
                                              <p:charRg st="3"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a:xfrm flipH="1">
            <a:off x="3950566" y="4521014"/>
            <a:ext cx="6395720"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345537" y="3224372"/>
            <a:ext cx="6000750"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nvGrpSpPr>
          <p:cNvPr id="5" name="Group 87"/>
          <p:cNvGrpSpPr/>
          <p:nvPr/>
        </p:nvGrpSpPr>
        <p:grpSpPr>
          <a:xfrm rot="5400000">
            <a:off x="-905798" y="1527491"/>
            <a:ext cx="4284540" cy="4283978"/>
            <a:chOff x="2871476" y="3342816"/>
            <a:chExt cx="3213405" cy="3213402"/>
          </a:xfrm>
          <a:solidFill>
            <a:schemeClr val="tx1">
              <a:lumMod val="50000"/>
              <a:lumOff val="50000"/>
            </a:schemeClr>
          </a:solidFill>
        </p:grpSpPr>
        <p:sp>
          <p:nvSpPr>
            <p:cNvPr id="62" name="Block Arc 61"/>
            <p:cNvSpPr/>
            <p:nvPr/>
          </p:nvSpPr>
          <p:spPr>
            <a:xfrm>
              <a:off x="2871476" y="3342816"/>
              <a:ext cx="3213404" cy="3213402"/>
            </a:xfrm>
            <a:prstGeom prst="blockArc">
              <a:avLst>
                <a:gd name="adj1" fmla="val 10800000"/>
                <a:gd name="adj2" fmla="val 16200004"/>
                <a:gd name="adj3" fmla="val 2113"/>
              </a:avLst>
            </a:prstGeom>
          </p:spPr>
          <p:style>
            <a:lnRef idx="0">
              <a:srgbClr val="FFFFFF"/>
            </a:lnRef>
            <a:fillRef idx="2">
              <a:schemeClr val="accent1"/>
            </a:fillRef>
            <a:effectRef idx="1">
              <a:schemeClr val="accent1"/>
            </a:effectRef>
            <a:fontRef idx="minor">
              <a:schemeClr val="lt1"/>
            </a:fontRef>
          </p:style>
          <p:txBody>
            <a:bodyPr/>
            <a:lstStyle/>
            <a:p/>
          </p:txBody>
        </p:sp>
        <p:sp>
          <p:nvSpPr>
            <p:cNvPr id="66" name="Block Arc 65"/>
            <p:cNvSpPr/>
            <p:nvPr/>
          </p:nvSpPr>
          <p:spPr>
            <a:xfrm>
              <a:off x="2871477" y="3342816"/>
              <a:ext cx="3213404" cy="3213402"/>
            </a:xfrm>
            <a:prstGeom prst="blockArc">
              <a:avLst>
                <a:gd name="adj1" fmla="val 16200000"/>
                <a:gd name="adj2" fmla="val 21589317"/>
                <a:gd name="adj3" fmla="val 2281"/>
              </a:avLst>
            </a:prstGeom>
          </p:spPr>
          <p:style>
            <a:lnRef idx="0">
              <a:srgbClr val="FFFFFF"/>
            </a:lnRef>
            <a:fillRef idx="2">
              <a:schemeClr val="accent1"/>
            </a:fillRef>
            <a:effectRef idx="1">
              <a:schemeClr val="accent1"/>
            </a:effectRef>
            <a:fontRef idx="minor">
              <a:schemeClr val="lt1"/>
            </a:fontRef>
          </p:style>
          <p:txBody>
            <a:bodyPr/>
            <a:lstStyle/>
            <a:p/>
          </p:txBody>
        </p:sp>
      </p:grpSp>
      <p:grpSp>
        <p:nvGrpSpPr>
          <p:cNvPr id="141" name="Group 140"/>
          <p:cNvGrpSpPr/>
          <p:nvPr/>
        </p:nvGrpSpPr>
        <p:grpSpPr>
          <a:xfrm>
            <a:off x="107931" y="2280237"/>
            <a:ext cx="2576211" cy="2576552"/>
            <a:chOff x="964883" y="1937330"/>
            <a:chExt cx="1932410" cy="1932414"/>
          </a:xfrm>
        </p:grpSpPr>
        <p:sp>
          <p:nvSpPr>
            <p:cNvPr id="89" name="Chord 88"/>
            <p:cNvSpPr/>
            <p:nvPr/>
          </p:nvSpPr>
          <p:spPr>
            <a:xfrm rot="5400000">
              <a:off x="964881" y="1937332"/>
              <a:ext cx="1932414" cy="1932410"/>
            </a:xfrm>
            <a:prstGeom prst="chord">
              <a:avLst>
                <a:gd name="adj1" fmla="val 507123"/>
                <a:gd name="adj2" fmla="val 21551980"/>
              </a:avLst>
            </a:prstGeom>
          </p:spPr>
          <p:style>
            <a:lnRef idx="2">
              <a:schemeClr val="accent1"/>
            </a:lnRef>
            <a:fillRef idx="2">
              <a:schemeClr val="accent1"/>
            </a:fillRef>
            <a:effectRef idx="0">
              <a:srgbClr val="FFFFFF"/>
            </a:effectRef>
            <a:fontRef idx="minor">
              <a:schemeClr val="lt1"/>
            </a:fontRef>
          </p:style>
          <p:txBody>
            <a:bodyPr spcFirstLastPara="0" vert="horz" wrap="square" lIns="226270" tIns="226270" rIns="226270" bIns="226270" numCol="1" spcCol="1270" anchor="b" anchorCtr="0">
              <a:noAutofit/>
            </a:bodyPr>
            <a:lstStyle/>
            <a:p>
              <a:pPr algn="ctr" defTabSz="1718310">
                <a:lnSpc>
                  <a:spcPct val="90000"/>
                </a:lnSpc>
                <a:spcBef>
                  <a:spcPct val="0"/>
                </a:spcBef>
                <a:spcAft>
                  <a:spcPct val="35000"/>
                </a:spcAft>
              </a:pPr>
              <a:endParaRPr lang="en-US" sz="7200">
                <a:latin typeface="+mn-ea"/>
              </a:endParaRPr>
            </a:p>
          </p:txBody>
        </p:sp>
        <p:sp>
          <p:nvSpPr>
            <p:cNvPr id="33" name="Rectangle 32"/>
            <p:cNvSpPr/>
            <p:nvPr/>
          </p:nvSpPr>
          <p:spPr>
            <a:xfrm>
              <a:off x="1556627" y="2198272"/>
              <a:ext cx="138566" cy="750206"/>
            </a:xfrm>
            <a:prstGeom prst="rect">
              <a:avLst/>
            </a:prstGeom>
          </p:spPr>
          <p:style>
            <a:lnRef idx="2">
              <a:schemeClr val="accent1"/>
            </a:lnRef>
            <a:fillRef idx="2">
              <a:schemeClr val="accent1"/>
            </a:fillRef>
            <a:effectRef idx="0">
              <a:srgbClr val="FFFFFF"/>
            </a:effectRef>
            <a:fontRef idx="minor">
              <a:schemeClr val="lt1"/>
            </a:fontRef>
          </p:style>
          <p:txBody>
            <a:bodyPr wrap="none">
              <a:spAutoFit/>
            </a:bodyPr>
            <a:lstStyle/>
            <a:p>
              <a:endParaRPr lang="en-US" sz="5900">
                <a:solidFill>
                  <a:schemeClr val="bg1"/>
                </a:solidFill>
                <a:latin typeface="+mn-ea"/>
              </a:endParaRPr>
            </a:p>
          </p:txBody>
        </p:sp>
      </p:grpSp>
      <p:cxnSp>
        <p:nvCxnSpPr>
          <p:cNvPr id="138" name="Straight Connector 137"/>
          <p:cNvCxnSpPr/>
          <p:nvPr/>
        </p:nvCxnSpPr>
        <p:spPr>
          <a:xfrm flipH="1">
            <a:off x="3080616" y="1654844"/>
            <a:ext cx="7265670" cy="1143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flipV="1">
            <a:off x="3544166" y="6405474"/>
            <a:ext cx="6790055" cy="4445"/>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83" name="Oval 82"/>
          <p:cNvSpPr>
            <a:spLocks noChangeAspect="1"/>
          </p:cNvSpPr>
          <p:nvPr/>
        </p:nvSpPr>
        <p:spPr>
          <a:xfrm>
            <a:off x="3316685" y="3718313"/>
            <a:ext cx="633771" cy="633853"/>
          </a:xfrm>
          <a:prstGeom prst="ellipse">
            <a:avLst/>
          </a:prstGeom>
          <a:solidFill>
            <a:schemeClr val="accent1"/>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a:latin typeface="+mn-ea"/>
              </a:rPr>
              <a:t>03</a:t>
            </a:r>
            <a:endParaRPr lang="en-US" sz="1900">
              <a:latin typeface="+mn-ea"/>
            </a:endParaRPr>
          </a:p>
        </p:txBody>
      </p:sp>
      <p:sp>
        <p:nvSpPr>
          <p:cNvPr id="84" name="Oval 83"/>
          <p:cNvSpPr>
            <a:spLocks noChangeAspect="1"/>
          </p:cNvSpPr>
          <p:nvPr/>
        </p:nvSpPr>
        <p:spPr>
          <a:xfrm>
            <a:off x="2579136" y="5191770"/>
            <a:ext cx="633771" cy="633853"/>
          </a:xfrm>
          <a:prstGeom prst="ellipse">
            <a:avLst/>
          </a:prstGeom>
        </p:spPr>
        <p:style>
          <a:lnRef idx="0">
            <a:srgbClr val="FFFFFF"/>
          </a:lnRef>
          <a:fillRef idx="1">
            <a:schemeClr val="accent6"/>
          </a:fillRef>
          <a:effectRef idx="2">
            <a:schemeClr val="accent6"/>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a:latin typeface="+mn-ea"/>
              </a:rPr>
              <a:t>04</a:t>
            </a:r>
            <a:endParaRPr lang="en-US" sz="1900">
              <a:latin typeface="+mn-ea"/>
            </a:endParaRPr>
          </a:p>
        </p:txBody>
      </p:sp>
      <p:sp>
        <p:nvSpPr>
          <p:cNvPr id="86" name="Oval 85"/>
          <p:cNvSpPr>
            <a:spLocks noChangeAspect="1"/>
          </p:cNvSpPr>
          <p:nvPr/>
        </p:nvSpPr>
        <p:spPr>
          <a:xfrm>
            <a:off x="1860480" y="1093107"/>
            <a:ext cx="633771" cy="633853"/>
          </a:xfrm>
          <a:prstGeom prst="ellipse">
            <a:avLst/>
          </a:prstGeom>
          <a:solidFill>
            <a:schemeClr val="tx2">
              <a:lumMod val="75000"/>
            </a:schemeClr>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600">
                <a:latin typeface="+mn-ea"/>
              </a:rPr>
              <a:t>01</a:t>
            </a:r>
            <a:endParaRPr lang="en-US" sz="1600">
              <a:latin typeface="+mn-ea"/>
            </a:endParaRPr>
          </a:p>
        </p:txBody>
      </p:sp>
      <p:sp>
        <p:nvSpPr>
          <p:cNvPr id="87" name="Oval 86"/>
          <p:cNvSpPr>
            <a:spLocks noChangeAspect="1"/>
          </p:cNvSpPr>
          <p:nvPr/>
        </p:nvSpPr>
        <p:spPr>
          <a:xfrm>
            <a:off x="3065403" y="2140255"/>
            <a:ext cx="633771" cy="633853"/>
          </a:xfrm>
          <a:prstGeom prst="ellipse">
            <a:avLst/>
          </a:prstGeom>
          <a:solidFill>
            <a:schemeClr val="accent4"/>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a:latin typeface="+mn-ea"/>
              </a:rPr>
              <a:t>02</a:t>
            </a:r>
            <a:endParaRPr lang="en-US" sz="1900">
              <a:latin typeface="+mn-ea"/>
            </a:endParaRPr>
          </a:p>
        </p:txBody>
      </p:sp>
      <p:sp>
        <p:nvSpPr>
          <p:cNvPr id="44" name="Freeform 47"/>
          <p:cNvSpPr>
            <a:spLocks noEditPoints="1"/>
          </p:cNvSpPr>
          <p:nvPr/>
        </p:nvSpPr>
        <p:spPr bwMode="auto">
          <a:xfrm>
            <a:off x="794871" y="2688786"/>
            <a:ext cx="1196354" cy="1072344"/>
          </a:xfrm>
          <a:custGeom>
            <a:avLst/>
            <a:gdLst>
              <a:gd name="T0" fmla="*/ 63 w 940"/>
              <a:gd name="T1" fmla="*/ 612 h 841"/>
              <a:gd name="T2" fmla="*/ 398 w 940"/>
              <a:gd name="T3" fmla="*/ 281 h 841"/>
              <a:gd name="T4" fmla="*/ 60 w 940"/>
              <a:gd name="T5" fmla="*/ 796 h 841"/>
              <a:gd name="T6" fmla="*/ 60 w 940"/>
              <a:gd name="T7" fmla="*/ 742 h 841"/>
              <a:gd name="T8" fmla="*/ 61 w 940"/>
              <a:gd name="T9" fmla="*/ 712 h 841"/>
              <a:gd name="T10" fmla="*/ 180 w 940"/>
              <a:gd name="T11" fmla="*/ 685 h 841"/>
              <a:gd name="T12" fmla="*/ 61 w 940"/>
              <a:gd name="T13" fmla="*/ 712 h 841"/>
              <a:gd name="T14" fmla="*/ 424 w 940"/>
              <a:gd name="T15" fmla="*/ 154 h 841"/>
              <a:gd name="T16" fmla="*/ 313 w 940"/>
              <a:gd name="T17" fmla="*/ 128 h 841"/>
              <a:gd name="T18" fmla="*/ 407 w 940"/>
              <a:gd name="T19" fmla="*/ 253 h 841"/>
              <a:gd name="T20" fmla="*/ 88 w 940"/>
              <a:gd name="T21" fmla="*/ 447 h 841"/>
              <a:gd name="T22" fmla="*/ 59 w 940"/>
              <a:gd name="T23" fmla="*/ 418 h 841"/>
              <a:gd name="T24" fmla="*/ 29 w 940"/>
              <a:gd name="T25" fmla="*/ 447 h 841"/>
              <a:gd name="T26" fmla="*/ 0 w 940"/>
              <a:gd name="T27" fmla="*/ 418 h 841"/>
              <a:gd name="T28" fmla="*/ 1 w 940"/>
              <a:gd name="T29" fmla="*/ 566 h 841"/>
              <a:gd name="T30" fmla="*/ 118 w 940"/>
              <a:gd name="T31" fmla="*/ 447 h 841"/>
              <a:gd name="T32" fmla="*/ 911 w 940"/>
              <a:gd name="T33" fmla="*/ 417 h 841"/>
              <a:gd name="T34" fmla="*/ 885 w 940"/>
              <a:gd name="T35" fmla="*/ 447 h 841"/>
              <a:gd name="T36" fmla="*/ 853 w 940"/>
              <a:gd name="T37" fmla="*/ 417 h 841"/>
              <a:gd name="T38" fmla="*/ 825 w 940"/>
              <a:gd name="T39" fmla="*/ 446 h 841"/>
              <a:gd name="T40" fmla="*/ 839 w 940"/>
              <a:gd name="T41" fmla="*/ 565 h 841"/>
              <a:gd name="T42" fmla="*/ 940 w 940"/>
              <a:gd name="T43" fmla="*/ 594 h 841"/>
              <a:gd name="T44" fmla="*/ 911 w 940"/>
              <a:gd name="T45" fmla="*/ 417 h 841"/>
              <a:gd name="T46" fmla="*/ 444 w 940"/>
              <a:gd name="T47" fmla="*/ 7 h 841"/>
              <a:gd name="T48" fmla="*/ 647 w 940"/>
              <a:gd name="T49" fmla="*/ 529 h 841"/>
              <a:gd name="T50" fmla="*/ 798 w 940"/>
              <a:gd name="T51" fmla="*/ 564 h 841"/>
              <a:gd name="T52" fmla="*/ 558 w 940"/>
              <a:gd name="T53" fmla="*/ 477 h 841"/>
              <a:gd name="T54" fmla="*/ 529 w 940"/>
              <a:gd name="T55" fmla="*/ 417 h 841"/>
              <a:gd name="T56" fmla="*/ 498 w 940"/>
              <a:gd name="T57" fmla="*/ 446 h 841"/>
              <a:gd name="T58" fmla="*/ 470 w 940"/>
              <a:gd name="T59" fmla="*/ 417 h 841"/>
              <a:gd name="T60" fmla="*/ 440 w 940"/>
              <a:gd name="T61" fmla="*/ 476 h 841"/>
              <a:gd name="T62" fmla="*/ 411 w 940"/>
              <a:gd name="T63" fmla="*/ 417 h 841"/>
              <a:gd name="T64" fmla="*/ 381 w 940"/>
              <a:gd name="T65" fmla="*/ 447 h 841"/>
              <a:gd name="T66" fmla="*/ 357 w 940"/>
              <a:gd name="T67" fmla="*/ 417 h 841"/>
              <a:gd name="T68" fmla="*/ 646 w 940"/>
              <a:gd name="T69" fmla="*/ 622 h 841"/>
              <a:gd name="T70" fmla="*/ 558 w 940"/>
              <a:gd name="T71" fmla="*/ 477 h 841"/>
              <a:gd name="T72" fmla="*/ 808 w 940"/>
              <a:gd name="T73" fmla="*/ 593 h 841"/>
              <a:gd name="T74" fmla="*/ 928 w 940"/>
              <a:gd name="T75" fmla="*/ 792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0" h="841">
                <a:moveTo>
                  <a:pt x="267" y="222"/>
                </a:moveTo>
                <a:cubicBezTo>
                  <a:pt x="63" y="612"/>
                  <a:pt x="63" y="612"/>
                  <a:pt x="63" y="612"/>
                </a:cubicBezTo>
                <a:cubicBezTo>
                  <a:pt x="195" y="662"/>
                  <a:pt x="195" y="662"/>
                  <a:pt x="195" y="662"/>
                </a:cubicBezTo>
                <a:cubicBezTo>
                  <a:pt x="398" y="281"/>
                  <a:pt x="398" y="281"/>
                  <a:pt x="398" y="281"/>
                </a:cubicBezTo>
                <a:lnTo>
                  <a:pt x="267" y="222"/>
                </a:lnTo>
                <a:close/>
                <a:moveTo>
                  <a:pt x="60" y="796"/>
                </a:moveTo>
                <a:cubicBezTo>
                  <a:pt x="104" y="763"/>
                  <a:pt x="104" y="763"/>
                  <a:pt x="104" y="763"/>
                </a:cubicBezTo>
                <a:cubicBezTo>
                  <a:pt x="60" y="742"/>
                  <a:pt x="60" y="742"/>
                  <a:pt x="60" y="742"/>
                </a:cubicBezTo>
                <a:lnTo>
                  <a:pt x="60" y="796"/>
                </a:lnTo>
                <a:close/>
                <a:moveTo>
                  <a:pt x="61" y="712"/>
                </a:moveTo>
                <a:cubicBezTo>
                  <a:pt x="127" y="741"/>
                  <a:pt x="127" y="741"/>
                  <a:pt x="127" y="741"/>
                </a:cubicBezTo>
                <a:cubicBezTo>
                  <a:pt x="180" y="685"/>
                  <a:pt x="180" y="685"/>
                  <a:pt x="180" y="685"/>
                </a:cubicBezTo>
                <a:cubicBezTo>
                  <a:pt x="59" y="639"/>
                  <a:pt x="59" y="639"/>
                  <a:pt x="59" y="639"/>
                </a:cubicBezTo>
                <a:lnTo>
                  <a:pt x="61" y="712"/>
                </a:lnTo>
                <a:close/>
                <a:moveTo>
                  <a:pt x="438" y="190"/>
                </a:moveTo>
                <a:cubicBezTo>
                  <a:pt x="438" y="190"/>
                  <a:pt x="452" y="168"/>
                  <a:pt x="424" y="154"/>
                </a:cubicBezTo>
                <a:cubicBezTo>
                  <a:pt x="355" y="118"/>
                  <a:pt x="355" y="118"/>
                  <a:pt x="355" y="118"/>
                </a:cubicBezTo>
                <a:cubicBezTo>
                  <a:pt x="355" y="118"/>
                  <a:pt x="327" y="99"/>
                  <a:pt x="313" y="128"/>
                </a:cubicBezTo>
                <a:cubicBezTo>
                  <a:pt x="285" y="188"/>
                  <a:pt x="285" y="188"/>
                  <a:pt x="285" y="188"/>
                </a:cubicBezTo>
                <a:cubicBezTo>
                  <a:pt x="407" y="253"/>
                  <a:pt x="407" y="253"/>
                  <a:pt x="407" y="253"/>
                </a:cubicBezTo>
                <a:lnTo>
                  <a:pt x="438" y="190"/>
                </a:lnTo>
                <a:close/>
                <a:moveTo>
                  <a:pt x="88" y="447"/>
                </a:moveTo>
                <a:cubicBezTo>
                  <a:pt x="88" y="418"/>
                  <a:pt x="88" y="418"/>
                  <a:pt x="88" y="418"/>
                </a:cubicBezTo>
                <a:cubicBezTo>
                  <a:pt x="59" y="418"/>
                  <a:pt x="59" y="418"/>
                  <a:pt x="59" y="418"/>
                </a:cubicBezTo>
                <a:cubicBezTo>
                  <a:pt x="59" y="447"/>
                  <a:pt x="59" y="447"/>
                  <a:pt x="59" y="447"/>
                </a:cubicBezTo>
                <a:cubicBezTo>
                  <a:pt x="29" y="447"/>
                  <a:pt x="29" y="447"/>
                  <a:pt x="29" y="447"/>
                </a:cubicBezTo>
                <a:cubicBezTo>
                  <a:pt x="31" y="418"/>
                  <a:pt x="31" y="418"/>
                  <a:pt x="31" y="418"/>
                </a:cubicBezTo>
                <a:cubicBezTo>
                  <a:pt x="0" y="418"/>
                  <a:pt x="0" y="418"/>
                  <a:pt x="0" y="418"/>
                </a:cubicBezTo>
                <a:cubicBezTo>
                  <a:pt x="0" y="446"/>
                  <a:pt x="0" y="446"/>
                  <a:pt x="0" y="446"/>
                </a:cubicBezTo>
                <a:cubicBezTo>
                  <a:pt x="1" y="566"/>
                  <a:pt x="1" y="566"/>
                  <a:pt x="1" y="566"/>
                </a:cubicBezTo>
                <a:cubicBezTo>
                  <a:pt x="1" y="593"/>
                  <a:pt x="14" y="607"/>
                  <a:pt x="28" y="615"/>
                </a:cubicBezTo>
                <a:cubicBezTo>
                  <a:pt x="118" y="447"/>
                  <a:pt x="118" y="447"/>
                  <a:pt x="118" y="447"/>
                </a:cubicBezTo>
                <a:lnTo>
                  <a:pt x="88" y="447"/>
                </a:lnTo>
                <a:close/>
                <a:moveTo>
                  <a:pt x="911" y="417"/>
                </a:moveTo>
                <a:cubicBezTo>
                  <a:pt x="883" y="417"/>
                  <a:pt x="883" y="417"/>
                  <a:pt x="883" y="417"/>
                </a:cubicBezTo>
                <a:cubicBezTo>
                  <a:pt x="885" y="447"/>
                  <a:pt x="885" y="447"/>
                  <a:pt x="885" y="447"/>
                </a:cubicBezTo>
                <a:cubicBezTo>
                  <a:pt x="853" y="446"/>
                  <a:pt x="853" y="446"/>
                  <a:pt x="853" y="446"/>
                </a:cubicBezTo>
                <a:cubicBezTo>
                  <a:pt x="853" y="417"/>
                  <a:pt x="853" y="417"/>
                  <a:pt x="853" y="417"/>
                </a:cubicBezTo>
                <a:cubicBezTo>
                  <a:pt x="824" y="418"/>
                  <a:pt x="824" y="418"/>
                  <a:pt x="824" y="418"/>
                </a:cubicBezTo>
                <a:cubicBezTo>
                  <a:pt x="825" y="446"/>
                  <a:pt x="825" y="446"/>
                  <a:pt x="825" y="446"/>
                </a:cubicBezTo>
                <a:cubicBezTo>
                  <a:pt x="775" y="447"/>
                  <a:pt x="775" y="447"/>
                  <a:pt x="775" y="447"/>
                </a:cubicBezTo>
                <a:cubicBezTo>
                  <a:pt x="839" y="565"/>
                  <a:pt x="839" y="565"/>
                  <a:pt x="839" y="565"/>
                </a:cubicBezTo>
                <a:cubicBezTo>
                  <a:pt x="839" y="565"/>
                  <a:pt x="902" y="589"/>
                  <a:pt x="901" y="621"/>
                </a:cubicBezTo>
                <a:cubicBezTo>
                  <a:pt x="901" y="621"/>
                  <a:pt x="940" y="625"/>
                  <a:pt x="940" y="594"/>
                </a:cubicBezTo>
                <a:cubicBezTo>
                  <a:pt x="940" y="444"/>
                  <a:pt x="940" y="444"/>
                  <a:pt x="940" y="444"/>
                </a:cubicBezTo>
                <a:cubicBezTo>
                  <a:pt x="940" y="428"/>
                  <a:pt x="927" y="417"/>
                  <a:pt x="911" y="417"/>
                </a:cubicBezTo>
                <a:close/>
                <a:moveTo>
                  <a:pt x="535" y="114"/>
                </a:moveTo>
                <a:cubicBezTo>
                  <a:pt x="459" y="0"/>
                  <a:pt x="444" y="7"/>
                  <a:pt x="444" y="7"/>
                </a:cubicBezTo>
                <a:cubicBezTo>
                  <a:pt x="435" y="6"/>
                  <a:pt x="450" y="96"/>
                  <a:pt x="472" y="147"/>
                </a:cubicBezTo>
                <a:cubicBezTo>
                  <a:pt x="472" y="147"/>
                  <a:pt x="603" y="437"/>
                  <a:pt x="647" y="529"/>
                </a:cubicBezTo>
                <a:cubicBezTo>
                  <a:pt x="691" y="628"/>
                  <a:pt x="691" y="628"/>
                  <a:pt x="691" y="628"/>
                </a:cubicBezTo>
                <a:cubicBezTo>
                  <a:pt x="798" y="564"/>
                  <a:pt x="798" y="564"/>
                  <a:pt x="798" y="564"/>
                </a:cubicBezTo>
                <a:lnTo>
                  <a:pt x="535" y="114"/>
                </a:lnTo>
                <a:close/>
                <a:moveTo>
                  <a:pt x="558" y="477"/>
                </a:moveTo>
                <a:cubicBezTo>
                  <a:pt x="558" y="417"/>
                  <a:pt x="558" y="417"/>
                  <a:pt x="558" y="417"/>
                </a:cubicBezTo>
                <a:cubicBezTo>
                  <a:pt x="529" y="417"/>
                  <a:pt x="529" y="417"/>
                  <a:pt x="529" y="417"/>
                </a:cubicBezTo>
                <a:cubicBezTo>
                  <a:pt x="529" y="446"/>
                  <a:pt x="529" y="446"/>
                  <a:pt x="529" y="446"/>
                </a:cubicBezTo>
                <a:cubicBezTo>
                  <a:pt x="498" y="446"/>
                  <a:pt x="498" y="446"/>
                  <a:pt x="498" y="446"/>
                </a:cubicBezTo>
                <a:cubicBezTo>
                  <a:pt x="498" y="417"/>
                  <a:pt x="498" y="417"/>
                  <a:pt x="498" y="417"/>
                </a:cubicBezTo>
                <a:cubicBezTo>
                  <a:pt x="470" y="417"/>
                  <a:pt x="470" y="417"/>
                  <a:pt x="470" y="417"/>
                </a:cubicBezTo>
                <a:cubicBezTo>
                  <a:pt x="470" y="476"/>
                  <a:pt x="470" y="476"/>
                  <a:pt x="470" y="476"/>
                </a:cubicBezTo>
                <a:cubicBezTo>
                  <a:pt x="440" y="476"/>
                  <a:pt x="440" y="476"/>
                  <a:pt x="440" y="476"/>
                </a:cubicBezTo>
                <a:cubicBezTo>
                  <a:pt x="440" y="417"/>
                  <a:pt x="440" y="417"/>
                  <a:pt x="440" y="417"/>
                </a:cubicBezTo>
                <a:cubicBezTo>
                  <a:pt x="411" y="417"/>
                  <a:pt x="411" y="417"/>
                  <a:pt x="411" y="417"/>
                </a:cubicBezTo>
                <a:cubicBezTo>
                  <a:pt x="411" y="447"/>
                  <a:pt x="411" y="447"/>
                  <a:pt x="411" y="447"/>
                </a:cubicBezTo>
                <a:cubicBezTo>
                  <a:pt x="381" y="447"/>
                  <a:pt x="381" y="447"/>
                  <a:pt x="381" y="447"/>
                </a:cubicBezTo>
                <a:cubicBezTo>
                  <a:pt x="381" y="417"/>
                  <a:pt x="381" y="417"/>
                  <a:pt x="381" y="417"/>
                </a:cubicBezTo>
                <a:cubicBezTo>
                  <a:pt x="357" y="417"/>
                  <a:pt x="357" y="417"/>
                  <a:pt x="357" y="417"/>
                </a:cubicBezTo>
                <a:cubicBezTo>
                  <a:pt x="263" y="622"/>
                  <a:pt x="263" y="622"/>
                  <a:pt x="263" y="622"/>
                </a:cubicBezTo>
                <a:cubicBezTo>
                  <a:pt x="646" y="622"/>
                  <a:pt x="646" y="622"/>
                  <a:pt x="646" y="622"/>
                </a:cubicBezTo>
                <a:cubicBezTo>
                  <a:pt x="586" y="477"/>
                  <a:pt x="586" y="477"/>
                  <a:pt x="586" y="477"/>
                </a:cubicBezTo>
                <a:lnTo>
                  <a:pt x="558" y="477"/>
                </a:lnTo>
                <a:close/>
                <a:moveTo>
                  <a:pt x="878" y="698"/>
                </a:moveTo>
                <a:cubicBezTo>
                  <a:pt x="898" y="619"/>
                  <a:pt x="808" y="593"/>
                  <a:pt x="808" y="593"/>
                </a:cubicBezTo>
                <a:cubicBezTo>
                  <a:pt x="711" y="651"/>
                  <a:pt x="711" y="651"/>
                  <a:pt x="711" y="651"/>
                </a:cubicBezTo>
                <a:cubicBezTo>
                  <a:pt x="743" y="841"/>
                  <a:pt x="928" y="792"/>
                  <a:pt x="928" y="792"/>
                </a:cubicBezTo>
                <a:cubicBezTo>
                  <a:pt x="928" y="792"/>
                  <a:pt x="858" y="778"/>
                  <a:pt x="878" y="698"/>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 name="文本框 2"/>
          <p:cNvSpPr txBox="1"/>
          <p:nvPr/>
        </p:nvSpPr>
        <p:spPr>
          <a:xfrm>
            <a:off x="2949575" y="459105"/>
            <a:ext cx="7775575" cy="657225"/>
          </a:xfrm>
          <a:prstGeom prst="rect">
            <a:avLst/>
          </a:prstGeom>
          <a:noFill/>
        </p:spPr>
        <p:txBody>
          <a:bodyPr wrap="square" rtlCol="0" anchor="t">
            <a:noAutofit/>
          </a:bodyPr>
          <a:lstStyle/>
          <a:p>
            <a:endParaRPr lang="zh-CN" altLang="en-US" sz="2400">
              <a:solidFill>
                <a:schemeClr val="accent2"/>
              </a:solidFill>
              <a:sym typeface="+mn-ea"/>
            </a:endParaRPr>
          </a:p>
          <a:p>
            <a:r>
              <a:rPr lang="zh-CN" altLang="en-US" sz="2400">
                <a:solidFill>
                  <a:schemeClr val="accent2"/>
                </a:solidFill>
                <a:sym typeface="+mn-ea"/>
              </a:rPr>
              <a:t>内容</a:t>
            </a:r>
            <a:r>
              <a:rPr lang="zh-CN" altLang="en-US" sz="2400">
                <a:sym typeface="+mn-ea"/>
              </a:rPr>
              <a:t>：内容的</a:t>
            </a:r>
            <a:r>
              <a:rPr lang="zh-CN" altLang="en-US" sz="2400">
                <a:solidFill>
                  <a:srgbClr val="FF0000"/>
                </a:solidFill>
                <a:sym typeface="+mn-ea"/>
              </a:rPr>
              <a:t>丰富性</a:t>
            </a:r>
            <a:r>
              <a:rPr lang="zh-CN" altLang="en-US" sz="2400">
                <a:sym typeface="+mn-ea"/>
              </a:rPr>
              <a:t>、故事发展的</a:t>
            </a:r>
            <a:r>
              <a:rPr lang="zh-CN" altLang="en-US" sz="2400">
                <a:solidFill>
                  <a:srgbClr val="FF0000"/>
                </a:solidFill>
                <a:sym typeface="+mn-ea"/>
              </a:rPr>
              <a:t>合理性</a:t>
            </a:r>
            <a:r>
              <a:rPr lang="zh-CN" altLang="en-US" sz="2400">
                <a:sym typeface="+mn-ea"/>
              </a:rPr>
              <a:t>，续写的</a:t>
            </a:r>
            <a:r>
              <a:rPr lang="zh-CN" altLang="en-US" sz="2400">
                <a:solidFill>
                  <a:srgbClr val="FF0000"/>
                </a:solidFill>
                <a:sym typeface="+mn-ea"/>
              </a:rPr>
              <a:t>完整性</a:t>
            </a:r>
            <a:endParaRPr lang="en-US" altLang="zh-CN" sz="2400">
              <a:solidFill>
                <a:srgbClr val="FF0000"/>
              </a:solidFill>
              <a:sym typeface="+mn-ea"/>
            </a:endParaRPr>
          </a:p>
        </p:txBody>
      </p:sp>
      <p:sp>
        <p:nvSpPr>
          <p:cNvPr id="4" name="文本框 3"/>
          <p:cNvSpPr txBox="1"/>
          <p:nvPr/>
        </p:nvSpPr>
        <p:spPr>
          <a:xfrm>
            <a:off x="3832860" y="2037715"/>
            <a:ext cx="7025640" cy="1562100"/>
          </a:xfrm>
          <a:prstGeom prst="rect">
            <a:avLst/>
          </a:prstGeom>
          <a:noFill/>
        </p:spPr>
        <p:txBody>
          <a:bodyPr wrap="square" rtlCol="0" anchor="t">
            <a:noAutofit/>
          </a:bodyPr>
          <a:lstStyle/>
          <a:p>
            <a:pPr marL="0" marR="0" lvl="0" indent="0">
              <a:buNone/>
            </a:pPr>
            <a:r>
              <a:rPr lang="zh-CN" altLang="en-US" sz="2400">
                <a:sym typeface="+mn-ea"/>
              </a:rPr>
              <a:t>2）</a:t>
            </a:r>
            <a:r>
              <a:rPr lang="zh-CN" altLang="en-US" sz="2400">
                <a:solidFill>
                  <a:schemeClr val="accent2"/>
                </a:solidFill>
                <a:sym typeface="+mn-ea"/>
              </a:rPr>
              <a:t>词汇语法</a:t>
            </a:r>
            <a:r>
              <a:rPr lang="zh-CN" altLang="en-US" sz="2400">
                <a:sym typeface="+mn-ea"/>
              </a:rPr>
              <a:t>：使用语言的</a:t>
            </a:r>
            <a:r>
              <a:rPr lang="zh-CN" altLang="en-US" sz="2400">
                <a:solidFill>
                  <a:srgbClr val="FF0000"/>
                </a:solidFill>
                <a:sym typeface="+mn-ea"/>
              </a:rPr>
              <a:t>多样性、准确性和恰当性</a:t>
            </a:r>
            <a:r>
              <a:rPr lang="zh-CN" altLang="en-US" sz="2400">
                <a:sym typeface="+mn-ea"/>
              </a:rPr>
              <a:t>；（语言为交际服务，不可一味使用所谓“高级”语言，要与原文语言特点保持一致。）</a:t>
            </a:r>
            <a:endParaRPr lang="zh-CN" altLang="en-US" sz="2400">
              <a:sym typeface="+mn-ea"/>
            </a:endParaRPr>
          </a:p>
        </p:txBody>
      </p:sp>
      <p:sp>
        <p:nvSpPr>
          <p:cNvPr id="6" name="文本框 5"/>
          <p:cNvSpPr txBox="1"/>
          <p:nvPr/>
        </p:nvSpPr>
        <p:spPr>
          <a:xfrm>
            <a:off x="4178935" y="3620770"/>
            <a:ext cx="6096000" cy="829945"/>
          </a:xfrm>
          <a:prstGeom prst="rect">
            <a:avLst/>
          </a:prstGeom>
          <a:noFill/>
        </p:spPr>
        <p:txBody>
          <a:bodyPr wrap="square" rtlCol="0" anchor="t">
            <a:spAutoFit/>
          </a:bodyPr>
          <a:lstStyle/>
          <a:p>
            <a:pPr marL="0" marR="0" lvl="0" indent="0">
              <a:buNone/>
            </a:pPr>
            <a:r>
              <a:rPr lang="zh-CN" altLang="en-US" sz="2400">
                <a:sym typeface="+mn-ea"/>
              </a:rPr>
              <a:t>3）</a:t>
            </a:r>
            <a:r>
              <a:rPr lang="zh-CN" altLang="en-US" sz="2400">
                <a:solidFill>
                  <a:schemeClr val="accent2"/>
                </a:solidFill>
                <a:sym typeface="+mn-ea"/>
              </a:rPr>
              <a:t>篇章结构</a:t>
            </a:r>
            <a:r>
              <a:rPr lang="zh-CN" altLang="en-US" sz="2400">
                <a:sym typeface="+mn-ea"/>
              </a:rPr>
              <a:t>：上下文的衔接（包括续写段落之间的衔接）</a:t>
            </a:r>
            <a:r>
              <a:rPr lang="zh-CN" altLang="en-US" sz="2400">
                <a:solidFill>
                  <a:srgbClr val="FF0000"/>
                </a:solidFill>
                <a:sym typeface="+mn-ea"/>
              </a:rPr>
              <a:t>连贯性</a:t>
            </a:r>
            <a:r>
              <a:rPr lang="zh-CN" altLang="en-US" sz="2400">
                <a:sym typeface="+mn-ea"/>
              </a:rPr>
              <a:t>；</a:t>
            </a:r>
            <a:endParaRPr lang="zh-CN" altLang="en-US" sz="2400">
              <a:sym typeface="+mn-ea"/>
            </a:endParaRPr>
          </a:p>
        </p:txBody>
      </p:sp>
      <p:sp>
        <p:nvSpPr>
          <p:cNvPr id="7" name="文本框 6"/>
          <p:cNvSpPr txBox="1"/>
          <p:nvPr/>
        </p:nvSpPr>
        <p:spPr>
          <a:xfrm>
            <a:off x="3457575" y="4846955"/>
            <a:ext cx="7776210" cy="1089660"/>
          </a:xfrm>
          <a:prstGeom prst="rect">
            <a:avLst/>
          </a:prstGeom>
          <a:noFill/>
        </p:spPr>
        <p:txBody>
          <a:bodyPr wrap="square" rtlCol="0" anchor="t">
            <a:noAutofit/>
          </a:bodyPr>
          <a:lstStyle/>
          <a:p>
            <a:pPr marL="0" marR="0" lvl="0" indent="0">
              <a:buNone/>
            </a:pPr>
            <a:r>
              <a:rPr lang="zh-CN" altLang="en-US" sz="2400">
                <a:sym typeface="+mn-ea"/>
              </a:rPr>
              <a:t>4）</a:t>
            </a:r>
            <a:r>
              <a:rPr lang="zh-CN" altLang="en-US" sz="2400">
                <a:solidFill>
                  <a:schemeClr val="accent2"/>
                </a:solidFill>
                <a:sym typeface="+mn-ea"/>
              </a:rPr>
              <a:t>写作规范</a:t>
            </a:r>
            <a:r>
              <a:rPr lang="zh-CN" altLang="en-US" sz="2400">
                <a:sym typeface="+mn-ea"/>
              </a:rPr>
              <a:t>：</a:t>
            </a:r>
            <a:endParaRPr lang="zh-CN" altLang="en-US" sz="2400"/>
          </a:p>
          <a:p>
            <a:pPr marL="0" marR="0" lvl="0" indent="0">
              <a:buNone/>
            </a:pPr>
            <a:r>
              <a:rPr lang="zh-CN" altLang="en-US" sz="2400">
                <a:sym typeface="+mn-ea"/>
              </a:rPr>
              <a:t>  ① 词数少于130的，扣2分；</a:t>
            </a:r>
            <a:endParaRPr lang="zh-CN" altLang="en-US" sz="2400"/>
          </a:p>
          <a:p>
            <a:pPr marL="0" marR="0" lvl="0" indent="0">
              <a:buNone/>
            </a:pPr>
            <a:r>
              <a:rPr lang="zh-CN" altLang="en-US" sz="2400">
                <a:sym typeface="+mn-ea"/>
              </a:rPr>
              <a:t>  ② 拼写和标点符号错误多将分数降低一个档次；</a:t>
            </a:r>
            <a:endParaRPr lang="zh-CN" altLang="en-US" sz="2400"/>
          </a:p>
          <a:p>
            <a:pPr marL="0" marR="0" lvl="0" indent="0">
              <a:buNone/>
            </a:pPr>
            <a:r>
              <a:rPr lang="zh-CN" altLang="en-US" sz="2400">
                <a:sym typeface="+mn-ea"/>
              </a:rPr>
              <a:t>  ③ 如书写较差，以至影响交际，将分数降低一个档次；</a:t>
            </a:r>
            <a:endParaRPr lang="zh-CN" altLang="en-US" sz="2400"/>
          </a:p>
          <a:p>
            <a:pPr>
              <a:lnSpc>
                <a:spcPct val="130000"/>
              </a:lnSpc>
            </a:pPr>
            <a:endParaRPr lang="zh-CN" altLang="en-US" sz="2400"/>
          </a:p>
        </p:txBody>
      </p:sp>
      <p:sp>
        <p:nvSpPr>
          <p:cNvPr id="8" name="文本框 7"/>
          <p:cNvSpPr txBox="1"/>
          <p:nvPr>
            <p:custDataLst>
              <p:tags r:id="rId1"/>
            </p:custDataLst>
          </p:nvPr>
        </p:nvSpPr>
        <p:spPr>
          <a:xfrm>
            <a:off x="1215390" y="294005"/>
            <a:ext cx="11218545" cy="521970"/>
          </a:xfrm>
          <a:prstGeom prst="rect">
            <a:avLst/>
          </a:prstGeom>
          <a:noFill/>
        </p:spPr>
        <p:txBody>
          <a:bodyPr wrap="square" rtlCol="0">
            <a:spAutoFit/>
          </a:bodyPr>
          <a:p>
            <a:r>
              <a:rPr lang="en-US" sz="2800">
                <a:latin typeface="MiSans Bold" panose="00000800000000000000" charset="-122"/>
                <a:ea typeface="MiSans Bold" panose="00000800000000000000" charset="-122"/>
                <a:cs typeface="+mn-ea"/>
              </a:rPr>
              <a:t>Revise and Polish your own continuation</a:t>
            </a:r>
            <a:endParaRPr lang="en-US" altLang="zh-CN" sz="2000">
              <a:latin typeface="MiSans Bold" panose="00000800000000000000" charset="-122"/>
              <a:ea typeface="MiSans Bold" panose="00000800000000000000" charset="-122"/>
              <a:cs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p:cTn id="7" dur="500" fill="hold"/>
                                        <p:tgtEl>
                                          <p:spTgt spid="141"/>
                                        </p:tgtEl>
                                        <p:attrNameLst>
                                          <p:attrName>ppt_w</p:attrName>
                                        </p:attrNameLst>
                                      </p:cBhvr>
                                      <p:tavLst>
                                        <p:tav tm="0">
                                          <p:val>
                                            <p:fltVal val="0"/>
                                          </p:val>
                                        </p:tav>
                                        <p:tav tm="100000">
                                          <p:val>
                                            <p:strVal val="#ppt_w"/>
                                          </p:val>
                                        </p:tav>
                                      </p:tavLst>
                                    </p:anim>
                                    <p:anim calcmode="lin" valueType="num">
                                      <p:cBhvr>
                                        <p:cTn id="8" dur="500" fill="hold"/>
                                        <p:tgtEl>
                                          <p:spTgt spid="14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par>
                          <p:cTn id="13" fill="hold">
                            <p:stCondLst>
                              <p:cond delay="10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0-#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accel="50000" decel="50000" fill="hold" grpId="0" nodeType="afterEffect">
                                  <p:stCondLst>
                                    <p:cond delay="0"/>
                                  </p:stCondLst>
                                  <p:childTnLst>
                                    <p:set>
                                      <p:cBhvr>
                                        <p:cTn id="20" dur="1" fill="hold">
                                          <p:stCondLst>
                                            <p:cond delay="0"/>
                                          </p:stCondLst>
                                        </p:cTn>
                                        <p:tgtEl>
                                          <p:spTgt spid="87"/>
                                        </p:tgtEl>
                                        <p:attrNameLst>
                                          <p:attrName>style.visibility</p:attrName>
                                        </p:attrNameLst>
                                      </p:cBhvr>
                                      <p:to>
                                        <p:strVal val="visible"/>
                                      </p:to>
                                    </p:set>
                                    <p:anim calcmode="lin" valueType="num">
                                      <p:cBhvr additive="base">
                                        <p:cTn id="21" dur="500" fill="hold"/>
                                        <p:tgtEl>
                                          <p:spTgt spid="87"/>
                                        </p:tgtEl>
                                        <p:attrNameLst>
                                          <p:attrName>ppt_x</p:attrName>
                                        </p:attrNameLst>
                                      </p:cBhvr>
                                      <p:tavLst>
                                        <p:tav tm="0">
                                          <p:val>
                                            <p:strVal val="0-#ppt_w/2"/>
                                          </p:val>
                                        </p:tav>
                                        <p:tav tm="100000">
                                          <p:val>
                                            <p:strVal val="#ppt_x"/>
                                          </p:val>
                                        </p:tav>
                                      </p:tavLst>
                                    </p:anim>
                                    <p:anim calcmode="lin" valueType="num">
                                      <p:cBhvr additive="base">
                                        <p:cTn id="22" dur="500" fill="hold"/>
                                        <p:tgtEl>
                                          <p:spTgt spid="8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83"/>
                                        </p:tgtEl>
                                        <p:attrNameLst>
                                          <p:attrName>style.visibility</p:attrName>
                                        </p:attrNameLst>
                                      </p:cBhvr>
                                      <p:to>
                                        <p:strVal val="visible"/>
                                      </p:to>
                                    </p:set>
                                    <p:anim calcmode="lin" valueType="num">
                                      <p:cBhvr>
                                        <p:cTn id="26" dur="500" fill="hold"/>
                                        <p:tgtEl>
                                          <p:spTgt spid="83"/>
                                        </p:tgtEl>
                                        <p:attrNameLst>
                                          <p:attrName>ppt_w</p:attrName>
                                        </p:attrNameLst>
                                      </p:cBhvr>
                                      <p:tavLst>
                                        <p:tav tm="0">
                                          <p:val>
                                            <p:fltVal val="0"/>
                                          </p:val>
                                        </p:tav>
                                        <p:tav tm="100000">
                                          <p:val>
                                            <p:strVal val="#ppt_w"/>
                                          </p:val>
                                        </p:tav>
                                      </p:tavLst>
                                    </p:anim>
                                    <p:anim calcmode="lin" valueType="num">
                                      <p:cBhvr>
                                        <p:cTn id="27" dur="500" fill="hold"/>
                                        <p:tgtEl>
                                          <p:spTgt spid="83"/>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8" accel="50000" decel="50000"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additive="base">
                                        <p:cTn id="31" dur="500" fill="hold"/>
                                        <p:tgtEl>
                                          <p:spTgt spid="84"/>
                                        </p:tgtEl>
                                        <p:attrNameLst>
                                          <p:attrName>ppt_x</p:attrName>
                                        </p:attrNameLst>
                                      </p:cBhvr>
                                      <p:tavLst>
                                        <p:tav tm="0">
                                          <p:val>
                                            <p:strVal val="0-#ppt_w/2"/>
                                          </p:val>
                                        </p:tav>
                                        <p:tav tm="100000">
                                          <p:val>
                                            <p:strVal val="#ppt_x"/>
                                          </p:val>
                                        </p:tav>
                                      </p:tavLst>
                                    </p:anim>
                                    <p:anim calcmode="lin" valueType="num">
                                      <p:cBhvr additive="base">
                                        <p:cTn id="32" dur="500" fill="hold"/>
                                        <p:tgtEl>
                                          <p:spTgt spid="8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18" presetClass="entr" presetSubtype="12" fill="hold" nodeType="afterEffect">
                                  <p:stCondLst>
                                    <p:cond delay="0"/>
                                  </p:stCondLst>
                                  <p:childTnLst>
                                    <p:set>
                                      <p:cBhvr>
                                        <p:cTn id="35" dur="1" fill="hold">
                                          <p:stCondLst>
                                            <p:cond delay="0"/>
                                          </p:stCondLst>
                                        </p:cTn>
                                        <p:tgtEl>
                                          <p:spTgt spid="138"/>
                                        </p:tgtEl>
                                        <p:attrNameLst>
                                          <p:attrName>style.visibility</p:attrName>
                                        </p:attrNameLst>
                                      </p:cBhvr>
                                      <p:to>
                                        <p:strVal val="visible"/>
                                      </p:to>
                                    </p:set>
                                    <p:animEffect transition="in" filter="strips(downLeft)">
                                      <p:cBhvr>
                                        <p:cTn id="36" dur="500"/>
                                        <p:tgtEl>
                                          <p:spTgt spid="138"/>
                                        </p:tgtEl>
                                      </p:cBhvr>
                                    </p:animEffect>
                                  </p:childTnLst>
                                </p:cTn>
                              </p:par>
                            </p:childTnLst>
                          </p:cTn>
                        </p:par>
                        <p:par>
                          <p:cTn id="37" fill="hold">
                            <p:stCondLst>
                              <p:cond delay="3500"/>
                            </p:stCondLst>
                            <p:childTnLst>
                              <p:par>
                                <p:cTn id="38" presetID="18" presetClass="entr" presetSubtype="12" fill="hold"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strips(downLeft)">
                                      <p:cBhvr>
                                        <p:cTn id="40" dur="500"/>
                                        <p:tgtEl>
                                          <p:spTgt spid="57"/>
                                        </p:tgtEl>
                                      </p:cBhvr>
                                    </p:animEffect>
                                  </p:childTnLst>
                                </p:cTn>
                              </p:par>
                            </p:childTnLst>
                          </p:cTn>
                        </p:par>
                        <p:par>
                          <p:cTn id="41" fill="hold">
                            <p:stCondLst>
                              <p:cond delay="4000"/>
                            </p:stCondLst>
                            <p:childTnLst>
                              <p:par>
                                <p:cTn id="42" presetID="18" presetClass="entr" presetSubtype="12" fill="hold"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strips(downLeft)">
                                      <p:cBhvr>
                                        <p:cTn id="44" dur="500"/>
                                        <p:tgtEl>
                                          <p:spTgt spid="56"/>
                                        </p:tgtEl>
                                      </p:cBhvr>
                                    </p:animEffect>
                                  </p:childTnLst>
                                </p:cTn>
                              </p:par>
                            </p:childTnLst>
                          </p:cTn>
                        </p:par>
                        <p:par>
                          <p:cTn id="45" fill="hold">
                            <p:stCondLst>
                              <p:cond delay="4500"/>
                            </p:stCondLst>
                            <p:childTnLst>
                              <p:par>
                                <p:cTn id="46" presetID="18" presetClass="entr" presetSubtype="12" fill="hold" nodeType="afterEffect">
                                  <p:stCondLst>
                                    <p:cond delay="0"/>
                                  </p:stCondLst>
                                  <p:childTnLst>
                                    <p:set>
                                      <p:cBhvr>
                                        <p:cTn id="47" dur="1" fill="hold">
                                          <p:stCondLst>
                                            <p:cond delay="0"/>
                                          </p:stCondLst>
                                        </p:cTn>
                                        <p:tgtEl>
                                          <p:spTgt spid="140"/>
                                        </p:tgtEl>
                                        <p:attrNameLst>
                                          <p:attrName>style.visibility</p:attrName>
                                        </p:attrNameLst>
                                      </p:cBhvr>
                                      <p:to>
                                        <p:strVal val="visible"/>
                                      </p:to>
                                    </p:set>
                                    <p:animEffect transition="in" filter="strips(downLeft)">
                                      <p:cBhvr>
                                        <p:cTn id="4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ldLvl="0" animBg="1"/>
      <p:bldP spid="84" grpId="0" bldLvl="0" animBg="1"/>
      <p:bldP spid="86" grpId="0" bldLvl="0" animBg="1"/>
      <p:bldP spid="8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786765" y="795655"/>
            <a:ext cx="5406390" cy="5484495"/>
          </a:xfrm>
          <a:prstGeom prst="rect">
            <a:avLst/>
          </a:prstGeom>
        </p:spPr>
      </p:pic>
      <p:sp>
        <p:nvSpPr>
          <p:cNvPr id="3" name="文本占位符 2"/>
          <p:cNvSpPr>
            <a:spLocks noGrp="1"/>
          </p:cNvSpPr>
          <p:nvPr>
            <p:custDataLst>
              <p:tags r:id="rId3"/>
            </p:custDataLst>
          </p:nvPr>
        </p:nvSpPr>
        <p:spPr>
          <a:xfrm>
            <a:off x="6014085" y="1182370"/>
            <a:ext cx="6254750" cy="1212850"/>
          </a:xfrm>
          <a:prstGeom prst="rect">
            <a:avLst/>
          </a:prstGeom>
          <a:noFill/>
        </p:spPr>
        <p:txBody>
          <a:bodyPr vert="horz" wrap="square" lIns="0" tIns="0" rIns="0" bIns="0" rtlCol="0" anchor="b">
            <a:normAutofit fontScale="90000" lnSpcReduction="20000"/>
          </a:bodyPr>
          <a:lstStyle>
            <a:lvl1pPr marL="0" indent="0" algn="l" defTabSz="914400" rtl="0" eaLnBrk="1" latinLnBrk="0" hangingPunct="1">
              <a:lnSpc>
                <a:spcPct val="130000"/>
              </a:lnSpc>
              <a:spcBef>
                <a:spcPts val="1000"/>
              </a:spcBef>
              <a:buFont typeface="Arial" panose="020B0604020202020204" pitchFamily="34" charset="0"/>
              <a:buNone/>
              <a:defRPr sz="7400" b="0" kern="1200">
                <a:solidFill>
                  <a:srgbClr val="246EFD">
                    <a:lumMod val="75000"/>
                  </a:srgbClr>
                </a:solidFill>
                <a:latin typeface="MiSans Bold" panose="00000800000000000000" charset="-122"/>
                <a:ea typeface="MiSans Bold" panose="00000800000000000000" charset="-122"/>
                <a:cs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1800" b="0" kern="1200">
                <a:solidFill>
                  <a:srgbClr val="303E5A"/>
                </a:solidFill>
                <a:latin typeface="MiSans" charset="0"/>
                <a:ea typeface="MiSans" charset="0"/>
                <a:cs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600" b="0" kern="1200">
                <a:solidFill>
                  <a:srgbClr val="303E5A"/>
                </a:solidFill>
                <a:latin typeface="MiSans" charset="0"/>
                <a:ea typeface="MiSans" charset="0"/>
                <a:cs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400" b="0" kern="1200">
                <a:solidFill>
                  <a:srgbClr val="303E5A"/>
                </a:solidFill>
                <a:latin typeface="MiSans" charset="0"/>
                <a:ea typeface="MiSans" charset="0"/>
                <a:cs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200" b="0" kern="1200">
                <a:solidFill>
                  <a:srgbClr val="303E5A"/>
                </a:solidFill>
                <a:latin typeface="MiSans" charset="0"/>
                <a:ea typeface="MiSans" charset="0"/>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9pPr>
          </a:lstStyle>
          <a:p>
            <a:r>
              <a:rPr lang="en-US" altLang="zh-CN">
                <a:solidFill>
                  <a:schemeClr val="tx1"/>
                </a:solidFill>
              </a:rPr>
              <a:t>PART 4</a:t>
            </a:r>
            <a:endParaRPr lang="en-US" altLang="zh-CN">
              <a:solidFill>
                <a:schemeClr val="tx1"/>
              </a:solidFill>
            </a:endParaRPr>
          </a:p>
        </p:txBody>
      </p:sp>
      <p:sp>
        <p:nvSpPr>
          <p:cNvPr id="4" name="标题 1"/>
          <p:cNvSpPr>
            <a:spLocks noGrp="1"/>
          </p:cNvSpPr>
          <p:nvPr>
            <p:custDataLst>
              <p:tags r:id="rId4"/>
            </p:custDataLst>
          </p:nvPr>
        </p:nvSpPr>
        <p:spPr>
          <a:xfrm>
            <a:off x="6429375" y="3041015"/>
            <a:ext cx="5212715" cy="2655570"/>
          </a:xfrm>
          <a:prstGeom prst="rect">
            <a:avLst/>
          </a:prstGeom>
          <a:noFill/>
        </p:spPr>
        <p:txBody>
          <a:bodyPr vert="horz" wrap="square" lIns="0" tIns="0" rIns="0" bIns="0" rtlCol="0" anchor="t"/>
          <a:lstStyle>
            <a:lvl1pPr algn="l" defTabSz="914400" rtl="0" eaLnBrk="1" latinLnBrk="0" hangingPunct="1">
              <a:lnSpc>
                <a:spcPct val="100000"/>
              </a:lnSpc>
              <a:spcBef>
                <a:spcPct val="0"/>
              </a:spcBef>
              <a:buNone/>
              <a:defRPr sz="4400" b="0" kern="1200">
                <a:solidFill>
                  <a:srgbClr val="303E5A"/>
                </a:solidFill>
                <a:latin typeface="MiSans Bold" panose="00000800000000000000" charset="-122"/>
                <a:ea typeface="MiSans Bold" panose="00000800000000000000" charset="-122"/>
                <a:cs typeface="+mn-ea"/>
              </a:defRPr>
            </a:lvl1pPr>
          </a:lstStyle>
          <a:p>
            <a:pPr algn="ctr"/>
            <a:r>
              <a:rPr lang="en-US" altLang="zh-CN" sz="4000"/>
              <a:t> </a:t>
            </a:r>
            <a:r>
              <a:rPr sz="4000"/>
              <a:t>Further thinking &amp; Expansion</a:t>
            </a:r>
            <a:endParaRPr sz="4000"/>
          </a:p>
          <a:p>
            <a:pPr algn="ctr"/>
            <a:endParaRPr lang="zh-CN" altLang="en-US" sz="3200">
              <a:solidFill>
                <a:schemeClr val="tx1"/>
              </a:solidFill>
            </a:endParaRPr>
          </a:p>
          <a:p>
            <a:pPr algn="ctr"/>
            <a:r>
              <a:rPr lang="zh-CN" altLang="en-US" sz="3200">
                <a:solidFill>
                  <a:schemeClr val="tx1"/>
                </a:solidFill>
              </a:rPr>
              <a:t>深入思考与延伸</a:t>
            </a:r>
            <a:endParaRPr lang="zh-CN" altLang="en-US" sz="32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65175" y="1592580"/>
            <a:ext cx="10331450" cy="452310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The deep-rooted reason for the separation between Jeff and his father seems to </a:t>
            </a:r>
            <a:r>
              <a:rPr lang="zh-CN" altLang="en-US" sz="2400" b="1">
                <a:latin typeface="Times New Roman" panose="02020603050405020304" charset="0"/>
                <a:cs typeface="Times New Roman" panose="02020603050405020304" charset="0"/>
              </a:rPr>
              <a:t>stem from</a:t>
            </a:r>
            <a:r>
              <a:rPr lang="zh-CN" altLang="en-US" sz="2400">
                <a:latin typeface="Times New Roman" panose="02020603050405020304" charset="0"/>
                <a:cs typeface="Times New Roman" panose="02020603050405020304" charset="0"/>
              </a:rPr>
              <a:t> </a:t>
            </a:r>
            <a:r>
              <a:rPr lang="zh-CN" altLang="en-US" sz="2400" b="1">
                <a:highlight>
                  <a:srgbClr val="FFFF00"/>
                </a:highlight>
                <a:latin typeface="Times New Roman" panose="02020603050405020304" charset="0"/>
                <a:cs typeface="Times New Roman" panose="02020603050405020304" charset="0"/>
              </a:rPr>
              <a:t>a significant clash in their beliefs and values</a:t>
            </a:r>
            <a:r>
              <a:rPr lang="zh-CN" altLang="en-US" sz="2400">
                <a:latin typeface="Times New Roman" panose="02020603050405020304" charset="0"/>
                <a:cs typeface="Times New Roman" panose="02020603050405020304" charset="0"/>
              </a:rPr>
              <a:t> regarding education and career choices.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Jeff's father, a successful physician with firm convictions about the necessity of college education, had set expectations for Jeff to follow a similar path. However, </a:t>
            </a:r>
            <a:r>
              <a:rPr lang="zh-CN" altLang="en-US" sz="2400" b="1">
                <a:latin typeface="Times New Roman" panose="02020603050405020304" charset="0"/>
                <a:cs typeface="Times New Roman" panose="02020603050405020304" charset="0"/>
              </a:rPr>
              <a:t>Jeff's passion for skiing led him to decline his father's offer</a:t>
            </a:r>
            <a:r>
              <a:rPr lang="zh-CN" altLang="en-US" sz="2400">
                <a:latin typeface="Times New Roman" panose="02020603050405020304" charset="0"/>
                <a:cs typeface="Times New Roman" panose="02020603050405020304" charset="0"/>
              </a:rPr>
              <a:t> and </a:t>
            </a:r>
            <a:r>
              <a:rPr lang="zh-CN" altLang="en-US" sz="2400" b="1">
                <a:latin typeface="Times New Roman" panose="02020603050405020304" charset="0"/>
                <a:cs typeface="Times New Roman" panose="02020603050405020304" charset="0"/>
              </a:rPr>
              <a:t>pursue a different career path</a:t>
            </a:r>
            <a:r>
              <a:rPr lang="zh-CN" altLang="en-US" sz="2400">
                <a:latin typeface="Times New Roman" panose="02020603050405020304" charset="0"/>
                <a:cs typeface="Times New Roman" panose="02020603050405020304" charset="0"/>
              </a:rPr>
              <a:t>, one that didn't </a:t>
            </a:r>
            <a:r>
              <a:rPr lang="zh-CN" altLang="en-US" sz="2400" b="1">
                <a:latin typeface="Times New Roman" panose="02020603050405020304" charset="0"/>
                <a:cs typeface="Times New Roman" panose="02020603050405020304" charset="0"/>
              </a:rPr>
              <a:t>align with his father's aspirations</a:t>
            </a:r>
            <a:r>
              <a:rPr lang="zh-CN" altLang="en-US" sz="2400">
                <a:latin typeface="Times New Roman" panose="02020603050405020304" charset="0"/>
                <a:cs typeface="Times New Roman" panose="02020603050405020304" charset="0"/>
              </a:rPr>
              <a:t> for him. </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This </a:t>
            </a:r>
            <a:r>
              <a:rPr lang="en-US" altLang="zh-CN" sz="2400">
                <a:latin typeface="Times New Roman" panose="02020603050405020304" charset="0"/>
                <a:cs typeface="Times New Roman" panose="02020603050405020304" charset="0"/>
              </a:rPr>
              <a:t>conflict</a:t>
            </a:r>
            <a:r>
              <a:rPr lang="zh-CN" altLang="en-US" sz="2400">
                <a:latin typeface="Times New Roman" panose="02020603050405020304" charset="0"/>
                <a:cs typeface="Times New Roman" panose="02020603050405020304" charset="0"/>
              </a:rPr>
              <a:t> of values and divergent perspectives on what constitutes success and a fulfilling life caused a rift between them. Jeff's decision to </a:t>
            </a:r>
            <a:r>
              <a:rPr lang="zh-CN" altLang="en-US" sz="2400" b="1">
                <a:latin typeface="Times New Roman" panose="02020603050405020304" charset="0"/>
                <a:cs typeface="Times New Roman" panose="02020603050405020304" charset="0"/>
              </a:rPr>
              <a:t>prioritize his passion</a:t>
            </a:r>
            <a:r>
              <a:rPr lang="zh-CN" altLang="en-US" sz="2400">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over his father's expectations</a:t>
            </a:r>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and the father’s conformity to his view </a:t>
            </a:r>
            <a:r>
              <a:rPr lang="zh-CN" altLang="en-US" sz="2400">
                <a:latin typeface="Times New Roman" panose="02020603050405020304" charset="0"/>
                <a:cs typeface="Times New Roman" panose="02020603050405020304" charset="0"/>
              </a:rPr>
              <a:t>resulted in their </a:t>
            </a:r>
            <a:r>
              <a:rPr lang="en-US" altLang="zh-CN" sz="2400">
                <a:latin typeface="Times New Roman" panose="02020603050405020304" charset="0"/>
                <a:cs typeface="Times New Roman" panose="02020603050405020304" charset="0"/>
              </a:rPr>
              <a:t>separation.</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765175" y="543560"/>
            <a:ext cx="9113520" cy="706755"/>
          </a:xfrm>
          <a:prstGeom prst="rect">
            <a:avLst/>
          </a:prstGeom>
          <a:noFill/>
        </p:spPr>
        <p:txBody>
          <a:bodyPr wrap="square" rtlCol="0" anchor="t">
            <a:spAutoFit/>
          </a:bodyPr>
          <a:p>
            <a:pPr algn="l">
              <a:buClrTx/>
              <a:buSzTx/>
              <a:buFontTx/>
            </a:pPr>
            <a:r>
              <a:rPr lang="en-US" sz="2000">
                <a:latin typeface="MiSans Bold" panose="00000800000000000000" charset="-122"/>
                <a:ea typeface="MiSans Bold" panose="00000800000000000000" charset="-122"/>
                <a:cs typeface="+mn-ea"/>
              </a:rPr>
              <a:t>When you read the whole passage ,what is the deep-rooted reason for the separation between Jeff and his father？</a:t>
            </a:r>
            <a:endParaRPr lang="en-US" sz="2000">
              <a:latin typeface="MiSans Bold" panose="00000800000000000000" charset="-122"/>
              <a:ea typeface="MiSans Bold" panose="00000800000000000000"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50850" y="854075"/>
            <a:ext cx="11529060" cy="5939155"/>
          </a:xfrm>
          <a:prstGeom prst="rect">
            <a:avLst/>
          </a:prstGeom>
          <a:noFill/>
        </p:spPr>
        <p:txBody>
          <a:bodyPr wrap="square" rtlCol="0">
            <a:spAutoFit/>
          </a:bodyPr>
          <a:p>
            <a:pPr>
              <a:lnSpc>
                <a:spcPct val="120000"/>
              </a:lnSpc>
            </a:pPr>
            <a:r>
              <a:rPr lang="zh-CN" altLang="en-US" sz="2000">
                <a:latin typeface="Times New Roman" panose="02020603050405020304" charset="0"/>
                <a:cs typeface="Times New Roman" panose="02020603050405020304" charset="0"/>
              </a:rPr>
              <a:t>At home, his son, my father, could be </a:t>
            </a:r>
            <a:r>
              <a:rPr lang="zh-CN" altLang="en-US" sz="2000" b="1">
                <a:latin typeface="Times New Roman" panose="02020603050405020304" charset="0"/>
                <a:cs typeface="Times New Roman" panose="02020603050405020304" charset="0"/>
              </a:rPr>
              <a:t>quiet and withdrawn</a:t>
            </a:r>
            <a:r>
              <a:rPr lang="zh-CN" altLang="en-US" sz="2000">
                <a:latin typeface="Times New Roman" panose="02020603050405020304" charset="0"/>
                <a:cs typeface="Times New Roman" panose="02020603050405020304" charset="0"/>
              </a:rPr>
              <a:t>. I wouldn</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t want to make him sound humorless. He wasn</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t. Silly things would amuse him. He had phrases that he liked to use, “It</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s immaterial to me” being one of them. “I don</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t mind” would have done just as well but he liked the word “immaterial.” </a:t>
            </a:r>
            <a:r>
              <a:rPr lang="zh-CN" altLang="en-US" sz="2000" b="1">
                <a:latin typeface="Times New Roman" panose="02020603050405020304" charset="0"/>
                <a:cs typeface="Times New Roman" panose="02020603050405020304" charset="0"/>
              </a:rPr>
              <a:t>I realize that, deep down, he was probably disappointed that he hadn’t made more of his life.</a:t>
            </a:r>
            <a:r>
              <a:rPr lang="zh-CN" altLang="en-US" sz="2000">
                <a:latin typeface="Times New Roman" panose="02020603050405020304" charset="0"/>
                <a:cs typeface="Times New Roman" panose="02020603050405020304" charset="0"/>
              </a:rPr>
              <a:t> He left school without qualifications and became apprenticed to a plumber. Plumbing was not something he was passionate about. It was just what he did. He was never particularly ambitious, though there was a moment when he and Mum thought of emigrating to Canada, but it came to nothing. Where he came into his own was around the house. He had an “eye for the job.” Be it bookshelves or a cupboard—what he could achieve was astonishing.</a:t>
            </a:r>
            <a:endParaRPr lang="zh-CN" altLang="en-US" sz="2000">
              <a:latin typeface="Times New Roman" panose="02020603050405020304" charset="0"/>
              <a:cs typeface="Times New Roman" panose="02020603050405020304" charset="0"/>
            </a:endParaRPr>
          </a:p>
          <a:p>
            <a:pPr>
              <a:lnSpc>
                <a:spcPct val="120000"/>
              </a:lnSpc>
            </a:pPr>
            <a:r>
              <a:rPr lang="zh-CN" altLang="en-US" sz="2000">
                <a:latin typeface="Times New Roman" panose="02020603050405020304" charset="0"/>
                <a:cs typeface="Times New Roman" panose="02020603050405020304" charset="0"/>
              </a:rPr>
              <a:t>Of the three options, moors, woods or river—the river was the one that usually got my vote. On a stretch of the river I was allowed to disappear with my imagination into another world, an ideal world defined by myself. With a fishing net over my shoulder I could set off in sandals that were last year’s model, with the fronts cut out to accommodate toes that were now right to the end. I’d walk along the river bank looking for a suitable spot where I could take off the painful sandals and leave them with my picnic while I ventured out, tentatively, peering through the water for any fish that I could scoop up with the net and take home. </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p:txBody>
      </p:sp>
      <p:sp>
        <p:nvSpPr>
          <p:cNvPr id="8" name="文本框 7"/>
          <p:cNvSpPr txBox="1"/>
          <p:nvPr>
            <p:custDataLst>
              <p:tags r:id="rId1"/>
            </p:custDataLst>
          </p:nvPr>
        </p:nvSpPr>
        <p:spPr>
          <a:xfrm>
            <a:off x="1085215" y="243205"/>
            <a:ext cx="11218545" cy="521970"/>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同类型话题篇章迁移</a:t>
            </a:r>
            <a:endParaRPr lang="zh-CN" altLang="en-US" sz="2800">
              <a:latin typeface="MiSans Bold" panose="00000800000000000000" charset="-122"/>
              <a:ea typeface="MiSans Bold" panose="00000800000000000000"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1085215" y="243205"/>
            <a:ext cx="11218545" cy="521970"/>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同类型主题篇章迁移</a:t>
            </a:r>
            <a:endParaRPr lang="zh-CN" altLang="en-US" sz="2800">
              <a:latin typeface="MiSans Bold" panose="00000800000000000000" charset="-122"/>
              <a:ea typeface="MiSans Bold" panose="00000800000000000000" charset="-122"/>
              <a:cs typeface="+mn-ea"/>
            </a:endParaRPr>
          </a:p>
        </p:txBody>
      </p:sp>
      <p:sp>
        <p:nvSpPr>
          <p:cNvPr id="100" name="文本框 99"/>
          <p:cNvSpPr txBox="1"/>
          <p:nvPr/>
        </p:nvSpPr>
        <p:spPr>
          <a:xfrm>
            <a:off x="384810" y="929640"/>
            <a:ext cx="11150600" cy="3046095"/>
          </a:xfrm>
          <a:prstGeom prst="rect">
            <a:avLst/>
          </a:prstGeom>
          <a:noFill/>
          <a:ln w="9525">
            <a:noFill/>
          </a:ln>
        </p:spPr>
        <p:txBody>
          <a:bodyPr wrap="square">
            <a:spAutoFit/>
          </a:bodyPr>
          <a:p>
            <a:pPr indent="266700"/>
            <a:r>
              <a:rPr lang="en-US" sz="2400" b="1">
                <a:latin typeface="Times New Roman" panose="02020603050405020304" charset="0"/>
                <a:ea typeface="宋体" panose="02010600030101010101" pitchFamily="2" charset="-122"/>
              </a:rPr>
              <a:t>I wanted to leave school as soon as possible but that</a:t>
            </a:r>
            <a:r>
              <a:rPr lang="en-US" sz="2400" b="1">
                <a:latin typeface="Times New Roman" panose="02020603050405020304" charset="0"/>
                <a:ea typeface="宋体" panose="02010600030101010101" pitchFamily="2" charset="-122"/>
                <a:cs typeface="Times New Roman" panose="02020603050405020304" charset="0"/>
              </a:rPr>
              <a:t> </a:t>
            </a:r>
            <a:r>
              <a:rPr lang="en-US" sz="2400" b="1">
                <a:latin typeface="Times New Roman" panose="02020603050405020304" charset="0"/>
                <a:ea typeface="宋体" panose="02010600030101010101" pitchFamily="2" charset="-122"/>
              </a:rPr>
              <a:t>seemed an unlikely prospect</a:t>
            </a:r>
            <a:r>
              <a:rPr lang="en-US" sz="2400" b="0">
                <a:latin typeface="Times New Roman" panose="02020603050405020304" charset="0"/>
                <a:ea typeface="宋体" panose="02010600030101010101" pitchFamily="2" charset="-122"/>
              </a:rPr>
              <a:t> until one day my father announced, “They’ve got a vacancy for an apprentice gardener in the Parks Department. I thought you might be interested.”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 one brief</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moment Dad had </a:t>
            </a:r>
            <a:r>
              <a:rPr lang="en-US" sz="2400" b="1">
                <a:latin typeface="Times New Roman" panose="02020603050405020304" charset="0"/>
                <a:ea typeface="宋体" panose="02010600030101010101" pitchFamily="2" charset="-122"/>
              </a:rPr>
              <a:t>gone against his better judgment</a:t>
            </a:r>
            <a:r>
              <a:rPr lang="en-US" sz="2400" b="0">
                <a:latin typeface="Times New Roman" panose="02020603050405020304" charset="0"/>
                <a:ea typeface="宋体" panose="02010600030101010101" pitchFamily="2" charset="-122"/>
              </a:rPr>
              <a:t>. He might still have preferred it if I became a carpenter. But I like to feel that somewhere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inside him was a feeling that things might just turn out for the best. Maybe I’m deceiving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myself, but I</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prefer to believe that in his heart, although</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he hated gardening himself, </a:t>
            </a:r>
            <a:r>
              <a:rPr lang="en-US" sz="2400" b="1">
                <a:latin typeface="Times New Roman" panose="02020603050405020304" charset="0"/>
                <a:ea typeface="宋体" panose="02010600030101010101" pitchFamily="2" charset="-122"/>
              </a:rPr>
              <a:t>he’d watched me doing it for long enough</a:t>
            </a:r>
            <a:r>
              <a:rPr lang="en-US" sz="2400" b="0">
                <a:latin typeface="Times New Roman" panose="02020603050405020304" charset="0"/>
                <a:ea typeface="宋体" panose="02010600030101010101" pitchFamily="2" charset="-122"/>
              </a:rPr>
              <a:t> and noticed </a:t>
            </a:r>
            <a:r>
              <a:rPr lang="en-US" sz="2400" b="1">
                <a:latin typeface="Times New Roman" panose="02020603050405020304" charset="0"/>
                <a:ea typeface="宋体" panose="02010600030101010101" pitchFamily="2" charset="-122"/>
              </a:rPr>
              <a:t>my unfailing passion for all things that grew and flowered and fruited</a:t>
            </a:r>
            <a:r>
              <a:rPr lang="en-US" sz="2400" b="0">
                <a:latin typeface="Times New Roman" panose="02020603050405020304" charset="0"/>
                <a:ea typeface="宋体" panose="02010600030101010101" pitchFamily="2" charset="-122"/>
              </a:rPr>
              <a:t>.</a:t>
            </a:r>
            <a:endParaRPr lang="en-US" altLang="en-US" sz="2400" b="0">
              <a:latin typeface="Times New Roman" panose="02020603050405020304" charset="0"/>
              <a:ea typeface="宋体" panose="02010600030101010101" pitchFamily="2" charset="-122"/>
            </a:endParaRPr>
          </a:p>
        </p:txBody>
      </p:sp>
      <p:sp>
        <p:nvSpPr>
          <p:cNvPr id="2" name="文本框 1"/>
          <p:cNvSpPr txBox="1"/>
          <p:nvPr/>
        </p:nvSpPr>
        <p:spPr>
          <a:xfrm>
            <a:off x="527685" y="4316730"/>
            <a:ext cx="10575925" cy="193802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What is the message the writer want to convey?</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 Living without a motive is equal to sailing without a compass.</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B. Despite other</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mockeries,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fragrant flowers are on the up way.</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 Passion, if not deserted, equips you with chance to </a:t>
            </a:r>
            <a:r>
              <a:rPr lang="en-US" altLang="zh-CN" sz="2400">
                <a:latin typeface="Times New Roman" panose="02020603050405020304" charset="0"/>
                <a:cs typeface="Times New Roman" panose="02020603050405020304" charset="0"/>
              </a:rPr>
              <a:t>pay</a:t>
            </a:r>
            <a:r>
              <a:rPr lang="zh-CN" altLang="en-US" sz="2400">
                <a:latin typeface="Times New Roman" panose="02020603050405020304" charset="0"/>
                <a:cs typeface="Times New Roman" panose="02020603050405020304" charset="0"/>
              </a:rPr>
              <a:t> off eventually.</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D. Reflection and interaction serve as treatments for bridging the gap.</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615950" y="5373370"/>
            <a:ext cx="339725" cy="432435"/>
          </a:xfrm>
          <a:prstGeom prst="rect">
            <a:avLst/>
          </a:prstGeom>
          <a:noFill/>
        </p:spPr>
        <p:txBody>
          <a:bodyPr wrap="square" rtlCol="0">
            <a:noAutofit/>
          </a:bodyPr>
          <a:p>
            <a:r>
              <a:rPr lang="en-US" altLang="zh-CN" sz="2800" b="1">
                <a:highlight>
                  <a:srgbClr val="FFFF00"/>
                </a:highlight>
              </a:rPr>
              <a:t>√</a:t>
            </a:r>
            <a:endParaRPr lang="en-US" altLang="zh-CN" sz="2800" b="1">
              <a:highlight>
                <a:srgbClr val="FFFF00"/>
              </a:highlight>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870585" y="152400"/>
            <a:ext cx="11218545" cy="521970"/>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同类型话题篇章训练</a:t>
            </a:r>
            <a:r>
              <a:rPr lang="en-US" altLang="zh-CN" sz="2800">
                <a:latin typeface="MiSans Bold" panose="00000800000000000000" charset="-122"/>
                <a:ea typeface="MiSans Bold" panose="00000800000000000000" charset="-122"/>
                <a:cs typeface="+mn-ea"/>
              </a:rPr>
              <a:t>-</a:t>
            </a:r>
            <a:r>
              <a:rPr lang="zh-CN" altLang="en-US" sz="2800">
                <a:latin typeface="MiSans Bold" panose="00000800000000000000" charset="-122"/>
                <a:ea typeface="MiSans Bold" panose="00000800000000000000" charset="-122"/>
                <a:cs typeface="+mn-ea"/>
              </a:rPr>
              <a:t>人与社会之家庭关系</a:t>
            </a:r>
            <a:endParaRPr lang="zh-CN" altLang="en-US" sz="2800">
              <a:latin typeface="MiSans Bold" panose="00000800000000000000" charset="-122"/>
              <a:ea typeface="MiSans Bold" panose="00000800000000000000" charset="-122"/>
              <a:cs typeface="+mn-ea"/>
            </a:endParaRPr>
          </a:p>
        </p:txBody>
      </p:sp>
      <p:sp>
        <p:nvSpPr>
          <p:cNvPr id="4" name="文本框 3"/>
          <p:cNvSpPr txBox="1"/>
          <p:nvPr/>
        </p:nvSpPr>
        <p:spPr>
          <a:xfrm>
            <a:off x="559435" y="674370"/>
            <a:ext cx="11073130" cy="6000750"/>
          </a:xfrm>
          <a:prstGeom prst="rect">
            <a:avLst/>
          </a:prstGeom>
          <a:noFill/>
        </p:spPr>
        <p:txBody>
          <a:bodyPr wrap="square" rtlCol="0" anchor="t">
            <a:spAutoFit/>
          </a:bodyPr>
          <a:p>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As a country music song goes, "She's a wild one with an angel's face." That is my younger sister, lulu. When I think of er, I think of trying to tame a wild horse.</a:t>
            </a:r>
            <a:endParaRPr lang="zh-CN" altLang="en-US" sz="1600">
              <a:latin typeface="Times New Roman" panose="02020603050405020304" charset="0"/>
              <a:cs typeface="Times New Roman" panose="02020603050405020304" charset="0"/>
            </a:endParaRPr>
          </a:p>
          <a:p>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It is hard to find words to describe my relationship with Lulu. "All-out nuclear warfare" could not interpret it quite exactly. The irony is that we are very much alike: we share the hot-tempered and fast-forgiving personality.</a:t>
            </a:r>
            <a:endParaRPr lang="zh-CN" altLang="en-US" sz="1600">
              <a:latin typeface="Times New Roman" panose="02020603050405020304" charset="0"/>
              <a:cs typeface="Times New Roman" panose="02020603050405020304" charset="0"/>
            </a:endParaRPr>
          </a:p>
          <a:p>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Speaking of personalities, the Chinese Zodiac (属相) describes Lulu and me perfectly. People born in the Pig Year are "stubborn" and "tough" and often "fly into anger," although they "never harbour a grudge (记仇)" as they are honest and warm-hearted. That is Lulu and I exactly, with an age gap of twelve years.</a:t>
            </a:r>
            <a:endParaRPr lang="zh-CN" altLang="en-US" sz="1600">
              <a:latin typeface="Times New Roman" panose="02020603050405020304" charset="0"/>
              <a:cs typeface="Times New Roman" panose="02020603050405020304" charset="0"/>
            </a:endParaRPr>
          </a:p>
          <a:p>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I had my first face-off with Lulu when she was about five. It was a freezing winter afternoon in New Haven, Connecticut. Mum and Dad were at work. Babysitting Lulu at home, I decided that it would be the perfect time to introduce Lulu to the piano as I was in the learning process myself. Excited about working together - with her brown curls, round eyes, and China doll face, Lulu was desperately cute - I put her on the piano bench, on top of some comfortable pillows. I then demonstrated how to play a single note with a single finger, and asked her to do the same. A small request, but Lulu refused, preferring instead to smash at many notes at the same time with two open palms. When I asked her to stop, she smashed harder and faster. When I tried to pull her away from the piano, she began yelling, crying, and kicking angrily.</a:t>
            </a:r>
            <a:endParaRPr lang="zh-CN" altLang="en-US" sz="1600">
              <a:latin typeface="Times New Roman" panose="02020603050405020304" charset="0"/>
              <a:cs typeface="Times New Roman" panose="02020603050405020304" charset="0"/>
            </a:endParaRPr>
          </a:p>
          <a:p>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Fifteen minutes later, she was still yelling, crying, and kicking, and I had had it! Avoiding her blows, I dragged the screaming demon (恶魔) to our back door, and threw it open. The wind chill was six degrees below zero, and my own face hurt from just a few seconds' exposure to the icy air.</a:t>
            </a:r>
            <a:endParaRPr lang="zh-CN" altLang="en-US" sz="1600">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注意:</a:t>
            </a:r>
            <a:endParaRPr lang="zh-CN" altLang="en-US" sz="1600">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1. 所续写短文的词数应为 150 左右;</a:t>
            </a:r>
            <a:endParaRPr lang="zh-CN" altLang="en-US" sz="1600">
              <a:latin typeface="Times New Roman" panose="02020603050405020304" charset="0"/>
              <a:cs typeface="Times New Roman" panose="02020603050405020304" charset="0"/>
            </a:endParaRPr>
          </a:p>
          <a:p>
            <a:r>
              <a:rPr lang="en-US" altLang="zh-CN" sz="1600">
                <a:latin typeface="Times New Roman" panose="02020603050405020304" charset="0"/>
                <a:cs typeface="Times New Roman" panose="02020603050405020304" charset="0"/>
              </a:rPr>
              <a:t>2</a:t>
            </a:r>
            <a:r>
              <a:rPr lang="zh-CN" altLang="en-US" sz="1600">
                <a:latin typeface="Times New Roman" panose="02020603050405020304" charset="0"/>
                <a:cs typeface="Times New Roman" panose="02020603050405020304" charset="0"/>
              </a:rPr>
              <a:t>. 续写部分分为两段, 每段的开头语已为你写好;</a:t>
            </a:r>
            <a:endParaRPr lang="zh-CN" altLang="en-US" sz="1600">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Paragraph 1: </a:t>
            </a:r>
            <a:endParaRPr lang="zh-CN" altLang="en-US" sz="1600">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But I was determined to teach the little wild one a lesson.</a:t>
            </a:r>
            <a:endParaRPr lang="zh-CN" altLang="en-US" sz="1600">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Paragraph 2: </a:t>
            </a:r>
            <a:endParaRPr lang="zh-CN" altLang="en-US" sz="1600">
              <a:latin typeface="Times New Roman" panose="02020603050405020304" charset="0"/>
              <a:cs typeface="Times New Roman" panose="02020603050405020304" charset="0"/>
            </a:endParaRPr>
          </a:p>
          <a:p>
            <a:r>
              <a:rPr lang="zh-CN" altLang="en-US" sz="1600">
                <a:latin typeface="Times New Roman" panose="02020603050405020304" charset="0"/>
                <a:cs typeface="Times New Roman" panose="02020603050405020304" charset="0"/>
              </a:rPr>
              <a:t>Lulu's teeth were clicking repeatedly together because of cold, but she shook her head again.</a:t>
            </a:r>
            <a:endParaRPr lang="zh-CN" altLang="en-US" sz="16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870585" y="152400"/>
            <a:ext cx="11218545" cy="521970"/>
          </a:xfrm>
          <a:prstGeom prst="rect">
            <a:avLst/>
          </a:prstGeom>
          <a:noFill/>
        </p:spPr>
        <p:txBody>
          <a:bodyPr wrap="square" rtlCol="0">
            <a:spAutoFit/>
          </a:bodyPr>
          <a:p>
            <a:r>
              <a:rPr lang="en-US" sz="2800">
                <a:latin typeface="MiSans Bold" panose="00000800000000000000" charset="-122"/>
                <a:ea typeface="MiSans Bold" panose="00000800000000000000" charset="-122"/>
                <a:cs typeface="+mn-ea"/>
              </a:rPr>
              <a:t>Sample Writing</a:t>
            </a:r>
            <a:endParaRPr lang="en-US" sz="2800">
              <a:latin typeface="MiSans Bold" panose="00000800000000000000" charset="-122"/>
              <a:ea typeface="MiSans Bold" panose="00000800000000000000" charset="-122"/>
              <a:cs typeface="+mn-ea"/>
            </a:endParaRPr>
          </a:p>
        </p:txBody>
      </p:sp>
      <p:sp>
        <p:nvSpPr>
          <p:cNvPr id="100" name="文本框 99"/>
          <p:cNvSpPr txBox="1"/>
          <p:nvPr/>
        </p:nvSpPr>
        <p:spPr>
          <a:xfrm>
            <a:off x="657225" y="779145"/>
            <a:ext cx="10113645" cy="5631180"/>
          </a:xfrm>
          <a:prstGeom prst="rect">
            <a:avLst/>
          </a:prstGeom>
          <a:noFill/>
          <a:ln w="9525">
            <a:noFill/>
          </a:ln>
        </p:spPr>
        <p:txBody>
          <a:bodyPr wrap="square">
            <a:spAutoFit/>
          </a:bodyPr>
          <a:p>
            <a:pPr indent="266700"/>
            <a:r>
              <a:rPr lang="en-US" sz="2400" b="0">
                <a:latin typeface="Times New Roman" panose="02020603050405020304" charset="0"/>
                <a:ea typeface="宋体" panose="02010600030101010101" pitchFamily="2" charset="-122"/>
              </a:rPr>
              <a:t>But I was determined to teach the little wild one a lesson."You can't stay in the house if you don't listen to me." I </a:t>
            </a:r>
            <a:r>
              <a:rPr lang="en-US" sz="2400" b="1">
                <a:latin typeface="Times New Roman" panose="02020603050405020304" charset="0"/>
                <a:ea typeface="宋体" panose="02010600030101010101" pitchFamily="2" charset="-122"/>
              </a:rPr>
              <a:t>said sternly</a:t>
            </a:r>
            <a:r>
              <a:rPr lang="en-US" sz="2400" b="0">
                <a:latin typeface="Times New Roman" panose="02020603050405020304" charset="0"/>
                <a:ea typeface="宋体" panose="02010600030101010101" pitchFamily="2" charset="-122"/>
              </a:rPr>
              <a:t>. Instead of being obedient, Lulu stepped outside, facing me in a challenging way. </a:t>
            </a:r>
            <a:r>
              <a:rPr lang="en-US" sz="2400" b="1">
                <a:latin typeface="Times New Roman" panose="02020603050405020304" charset="0"/>
                <a:ea typeface="宋体" panose="02010600030101010101" pitchFamily="2" charset="-122"/>
              </a:rPr>
              <a:t>A dull dread began seeping through my body</a:t>
            </a:r>
            <a:r>
              <a:rPr lang="en-US" sz="2400" b="0">
                <a:latin typeface="Times New Roman" panose="02020603050405020304" charset="0"/>
                <a:ea typeface="宋体" panose="02010600030101010101" pitchFamily="2" charset="-122"/>
              </a:rPr>
              <a:t> - the little one was wearing only her sweater and tights."Okay, you've decided to behave," I said quickly."Come in now." However,Lulu shook her head with a </a:t>
            </a:r>
            <a:r>
              <a:rPr lang="en-US" sz="2400" b="1">
                <a:latin typeface="Times New Roman" panose="02020603050405020304" charset="0"/>
                <a:ea typeface="宋体" panose="02010600030101010101" pitchFamily="2" charset="-122"/>
              </a:rPr>
              <a:t>stubborn</a:t>
            </a:r>
            <a:r>
              <a:rPr lang="en-US" sz="2400" b="0">
                <a:latin typeface="Times New Roman" panose="02020603050405020304" charset="0"/>
                <a:ea typeface="宋体" panose="02010600030101010101" pitchFamily="2" charset="-122"/>
              </a:rPr>
              <a:t> look in her eyes.”Don't be silly, Lulu." I was panicking."It's freezing. You're going to get sick. Come in now."</a:t>
            </a:r>
            <a:endParaRPr lang="en-US" sz="2400" b="0">
              <a:latin typeface="Times New Roman" panose="02020603050405020304" charset="0"/>
              <a:ea typeface="宋体" panose="02010600030101010101" pitchFamily="2" charset="-122"/>
            </a:endParaRPr>
          </a:p>
          <a:p>
            <a:pPr indent="266700"/>
            <a:r>
              <a:rPr lang="en-US" sz="2400" b="0">
                <a:latin typeface="Times New Roman" panose="02020603050405020304" charset="0"/>
                <a:ea typeface="宋体" panose="02010600030101010101" pitchFamily="2" charset="-122"/>
              </a:rPr>
              <a:t>Lulu's </a:t>
            </a:r>
            <a:r>
              <a:rPr lang="en-US" sz="2400" b="1">
                <a:latin typeface="Times New Roman" panose="02020603050405020304" charset="0"/>
                <a:ea typeface="宋体" panose="02010600030101010101" pitchFamily="2" charset="-122"/>
              </a:rPr>
              <a:t>teeth were clicking repeatedly</a:t>
            </a:r>
            <a:r>
              <a:rPr lang="en-US" sz="2400" b="0">
                <a:latin typeface="Times New Roman" panose="02020603050405020304" charset="0"/>
                <a:ea typeface="宋体" panose="02010600030101010101" pitchFamily="2" charset="-122"/>
              </a:rPr>
              <a:t> together because of cold, but she shook her head again. </a:t>
            </a:r>
            <a:r>
              <a:rPr lang="en-US" sz="2400" b="1">
                <a:latin typeface="Times New Roman" panose="02020603050405020304" charset="0"/>
                <a:ea typeface="宋体" panose="02010600030101010101" pitchFamily="2" charset="-122"/>
              </a:rPr>
              <a:t>It suddenly dawned on me</a:t>
            </a:r>
            <a:r>
              <a:rPr lang="en-US" sz="2400" b="0">
                <a:latin typeface="Times New Roman" panose="02020603050405020304" charset="0"/>
                <a:ea typeface="宋体" panose="02010600030101010101" pitchFamily="2" charset="-122"/>
              </a:rPr>
              <a:t> that I had underestimated Lulu. She would rather freeze to death than give in. </a:t>
            </a:r>
            <a:r>
              <a:rPr lang="en-US" sz="2400" b="1">
                <a:latin typeface="Times New Roman" panose="02020603050405020304" charset="0"/>
                <a:ea typeface="宋体" panose="02010600030101010101" pitchFamily="2" charset="-122"/>
              </a:rPr>
              <a:t>My mind racing</a:t>
            </a:r>
            <a:r>
              <a:rPr lang="en-US" sz="2400" b="0">
                <a:latin typeface="Times New Roman" panose="02020603050405020304" charset="0"/>
                <a:ea typeface="宋体" panose="02010600030101010101" pitchFamily="2" charset="-122"/>
              </a:rPr>
              <a:t>. I changed tactics immediately, </a:t>
            </a:r>
            <a:r>
              <a:rPr lang="en-US" sz="2400" b="1">
                <a:latin typeface="Times New Roman" panose="02020603050405020304" charset="0"/>
                <a:ea typeface="宋体" panose="02010600030101010101" pitchFamily="2" charset="-122"/>
              </a:rPr>
              <a:t>begging and bribing Lulu to</a:t>
            </a:r>
            <a:r>
              <a:rPr lang="en-US" sz="2400" b="0">
                <a:latin typeface="Times New Roman" panose="02020603050405020304" charset="0"/>
                <a:ea typeface="宋体" panose="02010600030101010101" pitchFamily="2" charset="-122"/>
              </a:rPr>
              <a:t> come back into the house. When Mum and Dad arrived home, they found Lulu </a:t>
            </a:r>
            <a:r>
              <a:rPr lang="en-US" sz="2400" b="1">
                <a:latin typeface="Times New Roman" panose="02020603050405020304" charset="0"/>
                <a:ea typeface="宋体" panose="02010600030101010101" pitchFamily="2" charset="-122"/>
              </a:rPr>
              <a:t>contentedly soaking in a hot bath, dipping a biscuit in a steaming cup of hot chocolate, desperately cute</a:t>
            </a:r>
            <a:r>
              <a:rPr lang="en-US" sz="2400" b="0">
                <a:latin typeface="Times New Roman" panose="02020603050405020304" charset="0"/>
                <a:ea typeface="宋体" panose="02010600030101010101" pitchFamily="2" charset="-122"/>
              </a:rPr>
              <a:t>. Anyway, I love Lulu, a similar wild one with an angel's face.</a:t>
            </a:r>
            <a:endParaRPr lang="en-US" altLang="en-US" sz="2400" b="0">
              <a:latin typeface="Times New Roman" panose="020206030504050203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8980989090"/>
          <p:cNvPicPr>
            <a:picLocks noChangeAspect="1"/>
          </p:cNvPicPr>
          <p:nvPr/>
        </p:nvPicPr>
        <p:blipFill>
          <a:blip r:embed="rId1" cstate="print"/>
          <a:stretch>
            <a:fillRect/>
          </a:stretch>
        </p:blipFill>
        <p:spPr>
          <a:xfrm>
            <a:off x="0" y="0"/>
            <a:ext cx="12213590" cy="6868795"/>
          </a:xfrm>
          <a:prstGeom prst="rect">
            <a:avLst/>
          </a:prstGeom>
        </p:spPr>
      </p:pic>
      <p:sp>
        <p:nvSpPr>
          <p:cNvPr id="109" name="Object 109"/>
          <p:cNvSpPr txBox="1"/>
          <p:nvPr>
            <p:custDataLst>
              <p:tags r:id="rId2"/>
            </p:custDataLst>
          </p:nvPr>
        </p:nvSpPr>
        <p:spPr>
          <a:xfrm>
            <a:off x="6368415" y="1638935"/>
            <a:ext cx="5822950" cy="549275"/>
          </a:xfrm>
          <a:prstGeom prst="rect">
            <a:avLst/>
          </a:prstGeom>
        </p:spPr>
        <p:txBody>
          <a:bodyPr vert="horz" wrap="square" lIns="0" tIns="0" bIns="0" rtlCol="0" anchor="t" anchorCtr="0"/>
          <a:p>
            <a:pPr algn="l">
              <a:lnSpc>
                <a:spcPct val="100000"/>
              </a:lnSpc>
            </a:pPr>
            <a:r>
              <a:rPr lang="en-US" altLang="zh-CN" sz="2400" dirty="0">
                <a:solidFill>
                  <a:sysClr val="windowText" lastClr="000000"/>
                </a:solidFill>
                <a:latin typeface="Arial Black" panose="020B0A04020102020204" charset="0"/>
                <a:ea typeface="汉仪中黑 简" panose="00020600040101010101" charset="-122"/>
                <a:sym typeface="微软雅黑" panose="020B0503020204020204" charset="-122"/>
              </a:rPr>
              <a:t>Text analysis and Appreciation</a:t>
            </a:r>
            <a:r>
              <a:rPr lang="en-US" altLang="zh-CN" sz="2800" dirty="0">
                <a:solidFill>
                  <a:sysClr val="windowText" lastClr="000000"/>
                </a:solidFill>
                <a:latin typeface="Arial Black" panose="020B0A04020102020204" charset="0"/>
                <a:ea typeface="汉仪中黑 简" panose="00020600040101010101" charset="-122"/>
                <a:sym typeface="微软雅黑" panose="020B0503020204020204" charset="-122"/>
              </a:rPr>
              <a:t>    </a:t>
            </a:r>
            <a:endParaRPr lang="zh-CN" altLang="en-US" sz="2800" dirty="0">
              <a:solidFill>
                <a:sysClr val="windowText" lastClr="000000"/>
              </a:solidFill>
              <a:latin typeface="Arial Black" panose="020B0A04020102020204" charset="0"/>
              <a:ea typeface="汉仪中黑 简" panose="00020600040101010101" charset="-122"/>
              <a:sym typeface="微软雅黑" panose="020B0503020204020204" charset="-122"/>
            </a:endParaRPr>
          </a:p>
        </p:txBody>
      </p:sp>
      <p:sp>
        <p:nvSpPr>
          <p:cNvPr id="1012" name="Object 1012"/>
          <p:cNvSpPr txBox="1"/>
          <p:nvPr>
            <p:custDataLst>
              <p:tags r:id="rId3"/>
            </p:custDataLst>
          </p:nvPr>
        </p:nvSpPr>
        <p:spPr>
          <a:xfrm>
            <a:off x="5342499" y="1432243"/>
            <a:ext cx="901076" cy="858123"/>
          </a:xfrm>
          <a:prstGeom prst="rect">
            <a:avLst/>
          </a:prstGeom>
        </p:spPr>
        <p:txBody>
          <a:bodyPr vert="horz" wrap="square" tIns="0" bIns="0" rtlCol="0" anchor="ctr" anchorCtr="0">
            <a:normAutofit/>
          </a:bodyPr>
          <a:p>
            <a:pPr algn="ctr">
              <a:lnSpc>
                <a:spcPct val="100000"/>
              </a:lnSpc>
            </a:pPr>
            <a:r>
              <a:rPr lang="zh-CN" sz="2800" b="0" i="0" dirty="0">
                <a:solidFill>
                  <a:sysClr val="windowText" lastClr="000000"/>
                </a:solidFill>
                <a:latin typeface="Arial Black" panose="020B0A04020102020204" charset="0"/>
                <a:ea typeface="汉仪中黑 简" panose="00020600040101010101" charset="-122"/>
                <a:cs typeface="汉仪中黑 简" panose="00020600040101010101" charset="-122"/>
              </a:rPr>
              <a:t>01</a:t>
            </a:r>
            <a:endParaRPr lang="zh-CN" altLang="en-US" sz="2800" b="0" i="0" dirty="0">
              <a:solidFill>
                <a:sysClr val="windowText" lastClr="000000"/>
              </a:solidFill>
              <a:latin typeface="Arial Black" panose="020B0A04020102020204" charset="0"/>
              <a:ea typeface="汉仪中黑 简" panose="00020600040101010101" charset="-122"/>
              <a:cs typeface="汉仪中黑 简" panose="00020600040101010101" charset="-122"/>
            </a:endParaRPr>
          </a:p>
        </p:txBody>
      </p:sp>
      <p:sp>
        <p:nvSpPr>
          <p:cNvPr id="1010" name="Object 1010"/>
          <p:cNvSpPr txBox="1"/>
          <p:nvPr>
            <p:custDataLst>
              <p:tags r:id="rId4"/>
            </p:custDataLst>
          </p:nvPr>
        </p:nvSpPr>
        <p:spPr>
          <a:xfrm>
            <a:off x="6368415" y="2620010"/>
            <a:ext cx="5332095" cy="476885"/>
          </a:xfrm>
          <a:prstGeom prst="rect">
            <a:avLst/>
          </a:prstGeom>
        </p:spPr>
        <p:txBody>
          <a:bodyPr vert="horz" wrap="square" lIns="0" tIns="0" bIns="0" rtlCol="0" anchor="t" anchorCtr="0"/>
          <a:p>
            <a:pPr algn="l">
              <a:lnSpc>
                <a:spcPct val="100000"/>
              </a:lnSpc>
            </a:pPr>
            <a:r>
              <a:rPr lang="en-US" sz="2400" dirty="0">
                <a:solidFill>
                  <a:sysClr val="windowText" lastClr="000000"/>
                </a:solidFill>
                <a:latin typeface="Arial Black" panose="020B0A04020102020204" charset="0"/>
                <a:ea typeface="汉仪中黑 简" panose="00020600040101010101" charset="-122"/>
                <a:sym typeface="微软雅黑" panose="020B0503020204020204" charset="-122"/>
              </a:rPr>
              <a:t>Plot weaving and Continuation </a:t>
            </a:r>
            <a:endParaRPr lang="en-US" sz="2400" dirty="0">
              <a:solidFill>
                <a:sysClr val="windowText" lastClr="000000"/>
              </a:solidFill>
              <a:latin typeface="Arial Black" panose="020B0A04020102020204" charset="0"/>
              <a:ea typeface="汉仪中黑 简" panose="00020600040101010101" charset="-122"/>
              <a:sym typeface="微软雅黑" panose="020B0503020204020204" charset="-122"/>
            </a:endParaRPr>
          </a:p>
        </p:txBody>
      </p:sp>
      <p:sp>
        <p:nvSpPr>
          <p:cNvPr id="1013" name="Object 1013"/>
          <p:cNvSpPr txBox="1"/>
          <p:nvPr>
            <p:custDataLst>
              <p:tags r:id="rId5"/>
            </p:custDataLst>
          </p:nvPr>
        </p:nvSpPr>
        <p:spPr>
          <a:xfrm>
            <a:off x="5308209" y="2429795"/>
            <a:ext cx="901076" cy="858123"/>
          </a:xfrm>
          <a:prstGeom prst="rect">
            <a:avLst/>
          </a:prstGeom>
        </p:spPr>
        <p:txBody>
          <a:bodyPr vert="horz" wrap="square" tIns="0" bIns="0" rtlCol="0" anchor="ctr" anchorCtr="0">
            <a:normAutofit/>
          </a:bodyPr>
          <a:p>
            <a:pPr algn="ctr">
              <a:lnSpc>
                <a:spcPct val="100000"/>
              </a:lnSpc>
            </a:pPr>
            <a:r>
              <a:rPr lang="zh-CN" sz="2800" b="0" i="0" dirty="0">
                <a:solidFill>
                  <a:sysClr val="windowText" lastClr="000000"/>
                </a:solidFill>
                <a:latin typeface="Arial Black" panose="020B0A04020102020204" charset="0"/>
                <a:ea typeface="汉仪中黑 简" panose="00020600040101010101" charset="-122"/>
                <a:cs typeface="汉仪中黑 简" panose="00020600040101010101" charset="-122"/>
              </a:rPr>
              <a:t>02</a:t>
            </a:r>
            <a:endParaRPr lang="zh-CN" altLang="en-US" sz="2800" b="0" i="0" dirty="0">
              <a:solidFill>
                <a:sysClr val="windowText" lastClr="000000"/>
              </a:solidFill>
              <a:latin typeface="Arial Black" panose="020B0A04020102020204" charset="0"/>
              <a:ea typeface="汉仪中黑 简" panose="00020600040101010101" charset="-122"/>
              <a:cs typeface="汉仪中黑 简" panose="00020600040101010101" charset="-122"/>
            </a:endParaRPr>
          </a:p>
        </p:txBody>
      </p:sp>
      <p:sp>
        <p:nvSpPr>
          <p:cNvPr id="1011" name="Object 1011"/>
          <p:cNvSpPr txBox="1"/>
          <p:nvPr>
            <p:custDataLst>
              <p:tags r:id="rId6"/>
            </p:custDataLst>
          </p:nvPr>
        </p:nvSpPr>
        <p:spPr>
          <a:xfrm>
            <a:off x="6368415" y="3528695"/>
            <a:ext cx="5751830" cy="476885"/>
          </a:xfrm>
          <a:prstGeom prst="rect">
            <a:avLst/>
          </a:prstGeom>
        </p:spPr>
        <p:txBody>
          <a:bodyPr vert="horz" wrap="square" lIns="0" tIns="0" bIns="0" rtlCol="0" anchor="t" anchorCtr="0">
            <a:normAutofit fontScale="90000"/>
          </a:bodyPr>
          <a:p>
            <a:pPr algn="l">
              <a:lnSpc>
                <a:spcPct val="100000"/>
              </a:lnSpc>
            </a:pPr>
            <a:r>
              <a:rPr lang="en-US" sz="2800" dirty="0">
                <a:solidFill>
                  <a:sysClr val="windowText" lastClr="000000"/>
                </a:solidFill>
                <a:latin typeface="Arial Black" panose="020B0A04020102020204" charset="0"/>
                <a:ea typeface="汉仪中黑 简" panose="00020600040101010101" charset="-122"/>
                <a:sym typeface="微软雅黑" panose="020B0503020204020204" charset="-122"/>
              </a:rPr>
              <a:t>S</a:t>
            </a:r>
            <a:r>
              <a:rPr sz="2800" dirty="0">
                <a:solidFill>
                  <a:sysClr val="windowText" lastClr="000000"/>
                </a:solidFill>
                <a:latin typeface="Arial Black" panose="020B0A04020102020204" charset="0"/>
                <a:ea typeface="汉仪中黑 简" panose="00020600040101010101" charset="-122"/>
                <a:sym typeface="微软雅黑" panose="020B0503020204020204" charset="-122"/>
              </a:rPr>
              <a:t>ample writing</a:t>
            </a:r>
            <a:r>
              <a:rPr lang="en-US" sz="2800" dirty="0">
                <a:solidFill>
                  <a:sysClr val="windowText" lastClr="000000"/>
                </a:solidFill>
                <a:latin typeface="Arial Black" panose="020B0A04020102020204" charset="0"/>
                <a:ea typeface="汉仪中黑 简" panose="00020600040101010101" charset="-122"/>
                <a:sym typeface="微软雅黑" panose="020B0503020204020204" charset="-122"/>
              </a:rPr>
              <a:t> and Assessment </a:t>
            </a:r>
            <a:endParaRPr lang="en-US" sz="2800" dirty="0">
              <a:solidFill>
                <a:sysClr val="windowText" lastClr="000000"/>
              </a:solidFill>
              <a:latin typeface="Arial Black" panose="020B0A04020102020204" charset="0"/>
              <a:ea typeface="汉仪中黑 简" panose="00020600040101010101" charset="-122"/>
              <a:sym typeface="微软雅黑" panose="020B0503020204020204" charset="-122"/>
            </a:endParaRPr>
          </a:p>
        </p:txBody>
      </p:sp>
      <p:sp>
        <p:nvSpPr>
          <p:cNvPr id="1014" name="Object 1014"/>
          <p:cNvSpPr txBox="1"/>
          <p:nvPr>
            <p:custDataLst>
              <p:tags r:id="rId7"/>
            </p:custDataLst>
          </p:nvPr>
        </p:nvSpPr>
        <p:spPr>
          <a:xfrm>
            <a:off x="5308209" y="3338418"/>
            <a:ext cx="901076" cy="858123"/>
          </a:xfrm>
          <a:prstGeom prst="rect">
            <a:avLst/>
          </a:prstGeom>
        </p:spPr>
        <p:txBody>
          <a:bodyPr vert="horz" wrap="square" tIns="0" bIns="0" rtlCol="0" anchor="ctr" anchorCtr="0">
            <a:normAutofit/>
          </a:bodyPr>
          <a:p>
            <a:pPr algn="ctr">
              <a:lnSpc>
                <a:spcPct val="100000"/>
              </a:lnSpc>
            </a:pPr>
            <a:r>
              <a:rPr lang="zh-CN" sz="2800" b="0" i="0" dirty="0">
                <a:solidFill>
                  <a:sysClr val="windowText" lastClr="000000"/>
                </a:solidFill>
                <a:latin typeface="Arial Black" panose="020B0A04020102020204" charset="0"/>
                <a:ea typeface="汉仪中黑 简" panose="00020600040101010101" charset="-122"/>
                <a:cs typeface="汉仪中黑 简" panose="00020600040101010101" charset="-122"/>
              </a:rPr>
              <a:t>03</a:t>
            </a:r>
            <a:endParaRPr lang="zh-CN" altLang="en-US" sz="2800" b="0" i="0" dirty="0">
              <a:solidFill>
                <a:sysClr val="windowText" lastClr="000000"/>
              </a:solidFill>
              <a:latin typeface="Arial Black" panose="020B0A04020102020204" charset="0"/>
              <a:ea typeface="汉仪中黑 简" panose="00020600040101010101" charset="-122"/>
              <a:cs typeface="汉仪中黑 简" panose="00020600040101010101" charset="-122"/>
            </a:endParaRPr>
          </a:p>
        </p:txBody>
      </p:sp>
      <p:sp>
        <p:nvSpPr>
          <p:cNvPr id="23" name="Object 109"/>
          <p:cNvSpPr txBox="1"/>
          <p:nvPr>
            <p:custDataLst>
              <p:tags r:id="rId8"/>
            </p:custDataLst>
          </p:nvPr>
        </p:nvSpPr>
        <p:spPr>
          <a:xfrm>
            <a:off x="6334760" y="4413250"/>
            <a:ext cx="5786120" cy="691515"/>
          </a:xfrm>
          <a:prstGeom prst="rect">
            <a:avLst/>
          </a:prstGeom>
        </p:spPr>
        <p:txBody>
          <a:bodyPr vert="horz" wrap="square" lIns="0" tIns="0" bIns="0" rtlCol="0" anchor="t" anchorCtr="0">
            <a:normAutofit fontScale="90000"/>
          </a:bodyPr>
          <a:p>
            <a:pPr algn="l">
              <a:lnSpc>
                <a:spcPct val="100000"/>
              </a:lnSpc>
            </a:pPr>
            <a:r>
              <a:rPr lang="en-US" sz="2800" dirty="0">
                <a:solidFill>
                  <a:sysClr val="windowText" lastClr="000000"/>
                </a:solidFill>
                <a:latin typeface="Arial Black" panose="020B0A04020102020204" charset="0"/>
                <a:ea typeface="汉仪中黑 简" panose="00020600040101010101" charset="-122"/>
                <a:sym typeface="微软雅黑" panose="020B0503020204020204" charset="-122"/>
              </a:rPr>
              <a:t>Further thinking and Expansion </a:t>
            </a:r>
            <a:endParaRPr lang="en-US" sz="2800" dirty="0">
              <a:solidFill>
                <a:sysClr val="windowText" lastClr="000000"/>
              </a:solidFill>
              <a:latin typeface="Arial Black" panose="020B0A04020102020204" charset="0"/>
              <a:ea typeface="汉仪中黑 简" panose="00020600040101010101" charset="-122"/>
              <a:sym typeface="微软雅黑" panose="020B0503020204020204" charset="-122"/>
            </a:endParaRPr>
          </a:p>
        </p:txBody>
      </p:sp>
      <p:sp>
        <p:nvSpPr>
          <p:cNvPr id="26" name="Object 1012"/>
          <p:cNvSpPr txBox="1"/>
          <p:nvPr>
            <p:custDataLst>
              <p:tags r:id="rId9"/>
            </p:custDataLst>
          </p:nvPr>
        </p:nvSpPr>
        <p:spPr>
          <a:xfrm>
            <a:off x="5308209" y="4246805"/>
            <a:ext cx="901076" cy="858123"/>
          </a:xfrm>
          <a:prstGeom prst="rect">
            <a:avLst/>
          </a:prstGeom>
        </p:spPr>
        <p:txBody>
          <a:bodyPr vert="horz" wrap="square" tIns="0" bIns="0" rtlCol="0" anchor="ctr" anchorCtr="0">
            <a:normAutofit/>
          </a:bodyPr>
          <a:p>
            <a:pPr algn="ctr">
              <a:lnSpc>
                <a:spcPct val="100000"/>
              </a:lnSpc>
            </a:pPr>
            <a:r>
              <a:rPr lang="zh-CN" sz="2800" b="0" i="0" dirty="0">
                <a:solidFill>
                  <a:sysClr val="windowText" lastClr="000000"/>
                </a:solidFill>
                <a:latin typeface="Arial Black" panose="020B0A04020102020204" charset="0"/>
                <a:ea typeface="汉仪中黑 简" panose="00020600040101010101" charset="-122"/>
                <a:cs typeface="汉仪中黑 简" panose="00020600040101010101" charset="-122"/>
              </a:rPr>
              <a:t>0</a:t>
            </a:r>
            <a:r>
              <a:rPr lang="en-US" altLang="zh-CN" sz="2800" b="0" i="0" dirty="0">
                <a:solidFill>
                  <a:sysClr val="windowText" lastClr="000000"/>
                </a:solidFill>
                <a:latin typeface="Arial Black" panose="020B0A04020102020204" charset="0"/>
                <a:ea typeface="汉仪中黑 简" panose="00020600040101010101" charset="-122"/>
                <a:cs typeface="汉仪中黑 简" panose="00020600040101010101" charset="-122"/>
              </a:rPr>
              <a:t>4</a:t>
            </a:r>
            <a:endParaRPr lang="en-US" altLang="zh-CN" sz="2800" b="0" i="0" dirty="0">
              <a:solidFill>
                <a:sysClr val="windowText" lastClr="000000"/>
              </a:solidFill>
              <a:latin typeface="Arial Black" panose="020B0A04020102020204" charset="0"/>
              <a:ea typeface="汉仪中黑 简" panose="00020600040101010101" charset="-122"/>
              <a:cs typeface="汉仪中黑 简" panose="00020600040101010101" charset="-122"/>
            </a:endParaRPr>
          </a:p>
        </p:txBody>
      </p:sp>
      <p:sp>
        <p:nvSpPr>
          <p:cNvPr id="108" name="Object 108"/>
          <p:cNvSpPr txBox="1"/>
          <p:nvPr>
            <p:custDataLst>
              <p:tags r:id="rId10"/>
            </p:custDataLst>
          </p:nvPr>
        </p:nvSpPr>
        <p:spPr>
          <a:xfrm>
            <a:off x="6946900" y="638175"/>
            <a:ext cx="2943225" cy="539750"/>
          </a:xfrm>
          <a:prstGeom prst="rect">
            <a:avLst/>
          </a:prstGeom>
        </p:spPr>
        <p:txBody>
          <a:bodyPr vert="horz" wrap="square" tIns="0" bIns="0" rtlCol="0" anchor="t" anchorCtr="0"/>
          <a:p>
            <a:pPr algn="l">
              <a:lnSpc>
                <a:spcPct val="100000"/>
              </a:lnSpc>
            </a:pPr>
            <a:r>
              <a:rPr lang="zh-CN" sz="3200" b="0" i="0" spc="149" dirty="0">
                <a:solidFill>
                  <a:srgbClr val="0D75D6"/>
                </a:solidFill>
                <a:latin typeface="Arial Black" panose="020B0A04020102020204" charset="0"/>
                <a:ea typeface="汉仪中黑 简" panose="00020600040101010101" charset="-122"/>
                <a:cs typeface="汉仪中黑 简" panose="00020600040101010101" charset="-122"/>
              </a:rPr>
              <a:t>CONTENTS</a:t>
            </a:r>
            <a:endParaRPr lang="zh-CN" sz="3200" b="0" i="0" spc="149" dirty="0">
              <a:solidFill>
                <a:srgbClr val="0D75D6"/>
              </a:solidFill>
              <a:latin typeface="Arial Black" panose="020B0A04020102020204" charset="0"/>
              <a:ea typeface="汉仪中黑 简" panose="00020600040101010101" charset="-122"/>
              <a:cs typeface="汉仪中黑 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8980989090"/>
          <p:cNvPicPr>
            <a:picLocks noChangeAspect="1"/>
          </p:cNvPicPr>
          <p:nvPr/>
        </p:nvPicPr>
        <p:blipFill>
          <a:blip r:embed="rId1" cstate="print"/>
          <a:stretch>
            <a:fillRect/>
          </a:stretch>
        </p:blipFill>
        <p:spPr>
          <a:xfrm>
            <a:off x="0" y="0"/>
            <a:ext cx="12213590" cy="6868795"/>
          </a:xfrm>
          <a:prstGeom prst="rect">
            <a:avLst/>
          </a:prstGeom>
        </p:spPr>
      </p:pic>
      <p:sp>
        <p:nvSpPr>
          <p:cNvPr id="3" name="文本框 2"/>
          <p:cNvSpPr txBox="1"/>
          <p:nvPr/>
        </p:nvSpPr>
        <p:spPr>
          <a:xfrm>
            <a:off x="5723890" y="2705735"/>
            <a:ext cx="6014720" cy="1198880"/>
          </a:xfrm>
          <a:prstGeom prst="rect">
            <a:avLst/>
          </a:prstGeom>
          <a:noFill/>
        </p:spPr>
        <p:txBody>
          <a:bodyPr wrap="square" rtlCol="0">
            <a:spAutoFit/>
          </a:bodyPr>
          <a:p>
            <a:r>
              <a:rPr lang="en-US" altLang="zh-CN" sz="7200">
                <a:latin typeface="方正公文小标宋" panose="02000500000000000000" charset="-122"/>
                <a:ea typeface="方正公文小标宋" panose="02000500000000000000" charset="-122"/>
              </a:rPr>
              <a:t>Thank you !</a:t>
            </a:r>
            <a:endParaRPr lang="en-US" altLang="zh-CN" sz="7200">
              <a:latin typeface="方正公文小标宋" panose="02000500000000000000" charset="-122"/>
              <a:ea typeface="方正公文小标宋"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786765" y="795655"/>
            <a:ext cx="5406390" cy="5484495"/>
          </a:xfrm>
          <a:prstGeom prst="rect">
            <a:avLst/>
          </a:prstGeom>
        </p:spPr>
      </p:pic>
      <p:sp>
        <p:nvSpPr>
          <p:cNvPr id="3" name="文本占位符 2"/>
          <p:cNvSpPr>
            <a:spLocks noGrp="1"/>
          </p:cNvSpPr>
          <p:nvPr>
            <p:custDataLst>
              <p:tags r:id="rId3"/>
            </p:custDataLst>
          </p:nvPr>
        </p:nvSpPr>
        <p:spPr>
          <a:xfrm>
            <a:off x="6014085" y="1182370"/>
            <a:ext cx="6254750" cy="1212850"/>
          </a:xfrm>
          <a:prstGeom prst="rect">
            <a:avLst/>
          </a:prstGeom>
          <a:noFill/>
        </p:spPr>
        <p:txBody>
          <a:bodyPr vert="horz" wrap="square" lIns="0" tIns="0" rIns="0" bIns="0" rtlCol="0" anchor="b">
            <a:normAutofit fontScale="90000" lnSpcReduction="20000"/>
          </a:bodyPr>
          <a:lstStyle>
            <a:lvl1pPr marL="0" indent="0" algn="l" defTabSz="914400" rtl="0" eaLnBrk="1" latinLnBrk="0" hangingPunct="1">
              <a:lnSpc>
                <a:spcPct val="130000"/>
              </a:lnSpc>
              <a:spcBef>
                <a:spcPts val="1000"/>
              </a:spcBef>
              <a:buFont typeface="Arial" panose="020B0604020202020204" pitchFamily="34" charset="0"/>
              <a:buNone/>
              <a:defRPr sz="7400" b="0" kern="1200">
                <a:solidFill>
                  <a:srgbClr val="246EFD">
                    <a:lumMod val="75000"/>
                  </a:srgbClr>
                </a:solidFill>
                <a:latin typeface="MiSans Bold" panose="00000800000000000000" charset="-122"/>
                <a:ea typeface="MiSans Bold" panose="00000800000000000000" charset="-122"/>
                <a:cs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1800" b="0" kern="1200">
                <a:solidFill>
                  <a:srgbClr val="303E5A"/>
                </a:solidFill>
                <a:latin typeface="MiSans" charset="0"/>
                <a:ea typeface="MiSans" charset="0"/>
                <a:cs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600" b="0" kern="1200">
                <a:solidFill>
                  <a:srgbClr val="303E5A"/>
                </a:solidFill>
                <a:latin typeface="MiSans" charset="0"/>
                <a:ea typeface="MiSans" charset="0"/>
                <a:cs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400" b="0" kern="1200">
                <a:solidFill>
                  <a:srgbClr val="303E5A"/>
                </a:solidFill>
                <a:latin typeface="MiSans" charset="0"/>
                <a:ea typeface="MiSans" charset="0"/>
                <a:cs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200" b="0" kern="1200">
                <a:solidFill>
                  <a:srgbClr val="303E5A"/>
                </a:solidFill>
                <a:latin typeface="MiSans" charset="0"/>
                <a:ea typeface="MiSans" charset="0"/>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MiSans" charset="0"/>
                <a:ea typeface="MiSans" charset="0"/>
                <a:cs typeface="+mn-ea"/>
              </a:defRPr>
            </a:lvl9pPr>
          </a:lstStyle>
          <a:p>
            <a:r>
              <a:rPr lang="en-US" altLang="zh-CN">
                <a:solidFill>
                  <a:schemeClr val="tx1"/>
                </a:solidFill>
              </a:rPr>
              <a:t>PART 1</a:t>
            </a:r>
            <a:endParaRPr lang="en-US" altLang="zh-CN">
              <a:solidFill>
                <a:schemeClr val="tx1"/>
              </a:solidFill>
            </a:endParaRPr>
          </a:p>
        </p:txBody>
      </p:sp>
      <p:sp>
        <p:nvSpPr>
          <p:cNvPr id="4" name="标题 1"/>
          <p:cNvSpPr>
            <a:spLocks noGrp="1"/>
          </p:cNvSpPr>
          <p:nvPr>
            <p:custDataLst>
              <p:tags r:id="rId4"/>
            </p:custDataLst>
          </p:nvPr>
        </p:nvSpPr>
        <p:spPr>
          <a:xfrm>
            <a:off x="6429375" y="3041015"/>
            <a:ext cx="5212715" cy="2655570"/>
          </a:xfrm>
          <a:prstGeom prst="rect">
            <a:avLst/>
          </a:prstGeom>
          <a:noFill/>
        </p:spPr>
        <p:txBody>
          <a:bodyPr vert="horz" wrap="square" lIns="0" tIns="0" rIns="0" bIns="0" rtlCol="0" anchor="t"/>
          <a:lstStyle>
            <a:lvl1pPr algn="l" defTabSz="914400" rtl="0" eaLnBrk="1" latinLnBrk="0" hangingPunct="1">
              <a:lnSpc>
                <a:spcPct val="100000"/>
              </a:lnSpc>
              <a:spcBef>
                <a:spcPct val="0"/>
              </a:spcBef>
              <a:buNone/>
              <a:defRPr sz="4400" b="0" kern="1200">
                <a:solidFill>
                  <a:srgbClr val="303E5A"/>
                </a:solidFill>
                <a:latin typeface="MiSans Bold" panose="00000800000000000000" charset="-122"/>
                <a:ea typeface="MiSans Bold" panose="00000800000000000000" charset="-122"/>
                <a:cs typeface="+mn-ea"/>
              </a:defRPr>
            </a:lvl1pPr>
          </a:lstStyle>
          <a:p>
            <a:pPr algn="ctr"/>
            <a:r>
              <a:rPr lang="en-US" altLang="zh-CN" sz="4000"/>
              <a:t> </a:t>
            </a:r>
            <a:r>
              <a:rPr lang="zh-CN" altLang="en-US" sz="4000"/>
              <a:t>Text analysis </a:t>
            </a:r>
            <a:r>
              <a:rPr lang="en-US" altLang="zh-CN" sz="4000"/>
              <a:t>&amp;</a:t>
            </a:r>
            <a:r>
              <a:rPr lang="zh-CN" altLang="en-US" sz="4000"/>
              <a:t> </a:t>
            </a:r>
            <a:r>
              <a:rPr lang="en-US" altLang="zh-CN" sz="4000"/>
              <a:t>  </a:t>
            </a:r>
            <a:r>
              <a:rPr lang="zh-CN" altLang="en-US" sz="4000"/>
              <a:t>Appreciation</a:t>
            </a:r>
            <a:endParaRPr lang="zh-CN" altLang="en-US" sz="4000"/>
          </a:p>
          <a:p>
            <a:pPr algn="ctr"/>
            <a:endParaRPr lang="zh-CN" altLang="en-US" sz="3200">
              <a:solidFill>
                <a:schemeClr val="tx1"/>
              </a:solidFill>
            </a:endParaRPr>
          </a:p>
          <a:p>
            <a:pPr algn="ctr"/>
            <a:r>
              <a:rPr lang="zh-CN" altLang="en-US" sz="3200">
                <a:solidFill>
                  <a:schemeClr val="tx1"/>
                </a:solidFill>
              </a:rPr>
              <a:t>文本分析与鉴赏</a:t>
            </a:r>
            <a:endParaRPr lang="zh-CN" altLang="en-US" sz="32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39090" y="224155"/>
            <a:ext cx="11778615" cy="6492875"/>
          </a:xfrm>
          <a:prstGeom prst="rect">
            <a:avLst/>
          </a:prstGeom>
          <a:noFill/>
          <a:ln w="9525">
            <a:noFill/>
          </a:ln>
        </p:spPr>
        <p:txBody>
          <a:bodyPr wrap="square">
            <a:spAutoFit/>
          </a:bodyPr>
          <a:p>
            <a:pPr indent="0"/>
            <a:r>
              <a:rPr lang="zh-CN" sz="1600" b="0">
                <a:ea typeface="宋体" panose="02010600030101010101" pitchFamily="2" charset="-122"/>
              </a:rPr>
              <a:t>第二节</a:t>
            </a:r>
            <a:r>
              <a:rPr lang="en-US" sz="1600" b="0">
                <a:latin typeface="宋体" panose="02010600030101010101" pitchFamily="2" charset="-122"/>
              </a:rPr>
              <a:t> </a:t>
            </a:r>
            <a:r>
              <a:rPr lang="zh-CN" sz="1600" b="0">
                <a:ea typeface="宋体" panose="02010600030101010101" pitchFamily="2" charset="-122"/>
              </a:rPr>
              <a:t>读后续写（满分</a:t>
            </a:r>
            <a:r>
              <a:rPr lang="en-US" sz="1600" b="0">
                <a:latin typeface="Times New Roman" panose="02020603050405020304" charset="0"/>
              </a:rPr>
              <a:t>25</a:t>
            </a:r>
            <a:r>
              <a:rPr lang="zh-CN" sz="1600" b="0">
                <a:ea typeface="宋体" panose="02010600030101010101" pitchFamily="2" charset="-122"/>
              </a:rPr>
              <a:t>分）阅读下面材料，根据所给情节进行续写，使之构成一篇完整的故事。</a:t>
            </a:r>
            <a:r>
              <a:rPr lang="en-US" sz="1600" b="0">
                <a:latin typeface="Times New Roman" panose="02020603050405020304" charset="0"/>
              </a:rPr>
              <a:t>      Jeff and I had many conversations during the year, but I will always remember the time he told me about his family. His father, a successful physician, was cold and strict in Jeff’s words. His father had even paved the way for Jeff to attend the same college from which he had graduated.</a:t>
            </a:r>
            <a:endParaRPr lang="en-US" sz="1600" b="0">
              <a:latin typeface="Times New Roman" panose="02020603050405020304" charset="0"/>
            </a:endParaRPr>
          </a:p>
          <a:p>
            <a:pPr indent="0"/>
            <a:r>
              <a:rPr lang="en-US" sz="1600">
                <a:latin typeface="Times New Roman" panose="02020603050405020304" charset="0"/>
                <a:sym typeface="+mn-ea"/>
              </a:rPr>
              <a:t>      </a:t>
            </a:r>
            <a:r>
              <a:rPr lang="en-US" sz="1600" b="0">
                <a:latin typeface="Times New Roman" panose="02020603050405020304" charset="0"/>
              </a:rPr>
              <a:t>Jeff was twenty-seven and a successful business planner at a company—without a degree. His passion was skiing. When he graduated from high school, he decided to decline his father’s offer and, instead, to work with a ski patrol</a:t>
            </a:r>
            <a:r>
              <a:rPr lang="en-US" sz="1600" b="0">
                <a:latin typeface="宋体" panose="02010600030101010101" pitchFamily="2" charset="-122"/>
              </a:rPr>
              <a:t> </a:t>
            </a:r>
            <a:r>
              <a:rPr lang="en-US" sz="1600" b="0">
                <a:latin typeface="Times New Roman" panose="02020603050405020304" charset="0"/>
              </a:rPr>
              <a:t>(</a:t>
            </a:r>
            <a:r>
              <a:rPr lang="zh-CN" sz="1600" b="0">
                <a:ea typeface="宋体" panose="02010600030101010101" pitchFamily="2" charset="-122"/>
              </a:rPr>
              <a:t>滑雪巡逻队</a:t>
            </a:r>
            <a:r>
              <a:rPr lang="en-US" sz="1600" b="0">
                <a:latin typeface="Times New Roman" panose="02020603050405020304" charset="0"/>
              </a:rPr>
              <a:t>). With pain in his eyes, Jeff told me he still remembered the day when he told his father he was going to give up college and take a job at a ski resort.Hearing Jeff’s decision, his father looked off into the distance. Then came the words that still echoed in Jeff’s mind: “You lazy kid. No son of mine is going to work with a ski patrol and does not attend college. I should have known you’d never amount to anything!” The two had not spoken since that conversation.</a:t>
            </a:r>
            <a:endParaRPr lang="en-US" sz="1600" b="0">
              <a:latin typeface="Times New Roman" panose="02020603050405020304" charset="0"/>
            </a:endParaRPr>
          </a:p>
          <a:p>
            <a:pPr indent="0"/>
            <a:r>
              <a:rPr lang="en-US" sz="1600">
                <a:latin typeface="Times New Roman" panose="02020603050405020304" charset="0"/>
                <a:sym typeface="+mn-ea"/>
              </a:rPr>
              <a:t>      </a:t>
            </a:r>
            <a:r>
              <a:rPr lang="en-US" sz="1600" b="0">
                <a:latin typeface="Times New Roman" panose="02020603050405020304" charset="0"/>
              </a:rPr>
              <a:t>Later, he was back in the area near where he grew up and he certainly did not want his father to know he was attending college. He was doing this for himself, not for his father. He said it over and over again. Jeff’s sister had always remained supportive of Jeff’s decisions. She stayed in contact with their father, but Jeff had made her promise that she would not share any information about his life with him. </a:t>
            </a:r>
            <a:r>
              <a:rPr lang="en-US" sz="1600">
                <a:latin typeface="Times New Roman" panose="02020603050405020304" charset="0"/>
                <a:sym typeface="+mn-ea"/>
              </a:rPr>
              <a:t>      </a:t>
            </a:r>
            <a:r>
              <a:rPr lang="en-US" sz="1600" b="0">
                <a:latin typeface="Times New Roman" panose="02020603050405020304" charset="0"/>
              </a:rPr>
              <a:t>The day when the graduation ceremony came, I walked around talking to people before it started. I noticed a man with a confused expression.</a:t>
            </a:r>
            <a:endParaRPr lang="en-US" sz="1600" b="0">
              <a:latin typeface="Times New Roman" panose="02020603050405020304" charset="0"/>
            </a:endParaRPr>
          </a:p>
          <a:p>
            <a:pPr indent="0"/>
            <a:r>
              <a:rPr lang="en-US" sz="1600">
                <a:latin typeface="Times New Roman" panose="02020603050405020304" charset="0"/>
                <a:sym typeface="+mn-ea"/>
              </a:rPr>
              <a:t>      </a:t>
            </a:r>
            <a:r>
              <a:rPr lang="en-US" sz="1600" b="0">
                <a:latin typeface="Times New Roman" panose="02020603050405020304" charset="0"/>
              </a:rPr>
              <a:t>“Excuse me,” he said as he politely approached me. “What is happening here today?”</a:t>
            </a:r>
            <a:endParaRPr lang="en-US" sz="1600" b="0">
              <a:latin typeface="Times New Roman" panose="02020603050405020304" charset="0"/>
            </a:endParaRPr>
          </a:p>
          <a:p>
            <a:pPr indent="0"/>
            <a:r>
              <a:rPr lang="en-US" sz="1600">
                <a:latin typeface="Times New Roman" panose="02020603050405020304" charset="0"/>
                <a:sym typeface="+mn-ea"/>
              </a:rPr>
              <a:t>      </a:t>
            </a:r>
            <a:r>
              <a:rPr lang="en-US" sz="1600" b="0">
                <a:latin typeface="Times New Roman" panose="02020603050405020304" charset="0"/>
              </a:rPr>
              <a:t>“It’s graduation day,” I replied, smiling. “Well, that’s odd,” he said, “my daughter asked me to meet her at this address.” His eyes sparkled and he smiled. “Maybe she completed her associate’s degree and wanted to surprise me!” I helped him find a seat.</a:t>
            </a:r>
            <a:r>
              <a:rPr lang="en-US" sz="1600" b="0" i="1">
                <a:latin typeface="Times New Roman" panose="02020603050405020304" charset="0"/>
              </a:rPr>
              <a:t> </a:t>
            </a:r>
            <a:r>
              <a:rPr lang="en-US" sz="1600" b="0">
                <a:latin typeface="Times New Roman" panose="02020603050405020304" charset="0"/>
              </a:rPr>
              <a:t> </a:t>
            </a:r>
            <a:r>
              <a:rPr lang="zh-CN" sz="1600" b="0">
                <a:ea typeface="宋体" panose="02010600030101010101" pitchFamily="2" charset="-122"/>
              </a:rPr>
              <a:t>注意：</a:t>
            </a:r>
            <a:r>
              <a:rPr lang="en-US" sz="1600" b="0">
                <a:latin typeface="Times New Roman" panose="02020603050405020304" charset="0"/>
              </a:rPr>
              <a:t>1</a:t>
            </a:r>
            <a:r>
              <a:rPr lang="zh-CN" sz="1600" b="0">
                <a:ea typeface="宋体" panose="02010600030101010101" pitchFamily="2" charset="-122"/>
              </a:rPr>
              <a:t>．续写词数应为</a:t>
            </a:r>
            <a:r>
              <a:rPr lang="en-US" sz="1600" b="0">
                <a:latin typeface="Times New Roman" panose="02020603050405020304" charset="0"/>
              </a:rPr>
              <a:t>150</a:t>
            </a:r>
            <a:r>
              <a:rPr lang="zh-CN" sz="1600" b="0">
                <a:ea typeface="宋体" panose="02010600030101010101" pitchFamily="2" charset="-122"/>
              </a:rPr>
              <a:t>个左右； </a:t>
            </a:r>
            <a:r>
              <a:rPr lang="en-US" sz="1600" b="0">
                <a:latin typeface="Times New Roman" panose="02020603050405020304" charset="0"/>
              </a:rPr>
              <a:t>2</a:t>
            </a:r>
            <a:r>
              <a:rPr lang="zh-CN" sz="1600" b="0">
                <a:ea typeface="宋体" panose="02010600030101010101" pitchFamily="2" charset="-122"/>
              </a:rPr>
              <a:t>．请按如下格式在答题卡的相应位置作答。</a:t>
            </a:r>
            <a:endParaRPr lang="zh-CN" sz="1600" b="0">
              <a:ea typeface="宋体" panose="02010600030101010101" pitchFamily="2" charset="-122"/>
            </a:endParaRPr>
          </a:p>
          <a:p>
            <a:pPr indent="0"/>
            <a:endParaRPr lang="en-US" sz="1600" b="1" i="1">
              <a:latin typeface="Times New Roman" panose="02020603050405020304" charset="0"/>
            </a:endParaRPr>
          </a:p>
          <a:p>
            <a:pPr indent="0"/>
            <a:r>
              <a:rPr lang="en-US" sz="1600" b="1" i="1">
                <a:solidFill>
                  <a:srgbClr val="FF0000"/>
                </a:solidFill>
                <a:latin typeface="Times New Roman" panose="02020603050405020304" charset="0"/>
              </a:rPr>
              <a:t>Paragraph 1:       As I left him, he said, “Thank you. By the way, my name’s Dr. Holstrom.” </a:t>
            </a:r>
            <a:r>
              <a:rPr lang="en-US" sz="1600" b="1" u="sng">
                <a:solidFill>
                  <a:srgbClr val="FF0000"/>
                </a:solidFill>
                <a:latin typeface="Times New Roman" panose="02020603050405020304" charset="0"/>
              </a:rPr>
              <a:t>                                                                                                                                                              </a:t>
            </a:r>
            <a:r>
              <a:rPr lang="en-US" sz="1600" b="1" i="1">
                <a:solidFill>
                  <a:srgbClr val="FF0000"/>
                </a:solidFill>
                <a:latin typeface="Times New Roman" panose="02020603050405020304" charset="0"/>
              </a:rPr>
              <a:t>Paragraph 2:       Jeff was the last person to cross the stage.</a:t>
            </a:r>
            <a:r>
              <a:rPr lang="en-US" sz="1600" b="1">
                <a:solidFill>
                  <a:srgbClr val="FF0000"/>
                </a:solidFill>
                <a:latin typeface="Times New Roman" panose="02020603050405020304" charset="0"/>
              </a:rPr>
              <a:t> </a:t>
            </a:r>
            <a:r>
              <a:rPr lang="en-US" sz="1600" b="1" u="sng">
                <a:solidFill>
                  <a:srgbClr val="FF0000"/>
                </a:solidFill>
                <a:latin typeface="Times New Roman" panose="02020603050405020304" charset="0"/>
              </a:rPr>
              <a:t> </a:t>
            </a:r>
            <a:r>
              <a:rPr lang="en-US" sz="1600" b="0" u="sng">
                <a:latin typeface="Times New Roman" panose="02020603050405020304" charset="0"/>
              </a:rPr>
              <a:t>                                                                                                                                    </a:t>
            </a:r>
            <a:endParaRPr lang="en-US" altLang="en-US" sz="1600" b="0" u="sng">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4335" y="236855"/>
            <a:ext cx="5986145" cy="521970"/>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Step1:</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文本伏笔与协同要素分析</a:t>
            </a:r>
            <a:endParaRPr lang="zh-CN" altLang="en-US" sz="2800">
              <a:latin typeface="MiSans Bold" panose="00000800000000000000" charset="-122"/>
              <a:ea typeface="MiSans Bold" panose="00000800000000000000" charset="-122"/>
              <a:cs typeface="+mn-ea"/>
            </a:endParaRPr>
          </a:p>
        </p:txBody>
      </p:sp>
      <p:sp>
        <p:nvSpPr>
          <p:cNvPr id="3" name="文本框 2"/>
          <p:cNvSpPr txBox="1"/>
          <p:nvPr/>
        </p:nvSpPr>
        <p:spPr>
          <a:xfrm>
            <a:off x="692150" y="1108075"/>
            <a:ext cx="10201275" cy="15684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Jeff and I had many conversations during the year, but I </a:t>
            </a:r>
            <a:r>
              <a:rPr lang="zh-CN" altLang="en-US" sz="2400" b="1">
                <a:solidFill>
                  <a:srgbClr val="FF0000"/>
                </a:solidFill>
                <a:latin typeface="Times New Roman" panose="02020603050405020304" charset="0"/>
                <a:cs typeface="Times New Roman" panose="02020603050405020304" charset="0"/>
              </a:rPr>
              <a:t>will always</a:t>
            </a:r>
            <a:r>
              <a:rPr lang="zh-CN" altLang="en-US" sz="2400">
                <a:latin typeface="Times New Roman" panose="02020603050405020304" charset="0"/>
                <a:cs typeface="Times New Roman" panose="02020603050405020304" charset="0"/>
              </a:rPr>
              <a:t> remember the time he told me about his family. His father, a successful physician, was </a:t>
            </a:r>
            <a:r>
              <a:rPr lang="zh-CN" altLang="en-US" sz="2400" b="1">
                <a:latin typeface="Times New Roman" panose="02020603050405020304" charset="0"/>
                <a:cs typeface="Times New Roman" panose="02020603050405020304" charset="0"/>
              </a:rPr>
              <a:t>cold and strict</a:t>
            </a:r>
            <a:r>
              <a:rPr lang="zh-CN" altLang="en-US" sz="2400">
                <a:latin typeface="Times New Roman" panose="02020603050405020304" charset="0"/>
                <a:cs typeface="Times New Roman" panose="02020603050405020304" charset="0"/>
              </a:rPr>
              <a:t> in Jeff</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words. His father had even </a:t>
            </a:r>
            <a:r>
              <a:rPr lang="zh-CN" altLang="en-US" sz="2400" b="1">
                <a:latin typeface="Times New Roman" panose="02020603050405020304" charset="0"/>
                <a:cs typeface="Times New Roman" panose="02020603050405020304" charset="0"/>
              </a:rPr>
              <a:t>paved the way for</a:t>
            </a:r>
            <a:r>
              <a:rPr lang="zh-CN" altLang="en-US" sz="2400">
                <a:latin typeface="Times New Roman" panose="02020603050405020304" charset="0"/>
                <a:cs typeface="Times New Roman" panose="02020603050405020304" charset="0"/>
              </a:rPr>
              <a:t> Jeff to attend the same college from which he had graduated.</a:t>
            </a:r>
            <a:endParaRPr lang="zh-CN" altLang="en-US" sz="2400">
              <a:latin typeface="Times New Roman" panose="02020603050405020304" charset="0"/>
              <a:cs typeface="Times New Roman" panose="02020603050405020304" charset="0"/>
            </a:endParaRPr>
          </a:p>
        </p:txBody>
      </p:sp>
      <p:sp>
        <p:nvSpPr>
          <p:cNvPr id="4" name="文本框 3"/>
          <p:cNvSpPr txBox="1"/>
          <p:nvPr/>
        </p:nvSpPr>
        <p:spPr>
          <a:xfrm>
            <a:off x="760730" y="2844165"/>
            <a:ext cx="9782175" cy="460375"/>
          </a:xfrm>
          <a:prstGeom prst="rect">
            <a:avLst/>
          </a:prstGeom>
        </p:spPr>
        <p:style>
          <a:lnRef idx="2">
            <a:schemeClr val="accent1"/>
          </a:lnRef>
          <a:fillRef idx="2">
            <a:schemeClr val="accent1"/>
          </a:fillRef>
          <a:effectRef idx="0">
            <a:srgbClr val="FFFFFF"/>
          </a:effectRef>
          <a:fontRef idx="minor">
            <a:schemeClr val="lt1"/>
          </a:fontRef>
        </p:style>
        <p:txBody>
          <a:bodyPr wrap="square" rtlCol="0" anchor="t">
            <a:spAutoFit/>
          </a:bodyPr>
          <a:p>
            <a:r>
              <a:rPr lang="en-US" sz="2400" b="1">
                <a:solidFill>
                  <a:srgbClr val="000000"/>
                </a:solidFill>
                <a:latin typeface="Times New Roman" panose="02020603050405020304" charset="0"/>
                <a:ea typeface="宋体" panose="02010600030101010101" pitchFamily="2" charset="-122"/>
                <a:sym typeface="+mn-ea"/>
              </a:rPr>
              <a:t>From the first sentence, what basic information can we learn</a:t>
            </a:r>
            <a:r>
              <a:rPr lang="zh-CN" sz="2400" b="1">
                <a:solidFill>
                  <a:srgbClr val="000000"/>
                </a:solidFill>
                <a:latin typeface="Times New Roman" panose="02020603050405020304" charset="0"/>
                <a:ea typeface="宋体" panose="02010600030101010101" pitchFamily="2" charset="-122"/>
                <a:sym typeface="+mn-ea"/>
              </a:rPr>
              <a:t>？</a:t>
            </a:r>
            <a:endParaRPr lang="zh-CN" altLang="en-US" sz="2400">
              <a:solidFill>
                <a:sysClr val="window" lastClr="FFFFFF"/>
              </a:solidFill>
              <a:latin typeface="微软雅黑" panose="020B0503020204020204" charset="-122"/>
              <a:ea typeface="微软雅黑" panose="020B0503020204020204" charset="-122"/>
              <a:cs typeface="微软雅黑" panose="020B0503020204020204" charset="-122"/>
              <a:sym typeface="MiSans" charset="0"/>
            </a:endParaRPr>
          </a:p>
        </p:txBody>
      </p:sp>
      <p:sp>
        <p:nvSpPr>
          <p:cNvPr id="5" name="文本框 4"/>
          <p:cNvSpPr txBox="1"/>
          <p:nvPr/>
        </p:nvSpPr>
        <p:spPr>
          <a:xfrm>
            <a:off x="751205" y="3543935"/>
            <a:ext cx="10879455" cy="82994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Jeff</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family situation</a:t>
            </a:r>
            <a:r>
              <a:rPr lang="en-US" altLang="zh-CN" sz="2400">
                <a:latin typeface="Times New Roman" panose="02020603050405020304" charset="0"/>
                <a:cs typeface="Times New Roman" panose="02020603050405020304" charset="0"/>
              </a:rPr>
              <a:t> (particularly about his father) has left a deep impression on me.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T</a:t>
            </a:r>
            <a:r>
              <a:rPr lang="zh-CN" altLang="en-US" sz="2400">
                <a:latin typeface="Times New Roman" panose="02020603050405020304" charset="0"/>
                <a:cs typeface="Times New Roman" panose="02020603050405020304" charset="0"/>
              </a:rPr>
              <a:t>he narrative perspective of </a:t>
            </a:r>
            <a:r>
              <a:rPr lang="en-US" altLang="zh-CN" sz="2400">
                <a:latin typeface="Times New Roman" panose="02020603050405020304" charset="0"/>
                <a:cs typeface="Times New Roman" panose="02020603050405020304" charset="0"/>
              </a:rPr>
              <a:t>the</a:t>
            </a:r>
            <a:r>
              <a:rPr lang="zh-CN" altLang="en-US" sz="2400">
                <a:latin typeface="Times New Roman" panose="02020603050405020304" charset="0"/>
                <a:cs typeface="Times New Roman" panose="02020603050405020304" charset="0"/>
              </a:rPr>
              <a:t> article is the </a:t>
            </a:r>
            <a:r>
              <a:rPr lang="zh-CN" altLang="en-US" sz="2400" b="1">
                <a:highlight>
                  <a:srgbClr val="FFFF00"/>
                </a:highlight>
                <a:latin typeface="Times New Roman" panose="02020603050405020304" charset="0"/>
                <a:cs typeface="Times New Roman" panose="02020603050405020304" charset="0"/>
              </a:rPr>
              <a:t>first</a:t>
            </a:r>
            <a:r>
              <a:rPr lang="en-US" altLang="zh-CN" sz="2400" b="1">
                <a:highlight>
                  <a:srgbClr val="FFFF00"/>
                </a:highlight>
                <a:latin typeface="Times New Roman" panose="02020603050405020304" charset="0"/>
                <a:cs typeface="Times New Roman" panose="02020603050405020304" charset="0"/>
              </a:rPr>
              <a:t>-person perspective/view</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6" name="文本框 5"/>
          <p:cNvSpPr txBox="1"/>
          <p:nvPr>
            <p:custDataLst>
              <p:tags r:id="rId1"/>
            </p:custDataLst>
          </p:nvPr>
        </p:nvSpPr>
        <p:spPr>
          <a:xfrm>
            <a:off x="751205" y="4678045"/>
            <a:ext cx="9782175" cy="460375"/>
          </a:xfrm>
          <a:prstGeom prst="rect">
            <a:avLst/>
          </a:prstGeom>
        </p:spPr>
        <p:style>
          <a:lnRef idx="2">
            <a:schemeClr val="accent1"/>
          </a:lnRef>
          <a:fillRef idx="2">
            <a:schemeClr val="accent1"/>
          </a:fillRef>
          <a:effectRef idx="0">
            <a:srgbClr val="FFFFFF"/>
          </a:effectRef>
          <a:fontRef idx="minor">
            <a:schemeClr val="lt1"/>
          </a:fontRef>
        </p:style>
        <p:txBody>
          <a:bodyPr wrap="square" rtlCol="0" anchor="t">
            <a:spAutoFit/>
          </a:bodyPr>
          <a:p>
            <a:r>
              <a:rPr lang="en-US" sz="2400" b="1">
                <a:solidFill>
                  <a:srgbClr val="000000"/>
                </a:solidFill>
                <a:latin typeface="Times New Roman" panose="02020603050405020304" charset="0"/>
                <a:ea typeface="宋体" panose="02010600030101010101" pitchFamily="2" charset="-122"/>
                <a:sym typeface="+mn-ea"/>
              </a:rPr>
              <a:t>From the first paragraph, what can be inferred about Jeff’s father</a:t>
            </a:r>
            <a:r>
              <a:rPr lang="zh-CN" sz="2400" b="1">
                <a:solidFill>
                  <a:srgbClr val="000000"/>
                </a:solidFill>
                <a:latin typeface="Times New Roman" panose="02020603050405020304" charset="0"/>
                <a:ea typeface="宋体" panose="02010600030101010101" pitchFamily="2" charset="-122"/>
                <a:sym typeface="+mn-ea"/>
              </a:rPr>
              <a:t>？</a:t>
            </a:r>
            <a:endParaRPr lang="zh-CN" altLang="en-US" sz="2400">
              <a:solidFill>
                <a:sysClr val="window" lastClr="FFFFFF"/>
              </a:solidFill>
              <a:latin typeface="微软雅黑" panose="020B0503020204020204" charset="-122"/>
              <a:ea typeface="微软雅黑" panose="020B0503020204020204" charset="-122"/>
              <a:cs typeface="微软雅黑" panose="020B0503020204020204" charset="-122"/>
              <a:sym typeface="MiSans" charset="0"/>
            </a:endParaRPr>
          </a:p>
        </p:txBody>
      </p:sp>
      <p:sp>
        <p:nvSpPr>
          <p:cNvPr id="8" name="文本框 7"/>
          <p:cNvSpPr txBox="1"/>
          <p:nvPr/>
        </p:nvSpPr>
        <p:spPr>
          <a:xfrm>
            <a:off x="751205" y="5442585"/>
            <a:ext cx="10711180" cy="1198880"/>
          </a:xfrm>
          <a:prstGeom prst="rect">
            <a:avLst/>
          </a:prstGeom>
          <a:noFill/>
        </p:spPr>
        <p:txBody>
          <a:bodyPr wrap="square" rtlCol="0" anchor="t">
            <a:spAutoFit/>
          </a:bodyPr>
          <a:p>
            <a:pPr algn="l">
              <a:buClrTx/>
              <a:buSzTx/>
              <a:buFontTx/>
            </a:pPr>
            <a:r>
              <a:rPr lang="zh-CN" altLang="en-US" sz="2400">
                <a:latin typeface="Times New Roman" panose="02020603050405020304" charset="0"/>
                <a:cs typeface="Times New Roman" panose="02020603050405020304" charset="0"/>
              </a:rPr>
              <a:t>His behavior might reflect a sense of discipline and high expectations. </a:t>
            </a:r>
            <a:r>
              <a:rPr lang="en-US" altLang="zh-CN" sz="2400">
                <a:latin typeface="Times New Roman" panose="02020603050405020304" charset="0"/>
                <a:cs typeface="Times New Roman" panose="02020603050405020304" charset="0"/>
              </a:rPr>
              <a:t>Especially, t</a:t>
            </a:r>
            <a:r>
              <a:rPr lang="zh-CN" altLang="en-US" sz="2400">
                <a:latin typeface="Times New Roman" panose="02020603050405020304" charset="0"/>
                <a:cs typeface="Times New Roman" panose="02020603050405020304" charset="0"/>
              </a:rPr>
              <a:t>he act of arranging</a:t>
            </a:r>
            <a:r>
              <a:rPr lang="en-US" altLang="zh-CN" sz="2400">
                <a:latin typeface="Times New Roman" panose="02020603050405020304" charset="0"/>
                <a:cs typeface="Times New Roman" panose="02020603050405020304" charset="0"/>
              </a:rPr>
              <a:t> a </a:t>
            </a:r>
            <a:r>
              <a:rPr lang="en-US" altLang="zh-CN" sz="2400" b="1">
                <a:highlight>
                  <a:srgbClr val="FFFF00"/>
                </a:highlight>
                <a:latin typeface="Times New Roman" panose="02020603050405020304" charset="0"/>
                <a:cs typeface="Times New Roman" panose="02020603050405020304" charset="0"/>
              </a:rPr>
              <a:t>predetermined path</a:t>
            </a:r>
            <a:r>
              <a:rPr lang="en-US" altLang="zh-CN" sz="2400">
                <a:latin typeface="Times New Roman" panose="02020603050405020304" charset="0"/>
                <a:cs typeface="Times New Roman" panose="02020603050405020304" charset="0"/>
              </a:rPr>
              <a:t> for Jeff </a:t>
            </a:r>
            <a:r>
              <a:rPr lang="en-US" altLang="zh-CN" sz="2400" b="1">
                <a:latin typeface="Times New Roman" panose="02020603050405020304" charset="0"/>
                <a:cs typeface="Times New Roman" panose="02020603050405020304" charset="0"/>
              </a:rPr>
              <a:t>denies</a:t>
            </a:r>
            <a:r>
              <a:rPr lang="en-US" altLang="zh-CN" sz="2400">
                <a:latin typeface="Times New Roman" panose="02020603050405020304" charset="0"/>
                <a:cs typeface="Times New Roman" panose="02020603050405020304" charset="0"/>
              </a:rPr>
              <a:t> his son’s own aspirations, which was confirmed in their quarrel in the following paragraphs.</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4335" y="236855"/>
            <a:ext cx="5986145" cy="521970"/>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Step1:</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文本伏笔与协同要素分析</a:t>
            </a:r>
            <a:endParaRPr lang="zh-CN" altLang="en-US" sz="2800">
              <a:latin typeface="MiSans Bold" panose="00000800000000000000" charset="-122"/>
              <a:ea typeface="MiSans Bold" panose="00000800000000000000" charset="-122"/>
              <a:cs typeface="+mn-ea"/>
            </a:endParaRPr>
          </a:p>
        </p:txBody>
      </p:sp>
      <p:sp>
        <p:nvSpPr>
          <p:cNvPr id="3" name="文本框 2"/>
          <p:cNvSpPr txBox="1"/>
          <p:nvPr/>
        </p:nvSpPr>
        <p:spPr>
          <a:xfrm>
            <a:off x="692150" y="1108075"/>
            <a:ext cx="10201275" cy="1198880"/>
          </a:xfrm>
          <a:prstGeom prst="rect">
            <a:avLst/>
          </a:prstGeom>
          <a:noFill/>
        </p:spPr>
        <p:txBody>
          <a:bodyPr wrap="square" rtlCol="0" anchor="t">
            <a:spAutoFit/>
          </a:bodyPr>
          <a:p>
            <a:r>
              <a:rPr lang="en-US" altLang="zh-CN" sz="2400" b="1">
                <a:latin typeface="Times New Roman" panose="02020603050405020304" charset="0"/>
                <a:cs typeface="Times New Roman" panose="02020603050405020304" charset="0"/>
              </a:rPr>
              <a:t>Jeff’s sister</a:t>
            </a:r>
            <a:r>
              <a:rPr lang="en-US" altLang="zh-CN" sz="2400">
                <a:latin typeface="Times New Roman" panose="02020603050405020304" charset="0"/>
                <a:cs typeface="Times New Roman" panose="02020603050405020304" charset="0"/>
              </a:rPr>
              <a:t> had always remained supportive of Jeff’s decisions. </a:t>
            </a:r>
            <a:r>
              <a:rPr lang="en-US" altLang="zh-CN" sz="2400" b="1">
                <a:latin typeface="Times New Roman" panose="02020603050405020304" charset="0"/>
                <a:cs typeface="Times New Roman" panose="02020603050405020304" charset="0"/>
              </a:rPr>
              <a:t>She stayed in contact with their father</a:t>
            </a:r>
            <a:r>
              <a:rPr lang="en-US" altLang="zh-CN" sz="2400">
                <a:latin typeface="Times New Roman" panose="02020603050405020304" charset="0"/>
                <a:cs typeface="Times New Roman" panose="02020603050405020304" charset="0"/>
              </a:rPr>
              <a:t>, but Jeff had made her promise that she would not share any information about his life with him.</a:t>
            </a:r>
            <a:endParaRPr lang="zh-CN" altLang="en-US" sz="2400">
              <a:latin typeface="Times New Roman" panose="02020603050405020304" charset="0"/>
              <a:cs typeface="Times New Roman" panose="02020603050405020304" charset="0"/>
            </a:endParaRPr>
          </a:p>
        </p:txBody>
      </p:sp>
      <p:sp>
        <p:nvSpPr>
          <p:cNvPr id="6" name="文本框 5"/>
          <p:cNvSpPr txBox="1"/>
          <p:nvPr>
            <p:custDataLst>
              <p:tags r:id="rId1"/>
            </p:custDataLst>
          </p:nvPr>
        </p:nvSpPr>
        <p:spPr>
          <a:xfrm>
            <a:off x="751205" y="4406265"/>
            <a:ext cx="9782175" cy="460375"/>
          </a:xfrm>
          <a:prstGeom prst="rect">
            <a:avLst/>
          </a:prstGeom>
        </p:spPr>
        <p:style>
          <a:lnRef idx="2">
            <a:schemeClr val="accent1"/>
          </a:lnRef>
          <a:fillRef idx="2">
            <a:schemeClr val="accent1"/>
          </a:fillRef>
          <a:effectRef idx="0">
            <a:srgbClr val="FFFFFF"/>
          </a:effectRef>
          <a:fontRef idx="minor">
            <a:schemeClr val="lt1"/>
          </a:fontRef>
        </p:style>
        <p:txBody>
          <a:bodyPr wrap="square" rtlCol="0" anchor="t">
            <a:spAutoFit/>
          </a:bodyPr>
          <a:p>
            <a:r>
              <a:rPr lang="en-US" sz="2400" b="1">
                <a:solidFill>
                  <a:srgbClr val="000000"/>
                </a:solidFill>
                <a:latin typeface="Times New Roman" panose="02020603050405020304" charset="0"/>
                <a:ea typeface="宋体" panose="02010600030101010101" pitchFamily="2" charset="-122"/>
                <a:sym typeface="+mn-ea"/>
              </a:rPr>
              <a:t>From these paragraphs, what can be guessed about the man</a:t>
            </a:r>
            <a:r>
              <a:rPr lang="zh-CN" sz="2400" b="1">
                <a:solidFill>
                  <a:srgbClr val="000000"/>
                </a:solidFill>
                <a:latin typeface="Times New Roman" panose="02020603050405020304" charset="0"/>
                <a:ea typeface="宋体" panose="02010600030101010101" pitchFamily="2" charset="-122"/>
                <a:sym typeface="+mn-ea"/>
              </a:rPr>
              <a:t>？</a:t>
            </a:r>
            <a:endParaRPr lang="zh-CN" altLang="en-US" sz="2400">
              <a:solidFill>
                <a:sysClr val="window" lastClr="FFFFFF"/>
              </a:solidFill>
              <a:latin typeface="微软雅黑" panose="020B0503020204020204" charset="-122"/>
              <a:ea typeface="微软雅黑" panose="020B0503020204020204" charset="-122"/>
              <a:cs typeface="微软雅黑" panose="020B0503020204020204" charset="-122"/>
              <a:sym typeface="MiSans" charset="0"/>
            </a:endParaRPr>
          </a:p>
        </p:txBody>
      </p:sp>
      <p:sp>
        <p:nvSpPr>
          <p:cNvPr id="8" name="文本框 7"/>
          <p:cNvSpPr txBox="1"/>
          <p:nvPr/>
        </p:nvSpPr>
        <p:spPr>
          <a:xfrm>
            <a:off x="751205" y="5221605"/>
            <a:ext cx="10711180" cy="829945"/>
          </a:xfrm>
          <a:prstGeom prst="rect">
            <a:avLst/>
          </a:prstGeom>
          <a:noFill/>
        </p:spPr>
        <p:txBody>
          <a:bodyPr wrap="square" rtlCol="0" anchor="t">
            <a:spAutoFit/>
          </a:bodyPr>
          <a:p>
            <a:pPr algn="l">
              <a:buClrTx/>
              <a:buSzTx/>
              <a:buFontTx/>
            </a:pPr>
            <a:r>
              <a:rPr lang="en-US" altLang="zh-CN" sz="2400">
                <a:latin typeface="Times New Roman" panose="02020603050405020304" charset="0"/>
                <a:cs typeface="Times New Roman" panose="02020603050405020304" charset="0"/>
              </a:rPr>
              <a:t>He was actually </a:t>
            </a:r>
            <a:r>
              <a:rPr lang="en-US" altLang="zh-CN" sz="2400" b="1">
                <a:highlight>
                  <a:srgbClr val="FFFF00"/>
                </a:highlight>
                <a:latin typeface="Times New Roman" panose="02020603050405020304" charset="0"/>
                <a:cs typeface="Times New Roman" panose="02020603050405020304" charset="0"/>
              </a:rPr>
              <a:t>Jeff’s father</a:t>
            </a:r>
            <a:r>
              <a:rPr lang="en-US" altLang="zh-CN" sz="2400">
                <a:latin typeface="Times New Roman" panose="02020603050405020304" charset="0"/>
                <a:cs typeface="Times New Roman" panose="02020603050405020304" charset="0"/>
              </a:rPr>
              <a:t>. His daughter, namely Jeff’s sister took advantage of this </a:t>
            </a:r>
            <a:r>
              <a:rPr lang="en-US" altLang="zh-CN" sz="2400" b="1">
                <a:latin typeface="Times New Roman" panose="02020603050405020304" charset="0"/>
                <a:cs typeface="Times New Roman" panose="02020603050405020304" charset="0"/>
              </a:rPr>
              <a:t>elaborately-designed</a:t>
            </a:r>
            <a:r>
              <a:rPr lang="en-US" altLang="zh-CN" sz="2400">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rPr>
              <a:t>encounter to repair their relationship</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7" name="文本框 6"/>
          <p:cNvSpPr txBox="1"/>
          <p:nvPr/>
        </p:nvSpPr>
        <p:spPr>
          <a:xfrm>
            <a:off x="692150" y="2552065"/>
            <a:ext cx="9935210" cy="1568450"/>
          </a:xfrm>
          <a:prstGeom prst="rect">
            <a:avLst/>
          </a:prstGeom>
          <a:noFill/>
        </p:spPr>
        <p:txBody>
          <a:bodyPr wrap="square" rtlCol="0" anchor="t">
            <a:spAutoFit/>
          </a:bodyPr>
          <a:p>
            <a:pPr algn="l">
              <a:buClrTx/>
              <a:buSzTx/>
              <a:buFontTx/>
            </a:pPr>
            <a:r>
              <a:rPr lang="en-US" altLang="zh-CN" sz="2400">
                <a:latin typeface="Times New Roman" panose="02020603050405020304" charset="0"/>
                <a:cs typeface="Times New Roman" panose="02020603050405020304" charset="0"/>
              </a:rPr>
              <a:t>“It’s graduation day,” I replied, smiling. “Well, that’s odd,” he said, “</a:t>
            </a:r>
            <a:r>
              <a:rPr lang="en-US" altLang="zh-CN" sz="2400" b="1">
                <a:latin typeface="Times New Roman" panose="02020603050405020304" charset="0"/>
                <a:cs typeface="Times New Roman" panose="02020603050405020304" charset="0"/>
              </a:rPr>
              <a:t>my daughter asked me to meet her</a:t>
            </a:r>
            <a:r>
              <a:rPr lang="en-US" altLang="zh-CN" sz="2400">
                <a:latin typeface="Times New Roman" panose="02020603050405020304" charset="0"/>
                <a:cs typeface="Times New Roman" panose="02020603050405020304" charset="0"/>
              </a:rPr>
              <a:t> at this address.” His eyes sparkled and he smiled. “Maybe she completed her associate’s degree and wanted to surprise me!” I helped him find a seat. </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4335" y="236855"/>
            <a:ext cx="5986145" cy="521970"/>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a:t>
            </a:r>
            <a:r>
              <a:rPr lang="en-US" altLang="zh-CN" sz="2800">
                <a:latin typeface="MiSans Bold" panose="00000800000000000000" charset="-122"/>
                <a:ea typeface="MiSans Bold" panose="00000800000000000000" charset="-122"/>
                <a:cs typeface="+mn-ea"/>
              </a:rPr>
              <a:t>2</a:t>
            </a:r>
            <a:r>
              <a:rPr lang="zh-CN" altLang="en-US" sz="2800">
                <a:latin typeface="MiSans Bold" panose="00000800000000000000" charset="-122"/>
                <a:ea typeface="MiSans Bold" panose="00000800000000000000" charset="-122"/>
                <a:cs typeface="+mn-ea"/>
              </a:rPr>
              <a:t>:</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中心人物动态分析</a:t>
            </a:r>
            <a:endParaRPr lang="zh-CN" altLang="en-US" sz="2800">
              <a:latin typeface="MiSans Bold" panose="00000800000000000000" charset="-122"/>
              <a:ea typeface="MiSans Bold" panose="00000800000000000000" charset="-122"/>
              <a:cs typeface="+mn-ea"/>
            </a:endParaRPr>
          </a:p>
        </p:txBody>
      </p:sp>
      <p:sp>
        <p:nvSpPr>
          <p:cNvPr id="4" name="文本框 3"/>
          <p:cNvSpPr txBox="1"/>
          <p:nvPr>
            <p:custDataLst>
              <p:tags r:id="rId1"/>
            </p:custDataLst>
          </p:nvPr>
        </p:nvSpPr>
        <p:spPr>
          <a:xfrm>
            <a:off x="5268595" y="652780"/>
            <a:ext cx="1111885" cy="521970"/>
          </a:xfrm>
          <a:prstGeom prst="rect">
            <a:avLst/>
          </a:prstGeom>
        </p:spPr>
        <p:style>
          <a:lnRef idx="0">
            <a:srgbClr val="FFFFFF"/>
          </a:lnRef>
          <a:fillRef idx="3">
            <a:schemeClr val="accent1"/>
          </a:fillRef>
          <a:effectRef idx="0">
            <a:srgbClr val="FFFFFF"/>
          </a:effectRef>
          <a:fontRef idx="minor">
            <a:schemeClr val="lt1"/>
          </a:fontRef>
        </p:style>
        <p:txBody>
          <a:bodyPr wrap="square" rtlCol="0" anchor="t">
            <a:spAutoFit/>
          </a:bodyPr>
          <a:p>
            <a:pPr algn="ctr"/>
            <a:r>
              <a:rPr lang="en-US" sz="2800" b="1">
                <a:solidFill>
                  <a:srgbClr val="000000"/>
                </a:solidFill>
                <a:latin typeface="Times New Roman" panose="02020603050405020304" charset="0"/>
                <a:ea typeface="宋体" panose="02010600030101010101" pitchFamily="2" charset="-122"/>
                <a:sym typeface="+mn-ea"/>
              </a:rPr>
              <a:t>Jeff</a:t>
            </a:r>
            <a:endParaRPr lang="en-US" sz="2800" b="1">
              <a:solidFill>
                <a:srgbClr val="000000"/>
              </a:solidFill>
              <a:latin typeface="Times New Roman" panose="02020603050405020304" charset="0"/>
              <a:ea typeface="宋体" panose="02010600030101010101" pitchFamily="2" charset="-122"/>
              <a:cs typeface="微软雅黑" panose="020B0503020204020204" charset="-122"/>
              <a:sym typeface="+mn-ea"/>
            </a:endParaRPr>
          </a:p>
        </p:txBody>
      </p:sp>
      <p:grpSp>
        <p:nvGrpSpPr>
          <p:cNvPr id="5" name="组合 4"/>
          <p:cNvGrpSpPr/>
          <p:nvPr/>
        </p:nvGrpSpPr>
        <p:grpSpPr>
          <a:xfrm>
            <a:off x="2110105" y="1506855"/>
            <a:ext cx="7799070" cy="1771015"/>
            <a:chOff x="1355523" y="3267857"/>
            <a:chExt cx="4248000" cy="2493006"/>
          </a:xfrm>
        </p:grpSpPr>
        <p:sp>
          <p:nvSpPr>
            <p:cNvPr id="9" name="矩形: 圆角 1"/>
            <p:cNvSpPr/>
            <p:nvPr>
              <p:custDataLst>
                <p:tags r:id="rId2"/>
              </p:custDataLst>
            </p:nvPr>
          </p:nvSpPr>
          <p:spPr>
            <a:xfrm>
              <a:off x="1355523" y="3564863"/>
              <a:ext cx="4248000" cy="2196000"/>
            </a:xfrm>
            <a:prstGeom prst="roundRect">
              <a:avLst/>
            </a:prstGeom>
            <a:noFill/>
            <a:ln>
              <a:solidFill>
                <a:srgbClr val="662313"/>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a:ea typeface="微软雅黑" panose="020B0503020204020204" charset="-122"/>
                <a:sym typeface="Arial" panose="020B0604020202020204"/>
              </a:endParaRPr>
            </a:p>
          </p:txBody>
        </p:sp>
        <p:sp>
          <p:nvSpPr>
            <p:cNvPr id="10" name="矩形 9"/>
            <p:cNvSpPr/>
            <p:nvPr>
              <p:custDataLst>
                <p:tags r:id="rId3"/>
              </p:custDataLst>
            </p:nvPr>
          </p:nvSpPr>
          <p:spPr>
            <a:xfrm>
              <a:off x="2172473" y="3351881"/>
              <a:ext cx="2614101" cy="762472"/>
            </a:xfrm>
            <a:prstGeom prst="rect">
              <a:avLst/>
            </a:prstGeom>
            <a:solidFill>
              <a:srgbClr val="E8972B"/>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a:ea typeface="微软雅黑" panose="020B0503020204020204" charset="-122"/>
                <a:sym typeface="Arial" panose="020B0604020202020204"/>
              </a:endParaRPr>
            </a:p>
          </p:txBody>
        </p:sp>
        <p:sp>
          <p:nvSpPr>
            <p:cNvPr id="11" name="文本框 10"/>
            <p:cNvSpPr txBox="1"/>
            <p:nvPr>
              <p:custDataLst>
                <p:tags r:id="rId4"/>
              </p:custDataLst>
            </p:nvPr>
          </p:nvSpPr>
          <p:spPr>
            <a:xfrm>
              <a:off x="2243031" y="3267857"/>
              <a:ext cx="2378908" cy="1029739"/>
            </a:xfrm>
            <a:prstGeom prst="rect">
              <a:avLst/>
            </a:prstGeom>
            <a:noFill/>
          </p:spPr>
          <p:txBody>
            <a:bodyPr wrap="square">
              <a:noAutofit/>
            </a:bodyPr>
            <a:p>
              <a:pPr algn="ctr">
                <a:lnSpc>
                  <a:spcPct val="120000"/>
                </a:lnSpc>
                <a:spcAft>
                  <a:spcPts val="500"/>
                </a:spcAft>
              </a:pPr>
              <a:r>
                <a:rPr lang="en-US" altLang="zh-CN" sz="2800" b="1" dirty="0">
                  <a:solidFill>
                    <a:sysClr val="window" lastClr="FFFFFF"/>
                  </a:solidFill>
                  <a:latin typeface="Arial" panose="020B0604020202020204"/>
                  <a:ea typeface="微软雅黑" panose="020B0503020204020204" charset="-122"/>
                  <a:cs typeface="阿里巴巴普惠体" charset="0"/>
                  <a:sym typeface="Arial" panose="020B0604020202020204"/>
                </a:rPr>
                <a:t>stick to his enthusiasm</a:t>
              </a:r>
              <a:endParaRPr lang="en-US" altLang="zh-CN" sz="2800" b="1" dirty="0">
                <a:solidFill>
                  <a:sysClr val="window" lastClr="FFFFFF"/>
                </a:solidFill>
                <a:latin typeface="Arial" panose="020B0604020202020204"/>
                <a:ea typeface="微软雅黑" panose="020B0503020204020204" charset="-122"/>
                <a:cs typeface="阿里巴巴普惠体" charset="0"/>
                <a:sym typeface="Arial" panose="020B0604020202020204"/>
              </a:endParaRPr>
            </a:p>
          </p:txBody>
        </p:sp>
      </p:grpSp>
      <p:sp>
        <p:nvSpPr>
          <p:cNvPr id="12" name="文本框 11"/>
          <p:cNvSpPr txBox="1"/>
          <p:nvPr/>
        </p:nvSpPr>
        <p:spPr>
          <a:xfrm>
            <a:off x="2196465" y="2232660"/>
            <a:ext cx="765302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When he graduated from high school, he </a:t>
            </a:r>
            <a:r>
              <a:rPr lang="zh-CN" altLang="en-US" sz="2400" b="1">
                <a:solidFill>
                  <a:schemeClr val="tx1"/>
                </a:solidFill>
                <a:highlight>
                  <a:srgbClr val="FFFF00"/>
                </a:highlight>
                <a:latin typeface="Times New Roman" panose="02020603050405020304" charset="0"/>
                <a:cs typeface="Times New Roman" panose="02020603050405020304" charset="0"/>
              </a:rPr>
              <a:t>decided to decline</a:t>
            </a:r>
            <a:r>
              <a:rPr lang="zh-CN" altLang="en-US" sz="2400">
                <a:latin typeface="Times New Roman" panose="02020603050405020304" charset="0"/>
                <a:cs typeface="Times New Roman" panose="02020603050405020304" charset="0"/>
              </a:rPr>
              <a:t> his father</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offer and, instead, to work with a ski patrol </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3" name="文本框 12"/>
          <p:cNvSpPr txBox="1"/>
          <p:nvPr/>
        </p:nvSpPr>
        <p:spPr>
          <a:xfrm>
            <a:off x="2196465" y="4705985"/>
            <a:ext cx="7798435" cy="1568450"/>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Later, he was back in the area near where he grew up and he certainly did not want his father to know he was attending college. </a:t>
            </a:r>
            <a:r>
              <a:rPr lang="zh-CN" altLang="en-US" sz="2400" b="1">
                <a:solidFill>
                  <a:schemeClr val="tx1"/>
                </a:solidFill>
                <a:highlight>
                  <a:srgbClr val="FFFF00"/>
                </a:highlight>
                <a:latin typeface="Times New Roman" panose="02020603050405020304" charset="0"/>
                <a:cs typeface="Times New Roman" panose="02020603050405020304" charset="0"/>
              </a:rPr>
              <a:t>He was doing this for himself, not for his father</a:t>
            </a:r>
            <a:r>
              <a:rPr lang="zh-CN" altLang="en-US" sz="2400">
                <a:latin typeface="Times New Roman" panose="02020603050405020304" charset="0"/>
                <a:cs typeface="Times New Roman" panose="02020603050405020304" charset="0"/>
              </a:rPr>
              <a:t>. He said it over and over again. </a:t>
            </a:r>
            <a:endParaRPr lang="zh-CN" altLang="en-US" sz="2400">
              <a:latin typeface="Times New Roman" panose="02020603050405020304" charset="0"/>
              <a:cs typeface="Times New Roman" panose="02020603050405020304" charset="0"/>
            </a:endParaRPr>
          </a:p>
        </p:txBody>
      </p:sp>
      <p:grpSp>
        <p:nvGrpSpPr>
          <p:cNvPr id="14" name="组合 13"/>
          <p:cNvGrpSpPr/>
          <p:nvPr/>
        </p:nvGrpSpPr>
        <p:grpSpPr>
          <a:xfrm>
            <a:off x="1980565" y="3939540"/>
            <a:ext cx="7799070" cy="2369820"/>
            <a:chOff x="1355523" y="3267857"/>
            <a:chExt cx="4248000" cy="2822785"/>
          </a:xfrm>
        </p:grpSpPr>
        <p:sp>
          <p:nvSpPr>
            <p:cNvPr id="15" name="矩形: 圆角 1"/>
            <p:cNvSpPr/>
            <p:nvPr>
              <p:custDataLst>
                <p:tags r:id="rId5"/>
              </p:custDataLst>
            </p:nvPr>
          </p:nvSpPr>
          <p:spPr>
            <a:xfrm>
              <a:off x="1355523" y="3565112"/>
              <a:ext cx="4248000" cy="2525530"/>
            </a:xfrm>
            <a:prstGeom prst="roundRect">
              <a:avLst/>
            </a:prstGeom>
            <a:noFill/>
            <a:ln>
              <a:solidFill>
                <a:srgbClr val="662313"/>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a:ea typeface="微软雅黑" panose="020B0503020204020204" charset="-122"/>
                <a:sym typeface="Arial" panose="020B0604020202020204"/>
              </a:endParaRPr>
            </a:p>
          </p:txBody>
        </p:sp>
        <p:sp>
          <p:nvSpPr>
            <p:cNvPr id="16" name="矩形 15"/>
            <p:cNvSpPr/>
            <p:nvPr>
              <p:custDataLst>
                <p:tags r:id="rId6"/>
              </p:custDataLst>
            </p:nvPr>
          </p:nvSpPr>
          <p:spPr>
            <a:xfrm>
              <a:off x="2172473" y="3351881"/>
              <a:ext cx="2614101" cy="762472"/>
            </a:xfrm>
            <a:prstGeom prst="rect">
              <a:avLst/>
            </a:prstGeom>
            <a:solidFill>
              <a:srgbClr val="E8972B"/>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a:ea typeface="微软雅黑" panose="020B0503020204020204" charset="-122"/>
                <a:sym typeface="Arial" panose="020B0604020202020204"/>
              </a:endParaRPr>
            </a:p>
          </p:txBody>
        </p:sp>
        <p:sp>
          <p:nvSpPr>
            <p:cNvPr id="17" name="文本框 16"/>
            <p:cNvSpPr txBox="1"/>
            <p:nvPr>
              <p:custDataLst>
                <p:tags r:id="rId7"/>
              </p:custDataLst>
            </p:nvPr>
          </p:nvSpPr>
          <p:spPr>
            <a:xfrm>
              <a:off x="2243031" y="3267857"/>
              <a:ext cx="2378908" cy="1029739"/>
            </a:xfrm>
            <a:prstGeom prst="rect">
              <a:avLst/>
            </a:prstGeom>
            <a:noFill/>
          </p:spPr>
          <p:txBody>
            <a:bodyPr wrap="square">
              <a:noAutofit/>
            </a:bodyPr>
            <a:p>
              <a:pPr algn="ctr">
                <a:lnSpc>
                  <a:spcPct val="120000"/>
                </a:lnSpc>
                <a:spcAft>
                  <a:spcPts val="500"/>
                </a:spcAft>
              </a:pPr>
              <a:r>
                <a:rPr lang="en-US" altLang="zh-CN" sz="2800" b="1" dirty="0">
                  <a:solidFill>
                    <a:sysClr val="window" lastClr="FFFFFF"/>
                  </a:solidFill>
                  <a:latin typeface="Arial" panose="020B0604020202020204"/>
                  <a:ea typeface="微软雅黑" panose="020B0503020204020204" charset="-122"/>
                  <a:cs typeface="阿里巴巴普惠体" charset="0"/>
                  <a:sym typeface="Arial" panose="020B0604020202020204"/>
                </a:rPr>
                <a:t>become more mature</a:t>
              </a:r>
              <a:endParaRPr lang="en-US" altLang="zh-CN" sz="2800" b="1" dirty="0">
                <a:solidFill>
                  <a:sysClr val="window" lastClr="FFFFFF"/>
                </a:solidFill>
                <a:latin typeface="Arial" panose="020B0604020202020204"/>
                <a:ea typeface="微软雅黑" panose="020B0503020204020204" charset="-122"/>
                <a:cs typeface="阿里巴巴普惠体" charset="0"/>
                <a:sym typeface="Arial" panose="020B0604020202020204"/>
              </a:endParaRPr>
            </a:p>
          </p:txBody>
        </p:sp>
      </p:grpSp>
      <p:sp>
        <p:nvSpPr>
          <p:cNvPr id="21" name="右箭头 20"/>
          <p:cNvSpPr/>
          <p:nvPr/>
        </p:nvSpPr>
        <p:spPr>
          <a:xfrm rot="5400000">
            <a:off x="8511540" y="3489960"/>
            <a:ext cx="979170" cy="485775"/>
          </a:xfrm>
          <a:prstGeom prst="rightArrow">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solidFill>
                <a:sysClr val="window" lastClr="FFFFFF"/>
              </a:solidFill>
              <a:latin typeface="Times New Roman" panose="02020603050405020304" charset="0"/>
              <a:ea typeface="阿里巴巴普惠体" charset="0"/>
            </a:endParaRPr>
          </a:p>
        </p:txBody>
      </p:sp>
      <p:sp>
        <p:nvSpPr>
          <p:cNvPr id="3" name="文本框 2"/>
          <p:cNvSpPr txBox="1"/>
          <p:nvPr/>
        </p:nvSpPr>
        <p:spPr>
          <a:xfrm>
            <a:off x="7325360" y="1043305"/>
            <a:ext cx="4032250" cy="398780"/>
          </a:xfrm>
          <a:prstGeom prst="rect">
            <a:avLst/>
          </a:prstGeom>
          <a:noFill/>
        </p:spPr>
        <p:txBody>
          <a:bodyPr wrap="square" rtlCol="0">
            <a:spAutoFit/>
          </a:bodyPr>
          <a:p>
            <a:r>
              <a:rPr lang="en-US" altLang="zh-CN" sz="2000" b="1">
                <a:latin typeface="Times New Roman" panose="02020603050405020304" charset="0"/>
                <a:ea typeface="华文楷体" panose="02010600040101010101" charset="-122"/>
                <a:cs typeface="Times New Roman" panose="02020603050405020304" charset="0"/>
              </a:rPr>
              <a:t>Which sentence can showcase?</a:t>
            </a:r>
            <a:endParaRPr lang="en-US" altLang="zh-CN" sz="2000" b="1">
              <a:latin typeface="Times New Roman" panose="02020603050405020304" charset="0"/>
              <a:ea typeface="华文楷体" panose="02010600040101010101" charset="-122"/>
              <a:cs typeface="Times New Roman" panose="02020603050405020304" charset="0"/>
            </a:endParaRPr>
          </a:p>
        </p:txBody>
      </p:sp>
      <p:sp>
        <p:nvSpPr>
          <p:cNvPr id="6" name="文本框 5"/>
          <p:cNvSpPr txBox="1"/>
          <p:nvPr/>
        </p:nvSpPr>
        <p:spPr>
          <a:xfrm>
            <a:off x="640080" y="3576955"/>
            <a:ext cx="4032250" cy="398780"/>
          </a:xfrm>
          <a:prstGeom prst="rect">
            <a:avLst/>
          </a:prstGeom>
          <a:noFill/>
        </p:spPr>
        <p:txBody>
          <a:bodyPr wrap="square" rtlCol="0">
            <a:spAutoFit/>
          </a:bodyPr>
          <a:p>
            <a:r>
              <a:rPr lang="en-US" altLang="zh-CN" sz="2000" b="1">
                <a:latin typeface="Times New Roman" panose="02020603050405020304" charset="0"/>
                <a:ea typeface="华文楷体" panose="02010600040101010101" charset="-122"/>
                <a:cs typeface="Times New Roman" panose="02020603050405020304" charset="0"/>
              </a:rPr>
              <a:t>Which sentence can showcase?</a:t>
            </a:r>
            <a:endParaRPr lang="en-US" altLang="zh-CN" sz="2000" b="1">
              <a:latin typeface="Times New Roman" panose="02020603050405020304" charset="0"/>
              <a:ea typeface="华文楷体" panose="02010600040101010101"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2" grpId="0"/>
      <p:bldP spid="12" grpId="1"/>
      <p:bldP spid="21" grpId="0" animBg="1"/>
      <p:bldP spid="21" grpId="1" animBg="1"/>
      <p:bldP spid="6" grpId="0"/>
      <p:bldP spid="6"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4335" y="236855"/>
            <a:ext cx="5986145" cy="521970"/>
          </a:xfrm>
          <a:prstGeom prst="rect">
            <a:avLst/>
          </a:prstGeom>
          <a:noFill/>
        </p:spPr>
        <p:txBody>
          <a:bodyPr wrap="square" rtlCol="0">
            <a:spAutoFit/>
          </a:bodyPr>
          <a:p>
            <a:r>
              <a:rPr lang="zh-CN" altLang="en-US" sz="2800">
                <a:latin typeface="MiSans Bold" panose="00000800000000000000" charset="-122"/>
                <a:ea typeface="MiSans Bold" panose="00000800000000000000" charset="-122"/>
                <a:cs typeface="+mn-ea"/>
              </a:rPr>
              <a:t>Step</a:t>
            </a:r>
            <a:r>
              <a:rPr lang="en-US" altLang="zh-CN" sz="2800">
                <a:latin typeface="MiSans Bold" panose="00000800000000000000" charset="-122"/>
                <a:ea typeface="MiSans Bold" panose="00000800000000000000" charset="-122"/>
                <a:cs typeface="+mn-ea"/>
              </a:rPr>
              <a:t>3</a:t>
            </a:r>
            <a:r>
              <a:rPr lang="zh-CN" altLang="en-US" sz="2800">
                <a:latin typeface="MiSans Bold" panose="00000800000000000000" charset="-122"/>
                <a:ea typeface="MiSans Bold" panose="00000800000000000000" charset="-122"/>
                <a:cs typeface="+mn-ea"/>
              </a:rPr>
              <a:t>:</a:t>
            </a:r>
            <a:r>
              <a:rPr lang="en-US" altLang="zh-CN" sz="2800">
                <a:latin typeface="MiSans Bold" panose="00000800000000000000" charset="-122"/>
                <a:ea typeface="MiSans Bold" panose="00000800000000000000" charset="-122"/>
                <a:cs typeface="+mn-ea"/>
              </a:rPr>
              <a:t> </a:t>
            </a:r>
            <a:r>
              <a:rPr lang="zh-CN" altLang="en-US" sz="2800">
                <a:latin typeface="MiSans Bold" panose="00000800000000000000" charset="-122"/>
                <a:ea typeface="MiSans Bold" panose="00000800000000000000" charset="-122"/>
                <a:cs typeface="+mn-ea"/>
              </a:rPr>
              <a:t>语料积累与语言风格</a:t>
            </a:r>
            <a:endParaRPr lang="zh-CN" altLang="en-US" sz="2800">
              <a:latin typeface="MiSans Bold" panose="00000800000000000000" charset="-122"/>
              <a:ea typeface="MiSans Bold" panose="00000800000000000000" charset="-122"/>
              <a:cs typeface="+mn-ea"/>
            </a:endParaRPr>
          </a:p>
        </p:txBody>
      </p:sp>
      <p:sp>
        <p:nvSpPr>
          <p:cNvPr id="3" name="文本框 2"/>
          <p:cNvSpPr txBox="1"/>
          <p:nvPr/>
        </p:nvSpPr>
        <p:spPr>
          <a:xfrm>
            <a:off x="505460" y="1101725"/>
            <a:ext cx="11209655"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His father had even </a:t>
            </a:r>
            <a:r>
              <a:rPr lang="zh-CN" altLang="en-US" sz="2400" b="1">
                <a:latin typeface="Times New Roman" panose="02020603050405020304" charset="0"/>
                <a:cs typeface="Times New Roman" panose="02020603050405020304" charset="0"/>
              </a:rPr>
              <a:t>paved the way</a:t>
            </a:r>
            <a:r>
              <a:rPr lang="zh-CN" altLang="en-US" sz="2400">
                <a:latin typeface="Times New Roman" panose="02020603050405020304" charset="0"/>
                <a:cs typeface="Times New Roman" panose="02020603050405020304" charset="0"/>
              </a:rPr>
              <a:t> for Jeff to attend the same college from which he had graduated.</a:t>
            </a:r>
            <a:endParaRPr lang="zh-CN" altLang="en-US" sz="2400">
              <a:latin typeface="Times New Roman" panose="02020603050405020304" charset="0"/>
              <a:cs typeface="Times New Roman" panose="02020603050405020304" charset="0"/>
            </a:endParaRPr>
          </a:p>
        </p:txBody>
      </p:sp>
      <p:sp>
        <p:nvSpPr>
          <p:cNvPr id="6" name="文本框 5"/>
          <p:cNvSpPr txBox="1"/>
          <p:nvPr/>
        </p:nvSpPr>
        <p:spPr>
          <a:xfrm>
            <a:off x="448945" y="2122805"/>
            <a:ext cx="10234930" cy="829945"/>
          </a:xfrm>
          <a:prstGeom prst="rect">
            <a:avLst/>
          </a:prstGeom>
          <a:noFill/>
        </p:spPr>
        <p:txBody>
          <a:bodyPr wrap="square" rtlCol="0" anchor="t">
            <a:spAutoFit/>
          </a:bodyPr>
          <a:p>
            <a:pPr algn="l">
              <a:buClrTx/>
              <a:buSzTx/>
              <a:buFontTx/>
            </a:pPr>
            <a:r>
              <a:rPr lang="zh-CN" altLang="en-US" sz="2400" b="1">
                <a:latin typeface="Times New Roman" panose="02020603050405020304" charset="0"/>
                <a:cs typeface="Times New Roman" panose="02020603050405020304" charset="0"/>
              </a:rPr>
              <a:t>With pain in his eyes</a:t>
            </a:r>
            <a:r>
              <a:rPr lang="zh-CN" altLang="en-US" sz="2400">
                <a:latin typeface="Times New Roman" panose="02020603050405020304" charset="0"/>
                <a:cs typeface="Times New Roman" panose="02020603050405020304" charset="0"/>
              </a:rPr>
              <a:t>, Jeff told me he still remembered the day when he told his father he was going to give up college and take a job at a ski resort</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7" name="文本框 6"/>
          <p:cNvSpPr txBox="1"/>
          <p:nvPr/>
        </p:nvSpPr>
        <p:spPr>
          <a:xfrm>
            <a:off x="448945" y="3221355"/>
            <a:ext cx="8258810"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Then came the words that </a:t>
            </a:r>
            <a:r>
              <a:rPr lang="zh-CN" altLang="en-US" sz="2400" b="1">
                <a:latin typeface="Times New Roman" panose="02020603050405020304" charset="0"/>
                <a:cs typeface="Times New Roman" panose="02020603050405020304" charset="0"/>
              </a:rPr>
              <a:t>still echoed in</a:t>
            </a:r>
            <a:r>
              <a:rPr lang="zh-CN" altLang="en-US" sz="2400">
                <a:latin typeface="Times New Roman" panose="02020603050405020304" charset="0"/>
                <a:cs typeface="Times New Roman" panose="02020603050405020304" charset="0"/>
              </a:rPr>
              <a:t> Jeff</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mind</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8" name="文本框 7"/>
          <p:cNvSpPr txBox="1"/>
          <p:nvPr/>
        </p:nvSpPr>
        <p:spPr>
          <a:xfrm>
            <a:off x="505460" y="3908425"/>
            <a:ext cx="10784205" cy="829945"/>
          </a:xfrm>
          <a:prstGeom prst="rect">
            <a:avLst/>
          </a:prstGeom>
          <a:noFill/>
        </p:spPr>
        <p:txBody>
          <a:bodyPr wrap="square" rtlCol="0" anchor="t">
            <a:spAutoFit/>
          </a:bodyPr>
          <a:p>
            <a:pPr lvl="0" algn="l">
              <a:buClrTx/>
              <a:buSzTx/>
              <a:buFontTx/>
            </a:pPr>
            <a:r>
              <a:rPr lang="zh-CN" altLang="en-US" sz="2400">
                <a:latin typeface="Times New Roman" panose="02020603050405020304" charset="0"/>
                <a:cs typeface="Times New Roman" panose="02020603050405020304" charset="0"/>
                <a:sym typeface="+mn-ea"/>
              </a:rPr>
              <a:t>I noticed a man with a </a:t>
            </a:r>
            <a:r>
              <a:rPr lang="zh-CN" altLang="en-US" sz="2400" b="1">
                <a:latin typeface="Times New Roman" panose="02020603050405020304" charset="0"/>
                <a:cs typeface="Times New Roman" panose="02020603050405020304" charset="0"/>
                <a:sym typeface="+mn-ea"/>
              </a:rPr>
              <a:t>confused</a:t>
            </a:r>
            <a:r>
              <a:rPr lang="zh-CN" altLang="en-US" sz="2400">
                <a:latin typeface="Times New Roman" panose="02020603050405020304" charset="0"/>
                <a:cs typeface="Times New Roman" panose="02020603050405020304" charset="0"/>
                <a:sym typeface="+mn-ea"/>
              </a:rPr>
              <a:t> expression.</a:t>
            </a:r>
            <a:endParaRPr lang="zh-CN" altLang="en-US" sz="2400">
              <a:latin typeface="Times New Roman" panose="02020603050405020304" charset="0"/>
              <a:cs typeface="Times New Roman" panose="02020603050405020304" charset="0"/>
              <a:sym typeface="+mn-ea"/>
            </a:endParaRPr>
          </a:p>
          <a:p>
            <a:pPr lvl="0" algn="l">
              <a:buClrTx/>
              <a:buSzTx/>
              <a:buFontTx/>
            </a:pPr>
            <a:r>
              <a:rPr lang="zh-CN" altLang="en-US" sz="2400">
                <a:latin typeface="Times New Roman" panose="02020603050405020304" charset="0"/>
                <a:cs typeface="Times New Roman" panose="02020603050405020304" charset="0"/>
                <a:sym typeface="+mn-ea"/>
              </a:rPr>
              <a:t>“Excuse me,” he said as he </a:t>
            </a:r>
            <a:r>
              <a:rPr lang="zh-CN" altLang="en-US" sz="2400" b="1">
                <a:latin typeface="Times New Roman" panose="02020603050405020304" charset="0"/>
                <a:cs typeface="Times New Roman" panose="02020603050405020304" charset="0"/>
                <a:sym typeface="+mn-ea"/>
              </a:rPr>
              <a:t>politely approached</a:t>
            </a:r>
            <a:r>
              <a:rPr lang="zh-CN" altLang="en-US" sz="2400">
                <a:latin typeface="Times New Roman" panose="02020603050405020304" charset="0"/>
                <a:cs typeface="Times New Roman" panose="02020603050405020304" charset="0"/>
                <a:sym typeface="+mn-ea"/>
              </a:rPr>
              <a:t> me. </a:t>
            </a:r>
            <a:endParaRPr lang="zh-CN" altLang="en-US" sz="2400">
              <a:latin typeface="Times New Roman" panose="02020603050405020304" charset="0"/>
              <a:cs typeface="Times New Roman" panose="02020603050405020304" charset="0"/>
              <a:sym typeface="+mn-ea"/>
            </a:endParaRPr>
          </a:p>
        </p:txBody>
      </p:sp>
      <p:sp>
        <p:nvSpPr>
          <p:cNvPr id="18" name="文本框 17"/>
          <p:cNvSpPr txBox="1"/>
          <p:nvPr/>
        </p:nvSpPr>
        <p:spPr>
          <a:xfrm>
            <a:off x="601345" y="4909820"/>
            <a:ext cx="6096000" cy="460375"/>
          </a:xfrm>
          <a:prstGeom prst="rect">
            <a:avLst/>
          </a:prstGeom>
          <a:noFill/>
        </p:spPr>
        <p:txBody>
          <a:bodyPr wrap="square" rtlCol="0" anchor="t">
            <a:spAutoFit/>
          </a:bodyPr>
          <a:p>
            <a:pPr lvl="0" algn="l">
              <a:buClrTx/>
              <a:buSzTx/>
              <a:buFontTx/>
            </a:pPr>
            <a:r>
              <a:rPr lang="zh-CN" altLang="en-US" sz="2400">
                <a:latin typeface="Times New Roman" panose="02020603050405020304" charset="0"/>
                <a:cs typeface="Times New Roman" panose="02020603050405020304" charset="0"/>
                <a:sym typeface="+mn-ea"/>
              </a:rPr>
              <a:t>His eyes </a:t>
            </a:r>
            <a:r>
              <a:rPr lang="zh-CN" altLang="en-US" sz="2400" b="1">
                <a:latin typeface="Times New Roman" panose="02020603050405020304" charset="0"/>
                <a:cs typeface="Times New Roman" panose="02020603050405020304" charset="0"/>
                <a:sym typeface="+mn-ea"/>
              </a:rPr>
              <a:t>sparkled</a:t>
            </a:r>
            <a:r>
              <a:rPr lang="zh-CN" altLang="en-US" sz="2400">
                <a:latin typeface="Times New Roman" panose="02020603050405020304" charset="0"/>
                <a:cs typeface="Times New Roman" panose="02020603050405020304" charset="0"/>
                <a:sym typeface="+mn-ea"/>
              </a:rPr>
              <a:t> and he smiled.</a:t>
            </a:r>
            <a:endParaRPr lang="zh-CN" altLang="en-US" sz="2400">
              <a:latin typeface="Times New Roman" panose="02020603050405020304" charset="0"/>
              <a:cs typeface="Times New Roman" panose="02020603050405020304" charset="0"/>
              <a:sym typeface="+mn-ea"/>
            </a:endParaRPr>
          </a:p>
        </p:txBody>
      </p:sp>
      <p:sp>
        <p:nvSpPr>
          <p:cNvPr id="19" name="文本框 18"/>
          <p:cNvSpPr txBox="1"/>
          <p:nvPr/>
        </p:nvSpPr>
        <p:spPr>
          <a:xfrm>
            <a:off x="8164830" y="3322320"/>
            <a:ext cx="3550285" cy="1215390"/>
          </a:xfrm>
          <a:prstGeom prst="rect">
            <a:avLst/>
          </a:prstGeom>
        </p:spPr>
        <p:style>
          <a:lnRef idx="0">
            <a:srgbClr val="FFFFFF"/>
          </a:lnRef>
          <a:fillRef idx="1">
            <a:schemeClr val="accent1"/>
          </a:fillRef>
          <a:effectRef idx="0">
            <a:srgbClr val="FFFFFF"/>
          </a:effectRef>
          <a:fontRef idx="minor">
            <a:schemeClr val="lt1"/>
          </a:fontRef>
        </p:style>
        <p:txBody>
          <a:bodyPr wrap="square" rtlCol="0">
            <a:noAutofit/>
          </a:bodyPr>
          <a:p>
            <a:r>
              <a:rPr lang="zh-CN" altLang="en-US">
                <a:solidFill>
                  <a:sysClr val="window" lastClr="FFFFFF"/>
                </a:solidFill>
                <a:latin typeface="MiSans" charset="0"/>
                <a:ea typeface="MiSans" charset="0"/>
              </a:rPr>
              <a:t>广东外语外贸大学教授、</a:t>
            </a:r>
            <a:r>
              <a:rPr lang="en-US" altLang="zh-CN">
                <a:solidFill>
                  <a:sysClr val="window" lastClr="FFFFFF"/>
                </a:solidFill>
                <a:latin typeface="MiSans" charset="0"/>
                <a:ea typeface="MiSans" charset="0"/>
              </a:rPr>
              <a:t>“</a:t>
            </a:r>
            <a:r>
              <a:rPr lang="zh-CN" altLang="en-US">
                <a:solidFill>
                  <a:sysClr val="window" lastClr="FFFFFF"/>
                </a:solidFill>
                <a:latin typeface="MiSans" charset="0"/>
                <a:ea typeface="MiSans" charset="0"/>
              </a:rPr>
              <a:t>续论</a:t>
            </a:r>
            <a:r>
              <a:rPr lang="en-US" altLang="zh-CN">
                <a:solidFill>
                  <a:sysClr val="window" lastClr="FFFFFF"/>
                </a:solidFill>
                <a:latin typeface="MiSans" charset="0"/>
                <a:ea typeface="MiSans" charset="0"/>
              </a:rPr>
              <a:t>”</a:t>
            </a:r>
            <a:r>
              <a:rPr lang="zh-CN" altLang="en-US">
                <a:solidFill>
                  <a:sysClr val="window" lastClr="FFFFFF"/>
                </a:solidFill>
                <a:latin typeface="MiSans" charset="0"/>
                <a:ea typeface="MiSans" charset="0"/>
              </a:rPr>
              <a:t>创始人</a:t>
            </a:r>
            <a:r>
              <a:rPr lang="zh-CN" altLang="en-US">
                <a:solidFill>
                  <a:schemeClr val="tx1"/>
                </a:solidFill>
                <a:latin typeface="MiSans" charset="0"/>
                <a:ea typeface="MiSans" charset="0"/>
              </a:rPr>
              <a:t>王初明</a:t>
            </a:r>
            <a:r>
              <a:rPr lang="zh-CN" altLang="en-US">
                <a:solidFill>
                  <a:sysClr val="window" lastClr="FFFFFF"/>
                </a:solidFill>
                <a:latin typeface="MiSans" charset="0"/>
                <a:ea typeface="MiSans" charset="0"/>
              </a:rPr>
              <a:t>教授曾指出，读后续写要遵循</a:t>
            </a:r>
            <a:r>
              <a:rPr lang="en-US" altLang="zh-CN">
                <a:solidFill>
                  <a:sysClr val="window" lastClr="FFFFFF"/>
                </a:solidFill>
                <a:latin typeface="MiSans" charset="0"/>
                <a:ea typeface="MiSans" charset="0"/>
              </a:rPr>
              <a:t>“</a:t>
            </a:r>
            <a:r>
              <a:rPr lang="zh-CN" altLang="en-US">
                <a:solidFill>
                  <a:schemeClr val="tx1"/>
                </a:solidFill>
                <a:latin typeface="MiSans" charset="0"/>
                <a:ea typeface="MiSans" charset="0"/>
              </a:rPr>
              <a:t>语言要模仿、内容要创新</a:t>
            </a:r>
            <a:r>
              <a:rPr lang="en-US" altLang="zh-CN">
                <a:solidFill>
                  <a:sysClr val="window" lastClr="FFFFFF"/>
                </a:solidFill>
                <a:latin typeface="MiSans" charset="0"/>
                <a:ea typeface="MiSans" charset="0"/>
              </a:rPr>
              <a:t>”</a:t>
            </a:r>
            <a:r>
              <a:rPr lang="zh-CN" altLang="en-US">
                <a:solidFill>
                  <a:sysClr val="window" lastClr="FFFFFF"/>
                </a:solidFill>
                <a:latin typeface="MiSans" charset="0"/>
                <a:ea typeface="MiSans" charset="0"/>
              </a:rPr>
              <a:t>的原则。</a:t>
            </a:r>
            <a:endParaRPr lang="zh-CN" altLang="en-US">
              <a:solidFill>
                <a:sysClr val="window" lastClr="FFFFFF"/>
              </a:solidFill>
              <a:latin typeface="MiSans" charset="0"/>
              <a:ea typeface="MiSans" charset="0"/>
            </a:endParaRPr>
          </a:p>
        </p:txBody>
      </p:sp>
      <p:sp>
        <p:nvSpPr>
          <p:cNvPr id="20" name="文本框 19"/>
          <p:cNvSpPr txBox="1"/>
          <p:nvPr/>
        </p:nvSpPr>
        <p:spPr>
          <a:xfrm>
            <a:off x="5921375" y="5197475"/>
            <a:ext cx="5368290" cy="1198880"/>
          </a:xfrm>
          <a:prstGeom prst="rect">
            <a:avLst/>
          </a:prstGeom>
          <a:noFill/>
        </p:spPr>
        <p:txBody>
          <a:bodyPr wrap="square" rtlCol="0">
            <a:spAutoFit/>
          </a:bodyPr>
          <a:p>
            <a:r>
              <a:rPr lang="en-US" altLang="zh-CN"/>
              <a:t>  </a:t>
            </a:r>
            <a:r>
              <a:rPr lang="zh-CN" altLang="en-US"/>
              <a:t>本文统观之，语言上清新晓畅，有第一人称叙述的亲临亲历之感，没有用词上的晦涩感，但语言不乏传情达意上的微妙性，直接引语与间接引语都有出现。续写中要延续这种连贯的用语风格。</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99">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8" grpId="0"/>
      <p:bldP spid="8" grpId="1"/>
      <p:bldP spid="18" grpId="0"/>
      <p:bldP spid="18" grpId="1"/>
      <p:bldP spid="19" grpId="0" animBg="1"/>
      <p:bldP spid="19" grpId="1" animBg="1"/>
      <p:bldP spid="20" grpId="0"/>
      <p:bldP spid="20"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BLOCK" val="0"/>
  <p:tag name="KSO_WM_UNIT_DEC_AREA_ID" val="25ec6a4876fd4fa78f92db0390cac235"/>
  <p:tag name="KSO_WM_UNIT_HIGHLIGHT" val="0"/>
  <p:tag name="KSO_WM_UNIT_COMPATIBLE" val="0"/>
  <p:tag name="KSO_WM_UNIT_DIAGRAM_ISNUMVISUAL" val="0"/>
  <p:tag name="KSO_WM_UNIT_DIAGRAM_ISREFERUNIT" val="0"/>
  <p:tag name="KSO_WM_UNIT_SUBTYPE" val="d"/>
  <p:tag name="KSO_WM_UNIT_TYPE" val="l_h_i"/>
  <p:tag name="KSO_WM_UNIT_INDEX" val="442_3_1"/>
  <p:tag name="KSO_WM_UNIT_ID" val="custom20225543_4*l_h_i*442_3_1"/>
  <p:tag name="KSO_WM_TEMPLATE_CATEGORY" val="custom"/>
  <p:tag name="KSO_WM_TEMPLATE_INDEX" val="2022554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d28670ab2c3a4b0ca5b0ebe84e88c3da"/>
  <p:tag name="KSO_WM_UNIT_TEXT_FILL_FORE_SCHEMECOLOR_INDEX_BRIGHTNESS" val="0"/>
  <p:tag name="KSO_WM_UNIT_TEXT_FILL_FORE_SCHEMECOLOR_INDEX" val="5"/>
  <p:tag name="KSO_WM_UNIT_TEXT_FILL_TYPE" val="1"/>
  <p:tag name="KSO_WM_UNIT_VALUE" val="1"/>
  <p:tag name="KSO_WM_UNIT_USESOURCEFORMAT_APPLY" val="1"/>
</p:tagLst>
</file>

<file path=ppt/tags/tag11.xml><?xml version="1.0" encoding="utf-8"?>
<p:tagLst xmlns:p="http://schemas.openxmlformats.org/presentationml/2006/main">
  <p:tag name="KSO_WM_UNIT_BLOCK" val="0"/>
  <p:tag name="KSO_WM_UNIT_DEC_AREA_ID" val="a3e3d7ef654e4cc1a4a6059d25bf0e30"/>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442_4_1"/>
  <p:tag name="KSO_WM_UNIT_ID" val="custom20225543_4*l_h_a*442_4_1"/>
  <p:tag name="KSO_WM_TEMPLATE_CATEGORY" val="custom"/>
  <p:tag name="KSO_WM_TEMPLATE_INDEX" val="2022554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d28670ab2c3a4b0ca5b0ebe84e88c3da"/>
  <p:tag name="KSO_WM_UNIT_TEXT_FILL_FORE_SCHEMECOLOR_INDEX_BRIGHTNESS" val="0"/>
  <p:tag name="KSO_WM_UNIT_TEXT_FILL_FORE_SCHEMECOLOR_INDEX" val="5"/>
  <p:tag name="KSO_WM_UNIT_TEXT_FILL_TYPE" val="1"/>
  <p:tag name="KSO_WM_UNIT_VALUE" val="10"/>
  <p:tag name="KSO_WM_UNIT_USESOURCEFORMAT_APPLY" val="1"/>
</p:tagLst>
</file>

<file path=ppt/tags/tag12.xml><?xml version="1.0" encoding="utf-8"?>
<p:tagLst xmlns:p="http://schemas.openxmlformats.org/presentationml/2006/main">
  <p:tag name="KSO_WM_UNIT_BLOCK" val="0"/>
  <p:tag name="KSO_WM_UNIT_DEC_AREA_ID" val="4ac364105bc44f39add8c01d8ab69264"/>
  <p:tag name="KSO_WM_UNIT_HIGHLIGHT" val="0"/>
  <p:tag name="KSO_WM_UNIT_COMPATIBLE" val="0"/>
  <p:tag name="KSO_WM_UNIT_DIAGRAM_ISNUMVISUAL" val="0"/>
  <p:tag name="KSO_WM_UNIT_DIAGRAM_ISREFERUNIT" val="0"/>
  <p:tag name="KSO_WM_UNIT_SUBTYPE" val="d"/>
  <p:tag name="KSO_WM_UNIT_TYPE" val="l_h_i"/>
  <p:tag name="KSO_WM_UNIT_INDEX" val="442_4_1"/>
  <p:tag name="KSO_WM_UNIT_ID" val="custom20225543_4*l_h_i*442_4_1"/>
  <p:tag name="KSO_WM_TEMPLATE_CATEGORY" val="custom"/>
  <p:tag name="KSO_WM_TEMPLATE_INDEX" val="2022554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d28670ab2c3a4b0ca5b0ebe84e88c3da"/>
  <p:tag name="KSO_WM_UNIT_TEXT_FILL_FORE_SCHEMECOLOR_INDEX_BRIGHTNESS" val="0"/>
  <p:tag name="KSO_WM_UNIT_TEXT_FILL_FORE_SCHEMECOLOR_INDEX" val="5"/>
  <p:tag name="KSO_WM_UNIT_TEXT_FILL_TYPE" val="1"/>
  <p:tag name="KSO_WM_UNIT_VALUE" val="1"/>
  <p:tag name="KSO_WM_UNIT_USESOURCEFORMAT_APPLY" val="1"/>
</p:tagLst>
</file>

<file path=ppt/tags/tag13.xml><?xml version="1.0" encoding="utf-8"?>
<p:tagLst xmlns:p="http://schemas.openxmlformats.org/presentationml/2006/main">
  <p:tag name="KSO_WM_UNIT_DEFAULT_FONT" val="24;28;2"/>
  <p:tag name="KSO_WM_UNIT_BLOCK" val="0"/>
  <p:tag name="KSO_WM_UNIT_DEC_AREA_ID" val="132b3fd5ee5543b58f216d079d66f45b"/>
  <p:tag name="KSO_WM_UNIT_ISCONTENTSTITLE" val="0"/>
  <p:tag name="KSO_WM_UNIT_ISNUMDGMTITLE" val="0"/>
  <p:tag name="KSO_WM_UNIT_PRESET_TEXT" val="CONTENTS"/>
  <p:tag name="KSO_WM_UNIT_NOCLEAR" val="0"/>
  <p:tag name="KSO_WM_UNIT_VALUE" val="7"/>
  <p:tag name="KSO_WM_UNIT_HIGHLIGHT" val="0"/>
  <p:tag name="KSO_WM_UNIT_COMPATIBLE" val="0"/>
  <p:tag name="KSO_WM_UNIT_DIAGRAM_ISNUMVISUAL" val="0"/>
  <p:tag name="KSO_WM_UNIT_DIAGRAM_ISREFERUNIT" val="0"/>
  <p:tag name="KSO_WM_UNIT_TYPE" val="b"/>
  <p:tag name="KSO_WM_UNIT_INDEX" val="1"/>
  <p:tag name="KSO_WM_UNIT_ID" val="custom20225543_4*b*1"/>
  <p:tag name="KSO_WM_TEMPLATE_CATEGORY" val="custom"/>
  <p:tag name="KSO_WM_TEMPLATE_INDEX" val="20225543"/>
  <p:tag name="KSO_WM_UNIT_LAYERLEVEL" val="1"/>
  <p:tag name="KSO_WM_TAG_VERSION" val="1.0"/>
  <p:tag name="KSO_WM_BEAUTIFY_FLAG" val=""/>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d28670ab2c3a4b0ca5b0ebe84e88c3da"/>
  <p:tag name="KSO_WM_UNIT_TEXT_FILL_FORE_SCHEMECOLOR_INDEX_BRIGHTNESS" val="0"/>
  <p:tag name="KSO_WM_UNIT_TEXT_FILL_FORE_SCHEMECOLOR_INDEX" val="5"/>
  <p:tag name="KSO_WM_UNIT_TEXT_FILL_TYPE" val="1"/>
  <p:tag name="KSO_WM_UNIT_USESOURCEFORMAT_APPLY" val="1"/>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ISCONTENTSTITLE" val="0"/>
  <p:tag name="KSO_WM_UNIT_ISNUMDGMTITLE" val="0"/>
  <p:tag name="KSO_WM_UNIT_NOCLEAR" val="0"/>
  <p:tag name="KSO_WM_UNIT_VALUE" val="80"/>
  <p:tag name="KSO_WM_UNIT_HIGHLIGHT" val="0"/>
  <p:tag name="KSO_WM_UNIT_COMPATIBLE" val="0"/>
  <p:tag name="KSO_WM_UNIT_DIAGRAM_ISNUMVISUAL" val="0"/>
  <p:tag name="KSO_WM_UNIT_DIAGRAM_ISREFERUNIT" val="0"/>
  <p:tag name="KSO_WM_UNIT_TYPE" val="b"/>
  <p:tag name="KSO_WM_UNIT_INDEX" val="1"/>
  <p:tag name="KSO_WM_UNIT_ID" val="custom20231212_1*b*1"/>
  <p:tag name="KSO_WM_TEMPLATE_CATEGORY" val="custom"/>
  <p:tag name="KSO_WM_TEMPLATE_INDEX" val="20231212"/>
  <p:tag name="KSO_WM_UNIT_LAYERLEVEL" val="1"/>
  <p:tag name="KSO_WM_TAG_VERSION" val="1.0"/>
  <p:tag name="KSO_WM_BEAUTIFY_FLAG" val=""/>
  <p:tag name="KSO_WM_UNIT_PRESET_TEXT" val="单击此处添加副标题"/>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212_1*a*1"/>
  <p:tag name="KSO_WM_TEMPLATE_CATEGORY" val="custom"/>
  <p:tag name="KSO_WM_TEMPLATE_INDEX" val="20231212"/>
  <p:tag name="KSO_WM_UNIT_LAYERLEVEL" val="1"/>
  <p:tag name="KSO_WM_TAG_VERSION" val="1.0"/>
  <p:tag name="KSO_WM_BEAUTIFY_FLAG" val=""/>
  <p:tag name="KSO_WM_UNIT_PRESET_TEXT" val="单击添加文档标题"/>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BLOCK" val="0"/>
  <p:tag name="KSO_WM_UNIT_DEC_AREA_ID" val="683e0bc506e645768f2c51d69cc21743"/>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442_1_1"/>
  <p:tag name="KSO_WM_UNIT_ID" val="custom20225543_4*l_h_a*442_1_1"/>
  <p:tag name="KSO_WM_TEMPLATE_CATEGORY" val="custom"/>
  <p:tag name="KSO_WM_TEMPLATE_INDEX" val="2022554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d28670ab2c3a4b0ca5b0ebe84e88c3da"/>
  <p:tag name="KSO_WM_UNIT_TEXT_FILL_FORE_SCHEMECOLOR_INDEX_BRIGHTNESS" val="0"/>
  <p:tag name="KSO_WM_UNIT_TEXT_FILL_FORE_SCHEMECOLOR_INDEX" val="5"/>
  <p:tag name="KSO_WM_UNIT_TEXT_FILL_TYPE" val="1"/>
  <p:tag name="KSO_WM_UNIT_VALUE" val="10"/>
  <p:tag name="KSO_WM_UNIT_USESOURCEFORMAT_APPLY" val="1"/>
</p:tagLst>
</file>

<file path=ppt/tags/tag50.xml><?xml version="1.0" encoding="utf-8"?>
<p:tagLst xmlns:p="http://schemas.openxmlformats.org/presentationml/2006/main">
  <p:tag name="PA" val="v5.2.4"/>
  <p:tag name="RESOURCELIBID_ANIM" val="505"/>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BLOCK" val="0"/>
  <p:tag name="KSO_WM_UNIT_DEC_AREA_ID" val="b5c6a030e51c4622a5d41c1582dd9777"/>
  <p:tag name="KSO_WM_UNIT_HIGHLIGHT" val="0"/>
  <p:tag name="KSO_WM_UNIT_COMPATIBLE" val="0"/>
  <p:tag name="KSO_WM_UNIT_DIAGRAM_ISNUMVISUAL" val="0"/>
  <p:tag name="KSO_WM_UNIT_DIAGRAM_ISREFERUNIT" val="0"/>
  <p:tag name="KSO_WM_UNIT_SUBTYPE" val="d"/>
  <p:tag name="KSO_WM_UNIT_TYPE" val="l_h_i"/>
  <p:tag name="KSO_WM_UNIT_INDEX" val="442_1_1"/>
  <p:tag name="KSO_WM_UNIT_ID" val="custom20225543_4*l_h_i*442_1_1"/>
  <p:tag name="KSO_WM_TEMPLATE_CATEGORY" val="custom"/>
  <p:tag name="KSO_WM_TEMPLATE_INDEX" val="2022554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d28670ab2c3a4b0ca5b0ebe84e88c3da"/>
  <p:tag name="KSO_WM_UNIT_TEXT_FILL_FORE_SCHEMECOLOR_INDEX_BRIGHTNESS" val="0"/>
  <p:tag name="KSO_WM_UNIT_TEXT_FILL_FORE_SCHEMECOLOR_INDEX" val="5"/>
  <p:tag name="KSO_WM_UNIT_TEXT_FILL_TYPE" val="1"/>
  <p:tag name="KSO_WM_UNIT_VALUE" val="1"/>
  <p:tag name="KSO_WM_UNIT_USESOURCEFORMAT_APPLY" val="1"/>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BLOCK" val="0"/>
  <p:tag name="KSO_WM_UNIT_DEC_AREA_ID" val="423475ad33f947718c73d2247a491ca8"/>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442_2_1"/>
  <p:tag name="KSO_WM_UNIT_ID" val="custom20225543_4*l_h_a*442_2_1"/>
  <p:tag name="KSO_WM_TEMPLATE_CATEGORY" val="custom"/>
  <p:tag name="KSO_WM_TEMPLATE_INDEX" val="2022554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d28670ab2c3a4b0ca5b0ebe84e88c3da"/>
  <p:tag name="KSO_WM_UNIT_TEXT_FILL_FORE_SCHEMECOLOR_INDEX_BRIGHTNESS" val="0"/>
  <p:tag name="KSO_WM_UNIT_TEXT_FILL_FORE_SCHEMECOLOR_INDEX" val="5"/>
  <p:tag name="KSO_WM_UNIT_TEXT_FILL_TYPE" val="1"/>
  <p:tag name="KSO_WM_UNIT_VALUE" val="10"/>
  <p:tag name="KSO_WM_UNIT_USESOURCEFORMAT_APPLY" val="1"/>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UNIT_BLOCK" val="0"/>
  <p:tag name="KSO_WM_UNIT_DEC_AREA_ID" val="1ba64d1730504bb5b7fa193a1645d759"/>
  <p:tag name="KSO_WM_UNIT_HIGHLIGHT" val="0"/>
  <p:tag name="KSO_WM_UNIT_COMPATIBLE" val="0"/>
  <p:tag name="KSO_WM_UNIT_DIAGRAM_ISNUMVISUAL" val="0"/>
  <p:tag name="KSO_WM_UNIT_DIAGRAM_ISREFERUNIT" val="0"/>
  <p:tag name="KSO_WM_UNIT_SUBTYPE" val="d"/>
  <p:tag name="KSO_WM_UNIT_TYPE" val="l_h_i"/>
  <p:tag name="KSO_WM_UNIT_INDEX" val="442_2_1"/>
  <p:tag name="KSO_WM_UNIT_ID" val="custom20225543_4*l_h_i*442_2_1"/>
  <p:tag name="KSO_WM_TEMPLATE_CATEGORY" val="custom"/>
  <p:tag name="KSO_WM_TEMPLATE_INDEX" val="2022554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UNIT_DEC_SUPPORTCHANGEPIC" val="0"/>
  <p:tag name="KSO_WM_UNIT_DEC_CHANGEPICRESERVED" val="0"/>
  <p:tag name="KSO_WM_ASSEMBLE_CHIP_INDEX" val="d28670ab2c3a4b0ca5b0ebe84e88c3da"/>
  <p:tag name="KSO_WM_UNIT_TEXT_FILL_FORE_SCHEMECOLOR_INDEX_BRIGHTNESS" val="0"/>
  <p:tag name="KSO_WM_UNIT_TEXT_FILL_FORE_SCHEMECOLOR_INDEX" val="5"/>
  <p:tag name="KSO_WM_UNIT_TEXT_FILL_TYPE" val="1"/>
  <p:tag name="KSO_WM_UNIT_VALUE" val="1"/>
  <p:tag name="KSO_WM_UNIT_USESOURCEFORMAT_APPLY" val="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9.xml><?xml version="1.0" encoding="utf-8"?>
<p:tagLst xmlns:p="http://schemas.openxmlformats.org/presentationml/2006/main">
  <p:tag name="KSO_WM_UNIT_BLOCK" val="0"/>
  <p:tag name="KSO_WM_UNIT_DEC_AREA_ID" val="02fbddfd5a754c9a9f19171c41e34a90"/>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l_h_a"/>
  <p:tag name="KSO_WM_UNIT_INDEX" val="442_3_1"/>
  <p:tag name="KSO_WM_UNIT_ID" val="custom20225543_4*l_h_a*442_3_1"/>
  <p:tag name="KSO_WM_TEMPLATE_CATEGORY" val="custom"/>
  <p:tag name="KSO_WM_TEMPLATE_INDEX" val="20225543"/>
  <p:tag name="KSO_WM_UNIT_LAYERLEVEL" val="1_1_1"/>
  <p:tag name="KSO_WM_TAG_VERSION" val="1.0"/>
  <p:tag name="KSO_WM_BEAUTIFY_FLAG" val="#wm#"/>
  <p:tag name="KSO_WM_DIAGRAM_GROUP_CODE" val="l1-1"/>
  <p:tag name="KSO_WM_CHIP_GROUPID" val="619326cc18adb49c6c1f3ec4"/>
  <p:tag name="KSO_WM_CHIP_XID" val="6193567418adb49c6c1f40ca"/>
  <p:tag name="KSO_WM_CHIP_FILLAREA_FILL_RULE" val="{&quot;fill_align&quot;:&quot;cm&quot;,&quot;fill_mode&quot;:&quot;fix&quot;,&quot;sacle_strategy&quot;:&quot;stretch&quot;}"/>
  <p:tag name="KSO_WM_ASSEMBLE_CHIP_INDEX" val="d28670ab2c3a4b0ca5b0ebe84e88c3da"/>
  <p:tag name="KSO_WM_UNIT_TEXT_FILL_FORE_SCHEMECOLOR_INDEX_BRIGHTNESS" val="0"/>
  <p:tag name="KSO_WM_UNIT_TEXT_FILL_FORE_SCHEMECOLOR_INDEX" val="5"/>
  <p:tag name="KSO_WM_UNIT_TEXT_FILL_TYPE" val="1"/>
  <p:tag name="KSO_WM_UNIT_VALUE" val="10"/>
  <p:tag name="KSO_WM_UNIT_USESOURCEFORMAT_APPLY"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汉仪君黑-45简"/>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45简"/>
        <a:ea typeface=""/>
        <a:cs typeface=""/>
        <a:font script="Jpan" typeface="ＭＳ Ｐゴシック"/>
        <a:font script="Hang" typeface="맑은 고딕"/>
        <a:font script="Hans" typeface="汉仪君黑-45简"/>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17362</Words>
  <Application>WPS 演示</Application>
  <PresentationFormat>宽屏</PresentationFormat>
  <Paragraphs>370</Paragraphs>
  <Slides>30</Slides>
  <Notes>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30</vt:i4>
      </vt:variant>
    </vt:vector>
  </HeadingPairs>
  <TitlesOfParts>
    <vt:vector size="53" baseType="lpstr">
      <vt:lpstr>Arial</vt:lpstr>
      <vt:lpstr>宋体</vt:lpstr>
      <vt:lpstr>Wingdings</vt:lpstr>
      <vt:lpstr>汉仪君黑-45简</vt:lpstr>
      <vt:lpstr>微软雅黑</vt:lpstr>
      <vt:lpstr>Arial Black</vt:lpstr>
      <vt:lpstr>汉仪中黑 简</vt:lpstr>
      <vt:lpstr>MiSans Bold</vt:lpstr>
      <vt:lpstr>MiSans</vt:lpstr>
      <vt:lpstr>Times New Roman</vt:lpstr>
      <vt:lpstr>Arial</vt:lpstr>
      <vt:lpstr>阿里巴巴普惠体</vt:lpstr>
      <vt:lpstr>华文楷体</vt:lpstr>
      <vt:lpstr>黑体</vt:lpstr>
      <vt:lpstr>Arial Unicode MS</vt:lpstr>
      <vt:lpstr>Times New Roman Italic</vt:lpstr>
      <vt:lpstr>方正公文小标宋</vt:lpstr>
      <vt:lpstr>Calibri</vt:lpstr>
      <vt:lpstr>HelveticaNeue</vt:lpstr>
      <vt:lpstr>华文新魏</vt:lpstr>
      <vt:lpstr>Segoe Print</vt:lpstr>
      <vt:lpstr>阿里巴巴普惠体 B</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32062</dc:creator>
  <cp:lastModifiedBy>Administrator</cp:lastModifiedBy>
  <cp:revision>15</cp:revision>
  <dcterms:created xsi:type="dcterms:W3CDTF">2023-08-09T12:44:00Z</dcterms:created>
  <dcterms:modified xsi:type="dcterms:W3CDTF">2023-12-18T01:29:15Z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