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304" r:id="rId3"/>
    <p:sldId id="256" r:id="rId4"/>
    <p:sldId id="259" r:id="rId6"/>
    <p:sldId id="285" r:id="rId7"/>
    <p:sldId id="286" r:id="rId8"/>
    <p:sldId id="287" r:id="rId9"/>
    <p:sldId id="288" r:id="rId10"/>
    <p:sldId id="289" r:id="rId11"/>
    <p:sldId id="290" r:id="rId12"/>
    <p:sldId id="291" r:id="rId13"/>
    <p:sldId id="292" r:id="rId14"/>
    <p:sldId id="293" r:id="rId15"/>
    <p:sldId id="295" r:id="rId16"/>
    <p:sldId id="294" r:id="rId17"/>
    <p:sldId id="300" r:id="rId18"/>
    <p:sldId id="296" r:id="rId19"/>
    <p:sldId id="297" r:id="rId20"/>
    <p:sldId id="277" r:id="rId21"/>
  </p:sldIdLst>
  <p:sldSz cx="12192000" cy="6858000"/>
  <p:notesSz cx="6858000" cy="9144000"/>
  <p:embeddedFontLst>
    <p:embeddedFont>
      <p:font typeface="微软雅黑" panose="020B0503020204020204" pitchFamily="34" charset="-122"/>
      <p:regular r:id="rId25"/>
    </p:embeddedFont>
    <p:embeddedFont>
      <p:font typeface="方正粗倩简体" panose="03000509000000000000" pitchFamily="65" charset="-122"/>
      <p:regular r:id="rId26"/>
    </p:embeddedFont>
    <p:embeddedFont>
      <p:font typeface="Calibri" panose="020F0502020204030204" charset="0"/>
      <p:regular r:id="rId27"/>
      <p:bold r:id="rId28"/>
      <p:italic r:id="rId29"/>
      <p:boldItalic r:id="rId30"/>
    </p:embeddedFont>
    <p:embeddedFont>
      <p:font typeface="Calibri Light" panose="020F0302020204030204" charset="0"/>
      <p:regular r:id="rId31"/>
      <p:italic r:id="rId32"/>
    </p:embeddedFont>
    <p:embeddedFont>
      <p:font typeface="华文新魏" panose="02010800040101010101" pitchFamily="2"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2" autoAdjust="0"/>
  </p:normalViewPr>
  <p:slideViewPr>
    <p:cSldViewPr snapToGrid="0" showGuides="1">
      <p:cViewPr varScale="1">
        <p:scale>
          <a:sx n="87" d="100"/>
          <a:sy n="87" d="100"/>
        </p:scale>
        <p:origin x="66" y="498"/>
      </p:cViewPr>
      <p:guideLst>
        <p:guide orient="horz" pos="2137"/>
        <p:guide orient="horz" pos="3824"/>
        <p:guide pos="3852"/>
        <p:guide pos="57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3" Type="http://schemas.openxmlformats.org/officeDocument/2006/relationships/font" Target="fonts/font9.fntdata"/><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语篇主题和主题句没有完全匹配，有偏差。</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方正兰亭细黑_GBK" panose="02000000000000000000" pitchFamily="2" charset="-122"/>
              </a:defRPr>
            </a:lvl1pPr>
          </a:lstStyle>
          <a:p>
            <a:fld id="{D666BB71-F246-48FE-8120-52F9D03CA88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方正兰亭细黑_GBK" panose="020000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方正兰亭细黑_GBK" panose="02000000000000000000" pitchFamily="2" charset="-122"/>
              </a:defRPr>
            </a:lvl1pPr>
          </a:lstStyle>
          <a:p>
            <a:fld id="{DDB12F21-99BD-4F85-A7AE-95BD87BF1130}" type="slidenum">
              <a:rPr lang="zh-CN" altLang="en-US" smtClean="0"/>
            </a:fld>
            <a:endParaRPr lang="zh-CN" altLang="en-US" dirty="0"/>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方正兰亭细黑_GBK"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方正兰亭细黑_GBK"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方正兰亭细黑_GBK"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方正兰亭细黑_GBK"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600" y="0"/>
            <a:ext cx="143573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语法填空</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1549400" y="10795"/>
            <a:ext cx="9092565"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：人与自然</a:t>
            </a:r>
            <a:endParaRPr lang="zh-CN" altLang="en-US" sz="2800"/>
          </a:p>
          <a:p>
            <a:pPr marL="457200" indent="-457200">
              <a:buFont typeface="Wingdings" panose="05000000000000000000" charset="0"/>
              <a:buChar char="u"/>
            </a:pPr>
            <a:r>
              <a:rPr lang="zh-CN" altLang="en-US" sz="2800" b="1"/>
              <a:t>语篇体裁</a:t>
            </a:r>
            <a:r>
              <a:rPr lang="zh-CN" altLang="en-US" sz="2800"/>
              <a:t>：说明文</a:t>
            </a:r>
            <a:endParaRPr lang="zh-CN" altLang="en-US" sz="2800"/>
          </a:p>
          <a:p>
            <a:pPr marL="457200" indent="-457200">
              <a:buFont typeface="Wingdings" panose="05000000000000000000" charset="0"/>
              <a:buChar char="u"/>
            </a:pPr>
            <a:r>
              <a:rPr lang="zh-CN" altLang="en-US" sz="2800" b="1"/>
              <a:t>语篇主题</a:t>
            </a:r>
            <a:r>
              <a:rPr lang="zh-CN" altLang="en-US" sz="2800"/>
              <a:t>：A new practice to handle climate change crisis</a:t>
            </a:r>
            <a:endParaRPr lang="zh-CN" altLang="en-US" sz="2800"/>
          </a:p>
          <a:p>
            <a:pPr marL="457200" indent="-457200">
              <a:buFont typeface="Wingdings" panose="05000000000000000000" charset="0"/>
              <a:buChar char="u"/>
            </a:pPr>
            <a:r>
              <a:rPr lang="zh-CN" altLang="en-US" sz="2800" b="1"/>
              <a:t>引出手法</a:t>
            </a:r>
            <a:r>
              <a:rPr lang="zh-CN" altLang="en-US" sz="2800"/>
              <a:t>：直白法</a:t>
            </a:r>
            <a:endParaRPr lang="zh-CN" altLang="en-US" sz="2800"/>
          </a:p>
        </p:txBody>
      </p:sp>
      <p:sp>
        <p:nvSpPr>
          <p:cNvPr id="6" name="文本框 5"/>
          <p:cNvSpPr txBox="1"/>
          <p:nvPr/>
        </p:nvSpPr>
        <p:spPr>
          <a:xfrm>
            <a:off x="13970" y="1927860"/>
            <a:ext cx="12178030" cy="95313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en-US" sz="2800" dirty="0" err="1">
                <a:solidFill>
                  <a:srgbClr val="000000"/>
                </a:solidFill>
                <a:latin typeface="Calibri" panose="020F0502020204030204" charset="0"/>
                <a:ea typeface="宋体" panose="02010600030101010101" pitchFamily="2" charset="-122"/>
                <a:sym typeface="+mn-ea"/>
              </a:rPr>
              <a:t>作者</a:t>
            </a:r>
            <a:r>
              <a:rPr lang="en-US" sz="2800" dirty="0" err="1">
                <a:solidFill>
                  <a:srgbClr val="00B050"/>
                </a:solidFill>
                <a:latin typeface="Calibri" panose="020F0502020204030204" charset="0"/>
                <a:ea typeface="宋体" panose="02010600030101010101" pitchFamily="2" charset="-122"/>
                <a:sym typeface="+mn-ea"/>
              </a:rPr>
              <a:t>开门见山点明语篇主题</a:t>
            </a:r>
            <a:r>
              <a:rPr lang="en-US" sz="2800" dirty="0">
                <a:solidFill>
                  <a:srgbClr val="000000"/>
                </a:solidFill>
                <a:latin typeface="Calibri" panose="020F0502020204030204" charset="0"/>
                <a:ea typeface="宋体" panose="02010600030101010101" pitchFamily="2" charset="-122"/>
                <a:sym typeface="+mn-ea"/>
              </a:rPr>
              <a:t>: </a:t>
            </a:r>
            <a:r>
              <a:rPr lang="en-US" sz="2800" dirty="0" err="1">
                <a:solidFill>
                  <a:srgbClr val="000000"/>
                </a:solidFill>
                <a:latin typeface="Calibri" panose="020F0502020204030204" charset="0"/>
                <a:ea typeface="宋体" panose="02010600030101010101" pitchFamily="2" charset="-122"/>
                <a:sym typeface="+mn-ea"/>
              </a:rPr>
              <a:t>为了应对气候变化危机</a:t>
            </a:r>
            <a:r>
              <a:rPr lang="en-US" sz="2800" dirty="0">
                <a:solidFill>
                  <a:srgbClr val="000000"/>
                </a:solidFill>
                <a:latin typeface="Calibri" panose="020F0502020204030204" charset="0"/>
                <a:ea typeface="宋体" panose="02010600030101010101" pitchFamily="2" charset="-122"/>
                <a:sym typeface="+mn-ea"/>
              </a:rPr>
              <a:t>, Kim Cobb, </a:t>
            </a:r>
            <a:r>
              <a:rPr lang="en-US" sz="2800" dirty="0" err="1">
                <a:solidFill>
                  <a:srgbClr val="000000"/>
                </a:solidFill>
                <a:latin typeface="Calibri" panose="020F0502020204030204" charset="0"/>
                <a:ea typeface="宋体" panose="02010600030101010101" pitchFamily="2" charset="-122"/>
                <a:sym typeface="+mn-ea"/>
              </a:rPr>
              <a:t>一位研究学院教授</a:t>
            </a:r>
            <a:r>
              <a:rPr lang="en-US" sz="2800" dirty="0">
                <a:solidFill>
                  <a:srgbClr val="000000"/>
                </a:solidFill>
                <a:latin typeface="Calibri" panose="020F0502020204030204" charset="0"/>
                <a:ea typeface="宋体" panose="02010600030101010101" pitchFamily="2" charset="-122"/>
                <a:sym typeface="+mn-ea"/>
              </a:rPr>
              <a:t>, </a:t>
            </a:r>
            <a:r>
              <a:rPr lang="en-US" sz="2800" dirty="0" err="1">
                <a:solidFill>
                  <a:srgbClr val="000000"/>
                </a:solidFill>
                <a:latin typeface="Calibri" panose="020F0502020204030204" charset="0"/>
                <a:ea typeface="宋体" panose="02010600030101010101" pitchFamily="2" charset="-122"/>
                <a:sym typeface="+mn-ea"/>
              </a:rPr>
              <a:t>建议少搭乘飞机去参加国际性会议</a:t>
            </a:r>
            <a:r>
              <a:rPr lang="zh-CN" altLang="en-US" sz="2800" dirty="0">
                <a:solidFill>
                  <a:srgbClr val="000000"/>
                </a:solidFill>
                <a:latin typeface="Calibri" panose="020F0502020204030204" charset="0"/>
                <a:ea typeface="宋体" panose="02010600030101010101" pitchFamily="2" charset="-122"/>
                <a:sym typeface="+mn-ea"/>
              </a:rPr>
              <a:t>。</a:t>
            </a:r>
            <a:endParaRPr lang="zh-CN" altLang="en-US" sz="2800" dirty="0">
              <a:solidFill>
                <a:srgbClr val="000000"/>
              </a:solidFill>
              <a:latin typeface="Calibri" panose="020F0502020204030204" charset="0"/>
              <a:ea typeface="宋体" panose="02010600030101010101" pitchFamily="2" charset="-122"/>
              <a:sym typeface="+mn-ea"/>
            </a:endParaRPr>
          </a:p>
        </p:txBody>
      </p:sp>
      <p:sp>
        <p:nvSpPr>
          <p:cNvPr id="100" name="文本框 99"/>
          <p:cNvSpPr txBox="1"/>
          <p:nvPr/>
        </p:nvSpPr>
        <p:spPr>
          <a:xfrm>
            <a:off x="0" y="4717415"/>
            <a:ext cx="6935470" cy="1938020"/>
          </a:xfrm>
          <a:prstGeom prst="rect">
            <a:avLst/>
          </a:prstGeom>
          <a:noFill/>
          <a:ln w="9525">
            <a:noFill/>
          </a:ln>
        </p:spPr>
        <p:txBody>
          <a:bodyPr wrap="square">
            <a:spAutoFit/>
          </a:bodyPr>
          <a:lstStyle/>
          <a:p>
            <a:pPr indent="0" fontAlgn="auto"/>
            <a:r>
              <a:rPr lang="en-US" sz="2400" b="1">
                <a:solidFill>
                  <a:srgbClr val="000000"/>
                </a:solidFill>
                <a:latin typeface="Calibri" panose="020F0502020204030204" charset="0"/>
                <a:ea typeface="宋体" panose="02010600030101010101" pitchFamily="2" charset="-122"/>
              </a:rPr>
              <a:t>例证试题</a:t>
            </a:r>
            <a:r>
              <a:rPr lang="en-US" sz="2400">
                <a:solidFill>
                  <a:srgbClr val="000000"/>
                </a:solidFill>
                <a:latin typeface="Calibri" panose="020F0502020204030204" charset="0"/>
                <a:ea typeface="宋体" panose="02010600030101010101" pitchFamily="2" charset="-122"/>
              </a:rPr>
              <a:t>：</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Kim, Cobb, a professor at the Georgia Institute of Technology in Atlanta, is one of a small but growing minority of academics 56._____________are cutting back on their air travel because of climate change.</a:t>
            </a:r>
            <a:endParaRPr lang="en-US" sz="240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6839585" y="4902200"/>
            <a:ext cx="5177155" cy="1568450"/>
          </a:xfrm>
          <a:prstGeom prst="rect">
            <a:avLst/>
          </a:prstGeom>
          <a:solidFill>
            <a:schemeClr val="bg1"/>
          </a:solidFill>
          <a:ln w="38100">
            <a:solidFill>
              <a:srgbClr val="0070C0"/>
            </a:solidFill>
            <a:prstDash val="sysDash"/>
          </a:ln>
        </p:spPr>
        <p:txBody>
          <a:bodyPr wrap="square">
            <a:spAutoFit/>
          </a:bodyPr>
          <a:lstStyle/>
          <a:p>
            <a:pPr indent="0" fontAlgn="auto"/>
            <a:r>
              <a:rPr sz="2400" b="1" dirty="0">
                <a:solidFill>
                  <a:srgbClr val="0070C0"/>
                </a:solidFill>
                <a:latin typeface="Calibri" panose="020F0502020204030204" charset="0"/>
                <a:ea typeface="宋体" panose="02010600030101010101" pitchFamily="2" charset="-122"/>
              </a:rPr>
              <a:t>56题考查的是定语从句知识，由于先行词academics (学者)是somebody, 而在后面的定语从句中充当主语，所以使用关系代词who或者that。</a:t>
            </a:r>
            <a:endParaRPr sz="2400" b="1" dirty="0">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47294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451485" y="2985135"/>
            <a:ext cx="11343005" cy="138366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dirty="0">
                <a:solidFill>
                  <a:srgbClr val="00B050"/>
                </a:solidFill>
                <a:latin typeface="Calibri" panose="020F0502020204030204" charset="0"/>
                <a:ea typeface="宋体" panose="02010600030101010101" pitchFamily="2" charset="-122"/>
              </a:rPr>
              <a:t>主题句</a:t>
            </a:r>
            <a:r>
              <a:rPr lang="zh-CN" sz="2800" b="1" dirty="0">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Kim Cobb, a professor at the Georgia Institute of Technology in Atlanta, is one of a small but growing minority of academics （who/that） are cutting back on their air travel because of climate change.</a:t>
            </a:r>
            <a:endParaRPr 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04914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应用文写作</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3199130" y="352425"/>
            <a:ext cx="579374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：应用文</a:t>
            </a:r>
            <a:endParaRPr lang="zh-CN" altLang="en-US" sz="2800"/>
          </a:p>
          <a:p>
            <a:pPr marL="457200" indent="-457200">
              <a:buFont typeface="Wingdings" panose="05000000000000000000" charset="0"/>
              <a:buChar char="u"/>
            </a:pPr>
            <a:r>
              <a:rPr lang="zh-CN" altLang="en-US" sz="2800" b="1"/>
              <a:t>语篇主题</a:t>
            </a:r>
            <a:r>
              <a:rPr lang="zh-CN" altLang="en-US" sz="2800"/>
              <a:t>：Missing an old friend</a:t>
            </a:r>
            <a:endParaRPr lang="zh-CN" altLang="en-US" sz="2800"/>
          </a:p>
          <a:p>
            <a:pPr marL="457200" indent="-457200">
              <a:buFont typeface="Wingdings" panose="05000000000000000000" charset="0"/>
              <a:buChar char="u"/>
            </a:pPr>
            <a:r>
              <a:rPr lang="zh-CN" altLang="en-US" sz="2800" b="1"/>
              <a:t>引出手法</a:t>
            </a:r>
            <a:r>
              <a:rPr lang="zh-CN" altLang="en-US" sz="2800"/>
              <a:t>：事例法</a:t>
            </a:r>
            <a:endParaRPr lang="zh-CN" altLang="en-US" sz="2800"/>
          </a:p>
        </p:txBody>
      </p:sp>
      <p:sp>
        <p:nvSpPr>
          <p:cNvPr id="6" name="文本框 5"/>
          <p:cNvSpPr txBox="1"/>
          <p:nvPr/>
        </p:nvSpPr>
        <p:spPr>
          <a:xfrm>
            <a:off x="0" y="2470150"/>
            <a:ext cx="12232005" cy="138366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a:solidFill>
                  <a:schemeClr val="tx1"/>
                </a:solidFill>
                <a:sym typeface="+mn-ea"/>
              </a:rPr>
              <a:t>在</a:t>
            </a:r>
            <a:r>
              <a:rPr lang="zh-CN" altLang="en-US" sz="2800" dirty="0">
                <a:solidFill>
                  <a:srgbClr val="00B050"/>
                </a:solidFill>
                <a:sym typeface="+mn-ea"/>
              </a:rPr>
              <a:t>简单交代背景“听说朋友已经回到爱尔兰了”后，考生必须马上在第一段点明主题</a:t>
            </a:r>
            <a:r>
              <a:rPr lang="zh-CN" altLang="en-US" sz="2800" dirty="0">
                <a:sym typeface="+mn-ea"/>
              </a:rPr>
              <a:t>：表达对他的想念之情，为后面回忆一起参加的具体活动和得到的收获起到引出的作用。</a:t>
            </a:r>
            <a:endParaRPr lang="zh-CN" altLang="en-US" sz="2800" dirty="0">
              <a:sym typeface="+mn-ea"/>
            </a:endParaRPr>
          </a:p>
        </p:txBody>
      </p:sp>
      <p:sp>
        <p:nvSpPr>
          <p:cNvPr id="2" name="文本框 1" descr="7b0a202020202262756c6c6574223a20227b5c2263617465676f727949645c223a31303032352c5c2274656d706c61746549645c223a32303233313337317d220a7d0a"/>
          <p:cNvSpPr txBox="1"/>
          <p:nvPr/>
        </p:nvSpPr>
        <p:spPr>
          <a:xfrm>
            <a:off x="1075690" y="4156710"/>
            <a:ext cx="10354945" cy="138366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a:solidFill>
                  <a:srgbClr val="00B050"/>
                </a:solidFill>
                <a:latin typeface="Calibri" panose="020F0502020204030204" charset="0"/>
                <a:ea typeface="宋体" panose="02010600030101010101" pitchFamily="2" charset="-122"/>
              </a:rPr>
              <a:t>主题句</a:t>
            </a:r>
            <a:r>
              <a:rPr lang="zh-CN" sz="2800" b="1">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(Hearing that you have returned to Ireland, ) I am writing to express my missing about you. （I really can’t forget all the fun we had in the China-Ireland Culture Festival last month.）</a:t>
            </a:r>
            <a:endParaRPr 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04914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应用文写作</a:t>
            </a:r>
            <a:endParaRPr lang="zh-CN" altLang="en-US" sz="4000" b="1">
              <a:ln w="22225">
                <a:solidFill>
                  <a:schemeClr val="accent2"/>
                </a:solidFill>
                <a:prstDash val="solid"/>
              </a:ln>
              <a:solidFill>
                <a:schemeClr val="accent2">
                  <a:lumMod val="40000"/>
                  <a:lumOff val="60000"/>
                </a:schemeClr>
              </a:solidFill>
              <a:effectLst/>
            </a:endParaRPr>
          </a:p>
        </p:txBody>
      </p:sp>
      <p:sp>
        <p:nvSpPr>
          <p:cNvPr id="100" name="文本框 99"/>
          <p:cNvSpPr txBox="1"/>
          <p:nvPr/>
        </p:nvSpPr>
        <p:spPr>
          <a:xfrm>
            <a:off x="1953260" y="385445"/>
            <a:ext cx="8779510" cy="3538220"/>
          </a:xfrm>
          <a:prstGeom prst="rect">
            <a:avLst/>
          </a:prstGeom>
          <a:noFill/>
          <a:ln w="9525">
            <a:solidFill>
              <a:schemeClr val="tx1"/>
            </a:solidFill>
          </a:ln>
        </p:spPr>
        <p:txBody>
          <a:bodyPr wrap="square">
            <a:spAutoFit/>
          </a:bodyPr>
          <a:lstStyle/>
          <a:p>
            <a:pPr indent="0" fontAlgn="auto"/>
            <a:r>
              <a:rPr lang="en-US" sz="2800" dirty="0">
                <a:solidFill>
                  <a:srgbClr val="000000"/>
                </a:solidFill>
                <a:latin typeface="Calibri" panose="020F0502020204030204" charset="0"/>
                <a:ea typeface="宋体" panose="02010600030101010101" pitchFamily="2" charset="-122"/>
              </a:rPr>
              <a:t>    </a:t>
            </a:r>
            <a:r>
              <a:rPr lang="en-US" sz="2800" dirty="0" err="1">
                <a:solidFill>
                  <a:srgbClr val="000000"/>
                </a:solidFill>
                <a:latin typeface="Calibri" panose="020F0502020204030204" charset="0"/>
                <a:ea typeface="宋体" panose="02010600030101010101" pitchFamily="2" charset="-122"/>
              </a:rPr>
              <a:t>你在中国</a:t>
            </a:r>
            <a:r>
              <a:rPr lang="en-US" altLang="zh-CN" sz="2800" dirty="0" err="1">
                <a:solidFill>
                  <a:srgbClr val="000000"/>
                </a:solidFill>
                <a:latin typeface="Calibri" panose="020F0502020204030204" charset="0"/>
                <a:ea typeface="宋体" panose="02010600030101010101" pitchFamily="2" charset="-122"/>
              </a:rPr>
              <a:t>-</a:t>
            </a:r>
            <a:r>
              <a:rPr lang="en-US" sz="2800" dirty="0" err="1">
                <a:solidFill>
                  <a:srgbClr val="000000"/>
                </a:solidFill>
                <a:latin typeface="Calibri" panose="020F0502020204030204" charset="0"/>
                <a:ea typeface="宋体" panose="02010600030101010101" pitchFamily="2" charset="-122"/>
              </a:rPr>
              <a:t>爱尔兰文化节上认识了一个朋友</a:t>
            </a:r>
            <a:r>
              <a:rPr lang="en-US" sz="2800" dirty="0">
                <a:solidFill>
                  <a:srgbClr val="000000"/>
                </a:solidFill>
                <a:latin typeface="Calibri" panose="020F0502020204030204" charset="0"/>
                <a:ea typeface="宋体" panose="02010600030101010101" pitchFamily="2" charset="-122"/>
              </a:rPr>
              <a:t>,</a:t>
            </a:r>
            <a:r>
              <a:rPr lang="zh-CN" altLang="en-US" sz="2800" dirty="0">
                <a:solidFill>
                  <a:srgbClr val="000000"/>
                </a:solidFill>
                <a:latin typeface="Calibri" panose="020F0502020204030204" charset="0"/>
                <a:ea typeface="宋体" panose="02010600030101010101" pitchFamily="2" charset="-122"/>
              </a:rPr>
              <a:t> </a:t>
            </a:r>
            <a:r>
              <a:rPr lang="en-US" sz="2800" dirty="0" err="1">
                <a:solidFill>
                  <a:srgbClr val="000000"/>
                </a:solidFill>
                <a:latin typeface="Calibri" panose="020F0502020204030204" charset="0"/>
                <a:ea typeface="宋体" panose="02010600030101010101" pitchFamily="2" charset="-122"/>
              </a:rPr>
              <a:t>名叫Chris</a:t>
            </a:r>
            <a:r>
              <a:rPr lang="en-US" sz="2800" dirty="0">
                <a:solidFill>
                  <a:srgbClr val="000000"/>
                </a:solidFill>
                <a:latin typeface="Calibri" panose="020F0502020204030204" charset="0"/>
                <a:ea typeface="宋体" panose="02010600030101010101" pitchFamily="2" charset="-122"/>
              </a:rPr>
              <a:t>,  </a:t>
            </a:r>
            <a:r>
              <a:rPr lang="en-US" sz="2800" dirty="0" err="1">
                <a:solidFill>
                  <a:srgbClr val="000000"/>
                </a:solidFill>
                <a:latin typeface="Calibri" panose="020F0502020204030204" charset="0"/>
                <a:ea typeface="宋体" panose="02010600030101010101" pitchFamily="2" charset="-122"/>
              </a:rPr>
              <a:t>现在他已回国,请你给他写一封邮件</a:t>
            </a:r>
            <a:r>
              <a:rPr lang="en-US" sz="2800" dirty="0">
                <a:solidFill>
                  <a:srgbClr val="000000"/>
                </a:solidFill>
                <a:latin typeface="Calibri" panose="020F0502020204030204" charset="0"/>
                <a:ea typeface="宋体" panose="02010600030101010101" pitchFamily="2" charset="-122"/>
              </a:rPr>
              <a:t>：</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a:solidFill>
                  <a:srgbClr val="000000"/>
                </a:solidFill>
                <a:latin typeface="Calibri" panose="020F0502020204030204" charset="0"/>
                <a:ea typeface="宋体" panose="02010600030101010101" pitchFamily="2" charset="-122"/>
              </a:rPr>
              <a:t>      1.回忆活动经历</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a:solidFill>
                  <a:srgbClr val="000000"/>
                </a:solidFill>
                <a:latin typeface="Calibri" panose="020F0502020204030204" charset="0"/>
                <a:ea typeface="宋体" panose="02010600030101010101" pitchFamily="2" charset="-122"/>
              </a:rPr>
              <a:t>      2.分享个人收获</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a:solidFill>
                  <a:srgbClr val="000000"/>
                </a:solidFill>
                <a:latin typeface="Calibri" panose="020F0502020204030204" charset="0"/>
                <a:ea typeface="宋体" panose="02010600030101010101" pitchFamily="2" charset="-122"/>
              </a:rPr>
              <a:t>      3.希望保持联系</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a:solidFill>
                  <a:srgbClr val="000000"/>
                </a:solidFill>
                <a:latin typeface="Calibri" panose="020F0502020204030204" charset="0"/>
                <a:ea typeface="宋体" panose="02010600030101010101" pitchFamily="2" charset="-122"/>
              </a:rPr>
              <a:t>     </a:t>
            </a:r>
            <a:r>
              <a:rPr lang="en-US" sz="2800" dirty="0" err="1">
                <a:solidFill>
                  <a:srgbClr val="000000"/>
                </a:solidFill>
                <a:latin typeface="Calibri" panose="020F0502020204030204" charset="0"/>
                <a:ea typeface="宋体" panose="02010600030101010101" pitchFamily="2" charset="-122"/>
              </a:rPr>
              <a:t>注意</a:t>
            </a:r>
            <a:r>
              <a:rPr lang="en-US" sz="2800" dirty="0">
                <a:solidFill>
                  <a:srgbClr val="000000"/>
                </a:solidFill>
                <a:latin typeface="Calibri" panose="020F0502020204030204" charset="0"/>
                <a:ea typeface="宋体" panose="02010600030101010101" pitchFamily="2" charset="-122"/>
              </a:rPr>
              <a:t>：</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a:solidFill>
                  <a:srgbClr val="000000"/>
                </a:solidFill>
                <a:latin typeface="Calibri" panose="020F0502020204030204" charset="0"/>
                <a:ea typeface="宋体" panose="02010600030101010101" pitchFamily="2" charset="-122"/>
              </a:rPr>
              <a:t>    1.词数80左右</a:t>
            </a:r>
            <a:endParaRPr lang="en-US" sz="2800" dirty="0">
              <a:solidFill>
                <a:srgbClr val="000000"/>
              </a:solidFill>
              <a:latin typeface="Calibri" panose="020F0502020204030204" charset="0"/>
              <a:ea typeface="宋体" panose="02010600030101010101" pitchFamily="2" charset="-122"/>
            </a:endParaRPr>
          </a:p>
          <a:p>
            <a:pPr indent="0" fontAlgn="auto"/>
            <a:r>
              <a:rPr lang="en-US" sz="2800" dirty="0">
                <a:solidFill>
                  <a:srgbClr val="000000"/>
                </a:solidFill>
                <a:latin typeface="Calibri" panose="020F0502020204030204" charset="0"/>
                <a:ea typeface="宋体" panose="02010600030101010101" pitchFamily="2" charset="-122"/>
              </a:rPr>
              <a:t>    2.可以适当增加细节, </a:t>
            </a:r>
            <a:r>
              <a:rPr lang="en-US" sz="2800" dirty="0" err="1">
                <a:solidFill>
                  <a:srgbClr val="000000"/>
                </a:solidFill>
                <a:latin typeface="Calibri" panose="020F0502020204030204" charset="0"/>
                <a:ea typeface="宋体" panose="02010600030101010101" pitchFamily="2" charset="-122"/>
              </a:rPr>
              <a:t>以使行文连贯</a:t>
            </a:r>
            <a:r>
              <a:rPr lang="en-US" sz="2800" dirty="0">
                <a:solidFill>
                  <a:srgbClr val="000000"/>
                </a:solidFill>
                <a:latin typeface="Calibri" panose="020F0502020204030204" charset="0"/>
                <a:ea typeface="宋体" panose="02010600030101010101" pitchFamily="2" charset="-122"/>
              </a:rPr>
              <a:t>。</a:t>
            </a:r>
            <a:endParaRPr lang="en-US" sz="280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1294410" y="4255135"/>
            <a:ext cx="9903815" cy="1814830"/>
          </a:xfrm>
          <a:prstGeom prst="rect">
            <a:avLst/>
          </a:prstGeom>
          <a:solidFill>
            <a:schemeClr val="bg1"/>
          </a:solidFill>
          <a:ln w="38100">
            <a:solidFill>
              <a:srgbClr val="0070C0"/>
            </a:solidFill>
            <a:prstDash val="sysDash"/>
          </a:ln>
        </p:spPr>
        <p:txBody>
          <a:bodyPr wrap="square">
            <a:spAutoFit/>
          </a:bodyPr>
          <a:lstStyle/>
          <a:p>
            <a:pPr indent="0" fontAlgn="auto"/>
            <a:r>
              <a:rPr lang="zh-CN" altLang="en-US" sz="2800" b="1" dirty="0">
                <a:solidFill>
                  <a:srgbClr val="0070C0"/>
                </a:solidFill>
                <a:latin typeface="Calibri" panose="020F0502020204030204" charset="0"/>
                <a:ea typeface="宋体" panose="02010600030101010101" pitchFamily="2" charset="-122"/>
              </a:rPr>
              <a:t>  </a:t>
            </a:r>
            <a:r>
              <a:rPr sz="2800" b="1" dirty="0">
                <a:solidFill>
                  <a:srgbClr val="0070C0"/>
                </a:solidFill>
                <a:latin typeface="Calibri" panose="020F0502020204030204" charset="0"/>
                <a:ea typeface="宋体" panose="02010600030101010101" pitchFamily="2" charset="-122"/>
              </a:rPr>
              <a:t>在写作本篇应用文时，考生必须在第一段马上虚写点明写本文的主题：交流情感、表示想念。而在呈现主题之前最好能够有事例引出，比如“听说对方已经回国”。只有在点</a:t>
            </a:r>
            <a:r>
              <a:rPr lang="zh-CN" altLang="en-US" sz="2800" b="1" dirty="0">
                <a:solidFill>
                  <a:srgbClr val="0070C0"/>
                </a:solidFill>
                <a:latin typeface="Calibri" panose="020F0502020204030204" charset="0"/>
                <a:ea typeface="宋体" panose="02010600030101010101" pitchFamily="2" charset="-122"/>
              </a:rPr>
              <a:t>明</a:t>
            </a:r>
            <a:r>
              <a:rPr sz="2800" b="1" dirty="0">
                <a:solidFill>
                  <a:srgbClr val="0070C0"/>
                </a:solidFill>
                <a:latin typeface="Calibri" panose="020F0502020204030204" charset="0"/>
                <a:ea typeface="宋体" panose="02010600030101010101" pitchFamily="2" charset="-122"/>
              </a:rPr>
              <a:t>主题后，后面具体实写的参加活动过程才能顺理成章出现。</a:t>
            </a:r>
            <a:endParaRPr sz="2800" b="1" dirty="0">
              <a:solidFill>
                <a:srgbClr val="0070C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049145" cy="132207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应用文写作</a:t>
            </a:r>
            <a:endParaRPr lang="zh-CN" altLang="en-US" sz="4000" b="1">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1798955" y="367030"/>
            <a:ext cx="10227945" cy="6123940"/>
          </a:xfrm>
          <a:prstGeom prst="rect">
            <a:avLst/>
          </a:prstGeom>
          <a:solidFill>
            <a:schemeClr val="accent6">
              <a:lumMod val="20000"/>
              <a:lumOff val="80000"/>
            </a:schemeClr>
          </a:solidFill>
          <a:ln w="28575">
            <a:solidFill>
              <a:schemeClr val="accent6"/>
            </a:solidFill>
          </a:ln>
        </p:spPr>
        <p:txBody>
          <a:bodyPr wrap="square">
            <a:spAutoFit/>
          </a:bodyPr>
          <a:lstStyle/>
          <a:p>
            <a:pPr indent="0" fontAlgn="auto"/>
            <a:r>
              <a:rPr lang="en-US" sz="2800" b="1">
                <a:solidFill>
                  <a:srgbClr val="000000"/>
                </a:solidFill>
                <a:latin typeface="Calibri" panose="020F0502020204030204" charset="0"/>
                <a:ea typeface="宋体" panose="02010600030101010101" pitchFamily="2" charset="-122"/>
              </a:rPr>
              <a:t>Dear Chris,</a:t>
            </a:r>
            <a:endParaRPr lang="en-US" sz="2800" b="1">
              <a:solidFill>
                <a:srgbClr val="000000"/>
              </a:solidFill>
              <a:latin typeface="Calibri" panose="020F0502020204030204" charset="0"/>
              <a:ea typeface="宋体" panose="02010600030101010101" pitchFamily="2" charset="-122"/>
            </a:endParaRPr>
          </a:p>
          <a:p>
            <a:pPr indent="457200" fontAlgn="auto"/>
            <a:r>
              <a:rPr lang="en-US" sz="2800" b="1">
                <a:solidFill>
                  <a:srgbClr val="000000"/>
                </a:solidFill>
                <a:latin typeface="Calibri" panose="020F0502020204030204" charset="0"/>
                <a:ea typeface="宋体" panose="02010600030101010101" pitchFamily="2" charset="-122"/>
              </a:rPr>
              <a:t>Hearing that you have returned to Ireland, I am writing to express my missing about you. I really can’t forget all the fun we had in the China-Ireland Culture Festival last month.</a:t>
            </a:r>
            <a:endParaRPr lang="en-US" sz="2800" b="1">
              <a:solidFill>
                <a:srgbClr val="000000"/>
              </a:solidFill>
              <a:latin typeface="Calibri" panose="020F0502020204030204" charset="0"/>
              <a:ea typeface="宋体" panose="02010600030101010101" pitchFamily="2" charset="-122"/>
            </a:endParaRPr>
          </a:p>
          <a:p>
            <a:pPr indent="457200" fontAlgn="auto"/>
            <a:r>
              <a:rPr lang="en-US" sz="2800" b="1">
                <a:solidFill>
                  <a:srgbClr val="000000"/>
                </a:solidFill>
                <a:latin typeface="Calibri" panose="020F0502020204030204" charset="0"/>
                <a:ea typeface="宋体" panose="02010600030101010101" pitchFamily="2" charset="-122"/>
              </a:rPr>
              <a:t>Together we appreciated the finest arts from Beijing Opera to the Irish dance. We attended the literature forum where many talented writers like Mo Yan and Oscar Wilde were discussed. Those activities gave me a rare glimpse of Ireland and furthered my understanding of the Chinese culture, which will be engraved in my memory. However, it is the precious friendship with you that I treasure most.</a:t>
            </a:r>
            <a:endParaRPr lang="en-US" sz="2800" b="1">
              <a:solidFill>
                <a:srgbClr val="000000"/>
              </a:solidFill>
              <a:latin typeface="Calibri" panose="020F0502020204030204" charset="0"/>
              <a:ea typeface="宋体" panose="02010600030101010101" pitchFamily="2" charset="-122"/>
            </a:endParaRPr>
          </a:p>
          <a:p>
            <a:pPr indent="457200" fontAlgn="auto"/>
            <a:r>
              <a:rPr lang="en-US" sz="2800" b="1">
                <a:solidFill>
                  <a:srgbClr val="000000"/>
                </a:solidFill>
                <a:latin typeface="Calibri" panose="020F0502020204030204" charset="0"/>
                <a:ea typeface="宋体" panose="02010600030101010101" pitchFamily="2" charset="-122"/>
              </a:rPr>
              <a:t>Please do keep in touch. Best wishes! </a:t>
            </a:r>
            <a:endParaRPr lang="en-US" sz="2800" b="1">
              <a:solidFill>
                <a:srgbClr val="000000"/>
              </a:solidFill>
              <a:latin typeface="Calibri" panose="020F0502020204030204" charset="0"/>
              <a:ea typeface="宋体" panose="02010600030101010101" pitchFamily="2" charset="-122"/>
            </a:endParaRPr>
          </a:p>
          <a:p>
            <a:pPr indent="0" algn="r" fontAlgn="auto"/>
            <a:r>
              <a:rPr lang="en-US" sz="2800" b="1">
                <a:solidFill>
                  <a:srgbClr val="000000"/>
                </a:solidFill>
                <a:latin typeface="Calibri" panose="020F0502020204030204" charset="0"/>
                <a:ea typeface="宋体" panose="02010600030101010101" pitchFamily="2" charset="-122"/>
              </a:rPr>
              <a:t>Yours,                                       </a:t>
            </a:r>
            <a:endParaRPr lang="en-US" sz="2800" b="1">
              <a:solidFill>
                <a:srgbClr val="000000"/>
              </a:solidFill>
              <a:latin typeface="Calibri" panose="020F0502020204030204" charset="0"/>
              <a:ea typeface="宋体" panose="02010600030101010101" pitchFamily="2" charset="-122"/>
            </a:endParaRPr>
          </a:p>
          <a:p>
            <a:pPr indent="0" algn="r" fontAlgn="auto"/>
            <a:r>
              <a:rPr lang="en-US" sz="2800" b="1">
                <a:solidFill>
                  <a:srgbClr val="000000"/>
                </a:solidFill>
                <a:latin typeface="Calibri" panose="020F0502020204030204" charset="0"/>
                <a:ea typeface="宋体" panose="02010600030101010101" pitchFamily="2" charset="-122"/>
              </a:rPr>
              <a:t>Li Hua</a:t>
            </a:r>
            <a:endParaRPr lang="en-US" altLang="en-US" sz="2800" b="1">
              <a:solidFill>
                <a:srgbClr val="000000"/>
              </a:solidFill>
              <a:latin typeface="Calibri" panose="020F0502020204030204"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93315"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437765" y="352425"/>
            <a:ext cx="899287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：记叙文</a:t>
            </a:r>
            <a:endParaRPr lang="zh-CN" altLang="en-US" sz="2800"/>
          </a:p>
          <a:p>
            <a:pPr marL="457200" indent="-457200">
              <a:buFont typeface="Wingdings" panose="05000000000000000000" charset="0"/>
              <a:buChar char="u"/>
            </a:pPr>
            <a:r>
              <a:rPr lang="zh-CN" altLang="en-US" sz="2800" b="1"/>
              <a:t>语篇主题</a:t>
            </a:r>
            <a:r>
              <a:rPr lang="zh-CN" altLang="en-US" sz="2800"/>
              <a:t>：the importance of communication and trust</a:t>
            </a:r>
            <a:endParaRPr lang="zh-CN" altLang="en-US" sz="2800"/>
          </a:p>
          <a:p>
            <a:pPr marL="457200" indent="-457200">
              <a:buFont typeface="Wingdings" panose="05000000000000000000" charset="0"/>
              <a:buChar char="u"/>
            </a:pPr>
            <a:r>
              <a:rPr lang="zh-CN" altLang="en-US" sz="2800" b="1"/>
              <a:t>引出手法</a:t>
            </a:r>
            <a:r>
              <a:rPr lang="zh-CN" altLang="en-US" sz="2800"/>
              <a:t>：升华法</a:t>
            </a:r>
            <a:endParaRPr lang="zh-CN" altLang="en-US" sz="2800"/>
          </a:p>
        </p:txBody>
      </p:sp>
      <p:sp>
        <p:nvSpPr>
          <p:cNvPr id="6" name="文本框 5"/>
          <p:cNvSpPr txBox="1"/>
          <p:nvPr/>
        </p:nvSpPr>
        <p:spPr>
          <a:xfrm>
            <a:off x="0" y="2665095"/>
            <a:ext cx="12232005" cy="267652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a:sym typeface="+mn-ea"/>
              </a:rPr>
              <a:t>构思这篇读后续写时，第一段应该侧重描写两个人为了完成共同课题开展的合作过程以及结果，而第二段峰回路转，讲述高冷学霸因为重病住院，那么后面的写作必须正向，强调在学霸缺席的情况下我独自一人通过不懈努力，最后高质量完成项目任务，第二段末尾必不可少要</a:t>
            </a:r>
            <a:r>
              <a:rPr lang="zh-CN" altLang="en-US" sz="2800" dirty="0">
                <a:solidFill>
                  <a:srgbClr val="00B050"/>
                </a:solidFill>
                <a:sym typeface="+mn-ea"/>
              </a:rPr>
              <a:t>画龙点睛升华主题</a:t>
            </a:r>
            <a:r>
              <a:rPr lang="zh-CN" altLang="en-US" sz="2800" dirty="0">
                <a:sym typeface="+mn-ea"/>
              </a:rPr>
              <a:t>：因为</a:t>
            </a:r>
            <a:r>
              <a:rPr lang="en-US" altLang="zh-CN" sz="2800" dirty="0">
                <a:sym typeface="+mn-ea"/>
              </a:rPr>
              <a:t> </a:t>
            </a:r>
            <a:r>
              <a:rPr lang="zh-CN" altLang="en-US" sz="2800" dirty="0">
                <a:sym typeface="+mn-ea"/>
              </a:rPr>
              <a:t>我的努力，不仅我们双方赢得好分数，而且我跟我的队友建立起来了真诚的友谊。</a:t>
            </a:r>
            <a:endParaRPr lang="zh-CN" altLang="en-US" sz="2800" dirty="0">
              <a:sym typeface="+mn-ea"/>
            </a:endParaRPr>
          </a:p>
        </p:txBody>
      </p:sp>
      <p:sp>
        <p:nvSpPr>
          <p:cNvPr id="2" name="文本框 1" descr="7b0a202020202262756c6c6574223a20227b5c2263617465676f727949645c223a31303032352c5c2274656d706c61746549645c223a32303233313337317d220a7d0a"/>
          <p:cNvSpPr txBox="1"/>
          <p:nvPr/>
        </p:nvSpPr>
        <p:spPr>
          <a:xfrm>
            <a:off x="1075690" y="5408930"/>
            <a:ext cx="10354945" cy="95313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a:solidFill>
                  <a:srgbClr val="00B050"/>
                </a:solidFill>
                <a:latin typeface="Calibri" panose="020F0502020204030204" charset="0"/>
                <a:ea typeface="宋体" panose="02010600030101010101" pitchFamily="2" charset="-122"/>
              </a:rPr>
              <a:t>主题句</a:t>
            </a:r>
            <a:r>
              <a:rPr lang="zh-CN" sz="2800" b="1">
                <a:solidFill>
                  <a:srgbClr val="000000"/>
                </a:solidFill>
                <a:latin typeface="Calibri" panose="020F0502020204030204" charset="0"/>
                <a:ea typeface="宋体" panose="02010600030101010101" pitchFamily="2" charset="-122"/>
              </a:rPr>
              <a:t>：</a:t>
            </a:r>
            <a:r>
              <a:rPr lang="en-US" sz="2800" b="0">
                <a:solidFill>
                  <a:srgbClr val="000000"/>
                </a:solidFill>
                <a:latin typeface="Calibri" panose="020F0502020204030204" charset="0"/>
                <a:ea typeface="宋体" panose="02010600030101010101" pitchFamily="2" charset="-122"/>
              </a:rPr>
              <a:t>For my hard work, I not only earned a good grade for both of us but also established sincere friendship with my teammate. </a:t>
            </a:r>
            <a:endParaRPr lang="en-US" sz="2800" b="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93315"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437765" y="352425"/>
            <a:ext cx="899287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：记叙文</a:t>
            </a:r>
            <a:endParaRPr lang="zh-CN" altLang="en-US" sz="2800"/>
          </a:p>
          <a:p>
            <a:pPr marL="457200" indent="-457200">
              <a:buFont typeface="Wingdings" panose="05000000000000000000" charset="0"/>
              <a:buChar char="u"/>
            </a:pPr>
            <a:r>
              <a:rPr lang="zh-CN" altLang="en-US" sz="2800" b="1"/>
              <a:t>语篇主题</a:t>
            </a:r>
            <a:r>
              <a:rPr lang="zh-CN" altLang="en-US" sz="2800"/>
              <a:t>：the importance of communication and trust</a:t>
            </a:r>
            <a:endParaRPr lang="zh-CN" altLang="en-US" sz="2800"/>
          </a:p>
          <a:p>
            <a:pPr marL="457200" indent="-457200">
              <a:buFont typeface="Wingdings" panose="05000000000000000000" charset="0"/>
              <a:buChar char="u"/>
            </a:pPr>
            <a:r>
              <a:rPr lang="zh-CN" altLang="en-US" sz="2800" b="1"/>
              <a:t>引出手法</a:t>
            </a:r>
            <a:r>
              <a:rPr lang="zh-CN" altLang="en-US" sz="2800"/>
              <a:t>：升华法</a:t>
            </a:r>
            <a:endParaRPr lang="zh-CN" altLang="en-US" sz="2800"/>
          </a:p>
        </p:txBody>
      </p:sp>
      <p:sp>
        <p:nvSpPr>
          <p:cNvPr id="7" name="文本框 6"/>
          <p:cNvSpPr txBox="1"/>
          <p:nvPr/>
        </p:nvSpPr>
        <p:spPr>
          <a:xfrm>
            <a:off x="1499870" y="2918460"/>
            <a:ext cx="9336405" cy="3322955"/>
          </a:xfrm>
          <a:prstGeom prst="rect">
            <a:avLst/>
          </a:prstGeom>
          <a:solidFill>
            <a:schemeClr val="bg1"/>
          </a:solidFill>
          <a:ln w="38100">
            <a:solidFill>
              <a:srgbClr val="0070C0"/>
            </a:solidFill>
            <a:prstDash val="sysDash"/>
          </a:ln>
        </p:spPr>
        <p:txBody>
          <a:bodyPr wrap="square">
            <a:spAutoFit/>
          </a:bodyPr>
          <a:lstStyle/>
          <a:p>
            <a:pPr indent="0" fontAlgn="auto">
              <a:lnSpc>
                <a:spcPct val="150000"/>
              </a:lnSpc>
            </a:pPr>
            <a:r>
              <a:rPr sz="2800" b="1" dirty="0">
                <a:solidFill>
                  <a:srgbClr val="0070C0"/>
                </a:solidFill>
                <a:latin typeface="Calibri" panose="020F0502020204030204" charset="0"/>
                <a:ea typeface="宋体" panose="02010600030101010101" pitchFamily="2" charset="-122"/>
              </a:rPr>
              <a:t>读后续写第一段应该侧重于实写，可以采用先抑后扬的反衬法， 让学霸对我的怀疑来衬托我们合作的顺利以及他对我的逐渐信任。第二段可以先实写，从</a:t>
            </a:r>
            <a:r>
              <a:rPr lang="zh-CN" altLang="en-US" sz="2800" b="1" dirty="0">
                <a:solidFill>
                  <a:srgbClr val="0070C0"/>
                </a:solidFill>
                <a:latin typeface="Calibri" panose="020F0502020204030204" charset="0"/>
                <a:ea typeface="宋体" panose="02010600030101010101" pitchFamily="2" charset="-122"/>
              </a:rPr>
              <a:t>去</a:t>
            </a:r>
            <a:r>
              <a:rPr sz="2800" b="1" dirty="0">
                <a:solidFill>
                  <a:srgbClr val="0070C0"/>
                </a:solidFill>
                <a:latin typeface="Calibri" panose="020F0502020204030204" charset="0"/>
                <a:ea typeface="宋体" panose="02010600030101010101" pitchFamily="2" charset="-122"/>
              </a:rPr>
              <a:t>医院看望和我独自一人开展项目，然后描写我任务完成的优秀，最后必不可少要虚写升华主题：人与人之间的交流和信任非常重要。</a:t>
            </a:r>
            <a:endParaRPr sz="2800" b="1" dirty="0">
              <a:solidFill>
                <a:srgbClr val="0070C0"/>
              </a:solidFill>
              <a:latin typeface="Calibri" panose="020F0502020204030204" charset="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38070"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247015" y="899795"/>
            <a:ext cx="11698605" cy="5262245"/>
          </a:xfrm>
          <a:prstGeom prst="rect">
            <a:avLst/>
          </a:prstGeom>
          <a:noFill/>
          <a:ln w="9525">
            <a:noFill/>
          </a:ln>
        </p:spPr>
        <p:txBody>
          <a:bodyPr wrap="square">
            <a:spAutoFit/>
          </a:bodyPr>
          <a:lstStyle/>
          <a:p>
            <a:pPr indent="0" algn="just" fontAlgn="auto">
              <a:lnSpc>
                <a:spcPct val="150000"/>
              </a:lnSpc>
            </a:pPr>
            <a:r>
              <a:rPr lang="en-US" sz="2800" b="0">
                <a:solidFill>
                  <a:srgbClr val="000000"/>
                </a:solidFill>
                <a:latin typeface="Calibri" panose="020F0502020204030204" charset="0"/>
                <a:ea typeface="宋体" panose="02010600030101010101" pitchFamily="2" charset="-122"/>
              </a:rPr>
              <a:t>Para 1: </a:t>
            </a:r>
            <a:r>
              <a:rPr lang="en-US" sz="2800" b="1">
                <a:solidFill>
                  <a:srgbClr val="000000"/>
                </a:solidFill>
                <a:latin typeface="Calibri" panose="020F0502020204030204" charset="0"/>
                <a:ea typeface="宋体" panose="02010600030101010101" pitchFamily="2" charset="-122"/>
              </a:rPr>
              <a:t>We started to meet regularly to draw up our plans. </a:t>
            </a:r>
            <a:r>
              <a:rPr lang="en-US" sz="2800" b="0">
                <a:solidFill>
                  <a:srgbClr val="000000"/>
                </a:solidFill>
                <a:latin typeface="Calibri" panose="020F0502020204030204" charset="0"/>
                <a:ea typeface="宋体" panose="02010600030101010101" pitchFamily="2" charset="-122"/>
              </a:rPr>
              <a:t>Whenever we met, I would try desperately to get him to take me seriously as a teammate. While I was usually more laid back, I worked hard to be useful to the partnership. I conducted thorough research on the topic and actively discussed with him my ideas on the matter. After some time, I began to see him loosing his aloof demeanor. He used to disregard my presence but gradually he listened intently when I shared with him my thoughts and insights on the project. It seemed that this new partnership is going well.</a:t>
            </a:r>
            <a:endParaRPr lang="en-US" altLang="en-US" sz="2800" b="0">
              <a:solidFill>
                <a:srgbClr val="000000"/>
              </a:solidFill>
              <a:latin typeface="Calibri" panose="020F0502020204030204" charset="0"/>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885" y="0"/>
            <a:ext cx="2338070" cy="706755"/>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读后续写</a:t>
            </a:r>
            <a:endParaRPr lang="zh-CN" altLang="en-US" sz="4000" b="1">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247015" y="899795"/>
            <a:ext cx="11698605" cy="5262245"/>
          </a:xfrm>
          <a:prstGeom prst="rect">
            <a:avLst/>
          </a:prstGeom>
          <a:noFill/>
          <a:ln w="9525">
            <a:noFill/>
          </a:ln>
        </p:spPr>
        <p:txBody>
          <a:bodyPr wrap="square">
            <a:spAutoFit/>
          </a:bodyPr>
          <a:lstStyle/>
          <a:p>
            <a:pPr indent="0" algn="just" fontAlgn="auto">
              <a:lnSpc>
                <a:spcPct val="150000"/>
              </a:lnSpc>
            </a:pPr>
            <a:r>
              <a:rPr lang="en-US" sz="2800" dirty="0">
                <a:solidFill>
                  <a:srgbClr val="000000"/>
                </a:solidFill>
                <a:latin typeface="Calibri" panose="020F0502020204030204" charset="0"/>
                <a:ea typeface="宋体" panose="02010600030101010101" pitchFamily="2" charset="-122"/>
              </a:rPr>
              <a:t>Para 2: </a:t>
            </a:r>
            <a:r>
              <a:rPr lang="en-US" sz="2800" b="1" dirty="0">
                <a:solidFill>
                  <a:srgbClr val="000000"/>
                </a:solidFill>
                <a:latin typeface="Calibri" panose="020F0502020204030204" charset="0"/>
                <a:ea typeface="宋体" panose="02010600030101010101" pitchFamily="2" charset="-122"/>
              </a:rPr>
              <a:t>One day I got word that he was admitted to hospital for a serious disease.</a:t>
            </a:r>
            <a:r>
              <a:rPr lang="en-US" sz="2800" dirty="0">
                <a:solidFill>
                  <a:srgbClr val="000000"/>
                </a:solidFill>
                <a:latin typeface="Calibri" panose="020F0502020204030204" charset="0"/>
                <a:ea typeface="宋体" panose="02010600030101010101" pitchFamily="2" charset="-122"/>
              </a:rPr>
              <a:t> When Dr. </a:t>
            </a:r>
            <a:r>
              <a:rPr lang="en-US" sz="2800" dirty="0" err="1">
                <a:solidFill>
                  <a:srgbClr val="000000"/>
                </a:solidFill>
                <a:latin typeface="Calibri" panose="020F0502020204030204" charset="0"/>
                <a:ea typeface="宋体" panose="02010600030101010101" pitchFamily="2" charset="-122"/>
              </a:rPr>
              <a:t>Gullickson</a:t>
            </a:r>
            <a:r>
              <a:rPr lang="en-US" sz="2800">
                <a:solidFill>
                  <a:srgbClr val="000000"/>
                </a:solidFill>
                <a:latin typeface="Calibri" panose="020F0502020204030204" charset="0"/>
                <a:ea typeface="宋体" panose="02010600030101010101" pitchFamily="2" charset="-122"/>
              </a:rPr>
              <a:t> first let me know about the situation, I felt a general concern for my teammate who has grown to respect for his tireless work ethic. </a:t>
            </a:r>
            <a:r>
              <a:rPr lang="en-US" sz="2800" dirty="0">
                <a:solidFill>
                  <a:srgbClr val="000000"/>
                </a:solidFill>
                <a:latin typeface="Calibri" panose="020F0502020204030204" charset="0"/>
                <a:ea typeface="宋体" panose="02010600030101010101" pitchFamily="2" charset="-122"/>
              </a:rPr>
              <a:t>Determined to prove to my partner that I would not let him down, I conducted the statistical analysis of the results we got from the experiments and presented our findings to the class all on my own. For my hard work, I not only earned a good grade for both of us but also established sincere friendship with my teammate.</a:t>
            </a:r>
            <a:endParaRPr lang="en-US" sz="2800" dirty="0">
              <a:solidFill>
                <a:srgbClr val="000000"/>
              </a:solidFill>
              <a:latin typeface="Calibri" panose="020F0502020204030204" charset="0"/>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4" name="图片 3"/>
          <p:cNvPicPr>
            <a:picLocks noChangeAspect="1"/>
          </p:cNvPicPr>
          <p:nvPr/>
        </p:nvPicPr>
        <p:blipFill>
          <a:blip r:embed="rId1"/>
          <a:stretch>
            <a:fillRect/>
          </a:stretch>
        </p:blipFill>
        <p:spPr>
          <a:xfrm>
            <a:off x="3468386" y="2465823"/>
            <a:ext cx="5877053" cy="19265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fill="hold" grpId="1" nodeType="withEffect">
                                  <p:stCondLst>
                                    <p:cond delay="1500"/>
                                  </p:stCondLst>
                                  <p:childTnLst>
                                    <p:animRot by="21600000">
                                      <p:cBhvr>
                                        <p:cTn id="9" dur="1750" fill="hold"/>
                                        <p:tgtEl>
                                          <p:spTgt spid="8"/>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mph" presetSubtype="0" fill="hold" grpId="1" nodeType="withEffect">
                                  <p:stCondLst>
                                    <p:cond delay="2000"/>
                                  </p:stCondLst>
                                  <p:childTnLst>
                                    <p:animRot by="-21600000">
                                      <p:cBhvr>
                                        <p:cTn id="14" dur="1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8965" y="4543586"/>
            <a:ext cx="588341" cy="844623"/>
          </a:xfrm>
          <a:prstGeom prst="rect">
            <a:avLst/>
          </a:prstGeom>
        </p:spPr>
      </p:pic>
      <p:sp>
        <p:nvSpPr>
          <p:cNvPr id="13" name="文本框 12"/>
          <p:cNvSpPr txBox="1"/>
          <p:nvPr/>
        </p:nvSpPr>
        <p:spPr>
          <a:xfrm>
            <a:off x="5628904" y="4758690"/>
            <a:ext cx="2386940" cy="415498"/>
          </a:xfrm>
          <a:prstGeom prst="rect">
            <a:avLst/>
          </a:prstGeom>
          <a:noFill/>
        </p:spPr>
        <p:txBody>
          <a:bodyPr wrap="square" rtlCol="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分享者：朱建焕   邵晓誉</a:t>
            </a:r>
            <a:endParaRPr lang="zh-CN" altLang="en-US" sz="1400" dirty="0">
              <a:latin typeface="微软雅黑" panose="020B0503020204020204" pitchFamily="34" charset="-122"/>
              <a:ea typeface="微软雅黑" panose="020B0503020204020204" pitchFamily="34" charset="-122"/>
            </a:endParaRPr>
          </a:p>
        </p:txBody>
      </p:sp>
      <p:sp>
        <p:nvSpPr>
          <p:cNvPr id="4" name="TextBox 3"/>
          <p:cNvSpPr txBox="1"/>
          <p:nvPr/>
        </p:nvSpPr>
        <p:spPr>
          <a:xfrm>
            <a:off x="1419225" y="1678305"/>
            <a:ext cx="9352915" cy="2122805"/>
          </a:xfrm>
          <a:prstGeom prst="rect">
            <a:avLst/>
          </a:prstGeom>
          <a:noFill/>
        </p:spPr>
        <p:txBody>
          <a:bodyPr wrap="square" rtlCol="0">
            <a:spAutoFit/>
          </a:bodyPr>
          <a:lstStyle/>
          <a:p>
            <a:pPr algn="ctr"/>
            <a:r>
              <a:rPr lang="en-US" altLang="zh-CN" sz="6600" dirty="0">
                <a:latin typeface="方正粗倩简体" panose="03000509000000000000" pitchFamily="65" charset="-122"/>
                <a:ea typeface="方正粗倩简体" panose="03000509000000000000" pitchFamily="65" charset="-122"/>
              </a:rPr>
              <a:t>2022年1月浙江首考英语篇章主题表达手法归纳</a:t>
            </a:r>
            <a:endParaRPr lang="en-US" altLang="zh-CN" sz="6600" dirty="0">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fill="hold" grpId="1" nodeType="withEffect">
                                  <p:stCondLst>
                                    <p:cond delay="1500"/>
                                  </p:stCondLst>
                                  <p:childTnLst>
                                    <p:animRot by="21600000">
                                      <p:cBhvr>
                                        <p:cTn id="9" dur="1750" fill="hold"/>
                                        <p:tgtEl>
                                          <p:spTgt spid="8"/>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mph" presetSubtype="0" fill="hold" grpId="1" nodeType="withEffect">
                                  <p:stCondLst>
                                    <p:cond delay="2000"/>
                                  </p:stCondLst>
                                  <p:childTnLst>
                                    <p:animRot by="-21600000">
                                      <p:cBhvr>
                                        <p:cTn id="14" dur="1750" fill="hold"/>
                                        <p:tgtEl>
                                          <p:spTgt spid="7"/>
                                        </p:tgtEl>
                                        <p:attrNameLst>
                                          <p:attrName>r</p:attrName>
                                        </p:attrNameLst>
                                      </p:cBhvr>
                                    </p:animRot>
                                  </p:childTnLst>
                                </p:cTn>
                              </p:par>
                              <p:par>
                                <p:cTn id="15" presetID="2" presetClass="entr" presetSubtype="2" fill="hold" nodeType="withEffect">
                                  <p:stCondLst>
                                    <p:cond delay="27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325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286907" y="2842986"/>
            <a:ext cx="3078843" cy="89988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7" name="椭圆 6"/>
          <p:cNvSpPr/>
          <p:nvPr/>
        </p:nvSpPr>
        <p:spPr>
          <a:xfrm>
            <a:off x="1880507" y="2730500"/>
            <a:ext cx="4933043" cy="1473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椭圆 7"/>
          <p:cNvSpPr/>
          <p:nvPr/>
        </p:nvSpPr>
        <p:spPr>
          <a:xfrm>
            <a:off x="1474107" y="2590800"/>
            <a:ext cx="6736443" cy="20447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椭圆 8"/>
          <p:cNvSpPr/>
          <p:nvPr/>
        </p:nvSpPr>
        <p:spPr>
          <a:xfrm>
            <a:off x="1080407" y="2476500"/>
            <a:ext cx="8336643" cy="24638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0" name="椭圆 9"/>
          <p:cNvSpPr/>
          <p:nvPr/>
        </p:nvSpPr>
        <p:spPr>
          <a:xfrm>
            <a:off x="534307" y="2260600"/>
            <a:ext cx="11130643" cy="34925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25" name="组合 24"/>
          <p:cNvGrpSpPr/>
          <p:nvPr/>
        </p:nvGrpSpPr>
        <p:grpSpPr>
          <a:xfrm>
            <a:off x="5530850" y="4266895"/>
            <a:ext cx="2679700" cy="645160"/>
            <a:chOff x="5530850" y="4266895"/>
            <a:chExt cx="2679700" cy="645160"/>
          </a:xfrm>
        </p:grpSpPr>
        <p:sp>
          <p:nvSpPr>
            <p:cNvPr id="12" name="椭圆 11"/>
            <p:cNvSpPr/>
            <p:nvPr/>
          </p:nvSpPr>
          <p:spPr>
            <a:xfrm>
              <a:off x="5530850" y="4540200"/>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6" name="文本框 15"/>
            <p:cNvSpPr txBox="1"/>
            <p:nvPr/>
          </p:nvSpPr>
          <p:spPr>
            <a:xfrm>
              <a:off x="5810250" y="4266895"/>
              <a:ext cx="2400300" cy="645160"/>
            </a:xfrm>
            <a:prstGeom prst="rect">
              <a:avLst/>
            </a:prstGeom>
            <a:noFill/>
          </p:spPr>
          <p:txBody>
            <a:bodyPr wrap="square" rtlCol="0">
              <a:spAutoFit/>
            </a:bodyPr>
            <a:lstStyle/>
            <a:p>
              <a:pPr algn="just">
                <a:lnSpc>
                  <a:spcPct val="150000"/>
                </a:lnSpc>
              </a:pPr>
              <a:r>
                <a:rPr lang="zh-CN" sz="2400" dirty="0">
                  <a:latin typeface="微软雅黑" panose="020B0503020204020204" pitchFamily="34" charset="-122"/>
                  <a:ea typeface="微软雅黑" panose="020B0503020204020204" pitchFamily="34" charset="-122"/>
                </a:rPr>
                <a:t>语法填空部分</a:t>
              </a:r>
              <a:endParaRPr lang="zh-CN" sz="2400" dirty="0">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2496966" y="2741671"/>
            <a:ext cx="3538603" cy="922020"/>
          </a:xfrm>
          <a:prstGeom prst="rect">
            <a:avLst/>
          </a:prstGeom>
          <a:noFill/>
        </p:spPr>
        <p:txBody>
          <a:bodyPr wrap="square" rtlCol="0">
            <a:spAutoFit/>
          </a:bodyPr>
          <a:lstStyle/>
          <a:p>
            <a:pPr>
              <a:lnSpc>
                <a:spcPct val="150000"/>
              </a:lnSpc>
            </a:pPr>
            <a:r>
              <a:rPr lang="en-US" altLang="zh-CN" sz="3600" b="1" dirty="0">
                <a:latin typeface="微软雅黑" panose="020B0503020204020204" pitchFamily="34" charset="-122"/>
                <a:ea typeface="微软雅黑" panose="020B0503020204020204" pitchFamily="34" charset="-122"/>
              </a:rPr>
              <a:t>content</a:t>
            </a:r>
            <a:endParaRPr lang="en-US" altLang="zh-CN" sz="3600" b="1"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016250" y="3793490"/>
            <a:ext cx="2514600" cy="645160"/>
            <a:chOff x="3016250" y="3770450"/>
            <a:chExt cx="2253039" cy="674080"/>
          </a:xfrm>
        </p:grpSpPr>
        <p:sp>
          <p:nvSpPr>
            <p:cNvPr id="11" name="椭圆 10"/>
            <p:cNvSpPr/>
            <p:nvPr/>
          </p:nvSpPr>
          <p:spPr>
            <a:xfrm>
              <a:off x="3016250" y="40386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0" name="文本框 19"/>
            <p:cNvSpPr txBox="1"/>
            <p:nvPr/>
          </p:nvSpPr>
          <p:spPr>
            <a:xfrm>
              <a:off x="3263248" y="3770450"/>
              <a:ext cx="2006041" cy="674080"/>
            </a:xfrm>
            <a:prstGeom prst="rect">
              <a:avLst/>
            </a:prstGeom>
            <a:noFill/>
          </p:spPr>
          <p:txBody>
            <a:bodyPr wrap="square" rtlCol="0">
              <a:spAutoFit/>
            </a:bodyPr>
            <a:lstStyle/>
            <a:p>
              <a:pPr algn="just">
                <a:lnSpc>
                  <a:spcPct val="150000"/>
                </a:lnSpc>
              </a:pPr>
              <a:r>
                <a:rPr lang="zh-CN" sz="2400" dirty="0">
                  <a:latin typeface="微软雅黑" panose="020B0503020204020204" pitchFamily="34" charset="-122"/>
                  <a:ea typeface="微软雅黑" panose="020B0503020204020204" pitchFamily="34" charset="-122"/>
                </a:rPr>
                <a:t>阅读理解部分</a:t>
              </a:r>
              <a:endParaRPr lang="zh-CN" sz="2400" dirty="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264550" y="3479724"/>
            <a:ext cx="2381350" cy="645160"/>
            <a:chOff x="9264550" y="3479724"/>
            <a:chExt cx="2381350" cy="645160"/>
          </a:xfrm>
        </p:grpSpPr>
        <p:sp>
          <p:nvSpPr>
            <p:cNvPr id="14" name="椭圆 13"/>
            <p:cNvSpPr/>
            <p:nvPr/>
          </p:nvSpPr>
          <p:spPr>
            <a:xfrm>
              <a:off x="9264550" y="3774522"/>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1" name="文本框 20"/>
            <p:cNvSpPr txBox="1"/>
            <p:nvPr/>
          </p:nvSpPr>
          <p:spPr>
            <a:xfrm>
              <a:off x="9639859" y="3479724"/>
              <a:ext cx="2006041" cy="645160"/>
            </a:xfrm>
            <a:prstGeom prst="rect">
              <a:avLst/>
            </a:prstGeom>
            <a:noFill/>
          </p:spPr>
          <p:txBody>
            <a:bodyPr wrap="square" rtlCol="0">
              <a:spAutoFit/>
            </a:bodyPr>
            <a:lstStyle/>
            <a:p>
              <a:pPr algn="just">
                <a:lnSpc>
                  <a:spcPct val="150000"/>
                </a:lnSpc>
              </a:pPr>
              <a:r>
                <a:rPr lang="zh-CN" sz="2400" dirty="0">
                  <a:latin typeface="微软雅黑" panose="020B0503020204020204" pitchFamily="34" charset="-122"/>
                  <a:ea typeface="微软雅黑" panose="020B0503020204020204" pitchFamily="34" charset="-122"/>
                </a:rPr>
                <a:t>作文部分</a:t>
              </a:r>
              <a:endParaRPr lang="zh-CN" sz="2400"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58887" y="2163278"/>
            <a:ext cx="2794000" cy="645160"/>
            <a:chOff x="8723800" y="2098066"/>
            <a:chExt cx="2794000" cy="645160"/>
          </a:xfrm>
        </p:grpSpPr>
        <p:sp>
          <p:nvSpPr>
            <p:cNvPr id="13" name="椭圆 12"/>
            <p:cNvSpPr/>
            <p:nvPr/>
          </p:nvSpPr>
          <p:spPr>
            <a:xfrm>
              <a:off x="8723800" y="2399200"/>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2" name="文本框 21"/>
            <p:cNvSpPr txBox="1"/>
            <p:nvPr/>
          </p:nvSpPr>
          <p:spPr>
            <a:xfrm>
              <a:off x="9113055" y="2098066"/>
              <a:ext cx="2404745" cy="645160"/>
            </a:xfrm>
            <a:prstGeom prst="rect">
              <a:avLst/>
            </a:prstGeom>
            <a:noFill/>
          </p:spPr>
          <p:txBody>
            <a:bodyPr wrap="square" rtlCol="0">
              <a:spAutoFit/>
            </a:bodyPr>
            <a:lstStyle/>
            <a:p>
              <a:pPr algn="just">
                <a:lnSpc>
                  <a:spcPct val="150000"/>
                </a:lnSpc>
              </a:pPr>
              <a:r>
                <a:rPr lang="zh-CN" sz="2400" dirty="0">
                  <a:latin typeface="微软雅黑" panose="020B0503020204020204" pitchFamily="34" charset="-122"/>
                  <a:ea typeface="微软雅黑" panose="020B0503020204020204" pitchFamily="34" charset="-122"/>
                </a:rPr>
                <a:t>完形填空部分</a:t>
              </a:r>
              <a:endParaRPr lang="zh-CN" sz="24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ppt_x"/>
                                          </p:val>
                                        </p:tav>
                                        <p:tav tm="100000">
                                          <p:val>
                                            <p:strVal val="#ppt_x"/>
                                          </p:val>
                                        </p:tav>
                                      </p:tavLst>
                                    </p:anim>
                                    <p:anim calcmode="lin" valueType="num">
                                      <p:cBhvr additive="base">
                                        <p:cTn id="8" dur="1750" fill="hold"/>
                                        <p:tgtEl>
                                          <p:spTgt spid="6"/>
                                        </p:tgtEl>
                                        <p:attrNameLst>
                                          <p:attrName>ppt_y</p:attrName>
                                        </p:attrNameLst>
                                      </p:cBhvr>
                                      <p:tavLst>
                                        <p:tav tm="0">
                                          <p:val>
                                            <p:strVal val="1+#ppt_h/2"/>
                                          </p:val>
                                        </p:tav>
                                        <p:tav tm="100000">
                                          <p:val>
                                            <p:strVal val="#ppt_y"/>
                                          </p:val>
                                        </p:tav>
                                      </p:tavLst>
                                    </p:anim>
                                  </p:childTnLst>
                                </p:cTn>
                              </p:par>
                              <p:par>
                                <p:cTn id="9" presetID="6" presetClass="emph" presetSubtype="0" accel="13300" decel="13300" fill="hold" grpId="1" nodeType="withEffect">
                                  <p:stCondLst>
                                    <p:cond delay="0"/>
                                  </p:stCondLst>
                                  <p:childTnLst>
                                    <p:animScale>
                                      <p:cBhvr>
                                        <p:cTn id="10" dur="750" fill="hold"/>
                                        <p:tgtEl>
                                          <p:spTgt spid="6"/>
                                        </p:tgtEl>
                                      </p:cBhvr>
                                      <p:by x="150000" y="150000"/>
                                    </p:animScale>
                                  </p:childTnLst>
                                </p:cTn>
                              </p:par>
                              <p:par>
                                <p:cTn id="11" presetID="6" presetClass="emph" presetSubtype="0" accel="10000" decel="10000" fill="hold" grpId="2" nodeType="withEffect">
                                  <p:stCondLst>
                                    <p:cond delay="750"/>
                                  </p:stCondLst>
                                  <p:childTnLst>
                                    <p:animScale>
                                      <p:cBhvr>
                                        <p:cTn id="12" dur="1000" fill="hold"/>
                                        <p:tgtEl>
                                          <p:spTgt spid="6"/>
                                        </p:tgtEl>
                                      </p:cBhvr>
                                      <p:by x="66000" y="66000"/>
                                    </p:animScale>
                                  </p:childTnLst>
                                </p:cTn>
                              </p:par>
                              <p:par>
                                <p:cTn id="13" presetID="2" presetClass="entr" presetSubtype="4"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750" fill="hold"/>
                                        <p:tgtEl>
                                          <p:spTgt spid="7"/>
                                        </p:tgtEl>
                                        <p:attrNameLst>
                                          <p:attrName>ppt_x</p:attrName>
                                        </p:attrNameLst>
                                      </p:cBhvr>
                                      <p:tavLst>
                                        <p:tav tm="0">
                                          <p:val>
                                            <p:strVal val="#ppt_x"/>
                                          </p:val>
                                        </p:tav>
                                        <p:tav tm="100000">
                                          <p:val>
                                            <p:strVal val="#ppt_x"/>
                                          </p:val>
                                        </p:tav>
                                      </p:tavLst>
                                    </p:anim>
                                    <p:anim calcmode="lin" valueType="num">
                                      <p:cBhvr additive="base">
                                        <p:cTn id="16" dur="1750" fill="hold"/>
                                        <p:tgtEl>
                                          <p:spTgt spid="7"/>
                                        </p:tgtEl>
                                        <p:attrNameLst>
                                          <p:attrName>ppt_y</p:attrName>
                                        </p:attrNameLst>
                                      </p:cBhvr>
                                      <p:tavLst>
                                        <p:tav tm="0">
                                          <p:val>
                                            <p:strVal val="1+#ppt_h/2"/>
                                          </p:val>
                                        </p:tav>
                                        <p:tav tm="100000">
                                          <p:val>
                                            <p:strVal val="#ppt_y"/>
                                          </p:val>
                                        </p:tav>
                                      </p:tavLst>
                                    </p:anim>
                                  </p:childTnLst>
                                </p:cTn>
                              </p:par>
                              <p:par>
                                <p:cTn id="17" presetID="6" presetClass="emph" presetSubtype="0" accel="10000" decel="10000" fill="hold" grpId="1" nodeType="withEffect">
                                  <p:stCondLst>
                                    <p:cond delay="250"/>
                                  </p:stCondLst>
                                  <p:childTnLst>
                                    <p:animScale>
                                      <p:cBhvr>
                                        <p:cTn id="18" dur="1000" fill="hold"/>
                                        <p:tgtEl>
                                          <p:spTgt spid="7"/>
                                        </p:tgtEl>
                                      </p:cBhvr>
                                      <p:by x="150000" y="150000"/>
                                    </p:animScale>
                                  </p:childTnLst>
                                </p:cTn>
                              </p:par>
                              <p:par>
                                <p:cTn id="19" presetID="6" presetClass="emph" presetSubtype="0" accel="10000" decel="10000" fill="hold" grpId="2" nodeType="withEffect">
                                  <p:stCondLst>
                                    <p:cond delay="1250"/>
                                  </p:stCondLst>
                                  <p:childTnLst>
                                    <p:animScale>
                                      <p:cBhvr>
                                        <p:cTn id="20" dur="1000" fill="hold"/>
                                        <p:tgtEl>
                                          <p:spTgt spid="7"/>
                                        </p:tgtEl>
                                      </p:cBhvr>
                                      <p:by x="66000" y="66000"/>
                                    </p:animScale>
                                  </p:childTnLst>
                                </p:cTn>
                              </p:par>
                              <p:par>
                                <p:cTn id="21" presetID="53" presetClass="entr" presetSubtype="16" fill="hold" nodeType="withEffect">
                                  <p:stCondLst>
                                    <p:cond delay="150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750" fill="hold"/>
                                        <p:tgtEl>
                                          <p:spTgt spid="23"/>
                                        </p:tgtEl>
                                        <p:attrNameLst>
                                          <p:attrName>ppt_w</p:attrName>
                                        </p:attrNameLst>
                                      </p:cBhvr>
                                      <p:tavLst>
                                        <p:tav tm="0">
                                          <p:val>
                                            <p:fltVal val="0"/>
                                          </p:val>
                                        </p:tav>
                                        <p:tav tm="100000">
                                          <p:val>
                                            <p:strVal val="#ppt_w"/>
                                          </p:val>
                                        </p:tav>
                                      </p:tavLst>
                                    </p:anim>
                                    <p:anim calcmode="lin" valueType="num">
                                      <p:cBhvr>
                                        <p:cTn id="24" dur="1750" fill="hold"/>
                                        <p:tgtEl>
                                          <p:spTgt spid="23"/>
                                        </p:tgtEl>
                                        <p:attrNameLst>
                                          <p:attrName>ppt_h</p:attrName>
                                        </p:attrNameLst>
                                      </p:cBhvr>
                                      <p:tavLst>
                                        <p:tav tm="0">
                                          <p:val>
                                            <p:fltVal val="0"/>
                                          </p:val>
                                        </p:tav>
                                        <p:tav tm="100000">
                                          <p:val>
                                            <p:strVal val="#ppt_h"/>
                                          </p:val>
                                        </p:tav>
                                      </p:tavLst>
                                    </p:anim>
                                    <p:animEffect transition="in" filter="fade">
                                      <p:cBhvr>
                                        <p:cTn id="25" dur="1750"/>
                                        <p:tgtEl>
                                          <p:spTgt spid="23"/>
                                        </p:tgtEl>
                                      </p:cBhvr>
                                    </p:animEffect>
                                  </p:childTnLst>
                                </p:cTn>
                              </p:par>
                              <p:par>
                                <p:cTn id="26" presetID="42" presetClass="path" presetSubtype="0" accel="50000" decel="50000" fill="hold" nodeType="withEffect">
                                  <p:stCondLst>
                                    <p:cond delay="1500"/>
                                  </p:stCondLst>
                                  <p:childTnLst>
                                    <p:animMotion origin="layout" path="M -0.11654 0.02917 L 1.45833E-6 -1.85185E-6 " pathEditMode="relative" rAng="0" ptsTypes="AA">
                                      <p:cBhvr>
                                        <p:cTn id="27" dur="1750" fill="hold"/>
                                        <p:tgtEl>
                                          <p:spTgt spid="23"/>
                                        </p:tgtEl>
                                        <p:attrNameLst>
                                          <p:attrName>ppt_x</p:attrName>
                                          <p:attrName>ppt_y</p:attrName>
                                        </p:attrNameLst>
                                      </p:cBhvr>
                                      <p:rCtr x="5820" y="-1458"/>
                                    </p:animMotion>
                                  </p:childTnLst>
                                </p:cTn>
                              </p:par>
                              <p:par>
                                <p:cTn id="28" presetID="2" presetClass="entr" presetSubtype="4" fill="hold" grpId="0" nodeType="withEffect">
                                  <p:stCondLst>
                                    <p:cond delay="5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750" fill="hold"/>
                                        <p:tgtEl>
                                          <p:spTgt spid="8"/>
                                        </p:tgtEl>
                                        <p:attrNameLst>
                                          <p:attrName>ppt_x</p:attrName>
                                        </p:attrNameLst>
                                      </p:cBhvr>
                                      <p:tavLst>
                                        <p:tav tm="0">
                                          <p:val>
                                            <p:strVal val="#ppt_x"/>
                                          </p:val>
                                        </p:tav>
                                        <p:tav tm="100000">
                                          <p:val>
                                            <p:strVal val="#ppt_x"/>
                                          </p:val>
                                        </p:tav>
                                      </p:tavLst>
                                    </p:anim>
                                    <p:anim calcmode="lin" valueType="num">
                                      <p:cBhvr additive="base">
                                        <p:cTn id="31" dur="1750" fill="hold"/>
                                        <p:tgtEl>
                                          <p:spTgt spid="8"/>
                                        </p:tgtEl>
                                        <p:attrNameLst>
                                          <p:attrName>ppt_y</p:attrName>
                                        </p:attrNameLst>
                                      </p:cBhvr>
                                      <p:tavLst>
                                        <p:tav tm="0">
                                          <p:val>
                                            <p:strVal val="1+#ppt_h/2"/>
                                          </p:val>
                                        </p:tav>
                                        <p:tav tm="100000">
                                          <p:val>
                                            <p:strVal val="#ppt_y"/>
                                          </p:val>
                                        </p:tav>
                                      </p:tavLst>
                                    </p:anim>
                                  </p:childTnLst>
                                </p:cTn>
                              </p:par>
                              <p:par>
                                <p:cTn id="32" presetID="6" presetClass="emph" presetSubtype="0" accel="8000" decel="8000" fill="hold" grpId="1" nodeType="withEffect">
                                  <p:stCondLst>
                                    <p:cond delay="500"/>
                                  </p:stCondLst>
                                  <p:childTnLst>
                                    <p:animScale>
                                      <p:cBhvr>
                                        <p:cTn id="33" dur="1250" fill="hold"/>
                                        <p:tgtEl>
                                          <p:spTgt spid="8"/>
                                        </p:tgtEl>
                                      </p:cBhvr>
                                      <p:by x="150000" y="150000"/>
                                    </p:animScale>
                                  </p:childTnLst>
                                </p:cTn>
                              </p:par>
                              <p:par>
                                <p:cTn id="34" presetID="6" presetClass="emph" presetSubtype="0" accel="10000" decel="10000" fill="hold" grpId="2" nodeType="withEffect">
                                  <p:stCondLst>
                                    <p:cond delay="1750"/>
                                  </p:stCondLst>
                                  <p:childTnLst>
                                    <p:animScale>
                                      <p:cBhvr>
                                        <p:cTn id="35" dur="1000" fill="hold"/>
                                        <p:tgtEl>
                                          <p:spTgt spid="8"/>
                                        </p:tgtEl>
                                      </p:cBhvr>
                                      <p:by x="66000" y="66000"/>
                                    </p:animScale>
                                  </p:childTnLst>
                                </p:cTn>
                              </p:par>
                              <p:par>
                                <p:cTn id="36" presetID="47" presetClass="entr" presetSubtype="0" fill="hold" grpId="0" nodeType="withEffect">
                                  <p:stCondLst>
                                    <p:cond delay="100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53" presetClass="entr" presetSubtype="16" fill="hold" nodeType="withEffect">
                                  <p:stCondLst>
                                    <p:cond delay="20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750" fill="hold"/>
                                        <p:tgtEl>
                                          <p:spTgt spid="24"/>
                                        </p:tgtEl>
                                        <p:attrNameLst>
                                          <p:attrName>ppt_w</p:attrName>
                                        </p:attrNameLst>
                                      </p:cBhvr>
                                      <p:tavLst>
                                        <p:tav tm="0">
                                          <p:val>
                                            <p:fltVal val="0"/>
                                          </p:val>
                                        </p:tav>
                                        <p:tav tm="100000">
                                          <p:val>
                                            <p:strVal val="#ppt_w"/>
                                          </p:val>
                                        </p:tav>
                                      </p:tavLst>
                                    </p:anim>
                                    <p:anim calcmode="lin" valueType="num">
                                      <p:cBhvr>
                                        <p:cTn id="44" dur="1750" fill="hold"/>
                                        <p:tgtEl>
                                          <p:spTgt spid="24"/>
                                        </p:tgtEl>
                                        <p:attrNameLst>
                                          <p:attrName>ppt_h</p:attrName>
                                        </p:attrNameLst>
                                      </p:cBhvr>
                                      <p:tavLst>
                                        <p:tav tm="0">
                                          <p:val>
                                            <p:fltVal val="0"/>
                                          </p:val>
                                        </p:tav>
                                        <p:tav tm="100000">
                                          <p:val>
                                            <p:strVal val="#ppt_h"/>
                                          </p:val>
                                        </p:tav>
                                      </p:tavLst>
                                    </p:anim>
                                    <p:animEffect transition="in" filter="fade">
                                      <p:cBhvr>
                                        <p:cTn id="45" dur="1750"/>
                                        <p:tgtEl>
                                          <p:spTgt spid="24"/>
                                        </p:tgtEl>
                                      </p:cBhvr>
                                    </p:animEffect>
                                  </p:childTnLst>
                                </p:cTn>
                              </p:par>
                              <p:par>
                                <p:cTn id="46" presetID="42" presetClass="path" presetSubtype="0" accel="50000" decel="50000" fill="hold" nodeType="withEffect">
                                  <p:stCondLst>
                                    <p:cond delay="2000"/>
                                  </p:stCondLst>
                                  <p:childTnLst>
                                    <p:animMotion origin="layout" path="M -0.31224 -0.08218 L -2.08333E-6 0 " pathEditMode="relative" rAng="0" ptsTypes="AA">
                                      <p:cBhvr>
                                        <p:cTn id="47" dur="1750" fill="hold"/>
                                        <p:tgtEl>
                                          <p:spTgt spid="24"/>
                                        </p:tgtEl>
                                        <p:attrNameLst>
                                          <p:attrName>ppt_x</p:attrName>
                                          <p:attrName>ppt_y</p:attrName>
                                        </p:attrNameLst>
                                      </p:cBhvr>
                                      <p:rCtr x="15612" y="4097"/>
                                    </p:animMotion>
                                  </p:childTnLst>
                                </p:cTn>
                              </p:par>
                              <p:par>
                                <p:cTn id="48" presetID="2" presetClass="entr" presetSubtype="4" fill="hold" grpId="0" nodeType="withEffect">
                                  <p:stCondLst>
                                    <p:cond delay="75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750" fill="hold"/>
                                        <p:tgtEl>
                                          <p:spTgt spid="9"/>
                                        </p:tgtEl>
                                        <p:attrNameLst>
                                          <p:attrName>ppt_x</p:attrName>
                                        </p:attrNameLst>
                                      </p:cBhvr>
                                      <p:tavLst>
                                        <p:tav tm="0">
                                          <p:val>
                                            <p:strVal val="#ppt_x"/>
                                          </p:val>
                                        </p:tav>
                                        <p:tav tm="100000">
                                          <p:val>
                                            <p:strVal val="#ppt_x"/>
                                          </p:val>
                                        </p:tav>
                                      </p:tavLst>
                                    </p:anim>
                                    <p:anim calcmode="lin" valueType="num">
                                      <p:cBhvr additive="base">
                                        <p:cTn id="51" dur="1750" fill="hold"/>
                                        <p:tgtEl>
                                          <p:spTgt spid="9"/>
                                        </p:tgtEl>
                                        <p:attrNameLst>
                                          <p:attrName>ppt_y</p:attrName>
                                        </p:attrNameLst>
                                      </p:cBhvr>
                                      <p:tavLst>
                                        <p:tav tm="0">
                                          <p:val>
                                            <p:strVal val="1+#ppt_h/2"/>
                                          </p:val>
                                        </p:tav>
                                        <p:tav tm="100000">
                                          <p:val>
                                            <p:strVal val="#ppt_y"/>
                                          </p:val>
                                        </p:tav>
                                      </p:tavLst>
                                    </p:anim>
                                  </p:childTnLst>
                                </p:cTn>
                              </p:par>
                              <p:par>
                                <p:cTn id="52" presetID="6" presetClass="emph" presetSubtype="0" accel="6600" decel="6600" fill="hold" grpId="1" nodeType="withEffect">
                                  <p:stCondLst>
                                    <p:cond delay="750"/>
                                  </p:stCondLst>
                                  <p:childTnLst>
                                    <p:animScale>
                                      <p:cBhvr>
                                        <p:cTn id="53" dur="1500" fill="hold"/>
                                        <p:tgtEl>
                                          <p:spTgt spid="9"/>
                                        </p:tgtEl>
                                      </p:cBhvr>
                                      <p:by x="150000" y="150000"/>
                                    </p:animScale>
                                  </p:childTnLst>
                                </p:cTn>
                              </p:par>
                              <p:par>
                                <p:cTn id="54" presetID="6" presetClass="emph" presetSubtype="0" accel="10000" decel="10000" fill="hold" grpId="2" nodeType="withEffect">
                                  <p:stCondLst>
                                    <p:cond delay="2250"/>
                                  </p:stCondLst>
                                  <p:childTnLst>
                                    <p:animScale>
                                      <p:cBhvr>
                                        <p:cTn id="55" dur="1000" fill="hold"/>
                                        <p:tgtEl>
                                          <p:spTgt spid="9"/>
                                        </p:tgtEl>
                                      </p:cBhvr>
                                      <p:by x="66000" y="66000"/>
                                    </p:animScale>
                                  </p:childTnLst>
                                </p:cTn>
                              </p:par>
                              <p:par>
                                <p:cTn id="56" presetID="53" presetClass="entr" presetSubtype="16" fill="hold" nodeType="withEffect">
                                  <p:stCondLst>
                                    <p:cond delay="250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750" fill="hold"/>
                                        <p:tgtEl>
                                          <p:spTgt spid="25"/>
                                        </p:tgtEl>
                                        <p:attrNameLst>
                                          <p:attrName>ppt_w</p:attrName>
                                        </p:attrNameLst>
                                      </p:cBhvr>
                                      <p:tavLst>
                                        <p:tav tm="0">
                                          <p:val>
                                            <p:fltVal val="0"/>
                                          </p:val>
                                        </p:tav>
                                        <p:tav tm="100000">
                                          <p:val>
                                            <p:strVal val="#ppt_w"/>
                                          </p:val>
                                        </p:tav>
                                      </p:tavLst>
                                    </p:anim>
                                    <p:anim calcmode="lin" valueType="num">
                                      <p:cBhvr>
                                        <p:cTn id="59" dur="1750" fill="hold"/>
                                        <p:tgtEl>
                                          <p:spTgt spid="25"/>
                                        </p:tgtEl>
                                        <p:attrNameLst>
                                          <p:attrName>ppt_h</p:attrName>
                                        </p:attrNameLst>
                                      </p:cBhvr>
                                      <p:tavLst>
                                        <p:tav tm="0">
                                          <p:val>
                                            <p:fltVal val="0"/>
                                          </p:val>
                                        </p:tav>
                                        <p:tav tm="100000">
                                          <p:val>
                                            <p:strVal val="#ppt_h"/>
                                          </p:val>
                                        </p:tav>
                                      </p:tavLst>
                                    </p:anim>
                                    <p:animEffect transition="in" filter="fade">
                                      <p:cBhvr>
                                        <p:cTn id="60" dur="1750"/>
                                        <p:tgtEl>
                                          <p:spTgt spid="25"/>
                                        </p:tgtEl>
                                      </p:cBhvr>
                                    </p:animEffect>
                                  </p:childTnLst>
                                </p:cTn>
                              </p:par>
                              <p:par>
                                <p:cTn id="61" presetID="42" presetClass="path" presetSubtype="0" accel="50000" decel="50000" fill="hold" nodeType="withEffect">
                                  <p:stCondLst>
                                    <p:cond delay="2500"/>
                                  </p:stCondLst>
                                  <p:childTnLst>
                                    <p:animMotion origin="layout" path="M -0.06888 -0.1375 L 4.16667E-6 -4.81481E-6 " pathEditMode="relative" rAng="0" ptsTypes="AA">
                                      <p:cBhvr>
                                        <p:cTn id="62" dur="1750" fill="hold"/>
                                        <p:tgtEl>
                                          <p:spTgt spid="25"/>
                                        </p:tgtEl>
                                        <p:attrNameLst>
                                          <p:attrName>ppt_x</p:attrName>
                                          <p:attrName>ppt_y</p:attrName>
                                        </p:attrNameLst>
                                      </p:cBhvr>
                                      <p:rCtr x="3438" y="6875"/>
                                    </p:animMotion>
                                  </p:childTnLst>
                                </p:cTn>
                              </p:par>
                              <p:par>
                                <p:cTn id="63" presetID="53" presetClass="entr" presetSubtype="16" fill="hold" nodeType="withEffect">
                                  <p:stCondLst>
                                    <p:cond delay="300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500" fill="hold"/>
                                        <p:tgtEl>
                                          <p:spTgt spid="26"/>
                                        </p:tgtEl>
                                        <p:attrNameLst>
                                          <p:attrName>ppt_w</p:attrName>
                                        </p:attrNameLst>
                                      </p:cBhvr>
                                      <p:tavLst>
                                        <p:tav tm="0">
                                          <p:val>
                                            <p:fltVal val="0"/>
                                          </p:val>
                                        </p:tav>
                                        <p:tav tm="100000">
                                          <p:val>
                                            <p:strVal val="#ppt_w"/>
                                          </p:val>
                                        </p:tav>
                                      </p:tavLst>
                                    </p:anim>
                                    <p:anim calcmode="lin" valueType="num">
                                      <p:cBhvr>
                                        <p:cTn id="66" dur="1500" fill="hold"/>
                                        <p:tgtEl>
                                          <p:spTgt spid="26"/>
                                        </p:tgtEl>
                                        <p:attrNameLst>
                                          <p:attrName>ppt_h</p:attrName>
                                        </p:attrNameLst>
                                      </p:cBhvr>
                                      <p:tavLst>
                                        <p:tav tm="0">
                                          <p:val>
                                            <p:fltVal val="0"/>
                                          </p:val>
                                        </p:tav>
                                        <p:tav tm="100000">
                                          <p:val>
                                            <p:strVal val="#ppt_h"/>
                                          </p:val>
                                        </p:tav>
                                      </p:tavLst>
                                    </p:anim>
                                    <p:animEffect transition="in" filter="fade">
                                      <p:cBhvr>
                                        <p:cTn id="67" dur="1500"/>
                                        <p:tgtEl>
                                          <p:spTgt spid="26"/>
                                        </p:tgtEl>
                                      </p:cBhvr>
                                    </p:animEffect>
                                  </p:childTnLst>
                                </p:cTn>
                              </p:par>
                              <p:par>
                                <p:cTn id="68" presetID="42" presetClass="path" presetSubtype="0" accel="50000" decel="50000" fill="hold" nodeType="withEffect">
                                  <p:stCondLst>
                                    <p:cond delay="3000"/>
                                  </p:stCondLst>
                                  <p:childTnLst>
                                    <p:animMotion origin="layout" path="M 0.00235 -0.06875 L 0.00026 -0.00023 " pathEditMode="relative" rAng="0" ptsTypes="AA">
                                      <p:cBhvr>
                                        <p:cTn id="69" dur="1500" fill="hold"/>
                                        <p:tgtEl>
                                          <p:spTgt spid="26"/>
                                        </p:tgtEl>
                                        <p:attrNameLst>
                                          <p:attrName>ppt_x</p:attrName>
                                          <p:attrName>ppt_y</p:attrName>
                                        </p:attrNameLst>
                                      </p:cBhvr>
                                      <p:rCtr x="-104" y="3426"/>
                                    </p:animMotion>
                                  </p:childTnLst>
                                </p:cTn>
                              </p:par>
                              <p:par>
                                <p:cTn id="70" presetID="2" presetClass="entr" presetSubtype="4" fill="hold" grpId="0" nodeType="withEffect">
                                  <p:stCondLst>
                                    <p:cond delay="100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1750" fill="hold"/>
                                        <p:tgtEl>
                                          <p:spTgt spid="10"/>
                                        </p:tgtEl>
                                        <p:attrNameLst>
                                          <p:attrName>ppt_x</p:attrName>
                                        </p:attrNameLst>
                                      </p:cBhvr>
                                      <p:tavLst>
                                        <p:tav tm="0">
                                          <p:val>
                                            <p:strVal val="#ppt_x"/>
                                          </p:val>
                                        </p:tav>
                                        <p:tav tm="100000">
                                          <p:val>
                                            <p:strVal val="#ppt_x"/>
                                          </p:val>
                                        </p:tav>
                                      </p:tavLst>
                                    </p:anim>
                                    <p:anim calcmode="lin" valueType="num">
                                      <p:cBhvr additive="base">
                                        <p:cTn id="73" dur="1750" fill="hold"/>
                                        <p:tgtEl>
                                          <p:spTgt spid="10"/>
                                        </p:tgtEl>
                                        <p:attrNameLst>
                                          <p:attrName>ppt_y</p:attrName>
                                        </p:attrNameLst>
                                      </p:cBhvr>
                                      <p:tavLst>
                                        <p:tav tm="0">
                                          <p:val>
                                            <p:strVal val="1+#ppt_h/2"/>
                                          </p:val>
                                        </p:tav>
                                        <p:tav tm="100000">
                                          <p:val>
                                            <p:strVal val="#ppt_y"/>
                                          </p:val>
                                        </p:tav>
                                      </p:tavLst>
                                    </p:anim>
                                  </p:childTnLst>
                                </p:cTn>
                              </p:par>
                              <p:par>
                                <p:cTn id="74" presetID="6" presetClass="emph" presetSubtype="0" accel="5700" decel="5700" fill="hold" grpId="1" nodeType="withEffect">
                                  <p:stCondLst>
                                    <p:cond delay="1000"/>
                                  </p:stCondLst>
                                  <p:childTnLst>
                                    <p:animScale>
                                      <p:cBhvr>
                                        <p:cTn id="75" dur="1750" fill="hold"/>
                                        <p:tgtEl>
                                          <p:spTgt spid="10"/>
                                        </p:tgtEl>
                                      </p:cBhvr>
                                      <p:by x="150000" y="150000"/>
                                    </p:animScale>
                                  </p:childTnLst>
                                </p:cTn>
                              </p:par>
                              <p:par>
                                <p:cTn id="76" presetID="6" presetClass="emph" presetSubtype="0" accel="10000" decel="10000" fill="hold" grpId="2" nodeType="withEffect">
                                  <p:stCondLst>
                                    <p:cond delay="2750"/>
                                  </p:stCondLst>
                                  <p:childTnLst>
                                    <p:animScale>
                                      <p:cBhvr>
                                        <p:cTn id="77" dur="1000" fill="hold"/>
                                        <p:tgtEl>
                                          <p:spTgt spid="10"/>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1"/>
            </p:custDataLst>
          </p:nvPr>
        </p:nvGraphicFramePr>
        <p:xfrm>
          <a:off x="-13335" y="156845"/>
          <a:ext cx="12185015" cy="6362065"/>
        </p:xfrm>
        <a:graphic>
          <a:graphicData uri="http://schemas.openxmlformats.org/drawingml/2006/table">
            <a:tbl>
              <a:tblPr firstRow="1" bandRow="1">
                <a:tableStyleId>{5C22544A-7EE6-4342-B048-85BDC9FD1C3A}</a:tableStyleId>
              </a:tblPr>
              <a:tblGrid>
                <a:gridCol w="1312545"/>
                <a:gridCol w="1340485"/>
                <a:gridCol w="1339215"/>
                <a:gridCol w="1326515"/>
                <a:gridCol w="1327150"/>
                <a:gridCol w="1311910"/>
                <a:gridCol w="1229995"/>
                <a:gridCol w="1354455"/>
                <a:gridCol w="1642745"/>
              </a:tblGrid>
              <a:tr h="702310">
                <a:tc>
                  <a:txBody>
                    <a:bodyPr/>
                    <a:lstStyle/>
                    <a:p>
                      <a:pPr>
                        <a:buNone/>
                      </a:pPr>
                      <a:endParaRPr lang="en-US" altLang="zh-CN" dirty="0"/>
                    </a:p>
                  </a:txBody>
                  <a:tcPr/>
                </a:tc>
                <a:tc>
                  <a:txBody>
                    <a:bodyPr/>
                    <a:lstStyle/>
                    <a:p>
                      <a:pPr>
                        <a:buNone/>
                      </a:pPr>
                      <a:r>
                        <a:rPr lang="zh-CN" altLang="en-US"/>
                        <a:t>阅读</a:t>
                      </a:r>
                      <a:r>
                        <a:rPr lang="en-US" altLang="zh-CN" dirty="0"/>
                        <a:t>A</a:t>
                      </a:r>
                      <a:endParaRPr lang="en-US" altLang="zh-CN" dirty="0"/>
                    </a:p>
                  </a:txBody>
                  <a:tcPr/>
                </a:tc>
                <a:tc>
                  <a:txBody>
                    <a:bodyPr/>
                    <a:lstStyle/>
                    <a:p>
                      <a:pPr>
                        <a:buNone/>
                      </a:pPr>
                      <a:r>
                        <a:rPr lang="zh-CN" altLang="en-US"/>
                        <a:t>阅读</a:t>
                      </a:r>
                      <a:r>
                        <a:rPr lang="en-US" altLang="zh-CN" dirty="0"/>
                        <a:t>B </a:t>
                      </a:r>
                      <a:endParaRPr lang="en-US" altLang="zh-CN" dirty="0"/>
                    </a:p>
                  </a:txBody>
                  <a:tcPr/>
                </a:tc>
                <a:tc>
                  <a:txBody>
                    <a:bodyPr/>
                    <a:lstStyle/>
                    <a:p>
                      <a:pPr>
                        <a:buNone/>
                      </a:pPr>
                      <a:r>
                        <a:rPr lang="zh-CN" altLang="en-US"/>
                        <a:t>阅读</a:t>
                      </a:r>
                      <a:r>
                        <a:rPr lang="en-US" altLang="zh-CN" dirty="0"/>
                        <a:t>C</a:t>
                      </a:r>
                      <a:endParaRPr lang="en-US" altLang="zh-CN" dirty="0"/>
                    </a:p>
                  </a:txBody>
                  <a:tcPr/>
                </a:tc>
                <a:tc>
                  <a:txBody>
                    <a:bodyPr/>
                    <a:lstStyle/>
                    <a:p>
                      <a:pPr>
                        <a:buNone/>
                      </a:pPr>
                      <a:r>
                        <a:rPr lang="zh-CN" altLang="en-US"/>
                        <a:t>七选五</a:t>
                      </a:r>
                      <a:endParaRPr lang="zh-CN" altLang="en-US"/>
                    </a:p>
                  </a:txBody>
                  <a:tcPr/>
                </a:tc>
                <a:tc>
                  <a:txBody>
                    <a:bodyPr/>
                    <a:lstStyle/>
                    <a:p>
                      <a:pPr>
                        <a:buNone/>
                      </a:pPr>
                      <a:r>
                        <a:rPr lang="zh-CN" altLang="en-US"/>
                        <a:t>完型填空</a:t>
                      </a:r>
                      <a:endParaRPr lang="zh-CN" altLang="en-US"/>
                    </a:p>
                  </a:txBody>
                  <a:tcPr/>
                </a:tc>
                <a:tc>
                  <a:txBody>
                    <a:bodyPr/>
                    <a:lstStyle/>
                    <a:p>
                      <a:pPr>
                        <a:buNone/>
                      </a:pPr>
                      <a:r>
                        <a:rPr lang="zh-CN" altLang="en-US"/>
                        <a:t>语法填空</a:t>
                      </a:r>
                      <a:endParaRPr lang="zh-CN" altLang="en-US"/>
                    </a:p>
                  </a:txBody>
                  <a:tcPr/>
                </a:tc>
                <a:tc>
                  <a:txBody>
                    <a:bodyPr/>
                    <a:lstStyle/>
                    <a:p>
                      <a:pPr>
                        <a:buNone/>
                      </a:pPr>
                      <a:r>
                        <a:rPr lang="zh-CN" altLang="en-US"/>
                        <a:t>应用文</a:t>
                      </a:r>
                      <a:endParaRPr lang="zh-CN" altLang="en-US"/>
                    </a:p>
                  </a:txBody>
                  <a:tcPr/>
                </a:tc>
                <a:tc>
                  <a:txBody>
                    <a:bodyPr/>
                    <a:lstStyle/>
                    <a:p>
                      <a:pPr>
                        <a:buNone/>
                      </a:pPr>
                      <a:r>
                        <a:rPr lang="zh-CN" altLang="en-US"/>
                        <a:t>读后续写</a:t>
                      </a:r>
                      <a:endParaRPr lang="zh-CN" altLang="en-US"/>
                    </a:p>
                  </a:txBody>
                  <a:tcPr/>
                </a:tc>
              </a:tr>
              <a:tr h="1307465">
                <a:tc>
                  <a:txBody>
                    <a:bodyPr/>
                    <a:lstStyle/>
                    <a:p>
                      <a:pPr>
                        <a:buNone/>
                      </a:pPr>
                      <a:r>
                        <a:rPr lang="zh-CN" altLang="en-US"/>
                        <a:t>语篇类型</a:t>
                      </a:r>
                      <a:endParaRPr lang="zh-CN" altLang="en-US"/>
                    </a:p>
                  </a:txBody>
                  <a:tcPr/>
                </a:tc>
                <a:tc>
                  <a:txBody>
                    <a:bodyPr/>
                    <a:lstStyle/>
                    <a:p>
                      <a:pPr>
                        <a:buNone/>
                      </a:pPr>
                      <a:r>
                        <a:rPr lang="zh-CN" altLang="en-US"/>
                        <a:t>人与社会</a:t>
                      </a:r>
                      <a:endParaRPr lang="zh-CN" altLang="en-US"/>
                    </a:p>
                  </a:txBody>
                  <a:tcPr/>
                </a:tc>
                <a:tc>
                  <a:txBody>
                    <a:bodyPr/>
                    <a:lstStyle/>
                    <a:p>
                      <a:pPr>
                        <a:buNone/>
                      </a:pPr>
                      <a:r>
                        <a:rPr lang="zh-CN" altLang="en-US" dirty="0"/>
                        <a:t>人与社会</a:t>
                      </a:r>
                      <a:endParaRPr lang="zh-CN" altLang="en-US" dirty="0"/>
                    </a:p>
                  </a:txBody>
                  <a:tcPr/>
                </a:tc>
                <a:tc>
                  <a:txBody>
                    <a:bodyPr/>
                    <a:lstStyle/>
                    <a:p>
                      <a:pPr>
                        <a:buNone/>
                      </a:pPr>
                      <a:r>
                        <a:rPr lang="zh-CN" altLang="en-US"/>
                        <a:t>人与自我</a:t>
                      </a:r>
                      <a:endParaRPr lang="zh-CN" altLang="en-US"/>
                    </a:p>
                  </a:txBody>
                  <a:tcPr/>
                </a:tc>
                <a:tc>
                  <a:txBody>
                    <a:bodyPr/>
                    <a:lstStyle/>
                    <a:p>
                      <a:pPr>
                        <a:buNone/>
                      </a:pPr>
                      <a:r>
                        <a:rPr lang="zh-CN" altLang="en-US"/>
                        <a:t>人与自我</a:t>
                      </a:r>
                      <a:endParaRPr lang="zh-CN" altLang="en-US"/>
                    </a:p>
                  </a:txBody>
                  <a:tcPr/>
                </a:tc>
                <a:tc>
                  <a:txBody>
                    <a:bodyPr/>
                    <a:lstStyle/>
                    <a:p>
                      <a:pPr>
                        <a:buNone/>
                      </a:pPr>
                      <a:r>
                        <a:rPr lang="zh-CN" altLang="en-US"/>
                        <a:t>人与社会</a:t>
                      </a:r>
                      <a:endParaRPr lang="zh-CN" altLang="en-US"/>
                    </a:p>
                  </a:txBody>
                  <a:tcPr/>
                </a:tc>
                <a:tc>
                  <a:txBody>
                    <a:bodyPr/>
                    <a:lstStyle/>
                    <a:p>
                      <a:pPr>
                        <a:buNone/>
                      </a:pPr>
                      <a:r>
                        <a:rPr lang="zh-CN" altLang="en-US"/>
                        <a:t>人与自然</a:t>
                      </a:r>
                      <a:endParaRPr lang="zh-CN" altLang="en-US"/>
                    </a:p>
                  </a:txBody>
                  <a:tcPr/>
                </a:tc>
                <a:tc>
                  <a:txBody>
                    <a:bodyPr/>
                    <a:lstStyle/>
                    <a:p>
                      <a:pPr>
                        <a:buNone/>
                      </a:pPr>
                      <a:r>
                        <a:rPr lang="zh-CN" altLang="en-US"/>
                        <a:t>人与社会</a:t>
                      </a:r>
                      <a:endParaRPr lang="zh-CN" altLang="en-US"/>
                    </a:p>
                  </a:txBody>
                  <a:tcPr/>
                </a:tc>
                <a:tc>
                  <a:txBody>
                    <a:bodyPr/>
                    <a:lstStyle/>
                    <a:p>
                      <a:pPr>
                        <a:buNone/>
                      </a:pPr>
                      <a:r>
                        <a:rPr lang="zh-CN" altLang="en-US"/>
                        <a:t>人与社会</a:t>
                      </a:r>
                      <a:endParaRPr lang="zh-CN" altLang="en-US"/>
                    </a:p>
                  </a:txBody>
                  <a:tcPr/>
                </a:tc>
              </a:tr>
              <a:tr h="1307465">
                <a:tc>
                  <a:txBody>
                    <a:bodyPr/>
                    <a:lstStyle/>
                    <a:p>
                      <a:pPr>
                        <a:buNone/>
                      </a:pPr>
                      <a:r>
                        <a:rPr lang="zh-CN" altLang="en-US"/>
                        <a:t>语篇体裁</a:t>
                      </a:r>
                      <a:endParaRPr lang="zh-CN" altLang="en-US"/>
                    </a:p>
                  </a:txBody>
                  <a:tcPr/>
                </a:tc>
                <a:tc>
                  <a:txBody>
                    <a:bodyPr/>
                    <a:lstStyle/>
                    <a:p>
                      <a:pPr>
                        <a:buNone/>
                      </a:pPr>
                      <a:r>
                        <a:rPr lang="zh-CN" altLang="en-US"/>
                        <a:t>记叙文</a:t>
                      </a:r>
                      <a:endParaRPr lang="zh-CN" altLang="en-US"/>
                    </a:p>
                  </a:txBody>
                  <a:tcPr/>
                </a:tc>
                <a:tc>
                  <a:txBody>
                    <a:bodyPr/>
                    <a:lstStyle/>
                    <a:p>
                      <a:pPr>
                        <a:buNone/>
                      </a:pPr>
                      <a:r>
                        <a:rPr lang="zh-CN" altLang="en-US"/>
                        <a:t>应用文</a:t>
                      </a:r>
                      <a:endParaRPr lang="zh-CN" altLang="en-US"/>
                    </a:p>
                  </a:txBody>
                  <a:tcPr/>
                </a:tc>
                <a:tc>
                  <a:txBody>
                    <a:bodyPr/>
                    <a:lstStyle/>
                    <a:p>
                      <a:pPr>
                        <a:buNone/>
                      </a:pPr>
                      <a:r>
                        <a:rPr lang="zh-CN" altLang="en-US"/>
                        <a:t>说明文</a:t>
                      </a:r>
                      <a:endParaRPr lang="zh-CN" altLang="en-US"/>
                    </a:p>
                  </a:txBody>
                  <a:tcPr/>
                </a:tc>
                <a:tc>
                  <a:txBody>
                    <a:bodyPr/>
                    <a:lstStyle/>
                    <a:p>
                      <a:pPr>
                        <a:buNone/>
                      </a:pPr>
                      <a:r>
                        <a:rPr lang="zh-CN" altLang="en-US"/>
                        <a:t>说明文</a:t>
                      </a:r>
                      <a:endParaRPr lang="zh-CN" altLang="en-US"/>
                    </a:p>
                  </a:txBody>
                  <a:tcPr/>
                </a:tc>
                <a:tc>
                  <a:txBody>
                    <a:bodyPr/>
                    <a:lstStyle/>
                    <a:p>
                      <a:pPr>
                        <a:buNone/>
                      </a:pPr>
                      <a:r>
                        <a:rPr lang="zh-CN" altLang="en-US"/>
                        <a:t>记叙文</a:t>
                      </a:r>
                      <a:endParaRPr lang="zh-CN" altLang="en-US"/>
                    </a:p>
                  </a:txBody>
                  <a:tcPr/>
                </a:tc>
                <a:tc>
                  <a:txBody>
                    <a:bodyPr/>
                    <a:lstStyle/>
                    <a:p>
                      <a:pPr>
                        <a:buNone/>
                      </a:pPr>
                      <a:r>
                        <a:rPr lang="zh-CN" altLang="en-US"/>
                        <a:t>说明文</a:t>
                      </a:r>
                      <a:endParaRPr lang="zh-CN" altLang="en-US"/>
                    </a:p>
                  </a:txBody>
                  <a:tcPr/>
                </a:tc>
                <a:tc>
                  <a:txBody>
                    <a:bodyPr/>
                    <a:lstStyle/>
                    <a:p>
                      <a:pPr>
                        <a:buNone/>
                      </a:pPr>
                      <a:r>
                        <a:rPr lang="zh-CN" altLang="en-US"/>
                        <a:t>应用文</a:t>
                      </a:r>
                      <a:endParaRPr lang="zh-CN" altLang="en-US"/>
                    </a:p>
                  </a:txBody>
                  <a:tcPr/>
                </a:tc>
                <a:tc>
                  <a:txBody>
                    <a:bodyPr/>
                    <a:lstStyle/>
                    <a:p>
                      <a:pPr>
                        <a:buNone/>
                      </a:pPr>
                      <a:r>
                        <a:rPr lang="zh-CN" altLang="en-US"/>
                        <a:t>记叙文</a:t>
                      </a:r>
                      <a:endParaRPr lang="zh-CN" altLang="en-US"/>
                    </a:p>
                  </a:txBody>
                  <a:tcPr/>
                </a:tc>
              </a:tr>
              <a:tr h="1307465">
                <a:tc>
                  <a:txBody>
                    <a:bodyPr/>
                    <a:lstStyle/>
                    <a:p>
                      <a:pPr>
                        <a:buNone/>
                      </a:pPr>
                      <a:r>
                        <a:rPr lang="zh-CN" altLang="en-US"/>
                        <a:t>语篇主题</a:t>
                      </a:r>
                      <a:endParaRPr lang="zh-CN" altLang="en-US"/>
                    </a:p>
                  </a:txBody>
                  <a:tcPr/>
                </a:tc>
                <a:tc>
                  <a:txBody>
                    <a:bodyPr/>
                    <a:lstStyle/>
                    <a:p>
                      <a:pPr>
                        <a:buNone/>
                      </a:pPr>
                      <a:r>
                        <a:rPr lang="en-US" altLang="zh-CN" dirty="0"/>
                        <a:t>The excitement of transporting animals</a:t>
                      </a:r>
                      <a:endParaRPr lang="en-US" altLang="zh-CN" dirty="0"/>
                    </a:p>
                  </a:txBody>
                  <a:tcPr/>
                </a:tc>
                <a:tc>
                  <a:txBody>
                    <a:bodyPr/>
                    <a:lstStyle/>
                    <a:p>
                      <a:pPr>
                        <a:buNone/>
                      </a:pPr>
                      <a:r>
                        <a:rPr lang="zh-CN" altLang="en-US"/>
                        <a:t>A brief introduction to a book</a:t>
                      </a:r>
                      <a:endParaRPr lang="zh-CN" altLang="en-US"/>
                    </a:p>
                  </a:txBody>
                  <a:tcPr/>
                </a:tc>
                <a:tc>
                  <a:txBody>
                    <a:bodyPr/>
                    <a:lstStyle/>
                    <a:p>
                      <a:pPr>
                        <a:buNone/>
                      </a:pPr>
                      <a:r>
                        <a:rPr lang="zh-CN" altLang="en-US"/>
                        <a:t>A new benefit of having regular exercise</a:t>
                      </a:r>
                      <a:endParaRPr lang="zh-CN" altLang="en-US"/>
                    </a:p>
                  </a:txBody>
                  <a:tcPr/>
                </a:tc>
                <a:tc>
                  <a:txBody>
                    <a:bodyPr/>
                    <a:lstStyle/>
                    <a:p>
                      <a:pPr>
                        <a:buNone/>
                      </a:pPr>
                      <a:r>
                        <a:rPr lang="zh-CN" altLang="en-US"/>
                        <a:t>some suggestions about using time</a:t>
                      </a:r>
                      <a:endParaRPr lang="zh-CN" altLang="en-US"/>
                    </a:p>
                  </a:txBody>
                  <a:tcPr/>
                </a:tc>
                <a:tc>
                  <a:txBody>
                    <a:bodyPr/>
                    <a:lstStyle/>
                    <a:p>
                      <a:pPr>
                        <a:buNone/>
                      </a:pPr>
                      <a:r>
                        <a:rPr lang="zh-CN" altLang="en-US"/>
                        <a:t>The significance of a program to bring light to the old</a:t>
                      </a:r>
                      <a:endParaRPr lang="zh-CN" altLang="en-US"/>
                    </a:p>
                  </a:txBody>
                  <a:tcPr/>
                </a:tc>
                <a:tc>
                  <a:txBody>
                    <a:bodyPr/>
                    <a:lstStyle/>
                    <a:p>
                      <a:pPr>
                        <a:buNone/>
                      </a:pPr>
                      <a:r>
                        <a:rPr lang="zh-CN" altLang="en-US"/>
                        <a:t>A new practice to handle climate change crisis</a:t>
                      </a:r>
                      <a:endParaRPr lang="zh-CN" altLang="en-US"/>
                    </a:p>
                  </a:txBody>
                  <a:tcPr/>
                </a:tc>
                <a:tc>
                  <a:txBody>
                    <a:bodyPr/>
                    <a:lstStyle/>
                    <a:p>
                      <a:pPr>
                        <a:buNone/>
                      </a:pPr>
                      <a:r>
                        <a:rPr lang="zh-CN" altLang="en-US"/>
                        <a:t>Missing an old friend</a:t>
                      </a:r>
                      <a:endParaRPr lang="zh-CN" altLang="en-US"/>
                    </a:p>
                  </a:txBody>
                  <a:tcPr/>
                </a:tc>
                <a:tc>
                  <a:txBody>
                    <a:bodyPr/>
                    <a:lstStyle/>
                    <a:p>
                      <a:pPr>
                        <a:buNone/>
                      </a:pPr>
                      <a:r>
                        <a:rPr lang="zh-CN" altLang="en-US"/>
                        <a:t>the importance of communication and trust</a:t>
                      </a:r>
                      <a:endParaRPr lang="zh-CN" altLang="en-US"/>
                    </a:p>
                  </a:txBody>
                  <a:tcPr/>
                </a:tc>
              </a:tr>
              <a:tr h="1307465">
                <a:tc>
                  <a:txBody>
                    <a:bodyPr/>
                    <a:lstStyle/>
                    <a:p>
                      <a:pPr>
                        <a:buNone/>
                      </a:pPr>
                      <a:r>
                        <a:rPr lang="zh-CN" altLang="en-US"/>
                        <a:t>引出手法</a:t>
                      </a:r>
                      <a:endParaRPr lang="zh-CN" altLang="en-US"/>
                    </a:p>
                  </a:txBody>
                  <a:tcPr/>
                </a:tc>
                <a:tc>
                  <a:txBody>
                    <a:bodyPr/>
                    <a:lstStyle/>
                    <a:p>
                      <a:pPr>
                        <a:buNone/>
                      </a:pPr>
                      <a:r>
                        <a:rPr lang="zh-CN" altLang="en-US"/>
                        <a:t>升华法</a:t>
                      </a:r>
                      <a:endParaRPr lang="zh-CN" altLang="en-US"/>
                    </a:p>
                  </a:txBody>
                  <a:tcPr/>
                </a:tc>
                <a:tc>
                  <a:txBody>
                    <a:bodyPr/>
                    <a:lstStyle/>
                    <a:p>
                      <a:pPr>
                        <a:buNone/>
                      </a:pPr>
                      <a:r>
                        <a:rPr lang="zh-CN" altLang="en-US"/>
                        <a:t>反衬法</a:t>
                      </a:r>
                      <a:endParaRPr lang="zh-CN" altLang="en-US"/>
                    </a:p>
                    <a:p>
                      <a:pPr>
                        <a:buNone/>
                      </a:pPr>
                      <a:r>
                        <a:rPr lang="zh-CN" altLang="en-US"/>
                        <a:t>（先扬后抑）</a:t>
                      </a:r>
                      <a:endParaRPr lang="zh-CN" altLang="en-US"/>
                    </a:p>
                  </a:txBody>
                  <a:tcPr/>
                </a:tc>
                <a:tc>
                  <a:txBody>
                    <a:bodyPr/>
                    <a:lstStyle/>
                    <a:p>
                      <a:pPr>
                        <a:buNone/>
                      </a:pPr>
                      <a:r>
                        <a:rPr lang="zh-CN" altLang="en-US" dirty="0"/>
                        <a:t>反衬法 </a:t>
                      </a:r>
                      <a:endParaRPr lang="zh-CN" altLang="en-US" dirty="0"/>
                    </a:p>
                    <a:p>
                      <a:pPr>
                        <a:buNone/>
                      </a:pPr>
                      <a:r>
                        <a:rPr lang="zh-CN" altLang="en-US" dirty="0"/>
                        <a:t>（先扬再扬）</a:t>
                      </a:r>
                      <a:endParaRPr lang="zh-CN" altLang="en-US" dirty="0"/>
                    </a:p>
                  </a:txBody>
                  <a:tcPr/>
                </a:tc>
                <a:tc>
                  <a:txBody>
                    <a:bodyPr/>
                    <a:lstStyle/>
                    <a:p>
                      <a:pPr>
                        <a:buNone/>
                      </a:pPr>
                      <a:r>
                        <a:rPr lang="zh-CN" altLang="en-US"/>
                        <a:t>反衬法 </a:t>
                      </a:r>
                      <a:endParaRPr lang="zh-CN" altLang="en-US"/>
                    </a:p>
                    <a:p>
                      <a:pPr>
                        <a:buNone/>
                      </a:pPr>
                      <a:r>
                        <a:rPr lang="zh-CN" altLang="en-US"/>
                        <a:t>（先抑后扬）</a:t>
                      </a:r>
                      <a:endParaRPr lang="zh-CN" altLang="en-US"/>
                    </a:p>
                  </a:txBody>
                  <a:tcPr/>
                </a:tc>
                <a:tc>
                  <a:txBody>
                    <a:bodyPr/>
                    <a:lstStyle/>
                    <a:p>
                      <a:pPr>
                        <a:buNone/>
                      </a:pPr>
                      <a:r>
                        <a:rPr lang="zh-CN" altLang="en-US"/>
                        <a:t>升华法</a:t>
                      </a:r>
                      <a:endParaRPr lang="zh-CN" altLang="en-US"/>
                    </a:p>
                  </a:txBody>
                  <a:tcPr/>
                </a:tc>
                <a:tc>
                  <a:txBody>
                    <a:bodyPr/>
                    <a:lstStyle/>
                    <a:p>
                      <a:pPr>
                        <a:buNone/>
                      </a:pPr>
                      <a:r>
                        <a:rPr lang="zh-CN" altLang="en-US"/>
                        <a:t>直白法</a:t>
                      </a:r>
                      <a:endParaRPr lang="zh-CN" altLang="en-US"/>
                    </a:p>
                  </a:txBody>
                  <a:tcPr/>
                </a:tc>
                <a:tc>
                  <a:txBody>
                    <a:bodyPr/>
                    <a:lstStyle/>
                    <a:p>
                      <a:pPr>
                        <a:buNone/>
                      </a:pPr>
                      <a:r>
                        <a:rPr lang="zh-CN" altLang="en-US"/>
                        <a:t>事例法</a:t>
                      </a:r>
                      <a:endParaRPr lang="zh-CN" altLang="en-US"/>
                    </a:p>
                  </a:txBody>
                  <a:tcPr/>
                </a:tc>
                <a:tc>
                  <a:txBody>
                    <a:bodyPr/>
                    <a:lstStyle/>
                    <a:p>
                      <a:pPr>
                        <a:buNone/>
                      </a:pPr>
                      <a:r>
                        <a:rPr lang="zh-CN" altLang="en-US" dirty="0"/>
                        <a:t>升华法</a:t>
                      </a:r>
                      <a:endParaRPr lang="zh-CN" altLang="en-US" dirty="0"/>
                    </a:p>
                  </a:txBody>
                  <a:tcPr/>
                </a:tc>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7" y="0"/>
            <a:ext cx="2022475" cy="706755"/>
          </a:xfrm>
          <a:prstGeom prst="rect">
            <a:avLst/>
          </a:prstGeom>
          <a:noFill/>
          <a:ln>
            <a:noFill/>
          </a:ln>
        </p:spPr>
        <p:txBody>
          <a:bodyPr wrap="non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阅读</a:t>
            </a:r>
            <a:r>
              <a:rPr lang="en-US" altLang="zh-CN" sz="4000" b="1" dirty="0">
                <a:ln w="22225">
                  <a:solidFill>
                    <a:schemeClr val="accent2"/>
                  </a:solidFill>
                  <a:prstDash val="solid"/>
                </a:ln>
                <a:solidFill>
                  <a:schemeClr val="accent2">
                    <a:lumMod val="40000"/>
                    <a:lumOff val="60000"/>
                  </a:schemeClr>
                </a:solidFill>
                <a:effectLst/>
              </a:rPr>
              <a:t>A</a:t>
            </a:r>
            <a:r>
              <a:rPr lang="zh-CN" altLang="en-US" sz="4000" b="1">
                <a:ln w="22225">
                  <a:solidFill>
                    <a:schemeClr val="accent2"/>
                  </a:solidFill>
                  <a:prstDash val="solid"/>
                </a:ln>
                <a:solidFill>
                  <a:schemeClr val="accent2">
                    <a:lumMod val="40000"/>
                    <a:lumOff val="60000"/>
                  </a:schemeClr>
                </a:solidFill>
                <a:effectLst/>
              </a:rPr>
              <a:t>篇</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14578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dirty="0"/>
              <a:t>语篇类型</a:t>
            </a:r>
            <a:r>
              <a:rPr lang="zh-CN" altLang="en-US" sz="2800" dirty="0"/>
              <a:t>：人与社会</a:t>
            </a:r>
            <a:endParaRPr lang="zh-CN" altLang="en-US" sz="2800" dirty="0"/>
          </a:p>
          <a:p>
            <a:pPr marL="457200" indent="-457200">
              <a:buFont typeface="Wingdings" panose="05000000000000000000" charset="0"/>
              <a:buChar char="u"/>
            </a:pPr>
            <a:r>
              <a:rPr lang="zh-CN" altLang="en-US" sz="2800" b="1" dirty="0"/>
              <a:t>语篇体裁</a:t>
            </a:r>
            <a:r>
              <a:rPr lang="zh-CN" altLang="en-US" sz="2800" dirty="0"/>
              <a:t>：记叙文</a:t>
            </a:r>
            <a:endParaRPr lang="zh-CN" altLang="en-US" sz="2800" dirty="0"/>
          </a:p>
          <a:p>
            <a:pPr marL="457200" indent="-457200">
              <a:buFont typeface="Wingdings" panose="05000000000000000000" charset="0"/>
              <a:buChar char="u"/>
            </a:pPr>
            <a:r>
              <a:rPr lang="zh-CN" altLang="en-US" sz="2800" b="1" dirty="0"/>
              <a:t>语篇主题</a:t>
            </a:r>
            <a:r>
              <a:rPr lang="zh-CN" altLang="en-US" sz="2800" dirty="0"/>
              <a:t>：The excitement of transporting animals</a:t>
            </a:r>
            <a:endParaRPr lang="zh-CN" altLang="en-US" sz="2800" dirty="0"/>
          </a:p>
          <a:p>
            <a:pPr marL="457200" indent="-457200">
              <a:buFont typeface="Wingdings" panose="05000000000000000000" charset="0"/>
              <a:buChar char="u"/>
            </a:pPr>
            <a:r>
              <a:rPr lang="zh-CN" altLang="en-US" sz="2800" b="1" dirty="0"/>
              <a:t>引出手法</a:t>
            </a:r>
            <a:r>
              <a:rPr lang="zh-CN" altLang="en-US" sz="2800" dirty="0"/>
              <a:t>：升华法</a:t>
            </a:r>
            <a:endParaRPr lang="zh-CN" altLang="en-US" sz="2800" dirty="0"/>
          </a:p>
        </p:txBody>
      </p:sp>
      <p:sp>
        <p:nvSpPr>
          <p:cNvPr id="6" name="文本框 5"/>
          <p:cNvSpPr txBox="1"/>
          <p:nvPr/>
        </p:nvSpPr>
        <p:spPr>
          <a:xfrm>
            <a:off x="784860" y="1978025"/>
            <a:ext cx="10622280" cy="138366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a:sym typeface="+mn-ea"/>
              </a:rPr>
              <a:t>语篇在描述了Merebeth从事新工作的原因、新工作的具体内容和新工作给她带来的收获之后在最后</a:t>
            </a:r>
            <a:r>
              <a:rPr lang="zh-CN" altLang="en-US" sz="2800">
                <a:solidFill>
                  <a:srgbClr val="00B050"/>
                </a:solidFill>
                <a:sym typeface="+mn-ea"/>
              </a:rPr>
              <a:t>通过她自己的总结来升华主题</a:t>
            </a:r>
            <a:r>
              <a:rPr lang="zh-CN" altLang="en-US" sz="2800">
                <a:sym typeface="+mn-ea"/>
              </a:rPr>
              <a:t>：这个新工作让她很满意。</a:t>
            </a:r>
            <a:endParaRPr lang="zh-CN" altLang="en-US" sz="2800">
              <a:sym typeface="+mn-ea"/>
            </a:endParaRPr>
          </a:p>
        </p:txBody>
      </p:sp>
      <p:sp>
        <p:nvSpPr>
          <p:cNvPr id="100" name="文本框 99"/>
          <p:cNvSpPr txBox="1"/>
          <p:nvPr/>
        </p:nvSpPr>
        <p:spPr>
          <a:xfrm>
            <a:off x="198120" y="3766185"/>
            <a:ext cx="6385560" cy="3107690"/>
          </a:xfrm>
          <a:prstGeom prst="rect">
            <a:avLst/>
          </a:prstGeom>
          <a:noFill/>
          <a:ln w="9525">
            <a:noFill/>
          </a:ln>
        </p:spPr>
        <p:txBody>
          <a:bodyPr wrap="square">
            <a:spAutoFit/>
          </a:bodyPr>
          <a:lstStyle/>
          <a:p>
            <a:pPr indent="0" fontAlgn="auto"/>
            <a:r>
              <a:rPr lang="zh-CN" sz="2800" b="1">
                <a:solidFill>
                  <a:srgbClr val="000000"/>
                </a:solidFill>
                <a:latin typeface="Calibri" panose="020F0502020204030204" charset="0"/>
                <a:ea typeface="宋体" panose="02010600030101010101" pitchFamily="2" charset="-122"/>
              </a:rPr>
              <a:t>例证试题：</a:t>
            </a:r>
            <a:endParaRPr lang="zh-CN" sz="2800" b="1">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23.</a:t>
            </a:r>
            <a:r>
              <a:rPr lang="en-US" sz="2800" b="0" dirty="0">
                <a:solidFill>
                  <a:srgbClr val="000000"/>
                </a:solidFill>
                <a:latin typeface="Calibri" panose="020F0502020204030204" charset="0"/>
                <a:ea typeface="宋体" panose="02010600030101010101" pitchFamily="2" charset="-122"/>
                <a:cs typeface="Calibri" panose="020F0502020204030204" charset="0"/>
              </a:rPr>
              <a:t> </a:t>
            </a:r>
            <a:r>
              <a:rPr lang="en-US" sz="2800" b="0" dirty="0">
                <a:solidFill>
                  <a:srgbClr val="000000"/>
                </a:solidFill>
                <a:latin typeface="Calibri" panose="020F0502020204030204" charset="0"/>
                <a:ea typeface="宋体" panose="02010600030101010101" pitchFamily="2" charset="-122"/>
              </a:rPr>
              <a:t>What can we learn about </a:t>
            </a:r>
            <a:r>
              <a:rPr lang="en-US" sz="2800" b="0" dirty="0" err="1">
                <a:solidFill>
                  <a:srgbClr val="000000"/>
                </a:solidFill>
                <a:latin typeface="Calibri" panose="020F0502020204030204" charset="0"/>
                <a:ea typeface="宋体" panose="02010600030101010101" pitchFamily="2" charset="-122"/>
              </a:rPr>
              <a:t>Merebeth</a:t>
            </a:r>
            <a:r>
              <a:rPr lang="en-US" sz="2800" b="0">
                <a:solidFill>
                  <a:srgbClr val="000000"/>
                </a:solidFill>
                <a:latin typeface="Calibri" panose="020F0502020204030204" charset="0"/>
                <a:ea typeface="宋体" panose="02010600030101010101" pitchFamily="2" charset="-122"/>
              </a:rPr>
              <a:t> in her new job?</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A.</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has chances to see rare animals.</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B.</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works hard throughout the year.</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C.</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relies on herself the whole time.</a:t>
            </a:r>
            <a:endParaRPr lang="en-US" sz="2800" b="0">
              <a:solidFill>
                <a:srgbClr val="000000"/>
              </a:solidFill>
              <a:latin typeface="Calibri" panose="020F0502020204030204" charset="0"/>
              <a:ea typeface="宋体" panose="02010600030101010101" pitchFamily="2" charset="-122"/>
            </a:endParaRPr>
          </a:p>
          <a:p>
            <a:r>
              <a:rPr lang="en-US" sz="2800" b="0">
                <a:solidFill>
                  <a:srgbClr val="000000"/>
                </a:solidFill>
                <a:latin typeface="Calibri" panose="020F0502020204030204" charset="0"/>
                <a:ea typeface="宋体" panose="02010600030101010101" pitchFamily="2" charset="-122"/>
              </a:rPr>
              <a:t>D.</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She earns a basic and tax-free salary.</a:t>
            </a:r>
            <a:endParaRPr lang="en-US" altLang="en-US" sz="2800" b="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6583680" y="4181475"/>
            <a:ext cx="5493385" cy="2676525"/>
          </a:xfrm>
          <a:prstGeom prst="rect">
            <a:avLst/>
          </a:prstGeom>
          <a:solidFill>
            <a:schemeClr val="bg1"/>
          </a:solidFill>
          <a:ln w="38100">
            <a:solidFill>
              <a:srgbClr val="0070C0"/>
            </a:solidFill>
            <a:prstDash val="sysDash"/>
          </a:ln>
        </p:spPr>
        <p:txBody>
          <a:bodyPr wrap="square">
            <a:spAutoFit/>
          </a:bodyPr>
          <a:lstStyle/>
          <a:p>
            <a:pPr indent="0" fontAlgn="auto"/>
            <a:r>
              <a:rPr lang="zh-CN" sz="2800" b="1">
                <a:solidFill>
                  <a:srgbClr val="0070C0"/>
                </a:solidFill>
                <a:latin typeface="Calibri" panose="020F0502020204030204" charset="0"/>
                <a:ea typeface="宋体" panose="02010600030101010101" pitchFamily="2" charset="-122"/>
              </a:rPr>
              <a:t>从</a:t>
            </a:r>
            <a:r>
              <a:rPr lang="en-US" sz="2800" b="1">
                <a:solidFill>
                  <a:srgbClr val="0070C0"/>
                </a:solidFill>
                <a:latin typeface="Calibri" panose="020F0502020204030204" charset="0"/>
                <a:ea typeface="宋体" panose="02010600030101010101" pitchFamily="2" charset="-122"/>
              </a:rPr>
              <a:t>Merebeth</a:t>
            </a:r>
            <a:r>
              <a:rPr lang="zh-CN" sz="2800" b="1">
                <a:solidFill>
                  <a:srgbClr val="0070C0"/>
                </a:solidFill>
                <a:latin typeface="Calibri" panose="020F0502020204030204" charset="0"/>
                <a:ea typeface="宋体" panose="02010600030101010101" pitchFamily="2" charset="-122"/>
              </a:rPr>
              <a:t>最后对自己工作的总结可以看出她认为这个工作培养了她的独立精神，而且她强烈认为她必须竭尽全力帮助动物，所以正确答案为</a:t>
            </a:r>
            <a:r>
              <a:rPr lang="en-US" sz="2800" b="1">
                <a:solidFill>
                  <a:srgbClr val="0070C0"/>
                </a:solidFill>
                <a:latin typeface="Calibri" panose="020F0502020204030204" charset="0"/>
                <a:ea typeface="宋体" panose="02010600030101010101" pitchFamily="2" charset="-122"/>
              </a:rPr>
              <a:t>C</a:t>
            </a:r>
            <a:r>
              <a:rPr lang="zh-CN" sz="2800" b="1">
                <a:solidFill>
                  <a:srgbClr val="0070C0"/>
                </a:solidFill>
                <a:latin typeface="Calibri" panose="020F0502020204030204" charset="0"/>
                <a:ea typeface="宋体" panose="02010600030101010101" pitchFamily="2" charset="-122"/>
              </a:rPr>
              <a:t>，也就是在这个新工作中她一直依靠她自己。</a:t>
            </a:r>
            <a:endParaRPr lang="zh-CN" altLang="en-US" sz="2800" b="1">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13970" y="3529965"/>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431" y="0"/>
            <a:ext cx="1998980" cy="706755"/>
          </a:xfrm>
          <a:prstGeom prst="rect">
            <a:avLst/>
          </a:prstGeom>
          <a:noFill/>
          <a:ln>
            <a:noFill/>
          </a:ln>
        </p:spPr>
        <p:txBody>
          <a:bodyPr wrap="non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阅读</a:t>
            </a:r>
            <a:r>
              <a:rPr lang="en-US" altLang="zh-CN" sz="4000" b="1">
                <a:ln w="22225">
                  <a:solidFill>
                    <a:schemeClr val="accent2"/>
                  </a:solidFill>
                  <a:prstDash val="solid"/>
                </a:ln>
                <a:solidFill>
                  <a:schemeClr val="accent2">
                    <a:lumMod val="40000"/>
                    <a:lumOff val="60000"/>
                  </a:schemeClr>
                </a:solidFill>
                <a:effectLst/>
              </a:rPr>
              <a:t>B</a:t>
            </a:r>
            <a:r>
              <a:rPr lang="zh-CN" altLang="en-US" sz="4000" b="1">
                <a:ln w="22225">
                  <a:solidFill>
                    <a:schemeClr val="accent2"/>
                  </a:solidFill>
                  <a:prstDash val="solid"/>
                </a:ln>
                <a:solidFill>
                  <a:schemeClr val="accent2">
                    <a:lumMod val="40000"/>
                    <a:lumOff val="60000"/>
                  </a:schemeClr>
                </a:solidFill>
                <a:effectLst/>
              </a:rPr>
              <a:t>篇</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14578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：应用文</a:t>
            </a:r>
            <a:endParaRPr lang="zh-CN" altLang="en-US" sz="2800"/>
          </a:p>
          <a:p>
            <a:pPr marL="457200" indent="-457200">
              <a:buFont typeface="Wingdings" panose="05000000000000000000" charset="0"/>
              <a:buChar char="u"/>
            </a:pPr>
            <a:r>
              <a:rPr lang="zh-CN" altLang="en-US" sz="2800" b="1"/>
              <a:t>语篇主题</a:t>
            </a:r>
            <a:r>
              <a:rPr lang="zh-CN" altLang="en-US" sz="2800"/>
              <a:t>：A brief introduction to a book</a:t>
            </a:r>
            <a:endParaRPr lang="zh-CN" altLang="en-US" sz="2800"/>
          </a:p>
          <a:p>
            <a:pPr marL="457200" indent="-457200">
              <a:buFont typeface="Wingdings" panose="05000000000000000000" charset="0"/>
              <a:buChar char="u"/>
            </a:pPr>
            <a:r>
              <a:rPr lang="zh-CN" altLang="en-US" sz="2800" b="1"/>
              <a:t>引出手法</a:t>
            </a:r>
            <a:r>
              <a:rPr lang="zh-CN" altLang="en-US" sz="2800"/>
              <a:t>：反衬法（先扬后抑）</a:t>
            </a:r>
            <a:endParaRPr lang="zh-CN" altLang="en-US" sz="2800"/>
          </a:p>
        </p:txBody>
      </p:sp>
      <p:sp>
        <p:nvSpPr>
          <p:cNvPr id="6" name="文本框 5"/>
          <p:cNvSpPr txBox="1"/>
          <p:nvPr/>
        </p:nvSpPr>
        <p:spPr>
          <a:xfrm>
            <a:off x="13970" y="1927860"/>
            <a:ext cx="12232005" cy="138366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a:sym typeface="+mn-ea"/>
              </a:rPr>
              <a:t>语篇在</a:t>
            </a:r>
            <a:r>
              <a:rPr lang="zh-CN" altLang="en-US" sz="2800" b="1" dirty="0">
                <a:solidFill>
                  <a:srgbClr val="FF0000"/>
                </a:solidFill>
                <a:sym typeface="+mn-ea"/>
              </a:rPr>
              <a:t>正面</a:t>
            </a:r>
            <a:r>
              <a:rPr lang="zh-CN" altLang="en-US" sz="2800" dirty="0">
                <a:solidFill>
                  <a:srgbClr val="FF0000"/>
                </a:solidFill>
                <a:sym typeface="+mn-ea"/>
              </a:rPr>
              <a:t>讲述了蒸汽机和电力革命对美国科技发展的重要性以及它们两者之间的紧密联系</a:t>
            </a:r>
            <a:r>
              <a:rPr lang="zh-CN" altLang="en-US" sz="2800" dirty="0">
                <a:sym typeface="+mn-ea"/>
              </a:rPr>
              <a:t>后</a:t>
            </a:r>
            <a:r>
              <a:rPr lang="zh-CN" altLang="en-US" sz="2800" b="1" dirty="0">
                <a:solidFill>
                  <a:srgbClr val="0070C0"/>
                </a:solidFill>
                <a:sym typeface="+mn-ea"/>
              </a:rPr>
              <a:t>反面</a:t>
            </a:r>
            <a:r>
              <a:rPr lang="zh-CN" altLang="en-US" sz="2800" dirty="0">
                <a:solidFill>
                  <a:srgbClr val="0070C0"/>
                </a:solidFill>
                <a:sym typeface="+mn-ea"/>
              </a:rPr>
              <a:t>说没有人曾经把这两者的历史讲清楚这个遗憾</a:t>
            </a:r>
            <a:r>
              <a:rPr lang="zh-CN" altLang="en-US" sz="2800" dirty="0">
                <a:sym typeface="+mn-ea"/>
              </a:rPr>
              <a:t>。通过一正一反两个角度讲解后引出主题：Klein的新书刚好可以弥补这个遗憾。</a:t>
            </a:r>
            <a:endParaRPr lang="zh-CN" altLang="en-US" sz="2800" dirty="0">
              <a:sym typeface="+mn-ea"/>
            </a:endParaRPr>
          </a:p>
        </p:txBody>
      </p:sp>
      <p:sp>
        <p:nvSpPr>
          <p:cNvPr id="100" name="文本框 99"/>
          <p:cNvSpPr txBox="1"/>
          <p:nvPr/>
        </p:nvSpPr>
        <p:spPr>
          <a:xfrm>
            <a:off x="213756" y="4517637"/>
            <a:ext cx="5237018" cy="2246769"/>
          </a:xfrm>
          <a:prstGeom prst="rect">
            <a:avLst/>
          </a:prstGeom>
          <a:noFill/>
          <a:ln w="9525">
            <a:noFill/>
          </a:ln>
        </p:spPr>
        <p:txBody>
          <a:bodyPr wrap="square">
            <a:spAutoFit/>
          </a:bodyPr>
          <a:lstStyle/>
          <a:p>
            <a:pPr indent="0" fontAlgn="auto"/>
            <a:r>
              <a:rPr lang="en-US" sz="2800" b="1" dirty="0">
                <a:solidFill>
                  <a:srgbClr val="000000"/>
                </a:solidFill>
                <a:latin typeface="Calibri" panose="020F0502020204030204" charset="0"/>
                <a:ea typeface="宋体" panose="02010600030101010101" pitchFamily="2" charset="-122"/>
              </a:rPr>
              <a:t>例证试题</a:t>
            </a:r>
            <a:r>
              <a:rPr lang="en-US" sz="2800" b="0" dirty="0">
                <a:solidFill>
                  <a:srgbClr val="000000"/>
                </a:solidFill>
                <a:latin typeface="Calibri" panose="020F0502020204030204" charset="0"/>
                <a:ea typeface="宋体" panose="02010600030101010101" pitchFamily="2" charset="-122"/>
              </a:rPr>
              <a:t>：26. What is the text?</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A. A biography.</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B. A book review.</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C. A short story.</a:t>
            </a:r>
            <a:endParaRPr lang="en-US" sz="2800" b="0" dirty="0">
              <a:solidFill>
                <a:srgbClr val="000000"/>
              </a:solidFill>
              <a:latin typeface="Calibri" panose="020F0502020204030204" charset="0"/>
              <a:ea typeface="宋体" panose="02010600030101010101" pitchFamily="2" charset="-122"/>
            </a:endParaRPr>
          </a:p>
          <a:p>
            <a:pPr indent="0" fontAlgn="auto"/>
            <a:r>
              <a:rPr lang="en-US" sz="2800" b="0" dirty="0">
                <a:solidFill>
                  <a:srgbClr val="000000"/>
                </a:solidFill>
                <a:latin typeface="Calibri" panose="020F0502020204030204" charset="0"/>
                <a:ea typeface="宋体" panose="02010600030101010101" pitchFamily="2" charset="-122"/>
              </a:rPr>
              <a:t>D. A science report.</a:t>
            </a:r>
            <a:endParaRPr lang="en-US" sz="2800" b="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5537200" y="4831080"/>
            <a:ext cx="6470650" cy="1814830"/>
          </a:xfrm>
          <a:prstGeom prst="rect">
            <a:avLst/>
          </a:prstGeom>
          <a:solidFill>
            <a:schemeClr val="bg1"/>
          </a:solidFill>
          <a:ln w="38100">
            <a:solidFill>
              <a:srgbClr val="0070C0"/>
            </a:solidFill>
            <a:prstDash val="sysDash"/>
          </a:ln>
        </p:spPr>
        <p:txBody>
          <a:bodyPr wrap="square">
            <a:spAutoFit/>
          </a:bodyPr>
          <a:lstStyle/>
          <a:p>
            <a:pPr indent="0" fontAlgn="auto"/>
            <a:r>
              <a:rPr sz="2800" b="1" dirty="0">
                <a:solidFill>
                  <a:srgbClr val="0070C0"/>
                </a:solidFill>
                <a:latin typeface="Calibri" panose="020F0502020204030204" charset="0"/>
                <a:ea typeface="宋体" panose="02010600030101010101" pitchFamily="2" charset="-122"/>
              </a:rPr>
              <a:t>本题考查主旨概括能力，根据语篇整体内容，我们不难看出这是一篇对科技发展历史叙述类书籍的介绍，所以B项最符合要求，</a:t>
            </a:r>
            <a:r>
              <a:rPr lang="zh-CN" altLang="en-US" sz="2800" b="1" dirty="0">
                <a:solidFill>
                  <a:srgbClr val="0070C0"/>
                </a:solidFill>
                <a:latin typeface="Calibri" panose="020F0502020204030204" charset="0"/>
                <a:ea typeface="宋体" panose="02010600030101010101" pitchFamily="2" charset="-122"/>
              </a:rPr>
              <a:t>显然它</a:t>
            </a:r>
            <a:r>
              <a:rPr sz="2800" b="1" dirty="0">
                <a:solidFill>
                  <a:srgbClr val="0070C0"/>
                </a:solidFill>
                <a:latin typeface="Calibri" panose="020F0502020204030204" charset="0"/>
                <a:ea typeface="宋体" panose="02010600030101010101" pitchFamily="2" charset="-122"/>
              </a:rPr>
              <a:t>是正确答案。</a:t>
            </a:r>
            <a:endParaRPr sz="2800" b="1" dirty="0">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47294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2164715" y="3423920"/>
            <a:ext cx="8291830" cy="95313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a:solidFill>
                  <a:srgbClr val="00B050"/>
                </a:solidFill>
                <a:latin typeface="Calibri" panose="020F0502020204030204" charset="0"/>
                <a:ea typeface="宋体" panose="02010600030101010101" pitchFamily="2" charset="-122"/>
              </a:rPr>
              <a:t>主题句</a:t>
            </a:r>
            <a:r>
              <a:rPr lang="zh-CN" sz="2800" b="1">
                <a:solidFill>
                  <a:srgbClr val="000000"/>
                </a:solidFill>
                <a:latin typeface="Calibri" panose="020F0502020204030204" charset="0"/>
                <a:ea typeface="宋体" panose="02010600030101010101" pitchFamily="2" charset="-122"/>
              </a:rPr>
              <a:t>：</a:t>
            </a:r>
            <a:r>
              <a:rPr lang="en-US" sz="2800" b="0">
                <a:solidFill>
                  <a:srgbClr val="000000"/>
                </a:solidFill>
                <a:latin typeface="Calibri" panose="020F0502020204030204" charset="0"/>
                <a:ea typeface="宋体" panose="02010600030101010101" pitchFamily="2" charset="-122"/>
              </a:rPr>
              <a:t>Klein,</a:t>
            </a:r>
            <a:r>
              <a:rPr lang="en-US" sz="2800" b="0">
                <a:solidFill>
                  <a:srgbClr val="000000"/>
                </a:solidFill>
                <a:latin typeface="Calibri" panose="020F0502020204030204" charset="0"/>
                <a:ea typeface="宋体" panose="02010600030101010101" pitchFamily="2" charset="-122"/>
                <a:cs typeface="Calibri" panose="020F0502020204030204" charset="0"/>
              </a:rPr>
              <a:t> </a:t>
            </a:r>
            <a:r>
              <a:rPr lang="en-US" sz="2800" b="0">
                <a:solidFill>
                  <a:srgbClr val="000000"/>
                </a:solidFill>
                <a:latin typeface="Calibri" panose="020F0502020204030204" charset="0"/>
                <a:ea typeface="宋体" panose="02010600030101010101" pitchFamily="2" charset="-122"/>
              </a:rPr>
              <a:t>a noted historian of technology, spins a narrative so lively that at times it reads like a novel.</a:t>
            </a:r>
            <a:endParaRPr lang="en-US" altLang="en-US" sz="2800" b="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368" y="0"/>
            <a:ext cx="1983105" cy="706755"/>
          </a:xfrm>
          <a:prstGeom prst="rect">
            <a:avLst/>
          </a:prstGeom>
          <a:noFill/>
          <a:ln>
            <a:noFill/>
          </a:ln>
        </p:spPr>
        <p:txBody>
          <a:bodyPr wrap="non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阅读</a:t>
            </a:r>
            <a:r>
              <a:rPr lang="en-US" altLang="zh-CN" sz="4000" b="1">
                <a:ln w="22225">
                  <a:solidFill>
                    <a:schemeClr val="accent2"/>
                  </a:solidFill>
                  <a:prstDash val="solid"/>
                </a:ln>
                <a:solidFill>
                  <a:schemeClr val="accent2">
                    <a:lumMod val="40000"/>
                    <a:lumOff val="60000"/>
                  </a:schemeClr>
                </a:solidFill>
                <a:effectLst/>
              </a:rPr>
              <a:t>C</a:t>
            </a:r>
            <a:r>
              <a:rPr lang="zh-CN" altLang="en-US" sz="4000" b="1">
                <a:ln w="22225">
                  <a:solidFill>
                    <a:schemeClr val="accent2"/>
                  </a:solidFill>
                  <a:prstDash val="solid"/>
                </a:ln>
                <a:solidFill>
                  <a:schemeClr val="accent2">
                    <a:lumMod val="40000"/>
                    <a:lumOff val="60000"/>
                  </a:schemeClr>
                </a:solidFill>
                <a:effectLst/>
              </a:rPr>
              <a:t>篇</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35279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：人与自我</a:t>
            </a:r>
            <a:endParaRPr lang="zh-CN" altLang="en-US" sz="2800"/>
          </a:p>
          <a:p>
            <a:pPr marL="457200" indent="-457200">
              <a:buFont typeface="Wingdings" panose="05000000000000000000" charset="0"/>
              <a:buChar char="u"/>
            </a:pPr>
            <a:r>
              <a:rPr lang="zh-CN" altLang="en-US" sz="2800" b="1"/>
              <a:t>语篇体裁</a:t>
            </a:r>
            <a:r>
              <a:rPr lang="zh-CN" altLang="en-US" sz="2800"/>
              <a:t>：说明文</a:t>
            </a:r>
            <a:endParaRPr lang="zh-CN" altLang="en-US" sz="2800"/>
          </a:p>
          <a:p>
            <a:pPr marL="457200" indent="-457200">
              <a:buFont typeface="Wingdings" panose="05000000000000000000" charset="0"/>
              <a:buChar char="u"/>
            </a:pPr>
            <a:r>
              <a:rPr lang="zh-CN" altLang="en-US" sz="2800" b="1"/>
              <a:t>语篇主题</a:t>
            </a:r>
            <a:r>
              <a:rPr lang="zh-CN" altLang="en-US" sz="2800"/>
              <a:t>：A new benefit of having regular exercise</a:t>
            </a:r>
            <a:endParaRPr lang="zh-CN" altLang="en-US" sz="2800"/>
          </a:p>
          <a:p>
            <a:pPr marL="457200" indent="-457200">
              <a:buFont typeface="Wingdings" panose="05000000000000000000" charset="0"/>
              <a:buChar char="u"/>
            </a:pPr>
            <a:r>
              <a:rPr lang="zh-CN" altLang="en-US" sz="2800" b="1"/>
              <a:t>引出手法</a:t>
            </a:r>
            <a:r>
              <a:rPr lang="zh-CN" altLang="en-US" sz="2800"/>
              <a:t>：反衬法（先扬再扬）</a:t>
            </a:r>
            <a:endParaRPr lang="zh-CN" altLang="en-US" sz="2800"/>
          </a:p>
        </p:txBody>
      </p:sp>
      <p:sp>
        <p:nvSpPr>
          <p:cNvPr id="6" name="文本框 5"/>
          <p:cNvSpPr txBox="1"/>
          <p:nvPr/>
        </p:nvSpPr>
        <p:spPr>
          <a:xfrm>
            <a:off x="13970" y="1927860"/>
            <a:ext cx="12232005" cy="138366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a:sym typeface="+mn-ea"/>
              </a:rPr>
              <a:t>在讲述了</a:t>
            </a:r>
            <a:r>
              <a:rPr lang="zh-CN" altLang="en-US" sz="2800" dirty="0">
                <a:solidFill>
                  <a:srgbClr val="FF0000"/>
                </a:solidFill>
                <a:sym typeface="+mn-ea"/>
              </a:rPr>
              <a:t>有规律锻炼的常见好处</a:t>
            </a:r>
            <a:r>
              <a:rPr lang="zh-CN" altLang="en-US" sz="2800" dirty="0">
                <a:sym typeface="+mn-ea"/>
              </a:rPr>
              <a:t>之后作者点明主题：有规律锻炼</a:t>
            </a:r>
            <a:r>
              <a:rPr lang="zh-CN" altLang="en-US" sz="2800" dirty="0">
                <a:solidFill>
                  <a:srgbClr val="FF0000"/>
                </a:solidFill>
                <a:sym typeface="+mn-ea"/>
              </a:rPr>
              <a:t>还有一项新的好处</a:t>
            </a:r>
            <a:r>
              <a:rPr lang="zh-CN" altLang="en-US" sz="2800" dirty="0">
                <a:sym typeface="+mn-ea"/>
              </a:rPr>
              <a:t>，那就是中年妇女如果经常有规律锻炼，那么她们年老以后患失智症的可能性会大大降低。</a:t>
            </a:r>
            <a:endParaRPr lang="zh-CN" altLang="en-US" sz="2800" dirty="0">
              <a:sym typeface="+mn-ea"/>
            </a:endParaRPr>
          </a:p>
        </p:txBody>
      </p:sp>
      <p:sp>
        <p:nvSpPr>
          <p:cNvPr id="100" name="文本框 99"/>
          <p:cNvSpPr txBox="1"/>
          <p:nvPr/>
        </p:nvSpPr>
        <p:spPr>
          <a:xfrm>
            <a:off x="0" y="4532630"/>
            <a:ext cx="6935470" cy="2306955"/>
          </a:xfrm>
          <a:prstGeom prst="rect">
            <a:avLst/>
          </a:prstGeom>
          <a:noFill/>
          <a:ln w="9525">
            <a:noFill/>
          </a:ln>
        </p:spPr>
        <p:txBody>
          <a:bodyPr wrap="square">
            <a:spAutoFit/>
          </a:bodyPr>
          <a:lstStyle/>
          <a:p>
            <a:pPr indent="0" fontAlgn="auto"/>
            <a:r>
              <a:rPr lang="en-US" sz="2400" b="1" dirty="0">
                <a:solidFill>
                  <a:srgbClr val="000000"/>
                </a:solidFill>
                <a:latin typeface="Calibri" panose="020F0502020204030204" charset="0"/>
                <a:ea typeface="宋体" panose="02010600030101010101" pitchFamily="2" charset="-122"/>
              </a:rPr>
              <a:t>  </a:t>
            </a:r>
            <a:r>
              <a:rPr lang="en-US" sz="2400" b="1" dirty="0" err="1">
                <a:solidFill>
                  <a:srgbClr val="000000"/>
                </a:solidFill>
                <a:latin typeface="Calibri" panose="020F0502020204030204" charset="0"/>
                <a:ea typeface="宋体" panose="02010600030101010101" pitchFamily="2" charset="-122"/>
              </a:rPr>
              <a:t>例证试题</a:t>
            </a:r>
            <a:r>
              <a:rPr lang="en-US" sz="2400" dirty="0">
                <a:solidFill>
                  <a:srgbClr val="000000"/>
                </a:solidFill>
                <a:latin typeface="Calibri" panose="020F0502020204030204" charset="0"/>
                <a:ea typeface="宋体" panose="02010600030101010101" pitchFamily="2" charset="-122"/>
              </a:rPr>
              <a:t>：</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30. Which of the following is the best title for the text?</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A. More Women Are Exercising to Prevent Dementia</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B. Middle-Aged Women Need to Do More Exercise</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C. Fit Women Are Less Likely to Develop Dementia</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D. Biking Improves Women's Cardiovascular Fitness</a:t>
            </a:r>
            <a:endParaRPr lang="en-US" sz="240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7146925" y="4902200"/>
            <a:ext cx="4888865" cy="1568450"/>
          </a:xfrm>
          <a:prstGeom prst="rect">
            <a:avLst/>
          </a:prstGeom>
          <a:solidFill>
            <a:schemeClr val="bg1"/>
          </a:solidFill>
          <a:ln w="38100">
            <a:solidFill>
              <a:srgbClr val="0070C0"/>
            </a:solidFill>
            <a:prstDash val="sysDash"/>
          </a:ln>
        </p:spPr>
        <p:txBody>
          <a:bodyPr wrap="square">
            <a:spAutoFit/>
          </a:bodyPr>
          <a:lstStyle/>
          <a:p>
            <a:pPr indent="0" fontAlgn="auto"/>
            <a:r>
              <a:rPr sz="2400" b="1" dirty="0">
                <a:solidFill>
                  <a:srgbClr val="0070C0"/>
                </a:solidFill>
                <a:latin typeface="Calibri" panose="020F0502020204030204" charset="0"/>
                <a:ea typeface="宋体" panose="02010600030101010101" pitchFamily="2" charset="-122"/>
              </a:rPr>
              <a:t>根据上文主题句子内容，我们可以判断出第30题C项“健美的妇女不太有可能患上失智症”是最靠近主题的，所以也就是正确答案。</a:t>
            </a:r>
            <a:endParaRPr sz="2400" b="1" dirty="0">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47294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1570990" y="3415665"/>
            <a:ext cx="9832340" cy="95313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dirty="0">
                <a:solidFill>
                  <a:srgbClr val="00B050"/>
                </a:solidFill>
                <a:latin typeface="Calibri" panose="020F0502020204030204" charset="0"/>
                <a:ea typeface="宋体" panose="02010600030101010101" pitchFamily="2" charset="-122"/>
              </a:rPr>
              <a:t>主题句</a:t>
            </a:r>
            <a:r>
              <a:rPr lang="zh-CN" sz="2800" b="1" dirty="0">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(The benefits of regular exercise are well documented ) but there's a new bonus to add to the ever-growing list.</a:t>
            </a:r>
            <a:endParaRPr lang="zh-CN" alt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2016125" cy="1938020"/>
          </a:xfrm>
          <a:prstGeom prst="rect">
            <a:avLst/>
          </a:prstGeom>
          <a:noFill/>
          <a:ln>
            <a:noFill/>
          </a:ln>
        </p:spPr>
        <p:txBody>
          <a:bodyPr wrap="square" rtlCol="0" anchor="t">
            <a:spAutoFit/>
          </a:bodyPr>
          <a:lstStyle/>
          <a:p>
            <a:pPr algn="ctr"/>
            <a:r>
              <a:rPr lang="zh-CN" altLang="en-US" sz="4000" b="1">
                <a:ln w="22225">
                  <a:solidFill>
                    <a:schemeClr val="accent2"/>
                  </a:solidFill>
                  <a:prstDash val="solid"/>
                </a:ln>
                <a:solidFill>
                  <a:schemeClr val="accent2">
                    <a:lumMod val="40000"/>
                    <a:lumOff val="60000"/>
                  </a:schemeClr>
                </a:solidFill>
                <a:effectLst/>
              </a:rPr>
              <a:t>七选五任务型阅读</a:t>
            </a:r>
            <a:endParaRPr lang="zh-CN" altLang="en-US"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2310765" y="0"/>
            <a:ext cx="835279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：人与自我</a:t>
            </a:r>
            <a:endParaRPr lang="zh-CN" altLang="en-US" sz="2800"/>
          </a:p>
          <a:p>
            <a:pPr marL="457200" indent="-457200">
              <a:buFont typeface="Wingdings" panose="05000000000000000000" charset="0"/>
              <a:buChar char="u"/>
            </a:pPr>
            <a:r>
              <a:rPr lang="zh-CN" altLang="en-US" sz="2800" b="1"/>
              <a:t>语篇体裁</a:t>
            </a:r>
            <a:r>
              <a:rPr lang="zh-CN" altLang="en-US" sz="2800"/>
              <a:t>：说明文</a:t>
            </a:r>
            <a:endParaRPr lang="zh-CN" altLang="en-US" sz="2800"/>
          </a:p>
          <a:p>
            <a:pPr marL="457200" indent="-457200">
              <a:buFont typeface="Wingdings" panose="05000000000000000000" charset="0"/>
              <a:buChar char="u"/>
            </a:pPr>
            <a:r>
              <a:rPr lang="zh-CN" altLang="en-US" sz="2800" b="1"/>
              <a:t>语篇主题</a:t>
            </a:r>
            <a:r>
              <a:rPr lang="zh-CN" altLang="en-US" sz="2800"/>
              <a:t>：some suggestions about using time</a:t>
            </a:r>
            <a:endParaRPr lang="zh-CN" altLang="en-US" sz="2800"/>
          </a:p>
          <a:p>
            <a:pPr marL="457200" indent="-457200">
              <a:buFont typeface="Wingdings" panose="05000000000000000000" charset="0"/>
              <a:buChar char="u"/>
            </a:pPr>
            <a:r>
              <a:rPr lang="zh-CN" altLang="en-US" sz="2800" b="1"/>
              <a:t>引出手法</a:t>
            </a:r>
            <a:r>
              <a:rPr lang="zh-CN" altLang="en-US" sz="2800"/>
              <a:t>：反衬法（先抑后扬）</a:t>
            </a:r>
            <a:endParaRPr lang="zh-CN" altLang="en-US" sz="2800"/>
          </a:p>
        </p:txBody>
      </p:sp>
      <p:sp>
        <p:nvSpPr>
          <p:cNvPr id="6" name="文本框 5"/>
          <p:cNvSpPr txBox="1"/>
          <p:nvPr/>
        </p:nvSpPr>
        <p:spPr>
          <a:xfrm>
            <a:off x="13970" y="1927860"/>
            <a:ext cx="3522345" cy="4831080"/>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a:sym typeface="+mn-ea"/>
              </a:rPr>
              <a:t>作者先</a:t>
            </a:r>
            <a:r>
              <a:rPr lang="zh-CN" altLang="en-US" sz="2800" dirty="0">
                <a:solidFill>
                  <a:srgbClr val="0070C0"/>
                </a:solidFill>
                <a:sym typeface="+mn-ea"/>
              </a:rPr>
              <a:t>反方向说自己跟常人一样一天也是只有二十四小时</a:t>
            </a:r>
            <a:r>
              <a:rPr lang="zh-CN" altLang="en-US" sz="2800" dirty="0">
                <a:sym typeface="+mn-ea"/>
              </a:rPr>
              <a:t>，但是接下去说</a:t>
            </a:r>
            <a:r>
              <a:rPr lang="zh-CN" altLang="en-US" sz="2800" dirty="0">
                <a:solidFill>
                  <a:srgbClr val="FF0000"/>
                </a:solidFill>
                <a:sym typeface="+mn-ea"/>
              </a:rPr>
              <a:t>自己能够在同样的时间做许多事情，而且感到放松和快乐</a:t>
            </a:r>
            <a:r>
              <a:rPr lang="zh-CN" altLang="en-US" sz="2800" dirty="0">
                <a:sym typeface="+mn-ea"/>
              </a:rPr>
              <a:t>，最后水到渠成点出自己如何能够做到这一点的方法这一语篇主题。</a:t>
            </a:r>
            <a:endParaRPr lang="zh-CN" altLang="en-US" sz="2800" dirty="0">
              <a:sym typeface="+mn-ea"/>
            </a:endParaRPr>
          </a:p>
        </p:txBody>
      </p:sp>
      <p:sp>
        <p:nvSpPr>
          <p:cNvPr id="100" name="文本框 99"/>
          <p:cNvSpPr txBox="1"/>
          <p:nvPr/>
        </p:nvSpPr>
        <p:spPr>
          <a:xfrm>
            <a:off x="3701415" y="2604770"/>
            <a:ext cx="8614410" cy="4154170"/>
          </a:xfrm>
          <a:prstGeom prst="rect">
            <a:avLst/>
          </a:prstGeom>
          <a:noFill/>
          <a:ln w="9525">
            <a:noFill/>
          </a:ln>
        </p:spPr>
        <p:txBody>
          <a:bodyPr wrap="square">
            <a:spAutoFit/>
          </a:bodyPr>
          <a:lstStyle/>
          <a:p>
            <a:pPr indent="0" fontAlgn="auto"/>
            <a:r>
              <a:rPr lang="en-US" sz="2400" b="1" dirty="0" err="1">
                <a:solidFill>
                  <a:srgbClr val="000000"/>
                </a:solidFill>
                <a:latin typeface="Calibri" panose="020F0502020204030204" charset="0"/>
                <a:ea typeface="宋体" panose="02010600030101010101" pitchFamily="2" charset="-122"/>
              </a:rPr>
              <a:t>例证试题</a:t>
            </a:r>
            <a:r>
              <a:rPr lang="en-US" sz="2400" dirty="0">
                <a:solidFill>
                  <a:srgbClr val="000000"/>
                </a:solidFill>
                <a:latin typeface="Calibri" panose="020F0502020204030204" charset="0"/>
                <a:ea typeface="宋体" panose="02010600030101010101" pitchFamily="2" charset="-122"/>
              </a:rPr>
              <a:t>：</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I have the same 24 hours in a day as you do, but I have made specific choice that allows me to make the most of every day, and still feel happy and relaxed 31. _________________ </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A. Speed up </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a:solidFill>
                  <a:srgbClr val="000000"/>
                </a:solidFill>
                <a:latin typeface="Calibri" panose="020F0502020204030204" charset="0"/>
                <a:ea typeface="宋体" panose="02010600030101010101" pitchFamily="2" charset="-122"/>
              </a:rPr>
              <a:t>B. Be an active learner</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C.Stop</a:t>
            </a:r>
            <a:r>
              <a:rPr lang="en-US" sz="2400" dirty="0">
                <a:solidFill>
                  <a:srgbClr val="000000"/>
                </a:solidFill>
                <a:latin typeface="Calibri" panose="020F0502020204030204" charset="0"/>
                <a:ea typeface="宋体" panose="02010600030101010101" pitchFamily="2" charset="-122"/>
              </a:rPr>
              <a:t> trying to balance time between them all</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D.Make</a:t>
            </a:r>
            <a:r>
              <a:rPr lang="en-US" sz="2400" dirty="0">
                <a:solidFill>
                  <a:srgbClr val="000000"/>
                </a:solidFill>
                <a:latin typeface="Calibri" panose="020F0502020204030204" charset="0"/>
                <a:ea typeface="宋体" panose="02010600030101010101" pitchFamily="2" charset="-122"/>
              </a:rPr>
              <a:t> choices about what is meaningful in your life</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E.The</a:t>
            </a:r>
            <a:r>
              <a:rPr lang="en-US" sz="2400" dirty="0">
                <a:solidFill>
                  <a:srgbClr val="000000"/>
                </a:solidFill>
                <a:latin typeface="Calibri" panose="020F0502020204030204" charset="0"/>
                <a:ea typeface="宋体" panose="02010600030101010101" pitchFamily="2" charset="-122"/>
              </a:rPr>
              <a:t> things you do well usually give you greater joy</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F.Perhaps</a:t>
            </a:r>
            <a:r>
              <a:rPr lang="en-US" sz="2400" dirty="0">
                <a:solidFill>
                  <a:srgbClr val="000000"/>
                </a:solidFill>
                <a:latin typeface="Calibri" panose="020F0502020204030204" charset="0"/>
                <a:ea typeface="宋体" panose="02010600030101010101" pitchFamily="2" charset="-122"/>
              </a:rPr>
              <a:t> these tips will help you make the most of your time</a:t>
            </a:r>
            <a:endParaRPr lang="en-US" sz="2400" dirty="0">
              <a:solidFill>
                <a:srgbClr val="000000"/>
              </a:solidFill>
              <a:latin typeface="Calibri" panose="020F0502020204030204" charset="0"/>
              <a:ea typeface="宋体" panose="02010600030101010101" pitchFamily="2" charset="-122"/>
            </a:endParaRPr>
          </a:p>
          <a:p>
            <a:pPr indent="0" fontAlgn="auto"/>
            <a:r>
              <a:rPr lang="en-US" sz="2400" dirty="0" err="1">
                <a:solidFill>
                  <a:srgbClr val="000000"/>
                </a:solidFill>
                <a:latin typeface="Calibri" panose="020F0502020204030204" charset="0"/>
                <a:ea typeface="宋体" panose="02010600030101010101" pitchFamily="2" charset="-122"/>
              </a:rPr>
              <a:t>G.This</a:t>
            </a:r>
            <a:r>
              <a:rPr lang="en-US" sz="2400" dirty="0">
                <a:solidFill>
                  <a:srgbClr val="000000"/>
                </a:solidFill>
                <a:latin typeface="Calibri" panose="020F0502020204030204" charset="0"/>
                <a:ea typeface="宋体" panose="02010600030101010101" pitchFamily="2" charset="-122"/>
              </a:rPr>
              <a:t> is why making lists is important in any productivity handbook</a:t>
            </a:r>
            <a:endParaRPr lang="en-US" sz="2400" dirty="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7188200" y="4082415"/>
            <a:ext cx="4888865" cy="2676525"/>
          </a:xfrm>
          <a:prstGeom prst="rect">
            <a:avLst/>
          </a:prstGeom>
          <a:solidFill>
            <a:schemeClr val="bg1"/>
          </a:solidFill>
          <a:ln w="38100">
            <a:solidFill>
              <a:srgbClr val="0070C0"/>
            </a:solidFill>
            <a:prstDash val="sysDash"/>
          </a:ln>
        </p:spPr>
        <p:txBody>
          <a:bodyPr wrap="square">
            <a:spAutoFit/>
          </a:bodyPr>
          <a:lstStyle/>
          <a:p>
            <a:pPr indent="0" fontAlgn="auto"/>
            <a:r>
              <a:rPr sz="2400" b="1" dirty="0">
                <a:solidFill>
                  <a:srgbClr val="0070C0"/>
                </a:solidFill>
                <a:latin typeface="Calibri" panose="020F0502020204030204" charset="0"/>
                <a:ea typeface="宋体" panose="02010600030101010101" pitchFamily="2" charset="-122"/>
              </a:rPr>
              <a:t>31题为七选五任务型阅读的第一题，也是考查通篇主旨的题目，根据下文具体围绕最大化利用时间的方法来看，此空应该选用F项作为正确答案，因为只有F项从宏观上讲述有效利用时间的方法，可以担起引领整篇语篇的重任。</a:t>
            </a:r>
            <a:endParaRPr sz="2400" b="1" dirty="0">
              <a:solidFill>
                <a:srgbClr val="0070C0"/>
              </a:solidFill>
              <a:latin typeface="Calibri" panose="020F0502020204030204" charset="0"/>
              <a:ea typeface="宋体" panose="02010600030101010101" pitchFamily="2" charset="-122"/>
            </a:endParaRPr>
          </a:p>
        </p:txBody>
      </p:sp>
      <p:sp>
        <p:nvSpPr>
          <p:cNvPr id="2" name="文本框 1" descr="7b0a202020202262756c6c6574223a20227b5c2263617465676f727949645c223a31303032352c5c2274656d706c61746549645c223a32303233313337317d220a7d0a"/>
          <p:cNvSpPr txBox="1"/>
          <p:nvPr/>
        </p:nvSpPr>
        <p:spPr>
          <a:xfrm>
            <a:off x="3871595" y="1651635"/>
            <a:ext cx="8025765" cy="95313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a:solidFill>
                  <a:srgbClr val="00B050"/>
                </a:solidFill>
                <a:latin typeface="Calibri" panose="020F0502020204030204" charset="0"/>
                <a:ea typeface="宋体" panose="02010600030101010101" pitchFamily="2" charset="-122"/>
              </a:rPr>
              <a:t>主题句</a:t>
            </a:r>
            <a:r>
              <a:rPr lang="zh-CN" sz="2800" b="1">
                <a:solidFill>
                  <a:srgbClr val="000000"/>
                </a:solidFill>
                <a:latin typeface="Calibri" panose="020F0502020204030204" charset="0"/>
                <a:ea typeface="宋体" panose="02010600030101010101" pitchFamily="2" charset="-122"/>
              </a:rPr>
              <a:t>：</a:t>
            </a:r>
            <a:r>
              <a:rPr lang="en-US" sz="2800" b="0">
                <a:solidFill>
                  <a:srgbClr val="000000"/>
                </a:solidFill>
                <a:latin typeface="Calibri" panose="020F0502020204030204" charset="0"/>
                <a:ea typeface="宋体" panose="02010600030101010101" pitchFamily="2" charset="-122"/>
              </a:rPr>
              <a:t>Perhaps these tips will help you make the most of your time.</a:t>
            </a:r>
            <a:endParaRPr lang="zh-CN" altLang="en-US" sz="2800" b="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bldLvl="0" animBg="1"/>
      <p:bldP spid="7" grpId="1"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600" y="0"/>
            <a:ext cx="1671955" cy="1322070"/>
          </a:xfrm>
          <a:prstGeom prst="rect">
            <a:avLst/>
          </a:prstGeom>
          <a:noFill/>
          <a:ln>
            <a:noFill/>
          </a:ln>
        </p:spPr>
        <p:txBody>
          <a:bodyPr wrap="square" rtlCol="0" anchor="t">
            <a:spAutoFit/>
          </a:bodyPr>
          <a:lstStyle/>
          <a:p>
            <a:pPr algn="ctr"/>
            <a:r>
              <a:rPr lang="zh-CN" sz="4000" b="1">
                <a:ln w="22225">
                  <a:solidFill>
                    <a:schemeClr val="accent2"/>
                  </a:solidFill>
                  <a:prstDash val="solid"/>
                </a:ln>
                <a:solidFill>
                  <a:schemeClr val="accent2">
                    <a:lumMod val="40000"/>
                    <a:lumOff val="60000"/>
                  </a:schemeClr>
                </a:solidFill>
                <a:effectLst/>
              </a:rPr>
              <a:t>完型填空</a:t>
            </a:r>
            <a:endParaRPr lang="zh-CN" sz="4000" b="1">
              <a:ln w="22225">
                <a:solidFill>
                  <a:schemeClr val="accent2"/>
                </a:solidFill>
                <a:prstDash val="solid"/>
              </a:ln>
              <a:solidFill>
                <a:schemeClr val="accent2">
                  <a:lumMod val="40000"/>
                  <a:lumOff val="60000"/>
                </a:schemeClr>
              </a:solidFill>
              <a:effectLst/>
            </a:endParaRPr>
          </a:p>
        </p:txBody>
      </p:sp>
      <p:sp>
        <p:nvSpPr>
          <p:cNvPr id="5" name="文本框 4"/>
          <p:cNvSpPr txBox="1"/>
          <p:nvPr/>
        </p:nvSpPr>
        <p:spPr>
          <a:xfrm>
            <a:off x="1682750" y="8890"/>
            <a:ext cx="10179050" cy="1814830"/>
          </a:xfrm>
          <a:prstGeom prst="rect">
            <a:avLst/>
          </a:prstGeom>
          <a:noFill/>
          <a:ln>
            <a:solidFill>
              <a:schemeClr val="tx1"/>
            </a:solidFill>
          </a:ln>
        </p:spPr>
        <p:txBody>
          <a:bodyPr wrap="square" rtlCol="0">
            <a:spAutoFit/>
          </a:bodyPr>
          <a:lstStyle/>
          <a:p>
            <a:pPr marL="457200" indent="-457200">
              <a:buFont typeface="Wingdings" panose="05000000000000000000" charset="0"/>
              <a:buChar char="u"/>
            </a:pPr>
            <a:r>
              <a:rPr lang="zh-CN" altLang="en-US" sz="2800" b="1"/>
              <a:t>语篇类型</a:t>
            </a:r>
            <a:r>
              <a:rPr lang="zh-CN" altLang="en-US" sz="2800"/>
              <a:t>：人与社会</a:t>
            </a:r>
            <a:endParaRPr lang="zh-CN" altLang="en-US" sz="2800"/>
          </a:p>
          <a:p>
            <a:pPr marL="457200" indent="-457200">
              <a:buFont typeface="Wingdings" panose="05000000000000000000" charset="0"/>
              <a:buChar char="u"/>
            </a:pPr>
            <a:r>
              <a:rPr lang="zh-CN" altLang="en-US" sz="2800" b="1"/>
              <a:t>语篇体裁</a:t>
            </a:r>
            <a:r>
              <a:rPr lang="zh-CN" altLang="en-US" sz="2800"/>
              <a:t>：记叙文</a:t>
            </a:r>
            <a:endParaRPr lang="zh-CN" altLang="en-US" sz="2800"/>
          </a:p>
          <a:p>
            <a:pPr marL="457200" indent="-457200">
              <a:buFont typeface="Wingdings" panose="05000000000000000000" charset="0"/>
              <a:buChar char="u"/>
            </a:pPr>
            <a:r>
              <a:rPr lang="zh-CN" altLang="en-US" sz="2800" b="1"/>
              <a:t>语篇主题</a:t>
            </a:r>
            <a:r>
              <a:rPr lang="zh-CN" altLang="en-US" sz="2800"/>
              <a:t>：The significance of a program to bring light to the old</a:t>
            </a:r>
            <a:endParaRPr lang="zh-CN" altLang="en-US" sz="2800"/>
          </a:p>
          <a:p>
            <a:pPr marL="457200" indent="-457200">
              <a:buFont typeface="Wingdings" panose="05000000000000000000" charset="0"/>
              <a:buChar char="u"/>
            </a:pPr>
            <a:r>
              <a:rPr lang="zh-CN" altLang="en-US" sz="2800" b="1"/>
              <a:t>引出手法</a:t>
            </a:r>
            <a:r>
              <a:rPr lang="zh-CN" altLang="en-US" sz="2800"/>
              <a:t>：升华法</a:t>
            </a:r>
            <a:endParaRPr lang="zh-CN" altLang="en-US" sz="2800"/>
          </a:p>
        </p:txBody>
      </p:sp>
      <p:sp>
        <p:nvSpPr>
          <p:cNvPr id="6" name="文本框 5"/>
          <p:cNvSpPr txBox="1"/>
          <p:nvPr/>
        </p:nvSpPr>
        <p:spPr>
          <a:xfrm>
            <a:off x="13970" y="1927860"/>
            <a:ext cx="12232005" cy="953135"/>
          </a:xfrm>
          <a:prstGeom prst="rect">
            <a:avLst/>
          </a:prstGeom>
          <a:solidFill>
            <a:schemeClr val="accent4">
              <a:lumMod val="20000"/>
              <a:lumOff val="80000"/>
            </a:schemeClr>
          </a:solidFill>
        </p:spPr>
        <p:txBody>
          <a:bodyPr wrap="square" rtlCol="0" anchor="t">
            <a:spAutoFit/>
          </a:bodyPr>
          <a:lstStyle/>
          <a:p>
            <a:pPr marL="285750" indent="-285750">
              <a:buFont typeface="Wingdings" panose="05000000000000000000" charset="0"/>
              <a:buChar char="Ø"/>
            </a:pPr>
            <a:r>
              <a:rPr lang="zh-CN" altLang="en-US" sz="2800" dirty="0">
                <a:sym typeface="+mn-ea"/>
              </a:rPr>
              <a:t>作者在讲述自己开展为老年人带来光明的项目活动内容后</a:t>
            </a:r>
            <a:r>
              <a:rPr lang="zh-CN" altLang="en-US" sz="2800" dirty="0">
                <a:solidFill>
                  <a:srgbClr val="00B050"/>
                </a:solidFill>
                <a:sym typeface="+mn-ea"/>
              </a:rPr>
              <a:t>最后用自己的语言来概括自己对开展这个活动的目的，从而使主题水落石出。</a:t>
            </a:r>
            <a:endParaRPr lang="zh-CN" altLang="en-US" sz="2800" dirty="0">
              <a:solidFill>
                <a:srgbClr val="00B050"/>
              </a:solidFill>
              <a:sym typeface="+mn-ea"/>
            </a:endParaRPr>
          </a:p>
        </p:txBody>
      </p:sp>
      <p:sp>
        <p:nvSpPr>
          <p:cNvPr id="100" name="文本框 99"/>
          <p:cNvSpPr txBox="1"/>
          <p:nvPr/>
        </p:nvSpPr>
        <p:spPr>
          <a:xfrm>
            <a:off x="13970" y="4312920"/>
            <a:ext cx="7288530" cy="2306955"/>
          </a:xfrm>
          <a:prstGeom prst="rect">
            <a:avLst/>
          </a:prstGeom>
          <a:noFill/>
          <a:ln w="9525">
            <a:noFill/>
          </a:ln>
        </p:spPr>
        <p:txBody>
          <a:bodyPr wrap="square">
            <a:spAutoFit/>
          </a:bodyPr>
          <a:lstStyle/>
          <a:p>
            <a:pPr indent="0" fontAlgn="auto"/>
            <a:r>
              <a:rPr lang="en-US" sz="2400" b="1">
                <a:solidFill>
                  <a:srgbClr val="000000"/>
                </a:solidFill>
                <a:latin typeface="Calibri" panose="020F0502020204030204" charset="0"/>
                <a:ea typeface="宋体" panose="02010600030101010101" pitchFamily="2" charset="-122"/>
              </a:rPr>
              <a:t>例证试题</a:t>
            </a:r>
            <a:r>
              <a:rPr lang="en-US" sz="2400">
                <a:solidFill>
                  <a:srgbClr val="000000"/>
                </a:solidFill>
                <a:latin typeface="Calibri" panose="020F0502020204030204" charset="0"/>
                <a:ea typeface="宋体" panose="02010600030101010101" pitchFamily="2" charset="-122"/>
              </a:rPr>
              <a:t>：</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Ms. Burdeyney 53. ________that she is hoping to do more money for the research project. "I just want to bring 54. __________into people eyes</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53. A. commented  B. learned  C. reminded  D. added</a:t>
            </a:r>
            <a:endParaRPr lang="en-US" sz="2400">
              <a:solidFill>
                <a:srgbClr val="000000"/>
              </a:solidFill>
              <a:latin typeface="Calibri" panose="020F0502020204030204" charset="0"/>
              <a:ea typeface="宋体" panose="02010600030101010101" pitchFamily="2" charset="-122"/>
            </a:endParaRPr>
          </a:p>
          <a:p>
            <a:pPr indent="0" fontAlgn="auto"/>
            <a:r>
              <a:rPr lang="en-US" sz="2400">
                <a:solidFill>
                  <a:srgbClr val="000000"/>
                </a:solidFill>
                <a:latin typeface="Calibri" panose="020F0502020204030204" charset="0"/>
                <a:ea typeface="宋体" panose="02010600030101010101" pitchFamily="2" charset="-122"/>
              </a:rPr>
              <a:t>54. A. light       B. joy       C. color      D. beauty</a:t>
            </a:r>
            <a:endParaRPr lang="en-US" sz="2400">
              <a:solidFill>
                <a:srgbClr val="000000"/>
              </a:solidFill>
              <a:latin typeface="Calibri" panose="020F0502020204030204" charset="0"/>
              <a:ea typeface="宋体" panose="02010600030101010101" pitchFamily="2" charset="-122"/>
            </a:endParaRPr>
          </a:p>
        </p:txBody>
      </p:sp>
      <p:sp>
        <p:nvSpPr>
          <p:cNvPr id="7" name="文本框 6"/>
          <p:cNvSpPr txBox="1"/>
          <p:nvPr/>
        </p:nvSpPr>
        <p:spPr>
          <a:xfrm>
            <a:off x="7069455" y="4682490"/>
            <a:ext cx="4888865" cy="1568450"/>
          </a:xfrm>
          <a:prstGeom prst="rect">
            <a:avLst/>
          </a:prstGeom>
          <a:solidFill>
            <a:schemeClr val="bg1"/>
          </a:solidFill>
          <a:ln w="38100">
            <a:solidFill>
              <a:srgbClr val="0070C0"/>
            </a:solidFill>
            <a:prstDash val="sysDash"/>
          </a:ln>
        </p:spPr>
        <p:txBody>
          <a:bodyPr wrap="square">
            <a:spAutoFit/>
          </a:bodyPr>
          <a:lstStyle/>
          <a:p>
            <a:pPr indent="0" fontAlgn="auto"/>
            <a:r>
              <a:rPr sz="2400" b="1">
                <a:solidFill>
                  <a:srgbClr val="0070C0"/>
                </a:solidFill>
                <a:latin typeface="Calibri" panose="020F0502020204030204" charset="0"/>
                <a:ea typeface="宋体" panose="02010600030101010101" pitchFamily="2" charset="-122"/>
              </a:rPr>
              <a:t>由于前面Ms. Burdeyney已经提到了开展这个活动的倡议，所以在最后一段她又一次补充了这次活动的目的：她想把光明带给人们。</a:t>
            </a:r>
            <a:endParaRPr sz="2400" b="1">
              <a:solidFill>
                <a:srgbClr val="0070C0"/>
              </a:solidFill>
              <a:latin typeface="Calibri" panose="020F0502020204030204" charset="0"/>
              <a:ea typeface="宋体" panose="02010600030101010101" pitchFamily="2" charset="-122"/>
            </a:endParaRPr>
          </a:p>
        </p:txBody>
      </p:sp>
      <p:cxnSp>
        <p:nvCxnSpPr>
          <p:cNvPr id="8" name="直接连接符 7"/>
          <p:cNvCxnSpPr/>
          <p:nvPr/>
        </p:nvCxnSpPr>
        <p:spPr>
          <a:xfrm>
            <a:off x="0" y="4042410"/>
            <a:ext cx="12245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descr="7b0a202020202262756c6c6574223a20227b5c2263617465676f727949645c223a31303032352c5c2274656d706c61746549645c223a32303233313337317d220a7d0a"/>
          <p:cNvSpPr txBox="1"/>
          <p:nvPr/>
        </p:nvSpPr>
        <p:spPr>
          <a:xfrm>
            <a:off x="1062355" y="2985135"/>
            <a:ext cx="10799445" cy="1384995"/>
          </a:xfrm>
          <a:prstGeom prst="rect">
            <a:avLst/>
          </a:prstGeom>
          <a:solidFill>
            <a:schemeClr val="accent6">
              <a:lumMod val="20000"/>
              <a:lumOff val="80000"/>
            </a:schemeClr>
          </a:solidFill>
          <a:ln w="9525">
            <a:noFill/>
          </a:ln>
        </p:spPr>
        <p:txBody>
          <a:bodyPr wrap="square">
            <a:spAutoFit/>
          </a:bodyPr>
          <a:lstStyle/>
          <a:p>
            <a:pPr marL="228600" indent="0" fontAlgn="auto">
              <a:buNone/>
            </a:pPr>
            <a:r>
              <a:rPr lang="zh-CN" sz="2800" b="1" dirty="0">
                <a:solidFill>
                  <a:srgbClr val="00B050"/>
                </a:solidFill>
                <a:latin typeface="Calibri" panose="020F0502020204030204" charset="0"/>
                <a:ea typeface="宋体" panose="02010600030101010101" pitchFamily="2" charset="-122"/>
              </a:rPr>
              <a:t>主题句</a:t>
            </a:r>
            <a:r>
              <a:rPr lang="zh-CN" sz="2800" b="1" dirty="0">
                <a:solidFill>
                  <a:srgbClr val="000000"/>
                </a:solidFill>
                <a:latin typeface="Calibri" panose="020F0502020204030204" charset="0"/>
                <a:ea typeface="宋体" panose="02010600030101010101" pitchFamily="2" charset="-122"/>
              </a:rPr>
              <a:t>：</a:t>
            </a:r>
            <a:r>
              <a:rPr lang="en-US" sz="2800" b="0" dirty="0">
                <a:solidFill>
                  <a:srgbClr val="000000"/>
                </a:solidFill>
                <a:latin typeface="Calibri" panose="020F0502020204030204" charset="0"/>
                <a:ea typeface="宋体" panose="02010600030101010101" pitchFamily="2" charset="-122"/>
              </a:rPr>
              <a:t>Ms. </a:t>
            </a:r>
            <a:r>
              <a:rPr lang="en-US" sz="2800" b="0" dirty="0" err="1">
                <a:solidFill>
                  <a:srgbClr val="000000"/>
                </a:solidFill>
                <a:latin typeface="Calibri" panose="020F0502020204030204" charset="0"/>
                <a:ea typeface="宋体" panose="02010600030101010101" pitchFamily="2" charset="-122"/>
              </a:rPr>
              <a:t>Burdeyney</a:t>
            </a:r>
            <a:r>
              <a:rPr lang="en-US" sz="2800" b="0" dirty="0">
                <a:solidFill>
                  <a:srgbClr val="000000"/>
                </a:solidFill>
                <a:latin typeface="Calibri" panose="020F0502020204030204" charset="0"/>
                <a:ea typeface="宋体" panose="02010600030101010101" pitchFamily="2" charset="-122"/>
              </a:rPr>
              <a:t> (added ) that she is hoping to do more money for the research project. “I just want to </a:t>
            </a:r>
            <a:r>
              <a:rPr lang="en-US" sz="2800" b="0" dirty="0" err="1">
                <a:solidFill>
                  <a:srgbClr val="000000"/>
                </a:solidFill>
                <a:latin typeface="Calibri" panose="020F0502020204030204" charset="0"/>
                <a:ea typeface="宋体" panose="02010600030101010101" pitchFamily="2" charset="-122"/>
              </a:rPr>
              <a:t>bring（light）into</a:t>
            </a:r>
            <a:r>
              <a:rPr lang="en-US" sz="2800" b="0" dirty="0">
                <a:solidFill>
                  <a:srgbClr val="000000"/>
                </a:solidFill>
                <a:latin typeface="Calibri" panose="020F0502020204030204" charset="0"/>
                <a:ea typeface="宋体" panose="02010600030101010101" pitchFamily="2" charset="-122"/>
              </a:rPr>
              <a:t> people’</a:t>
            </a:r>
            <a:r>
              <a:rPr lang="en-US" altLang="zh-CN" sz="2800" b="0" dirty="0">
                <a:solidFill>
                  <a:srgbClr val="000000"/>
                </a:solidFill>
                <a:latin typeface="Calibri" panose="020F0502020204030204" charset="0"/>
                <a:ea typeface="宋体" panose="02010600030101010101" pitchFamily="2" charset="-122"/>
              </a:rPr>
              <a:t>s</a:t>
            </a:r>
            <a:r>
              <a:rPr lang="en-US" sz="2800" b="0" dirty="0">
                <a:solidFill>
                  <a:srgbClr val="000000"/>
                </a:solidFill>
                <a:latin typeface="Calibri" panose="020F0502020204030204" charset="0"/>
                <a:ea typeface="宋体" panose="02010600030101010101" pitchFamily="2" charset="-122"/>
              </a:rPr>
              <a:t> eyes.</a:t>
            </a:r>
            <a:endParaRPr lang="zh-CN" altLang="en-US" sz="2800" b="0" dirty="0">
              <a:solidFill>
                <a:srgbClr val="000000"/>
              </a:solidFill>
              <a:latin typeface="Calibri" panose="020F050202020403020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0" grpId="0"/>
      <p:bldP spid="100" grpId="1"/>
      <p:bldP spid="7" grpId="0" animBg="1"/>
      <p:bldP spid="7" grpId="1" animBg="1"/>
      <p:bldP spid="2" grpId="0" animBg="1"/>
      <p:bldP spid="2" grpId="1" animBg="1"/>
    </p:bldLst>
  </p:timing>
</p:sld>
</file>

<file path=ppt/tags/tag1.xml><?xml version="1.0" encoding="utf-8"?>
<p:tagLst xmlns:p="http://schemas.openxmlformats.org/presentationml/2006/main">
  <p:tag name="KSO_WM_UNIT_TABLE_BEAUTIFY" val="smartTable{8c8cdd9f-e12f-4135-9fbf-661e26c00e0a}"/>
  <p:tag name="TABLE_ENDDRAG_ORIGIN_RECT" val="929*514"/>
  <p:tag name="TABLE_ENDDRAG_RECT" val="14*11*929*5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7080</Words>
  <Application>WPS 演示</Application>
  <PresentationFormat>宽屏</PresentationFormat>
  <Paragraphs>286</Paragraphs>
  <Slides>18</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方正兰亭细黑_GBK</vt:lpstr>
      <vt:lpstr>黑体</vt:lpstr>
      <vt:lpstr>微软雅黑</vt:lpstr>
      <vt:lpstr>方正粗倩简体</vt:lpstr>
      <vt:lpstr>Wingdings</vt:lpstr>
      <vt:lpstr>Calibri</vt:lpstr>
      <vt:lpstr>Arial Unicode MS</vt:lpstr>
      <vt:lpstr>Calibri Light</vt:lpstr>
      <vt:lpstr>Times New Roman</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wangqian</dc:creator>
  <cp:lastModifiedBy>24147</cp:lastModifiedBy>
  <cp:revision>87</cp:revision>
  <dcterms:created xsi:type="dcterms:W3CDTF">2016-07-06T05:14:00Z</dcterms:created>
  <dcterms:modified xsi:type="dcterms:W3CDTF">2022-02-16T08:58:25Z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2815572EBF5C4CB594A0BDE7E7DC9B1B</vt:lpwstr>
  </property>
</Properties>
</file>