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725" r:id="rId4"/>
    <p:sldId id="257" r:id="rId5"/>
    <p:sldId id="402" r:id="rId6"/>
    <p:sldId id="361" r:id="rId8"/>
    <p:sldId id="403" r:id="rId9"/>
    <p:sldId id="336" r:id="rId10"/>
    <p:sldId id="694" r:id="rId11"/>
    <p:sldId id="527" r:id="rId12"/>
    <p:sldId id="447" r:id="rId13"/>
    <p:sldId id="657" r:id="rId14"/>
    <p:sldId id="648" r:id="rId15"/>
    <p:sldId id="718" r:id="rId16"/>
    <p:sldId id="719" r:id="rId17"/>
    <p:sldId id="720" r:id="rId18"/>
    <p:sldId id="676" r:id="rId19"/>
    <p:sldId id="683" r:id="rId20"/>
    <p:sldId id="658" r:id="rId21"/>
    <p:sldId id="72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郭 合英" initials="郭" lastIdx="2" clrIdx="0"/>
  <p:cmAuthor id="0" name="Administrator" initials="A" lastIdx="1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5.xml"/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4.png"/><Relationship Id="rId6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tags" Target="../tags/tag7.xml"/><Relationship Id="rId3" Type="http://schemas.openxmlformats.org/officeDocument/2006/relationships/image" Target="../media/image5.jpe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2.xml"/><Relationship Id="rId3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4.xml"/><Relationship Id="rId3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6.xml"/><Relationship Id="rId3" Type="http://schemas.openxmlformats.org/officeDocument/2006/relationships/image" Target="../media/image5.jpe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8.xml"/><Relationship Id="rId3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20.xml"/><Relationship Id="rId3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22.xml"/><Relationship Id="rId3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4.png"/><Relationship Id="rId4" Type="http://schemas.openxmlformats.org/officeDocument/2006/relationships/tags" Target="../tags/tag27.xml"/><Relationship Id="rId3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image" Target="../media/image4.png"/><Relationship Id="rId5" Type="http://schemas.openxmlformats.org/officeDocument/2006/relationships/tags" Target="../tags/tag34.xml"/><Relationship Id="rId4" Type="http://schemas.openxmlformats.org/officeDocument/2006/relationships/image" Target="../media/image3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4.png"/><Relationship Id="rId5" Type="http://schemas.openxmlformats.org/officeDocument/2006/relationships/tags" Target="../tags/tag42.xml"/><Relationship Id="rId4" Type="http://schemas.openxmlformats.org/officeDocument/2006/relationships/image" Target="../media/image3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4.png"/><Relationship Id="rId5" Type="http://schemas.openxmlformats.org/officeDocument/2006/relationships/tags" Target="../tags/tag51.xml"/><Relationship Id="rId4" Type="http://schemas.openxmlformats.org/officeDocument/2006/relationships/image" Target="../media/image3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image" Target="../media/image4.png"/><Relationship Id="rId5" Type="http://schemas.openxmlformats.org/officeDocument/2006/relationships/tags" Target="../tags/tag60.xml"/><Relationship Id="rId4" Type="http://schemas.openxmlformats.org/officeDocument/2006/relationships/image" Target="../media/image3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5.jpe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简单元素_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3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652270" y="3473668"/>
            <a:ext cx="8890064" cy="1156533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4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1652270" y="2227797"/>
            <a:ext cx="8890064" cy="1112520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25" b="1" i="0" u="none" strike="noStrike" kern="1200" cap="none" spc="7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500000"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1923807"/>
            <a:ext cx="3235350" cy="3010374"/>
          </a:xfrm>
          <a:prstGeom prst="rect">
            <a:avLst/>
          </a:prstGeom>
        </p:spPr>
      </p:pic>
      <p:pic>
        <p:nvPicPr>
          <p:cNvPr id="2" name="图片 1" descr="图片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500000"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500000"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500000"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图片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790" y="1387043"/>
            <a:ext cx="4389120" cy="4083914"/>
          </a:xfrm>
          <a:prstGeom prst="rect">
            <a:avLst/>
          </a:prstGeom>
        </p:spPr>
      </p:pic>
      <p:pic>
        <p:nvPicPr>
          <p:cNvPr id="6" name="图片 5" descr="图片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500000"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500000"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500000"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500000"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图片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简单元素_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2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1652905" y="1650127"/>
            <a:ext cx="8889429" cy="112823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4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1652270" y="2930762"/>
            <a:ext cx="8890064" cy="227711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4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500000"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500000">
            <a:off x="294600" y="302400"/>
            <a:ext cx="720090" cy="720090"/>
          </a:xfrm>
          <a:prstGeom prst="rect">
            <a:avLst/>
          </a:prstGeom>
        </p:spPr>
      </p:pic>
      <p:pic>
        <p:nvPicPr>
          <p:cNvPr id="6" name="图片 5" descr="图片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77310" y="58355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500000"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500000"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500000"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500000"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500000"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图片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image" Target="../media/image1.png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8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9.xml"/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1.xml"/><Relationship Id="rId4" Type="http://schemas.openxmlformats.org/officeDocument/2006/relationships/image" Target="../media/image14.png"/><Relationship Id="rId3" Type="http://schemas.openxmlformats.org/officeDocument/2006/relationships/tags" Target="../tags/tag110.xml"/><Relationship Id="rId2" Type="http://schemas.openxmlformats.org/officeDocument/2006/relationships/image" Target="../media/image10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3.xml"/><Relationship Id="rId5" Type="http://schemas.openxmlformats.org/officeDocument/2006/relationships/image" Target="../media/image14.png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tags" Target="../tags/tag11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image" Target="../media/image21.jpeg"/><Relationship Id="rId5" Type="http://schemas.openxmlformats.org/officeDocument/2006/relationships/image" Target="../media/image14.png"/><Relationship Id="rId4" Type="http://schemas.openxmlformats.org/officeDocument/2006/relationships/image" Target="../media/image19.jpeg"/><Relationship Id="rId3" Type="http://schemas.openxmlformats.org/officeDocument/2006/relationships/tags" Target="../tags/tag114.xml"/><Relationship Id="rId2" Type="http://schemas.openxmlformats.org/officeDocument/2006/relationships/image" Target="../media/image10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8.xml"/><Relationship Id="rId5" Type="http://schemas.openxmlformats.org/officeDocument/2006/relationships/image" Target="../media/image14.png"/><Relationship Id="rId4" Type="http://schemas.openxmlformats.org/officeDocument/2006/relationships/image" Target="../media/image19.jpeg"/><Relationship Id="rId3" Type="http://schemas.openxmlformats.org/officeDocument/2006/relationships/tags" Target="../tags/tag117.xml"/><Relationship Id="rId2" Type="http://schemas.openxmlformats.org/officeDocument/2006/relationships/image" Target="../media/image10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9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91.xml"/><Relationship Id="rId3" Type="http://schemas.openxmlformats.org/officeDocument/2006/relationships/image" Target="../media/image7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100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03.xml"/><Relationship Id="rId5" Type="http://schemas.openxmlformats.org/officeDocument/2006/relationships/image" Target="../media/image15.png"/><Relationship Id="rId4" Type="http://schemas.openxmlformats.org/officeDocument/2006/relationships/tags" Target="../tags/tag102.xml"/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05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3" Type="http://schemas.openxmlformats.org/officeDocument/2006/relationships/tags" Target="../tags/tag104.xml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17"/>
          <p:cNvSpPr txBox="1"/>
          <p:nvPr/>
        </p:nvSpPr>
        <p:spPr>
          <a:xfrm>
            <a:off x="2018665" y="1186815"/>
            <a:ext cx="5379720" cy="52197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the content of the online course</a:t>
            </a:r>
            <a:endParaRPr 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2018665" y="3535045"/>
            <a:ext cx="5117465" cy="521970"/>
          </a:xfrm>
          <a:prstGeom prst="rect">
            <a:avLst/>
          </a:prstGeom>
          <a:noFill/>
          <a:ln w="28575" cmpd="sng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p>
            <a:pPr algn="l"/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connection of the network</a:t>
            </a:r>
            <a:endParaRPr lang="en-US" sz="28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2018665" y="1998345"/>
            <a:ext cx="3444240" cy="52197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activities in the class</a:t>
            </a:r>
            <a:endParaRPr lang="en-US" sz="28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2018665" y="4984115"/>
            <a:ext cx="3868420" cy="450850"/>
          </a:xfrm>
          <a:prstGeom prst="rect">
            <a:avLst/>
          </a:prstGeom>
          <a:solidFill>
            <a:schemeClr val="tx2"/>
          </a:solidFill>
          <a:ln w="28575" cmpd="sng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length of the class</a:t>
            </a:r>
            <a:endParaRPr 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860" y="4424045"/>
            <a:ext cx="1489710" cy="18148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altLang="zh-CN" sz="2800">
                <a:latin typeface="Times New Roman Regular" panose="02020503050405090304" charset="0"/>
                <a:ea typeface="黑体" panose="02010609060101010101" charset="-122"/>
                <a:cs typeface="Times New Roman Regular" panose="02020503050405090304" charset="0"/>
                <a:sym typeface="+mn-ea"/>
              </a:rPr>
              <a:t> </a:t>
            </a:r>
            <a:r>
              <a:rPr lang="zh-CN" altLang="en-US" sz="2800">
                <a:latin typeface="Times New Roman Regular" panose="02020503050405090304" charset="0"/>
                <a:ea typeface="黑体" panose="02010609060101010101" charset="-122"/>
                <a:cs typeface="Times New Roman Regular" panose="02020503050405090304" charset="0"/>
                <a:sym typeface="+mn-ea"/>
              </a:rPr>
              <a:t>联系生活</a:t>
            </a:r>
            <a:r>
              <a:rPr lang="en-US" altLang="zh-CN" sz="2800">
                <a:latin typeface="Times New Roman Regular" panose="02020503050405090304" charset="0"/>
                <a:ea typeface="黑体" panose="02010609060101010101" charset="-122"/>
                <a:cs typeface="Times New Roman Regular" panose="02020503050405090304" charset="0"/>
                <a:sym typeface="+mn-ea"/>
              </a:rPr>
              <a:t>/</a:t>
            </a:r>
            <a:r>
              <a:rPr lang="zh-CN" altLang="en-US" sz="2800">
                <a:latin typeface="Times New Roman Regular" panose="02020503050405090304" charset="0"/>
                <a:ea typeface="黑体" panose="02010609060101010101" charset="-122"/>
                <a:cs typeface="Times New Roman Regular" panose="02020503050405090304" charset="0"/>
                <a:sym typeface="+mn-ea"/>
              </a:rPr>
              <a:t>利用已背过的语料</a:t>
            </a:r>
            <a:endParaRPr lang="zh-CN" altLang="en-US" sz="2800">
              <a:latin typeface="Times New Roman Regular" panose="02020503050405090304" charset="0"/>
              <a:ea typeface="黑体" panose="0201060906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2018665" y="4303395"/>
            <a:ext cx="1210310" cy="450850"/>
          </a:xfrm>
          <a:prstGeom prst="rect">
            <a:avLst/>
          </a:prstGeom>
          <a:solidFill>
            <a:schemeClr val="tx2"/>
          </a:solidFill>
          <a:ln w="28575" cmpd="sng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fee</a:t>
            </a:r>
            <a:endParaRPr lang="en-US" sz="2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350" y="2139950"/>
            <a:ext cx="1466850" cy="2038985"/>
            <a:chOff x="537" y="3303"/>
            <a:chExt cx="2310" cy="3211"/>
          </a:xfrm>
        </p:grpSpPr>
        <p:sp>
          <p:nvSpPr>
            <p:cNvPr id="12" name="矩形: 圆角 11"/>
            <p:cNvSpPr/>
            <p:nvPr/>
          </p:nvSpPr>
          <p:spPr>
            <a:xfrm>
              <a:off x="537" y="3303"/>
              <a:ext cx="2310" cy="9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24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  <a:sym typeface="+mn-ea"/>
                </a:rPr>
                <a:t>comment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" name="矩形: 圆角 11"/>
            <p:cNvSpPr/>
            <p:nvPr/>
          </p:nvSpPr>
          <p:spPr>
            <a:xfrm>
              <a:off x="537" y="5612"/>
              <a:ext cx="2310" cy="9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24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  <a:sym typeface="+mn-ea"/>
                </a:rPr>
                <a:t>a</a:t>
              </a:r>
              <a:r>
                <a:rPr lang="en-US" sz="24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  <a:sym typeface="+mn-ea"/>
                </a:rPr>
                <a:t>dvice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86" y="4379"/>
              <a:ext cx="611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marL="0" indent="0" algn="l" fontAlgn="auto">
                <a:lnSpc>
                  <a:spcPct val="100000"/>
                </a:lnSpc>
              </a:pPr>
              <a:r>
                <a:rPr lang="en-US" sz="4000" b="1">
                  <a:solidFill>
                    <a:schemeClr val="tx1"/>
                  </a:solidFill>
                  <a:latin typeface="Times New Roman Regular" panose="02020503050405090304" charset="0"/>
                  <a:ea typeface="黑体" panose="02010609060101010101" charset="-122"/>
                  <a:cs typeface="Times New Roman Regular" panose="02020503050405090304" charset="0"/>
                  <a:sym typeface="+mn-ea"/>
                </a:rPr>
                <a:t>+</a:t>
              </a:r>
              <a:endParaRPr lang="en-US" sz="4000" b="1">
                <a:solidFill>
                  <a:schemeClr val="tx1"/>
                </a:solidFill>
                <a:latin typeface="Times New Roman Regular" panose="02020503050405090304" charset="0"/>
                <a:ea typeface="黑体" panose="02010609060101010101" charset="-122"/>
                <a:cs typeface="Times New Roman Regular" panose="02020503050405090304" charset="0"/>
                <a:sym typeface="+mn-ea"/>
              </a:endParaRPr>
            </a:p>
          </p:txBody>
        </p:sp>
      </p:grpSp>
      <p:sp>
        <p:nvSpPr>
          <p:cNvPr id="26" name="左大括号 25"/>
          <p:cNvSpPr/>
          <p:nvPr/>
        </p:nvSpPr>
        <p:spPr>
          <a:xfrm>
            <a:off x="1639570" y="1583690"/>
            <a:ext cx="212725" cy="5085715"/>
          </a:xfrm>
          <a:prstGeom prst="leftBrace">
            <a:avLst>
              <a:gd name="adj1" fmla="val 24771"/>
              <a:gd name="adj2" fmla="val 5064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018665" y="2752090"/>
            <a:ext cx="2183130" cy="52197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the teacher</a:t>
            </a:r>
            <a:endParaRPr lang="en-US" sz="28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2018665" y="5637530"/>
            <a:ext cx="2183130" cy="52197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the teacher</a:t>
            </a:r>
            <a:endParaRPr lang="en-US" sz="28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1283335" y="278765"/>
            <a:ext cx="2115185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ara 2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-70" y="-103043"/>
            <a:ext cx="921456" cy="1145078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964565" y="104203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4570" y="-3175"/>
            <a:ext cx="1244600" cy="18669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1570" y="123825"/>
            <a:ext cx="1244600" cy="1866900"/>
          </a:xfrm>
          <a:prstGeom prst="rect">
            <a:avLst/>
          </a:prstGeom>
        </p:spPr>
      </p:pic>
      <p:sp>
        <p:nvSpPr>
          <p:cNvPr id="31" name="TextBox 17"/>
          <p:cNvSpPr txBox="1"/>
          <p:nvPr/>
        </p:nvSpPr>
        <p:spPr>
          <a:xfrm>
            <a:off x="2018665" y="6362065"/>
            <a:ext cx="888365" cy="52197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pPr algn="l"/>
            <a:r>
              <a:rPr lang="en-US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gain</a:t>
            </a:r>
            <a:endParaRPr lang="en-US" sz="28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72580" y="2449195"/>
            <a:ext cx="4905375" cy="953135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Ti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：细节添加要与主题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online course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相关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3" grpId="0" bldLvl="0" animBg="1"/>
      <p:bldP spid="9" grpId="0" animBg="1"/>
      <p:bldP spid="14" grpId="0" animBg="1"/>
      <p:bldP spid="5" grpId="0" animBg="1"/>
      <p:bldP spid="10" grpId="0" animBg="1"/>
      <p:bldP spid="7" grpId="0" animBg="1"/>
      <p:bldP spid="19" grpId="0" animBg="1"/>
      <p:bldP spid="11" grpId="0" animBg="1"/>
      <p:bldP spid="31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好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109345"/>
            <a:ext cx="12192000" cy="335788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90980" y="102679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-70" y="-103043"/>
            <a:ext cx="921456" cy="1145078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1008380" y="302895"/>
            <a:ext cx="2115185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ara 2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2125" y="2834640"/>
            <a:ext cx="1165860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advice</a:t>
            </a:r>
            <a:endParaRPr 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19370" y="1927860"/>
            <a:ext cx="1630680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comment</a:t>
            </a:r>
            <a:endParaRPr lang="en-US" altLang="zh-CN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19195" y="921385"/>
            <a:ext cx="2159000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the course</a:t>
            </a:r>
            <a:endParaRPr 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8950" y="4511675"/>
            <a:ext cx="38131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结构合理</a:t>
            </a:r>
            <a:r>
              <a:rPr lang="en-US" altLang="zh-CN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(comment+advice)</a:t>
            </a:r>
            <a:endParaRPr lang="en-US" altLang="zh-CN" sz="2400" b="1">
              <a:solidFill>
                <a:srgbClr val="00B05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19195" y="1748155"/>
            <a:ext cx="109855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 Bold" panose="02020503050405090304" charset="0"/>
              </a:rPr>
              <a:t>√</a:t>
            </a:r>
            <a:endParaRPr lang="zh-CN" altLang="en-US" sz="7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 Bold" panose="0202050305040509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833610" y="1654175"/>
            <a:ext cx="109855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 Bold" panose="02020503050405090304" charset="0"/>
              </a:rPr>
              <a:t>√</a:t>
            </a:r>
            <a:endParaRPr lang="zh-CN" altLang="en-US" sz="7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 Bold" panose="0202050305040509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46935" y="3015615"/>
            <a:ext cx="109855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 Bold" panose="02020503050405090304" charset="0"/>
              </a:rPr>
              <a:t>√</a:t>
            </a:r>
            <a:endParaRPr lang="zh-CN" altLang="en-US" sz="7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 Bold" panose="0202050305040509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8950" y="5805170"/>
            <a:ext cx="1710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uFillTx/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恰当衔接词</a:t>
            </a:r>
            <a:endParaRPr lang="zh-CN" altLang="en-US" sz="2400" b="1">
              <a:solidFill>
                <a:srgbClr val="00B050"/>
              </a:solidFill>
              <a:uFillTx/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34610" y="5735955"/>
            <a:ext cx="20656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丰富句式：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6880" y="6203315"/>
            <a:ext cx="1710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高级词汇：</a:t>
            </a:r>
            <a:endParaRPr lang="zh-CN" altLang="en-US" sz="2400" b="1">
              <a:solidFill>
                <a:srgbClr val="00B05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6332855" y="3122295"/>
            <a:ext cx="1820545" cy="6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883525" y="3801110"/>
            <a:ext cx="1689735" cy="698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88950" y="4874895"/>
            <a:ext cx="78644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语言得体</a:t>
            </a:r>
            <a:r>
              <a:rPr lang="zh-CN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，注重交际性（上下辈客气）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                       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4511675" y="446595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0855" y="5344795"/>
            <a:ext cx="5069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内容要点的展开是否与</a:t>
            </a:r>
            <a:r>
              <a:rPr lang="zh-CN" alt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主题</a:t>
            </a:r>
            <a:r>
              <a:rPr 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紧密相连</a:t>
            </a:r>
            <a:endParaRPr lang="en-US" altLang="en-US" sz="2400" b="1">
              <a:solidFill>
                <a:srgbClr val="00B050"/>
              </a:solidFill>
              <a:uFillTx/>
              <a:latin typeface="华文楷体" panose="02010600040101010101" charset="-122"/>
              <a:ea typeface="华文楷体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5678805" y="4897120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5678170" y="537019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2199005" y="573595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6750050" y="573595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2043430" y="617791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573260" y="1226185"/>
            <a:ext cx="1409700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my gain</a:t>
            </a:r>
            <a:endParaRPr 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52715" y="1981835"/>
            <a:ext cx="1409700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teachers</a:t>
            </a:r>
            <a:endParaRPr 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61090" y="-212725"/>
            <a:ext cx="1244600" cy="18669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6" grpId="0" animBg="1"/>
      <p:bldP spid="3" grpId="0" animBg="1"/>
      <p:bldP spid="31" grpId="0"/>
      <p:bldP spid="9" grpId="0" animBg="1"/>
      <p:bldP spid="8" grpId="0"/>
      <p:bldP spid="16" grpId="0" animBg="1"/>
      <p:bldP spid="15" grpId="0" animBg="1"/>
      <p:bldP spid="23" grpId="0" animBg="1"/>
      <p:bldP spid="10" grpId="0" animBg="1"/>
      <p:bldP spid="22" grpId="0"/>
      <p:bldP spid="25" grpId="0"/>
      <p:bldP spid="20" grpId="0"/>
      <p:bldP spid="21" grpId="0"/>
      <p:bldP spid="12" grpId="0" animBg="1"/>
      <p:bldP spid="24" grpId="0"/>
      <p:bldP spid="13" grpId="0" animBg="1"/>
      <p:bldP spid="26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90980" y="102679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-70" y="-103043"/>
            <a:ext cx="921456" cy="1145078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1008380" y="302895"/>
            <a:ext cx="2115185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ara 2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8950" y="4511675"/>
            <a:ext cx="38131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结构合理</a:t>
            </a:r>
            <a:r>
              <a:rPr lang="en-US" altLang="zh-CN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(comment+advice)</a:t>
            </a:r>
            <a:endParaRPr lang="en-US" altLang="zh-CN" sz="2400" b="1">
              <a:solidFill>
                <a:srgbClr val="00B05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8950" y="5805170"/>
            <a:ext cx="1710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uFillTx/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恰当衔接词</a:t>
            </a:r>
            <a:endParaRPr lang="zh-CN" altLang="en-US" sz="2400" b="1">
              <a:solidFill>
                <a:srgbClr val="00B050"/>
              </a:solidFill>
              <a:uFillTx/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34610" y="5735955"/>
            <a:ext cx="20656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丰富句式：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6880" y="6203315"/>
            <a:ext cx="1710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高级词汇：</a:t>
            </a:r>
            <a:endParaRPr lang="zh-CN" altLang="en-US" sz="2400" b="1">
              <a:solidFill>
                <a:srgbClr val="00B05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428230" y="7473315"/>
            <a:ext cx="1820545" cy="6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883525" y="3801110"/>
            <a:ext cx="1689735" cy="698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88950" y="4874895"/>
            <a:ext cx="78644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语言得体</a:t>
            </a:r>
            <a:r>
              <a:rPr lang="zh-CN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，注重交际性（上下辈客气）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                       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0855" y="5344795"/>
            <a:ext cx="5069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内容要点的展开是否与</a:t>
            </a:r>
            <a:r>
              <a:rPr lang="zh-CN" alt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主题</a:t>
            </a:r>
            <a:r>
              <a:rPr 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紧密相连</a:t>
            </a:r>
            <a:endParaRPr lang="en-US" altLang="en-US" sz="2400" b="1">
              <a:solidFill>
                <a:srgbClr val="00B050"/>
              </a:solidFill>
              <a:uFillTx/>
              <a:latin typeface="华文楷体" panose="02010600040101010101" charset="-122"/>
              <a:ea typeface="华文楷体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2199005" y="573595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 descr="都是建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026795"/>
            <a:ext cx="10570210" cy="3291205"/>
          </a:xfrm>
          <a:prstGeom prst="rect">
            <a:avLst/>
          </a:prstGeom>
        </p:spPr>
      </p:pic>
      <p:pic>
        <p:nvPicPr>
          <p:cNvPr id="28" name="图片 2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125" y="4196715"/>
            <a:ext cx="724535" cy="70104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9248775" y="520065"/>
            <a:ext cx="1165860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advice</a:t>
            </a:r>
            <a:endParaRPr 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6189980" y="3195320"/>
            <a:ext cx="1820545" cy="6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9929495" y="3808095"/>
            <a:ext cx="1276985" cy="31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695" y="4695825"/>
            <a:ext cx="724535" cy="701040"/>
          </a:xfrm>
          <a:prstGeom prst="rect">
            <a:avLst/>
          </a:prstGeom>
        </p:spPr>
      </p:pic>
      <p:pic>
        <p:nvPicPr>
          <p:cNvPr id="36" name="图片 35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860" y="5224780"/>
            <a:ext cx="724535" cy="701040"/>
          </a:xfrm>
          <a:prstGeom prst="rect">
            <a:avLst/>
          </a:prstGeom>
        </p:spPr>
      </p:pic>
      <p:pic>
        <p:nvPicPr>
          <p:cNvPr id="37" name="图片 36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325" y="6153785"/>
            <a:ext cx="724535" cy="701040"/>
          </a:xfrm>
          <a:prstGeom prst="rect">
            <a:avLst/>
          </a:prstGeom>
        </p:spPr>
      </p:pic>
      <p:pic>
        <p:nvPicPr>
          <p:cNvPr id="38" name="图片 3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95" y="5646420"/>
            <a:ext cx="724535" cy="70104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6480" y="0"/>
            <a:ext cx="1244600" cy="1866900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471660" y="1132205"/>
            <a:ext cx="1337945" cy="588645"/>
          </a:xfrm>
          <a:prstGeom prst="ellipse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810885" y="2707005"/>
            <a:ext cx="1216025" cy="588645"/>
          </a:xfrm>
          <a:prstGeom prst="ellipse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7428230" y="2706370"/>
            <a:ext cx="3777615" cy="677545"/>
          </a:xfrm>
          <a:prstGeom prst="ellipse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07390" y="3268345"/>
            <a:ext cx="1385570" cy="588645"/>
          </a:xfrm>
          <a:prstGeom prst="ellipse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905760" y="3729355"/>
            <a:ext cx="1247775" cy="737235"/>
          </a:xfrm>
          <a:prstGeom prst="ellipse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6385560" y="4766310"/>
            <a:ext cx="3388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</a:rPr>
              <a:t>祈使句表命令，命令</a:t>
            </a:r>
            <a:endParaRPr lang="zh-CN" altLang="en-US" sz="2800" b="1">
              <a:solidFill>
                <a:srgbClr val="FF0000"/>
              </a:solidFill>
              <a:uFillTx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85560" y="5213985"/>
            <a:ext cx="3388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</a:rPr>
              <a:t>词不达意，错误较多</a:t>
            </a:r>
            <a:endParaRPr lang="zh-CN" altLang="en-US" sz="2800" b="1">
              <a:solidFill>
                <a:srgbClr val="FF0000"/>
              </a:solidFill>
              <a:uFillTx/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/>
      <p:bldP spid="12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活动内容与课程无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42670"/>
            <a:ext cx="12192000" cy="33020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90980" y="102679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-70" y="-103043"/>
            <a:ext cx="921456" cy="1145078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1028700" y="302895"/>
            <a:ext cx="2115185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ara 2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8950" y="4511675"/>
            <a:ext cx="38131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结构合理</a:t>
            </a:r>
            <a:r>
              <a:rPr lang="en-US" altLang="zh-CN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(comment+advice)</a:t>
            </a:r>
            <a:endParaRPr lang="en-US" altLang="zh-CN" sz="2400" b="1">
              <a:solidFill>
                <a:srgbClr val="00B05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8950" y="5805170"/>
            <a:ext cx="1710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uFillTx/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恰当衔接词</a:t>
            </a:r>
            <a:endParaRPr lang="zh-CN" altLang="en-US" sz="2400" b="1">
              <a:solidFill>
                <a:srgbClr val="00B050"/>
              </a:solidFill>
              <a:uFillTx/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34610" y="5735955"/>
            <a:ext cx="20656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丰富句式：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6880" y="6203315"/>
            <a:ext cx="1710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高级词汇：</a:t>
            </a:r>
            <a:endParaRPr lang="zh-CN" altLang="en-US" sz="2400" b="1">
              <a:solidFill>
                <a:srgbClr val="00B05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839075" y="1800225"/>
            <a:ext cx="2144395" cy="76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88950" y="4874895"/>
            <a:ext cx="78644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语言得体</a:t>
            </a:r>
            <a:r>
              <a:rPr lang="zh-CN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，注重交际性（上下辈客气）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                       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0855" y="5344795"/>
            <a:ext cx="5069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内容要点的展开是否与</a:t>
            </a:r>
            <a:r>
              <a:rPr lang="zh-CN" alt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主题</a:t>
            </a:r>
            <a:r>
              <a:rPr 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紧密相连</a:t>
            </a:r>
            <a:endParaRPr lang="en-US" altLang="en-US" sz="2400" b="1">
              <a:solidFill>
                <a:srgbClr val="00B050"/>
              </a:solidFill>
              <a:uFillTx/>
              <a:latin typeface="华文楷体" panose="02010600040101010101" charset="-122"/>
              <a:ea typeface="华文楷体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2199005" y="573595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428625" y="2456180"/>
            <a:ext cx="10626725" cy="158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830" y="5224145"/>
            <a:ext cx="724535" cy="701040"/>
          </a:xfrm>
          <a:prstGeom prst="rect">
            <a:avLst/>
          </a:prstGeom>
        </p:spPr>
      </p:pic>
      <p:pic>
        <p:nvPicPr>
          <p:cNvPr id="37" name="图片 36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960" y="6143625"/>
            <a:ext cx="724535" cy="701040"/>
          </a:xfrm>
          <a:prstGeom prst="rect">
            <a:avLst/>
          </a:prstGeom>
        </p:spPr>
      </p:pic>
      <p:pic>
        <p:nvPicPr>
          <p:cNvPr id="38" name="图片 3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95" y="5646420"/>
            <a:ext cx="724535" cy="70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6480" y="-402590"/>
            <a:ext cx="1244600" cy="1866900"/>
          </a:xfrm>
          <a:prstGeom prst="rect">
            <a:avLst/>
          </a:prstGeom>
        </p:spPr>
      </p:pic>
      <p:sp>
        <p:nvSpPr>
          <p:cNvPr id="7" name="五角星 6"/>
          <p:cNvSpPr/>
          <p:nvPr/>
        </p:nvSpPr>
        <p:spPr>
          <a:xfrm>
            <a:off x="4385310" y="446595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5624830" y="4815840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515600" y="1212850"/>
            <a:ext cx="720090" cy="588645"/>
          </a:xfrm>
          <a:prstGeom prst="ellipse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108075" y="2455545"/>
            <a:ext cx="720090" cy="588645"/>
          </a:xfrm>
          <a:prstGeom prst="ellipse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8969375" y="2355850"/>
            <a:ext cx="760730" cy="182562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661910" y="4013835"/>
            <a:ext cx="4530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</a:rPr>
              <a:t>与本文主题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</a:rPr>
              <a:t>online course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</a:rPr>
              <a:t>无关</a:t>
            </a:r>
            <a:endParaRPr lang="zh-CN" altLang="en-US" sz="2800" b="1">
              <a:solidFill>
                <a:srgbClr val="FF0000"/>
              </a:solidFill>
              <a:uFillTx/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18" name="图片 17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285" y="-79375"/>
            <a:ext cx="1680210" cy="11220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151495" y="702310"/>
            <a:ext cx="3105150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widen my horizons</a:t>
            </a:r>
            <a:endParaRPr 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7042150" y="3017520"/>
            <a:ext cx="2545715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6139180" y="3088640"/>
            <a:ext cx="1379855" cy="19678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7489190" y="4869815"/>
            <a:ext cx="4403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</a:rPr>
              <a:t>Can you 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olish one of the  sentence ?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en-US" altLang="zh-CN" sz="2800" b="1">
              <a:solidFill>
                <a:srgbClr val="FF0000"/>
              </a:solidFill>
              <a:uFillTx/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H="1" flipV="1">
            <a:off x="5313680" y="1719580"/>
            <a:ext cx="3570605" cy="4046855"/>
          </a:xfrm>
          <a:prstGeom prst="straightConnector1">
            <a:avLst/>
          </a:prstGeom>
          <a:ln w="317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标题 4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815590" y="1913890"/>
            <a:ext cx="922655" cy="4419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540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altLang="zh-CN" sz="5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519035" y="5805170"/>
            <a:ext cx="45954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FillTx/>
                <a:latin typeface="华文楷体" panose="02010600040101010101" charset="-122"/>
                <a:ea typeface="华文楷体" panose="02010600040101010101" charset="-122"/>
              </a:rPr>
              <a:t>So helful is the Internet course that it widens my horizon </a:t>
            </a:r>
            <a:r>
              <a:rPr lang="en-US" altLang="zh-CN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FillTx/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en-US" altLang="zh-CN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uFillTx/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7" grpId="0"/>
      <p:bldP spid="12" grpId="0" animBg="1"/>
      <p:bldP spid="11" grpId="0" animBg="1"/>
      <p:bldP spid="14" grpId="0" animBg="1"/>
      <p:bldP spid="20" grpId="0" animBg="1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好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10" y="1132205"/>
            <a:ext cx="11482070" cy="287210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90980" y="102679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-70" y="-103043"/>
            <a:ext cx="921456" cy="1145078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1008380" y="302895"/>
            <a:ext cx="2115185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ara 2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8950" y="4511675"/>
            <a:ext cx="38131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结构合理</a:t>
            </a:r>
            <a:r>
              <a:rPr lang="en-US" altLang="zh-CN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(comment+advice)</a:t>
            </a:r>
            <a:endParaRPr lang="en-US" altLang="zh-CN" sz="2400" b="1">
              <a:solidFill>
                <a:srgbClr val="00B05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8950" y="5805170"/>
            <a:ext cx="1710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uFillTx/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恰当衔接词</a:t>
            </a:r>
            <a:endParaRPr lang="zh-CN" altLang="en-US" sz="2400" b="1">
              <a:solidFill>
                <a:srgbClr val="00B050"/>
              </a:solidFill>
              <a:uFillTx/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34610" y="5735955"/>
            <a:ext cx="20656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丰富句式：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6880" y="6203315"/>
            <a:ext cx="1710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高级词汇：</a:t>
            </a:r>
            <a:endParaRPr lang="zh-CN" altLang="en-US" sz="2400" b="1">
              <a:solidFill>
                <a:srgbClr val="00B05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428230" y="7473315"/>
            <a:ext cx="1820545" cy="6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88950" y="4874895"/>
            <a:ext cx="78644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语言得体</a:t>
            </a:r>
            <a:r>
              <a:rPr lang="zh-CN" sz="24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，注重交际性（上下辈客气）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                        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0855" y="5344795"/>
            <a:ext cx="5069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内容要点的展开是否与</a:t>
            </a:r>
            <a:r>
              <a:rPr lang="zh-CN" alt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主题</a:t>
            </a:r>
            <a:r>
              <a:rPr lang="en-US" sz="2400" b="1">
                <a:solidFill>
                  <a:srgbClr val="00B05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紧密相连</a:t>
            </a:r>
            <a:endParaRPr lang="en-US" altLang="en-US" sz="2400" b="1">
              <a:solidFill>
                <a:srgbClr val="00B050"/>
              </a:solidFill>
              <a:uFillTx/>
              <a:latin typeface="华文楷体" panose="02010600040101010101" charset="-122"/>
              <a:ea typeface="华文楷体" panose="02010600040101010101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8" name="图片 3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95" y="5646420"/>
            <a:ext cx="724535" cy="70104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6480" y="0"/>
            <a:ext cx="1244600" cy="1866900"/>
          </a:xfrm>
          <a:prstGeom prst="rect">
            <a:avLst/>
          </a:prstGeom>
        </p:spPr>
      </p:pic>
      <p:sp>
        <p:nvSpPr>
          <p:cNvPr id="3" name="五角星 2"/>
          <p:cNvSpPr/>
          <p:nvPr/>
        </p:nvSpPr>
        <p:spPr>
          <a:xfrm>
            <a:off x="4302125" y="4537710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5610860" y="487489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348990" y="3442970"/>
            <a:ext cx="4632325" cy="133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8466455" y="2887980"/>
            <a:ext cx="588010" cy="588645"/>
          </a:xfrm>
          <a:prstGeom prst="ellipse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4938395" y="3408680"/>
            <a:ext cx="346710" cy="1537970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五角星 9"/>
          <p:cNvSpPr/>
          <p:nvPr/>
        </p:nvSpPr>
        <p:spPr>
          <a:xfrm>
            <a:off x="5560695" y="534479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613775" y="2588260"/>
            <a:ext cx="559435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an</a:t>
            </a:r>
            <a:endParaRPr 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927985" y="1610360"/>
            <a:ext cx="2973705" cy="190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203960" y="2223135"/>
            <a:ext cx="1786890" cy="571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406640" y="2230755"/>
            <a:ext cx="1355725" cy="82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1682115" y="2299970"/>
            <a:ext cx="410210" cy="3096895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2710815" y="1529080"/>
            <a:ext cx="1213485" cy="4001770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3924300" y="2259330"/>
            <a:ext cx="3874135" cy="3261360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3301365" y="2301240"/>
            <a:ext cx="1512570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Whereas</a:t>
            </a:r>
            <a:endParaRPr 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725295" y="3546475"/>
            <a:ext cx="1623695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Moreover,</a:t>
            </a:r>
            <a:endParaRPr 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49" name="五角星 48"/>
          <p:cNvSpPr/>
          <p:nvPr/>
        </p:nvSpPr>
        <p:spPr>
          <a:xfrm>
            <a:off x="1920240" y="6267450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824230" y="1092200"/>
            <a:ext cx="2103120" cy="59817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五角星 50"/>
          <p:cNvSpPr/>
          <p:nvPr/>
        </p:nvSpPr>
        <p:spPr>
          <a:xfrm>
            <a:off x="2326005" y="5862955"/>
            <a:ext cx="511810" cy="408940"/>
          </a:xfrm>
          <a:prstGeom prst="star5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3689350" y="1702435"/>
            <a:ext cx="3157855" cy="56769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7428230" y="1653540"/>
            <a:ext cx="1403985" cy="60833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7431405" y="4594225"/>
            <a:ext cx="4403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</a:rPr>
              <a:t>Can you 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olish the last sentence?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en-US" altLang="zh-CN" sz="2800" b="1">
              <a:solidFill>
                <a:srgbClr val="FF0000"/>
              </a:solidFill>
              <a:uFillTx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431405" y="5602605"/>
            <a:ext cx="45954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FillTx/>
                <a:latin typeface="华文楷体" panose="02010600040101010101" charset="-122"/>
                <a:ea typeface="华文楷体" panose="02010600040101010101" charset="-122"/>
              </a:rPr>
              <a:t>the clearer the vision is, the better the ex</a:t>
            </a:r>
            <a:r>
              <a:rPr lang="zh-CN" altLang="en-US" sz="2800" b="1" dirty="0">
                <a:solidFill>
                  <a:srgbClr val="00B0F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FillTx/>
                <a:latin typeface="华文楷体" panose="02010600040101010101" charset="-122"/>
                <a:ea typeface="华文楷体" panose="02010600040101010101" charset="-122"/>
              </a:rPr>
              <a:t>erience will be</a:t>
            </a:r>
            <a:endParaRPr lang="en-US" altLang="zh-CN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uFillTx/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51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90980" y="102679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-70" y="-103043"/>
            <a:ext cx="921456" cy="1145078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1008380" y="302895"/>
            <a:ext cx="321056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问题分析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--</a:t>
            </a:r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ara3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3585" y="170815"/>
            <a:ext cx="66624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Whi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ch one do you think is the best ending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?(more than one answer) </a:t>
            </a:r>
            <a:endParaRPr lang="en-US" sz="2800" b="1" dirty="0">
              <a:solidFill>
                <a:srgbClr val="00B0F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1385" y="1132205"/>
            <a:ext cx="1123251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>
                <a:uFillTx/>
                <a:latin typeface="楷体" panose="02010609060101010101" charset="-122"/>
                <a:ea typeface="楷体" panose="02010609060101010101" charset="-122"/>
                <a:cs typeface="Times New Roman Regular" panose="02020503050405090304" charset="0"/>
                <a:sym typeface="+mn-ea"/>
              </a:rPr>
              <a:t>1.Looking forward to your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Times New Roman Regular" panose="02020503050405090304" charset="0"/>
                <a:sym typeface="+mn-ea"/>
              </a:rPr>
              <a:t>prompt re</a:t>
            </a:r>
            <a:r>
              <a:rPr lang="en-US" altLang="zh-CN" sz="28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ply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Times New Roman Regular" panose="02020503050405090304" charset="0"/>
                <a:sym typeface="+mn-ea"/>
              </a:rPr>
              <a:t>.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Times New Roman Regular" panose="02020503050405090304" charset="0"/>
              <a:sym typeface="+mn-ea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Times New Roman Regular" panose="02020503050405090304" charset="0"/>
                <a:sym typeface="+mn-ea"/>
              </a:rPr>
              <a:t>2. Should you take my recommondations into account and I will be more than delighted to hear that.</a:t>
            </a:r>
            <a:r>
              <a:rPr lang="en-US" sz="2800">
                <a:uFillTx/>
                <a:latin typeface="楷体" panose="02010609060101010101" charset="-122"/>
                <a:ea typeface="楷体" panose="02010609060101010101" charset="-122"/>
                <a:cs typeface="Times New Roman Regular" panose="02020503050405090304" charset="0"/>
                <a:sym typeface="+mn-ea"/>
              </a:rPr>
              <a:t> </a:t>
            </a:r>
            <a:endParaRPr lang="en-US" sz="2800">
              <a:uFillTx/>
              <a:latin typeface="楷体" panose="02010609060101010101" charset="-122"/>
              <a:ea typeface="楷体" panose="02010609060101010101" charset="-122"/>
              <a:cs typeface="Times New Roman Regular" panose="02020503050405090304" charset="0"/>
              <a:sym typeface="+mn-ea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3. Ho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Times New Roman Regular" panose="02020503050405090304" charset="0"/>
                <a:sym typeface="+mn-ea"/>
              </a:rPr>
              <a:t>p</a:t>
            </a:r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ing that your online courses will be more excellent and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Times New Roman Regular" panose="02020503050405090304" charset="0"/>
                <a:sym typeface="+mn-ea"/>
              </a:rPr>
              <a:t>practical sooner.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Times New Roman Regular" panose="02020503050405090304" charset="0"/>
              <a:sym typeface="+mn-ea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4. Ho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Times New Roman Regular" panose="02020503050405090304" charset="0"/>
                <a:sym typeface="+mn-ea"/>
              </a:rPr>
              <a:t>ping your  course will be better and betterin assisting more students.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Times New Roman Regular" panose="02020503050405090304" charset="0"/>
              <a:sym typeface="+mn-ea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5. Thank you for these awesome courses. Looking forward to a better set of curriculums next year!</a:t>
            </a:r>
            <a:endParaRPr lang="en-US" sz="280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6. I would a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Times New Roman Regular" panose="02020503050405090304" charset="0"/>
                <a:sym typeface="+mn-ea"/>
              </a:rPr>
              <a:t>pprecite it if you could listen to me.</a:t>
            </a:r>
            <a:endParaRPr 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2430" y="3822065"/>
            <a:ext cx="109855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 Bold" panose="02020503050405090304" charset="0"/>
              </a:rPr>
              <a:t>√</a:t>
            </a:r>
            <a:endParaRPr lang="zh-CN" altLang="en-US" sz="7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 Bold" panose="0202050305040509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0510" y="2949575"/>
            <a:ext cx="109855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 Bold" panose="02020503050405090304" charset="0"/>
              </a:rPr>
              <a:t>√</a:t>
            </a:r>
            <a:endParaRPr lang="zh-CN" altLang="en-US" sz="7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 Bold" panose="0202050305040509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0510" y="2156460"/>
            <a:ext cx="109855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 Bold" panose="02020503050405090304" charset="0"/>
              </a:rPr>
              <a:t>√</a:t>
            </a:r>
            <a:endParaRPr lang="zh-CN" altLang="en-US" sz="7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 Bold" panose="020205030504050903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1385" y="6055995"/>
            <a:ext cx="7876540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Ti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：第三段结尾要与主题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--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课程学习相关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553585" y="2844165"/>
            <a:ext cx="2494915" cy="203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502410" y="3776345"/>
            <a:ext cx="3365500" cy="120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120640" y="4584700"/>
            <a:ext cx="2628265" cy="5334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008380" y="5033645"/>
            <a:ext cx="4438015" cy="342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8155305" y="5412740"/>
            <a:ext cx="3654425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informal and im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Times New Roman Regular" panose="02020503050405090304" charset="0"/>
                <a:sym typeface="+mn-ea"/>
              </a:rPr>
              <a:t>polite!</a:t>
            </a:r>
            <a:endParaRPr 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464300" y="5053965"/>
            <a:ext cx="3458210" cy="35877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3" grpId="0"/>
      <p:bldP spid="6" grpId="0" bldLvl="0" animBg="1"/>
      <p:bldP spid="3" grpId="0" bldLvl="0" animBg="1"/>
      <p:bldP spid="2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58900" y="93027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199320" y="-224963"/>
            <a:ext cx="921456" cy="11450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4570" y="-3175"/>
            <a:ext cx="1244600" cy="1866900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1358900" y="190500"/>
            <a:ext cx="196596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chemeClr val="bg1"/>
                </a:solidFill>
                <a:sym typeface="+mn-ea"/>
              </a:rPr>
              <a:t>Practice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2730" y="1051560"/>
            <a:ext cx="3032125" cy="58464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2020</a:t>
            </a:r>
            <a:r>
              <a:rPr lang="zh-CN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月嘉兴测试卷</a:t>
            </a:r>
            <a:r>
              <a:rPr lang="zh-CN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2600" dirty="0">
                <a:sym typeface="+mn-ea"/>
              </a:rPr>
              <a:t>假定你是李华，你的英国朋友</a:t>
            </a:r>
            <a:r>
              <a:rPr lang="en-US" altLang="zh-CN" sz="2600" dirty="0">
                <a:sym typeface="+mn-ea"/>
              </a:rPr>
              <a:t>Allen</a:t>
            </a:r>
            <a:r>
              <a:rPr lang="zh-CN" altLang="en-US" sz="2600" dirty="0">
                <a:sym typeface="+mn-ea"/>
              </a:rPr>
              <a:t>邀请你去参观一个画展，你有事不能前往。请给他写一封邮件，内容包括：</a:t>
            </a:r>
            <a:endParaRPr lang="en-US" altLang="zh-CN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dirty="0">
                <a:sym typeface="+mn-ea"/>
              </a:rPr>
              <a:t>    1</a:t>
            </a:r>
            <a:r>
              <a:rPr lang="zh-CN" altLang="en-US" sz="2600" dirty="0">
                <a:sym typeface="+mn-ea"/>
              </a:rPr>
              <a:t>、感谢邀请；</a:t>
            </a:r>
            <a:endParaRPr lang="en-US" altLang="zh-CN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dirty="0">
                <a:sym typeface="+mn-ea"/>
              </a:rPr>
              <a:t>    2</a:t>
            </a:r>
            <a:r>
              <a:rPr lang="zh-CN" altLang="en-US" sz="2600" dirty="0">
                <a:sym typeface="+mn-ea"/>
              </a:rPr>
              <a:t>、表达歉意；</a:t>
            </a:r>
            <a:endParaRPr lang="en-US" altLang="zh-CN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dirty="0">
                <a:sym typeface="+mn-ea"/>
              </a:rPr>
              <a:t>    3</a:t>
            </a:r>
            <a:r>
              <a:rPr lang="zh-CN" altLang="en-US" sz="2600" dirty="0">
                <a:sym typeface="+mn-ea"/>
              </a:rPr>
              <a:t>、说明理由。</a:t>
            </a:r>
            <a:endParaRPr lang="en-US" altLang="zh-CN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62985" y="408305"/>
            <a:ext cx="39585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>
                <a:solidFill>
                  <a:srgbClr val="00B0F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Write the last paragraph</a:t>
            </a:r>
            <a:endParaRPr lang="en-US" altLang="zh-CN" sz="2800" b="1">
              <a:solidFill>
                <a:srgbClr val="00B0F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24860" y="1118235"/>
            <a:ext cx="7876540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Ti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：第三段结尾要与主题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--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道歉相关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35350" y="5694680"/>
            <a:ext cx="9265920" cy="1965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en-US" altLang="zh-CN" sz="2800" dirty="0">
                <a:cs typeface="Arial" panose="020B0604020202020204" pitchFamily="34" charset="0"/>
                <a:sym typeface="+mn-ea"/>
              </a:rPr>
              <a:t>Many apologies again for all the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inconvenience</a:t>
            </a:r>
            <a:r>
              <a:rPr lang="en-US" altLang="zh-CN" sz="2800" dirty="0">
                <a:cs typeface="Arial" panose="020B0604020202020204" pitchFamily="34" charset="0"/>
                <a:sym typeface="+mn-ea"/>
              </a:rPr>
              <a:t> I’ve 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lvl="0"/>
            <a:r>
              <a:rPr lang="en-US" altLang="zh-CN" sz="2800" dirty="0">
                <a:cs typeface="Arial" panose="020B0604020202020204" pitchFamily="34" charset="0"/>
                <a:sym typeface="+mn-ea"/>
              </a:rPr>
              <a:t>     caused. 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lvl="0"/>
            <a:endParaRPr lang="en-US" altLang="zh-CN" sz="2800" dirty="0">
              <a:latin typeface="Wingdings" panose="05000000000000000000" pitchFamily="2" charset="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3435350" y="4908550"/>
            <a:ext cx="8756650" cy="6724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Please allow me to 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say sorry /apologize to </a:t>
            </a:r>
            <a:r>
              <a:rPr lang="en-US" altLang="zh-CN" sz="2800" dirty="0">
                <a:cs typeface="Arial" panose="020B0604020202020204" pitchFamily="34" charset="0"/>
                <a:sym typeface="+mn-ea"/>
              </a:rPr>
              <a:t> you again. 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3399790" y="1828165"/>
            <a:ext cx="8244205" cy="3080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Dear Allen, </a:t>
            </a:r>
            <a:endParaRPr lang="zh-CN" altLang="en-US" kern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Thanks for your invitation to the Art Show this Sunday. I'd love to go with you, but much to my regret, I'm not able to make it.</a:t>
            </a:r>
            <a:endParaRPr lang="zh-CN" altLang="en-US" kern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r>
              <a:rPr lang="en-US" altLang="zh-CN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Occupied with</a:t>
            </a: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masses of homework</a:t>
            </a:r>
            <a:r>
              <a:rPr lang="en-US" altLang="zh-CN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, I have to devote myself exclusively to it.</a:t>
            </a: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More importantly, I </a:t>
            </a:r>
            <a:r>
              <a:rPr lang="en-US" altLang="zh-CN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am supposed to</a:t>
            </a: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get myself well </a:t>
            </a:r>
            <a:r>
              <a:rPr lang="en-US" altLang="zh-CN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furnished</a:t>
            </a: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the English speech contest to be held nex</a:t>
            </a:r>
            <a:r>
              <a:rPr lang="en-US" altLang="zh-CN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 </a:t>
            </a: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Monday</a:t>
            </a:r>
            <a:r>
              <a:rPr lang="en-US" altLang="zh-CN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, because of which</a:t>
            </a: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I can't spare any time.</a:t>
            </a:r>
            <a:endParaRPr lang="zh-CN" altLang="en-US" kern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r>
              <a:rPr 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________________________________________________________</a:t>
            </a:r>
            <a:r>
              <a:rPr lang="en-US" altLang="zh-CN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                        Yours,                                                        </a:t>
            </a:r>
            <a:endParaRPr lang="zh-CN" altLang="en-US" kern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	 </a:t>
            </a:r>
            <a:r>
              <a:rPr lang="zh-CN" altLang="en-US" kern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LiHua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 bldLvl="0" animBg="1"/>
      <p:bldP spid="7" grpId="0"/>
      <p:bldP spid="7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90980" y="102679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-70" y="-103043"/>
            <a:ext cx="921456" cy="1145078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1008380" y="302895"/>
            <a:ext cx="2115185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conclusion</a:t>
            </a:r>
            <a:endParaRPr lang="en-US" altLang="zh-CN" sz="32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1008380" y="1325245"/>
            <a:ext cx="149733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审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题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921385" y="3054350"/>
            <a:ext cx="149733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框架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3222625" y="2351405"/>
            <a:ext cx="1430655" cy="572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ara 1</a:t>
            </a:r>
            <a:endParaRPr lang="en-US" altLang="zh-CN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: 圆角 11"/>
          <p:cNvSpPr/>
          <p:nvPr/>
        </p:nvSpPr>
        <p:spPr>
          <a:xfrm>
            <a:off x="3222625" y="3446780"/>
            <a:ext cx="1430655" cy="572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ara 2</a:t>
            </a:r>
            <a:endParaRPr lang="en-US" altLang="zh-CN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: 圆角 11"/>
          <p:cNvSpPr/>
          <p:nvPr/>
        </p:nvSpPr>
        <p:spPr>
          <a:xfrm>
            <a:off x="3222625" y="4542155"/>
            <a:ext cx="1430655" cy="572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ara 2</a:t>
            </a:r>
            <a:endParaRPr lang="en-US" altLang="zh-CN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55925" y="132588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确定主题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20335" y="2376805"/>
            <a:ext cx="39477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与主题相关的背景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目的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8920" y="3497580"/>
            <a:ext cx="37452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细节拓展围绕主题展开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22900" y="4618355"/>
            <a:ext cx="30327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结尾要与主题有关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7355" y="5325110"/>
            <a:ext cx="11155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不忘初心，牢记主题！！！</a:t>
            </a:r>
            <a:endParaRPr lang="zh-CN" altLang="en-US" sz="7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3" grpId="0" animBg="1"/>
      <p:bldP spid="12" grpId="0" animBg="1"/>
      <p:bldP spid="13" grpId="0"/>
      <p:bldP spid="8" grpId="0" animBg="1"/>
      <p:bldP spid="14" grpId="0"/>
      <p:bldP spid="9" grpId="0" animBg="1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90980" y="102679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-70" y="-103043"/>
            <a:ext cx="921456" cy="1145078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921385" y="160655"/>
            <a:ext cx="2115185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范</a:t>
            </a:r>
            <a:r>
              <a:rPr lang="en-US" altLang="zh-CN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文</a:t>
            </a:r>
            <a:endParaRPr lang="zh-CN" altLang="en-US" sz="32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5210" y="1274445"/>
            <a:ext cx="39477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与主题相关的背景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目的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41335" y="2625090"/>
            <a:ext cx="37452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细节拓展围绕主题展开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75760" y="6119495"/>
            <a:ext cx="30327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结尾要与主题有关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2125" y="1274445"/>
            <a:ext cx="1056703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chemeClr val="tx1"/>
                </a:solidFill>
                <a:uFillTx/>
              </a:rPr>
              <a:t>Dear Sir/Madam,</a:t>
            </a:r>
            <a:endParaRPr lang="zh-CN" altLang="en-US" sz="2800">
              <a:solidFill>
                <a:schemeClr val="tx1"/>
              </a:solidFill>
              <a:uFillTx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uFillTx/>
              </a:rPr>
              <a:t>     </a:t>
            </a:r>
            <a:r>
              <a:rPr lang="zh-CN" altLang="en-US" sz="2800">
                <a:solidFill>
                  <a:schemeClr val="tx1"/>
                </a:solidFill>
                <a:uFillTx/>
              </a:rPr>
              <a:t>I'd like to express my deep thanks and appreciation for all the efforts that you've</a:t>
            </a:r>
            <a:r>
              <a:rPr lang="en-US" altLang="zh-CN" sz="2800">
                <a:solidFill>
                  <a:schemeClr val="tx1"/>
                </a:solidFill>
                <a:uFillTx/>
              </a:rPr>
              <a:t> </a:t>
            </a:r>
            <a:r>
              <a:rPr lang="zh-CN" altLang="en-US" sz="2800">
                <a:solidFill>
                  <a:schemeClr val="tx1"/>
                </a:solidFill>
                <a:uFillTx/>
              </a:rPr>
              <a:t>exerted in preparing and presenting English Public Speaking Course online.</a:t>
            </a:r>
            <a:endParaRPr lang="zh-CN" altLang="en-US" sz="2800">
              <a:solidFill>
                <a:schemeClr val="tx1"/>
              </a:solidFill>
              <a:uFillTx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uFillTx/>
              </a:rPr>
              <a:t>   </a:t>
            </a:r>
            <a:r>
              <a:rPr lang="zh-CN" altLang="en-US" sz="2800">
                <a:solidFill>
                  <a:schemeClr val="tx1"/>
                </a:solidFill>
                <a:uFillTx/>
              </a:rPr>
              <a:t>The course is extremely informative and useful as a source of learning for me. The</a:t>
            </a:r>
            <a:r>
              <a:rPr lang="en-US" altLang="zh-CN" sz="2800">
                <a:solidFill>
                  <a:schemeClr val="tx1"/>
                </a:solidFill>
                <a:uFillTx/>
              </a:rPr>
              <a:t> </a:t>
            </a:r>
            <a:r>
              <a:rPr lang="zh-CN" altLang="en-US" sz="2800">
                <a:solidFill>
                  <a:schemeClr val="tx1"/>
                </a:solidFill>
                <a:uFillTx/>
              </a:rPr>
              <a:t>instructor is humorous, making his lessons clear and easy to follow, which not only</a:t>
            </a:r>
            <a:r>
              <a:rPr lang="en-US" altLang="zh-CN" sz="2800">
                <a:solidFill>
                  <a:schemeClr val="tx1"/>
                </a:solidFill>
                <a:uFillTx/>
              </a:rPr>
              <a:t> </a:t>
            </a:r>
            <a:r>
              <a:rPr lang="zh-CN" altLang="en-US" sz="2800">
                <a:solidFill>
                  <a:schemeClr val="tx1"/>
                </a:solidFill>
                <a:uFillTx/>
              </a:rPr>
              <a:t>boosted my English-speaking skills but also built my confidence. If you could arrange</a:t>
            </a:r>
            <a:endParaRPr lang="zh-CN" altLang="en-US" sz="2800">
              <a:solidFill>
                <a:schemeClr val="tx1"/>
              </a:solidFill>
              <a:uFillTx/>
            </a:endParaRPr>
          </a:p>
          <a:p>
            <a:pPr algn="l"/>
            <a:r>
              <a:rPr lang="zh-CN" altLang="en-US" sz="2800">
                <a:solidFill>
                  <a:schemeClr val="tx1"/>
                </a:solidFill>
                <a:uFillTx/>
              </a:rPr>
              <a:t>flexible learning schedule, like providing more weekend classes or playback channels,</a:t>
            </a:r>
            <a:r>
              <a:rPr lang="en-US" altLang="zh-CN" sz="2800">
                <a:solidFill>
                  <a:schemeClr val="tx1"/>
                </a:solidFill>
                <a:uFillTx/>
              </a:rPr>
              <a:t> </a:t>
            </a:r>
            <a:r>
              <a:rPr lang="zh-CN" altLang="en-US" sz="2800">
                <a:solidFill>
                  <a:schemeClr val="tx1"/>
                </a:solidFill>
                <a:uFillTx/>
              </a:rPr>
              <a:t>I'd definitely benefit more.</a:t>
            </a:r>
            <a:endParaRPr lang="zh-CN" altLang="en-US" sz="2800">
              <a:solidFill>
                <a:schemeClr val="tx1"/>
              </a:solidFill>
              <a:uFillTx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uFillTx/>
              </a:rPr>
              <a:t>    </a:t>
            </a:r>
            <a:r>
              <a:rPr lang="zh-CN" altLang="en-US" sz="2800">
                <a:solidFill>
                  <a:schemeClr val="tx1"/>
                </a:solidFill>
                <a:uFillTx/>
              </a:rPr>
              <a:t>Looking forward to attending your next course.</a:t>
            </a:r>
            <a:endParaRPr lang="zh-CN" altLang="en-US" sz="2800">
              <a:solidFill>
                <a:schemeClr val="tx1"/>
              </a:solidFill>
              <a:uFillTx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uFillTx/>
              </a:rPr>
              <a:t>                                                                                       </a:t>
            </a:r>
            <a:r>
              <a:rPr lang="zh-CN" altLang="en-US" sz="2800">
                <a:solidFill>
                  <a:schemeClr val="tx1"/>
                </a:solidFill>
                <a:uFillTx/>
              </a:rPr>
              <a:t>Yours,</a:t>
            </a:r>
            <a:endParaRPr lang="zh-CN" altLang="en-US" sz="2800">
              <a:solidFill>
                <a:schemeClr val="tx1"/>
              </a:solidFill>
              <a:uFillTx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uFillTx/>
              </a:rPr>
              <a:t>                                                                                          </a:t>
            </a:r>
            <a:r>
              <a:rPr lang="zh-CN" altLang="en-US" sz="2800">
                <a:solidFill>
                  <a:schemeClr val="tx1"/>
                </a:solidFill>
                <a:uFillTx/>
              </a:rPr>
              <a:t>Li Hua</a:t>
            </a:r>
            <a:endParaRPr lang="zh-CN" altLang="en-US" sz="2800">
              <a:solidFill>
                <a:schemeClr val="tx1"/>
              </a:solidFill>
              <a:uFillTx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1581785" y="3411220"/>
            <a:ext cx="1028065" cy="76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803015" y="3846830"/>
            <a:ext cx="1484630" cy="4191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504815" y="4304665"/>
            <a:ext cx="2494915" cy="203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27960" y="4801870"/>
            <a:ext cx="2494915" cy="203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31520" y="3011805"/>
            <a:ext cx="4667250" cy="31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3"/>
          <p:cNvSpPr/>
          <p:nvPr>
            <p:ph type="subTitle" idx="3"/>
            <p:custDataLst>
              <p:tags r:id="rId1"/>
            </p:custDataLst>
          </p:nvPr>
        </p:nvSpPr>
        <p:spPr>
          <a:xfrm>
            <a:off x="2088515" y="4336633"/>
            <a:ext cx="8890064" cy="1156533"/>
          </a:xfrm>
        </p:spPr>
        <p:txBody>
          <a:bodyPr/>
          <a:p>
            <a:r>
              <a:rPr lang="en-US" altLang="zh-CN">
                <a:solidFill>
                  <a:schemeClr val="dk1">
                    <a:lumMod val="65000"/>
                    <a:lumOff val="35000"/>
                  </a:schemeClr>
                </a:solidFill>
              </a:rPr>
              <a:t>                                </a:t>
            </a:r>
            <a:r>
              <a:rPr>
                <a:solidFill>
                  <a:schemeClr val="dk1">
                    <a:lumMod val="65000"/>
                    <a:lumOff val="35000"/>
                  </a:schemeClr>
                </a:solidFill>
              </a:rPr>
              <a:t>温</a:t>
            </a:r>
            <a:r>
              <a:rPr lang="zh-CN" altLang="en-US">
                <a:solidFill>
                  <a:schemeClr val="dk1">
                    <a:lumMod val="65000"/>
                    <a:lumOff val="35000"/>
                  </a:schemeClr>
                </a:solidFill>
              </a:rPr>
              <a:t>二模应用文分析</a:t>
            </a:r>
            <a:endParaRPr lang="zh-CN" altLang="en-US">
              <a:solidFill>
                <a:schemeClr val="dk1">
                  <a:lumMod val="65000"/>
                  <a:lumOff val="35000"/>
                </a:schemeClr>
              </a:solidFill>
            </a:endParaRPr>
          </a:p>
          <a:p>
            <a:endParaRPr lang="zh-CN" altLang="en-US">
              <a:solidFill>
                <a:schemeClr val="dk1">
                  <a:lumMod val="65000"/>
                  <a:lumOff val="35000"/>
                </a:schemeClr>
              </a:solidFill>
            </a:endParaRPr>
          </a:p>
          <a:p>
            <a:endParaRPr lang="zh-CN" altLang="en-US">
              <a:solidFill>
                <a:schemeClr val="dk1">
                  <a:lumMod val="65000"/>
                  <a:lumOff val="35000"/>
                </a:schemeClr>
              </a:solidFill>
            </a:endParaRPr>
          </a:p>
          <a:p>
            <a:endParaRPr lang="zh-CN" altLang="en-US">
              <a:solidFill>
                <a:schemeClr val="dk1">
                  <a:lumMod val="65000"/>
                  <a:lumOff val="35000"/>
                </a:schemeClr>
              </a:solidFill>
            </a:endParaRPr>
          </a:p>
          <a:p>
            <a:endParaRPr lang="zh-CN" altLang="en-US">
              <a:solidFill>
                <a:schemeClr val="dk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2"/>
            <p:custDataLst>
              <p:tags r:id="rId2"/>
            </p:custDataLst>
          </p:nvPr>
        </p:nvSpPr>
        <p:spPr>
          <a:xfrm>
            <a:off x="576580" y="2957830"/>
            <a:ext cx="11196320" cy="1112520"/>
          </a:xfrm>
        </p:spPr>
        <p:txBody>
          <a:bodyPr>
            <a:normAutofit fontScale="90000" lnSpcReduction="10000"/>
          </a:bodyPr>
          <a:p>
            <a:r>
              <a:rPr>
                <a:solidFill>
                  <a:schemeClr val="accent1">
                    <a:lumMod val="75000"/>
                  </a:schemeClr>
                </a:solidFill>
              </a:rPr>
              <a:t>基于主题意义的应用文写作</a:t>
            </a:r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350" y="73025"/>
            <a:ext cx="2613660" cy="2618740"/>
          </a:xfrm>
          <a:prstGeom prst="rect">
            <a:avLst/>
          </a:prstGeom>
        </p:spPr>
      </p:pic>
      <p:pic>
        <p:nvPicPr>
          <p:cNvPr id="7" name="图片 6" descr="C:/Users/TW/AppData/Local/Temp/kaimatting_20211123152309/output_20211123152313..pngoutput_20211123152313.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50125" r="563"/>
          <a:stretch>
            <a:fillRect/>
          </a:stretch>
        </p:blipFill>
        <p:spPr>
          <a:xfrm rot="3900000">
            <a:off x="859790" y="5959475"/>
            <a:ext cx="433070" cy="759460"/>
          </a:xfrm>
          <a:prstGeom prst="rect">
            <a:avLst/>
          </a:prstGeom>
        </p:spPr>
      </p:pic>
      <p:pic>
        <p:nvPicPr>
          <p:cNvPr id="9" name="图片 8" descr="C:/Users/TW/AppData/Local/Temp/kaimatting_20211123152249/output_20211123152255..pngoutput_20211123152255."/>
          <p:cNvPicPr>
            <a:picLocks noChangeAspect="1"/>
          </p:cNvPicPr>
          <p:nvPr/>
        </p:nvPicPr>
        <p:blipFill>
          <a:blip r:embed="rId6"/>
          <a:srcRect l="50125" r="563"/>
          <a:stretch>
            <a:fillRect/>
          </a:stretch>
        </p:blipFill>
        <p:spPr>
          <a:xfrm rot="3960000" flipH="1">
            <a:off x="1439545" y="5174615"/>
            <a:ext cx="433070" cy="7543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383788" y="39085"/>
          <a:ext cx="3592195" cy="67792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8640"/>
                <a:gridCol w="1773300"/>
              </a:tblGrid>
              <a:tr h="4578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u="non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应用文</a:t>
                      </a:r>
                      <a:endParaRPr lang="en-US" altLang="zh-CN" sz="2400" b="1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站酷快乐体2016修订版" panose="0201060003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average</a:t>
                      </a:r>
                      <a:endParaRPr lang="en-US" altLang="zh-CN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02346">
                <a:tc>
                  <a:txBody>
                    <a:bodyPr/>
                    <a:p>
                      <a:pPr algn="ctr"/>
                      <a:r>
                        <a:rPr lang="en-US" altLang="zh-CN" sz="2000" b="1" dirty="0"/>
                        <a:t>2017.11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7.20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346">
                <a:tc>
                  <a:txBody>
                    <a:bodyPr/>
                    <a:p>
                      <a:pPr algn="ctr"/>
                      <a:r>
                        <a:rPr lang="en-US" altLang="zh-CN" sz="2000" b="1" dirty="0"/>
                        <a:t>2018.6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7.73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346">
                <a:tc>
                  <a:txBody>
                    <a:bodyPr/>
                    <a:p>
                      <a:pPr algn="ctr"/>
                      <a:r>
                        <a:rPr lang="en-US" altLang="zh-CN" sz="2000" b="1" dirty="0"/>
                        <a:t>2018.10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7.42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346">
                <a:tc>
                  <a:txBody>
                    <a:bodyPr/>
                    <a:p>
                      <a:pPr algn="ctr"/>
                      <a:r>
                        <a:rPr lang="en-US" altLang="zh-CN" sz="2000" b="1" dirty="0"/>
                        <a:t>2019.6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7.78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346">
                <a:tc>
                  <a:txBody>
                    <a:bodyPr/>
                    <a:p>
                      <a:pPr algn="ctr"/>
                      <a:r>
                        <a:rPr lang="en-US" altLang="zh-CN" sz="2000" b="1" dirty="0"/>
                        <a:t>2020.1</a:t>
                      </a:r>
                      <a:endParaRPr lang="en-US" altLang="zh-CN" sz="2000" b="1" dirty="0"/>
                    </a:p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7.8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310">
                <a:tc>
                  <a:txBody>
                    <a:bodyPr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2020.7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7.56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346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2021. 1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346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2021.6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7.17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2980" y="2636520"/>
            <a:ext cx="4696460" cy="1076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u="none" dirty="0"/>
              <a:t>平均分</a:t>
            </a:r>
            <a:r>
              <a:rPr lang="en-US" altLang="zh-CN" sz="3200" b="1" u="none" dirty="0"/>
              <a:t>     </a:t>
            </a:r>
            <a:r>
              <a:rPr lang="zh-CN" altLang="en-US" sz="3200" b="1" u="none" dirty="0"/>
              <a:t>大概温州市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7.63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2" name="表格 8"/>
          <p:cNvGraphicFramePr>
            <a:graphicFrameLocks noGrp="1"/>
          </p:cNvGraphicFramePr>
          <p:nvPr/>
        </p:nvGraphicFramePr>
        <p:xfrm>
          <a:off x="6383788" y="6115400"/>
          <a:ext cx="3592195" cy="7023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8640"/>
                <a:gridCol w="1773300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2022. 1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7.3</a:t>
                      </a:r>
                      <a:endParaRPr lang="en-US" altLang="zh-C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A-折角形 4"/>
          <p:cNvSpPr/>
          <p:nvPr>
            <p:custDataLst>
              <p:tags r:id="rId2"/>
            </p:custDataLst>
          </p:nvPr>
        </p:nvSpPr>
        <p:spPr>
          <a:xfrm rot="20989032">
            <a:off x="750007" y="493206"/>
            <a:ext cx="2263710" cy="1505788"/>
          </a:xfrm>
          <a:prstGeom prst="foldedCorner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0" u="none" dirty="0">
                <a:solidFill>
                  <a:schemeClr val="tx1"/>
                </a:solidFill>
                <a:latin typeface="+mj-ea"/>
                <a:ea typeface="+mj-ea"/>
              </a:rPr>
              <a:t>应用文</a:t>
            </a:r>
            <a:endParaRPr lang="en-US" sz="1400" dirty="0">
              <a:solidFill>
                <a:schemeClr val="tx1"/>
              </a:solidFill>
              <a:latin typeface="+mj-ea"/>
              <a:ea typeface="+mj-ea"/>
              <a:cs typeface="站酷快乐体2016修订版" panose="0201060003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: 圆角 6"/>
          <p:cNvSpPr/>
          <p:nvPr/>
        </p:nvSpPr>
        <p:spPr>
          <a:xfrm>
            <a:off x="1446530" y="2821940"/>
            <a:ext cx="584835" cy="27495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应用文审题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208530" y="2188210"/>
            <a:ext cx="774700" cy="4017010"/>
          </a:xfrm>
          <a:prstGeom prst="leftBrace">
            <a:avLst>
              <a:gd name="adj1" fmla="val 24771"/>
              <a:gd name="adj2" fmla="val 5064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3275330" y="1938655"/>
            <a:ext cx="1162685" cy="572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信体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275330" y="4319905"/>
            <a:ext cx="1162050" cy="572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3275330" y="5113655"/>
            <a:ext cx="1163320" cy="59499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275330" y="5929630"/>
            <a:ext cx="1161415" cy="584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矩形: 圆角 11"/>
          <p:cNvSpPr/>
          <p:nvPr/>
        </p:nvSpPr>
        <p:spPr>
          <a:xfrm>
            <a:off x="3275330" y="2732405"/>
            <a:ext cx="1162685" cy="572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语气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: 圆角 11"/>
          <p:cNvSpPr/>
          <p:nvPr/>
        </p:nvSpPr>
        <p:spPr>
          <a:xfrm>
            <a:off x="3275330" y="3526155"/>
            <a:ext cx="1162685" cy="572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回复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08530" y="219710"/>
            <a:ext cx="9638030" cy="12915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假定你是李华</a:t>
            </a:r>
            <a:r>
              <a:rPr lang="en-US" altLang="zh-CN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 </a:t>
            </a:r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你已经完成国外某大学的网络课程学习。请你给该课程负责人写一封关于课程学习反馈的邮件</a:t>
            </a:r>
            <a:r>
              <a:rPr lang="en-US" altLang="zh-CN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 </a:t>
            </a:r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内容包括：</a:t>
            </a:r>
            <a:r>
              <a:rPr lang="en-US" altLang="zh-CN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、你的评价</a:t>
            </a:r>
            <a:r>
              <a:rPr lang="en-US" altLang="zh-CN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;2</a:t>
            </a:r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、你的建议。</a:t>
            </a:r>
            <a:endParaRPr lang="zh-CN" altLang="en-US" sz="2600" b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5058410" y="1927225"/>
            <a:ext cx="5284470" cy="57277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a</a:t>
            </a:r>
            <a:r>
              <a:rPr lang="zh-CN" altLang="en-US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letter of feedback and advice</a:t>
            </a:r>
            <a:endParaRPr lang="en-US" altLang="zh-CN" sz="28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内容占位符 2"/>
          <p:cNvSpPr>
            <a:spLocks noGrp="1"/>
          </p:cNvSpPr>
          <p:nvPr/>
        </p:nvSpPr>
        <p:spPr>
          <a:xfrm>
            <a:off x="5058410" y="2720975"/>
            <a:ext cx="5284470" cy="57277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sz="3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formal</a:t>
            </a:r>
            <a:r>
              <a:rPr lang="en-US" altLang="zh-CN" sz="3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(polite)</a:t>
            </a:r>
            <a:endParaRPr lang="en-US" altLang="zh-CN" sz="30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内容占位符 2"/>
          <p:cNvSpPr>
            <a:spLocks noGrp="1"/>
          </p:cNvSpPr>
          <p:nvPr/>
        </p:nvSpPr>
        <p:spPr>
          <a:xfrm>
            <a:off x="5058410" y="3514725"/>
            <a:ext cx="5284470" cy="57277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sz="3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无需回复</a:t>
            </a:r>
            <a:r>
              <a:rPr lang="en-US" altLang="zh-CN" sz="3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lang="en-US" altLang="zh-CN" sz="30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2315845" y="635000"/>
            <a:ext cx="1609090" cy="460375"/>
          </a:xfrm>
          <a:prstGeom prst="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内容占位符 2"/>
          <p:cNvSpPr>
            <a:spLocks noGrp="1"/>
          </p:cNvSpPr>
          <p:nvPr/>
        </p:nvSpPr>
        <p:spPr>
          <a:xfrm>
            <a:off x="5058410" y="4308475"/>
            <a:ext cx="5664835" cy="57277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0000"/>
              </a:lnSpc>
              <a:spcAft>
                <a:spcPts val="0"/>
              </a:spcAft>
              <a:buNone/>
            </a:pPr>
            <a:r>
              <a:rPr sz="3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完成网络课程学习、</a:t>
            </a:r>
            <a:r>
              <a:rPr sz="3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评价</a:t>
            </a:r>
            <a:r>
              <a:rPr sz="3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、建议</a:t>
            </a:r>
            <a:endParaRPr sz="30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6913880" y="635635"/>
            <a:ext cx="1574165" cy="460375"/>
          </a:xfrm>
          <a:prstGeom prst="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内容占位符 2"/>
          <p:cNvSpPr>
            <a:spLocks noGrp="1"/>
          </p:cNvSpPr>
          <p:nvPr/>
        </p:nvSpPr>
        <p:spPr>
          <a:xfrm>
            <a:off x="5006340" y="5119370"/>
            <a:ext cx="5284470" cy="57277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sz="3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第一、二人称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7" name="内容占位符 2"/>
          <p:cNvSpPr>
            <a:spLocks noGrp="1"/>
          </p:cNvSpPr>
          <p:nvPr/>
        </p:nvSpPr>
        <p:spPr>
          <a:xfrm>
            <a:off x="5058410" y="5929630"/>
            <a:ext cx="5284470" cy="57277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sz="3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一般过去、现在</a:t>
            </a:r>
            <a:endParaRPr sz="30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1"/>
            </p:custDataLst>
          </p:nvPr>
        </p:nvSpPr>
        <p:spPr>
          <a:xfrm>
            <a:off x="259080" y="219710"/>
            <a:ext cx="149733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审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题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31830" y="4359275"/>
            <a:ext cx="1438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theme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73270" y="1061720"/>
            <a:ext cx="2222500" cy="336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5811520" y="1038225"/>
            <a:ext cx="5426075" cy="342836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7" grpId="0" animBg="1"/>
      <p:bldP spid="9" grpId="0" animBg="1"/>
      <p:bldP spid="12" grpId="0" animBg="1"/>
      <p:bldP spid="24" grpId="0" animBg="1"/>
      <p:bldP spid="8" grpId="0" animBg="1"/>
      <p:bldP spid="3" grpId="0" animBg="1"/>
      <p:bldP spid="19" grpId="0" animBg="1"/>
      <p:bldP spid="17" grpId="0" animBg="1"/>
      <p:bldP spid="4" grpId="0" animBg="1"/>
      <p:bldP spid="18" grpId="0" animBg="1"/>
      <p:bldP spid="13" grpId="0" animBg="1"/>
      <p:bldP spid="21" grpId="0" animBg="1"/>
      <p:bldP spid="5" grpId="0"/>
      <p:bldP spid="14" grpId="0" animBg="1"/>
      <p:bldP spid="26" grpId="0" animBg="1"/>
      <p:bldP spid="1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: 圆角 11"/>
          <p:cNvSpPr/>
          <p:nvPr/>
        </p:nvSpPr>
        <p:spPr>
          <a:xfrm>
            <a:off x="524510" y="1925320"/>
            <a:ext cx="1430655" cy="572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ara 1</a:t>
            </a:r>
            <a:endParaRPr lang="en-US" altLang="zh-CN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1"/>
            </p:custDataLst>
          </p:nvPr>
        </p:nvSpPr>
        <p:spPr>
          <a:xfrm>
            <a:off x="259080" y="219710"/>
            <a:ext cx="149733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框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架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矩形: 圆角 11"/>
          <p:cNvSpPr/>
          <p:nvPr/>
        </p:nvSpPr>
        <p:spPr>
          <a:xfrm>
            <a:off x="524510" y="3451225"/>
            <a:ext cx="1430655" cy="572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ara 2</a:t>
            </a:r>
            <a:endParaRPr lang="en-US" altLang="zh-CN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: 圆角 11"/>
          <p:cNvSpPr/>
          <p:nvPr/>
        </p:nvSpPr>
        <p:spPr>
          <a:xfrm>
            <a:off x="524510" y="5622290"/>
            <a:ext cx="1430655" cy="572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ara 3</a:t>
            </a:r>
            <a:endParaRPr lang="en-US" altLang="zh-CN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9810" y="1925320"/>
            <a:ext cx="36957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32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background +</a:t>
            </a: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ur</a:t>
            </a: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ose</a:t>
            </a:r>
            <a:endParaRPr lang="en-US" altLang="zh-CN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55165" y="3684270"/>
            <a:ext cx="1863725" cy="15068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comment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       +</a:t>
            </a:r>
            <a:endParaRPr lang="en-US" alt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   a</a:t>
            </a:r>
            <a:r>
              <a:rPr lang="en-US" sz="32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dvice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47570" y="5681980"/>
            <a:ext cx="24650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结束语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+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格式</a:t>
            </a:r>
            <a:r>
              <a:rPr lang="en-US" altLang="zh-CN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2751455" y="2447290"/>
            <a:ext cx="382270" cy="33528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147570" y="321310"/>
            <a:ext cx="9638030" cy="12915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假定你是李华</a:t>
            </a:r>
            <a:r>
              <a:rPr lang="en-US" altLang="zh-CN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 </a:t>
            </a:r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你已经完成国外某大学的网络课程学习。请你给该课程负责人写一封关于课程学习反馈的邮件</a:t>
            </a:r>
            <a:r>
              <a:rPr lang="en-US" altLang="zh-CN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 </a:t>
            </a:r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内容包括：</a:t>
            </a:r>
            <a:r>
              <a:rPr lang="en-US" altLang="zh-CN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、你的评价</a:t>
            </a:r>
            <a:r>
              <a:rPr lang="en-US" altLang="zh-CN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;2</a:t>
            </a:r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、你的建议。</a:t>
            </a:r>
            <a:endParaRPr lang="zh-CN" altLang="en-US" sz="2600" b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88315" y="2796540"/>
            <a:ext cx="5059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已经完成国外某大学的网络课程学习</a:t>
            </a:r>
            <a:endParaRPr lang="zh-CN" altLang="en-US" sz="2400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5510530" y="2357120"/>
            <a:ext cx="974090" cy="3854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985510" y="2801620"/>
            <a:ext cx="59766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课程学习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反馈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（总体情况正面与反面皆可）</a:t>
            </a:r>
            <a:endParaRPr lang="zh-CN" altLang="en-US" sz="2400"/>
          </a:p>
        </p:txBody>
      </p:sp>
      <p:sp>
        <p:nvSpPr>
          <p:cNvPr id="37" name="椭圆形标注 36"/>
          <p:cNvSpPr/>
          <p:nvPr/>
        </p:nvSpPr>
        <p:spPr>
          <a:xfrm>
            <a:off x="5985510" y="1764665"/>
            <a:ext cx="1347470" cy="44069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rgbClr val="FF0000"/>
                </a:solidFill>
              </a:rPr>
              <a:t>2 </a:t>
            </a:r>
            <a:r>
              <a:rPr lang="zh-CN" altLang="en-US" sz="2800">
                <a:solidFill>
                  <a:srgbClr val="FF0000"/>
                </a:solidFill>
              </a:rPr>
              <a:t>分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2" name="椭圆形标注 41"/>
          <p:cNvSpPr/>
          <p:nvPr/>
        </p:nvSpPr>
        <p:spPr>
          <a:xfrm>
            <a:off x="4612640" y="5735955"/>
            <a:ext cx="1347470" cy="44069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rgbClr val="FF0000"/>
                </a:solidFill>
              </a:rPr>
              <a:t>2 </a:t>
            </a:r>
            <a:r>
              <a:rPr lang="zh-CN" altLang="en-US" sz="2800">
                <a:solidFill>
                  <a:srgbClr val="FF0000"/>
                </a:solidFill>
              </a:rPr>
              <a:t>分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5137150" y="4217035"/>
            <a:ext cx="1498600" cy="563245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rgbClr val="FF0000"/>
                </a:solidFill>
              </a:rPr>
              <a:t>11 </a:t>
            </a:r>
            <a:r>
              <a:rPr lang="zh-CN" altLang="en-US" sz="2800">
                <a:solidFill>
                  <a:srgbClr val="FF0000"/>
                </a:solidFill>
              </a:rPr>
              <a:t>分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12" grpId="0" animBg="1"/>
      <p:bldP spid="20" grpId="0"/>
      <p:bldP spid="30" grpId="0"/>
      <p:bldP spid="32" grpId="0"/>
      <p:bldP spid="6" grpId="0" animBg="1"/>
      <p:bldP spid="23" grpId="0"/>
      <p:bldP spid="10" grpId="0" animBg="1"/>
      <p:bldP spid="25" grpId="0"/>
      <p:bldP spid="37" grpId="0" animBg="1"/>
      <p:bldP spid="37" grpId="1" animBg="1"/>
      <p:bldP spid="2" grpId="0" animBg="1"/>
      <p:bldP spid="2" grpId="1" animBg="1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90980" y="102679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-70" y="-103043"/>
            <a:ext cx="921456" cy="1145078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1008380" y="302895"/>
            <a:ext cx="321056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问题分析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--</a:t>
            </a:r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ara1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9" name="图片 8" descr="b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355"/>
            <a:ext cx="12192000" cy="21228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533265" y="102870"/>
            <a:ext cx="73132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How do you think of the following paragraph? </a:t>
            </a:r>
            <a:endParaRPr lang="en-US" sz="2800" b="1" dirty="0">
              <a:solidFill>
                <a:srgbClr val="00B0F0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56935" y="2566035"/>
            <a:ext cx="526859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背景信息已利用，缺乏写作目的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lang="zh-CN" altLang="en-US" dirty="0"/>
          </a:p>
        </p:txBody>
      </p:sp>
      <p:sp>
        <p:nvSpPr>
          <p:cNvPr id="6" name="矩形: 圆角 11"/>
          <p:cNvSpPr/>
          <p:nvPr/>
        </p:nvSpPr>
        <p:spPr>
          <a:xfrm>
            <a:off x="5796280" y="808355"/>
            <a:ext cx="3827780" cy="5365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background +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ur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ose</a:t>
            </a:r>
            <a:endParaRPr lang="en-US" altLang="zh-CN" sz="32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 descr="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" y="3583940"/>
            <a:ext cx="12192000" cy="20497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68595" y="5281930"/>
            <a:ext cx="4883785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审题不清，管理人员而非教师</a:t>
            </a:r>
            <a:endParaRPr lang="zh-CN" altLang="en-US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9" descr="b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390" y="3893820"/>
            <a:ext cx="12056110" cy="204533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358900" y="93027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199320" y="-224963"/>
            <a:ext cx="921456" cy="11450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4570" y="-3175"/>
            <a:ext cx="1244600" cy="1866900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1358900" y="190500"/>
            <a:ext cx="321056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佳句赏析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--</a:t>
            </a:r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ara1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7" name="图片 6" descr="B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0275"/>
            <a:ext cx="12192000" cy="188277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2995295" y="2173605"/>
            <a:ext cx="7928610" cy="1968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995295" y="3175635"/>
            <a:ext cx="7887335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Ti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：添加细节信息要与主题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--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课程学习相关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995295" y="5163185"/>
            <a:ext cx="7534910" cy="825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1"/>
          <p:cNvSpPr/>
          <p:nvPr/>
        </p:nvSpPr>
        <p:spPr>
          <a:xfrm>
            <a:off x="5314950" y="190500"/>
            <a:ext cx="3827780" cy="5365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background +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ur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ose</a:t>
            </a:r>
            <a:endParaRPr lang="en-US" altLang="zh-CN" sz="32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44180" y="1453515"/>
            <a:ext cx="109855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 Bold" panose="02020503050405090304" charset="0"/>
              </a:rPr>
              <a:t>√</a:t>
            </a:r>
            <a:endParaRPr lang="zh-CN" altLang="en-US" sz="7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 Bold" panose="020205030504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30105" y="5420995"/>
            <a:ext cx="162179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feedback</a:t>
            </a:r>
            <a:endParaRPr lang="en-US" altLang="zh-CN" sz="2800">
              <a:solidFill>
                <a:srgbClr val="FF0000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40915" y="3989705"/>
            <a:ext cx="138620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 Madam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,</a:t>
            </a:r>
            <a:endParaRPr lang="en-US" altLang="zh-CN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5" grpId="0"/>
      <p:bldP spid="13" grpId="0" bldLvl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58900" y="93027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199320" y="-224963"/>
            <a:ext cx="921456" cy="11450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4570" y="-3175"/>
            <a:ext cx="1244600" cy="1866900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1358900" y="190500"/>
            <a:ext cx="321056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佳句赏析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--</a:t>
            </a:r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ara1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11" name="图片 10" descr="b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0" y="3176905"/>
            <a:ext cx="12192000" cy="21570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32815" y="5788025"/>
            <a:ext cx="9549765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身份背景介绍（非熟人）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+the name of the course+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写作目的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 </a:t>
            </a:r>
            <a:endParaRPr lang="en-US" altLang="zh-CN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41" name="椭圆形标注 40"/>
          <p:cNvSpPr/>
          <p:nvPr/>
        </p:nvSpPr>
        <p:spPr>
          <a:xfrm>
            <a:off x="5634990" y="3424555"/>
            <a:ext cx="6287135" cy="62357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rgbClr val="FF0000"/>
                </a:solidFill>
              </a:rPr>
              <a:t>more detail(</a:t>
            </a:r>
            <a:r>
              <a:rPr lang="zh-CN" altLang="en-US" sz="2800">
                <a:solidFill>
                  <a:srgbClr val="FF0000"/>
                </a:solidFill>
              </a:rPr>
              <a:t>交际性更强</a:t>
            </a:r>
            <a:r>
              <a:rPr lang="en-US" altLang="zh-CN" sz="2800">
                <a:solidFill>
                  <a:srgbClr val="FF0000"/>
                </a:solidFill>
              </a:rPr>
              <a:t>)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7" name="图片 6" descr="B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" y="1051560"/>
            <a:ext cx="12192000" cy="188277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546725" y="4048125"/>
            <a:ext cx="109855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 Bold" panose="02020503050405090304" charset="0"/>
              </a:rPr>
              <a:t>√</a:t>
            </a:r>
            <a:endParaRPr lang="zh-CN" altLang="en-US" sz="7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 Bold" panose="020205030504050903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642620" y="5247005"/>
            <a:ext cx="5151755" cy="10858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bldLvl="0" animBg="1"/>
      <p:bldP spid="41" grpId="0" bldLvl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58900" y="930275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352"/>
          <a:stretch>
            <a:fillRect/>
          </a:stretch>
        </p:blipFill>
        <p:spPr>
          <a:xfrm>
            <a:off x="199320" y="-224963"/>
            <a:ext cx="921456" cy="11450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4570" y="-3175"/>
            <a:ext cx="1244600" cy="1866900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1358900" y="190500"/>
            <a:ext cx="196596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chemeClr val="bg1"/>
                </a:solidFill>
                <a:sym typeface="+mn-ea"/>
              </a:rPr>
              <a:t>Practice</a:t>
            </a:r>
            <a:endParaRPr lang="en-US" altLang="zh-CN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4310" y="1297305"/>
            <a:ext cx="3085465" cy="54463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</a:t>
            </a:r>
            <a:r>
              <a:rPr 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2018.11 </a:t>
            </a:r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浙江改</a:t>
            </a:r>
            <a:r>
              <a:rPr lang="en-US" altLang="zh-CN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)</a:t>
            </a:r>
            <a:endParaRPr lang="zh-CN" altLang="en-US" sz="2600" b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indent="0" algn="l"/>
            <a:r>
              <a:rPr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假定你是李华，乘坐FL753航班抵达伦教后发现钱包遗失。请给航空公司写一封邮件说明情况并寻求帮助。内容包括：1.行程信息；2.钱包特征</a:t>
            </a:r>
            <a:r>
              <a:rPr 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;3.</a:t>
            </a:r>
            <a:r>
              <a:rPr lang="zh-CN" altLang="en-US" sz="2600" b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如果找到请联系。</a:t>
            </a:r>
            <a:endParaRPr lang="zh-CN" altLang="en-US" sz="2600" b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indent="0" algn="l"/>
            <a:r>
              <a:rPr lang="zh-CN" altLang="en-US" sz="22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注意：</a:t>
            </a:r>
            <a:endParaRPr lang="zh-CN" altLang="en-US" sz="2200" b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indent="0" algn="l"/>
            <a:r>
              <a:rPr lang="en-US" altLang="zh-CN" sz="22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sz="22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22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词数 </a:t>
            </a:r>
            <a:r>
              <a:rPr lang="en-US" altLang="zh-CN" sz="22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80 </a:t>
            </a:r>
            <a:r>
              <a:rPr lang="zh-CN" altLang="en-US" sz="22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左右；</a:t>
            </a:r>
            <a:endParaRPr lang="zh-CN" altLang="en-US" sz="2200" b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indent="0" algn="l"/>
            <a:r>
              <a:rPr lang="en-US" altLang="zh-CN" sz="22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sz="22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.可适当增加细节, 以使行文连贯。</a:t>
            </a:r>
            <a:endParaRPr sz="2200" b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53485" y="3119755"/>
            <a:ext cx="77730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Dear Sir / Madam,                             </a:t>
            </a:r>
            <a:endParaRPr lang="en-US" altLang="zh-CN" sz="2800">
              <a:solidFill>
                <a:schemeClr val="tx1"/>
              </a:solidFill>
              <a:uFillTx/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  I’m writing to</a:t>
            </a:r>
            <a:r>
              <a:rPr sz="28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seek your generous help in </a:t>
            </a:r>
            <a:r>
              <a:rPr lang="en-US" altLang="zh-CN" sz="2800">
                <a:solidFill>
                  <a:schemeClr val="tx1"/>
                </a:solidFill>
                <a:uFillTx/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finding my wallet which was lost when I arrived in London.</a:t>
            </a:r>
            <a:endParaRPr lang="en-US" altLang="zh-CN" sz="2800">
              <a:solidFill>
                <a:schemeClr val="tx1"/>
              </a:solidFill>
              <a:uFillTx/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53485" y="5406390"/>
            <a:ext cx="7656195" cy="52197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身份背景介绍（非熟人）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background +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ur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  <a:sym typeface="+mn-ea"/>
              </a:rPr>
              <a:t>ose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Times New Roman Regular" panose="02020503050405090304" charset="0"/>
                <a:sym typeface="+mn-ea"/>
              </a:rPr>
              <a:t> </a:t>
            </a:r>
            <a:endParaRPr lang="en-US" altLang="zh-CN" sz="2800" b="1">
              <a:solidFill>
                <a:schemeClr val="tx1"/>
              </a:solidFill>
              <a:uFillTx/>
              <a:latin typeface="华文楷体" panose="02010600040101010101" charset="-122"/>
              <a:ea typeface="华文楷体" panose="020106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194310" y="2122170"/>
            <a:ext cx="2282190" cy="460375"/>
          </a:xfrm>
          <a:prstGeom prst="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958215" y="3684270"/>
            <a:ext cx="1310005" cy="460375"/>
          </a:xfrm>
          <a:prstGeom prst="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24860" y="2846705"/>
            <a:ext cx="6481445" cy="1028065"/>
            <a:chOff x="5851" y="1723"/>
            <a:chExt cx="10207" cy="1619"/>
          </a:xfrm>
        </p:grpSpPr>
        <p:sp>
          <p:nvSpPr>
            <p:cNvPr id="10" name="文本框 9"/>
            <p:cNvSpPr txBox="1"/>
            <p:nvPr/>
          </p:nvSpPr>
          <p:spPr>
            <a:xfrm>
              <a:off x="5851" y="1723"/>
              <a:ext cx="10207" cy="8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t">
              <a:spAutoFit/>
            </a:bodyPr>
            <a:p>
              <a:pPr algn="l"/>
              <a:r>
                <a:rPr lang="en-US" altLang="zh-CN" sz="2800">
                  <a:latin typeface="Times New Roman Regular" panose="02020503050405090304" charset="0"/>
                  <a:cs typeface="Times New Roman Regular" panose="02020503050405090304" charset="0"/>
                  <a:sym typeface="+mn-ea"/>
                </a:rPr>
                <a:t>I’m Li Hua, a passenger in the FL753 flight.</a:t>
              </a:r>
              <a:endPara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073" y="2545"/>
              <a:ext cx="1372" cy="797"/>
              <a:chOff x="6410" y="6087"/>
              <a:chExt cx="1372" cy="797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6410" y="6154"/>
                <a:ext cx="763" cy="7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7173" y="6087"/>
                <a:ext cx="609" cy="7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圆角矩形 17"/>
          <p:cNvSpPr/>
          <p:nvPr/>
        </p:nvSpPr>
        <p:spPr>
          <a:xfrm>
            <a:off x="3623945" y="2846705"/>
            <a:ext cx="8032115" cy="213550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79825" y="1767205"/>
            <a:ext cx="75418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Is this beginning good? If not, can you 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olish it? </a:t>
            </a:r>
            <a:endParaRPr lang="en-US" sz="2800" b="1" dirty="0">
              <a:solidFill>
                <a:srgbClr val="7030A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29685" y="366395"/>
            <a:ext cx="1077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信体</a:t>
            </a:r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34405" y="356235"/>
            <a:ext cx="39909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00B05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 letter of asking for hel</a:t>
            </a:r>
            <a:r>
              <a:rPr sz="2800" b="1">
                <a:solidFill>
                  <a:srgbClr val="00B050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endParaRPr lang="en-US" sz="2800" b="1">
              <a:solidFill>
                <a:srgbClr val="00B050"/>
              </a:solidFill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65525" y="1136015"/>
            <a:ext cx="25190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introduction?</a:t>
            </a:r>
            <a:endParaRPr 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84570" y="1136015"/>
            <a:ext cx="58578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00B05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They are not familiar with each other</a:t>
            </a:r>
            <a:endParaRPr lang="en-US" sz="2800" b="1">
              <a:solidFill>
                <a:srgbClr val="00B050"/>
              </a:solidFill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9" grpId="0" bldLvl="0" animBg="1"/>
      <p:bldP spid="7" grpId="0" bldLvl="0" animBg="1"/>
      <p:bldP spid="8" grpId="0"/>
      <p:bldP spid="19" grpId="0"/>
      <p:bldP spid="19" grpId="1"/>
      <p:bldP spid="14" grpId="0"/>
      <p:bldP spid="14" grpId="1"/>
      <p:bldP spid="20" grpId="0"/>
      <p:bldP spid="20" grpId="1"/>
      <p:bldP spid="21" grpId="0"/>
      <p:bldP spid="21" grpId="1"/>
      <p:bldP spid="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4214_1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CHIP_GROUPID" val="5fa25af0a8fc48be80823ade"/>
  <p:tag name="KSO_WM_CHIP_XID" val="5fa25af0a8fc48be80823adf"/>
  <p:tag name="KSO_WM_UNIT_DEC_AREA_ID" val="9cc6ca62ce8d45efb0e416e8f1df8ce2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c6cddc3e4634ad1a63c58add63a2df0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14_1*a*1"/>
  <p:tag name="KSO_WM_TEMPLATE_CATEGORY" val="custom"/>
  <p:tag name="KSO_WM_TEMPLATE_INDEX" val="20214214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6ab35d0592574740811d951520ff41a4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356e9fbcf7644e95b0bfdc9da59d5fb4"/>
  <p:tag name="KSO_WM_UNIT_TEXT_FILL_FORE_SCHEMECOLOR_INDEX_BRIGHTNESS" val="0.15"/>
  <p:tag name="KSO_WM_UNIT_TEXT_FILL_FORE_SCHEMECOLOR_INDEX" val="13"/>
  <p:tag name="KSO_WM_UNIT_TEXT_FILL_TYPE" val="1"/>
  <p:tag name="KSO_WM_TEMPLATE_ASSEMBLE_XID" val="5fa34f2158547e52881fb5bb"/>
  <p:tag name="KSO_WM_TEMPLATE_ASSEMBLE_GROUPID" val="5fa25af0a8fc48be80823ade"/>
</p:tagLst>
</file>

<file path=ppt/tags/tag100.xml><?xml version="1.0" encoding="utf-8"?>
<p:tagLst xmlns:p="http://schemas.openxmlformats.org/presentationml/2006/main">
  <p:tag name="AS_UNIQUEID" val="644"/>
</p:tagLst>
</file>

<file path=ppt/tags/tag101.xml><?xml version="1.0" encoding="utf-8"?>
<p:tagLst xmlns:p="http://schemas.openxmlformats.org/presentationml/2006/main">
  <p:tag name="KSO_WM_SPECIAL_SOURCE" val="bdnull"/>
</p:tagLst>
</file>

<file path=ppt/tags/tag102.xml><?xml version="1.0" encoding="utf-8"?>
<p:tagLst xmlns:p="http://schemas.openxmlformats.org/presentationml/2006/main">
  <p:tag name="AS_UNIQUEID" val="644"/>
</p:tagLst>
</file>

<file path=ppt/tags/tag103.xml><?xml version="1.0" encoding="utf-8"?>
<p:tagLst xmlns:p="http://schemas.openxmlformats.org/presentationml/2006/main">
  <p:tag name="KSO_WM_SPECIAL_SOURCE" val="bdnull"/>
</p:tagLst>
</file>

<file path=ppt/tags/tag104.xml><?xml version="1.0" encoding="utf-8"?>
<p:tagLst xmlns:p="http://schemas.openxmlformats.org/presentationml/2006/main">
  <p:tag name="AS_UNIQUEID" val="644"/>
</p:tagLst>
</file>

<file path=ppt/tags/tag105.xml><?xml version="1.0" encoding="utf-8"?>
<p:tagLst xmlns:p="http://schemas.openxmlformats.org/presentationml/2006/main">
  <p:tag name="KSO_WM_SPECIAL_SOURCE" val="bdnull"/>
</p:tagLst>
</file>

<file path=ppt/tags/tag106.xml><?xml version="1.0" encoding="utf-8"?>
<p:tagLst xmlns:p="http://schemas.openxmlformats.org/presentationml/2006/main">
  <p:tag name="AS_UNIQUEID" val="644"/>
</p:tagLst>
</file>

<file path=ppt/tags/tag107.xml><?xml version="1.0" encoding="utf-8"?>
<p:tagLst xmlns:p="http://schemas.openxmlformats.org/presentationml/2006/main">
  <p:tag name="KSO_WM_SPECIAL_SOURCE" val="bdnull"/>
</p:tagLst>
</file>

<file path=ppt/tags/tag108.xml><?xml version="1.0" encoding="utf-8"?>
<p:tagLst xmlns:p="http://schemas.openxmlformats.org/presentationml/2006/main">
  <p:tag name="AS_UNIQUEID" val="644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bbf2f7afdac347f6a6f276e7a3472fd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6725df12c423d8163ce5c2cc793a6"/>
</p:tagLst>
</file>

<file path=ppt/tags/tag110.xml><?xml version="1.0" encoding="utf-8"?>
<p:tagLst xmlns:p="http://schemas.openxmlformats.org/presentationml/2006/main">
  <p:tag name="AS_UNIQUEID" val="644"/>
</p:tagLst>
</file>

<file path=ppt/tags/tag111.xml><?xml version="1.0" encoding="utf-8"?>
<p:tagLst xmlns:p="http://schemas.openxmlformats.org/presentationml/2006/main">
  <p:tag name="KSO_WM_SPECIAL_SOURCE" val="bdnull"/>
</p:tagLst>
</file>

<file path=ppt/tags/tag112.xml><?xml version="1.0" encoding="utf-8"?>
<p:tagLst xmlns:p="http://schemas.openxmlformats.org/presentationml/2006/main">
  <p:tag name="AS_UNIQUEID" val="644"/>
</p:tagLst>
</file>

<file path=ppt/tags/tag113.xml><?xml version="1.0" encoding="utf-8"?>
<p:tagLst xmlns:p="http://schemas.openxmlformats.org/presentationml/2006/main">
  <p:tag name="KSO_WM_SPECIAL_SOURCE" val="bdnull"/>
</p:tagLst>
</file>

<file path=ppt/tags/tag114.xml><?xml version="1.0" encoding="utf-8"?>
<p:tagLst xmlns:p="http://schemas.openxmlformats.org/presentationml/2006/main">
  <p:tag name="AS_UNIQUEID" val="644"/>
</p:tagLst>
</file>

<file path=ppt/tags/tag115.xml><?xml version="1.0" encoding="utf-8"?>
<p:tagLst xmlns:p="http://schemas.openxmlformats.org/presentationml/2006/main">
  <p:tag name="KSO_WM_UNIT_DEFAULT_FONT" val="60;74;4"/>
  <p:tag name="KSO_WM_UNIT_BLOCK" val="0"/>
  <p:tag name="KSO_WM_UNIT_ISCONTENTSTITLE" val="0"/>
  <p:tag name="KSO_WM_UNIT_ISNUMDGMTITLE" val="0"/>
  <p:tag name="KSO_WM_UNIT_PRESET_TEXT" val="项目融资招商方案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14_1*a*1"/>
  <p:tag name="KSO_WM_TEMPLATE_CATEGORY" val="custom"/>
  <p:tag name="KSO_WM_TEMPLATE_INDEX" val="20214214"/>
  <p:tag name="KSO_WM_UNIT_LAYERLEVEL" val="1"/>
  <p:tag name="KSO_WM_TAG_VERSION" val="1.0"/>
  <p:tag name="KSO_WM_BEAUTIFY_FLAG" val="#wm#"/>
  <p:tag name="KSO_WM_CHIP_GROUPID" val="5ebd04330ac41c4a0a525403"/>
  <p:tag name="KSO_WM_CHIP_XID" val="5ebd04330ac41c4a0a525404"/>
  <p:tag name="KSO_WM_UNIT_DEC_AREA_ID" val="a1bf8fd01be648d48dd1600a90ec4312"/>
  <p:tag name="KSO_WM_CHIP_FILLAREA_FILL_RULE" val="{&quot;fill_align&quot;:&quot;cm&quot;,&quot;fill_mode&quot;:&quot;adaptive&quot;,&quot;sacle_strategy&quot;:&quot;smart&quot;}"/>
  <p:tag name="KSO_WM_ASSEMBLE_CHIP_INDEX" val="04b14aee41bd474d9123bbf453673fea"/>
  <p:tag name="KSO_WM_UNIT_TEXT_FILL_FORE_SCHEMECOLOR_INDEX_BRIGHTNESS" val="0.15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AS_UNIQUEID" val="644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AS_UNIQUEID" val="64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08489c339f9249b3be59c6075dcaea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d3b7f0a4fd443979ef14262bf286d62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AS_UNIQUEID" val="644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AS_UNIQUEID" val="644"/>
</p:tagLst>
</file>

<file path=ppt/tags/tag124.xml><?xml version="1.0" encoding="utf-8"?>
<p:tagLst xmlns:p="http://schemas.openxmlformats.org/presentationml/2006/main">
  <p:tag name="AS_UNIQUEID" val="644"/>
</p:tagLst>
</file>

<file path=ppt/tags/tag125.xml><?xml version="1.0" encoding="utf-8"?>
<p:tagLst xmlns:p="http://schemas.openxmlformats.org/presentationml/2006/main">
  <p:tag name="AS_UNIQUEID" val="644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AS_UNIQUEID" val="644"/>
</p:tagLst>
</file>

<file path=ppt/tags/tag128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bbf2f7afdac347f6a6f276e7a3472fd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6725df12c423d8163ce5c2cc793a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08489c339f9249b3be59c6075dcaea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d3b7f0a4fd443979ef14262bf286d6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2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0"/>
  <p:tag name="KSO_WM_UNIT_DEC_AREA_ID" val="602810eefdb646da80534555f28fdb84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24a2af0235b84db18b1a172505d80cdb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72d5f06073824ef18a4c81826817152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47a283192642ec84544181092ef3ea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bbf2f7afdac347f6a6f276e7a3472fd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6725df12c423d8163ce5c2cc793a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08489c339f9249b3be59c6075dcaea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d3b7f0a4fd443979ef14262bf286d6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bbf2f7afdac347f6a6f276e7a3472fd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6725df12c423d8163ce5c2cc793a6"/>
</p:tagLst>
</file>

<file path=ppt/tags/tag2.xml><?xml version="1.0" encoding="utf-8"?>
<p:tagLst xmlns:p="http://schemas.openxmlformats.org/presentationml/2006/main">
  <p:tag name="KSO_WM_UNIT_DEFAULT_FONT" val="18;28;2"/>
  <p:tag name="KSO_WM_UNIT_BLOCK" val="0"/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14_1*b*1"/>
  <p:tag name="KSO_WM_TEMPLATE_CATEGORY" val="custom"/>
  <p:tag name="KSO_WM_TEMPLATE_INDEX" val="20214214"/>
  <p:tag name="KSO_WM_UNIT_LAYERLEVEL" val="1"/>
  <p:tag name="KSO_WM_TAG_VERSION" val="1.0"/>
  <p:tag name="KSO_WM_BEAUTIFY_FLAG" val="#wm#"/>
  <p:tag name="KSO_WM_CHIP_GROUPID" val="5ebd04330ac41c4a0a525403"/>
  <p:tag name="KSO_WM_CHIP_XID" val="5ebd04330ac41c4a0a525404"/>
  <p:tag name="KSO_WM_UNIT_DEC_AREA_ID" val="4007493be97c47c981400027fb790d31"/>
  <p:tag name="KSO_WM_CHIP_FILLAREA_FILL_RULE" val="{&quot;fill_align&quot;:&quot;cm&quot;,&quot;fill_mode&quot;:&quot;adaptive&quot;,&quot;sacle_strategy&quot;:&quot;smart&quot;}"/>
  <p:tag name="KSO_WM_ASSEMBLE_CHIP_INDEX" val="04b14aee41bd474d9123bbf453673fea"/>
  <p:tag name="KSO_WM_UNIT_TEXT_FILL_FORE_SCHEMECOLOR_INDEX_BRIGHTNESS" val="0.35"/>
  <p:tag name="KSO_WM_UNIT_TEXT_FILL_FORE_SCHEMECOLOR_INDEX" val="13"/>
  <p:tag name="KSO_WM_UNIT_TEXT_FILL_TYPE" val="1"/>
  <p:tag name="KSO_WM_TEMPLATE_ASSEMBLE_XID" val="5fa34f2158547e52881fb5db"/>
  <p:tag name="KSO_WM_TEMPLATE_ASSEMBLE_GROUPID" val="5fa25af0a8fc48be80823ade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08489c339f9249b3be59c6075dcaea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d3b7f0a4fd443979ef14262bf286d6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bbf2f7afdac347f6a6f276e7a3472fd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6725df12c423d8163ce5c2cc793a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08489c339f9249b3be59c6075dcaea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d3b7f0a4fd443979ef14262bf286d6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4214_1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CHIP_GROUPID" val="5fa25af0a8fc48be80823ade"/>
  <p:tag name="KSO_WM_CHIP_XID" val="5fa25af0a8fc48be80823adf"/>
  <p:tag name="KSO_WM_UNIT_DEC_AREA_ID" val="9cc6ca62ce8d45efb0e416e8f1df8ce2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c6cddc3e4634ad1a63c58add63a2df0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14_1*b*1"/>
  <p:tag name="KSO_WM_TEMPLATE_CATEGORY" val="custom"/>
  <p:tag name="KSO_WM_TEMPLATE_INDEX" val="2021421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82013f79ea6a4f9fac3b7bbb051977ec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a1f5a9d53e564050aa082be47794ca5e"/>
  <p:tag name="KSO_WM_UNIT_TEXT_FILL_FORE_SCHEMECOLOR_INDEX_BRIGHTNESS" val="0.35"/>
  <p:tag name="KSO_WM_UNIT_TEXT_FILL_FORE_SCHEMECOLOR_INDEX" val="13"/>
  <p:tag name="KSO_WM_UNIT_TEXT_FILL_TYPE" val="1"/>
  <p:tag name="KSO_WM_TEMPLATE_ASSEMBLE_XID" val="5fa34f2158547e52881fb5ff"/>
  <p:tag name="KSO_WM_TEMPLATE_ASSEMBLE_GROUPID" val="5fa25af0a8fc48be80823ade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14_1*a*1"/>
  <p:tag name="KSO_WM_TEMPLATE_CATEGORY" val="custom"/>
  <p:tag name="KSO_WM_TEMPLATE_INDEX" val="20214214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3914fd58d1f1425aa9cde8cbe5c09d66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a1f5a9d53e564050aa082be47794ca5e"/>
  <p:tag name="KSO_WM_UNIT_TEXT_FILL_FORE_SCHEMECOLOR_INDEX_BRIGHTNESS" val="0.15"/>
  <p:tag name="KSO_WM_UNIT_TEXT_FILL_FORE_SCHEMECOLOR_INDEX" val="13"/>
  <p:tag name="KSO_WM_UNIT_TEXT_FILL_TYPE" val="1"/>
  <p:tag name="KSO_WM_TEMPLATE_ASSEMBLE_XID" val="5fa34f2158547e52881fb5ff"/>
  <p:tag name="KSO_WM_TEMPLATE_ASSEMBLE_GROUPID" val="5fa25af0a8fc48be80823ade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bbf2f7afdac347f6a6f276e7a3472fd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6725df12c423d8163ce5c2cc793a6"/>
  <p:tag name="KSO_WM_SLIDE_BACKGROUND_TYPE" val="genera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08489c339f9249b3be59c6075dcaea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d3b7f0a4fd443979ef14262bf286d62"/>
  <p:tag name="KSO_WM_SLIDE_BACKGROUND_TYPE" val="general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SLIDE_BACKGROUND_TYPE" val="general"/>
</p:tagLst>
</file>

<file path=ppt/tags/tag3.xml><?xml version="1.0" encoding="utf-8"?>
<p:tagLst xmlns:p="http://schemas.openxmlformats.org/presentationml/2006/main">
  <p:tag name="KSO_WM_UNIT_DEFAULT_FONT" val="60;74;4"/>
  <p:tag name="KSO_WM_UNIT_BLOCK" val="0"/>
  <p:tag name="KSO_WM_UNIT_ISCONTENTSTITLE" val="0"/>
  <p:tag name="KSO_WM_UNIT_ISNUMDGMTITLE" val="0"/>
  <p:tag name="KSO_WM_UNIT_PRESET_TEXT" val="项目融资招商方案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14_1*a*1"/>
  <p:tag name="KSO_WM_TEMPLATE_CATEGORY" val="custom"/>
  <p:tag name="KSO_WM_TEMPLATE_INDEX" val="20214214"/>
  <p:tag name="KSO_WM_UNIT_LAYERLEVEL" val="1"/>
  <p:tag name="KSO_WM_TAG_VERSION" val="1.0"/>
  <p:tag name="KSO_WM_BEAUTIFY_FLAG" val="#wm#"/>
  <p:tag name="KSO_WM_CHIP_GROUPID" val="5ebd04330ac41c4a0a525403"/>
  <p:tag name="KSO_WM_CHIP_XID" val="5ebd04330ac41c4a0a525404"/>
  <p:tag name="KSO_WM_UNIT_DEC_AREA_ID" val="a1bf8fd01be648d48dd1600a90ec4312"/>
  <p:tag name="KSO_WM_CHIP_FILLAREA_FILL_RULE" val="{&quot;fill_align&quot;:&quot;cm&quot;,&quot;fill_mode&quot;:&quot;adaptive&quot;,&quot;sacle_strategy&quot;:&quot;smart&quot;}"/>
  <p:tag name="KSO_WM_ASSEMBLE_CHIP_INDEX" val="04b14aee41bd474d9123bbf453673fea"/>
  <p:tag name="KSO_WM_UNIT_TEXT_FILL_FORE_SCHEMECOLOR_INDEX_BRIGHTNESS" val="0.15"/>
  <p:tag name="KSO_WM_UNIT_TEXT_FILL_FORE_SCHEMECOLOR_INDEX" val="13"/>
  <p:tag name="KSO_WM_UNIT_TEXT_FILL_TYPE" val="1"/>
  <p:tag name="KSO_WM_TEMPLATE_ASSEMBLE_XID" val="5fa34f2158547e52881fb5db"/>
  <p:tag name="KSO_WM_TEMPLATE_ASSEMBLE_GROUPID" val="5fa25af0a8fc48be80823ade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5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af0a8fc48be80823ade"/>
  <p:tag name="KSO_WM_CHIP_XID" val="5fa25af0a8fc48be80823ae3"/>
  <p:tag name="KSO_WM_UNIT_DEC_AREA_ID" val="b97cc3de6fd94aba8fa9003185b5a5d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b801807d6bd4be9909c1cec391d04a6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34c2a12b59f147b08589eaa4bb1e30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8c894f0d0924e09a5aa75b1ab463526"/>
  <p:tag name="KSO_WM_SLIDE_BACKGROUND_TYPE" val="frame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2fe02d90ff984d0da4b7fe294fc5ffd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d5dbb3cb1c84523bc553c7014a0b09a"/>
  <p:tag name="KSO_WM_SLIDE_BACKGROUND_TYPE" val="frame"/>
</p:tagLst>
</file>

<file path=ppt/tags/tag35.xml><?xml version="1.0" encoding="utf-8"?>
<p:tagLst xmlns:p="http://schemas.openxmlformats.org/presentationml/2006/main">
  <p:tag name="KSO_WM_SLIDE_BACKGROUND_TYPE" val="frame"/>
</p:tagLst>
</file>

<file path=ppt/tags/tag36.xml><?xml version="1.0" encoding="utf-8"?>
<p:tagLst xmlns:p="http://schemas.openxmlformats.org/presentationml/2006/main">
  <p:tag name="KSO_WM_SLIDE_BACKGROUND_TYPE" val="frame"/>
</p:tagLst>
</file>

<file path=ppt/tags/tag37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SLIDE_BACKGROUND_TYPE" val="fram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bbf2f7afdac347f6a6f276e7a3472fd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6725df12c423d8163ce5c2cc793a6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5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af0a8fc48be80823ade"/>
  <p:tag name="KSO_WM_CHIP_XID" val="5fa25af0a8fc48be80823ae3"/>
  <p:tag name="KSO_WM_UNIT_DEC_AREA_ID" val="56caef66d4c54d78b15b1436bc494b0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77173a377204cacb68d3529850af8b8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6458efbd59464289b1daac5da71666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0e91830f297484f9d8e9be27095db1a"/>
  <p:tag name="KSO_WM_SLIDE_BACKGROUND_TYPE" val="leftRight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4f652172cef44d47a1e6a16c74e410f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9ce3429f447402cb096301f0d94d898"/>
  <p:tag name="KSO_WM_SLIDE_BACKGROUND_TYPE" val="leftRight"/>
</p:tagLst>
</file>

<file path=ppt/tags/tag43.xml><?xml version="1.0" encoding="utf-8"?>
<p:tagLst xmlns:p="http://schemas.openxmlformats.org/presentationml/2006/main">
  <p:tag name="KSO_WM_SLIDE_BACKGROUND_TYPE" val="leftRight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5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af0a8fc48be80823ade"/>
  <p:tag name="KSO_WM_CHIP_XID" val="5fa25af0a8fc48be80823ae3"/>
  <p:tag name="KSO_WM_UNIT_DEC_AREA_ID" val="4aa6229ba2b24472a36f18de12a6123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e7d661bb3fc43b39d4126c20d12c414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08489c339f9249b3be59c6075dcaea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d3b7f0a4fd443979ef14262bf286d62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9ad93ca5b8a1464d96461c0d4b52942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69c73ef87ee41629d8b9c4854ce1c6f"/>
  <p:tag name="KSO_WM_SLIDE_BACKGROUND_TYPE" val="topBot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0b74c44976f444878ed22a55b087244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6b0051baf78449cbe0aa9a0e818c641"/>
  <p:tag name="KSO_WM_SLIDE_BACKGROUND_TYPE" val="topBottom"/>
</p:tagLst>
</file>

<file path=ppt/tags/tag52.xml><?xml version="1.0" encoding="utf-8"?>
<p:tagLst xmlns:p="http://schemas.openxmlformats.org/presentationml/2006/main"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5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af0a8fc48be80823ade"/>
  <p:tag name="KSO_WM_CHIP_XID" val="5fa25af0a8fc48be80823ae3"/>
  <p:tag name="KSO_WM_UNIT_DEC_AREA_ID" val="c699e38664884c79bded8852961408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adfcf052a2e4e5ab094a34b1f8e1bbc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bc3056d134144cba9443c79a3c3ca0e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997558d7584f93bf17e70f4caadce9"/>
  <p:tag name="KSO_WM_SLIDE_BACKGROUND_TYPE" val="bottomTop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2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0"/>
  <p:tag name="KSO_WM_UNIT_DEC_AREA_ID" val="24b2ac9b23d4407fb4eb8a9e8a8611b7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64092d58e97a48d1920dd069e437de58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b12b7f18cb50415ea6cc7f28368353f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ad5fd1d589d431d900bc4ad6e966136"/>
  <p:tag name="KSO_WM_SLIDE_BACKGROUND_TYPE" val="bottomTop"/>
</p:tagLst>
</file>

<file path=ppt/tags/tag61.xml><?xml version="1.0" encoding="utf-8"?>
<p:tagLst xmlns:p="http://schemas.openxmlformats.org/presentationml/2006/main"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5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af0a8fc48be80823ade"/>
  <p:tag name="KSO_WM_CHIP_XID" val="5fa25af0a8fc48be80823ae3"/>
  <p:tag name="KSO_WM_UNIT_DEC_AREA_ID" val="63074890d800473394bbd08eb4d3b8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fcffd1ff7b248bfbceb364fdd8d4885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c0a7159bd9b24f7895a79591c93cfdf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2fcf01a4e2f4be281f9fec05a97ad7f"/>
  <p:tag name="KSO_WM_SLIDE_BACKGROUND_TYPE" val="navigation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e7eaf7cf32d947ebb95b1deb6ee5d85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cd314b5b57b4d549486a67ad08e4ee4"/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26f5c882274d4434bccfaf87cf9b15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03c86203f55457cbc93348c3a7d1b0f"/>
</p:tagLst>
</file>

<file path=ppt/tags/tag70.xml><?xml version="1.0" encoding="utf-8"?>
<p:tagLst xmlns:p="http://schemas.openxmlformats.org/presentationml/2006/main"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5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af0a8fc48be80823ade"/>
  <p:tag name="KSO_WM_CHIP_XID" val="5fa25af0a8fc48be80823ae3"/>
  <p:tag name="KSO_WM_UNIT_DEC_AREA_ID" val="148e729da8944dbc8527cce85f5511f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b0d321535f64ace9c80c4ac17653455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3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1"/>
  <p:tag name="KSO_WM_UNIT_DEC_AREA_ID" val="783c0b3245104fde989da480e7f273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119df15bd104c23966aed9f59c0ddac"/>
  <p:tag name="KSO_WM_SLIDE_BACKGROUND_TYPE" val="belt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9dffa3790b714d51ab891ac412aabe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dbbb3ce60b54255a7a96f06105ee922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14_4*i*1"/>
  <p:tag name="KSO_WM_TEMPLATE_CATEGORY" val="chip"/>
  <p:tag name="KSO_WM_TEMPLATE_INDEX" val="20214214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af0a8fc48be80823ade"/>
  <p:tag name="KSO_WM_CHIP_XID" val="5fa25af0a8fc48be80823ae2"/>
  <p:tag name="KSO_WM_UNIT_DEC_AREA_ID" val="ad72c13b69ef4955b2b89d326a22c0c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56adb9462d040d68654d822fbf779b3"/>
  <p:tag name="KSO_WM_SLIDE_BACKGROUND_TYPE" val="belt"/>
</p:tagLst>
</file>

<file path=ppt/tags/tag81.xml><?xml version="1.0" encoding="utf-8"?>
<p:tagLst xmlns:p="http://schemas.openxmlformats.org/presentationml/2006/main"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SLIDE_BACKGROUND_TYPE" val="belt"/>
</p:tagLst>
</file>

<file path=ppt/tags/tag86.xml><?xml version="1.0" encoding="utf-8"?>
<p:tagLst xmlns:p="http://schemas.openxmlformats.org/presentationml/2006/main">
  <p:tag name="KSO_WM_TEMPLATE_CATEGORY" val="custom"/>
  <p:tag name="KSO_WM_TEMPLATE_INDEX" val="20214214"/>
</p:tagLst>
</file>

<file path=ppt/tags/tag87.xml><?xml version="1.0" encoding="utf-8"?>
<p:tagLst xmlns:p="http://schemas.openxmlformats.org/presentationml/2006/main">
  <p:tag name="KSO_WM_TEMPLATE_CATEGORY" val="custom"/>
  <p:tag name="KSO_WM_TEMPLATE_INDEX" val="20214214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14214"/>
</p:tagLst>
</file>

<file path=ppt/tags/tag89.xml><?xml version="1.0" encoding="utf-8"?>
<p:tagLst xmlns:p="http://schemas.openxmlformats.org/presentationml/2006/main">
  <p:tag name="KSO_WM_UNIT_DEFAULT_FONT" val="18;28;2"/>
  <p:tag name="KSO_WM_UNIT_BLOCK" val="0"/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14_1*b*1"/>
  <p:tag name="KSO_WM_TEMPLATE_CATEGORY" val="custom"/>
  <p:tag name="KSO_WM_TEMPLATE_INDEX" val="20214214"/>
  <p:tag name="KSO_WM_UNIT_LAYERLEVEL" val="1"/>
  <p:tag name="KSO_WM_TAG_VERSION" val="1.0"/>
  <p:tag name="KSO_WM_BEAUTIFY_FLAG" val="#wm#"/>
  <p:tag name="KSO_WM_CHIP_GROUPID" val="5ebd04330ac41c4a0a525403"/>
  <p:tag name="KSO_WM_CHIP_XID" val="5ebd04330ac41c4a0a525404"/>
  <p:tag name="KSO_WM_UNIT_DEC_AREA_ID" val="4007493be97c47c981400027fb790d31"/>
  <p:tag name="KSO_WM_CHIP_FILLAREA_FILL_RULE" val="{&quot;fill_align&quot;:&quot;cm&quot;,&quot;fill_mode&quot;:&quot;adaptive&quot;,&quot;sacle_strategy&quot;:&quot;smart&quot;}"/>
  <p:tag name="KSO_WM_ASSEMBLE_CHIP_INDEX" val="04b14aee41bd474d9123bbf453673fea"/>
  <p:tag name="KSO_WM_UNIT_TEXT_FILL_FORE_SCHEMECOLOR_INDEX_BRIGHTNESS" val="0.35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14_1*b*1"/>
  <p:tag name="KSO_WM_TEMPLATE_CATEGORY" val="custom"/>
  <p:tag name="KSO_WM_TEMPLATE_INDEX" val="2021421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45daf82fd88549918cabf3fa22cfa2c0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356e9fbcf7644e95b0bfdc9da59d5fb4"/>
  <p:tag name="KSO_WM_UNIT_TEXT_FILL_FORE_SCHEMECOLOR_INDEX_BRIGHTNESS" val="0.35"/>
  <p:tag name="KSO_WM_UNIT_TEXT_FILL_FORE_SCHEMECOLOR_INDEX" val="13"/>
  <p:tag name="KSO_WM_UNIT_TEXT_FILL_TYPE" val="1"/>
  <p:tag name="KSO_WM_TEMPLATE_ASSEMBLE_XID" val="5fa34f2158547e52881fb5bb"/>
  <p:tag name="KSO_WM_TEMPLATE_ASSEMBLE_GROUPID" val="5fa25af0a8fc48be80823ade"/>
</p:tagLst>
</file>

<file path=ppt/tags/tag90.xml><?xml version="1.0" encoding="utf-8"?>
<p:tagLst xmlns:p="http://schemas.openxmlformats.org/presentationml/2006/main">
  <p:tag name="KSO_WM_UNIT_DEFAULT_FONT" val="60;74;4"/>
  <p:tag name="KSO_WM_UNIT_BLOCK" val="0"/>
  <p:tag name="KSO_WM_UNIT_ISCONTENTSTITLE" val="0"/>
  <p:tag name="KSO_WM_UNIT_ISNUMDGMTITLE" val="0"/>
  <p:tag name="KSO_WM_UNIT_PRESET_TEXT" val="项目融资招商方案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14_1*a*1"/>
  <p:tag name="KSO_WM_TEMPLATE_CATEGORY" val="custom"/>
  <p:tag name="KSO_WM_TEMPLATE_INDEX" val="20214214"/>
  <p:tag name="KSO_WM_UNIT_LAYERLEVEL" val="1"/>
  <p:tag name="KSO_WM_TAG_VERSION" val="1.0"/>
  <p:tag name="KSO_WM_BEAUTIFY_FLAG" val="#wm#"/>
  <p:tag name="KSO_WM_CHIP_GROUPID" val="5ebd04330ac41c4a0a525403"/>
  <p:tag name="KSO_WM_CHIP_XID" val="5ebd04330ac41c4a0a525404"/>
  <p:tag name="KSO_WM_UNIT_DEC_AREA_ID" val="a1bf8fd01be648d48dd1600a90ec4312"/>
  <p:tag name="KSO_WM_CHIP_FILLAREA_FILL_RULE" val="{&quot;fill_align&quot;:&quot;cm&quot;,&quot;fill_mode&quot;:&quot;adaptive&quot;,&quot;sacle_strategy&quot;:&quot;smart&quot;}"/>
  <p:tag name="KSO_WM_ASSEMBLE_CHIP_INDEX" val="04b14aee41bd474d9123bbf453673fea"/>
  <p:tag name="KSO_WM_UNIT_TEXT_FILL_FORE_SCHEMECOLOR_INDEX_BRIGHTNESS" val="0.15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REFSHAPE" val="351887884"/>
</p:tagLst>
</file>

<file path=ppt/tags/tag92.xml><?xml version="1.0" encoding="utf-8"?>
<p:tagLst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14214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14214"/>
  <p:tag name="KSO_WM_SLIDE_LAYOUT" val="a_b"/>
  <p:tag name="KSO_WM_SLIDE_LAYOUT_CNT" val="1_1"/>
  <p:tag name="KSO_WM_CHIP_GROUPID" val="5ebf6661ddc3daf3fef3f760"/>
  <p:tag name="KSO_WM_SLIDE_LAYOUT_INFO" val="{&quot;id&quot;:&quot;2020-11-05T09:02:50&quot;,&quot;maxSize&quot;:{&quot;size1&quot;:57.41335200557001},&quot;minSize&quot;:{&quot;size1&quot;:37.91335200557002},&quot;normalSize&quot;:{&quot;size1&quot;:49.51335200557002},&quot;subLayout&quot;:[{&quot;id&quot;:&quot;2020-11-05T09:02:50&quot;,&quot;margin&quot;:{&quot;bottom&quot;:0.15363384783267975,&quot;left&quot;:4.589639186859131,&quot;right&quot;:4.582406520843506,&quot;top&quot;:6.188326358795166},&quot;type&quot;:0},{&quot;id&quot;:&quot;2020-11-05T09:02:50&quot;,&quot;margin&quot;:{&quot;bottom&quot;:6.188331127166748,&quot;left&quot;:4.589639186859131,&quot;right&quot;:4.582406520843506,&quot;top&quot;:0.21678297221660614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a34f2158547e52881fb5db"/>
  <p:tag name="KSO_WM_TEMPLATE_ASSEMBLE_GROUPID" val="5fa25af0a8fc48be80823ade"/>
  <p:tag name="KSO_WM_TEMPLATE_THUMBS_INDEX" val="1、2、3、7、35、46"/>
  <p:tag name="KSO_WM_SPECIAL_SOURCE" val="bdnull"/>
</p:tagLst>
</file>

<file path=ppt/tags/tag93.xml><?xml version="1.0" encoding="utf-8"?>
<p:tagLst xmlns:p="http://schemas.openxmlformats.org/presentationml/2006/main">
  <p:tag name="KSO_WM_UNIT_TABLE_BEAUTIFY" val="smartTable{52b41f93-4d95-459e-bb91-952c242183fa}"/>
</p:tagLst>
</file>

<file path=ppt/tags/tag94.xml><?xml version="1.0" encoding="utf-8"?>
<p:tagLst xmlns:p="http://schemas.openxmlformats.org/presentationml/2006/main">
  <p:tag name="PA" val="v5.2.4"/>
</p:tagLst>
</file>

<file path=ppt/tags/tag95.xml><?xml version="1.0" encoding="utf-8"?>
<p:tagLst xmlns:p="http://schemas.openxmlformats.org/presentationml/2006/main">
  <p:tag name="KSO_WM_SLIDE_ID" val="custom20196704_11"/>
  <p:tag name="KSO_WM_SLIDE_TYPE" val="text"/>
  <p:tag name="KSO_WM_SLIDE_SUBTYPE" val="pureTxt"/>
  <p:tag name="KSO_WM_SLIDE_ITEM_CNT" val="0"/>
  <p:tag name="KSO_WM_SLIDE_INDEX" val="11"/>
  <p:tag name="KSO_WM_SLIDE_SIZE" val="884*474"/>
  <p:tag name="KSO_WM_SLIDE_POSITION" val="38*32"/>
  <p:tag name="KSO_WM_TAG_VERSION" val="1.0"/>
  <p:tag name="KSO_WM_BEAUTIFY_FLAG" val="#wm#"/>
  <p:tag name="KSO_WM_TEMPLATE_CATEGORY" val="custom"/>
  <p:tag name="KSO_WM_TEMPLATE_INDEX" val="20196704"/>
  <p:tag name="KSO_WM_SLIDE_LAYOUT" val="a_f"/>
  <p:tag name="KSO_WM_SLIDE_LAYOUT_CNT" val="1_1"/>
  <p:tag name="KSO_WM_TEMPLATE_SUBCATEGORY" val="0"/>
  <p:tag name="KSO_WM_TEMPLATE_MASTER_TYPE" val="0"/>
  <p:tag name="KSO_WM_TEMPLATE_COLOR_TYPE" val="0"/>
  <p:tag name="KSO_WM_SPECIAL_SOURCE" val="bdnull"/>
</p:tagLst>
</file>

<file path=ppt/tags/tag96.xml><?xml version="1.0" encoding="utf-8"?>
<p:tagLst xmlns:p="http://schemas.openxmlformats.org/presentationml/2006/main">
  <p:tag name="AS_UNIQUEID" val="644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14214"/>
  <p:tag name="KSO_WM_SPECIAL_SOURCE" val="bdnull"/>
</p:tagLst>
</file>

<file path=ppt/tags/tag98.xml><?xml version="1.0" encoding="utf-8"?>
<p:tagLst xmlns:p="http://schemas.openxmlformats.org/presentationml/2006/main">
  <p:tag name="AS_UNIQUEID" val="644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14214"/>
  <p:tag name="KSO_WM_SPECIAL_SOURCE" val="bdnull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7C9CCD"/>
      </a:accent1>
      <a:accent2>
        <a:srgbClr val="61A4B6"/>
      </a:accent2>
      <a:accent3>
        <a:srgbClr val="67A48E"/>
      </a:accent3>
      <a:accent4>
        <a:srgbClr val="899B6F"/>
      </a:accent4>
      <a:accent5>
        <a:srgbClr val="B38E68"/>
      </a:accent5>
      <a:accent6>
        <a:srgbClr val="CC837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4614</Words>
  <Application>WPS 演示</Application>
  <PresentationFormat>宽屏</PresentationFormat>
  <Paragraphs>392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汉仪旗黑-85S</vt:lpstr>
      <vt:lpstr>黑体</vt:lpstr>
      <vt:lpstr>站酷快乐体2016修订版</vt:lpstr>
      <vt:lpstr>Times New Roman</vt:lpstr>
      <vt:lpstr>Calibri</vt:lpstr>
      <vt:lpstr>楷体</vt:lpstr>
      <vt:lpstr>华文楷体</vt:lpstr>
      <vt:lpstr>Times New Roman Regular</vt:lpstr>
      <vt:lpstr>Times New Roman Bold</vt:lpstr>
      <vt:lpstr>Arial Unicode MS</vt:lpstr>
      <vt:lpstr>HelveticaNeue</vt:lpstr>
      <vt:lpstr>Corbel</vt:lpstr>
      <vt:lpstr>华文新魏</vt:lpstr>
      <vt:lpstr>Office 主题</vt:lpstr>
      <vt:lpstr>1_Office 主题​​</vt:lpstr>
      <vt:lpstr>PowerPoint 演示文稿</vt:lpstr>
      <vt:lpstr>基于主题意义的应用文写作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叶子</dc:creator>
  <cp:lastModifiedBy>24147</cp:lastModifiedBy>
  <cp:revision>86</cp:revision>
  <dcterms:created xsi:type="dcterms:W3CDTF">2021-11-21T13:16:00Z</dcterms:created>
  <dcterms:modified xsi:type="dcterms:W3CDTF">2022-03-31T10:07:55Z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2FD882F1922948EB98A5814F4E7528FA</vt:lpwstr>
  </property>
  <property fmtid="{D5CDD505-2E9C-101B-9397-08002B2CF9AE}" pid="3" name="KSOProductBuildVer">
    <vt:lpwstr>2052-11.8.2.8411</vt:lpwstr>
  </property>
</Properties>
</file>