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15" r:id="rId4"/>
    <p:sldId id="256" r:id="rId5"/>
    <p:sldId id="260" r:id="rId6"/>
    <p:sldId id="261" r:id="rId7"/>
    <p:sldId id="296" r:id="rId8"/>
    <p:sldId id="297" r:id="rId9"/>
    <p:sldId id="299" r:id="rId10"/>
    <p:sldId id="294" r:id="rId11"/>
    <p:sldId id="308" r:id="rId12"/>
    <p:sldId id="309" r:id="rId13"/>
    <p:sldId id="295" r:id="rId14"/>
    <p:sldId id="263" r:id="rId15"/>
    <p:sldId id="257" r:id="rId16"/>
    <p:sldId id="259" r:id="rId17"/>
    <p:sldId id="300" r:id="rId1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864" y="-96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 u="none" strike="noStrike" kern="0" cap="none" spc="0" normalizeH="0">
                <a:solidFill>
                  <a:schemeClr val="tx1"/>
                </a:solidFill>
                <a:uFillTx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 u="none" strike="noStrike" kern="0" cap="none" spc="0" normalizeH="0">
                <a:solidFill>
                  <a:schemeClr val="tx1"/>
                </a:solidFill>
                <a:uFillTx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5124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u="none" strike="noStrike" kern="0" cap="none" spc="0" normalizeH="0">
          <a:solidFill>
            <a:schemeClr val="tx1"/>
          </a:solidFill>
          <a:uFillTx/>
          <a:latin typeface="Georgia" panose="02040502050405020303" charset="0"/>
          <a:ea typeface="宋体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u="none" strike="noStrike" kern="0" cap="none" spc="0" normalizeH="0">
          <a:solidFill>
            <a:schemeClr val="tx1"/>
          </a:solidFill>
          <a:uFillTx/>
          <a:latin typeface="Georgia" panose="02040502050405020303" charset="0"/>
          <a:ea typeface="宋体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u="none" strike="noStrike" kern="0" cap="none" spc="0" normalizeH="0">
          <a:solidFill>
            <a:schemeClr val="tx1"/>
          </a:solidFill>
          <a:uFillTx/>
          <a:latin typeface="Georgia" panose="02040502050405020303" charset="0"/>
          <a:ea typeface="宋体" panose="02010600030101010101" pitchFamily="2" charset="-122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u="none" strike="noStrike" kern="0" cap="none" spc="0" normalizeH="0">
          <a:solidFill>
            <a:schemeClr val="tx1"/>
          </a:solidFill>
          <a:uFillTx/>
          <a:latin typeface="Georgia" panose="02040502050405020303" charset="0"/>
          <a:ea typeface="宋体" panose="02010600030101010101" pitchFamily="2" charset="-122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u="none" strike="noStrike" kern="0" cap="none" spc="0" normalizeH="0">
          <a:solidFill>
            <a:schemeClr val="tx1"/>
          </a:solidFill>
          <a:uFillTx/>
          <a:latin typeface="Georgia" panose="02040502050405020303" charset="0"/>
          <a:ea typeface="宋体" panose="02010600030101010101" pitchFamily="2" charset="-122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u="none" strike="noStrike" kern="0" cap="none" spc="0" normalizeH="0">
          <a:solidFill>
            <a:schemeClr val="tx1"/>
          </a:solidFill>
          <a:uFillTx/>
          <a:latin typeface="Georgia" panose="02040502050405020303" charset="0"/>
          <a:ea typeface="宋体" panose="02010600030101010101" pitchFamily="2" charset="-122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70E85D-DBB3-447E-A9C6-385DF0E88A7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5124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u="none" strike="noStrike" kern="0" cap="none" spc="0" normalizeH="0">
          <a:solidFill>
            <a:schemeClr val="tx1"/>
          </a:solidFill>
          <a:uFillTx/>
          <a:latin typeface="Georgia" panose="02040502050405020303" charset="0"/>
          <a:ea typeface="宋体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u="none" strike="noStrike" kern="0" cap="none" spc="0" normalizeH="0">
          <a:solidFill>
            <a:schemeClr val="tx1"/>
          </a:solidFill>
          <a:uFillTx/>
          <a:latin typeface="Georgia" panose="02040502050405020303" charset="0"/>
          <a:ea typeface="宋体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u="none" strike="noStrike" kern="0" cap="none" spc="0" normalizeH="0">
          <a:solidFill>
            <a:schemeClr val="tx1"/>
          </a:solidFill>
          <a:uFillTx/>
          <a:latin typeface="Georgia" panose="02040502050405020303" charset="0"/>
          <a:ea typeface="宋体" panose="02010600030101010101" pitchFamily="2" charset="-122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u="none" strike="noStrike" kern="0" cap="none" spc="0" normalizeH="0">
          <a:solidFill>
            <a:schemeClr val="tx1"/>
          </a:solidFill>
          <a:uFillTx/>
          <a:latin typeface="Georgia" panose="02040502050405020303" charset="0"/>
          <a:ea typeface="宋体" panose="02010600030101010101" pitchFamily="2" charset="-122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u="none" strike="noStrike" kern="0" cap="none" spc="0" normalizeH="0">
          <a:solidFill>
            <a:schemeClr val="tx1"/>
          </a:solidFill>
          <a:uFillTx/>
          <a:latin typeface="Georgia" panose="02040502050405020303" charset="0"/>
          <a:ea typeface="宋体" panose="02010600030101010101" pitchFamily="2" charset="-122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u="none" strike="noStrike" kern="0" cap="none" spc="0" normalizeH="0">
          <a:solidFill>
            <a:schemeClr val="tx1"/>
          </a:solidFill>
          <a:uFillTx/>
          <a:latin typeface="Georgia" panose="02040502050405020303" charset="0"/>
          <a:ea typeface="宋体" panose="02010600030101010101" pitchFamily="2" charset="-122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None/>
            </a:pPr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>
              <a:buNone/>
            </a:pP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pic>
        <p:nvPicPr>
          <p:cNvPr id="51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0750" y="2273300"/>
            <a:ext cx="3359150" cy="335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3"/>
          <p:cNvSpPr/>
          <p:nvPr/>
        </p:nvSpPr>
        <p:spPr>
          <a:xfrm>
            <a:off x="7312025" y="16160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None/>
            </a:pPr>
            <a:r>
              <a:rPr lang="zh-CN" altLang="en-US" sz="4000" b="1">
                <a:latin typeface="华文新魏" panose="02010800040101010101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-635" y="829945"/>
            <a:ext cx="2023745" cy="63119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2700" b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problem 2</a:t>
            </a:r>
            <a:endParaRPr lang="en-US" altLang="zh-CN" sz="2700" b="1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09775" y="723265"/>
            <a:ext cx="19558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divide Ss into pairs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88155" y="938530"/>
            <a:ext cx="79038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discourage Ss from expressing themselves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48100" y="939165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→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-3175" y="2211070"/>
            <a:ext cx="2110105" cy="63119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2700" b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suggestion</a:t>
            </a:r>
            <a:endParaRPr lang="en-US" altLang="zh-CN" sz="2700" b="1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12645" y="2049145"/>
            <a:ext cx="28384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00B05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larger groups with leaders</a:t>
            </a:r>
            <a:endParaRPr lang="en-US" altLang="zh-CN" sz="2800" b="1">
              <a:solidFill>
                <a:srgbClr val="00B05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82260" y="2151380"/>
            <a:ext cx="66687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</a:pPr>
            <a:r>
              <a:rPr lang="en-US" altLang="zh-CN" sz="2800" b="1">
                <a:solidFill>
                  <a:srgbClr val="00B05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stimulate students’ motivation</a:t>
            </a:r>
            <a:endParaRPr lang="en-US" altLang="zh-CN" sz="2800" b="1">
              <a:solidFill>
                <a:srgbClr val="00B050"/>
              </a:solidFill>
              <a:latin typeface="Georgia" panose="02040502050405020303" charset="0"/>
              <a:cs typeface="Georgia" panose="02040502050405020303" charset="0"/>
            </a:endParaRPr>
          </a:p>
          <a:p>
            <a:pPr algn="l">
              <a:buClrTx/>
              <a:buSzTx/>
            </a:pPr>
            <a:r>
              <a:rPr lang="en-US" altLang="zh-CN" sz="2800" b="1">
                <a:solidFill>
                  <a:srgbClr val="00B050"/>
                </a:solidFill>
                <a:latin typeface="Georgia" panose="02040502050405020303" charset="0"/>
                <a:cs typeface="Georgia" panose="02040502050405020303" charset="0"/>
              </a:rPr>
              <a:t>make progress together</a:t>
            </a:r>
            <a:endParaRPr lang="en-US" altLang="zh-CN" sz="2800" b="1">
              <a:solidFill>
                <a:srgbClr val="00B05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43780" y="2265045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00B05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→</a:t>
            </a:r>
            <a:endParaRPr lang="en-US" altLang="zh-CN" sz="2800" b="1">
              <a:solidFill>
                <a:srgbClr val="00B05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02275" y="1624965"/>
            <a:ext cx="39071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inactive atmosphere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75830" y="1245235"/>
            <a:ext cx="360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↑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453130" y="0"/>
            <a:ext cx="4487545" cy="685800"/>
            <a:chOff x="1533" y="0"/>
            <a:chExt cx="7067" cy="1080"/>
          </a:xfrm>
        </p:grpSpPr>
        <p:sp>
          <p:nvSpPr>
            <p:cNvPr id="4098" name="矩形 1"/>
            <p:cNvSpPr/>
            <p:nvPr/>
          </p:nvSpPr>
          <p:spPr>
            <a:xfrm>
              <a:off x="1533" y="0"/>
              <a:ext cx="7067" cy="1080"/>
            </a:xfrm>
            <a:prstGeom prst="rect">
              <a:avLst/>
            </a:prstGeom>
            <a:solidFill>
              <a:srgbClr val="5FBFDE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0" name="文本框 3"/>
            <p:cNvSpPr/>
            <p:nvPr/>
          </p:nvSpPr>
          <p:spPr>
            <a:xfrm>
              <a:off x="2757" y="143"/>
              <a:ext cx="538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</a:rPr>
                <a:t>coherent phrases</a:t>
              </a:r>
              <a:endParaRPr lang="en-US" altLang="zh-CN" b="1" dirty="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  <a:sym typeface="宋体" panose="02010600030101010101" pitchFamily="2" charset="-122"/>
              </a:endParaRPr>
            </a:p>
          </p:txBody>
        </p:sp>
        <p:sp>
          <p:nvSpPr>
            <p:cNvPr id="4099" name="椭圆 2"/>
            <p:cNvSpPr/>
            <p:nvPr/>
          </p:nvSpPr>
          <p:spPr>
            <a:xfrm>
              <a:off x="2221" y="300"/>
              <a:ext cx="570" cy="570"/>
            </a:xfrm>
            <a:prstGeom prst="ellipse">
              <a:avLst/>
            </a:prstGeom>
            <a:solidFill>
              <a:srgbClr val="FED760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740" y="3274060"/>
            <a:ext cx="11748135" cy="340042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8934450" y="3854450"/>
            <a:ext cx="1121410" cy="10795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50215" y="4968875"/>
            <a:ext cx="1121410" cy="10795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5461000" y="5525135"/>
            <a:ext cx="4476115" cy="4064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1034415" y="1523365"/>
            <a:ext cx="9525" cy="631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1"/>
      <p:bldP spid="19" grpId="1"/>
      <p:bldP spid="18" grpId="1"/>
      <p:bldP spid="25" grpId="1"/>
      <p:bldP spid="24" grpId="1"/>
      <p:bldP spid="20" grpId="1" animBg="1"/>
      <p:bldP spid="21" grpId="1"/>
      <p:bldP spid="23" grpId="1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-44450" y="1016000"/>
            <a:ext cx="12237085" cy="1710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700">
                <a:latin typeface="Georgia" panose="02040502050405020303" charset="0"/>
                <a:cs typeface="Georgia" panose="02040502050405020303" charset="0"/>
              </a:rPr>
              <a:t>假定你是李华，外教Ryan准备将学生随机分为两人一组，让大家课后练习口语，你认为这样分组存在问题。请你给外教写一封邮件，内容包括：</a:t>
            </a:r>
            <a:endParaRPr lang="zh-CN" altLang="en-US" sz="2700">
              <a:latin typeface="Georgia" panose="02040502050405020303" charset="0"/>
              <a:cs typeface="Georgia" panose="02040502050405020303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700">
                <a:latin typeface="Georgia" panose="02040502050405020303" charset="0"/>
                <a:cs typeface="Georgia" panose="02040502050405020303" charset="0"/>
              </a:rPr>
              <a:t>1.说明问题；2.提出建议。</a:t>
            </a:r>
            <a:endParaRPr lang="zh-CN" altLang="en-US" sz="27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315" y="421005"/>
            <a:ext cx="79368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Para 3: </a:t>
            </a:r>
            <a:r>
              <a:rPr lang="en-US" altLang="zh-CN" sz="2800">
                <a:latin typeface="Georgia" panose="02040502050405020303" charset="0"/>
                <a:cs typeface="Georgia" panose="02040502050405020303" charset="0"/>
                <a:sym typeface="+mn-ea"/>
              </a:rPr>
              <a:t>expectation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15" y="2744470"/>
            <a:ext cx="11543030" cy="13265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" y="4182745"/>
            <a:ext cx="11516995" cy="1216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" y="5543550"/>
            <a:ext cx="11543030" cy="100520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4552315" y="10795"/>
            <a:ext cx="3074670" cy="685800"/>
            <a:chOff x="1533" y="0"/>
            <a:chExt cx="4842" cy="1080"/>
          </a:xfrm>
        </p:grpSpPr>
        <p:sp>
          <p:nvSpPr>
            <p:cNvPr id="4098" name="矩形 1"/>
            <p:cNvSpPr/>
            <p:nvPr/>
          </p:nvSpPr>
          <p:spPr>
            <a:xfrm>
              <a:off x="1533" y="0"/>
              <a:ext cx="4842" cy="1080"/>
            </a:xfrm>
            <a:prstGeom prst="rect">
              <a:avLst/>
            </a:prstGeom>
            <a:solidFill>
              <a:srgbClr val="5FBFDE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0" name="文本框 3"/>
            <p:cNvSpPr/>
            <p:nvPr/>
          </p:nvSpPr>
          <p:spPr>
            <a:xfrm>
              <a:off x="2565" y="143"/>
              <a:ext cx="360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</a:rPr>
                <a:t>polite tone</a:t>
              </a:r>
              <a:endParaRPr lang="en-US" altLang="zh-CN" b="1" dirty="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  <a:sym typeface="宋体" panose="02010600030101010101" pitchFamily="2" charset="-122"/>
              </a:endParaRPr>
            </a:p>
          </p:txBody>
        </p:sp>
        <p:sp>
          <p:nvSpPr>
            <p:cNvPr id="4099" name="椭圆 2"/>
            <p:cNvSpPr/>
            <p:nvPr/>
          </p:nvSpPr>
          <p:spPr>
            <a:xfrm>
              <a:off x="2029" y="300"/>
              <a:ext cx="570" cy="570"/>
            </a:xfrm>
            <a:prstGeom prst="ellipse">
              <a:avLst/>
            </a:prstGeom>
            <a:solidFill>
              <a:srgbClr val="FED760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890905"/>
            <a:ext cx="12192635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3200" b="1">
                <a:latin typeface="Georgia" panose="02040502050405020303" charset="0"/>
                <a:cs typeface="Georgia" panose="02040502050405020303" charset="0"/>
              </a:rPr>
              <a:t>If you were the grader, how would you rate them?</a:t>
            </a:r>
            <a:endParaRPr lang="en-US" altLang="zh-CN" sz="3200" b="1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9010" y="2054860"/>
            <a:ext cx="6189345" cy="33381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r="1914"/>
          <a:stretch>
            <a:fillRect/>
          </a:stretch>
        </p:blipFill>
        <p:spPr>
          <a:xfrm>
            <a:off x="0" y="2317115"/>
            <a:ext cx="6083300" cy="2963545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704840" y="3321685"/>
            <a:ext cx="751840" cy="742950"/>
            <a:chOff x="7175" y="6888"/>
            <a:chExt cx="1184" cy="1170"/>
          </a:xfrm>
        </p:grpSpPr>
        <p:sp>
          <p:nvSpPr>
            <p:cNvPr id="2" name="椭圆 3"/>
            <p:cNvSpPr/>
            <p:nvPr/>
          </p:nvSpPr>
          <p:spPr>
            <a:xfrm>
              <a:off x="7175" y="6888"/>
              <a:ext cx="1137" cy="1171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" name="文本框 4"/>
            <p:cNvSpPr/>
            <p:nvPr/>
          </p:nvSpPr>
          <p:spPr>
            <a:xfrm>
              <a:off x="7223" y="7110"/>
              <a:ext cx="113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chemeClr val="bg1"/>
                  </a:solidFill>
                  <a:latin typeface="Georgia" panose="02040502050405020303" charset="0"/>
                  <a:ea typeface="Adobe 黑体 Std R" panose="020B0400000000000000" pitchFamily="34" charset="-122"/>
                  <a:cs typeface="Georgia" panose="02040502050405020303" charset="0"/>
                  <a:sym typeface="Adobe 黑体 Std R" panose="020B0400000000000000" pitchFamily="34" charset="-122"/>
                </a:rPr>
                <a:t>VS</a:t>
              </a:r>
              <a:endParaRPr lang="en-US" altLang="zh-CN" b="1" dirty="0">
                <a:solidFill>
                  <a:schemeClr val="bg1"/>
                </a:solidFill>
                <a:latin typeface="Georgia" panose="02040502050405020303" charset="0"/>
                <a:ea typeface="Adobe 黑体 Std R" panose="020B0400000000000000" pitchFamily="34" charset="-122"/>
                <a:cs typeface="Georgia" panose="02040502050405020303" charset="0"/>
                <a:sym typeface="Adobe 黑体 Std R" panose="020B0400000000000000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96310" y="0"/>
            <a:ext cx="4545330" cy="685800"/>
            <a:chOff x="1533" y="0"/>
            <a:chExt cx="7158" cy="1080"/>
          </a:xfrm>
        </p:grpSpPr>
        <p:sp>
          <p:nvSpPr>
            <p:cNvPr id="4098" name="矩形 1"/>
            <p:cNvSpPr/>
            <p:nvPr/>
          </p:nvSpPr>
          <p:spPr>
            <a:xfrm>
              <a:off x="1533" y="0"/>
              <a:ext cx="7158" cy="1080"/>
            </a:xfrm>
            <a:prstGeom prst="rect">
              <a:avLst/>
            </a:prstGeom>
            <a:solidFill>
              <a:srgbClr val="5FBFDE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0" name="文本框 3"/>
            <p:cNvSpPr/>
            <p:nvPr/>
          </p:nvSpPr>
          <p:spPr>
            <a:xfrm>
              <a:off x="2725" y="143"/>
              <a:ext cx="548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</a:rPr>
                <a:t>neat handwriting</a:t>
              </a:r>
              <a:endParaRPr lang="en-US" altLang="zh-CN" b="1" dirty="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  <a:sym typeface="宋体" panose="02010600030101010101" pitchFamily="2" charset="-122"/>
              </a:endParaRPr>
            </a:p>
          </p:txBody>
        </p:sp>
        <p:sp>
          <p:nvSpPr>
            <p:cNvPr id="4099" name="椭圆 2"/>
            <p:cNvSpPr/>
            <p:nvPr/>
          </p:nvSpPr>
          <p:spPr>
            <a:xfrm>
              <a:off x="2189" y="300"/>
              <a:ext cx="570" cy="570"/>
            </a:xfrm>
            <a:prstGeom prst="ellipse">
              <a:avLst/>
            </a:prstGeom>
            <a:solidFill>
              <a:srgbClr val="FED760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矩形 1"/>
          <p:cNvSpPr/>
          <p:nvPr/>
        </p:nvSpPr>
        <p:spPr>
          <a:xfrm>
            <a:off x="1047750" y="1410970"/>
            <a:ext cx="10096500" cy="685800"/>
          </a:xfrm>
          <a:prstGeom prst="rect">
            <a:avLst/>
          </a:prstGeom>
          <a:solidFill>
            <a:srgbClr val="5FBFDE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椭圆 2"/>
          <p:cNvSpPr/>
          <p:nvPr/>
        </p:nvSpPr>
        <p:spPr>
          <a:xfrm>
            <a:off x="1828800" y="1572895"/>
            <a:ext cx="361950" cy="361950"/>
          </a:xfrm>
          <a:prstGeom prst="ellipse">
            <a:avLst/>
          </a:prstGeom>
          <a:solidFill>
            <a:srgbClr val="FED760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文本框 3"/>
          <p:cNvSpPr/>
          <p:nvPr/>
        </p:nvSpPr>
        <p:spPr>
          <a:xfrm>
            <a:off x="2190750" y="1501775"/>
            <a:ext cx="70739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A good letter of suggestion requires:</a:t>
            </a:r>
            <a:endParaRPr lang="en-US" altLang="zh-CN" b="1" dirty="0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  <a:sym typeface="宋体" panose="02010600030101010101" pitchFamily="2" charset="-122"/>
            </a:endParaRPr>
          </a:p>
        </p:txBody>
      </p:sp>
      <p:sp>
        <p:nvSpPr>
          <p:cNvPr id="4101" name="任意多边形 4"/>
          <p:cNvSpPr/>
          <p:nvPr/>
        </p:nvSpPr>
        <p:spPr>
          <a:xfrm>
            <a:off x="1987550" y="1812925"/>
            <a:ext cx="9718675" cy="1873250"/>
          </a:xfrm>
          <a:custGeom>
            <a:avLst/>
            <a:gdLst>
              <a:gd name="txL" fmla="*/ 0 w 8316686"/>
              <a:gd name="txT" fmla="*/ 0 h 1872343"/>
              <a:gd name="txR" fmla="*/ 8316686 w 8316686"/>
              <a:gd name="txB" fmla="*/ 1872343 h 1872343"/>
            </a:gdLst>
            <a:ahLst/>
            <a:cxnLst>
              <a:cxn ang="0">
                <a:pos x="0" y="0"/>
              </a:cxn>
              <a:cxn ang="0">
                <a:pos x="0" y="1875065"/>
              </a:cxn>
              <a:cxn ang="0">
                <a:pos x="8317367" y="1875065"/>
              </a:cxn>
            </a:cxnLst>
            <a:rect l="txL" t="txT" r="txR" b="txB"/>
            <a:pathLst>
              <a:path w="8316686" h="1872343">
                <a:moveTo>
                  <a:pt x="0" y="0"/>
                </a:moveTo>
                <a:lnTo>
                  <a:pt x="0" y="1872343"/>
                </a:lnTo>
                <a:lnTo>
                  <a:pt x="8316686" y="1872343"/>
                </a:lnTo>
              </a:path>
            </a:pathLst>
          </a:custGeom>
          <a:noFill/>
          <a:ln w="25400" cap="flat" cmpd="sng">
            <a:solidFill>
              <a:srgbClr val="FED76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02" name="椭圆 5"/>
          <p:cNvSpPr/>
          <p:nvPr/>
        </p:nvSpPr>
        <p:spPr>
          <a:xfrm>
            <a:off x="2092325" y="3358833"/>
            <a:ext cx="654050" cy="652462"/>
          </a:xfrm>
          <a:prstGeom prst="ellipse">
            <a:avLst/>
          </a:prstGeom>
          <a:solidFill>
            <a:srgbClr val="FED760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Georgia" panose="02040502050405020303" charset="0"/>
                <a:cs typeface="Georgia" panose="02040502050405020303" charset="0"/>
              </a:rPr>
              <a:t>1</a:t>
            </a:r>
            <a:endParaRPr lang="en-US" altLang="zh-CN" dirty="0">
              <a:latin typeface="Georgia" panose="02040502050405020303" charset="0"/>
              <a:cs typeface="Georgia" panose="02040502050405020303" charset="0"/>
              <a:sym typeface="宋体" panose="02010600030101010101" pitchFamily="2" charset="-122"/>
            </a:endParaRPr>
          </a:p>
        </p:txBody>
      </p:sp>
      <p:sp>
        <p:nvSpPr>
          <p:cNvPr id="4103" name="文本框 7"/>
          <p:cNvSpPr/>
          <p:nvPr/>
        </p:nvSpPr>
        <p:spPr>
          <a:xfrm>
            <a:off x="1047433" y="4199255"/>
            <a:ext cx="261302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specific background &amp; accurate purpose</a:t>
            </a:r>
            <a:endParaRPr lang="en-US" altLang="zh-CN" sz="2400" b="1" dirty="0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4104" name="椭圆 20"/>
          <p:cNvSpPr/>
          <p:nvPr/>
        </p:nvSpPr>
        <p:spPr>
          <a:xfrm>
            <a:off x="4213860" y="3358833"/>
            <a:ext cx="654050" cy="652462"/>
          </a:xfrm>
          <a:prstGeom prst="ellipse">
            <a:avLst/>
          </a:prstGeom>
          <a:solidFill>
            <a:srgbClr val="FED760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Georgia" panose="02040502050405020303" charset="0"/>
                <a:cs typeface="Georgia" panose="02040502050405020303" charset="0"/>
              </a:rPr>
              <a:t>2</a:t>
            </a:r>
            <a:endParaRPr lang="en-US" altLang="zh-CN" dirty="0">
              <a:latin typeface="Georgia" panose="02040502050405020303" charset="0"/>
              <a:cs typeface="Georgia" panose="02040502050405020303" charset="0"/>
              <a:sym typeface="宋体" panose="02010600030101010101" pitchFamily="2" charset="-122"/>
            </a:endParaRPr>
          </a:p>
        </p:txBody>
      </p:sp>
      <p:sp>
        <p:nvSpPr>
          <p:cNvPr id="4105" name="文本框 22"/>
          <p:cNvSpPr/>
          <p:nvPr/>
        </p:nvSpPr>
        <p:spPr>
          <a:xfrm>
            <a:off x="3580448" y="4199255"/>
            <a:ext cx="261143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reasonable problems &amp; matched suggestions</a:t>
            </a:r>
            <a:endParaRPr lang="en-US" altLang="zh-CN" sz="2400" b="1" dirty="0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4112" name="椭圆 24"/>
          <p:cNvSpPr/>
          <p:nvPr/>
        </p:nvSpPr>
        <p:spPr>
          <a:xfrm>
            <a:off x="8611235" y="3358833"/>
            <a:ext cx="652463" cy="652462"/>
          </a:xfrm>
          <a:prstGeom prst="ellipse">
            <a:avLst/>
          </a:prstGeom>
          <a:solidFill>
            <a:srgbClr val="FED760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Georgia" panose="02040502050405020303" charset="0"/>
                <a:cs typeface="Georgia" panose="02040502050405020303" charset="0"/>
                <a:sym typeface="宋体" panose="02010600030101010101" pitchFamily="2" charset="-122"/>
              </a:rPr>
              <a:t>4</a:t>
            </a:r>
            <a:endParaRPr lang="en-US" altLang="zh-CN" dirty="0">
              <a:latin typeface="Georgia" panose="02040502050405020303" charset="0"/>
              <a:cs typeface="Georgia" panose="02040502050405020303" charset="0"/>
              <a:sym typeface="宋体" panose="02010600030101010101" pitchFamily="2" charset="-122"/>
            </a:endParaRPr>
          </a:p>
        </p:txBody>
      </p:sp>
      <p:sp>
        <p:nvSpPr>
          <p:cNvPr id="4113" name="文本框 26"/>
          <p:cNvSpPr/>
          <p:nvPr/>
        </p:nvSpPr>
        <p:spPr>
          <a:xfrm>
            <a:off x="7630795" y="4478020"/>
            <a:ext cx="26130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Georgia" panose="02040502050405020303" charset="0"/>
                <a:cs typeface="Georgia" panose="02040502050405020303" charset="0"/>
                <a:sym typeface="宋体" panose="02010600030101010101" pitchFamily="2" charset="-122"/>
              </a:rPr>
              <a:t>polite tone</a:t>
            </a:r>
            <a:endParaRPr lang="en-US" altLang="zh-CN" sz="2400" b="1" dirty="0">
              <a:latin typeface="Georgia" panose="02040502050405020303" charset="0"/>
              <a:cs typeface="Georgia" panose="02040502050405020303" charset="0"/>
              <a:sym typeface="宋体" panose="02010600030101010101" pitchFamily="2" charset="-122"/>
            </a:endParaRPr>
          </a:p>
        </p:txBody>
      </p:sp>
      <p:sp>
        <p:nvSpPr>
          <p:cNvPr id="2" name="椭圆 29"/>
          <p:cNvSpPr/>
          <p:nvPr/>
        </p:nvSpPr>
        <p:spPr>
          <a:xfrm>
            <a:off x="10603230" y="3358833"/>
            <a:ext cx="652463" cy="652462"/>
          </a:xfrm>
          <a:prstGeom prst="ellipse">
            <a:avLst/>
          </a:prstGeom>
          <a:solidFill>
            <a:srgbClr val="FED760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Georgia" panose="02040502050405020303" charset="0"/>
                <a:cs typeface="Georgia" panose="02040502050405020303" charset="0"/>
                <a:sym typeface="宋体" panose="02010600030101010101" pitchFamily="2" charset="-122"/>
              </a:rPr>
              <a:t>5</a:t>
            </a:r>
            <a:endParaRPr lang="en-US" altLang="zh-CN" dirty="0">
              <a:latin typeface="Georgia" panose="02040502050405020303" charset="0"/>
              <a:cs typeface="Georgia" panose="02040502050405020303" charset="0"/>
              <a:sym typeface="宋体" panose="02010600030101010101" pitchFamily="2" charset="-122"/>
            </a:endParaRPr>
          </a:p>
        </p:txBody>
      </p:sp>
      <p:sp>
        <p:nvSpPr>
          <p:cNvPr id="3" name="文本框 31"/>
          <p:cNvSpPr/>
          <p:nvPr/>
        </p:nvSpPr>
        <p:spPr>
          <a:xfrm>
            <a:off x="9622790" y="4478020"/>
            <a:ext cx="261302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Georgia" panose="02040502050405020303" charset="0"/>
                <a:cs typeface="Georgia" panose="02040502050405020303" charset="0"/>
                <a:sym typeface="宋体" panose="02010600030101010101" pitchFamily="2" charset="-122"/>
              </a:rPr>
              <a:t>neat handwriting</a:t>
            </a:r>
            <a:endParaRPr lang="en-US" altLang="zh-CN" sz="2400" b="1" dirty="0">
              <a:latin typeface="Georgia" panose="02040502050405020303" charset="0"/>
              <a:cs typeface="Georgia" panose="02040502050405020303" charset="0"/>
              <a:sym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87630"/>
            <a:ext cx="12192000" cy="957263"/>
            <a:chOff x="0" y="186"/>
            <a:chExt cx="19200" cy="1508"/>
          </a:xfrm>
        </p:grpSpPr>
        <p:sp>
          <p:nvSpPr>
            <p:cNvPr id="24" name="矩形 1"/>
            <p:cNvSpPr/>
            <p:nvPr/>
          </p:nvSpPr>
          <p:spPr>
            <a:xfrm>
              <a:off x="0" y="526"/>
              <a:ext cx="19200" cy="850"/>
            </a:xfrm>
            <a:prstGeom prst="rect">
              <a:avLst/>
            </a:prstGeom>
            <a:solidFill>
              <a:srgbClr val="3F3F3F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矩形 21"/>
            <p:cNvSpPr/>
            <p:nvPr/>
          </p:nvSpPr>
          <p:spPr>
            <a:xfrm>
              <a:off x="1005" y="186"/>
              <a:ext cx="1510" cy="1508"/>
            </a:xfrm>
            <a:prstGeom prst="rect">
              <a:avLst/>
            </a:prstGeom>
            <a:solidFill>
              <a:srgbClr val="5FBFDE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FFFF"/>
                  </a:solidFill>
                  <a:latin typeface="Georgia" panose="02040502050405020303" charset="0"/>
                  <a:cs typeface="Georgia" panose="02040502050405020303" charset="0"/>
                  <a:sym typeface="宋体" panose="02010600030101010101" pitchFamily="2" charset="-122"/>
                </a:rPr>
                <a:t>3</a:t>
              </a:r>
              <a:endParaRPr lang="en-US" altLang="zh-CN" sz="4800" b="1" dirty="0">
                <a:solidFill>
                  <a:srgbClr val="FFFFFF"/>
                </a:solidFill>
                <a:latin typeface="Georgia" panose="02040502050405020303" charset="0"/>
                <a:cs typeface="Georgia" panose="02040502050405020303" charset="0"/>
                <a:sym typeface="宋体" panose="02010600030101010101" pitchFamily="2" charset="-122"/>
              </a:endParaRPr>
            </a:p>
          </p:txBody>
        </p:sp>
        <p:sp>
          <p:nvSpPr>
            <p:cNvPr id="26" name="文本框 22"/>
            <p:cNvSpPr/>
            <p:nvPr/>
          </p:nvSpPr>
          <p:spPr>
            <a:xfrm>
              <a:off x="2515" y="540"/>
              <a:ext cx="593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rgbClr val="FFFFFF"/>
                  </a:solidFill>
                  <a:latin typeface="Georgia" panose="02040502050405020303" charset="0"/>
                  <a:ea typeface="Adobe 黑体 Std R" panose="020B0400000000000000" pitchFamily="34" charset="-122"/>
                  <a:cs typeface="Georgia" panose="02040502050405020303" charset="0"/>
                  <a:sym typeface="Adobe 黑体 Std R" panose="020B0400000000000000" pitchFamily="34" charset="-122"/>
                </a:rPr>
                <a:t>Summary</a:t>
              </a:r>
              <a:endParaRPr lang="en-US" altLang="zh-CN" b="1" dirty="0">
                <a:solidFill>
                  <a:srgbClr val="FFFFFF"/>
                </a:solidFill>
                <a:latin typeface="Georgia" panose="02040502050405020303" charset="0"/>
                <a:ea typeface="Adobe 黑体 Std R" panose="020B0400000000000000" pitchFamily="34" charset="-122"/>
                <a:cs typeface="Georgia" panose="02040502050405020303" charset="0"/>
                <a:sym typeface="Adobe 黑体 Std R" panose="020B0400000000000000" pitchFamily="34" charset="-122"/>
              </a:endParaRPr>
            </a:p>
          </p:txBody>
        </p:sp>
      </p:grpSp>
      <p:sp>
        <p:nvSpPr>
          <p:cNvPr id="4" name="椭圆 24"/>
          <p:cNvSpPr/>
          <p:nvPr/>
        </p:nvSpPr>
        <p:spPr>
          <a:xfrm>
            <a:off x="6520815" y="3358833"/>
            <a:ext cx="652463" cy="652462"/>
          </a:xfrm>
          <a:prstGeom prst="ellipse">
            <a:avLst/>
          </a:prstGeom>
          <a:solidFill>
            <a:srgbClr val="FED760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Georgia" panose="02040502050405020303" charset="0"/>
                <a:cs typeface="Georgia" panose="02040502050405020303" charset="0"/>
                <a:sym typeface="宋体" panose="02010600030101010101" pitchFamily="2" charset="-122"/>
              </a:rPr>
              <a:t>3</a:t>
            </a:r>
            <a:endParaRPr lang="en-US" altLang="zh-CN" dirty="0">
              <a:latin typeface="Georgia" panose="02040502050405020303" charset="0"/>
              <a:cs typeface="Georgia" panose="02040502050405020303" charset="0"/>
              <a:sym typeface="宋体" panose="02010600030101010101" pitchFamily="2" charset="-122"/>
            </a:endParaRPr>
          </a:p>
        </p:txBody>
      </p:sp>
      <p:sp>
        <p:nvSpPr>
          <p:cNvPr id="5" name="文本框 26"/>
          <p:cNvSpPr/>
          <p:nvPr/>
        </p:nvSpPr>
        <p:spPr>
          <a:xfrm>
            <a:off x="5540375" y="4478020"/>
            <a:ext cx="261302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Georgia" panose="02040502050405020303" charset="0"/>
                <a:cs typeface="Georgia" panose="02040502050405020303" charset="0"/>
                <a:sym typeface="宋体" panose="02010600030101010101" pitchFamily="2" charset="-122"/>
              </a:rPr>
              <a:t>coherent phrases</a:t>
            </a:r>
            <a:endParaRPr lang="en-US" altLang="zh-CN" sz="2400" b="1" dirty="0">
              <a:latin typeface="Georgia" panose="02040502050405020303" charset="0"/>
              <a:cs typeface="Georgia" panose="02040502050405020303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/>
      <p:bldP spid="4099" grpId="0" bldLvl="0" animBg="1"/>
      <p:bldP spid="4100" grpId="0" bldLvl="0"/>
      <p:bldP spid="4102" grpId="0" bldLvl="0" animBg="1"/>
      <p:bldP spid="4103" grpId="0" bldLvl="0"/>
      <p:bldP spid="4104" grpId="0" bldLvl="0" animBg="1"/>
      <p:bldP spid="4105" grpId="0" bldLvl="0"/>
      <p:bldP spid="4112" grpId="0" bldLvl="0" animBg="1"/>
      <p:bldP spid="4113" grpId="0" bldLvl="0"/>
      <p:bldP spid="2" grpId="0" bldLvl="0" animBg="1"/>
      <p:bldP spid="3" grpId="0" bldLvl="0"/>
      <p:bldP spid="4" grpId="0" bldLvl="0" animBg="1"/>
      <p:bldP spid="5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0" y="87630"/>
            <a:ext cx="12192000" cy="957263"/>
            <a:chOff x="0" y="186"/>
            <a:chExt cx="19200" cy="1508"/>
          </a:xfrm>
        </p:grpSpPr>
        <p:sp>
          <p:nvSpPr>
            <p:cNvPr id="3" name="矩形 1"/>
            <p:cNvSpPr/>
            <p:nvPr/>
          </p:nvSpPr>
          <p:spPr>
            <a:xfrm>
              <a:off x="0" y="526"/>
              <a:ext cx="19200" cy="850"/>
            </a:xfrm>
            <a:prstGeom prst="rect">
              <a:avLst/>
            </a:prstGeom>
            <a:solidFill>
              <a:srgbClr val="3F3F3F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矩形 21"/>
            <p:cNvSpPr/>
            <p:nvPr/>
          </p:nvSpPr>
          <p:spPr>
            <a:xfrm>
              <a:off x="1005" y="186"/>
              <a:ext cx="1510" cy="1508"/>
            </a:xfrm>
            <a:prstGeom prst="rect">
              <a:avLst/>
            </a:prstGeom>
            <a:solidFill>
              <a:srgbClr val="5FBFDE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FFFF"/>
                  </a:solidFill>
                  <a:latin typeface="Georgia" panose="02040502050405020303" charset="0"/>
                  <a:cs typeface="Georgia" panose="02040502050405020303" charset="0"/>
                  <a:sym typeface="宋体" panose="02010600030101010101" pitchFamily="2" charset="-122"/>
                </a:rPr>
                <a:t>4</a:t>
              </a:r>
              <a:endParaRPr lang="en-US" altLang="zh-CN" sz="4800" b="1" dirty="0">
                <a:solidFill>
                  <a:srgbClr val="FFFFFF"/>
                </a:solidFill>
                <a:latin typeface="Georgia" panose="02040502050405020303" charset="0"/>
                <a:cs typeface="Georgia" panose="02040502050405020303" charset="0"/>
                <a:sym typeface="宋体" panose="02010600030101010101" pitchFamily="2" charset="-122"/>
              </a:endParaRPr>
            </a:p>
          </p:txBody>
        </p:sp>
        <p:sp>
          <p:nvSpPr>
            <p:cNvPr id="5" name="文本框 22"/>
            <p:cNvSpPr/>
            <p:nvPr/>
          </p:nvSpPr>
          <p:spPr>
            <a:xfrm>
              <a:off x="2515" y="540"/>
              <a:ext cx="593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rgbClr val="FFFFFF"/>
                  </a:solidFill>
                  <a:latin typeface="Georgia" panose="02040502050405020303" charset="0"/>
                  <a:ea typeface="Adobe 黑体 Std R" panose="020B0400000000000000" pitchFamily="34" charset="-122"/>
                  <a:cs typeface="Georgia" panose="02040502050405020303" charset="0"/>
                  <a:sym typeface="Adobe 黑体 Std R" panose="020B0400000000000000" pitchFamily="34" charset="-122"/>
                </a:rPr>
                <a:t>Appreciation</a:t>
              </a:r>
              <a:endParaRPr lang="en-US" altLang="zh-CN" b="1" dirty="0">
                <a:solidFill>
                  <a:srgbClr val="FFFFFF"/>
                </a:solidFill>
                <a:latin typeface="Georgia" panose="02040502050405020303" charset="0"/>
                <a:ea typeface="Adobe 黑体 Std R" panose="020B0400000000000000" pitchFamily="34" charset="-122"/>
                <a:cs typeface="Georgia" panose="02040502050405020303" charset="0"/>
                <a:sym typeface="Adobe 黑体 Std R" panose="020B0400000000000000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71475" y="1106805"/>
            <a:ext cx="1144968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sz="2400">
                <a:solidFill>
                  <a:srgbClr val="000000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Dear Ryan,     I’m Li Hua from Class 3. </a:t>
            </a:r>
            <a:r>
              <a:rPr lang="en-US" sz="2400">
                <a:solidFill>
                  <a:schemeClr val="tx1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Knowing that you will </a:t>
            </a:r>
            <a:r>
              <a:rPr lang="en-US" sz="2400">
                <a:solidFill>
                  <a:srgbClr val="FF0000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randomly divide the students into pairs</a:t>
            </a:r>
            <a:r>
              <a:rPr lang="en-US" sz="2400">
                <a:solidFill>
                  <a:schemeClr val="tx1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 to practice oral English after class, I’m writing to </a:t>
            </a:r>
            <a:r>
              <a:rPr lang="en-US" sz="2400">
                <a:solidFill>
                  <a:srgbClr val="FF0000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express my concerns</a:t>
            </a:r>
            <a:r>
              <a:rPr lang="en-US" sz="2400">
                <a:solidFill>
                  <a:schemeClr val="tx1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 about </a:t>
            </a:r>
            <a:r>
              <a:rPr lang="en-US" sz="2400">
                <a:solidFill>
                  <a:srgbClr val="FF0000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this grouping method</a:t>
            </a:r>
            <a:r>
              <a:rPr lang="en-US" sz="2400">
                <a:solidFill>
                  <a:schemeClr val="tx1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 and sincerely </a:t>
            </a:r>
            <a:r>
              <a:rPr lang="en-US" sz="2400">
                <a:solidFill>
                  <a:srgbClr val="FF0000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offer my suggestions</a:t>
            </a:r>
            <a:r>
              <a:rPr lang="en-US" sz="2400">
                <a:solidFill>
                  <a:schemeClr val="tx1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.</a:t>
            </a:r>
            <a:endParaRPr lang="en-US" sz="2400">
              <a:solidFill>
                <a:schemeClr val="tx1"/>
              </a:solidFill>
              <a:latin typeface="Georgia" panose="02040502050405020303" charset="0"/>
              <a:ea typeface="宋体" panose="02010600030101010101" pitchFamily="2" charset="-122"/>
              <a:cs typeface="Georgia" panose="02040502050405020303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    Random grouping may have certain disadvantages. Due to</a:t>
            </a:r>
            <a:r>
              <a:rPr lang="en-US" sz="2400">
                <a:solidFill>
                  <a:srgbClr val="FF0000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 the uneven English capability</a:t>
            </a:r>
            <a:r>
              <a:rPr lang="en-US" sz="2400">
                <a:solidFill>
                  <a:schemeClr val="tx1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 of students, it’s challenging for those </a:t>
            </a:r>
            <a:r>
              <a:rPr lang="en-US" sz="2400">
                <a:solidFill>
                  <a:srgbClr val="FF0000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with a low proficiency in</a:t>
            </a:r>
            <a:r>
              <a:rPr lang="en-US" sz="2400">
                <a:solidFill>
                  <a:schemeClr val="tx1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 English to carry out effective oral communication and achieve good practice results.</a:t>
            </a:r>
            <a:r>
              <a:rPr lang="en-US" sz="2400">
                <a:solidFill>
                  <a:srgbClr val="FF0000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 Thus,</a:t>
            </a:r>
            <a:r>
              <a:rPr lang="en-US" sz="2400">
                <a:solidFill>
                  <a:schemeClr val="tx1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 I think you'd better let students </a:t>
            </a:r>
            <a:r>
              <a:rPr lang="en-US" sz="2400">
                <a:solidFill>
                  <a:srgbClr val="FF0000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form groups</a:t>
            </a:r>
            <a:r>
              <a:rPr lang="en-US" sz="2400">
                <a:solidFill>
                  <a:schemeClr val="tx1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 of different numbers </a:t>
            </a:r>
            <a:r>
              <a:rPr lang="en-US" sz="2400">
                <a:solidFill>
                  <a:srgbClr val="FF0000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freely</a:t>
            </a:r>
            <a:r>
              <a:rPr lang="en-US" sz="2400">
                <a:solidFill>
                  <a:schemeClr val="tx1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according to their English competence and interest</a:t>
            </a:r>
            <a:r>
              <a:rPr lang="en-US" sz="2400">
                <a:solidFill>
                  <a:schemeClr val="tx1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. </a:t>
            </a:r>
            <a:r>
              <a:rPr lang="en-US" sz="2400">
                <a:solidFill>
                  <a:srgbClr val="FF0000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 Not only </a:t>
            </a:r>
            <a:r>
              <a:rPr lang="en-US" sz="2400">
                <a:solidFill>
                  <a:srgbClr val="FF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will this</a:t>
            </a:r>
            <a:r>
              <a:rPr lang="en-US" sz="2400">
                <a:solidFill>
                  <a:srgbClr val="FF0000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 help</a:t>
            </a:r>
            <a:r>
              <a:rPr lang="en-US" sz="2400">
                <a:solidFill>
                  <a:schemeClr val="tx1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 students improve their oral English, </a:t>
            </a:r>
            <a:r>
              <a:rPr lang="en-US" sz="2400">
                <a:solidFill>
                  <a:srgbClr val="FF0000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but also</a:t>
            </a:r>
            <a:r>
              <a:rPr lang="en-US" sz="2400">
                <a:solidFill>
                  <a:schemeClr val="tx1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 their confidence can be boosted and their motivation to learn can be increased.</a:t>
            </a:r>
            <a:endParaRPr lang="en-US" sz="2400">
              <a:solidFill>
                <a:schemeClr val="tx1"/>
              </a:solidFill>
              <a:latin typeface="Georgia" panose="02040502050405020303" charset="0"/>
              <a:ea typeface="宋体" panose="02010600030101010101" pitchFamily="2" charset="-122"/>
              <a:cs typeface="Georgia" panose="02040502050405020303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   I'd appreciate if you could take my advice into consideration.  </a:t>
            </a:r>
            <a:endParaRPr lang="en-US" sz="2400">
              <a:solidFill>
                <a:schemeClr val="tx1"/>
              </a:solidFill>
              <a:latin typeface="Georgia" panose="02040502050405020303" charset="0"/>
              <a:ea typeface="宋体" panose="02010600030101010101" pitchFamily="2" charset="-122"/>
              <a:cs typeface="Georgia" panose="02040502050405020303" charset="0"/>
            </a:endParaRPr>
          </a:p>
          <a:p>
            <a:pPr algn="r"/>
            <a:r>
              <a:rPr lang="en-US" sz="2400">
                <a:solidFill>
                  <a:srgbClr val="000000"/>
                </a:solidFill>
                <a:latin typeface="Georgia" panose="02040502050405020303" charset="0"/>
                <a:ea typeface="宋体" panose="02010600030101010101" pitchFamily="2" charset="-122"/>
                <a:cs typeface="Georgia" panose="02040502050405020303" charset="0"/>
              </a:rPr>
              <a:t>Yours sincerely, Li Hua</a:t>
            </a:r>
            <a:endParaRPr lang="en-US" altLang="en-US" sz="2400">
              <a:solidFill>
                <a:srgbClr val="000000"/>
              </a:solidFill>
              <a:latin typeface="Georgia" panose="02040502050405020303" charset="0"/>
              <a:ea typeface="宋体" panose="02010600030101010101" pitchFamily="2" charset="-122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0" y="87630"/>
            <a:ext cx="12192000" cy="957263"/>
            <a:chOff x="0" y="186"/>
            <a:chExt cx="19200" cy="1508"/>
          </a:xfrm>
        </p:grpSpPr>
        <p:sp>
          <p:nvSpPr>
            <p:cNvPr id="3" name="矩形 1"/>
            <p:cNvSpPr/>
            <p:nvPr/>
          </p:nvSpPr>
          <p:spPr>
            <a:xfrm>
              <a:off x="0" y="526"/>
              <a:ext cx="19200" cy="850"/>
            </a:xfrm>
            <a:prstGeom prst="rect">
              <a:avLst/>
            </a:prstGeom>
            <a:solidFill>
              <a:srgbClr val="3F3F3F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矩形 21"/>
            <p:cNvSpPr/>
            <p:nvPr/>
          </p:nvSpPr>
          <p:spPr>
            <a:xfrm>
              <a:off x="1005" y="186"/>
              <a:ext cx="1510" cy="1508"/>
            </a:xfrm>
            <a:prstGeom prst="rect">
              <a:avLst/>
            </a:prstGeom>
            <a:solidFill>
              <a:srgbClr val="5FBFDE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FFFF"/>
                  </a:solidFill>
                  <a:latin typeface="Georgia" panose="02040502050405020303" charset="0"/>
                  <a:cs typeface="Georgia" panose="02040502050405020303" charset="0"/>
                  <a:sym typeface="宋体" panose="02010600030101010101" pitchFamily="2" charset="-122"/>
                </a:rPr>
                <a:t>5</a:t>
              </a:r>
              <a:endParaRPr lang="en-US" altLang="zh-CN" sz="4800" b="1" dirty="0">
                <a:solidFill>
                  <a:srgbClr val="FFFFFF"/>
                </a:solidFill>
                <a:latin typeface="Georgia" panose="02040502050405020303" charset="0"/>
                <a:cs typeface="Georgia" panose="02040502050405020303" charset="0"/>
                <a:sym typeface="宋体" panose="02010600030101010101" pitchFamily="2" charset="-122"/>
              </a:endParaRPr>
            </a:p>
          </p:txBody>
        </p:sp>
        <p:sp>
          <p:nvSpPr>
            <p:cNvPr id="5" name="文本框 22"/>
            <p:cNvSpPr/>
            <p:nvPr/>
          </p:nvSpPr>
          <p:spPr>
            <a:xfrm>
              <a:off x="2515" y="540"/>
              <a:ext cx="593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rgbClr val="FFFFFF"/>
                  </a:solidFill>
                  <a:latin typeface="Georgia" panose="02040502050405020303" charset="0"/>
                  <a:ea typeface="Adobe 黑体 Std R" panose="020B0400000000000000" pitchFamily="34" charset="-122"/>
                  <a:cs typeface="Georgia" panose="02040502050405020303" charset="0"/>
                  <a:sym typeface="Adobe 黑体 Std R" panose="020B0400000000000000" pitchFamily="34" charset="-122"/>
                </a:rPr>
                <a:t>Consolidation</a:t>
              </a:r>
              <a:endParaRPr lang="en-US" altLang="zh-CN" b="1" dirty="0">
                <a:solidFill>
                  <a:srgbClr val="FFFFFF"/>
                </a:solidFill>
                <a:latin typeface="Georgia" panose="02040502050405020303" charset="0"/>
                <a:ea typeface="Adobe 黑体 Std R" panose="020B0400000000000000" pitchFamily="34" charset="-122"/>
                <a:cs typeface="Georgia" panose="02040502050405020303" charset="0"/>
                <a:sym typeface="Adobe 黑体 Std R" panose="020B0400000000000000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-44450" y="1016000"/>
            <a:ext cx="1223708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fontAlgn="auto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700">
                <a:latin typeface="Georgia" panose="02040502050405020303" charset="0"/>
                <a:cs typeface="Georgia" panose="02040502050405020303" charset="0"/>
              </a:rPr>
              <a:t>（</a:t>
            </a:r>
            <a:r>
              <a:rPr lang="en-US" altLang="zh-CN" sz="2700">
                <a:latin typeface="Georgia" panose="02040502050405020303" charset="0"/>
                <a:cs typeface="Georgia" panose="02040502050405020303" charset="0"/>
              </a:rPr>
              <a:t>2023.09</a:t>
            </a:r>
            <a:r>
              <a:rPr lang="zh-CN" altLang="en-US" sz="2700">
                <a:latin typeface="Georgia" panose="02040502050405020303" charset="0"/>
                <a:cs typeface="Georgia" panose="02040502050405020303" charset="0"/>
              </a:rPr>
              <a:t>名校协作）</a:t>
            </a:r>
            <a:r>
              <a:rPr lang="en-US" altLang="zh-CN" sz="2700">
                <a:latin typeface="Georgia" panose="02040502050405020303" charset="0"/>
                <a:cs typeface="Georgia" panose="02040502050405020303" charset="0"/>
                <a:sym typeface="+mn-ea"/>
              </a:rPr>
              <a:t>假定你是某国际学校的学生李华，最近你校举办了一年一度的“英语周”活动，请你给活动负责人Mr Ryan写一封邮件，内容包括:</a:t>
            </a:r>
            <a:endParaRPr lang="en-US" altLang="zh-CN" sz="2700">
              <a:latin typeface="Georgia" panose="02040502050405020303" charset="0"/>
              <a:cs typeface="Georgia" panose="02040502050405020303" charset="0"/>
              <a:sym typeface="+mn-ea"/>
            </a:endParaRPr>
          </a:p>
          <a:p>
            <a:pPr marL="0" indent="0" algn="l" fontAlgn="auto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700">
                <a:latin typeface="Georgia" panose="02040502050405020303" charset="0"/>
                <a:cs typeface="Georgia" panose="02040502050405020303" charset="0"/>
                <a:sym typeface="+mn-ea"/>
              </a:rPr>
              <a:t>1.评价活动</a:t>
            </a:r>
            <a:r>
              <a:rPr lang="zh-CN" altLang="en-US" sz="2700">
                <a:latin typeface="Georgia" panose="02040502050405020303" charset="0"/>
                <a:cs typeface="Georgia" panose="02040502050405020303" charset="0"/>
                <a:sym typeface="+mn-ea"/>
              </a:rPr>
              <a:t>；</a:t>
            </a:r>
            <a:r>
              <a:rPr lang="en-US" altLang="zh-CN" sz="2700">
                <a:latin typeface="Georgia" panose="02040502050405020303" charset="0"/>
                <a:cs typeface="Georgia" panose="02040502050405020303" charset="0"/>
                <a:sym typeface="+mn-ea"/>
              </a:rPr>
              <a:t>2.提出建议。</a:t>
            </a:r>
            <a:endParaRPr lang="zh-CN" altLang="en-US" sz="27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21920" y="2379345"/>
            <a:ext cx="12070715" cy="4675505"/>
          </a:xfrm>
        </p:spPr>
        <p:txBody>
          <a:bodyPr/>
          <a:p>
            <a:pPr marL="1905" marR="0" algn="l" eaLnBrk="0" fontAlgn="base">
              <a:lnSpc>
                <a:spcPts val="2300"/>
              </a:lnSpc>
              <a:spcBef>
                <a:spcPts val="520"/>
              </a:spcBef>
              <a:spcAft>
                <a:spcPts val="0"/>
              </a:spcAft>
            </a:pP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Dear </a:t>
            </a:r>
            <a:r>
              <a:rPr lang="en-US" altLang="zh-CN" sz="2400" kern="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Mr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Ryan,</a:t>
            </a:r>
            <a:endParaRPr lang="en-US" altLang="zh-CN" sz="24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1270" indent="269875" algn="l" eaLnBrk="0" fontAlgn="base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      I’m</a:t>
            </a:r>
            <a:r>
              <a:rPr lang="en-US" altLang="zh-CN" sz="2400" kern="0" spc="1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Li</a:t>
            </a:r>
            <a:r>
              <a:rPr lang="en-US" altLang="zh-CN" sz="2400" kern="0" spc="1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Hua from Class 1 Grade 3.</a:t>
            </a:r>
            <a:r>
              <a:rPr lang="en-US" altLang="zh-CN" sz="2400" kern="0" spc="1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Having</a:t>
            </a:r>
            <a:r>
              <a:rPr lang="en-US" altLang="zh-CN" sz="2400" b="1" kern="0" spc="1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experienced</a:t>
            </a:r>
            <a:r>
              <a:rPr lang="en-US" altLang="zh-CN" sz="2400" kern="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the</a:t>
            </a:r>
            <a:r>
              <a:rPr lang="en-US" altLang="zh-CN" sz="2400" kern="0" spc="1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ann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ual</a:t>
            </a:r>
            <a:r>
              <a:rPr lang="en-US" altLang="zh-CN" sz="2400" kern="0" spc="1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“English</a:t>
            </a:r>
            <a:r>
              <a:rPr lang="en-US" altLang="zh-CN" sz="2400" kern="0" spc="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Week”,</a:t>
            </a:r>
            <a:r>
              <a:rPr lang="en-US" altLang="zh-CN" sz="2400" kern="0" spc="1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I’m</a:t>
            </a:r>
            <a:r>
              <a:rPr lang="en-US" altLang="zh-CN" sz="2400" kern="0" spc="9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writing</a:t>
            </a:r>
            <a:r>
              <a:rPr lang="en-US" altLang="zh-CN" sz="2400" kern="0" spc="9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to</a:t>
            </a:r>
            <a:r>
              <a:rPr lang="en-US" altLang="zh-CN" sz="2400" kern="0" spc="1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give</a:t>
            </a:r>
            <a:r>
              <a:rPr lang="en-US" altLang="zh-CN" sz="2400" b="1" kern="0" spc="1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my</a:t>
            </a:r>
            <a:r>
              <a:rPr lang="en-US" altLang="zh-CN" sz="2400" b="1" kern="0" spc="1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feedback</a:t>
            </a:r>
            <a:r>
              <a:rPr lang="en-US" altLang="zh-CN" sz="2400" b="1" kern="0" spc="1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and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provide some</a:t>
            </a:r>
            <a:r>
              <a:rPr lang="en-US" altLang="zh-CN" sz="2400" b="1" kern="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suggestions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.</a:t>
            </a:r>
            <a:endParaRPr lang="en-US" altLang="zh-CN" sz="24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259715" algn="l" eaLnBrk="0" fontAlgn="base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     </a:t>
            </a:r>
            <a:r>
              <a:rPr lang="en-US" altLang="zh-CN" sz="2400" b="1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Admirably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,</a:t>
            </a:r>
            <a:r>
              <a:rPr lang="en-US" altLang="zh-CN" sz="2400" kern="0" spc="1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with</a:t>
            </a:r>
            <a:r>
              <a:rPr lang="en-US" altLang="zh-CN" sz="2400" kern="0" spc="2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such</a:t>
            </a:r>
            <a:r>
              <a:rPr lang="en-US" altLang="zh-CN" sz="2400" kern="0" spc="16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a</a:t>
            </a:r>
            <a:r>
              <a:rPr lang="en-US" altLang="zh-CN" sz="2400" kern="0" spc="17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great</a:t>
            </a:r>
            <a:r>
              <a:rPr lang="en-US" altLang="zh-CN" sz="2400" kern="0" spc="1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diversity</a:t>
            </a:r>
            <a:r>
              <a:rPr lang="en-US" altLang="zh-CN" sz="2400" kern="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of activities,</a:t>
            </a:r>
            <a:r>
              <a:rPr lang="en-US" altLang="zh-CN" sz="2400" kern="0" spc="1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ranging</a:t>
            </a:r>
            <a:r>
              <a:rPr lang="en-US" altLang="zh-CN" sz="2400" b="1" kern="0" spc="1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f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rom</a:t>
            </a:r>
            <a:r>
              <a:rPr lang="en-US" altLang="zh-CN" sz="2400" b="1" kern="0" spc="1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English</a:t>
            </a:r>
            <a:r>
              <a:rPr lang="en-US" altLang="zh-CN" sz="2400" kern="0" spc="1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dubbing</a:t>
            </a:r>
            <a:r>
              <a:rPr lang="en-US" altLang="zh-CN" sz="2400" kern="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competitions</a:t>
            </a:r>
            <a:r>
              <a:rPr lang="en-US" altLang="zh-CN" sz="2400" kern="0" spc="1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to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talent</a:t>
            </a:r>
            <a:r>
              <a:rPr lang="en-US" altLang="zh-CN" sz="2400" kern="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shows,</a:t>
            </a:r>
            <a:r>
              <a:rPr lang="en-US" altLang="zh-CN" sz="2400" kern="0" spc="1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many</a:t>
            </a:r>
            <a:r>
              <a:rPr lang="en-US" altLang="zh-CN" sz="2400" kern="0" spc="1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students</a:t>
            </a:r>
            <a:r>
              <a:rPr lang="en-US" altLang="zh-CN" sz="2400" kern="0" spc="15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extinguished</a:t>
            </a:r>
            <a:r>
              <a:rPr lang="en-US" altLang="zh-CN" sz="2400" kern="0" spc="1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themselves</a:t>
            </a:r>
            <a:r>
              <a:rPr lang="en-US" altLang="zh-CN" sz="2400" kern="0" spc="1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with</a:t>
            </a:r>
            <a:r>
              <a:rPr lang="en-US" altLang="zh-CN" sz="2400" kern="0" spc="16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a</a:t>
            </a:r>
            <a:r>
              <a:rPr lang="en-US" altLang="zh-CN" sz="2400" kern="0" spc="1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high</a:t>
            </a:r>
            <a:r>
              <a:rPr lang="en-US" altLang="zh-CN" sz="2400" kern="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level</a:t>
            </a:r>
            <a:r>
              <a:rPr lang="en-US" altLang="zh-CN" sz="2400" kern="0" spc="15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of English</a:t>
            </a:r>
            <a:r>
              <a:rPr lang="en-US" altLang="zh-CN" sz="2400" kern="0" spc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co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mpetence.</a:t>
            </a:r>
            <a:r>
              <a:rPr lang="en-US" altLang="zh-CN" sz="2400" kern="0" spc="1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Besides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,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the</a:t>
            </a:r>
            <a:r>
              <a:rPr lang="en-US" altLang="zh-CN" sz="2400" kern="0" spc="1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carefully</a:t>
            </a:r>
            <a:r>
              <a:rPr lang="en-US" altLang="zh-CN" sz="2400" kern="0" spc="1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selected prizes</a:t>
            </a:r>
            <a:r>
              <a:rPr lang="en-US" altLang="zh-CN" sz="2400" kern="0" spc="1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for</a:t>
            </a:r>
            <a:r>
              <a:rPr lang="en-US" altLang="zh-CN" sz="2400" kern="0" spc="9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the</a:t>
            </a:r>
            <a:r>
              <a:rPr lang="en-US" altLang="zh-CN" sz="2400" kern="0" spc="9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winners</a:t>
            </a:r>
            <a:r>
              <a:rPr lang="en-US" altLang="zh-CN" sz="2400" kern="0" spc="9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literally</a:t>
            </a:r>
            <a:r>
              <a:rPr lang="en-US" altLang="zh-CN" sz="2400" kern="0" spc="1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amazed</a:t>
            </a:r>
            <a:r>
              <a:rPr lang="en-US" altLang="zh-CN" sz="2400" kern="0" spc="1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everyone present.</a:t>
            </a:r>
            <a:r>
              <a:rPr lang="en-US" altLang="zh-CN" sz="2400" kern="0" spc="9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However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,</a:t>
            </a:r>
            <a:r>
              <a:rPr lang="en-US" altLang="zh-CN" sz="2400" b="1" kern="0" spc="9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I</a:t>
            </a:r>
            <a:r>
              <a:rPr lang="en-US" altLang="zh-CN" sz="2400" b="1" kern="0" spc="9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have</a:t>
            </a:r>
            <a:r>
              <a:rPr lang="en-US" altLang="zh-CN" sz="2400" b="1" kern="0" spc="9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noticed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that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there</a:t>
            </a:r>
            <a:r>
              <a:rPr lang="en-US" altLang="zh-CN" sz="2400" kern="0" spc="1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are</a:t>
            </a:r>
            <a:r>
              <a:rPr lang="en-US" altLang="zh-CN" sz="2400" kern="0" spc="1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some</a:t>
            </a:r>
            <a:r>
              <a:rPr lang="en-US" altLang="zh-CN" sz="2400" kern="0" spc="1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students who</a:t>
            </a:r>
            <a:r>
              <a:rPr lang="en-US" altLang="zh-CN" sz="2400" kern="0" spc="1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are</a:t>
            </a:r>
            <a:r>
              <a:rPr lang="en-US" altLang="zh-CN" sz="2400" kern="0" spc="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unable</a:t>
            </a:r>
            <a:r>
              <a:rPr lang="en-US" altLang="zh-CN" sz="2400" kern="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to</a:t>
            </a:r>
            <a:r>
              <a:rPr lang="en-US" altLang="zh-CN" sz="2400" kern="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participate in</a:t>
            </a:r>
            <a:r>
              <a:rPr lang="en-US" altLang="zh-CN" sz="2400" kern="0" spc="1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any</a:t>
            </a:r>
            <a:r>
              <a:rPr lang="en-US" altLang="zh-CN" sz="2400" kern="0" spc="1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of the</a:t>
            </a:r>
            <a:r>
              <a:rPr lang="en-US" altLang="zh-CN" sz="2400" kern="0" spc="1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activities.</a:t>
            </a:r>
            <a:r>
              <a:rPr lang="en-US" altLang="zh-CN" sz="2400" b="1" kern="0" spc="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Thus,</a:t>
            </a:r>
            <a:r>
              <a:rPr lang="en-US" altLang="zh-CN" sz="2400" b="1" kern="0" spc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I</a:t>
            </a:r>
            <a:r>
              <a:rPr lang="en-US" altLang="zh-CN" sz="2400" b="1" kern="0" spc="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t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hink</a:t>
            </a:r>
            <a:r>
              <a:rPr lang="en-US" altLang="zh-CN" sz="2400" b="1" kern="0" spc="9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2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it would be better if </a:t>
            </a:r>
            <a:r>
              <a:rPr lang="en-US" altLang="zh-CN" sz="2400" kern="0" spc="2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there could be some  activities less competitive or of pure fun</a:t>
            </a:r>
            <a:r>
              <a:rPr lang="en-US" altLang="zh-CN" sz="2400" b="1" kern="0" spc="2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,  allowing everyone an opportunity to </a:t>
            </a:r>
            <a:r>
              <a:rPr lang="en-US" altLang="zh-CN" sz="2400" kern="0" spc="2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get involved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, such as English corner and appreciating English</a:t>
            </a:r>
            <a:r>
              <a:rPr lang="en-US" altLang="zh-CN" sz="2400" kern="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movies.</a:t>
            </a:r>
            <a:endParaRPr lang="en-US" altLang="zh-CN" sz="24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35" marR="0" indent="260985" algn="l" eaLnBrk="0" fontAlgn="base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     </a:t>
            </a:r>
            <a:r>
              <a:rPr lang="en-US" altLang="zh-CN" sz="2400" b="1" kern="0" spc="2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Your consideration </a:t>
            </a:r>
            <a:r>
              <a:rPr lang="en-US" altLang="zh-CN" sz="2400" kern="0" spc="2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of my suggestions</a:t>
            </a:r>
            <a:r>
              <a:rPr lang="en-US" altLang="zh-CN" sz="2400" b="1" kern="0" spc="2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will be highly appreciated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.</a:t>
            </a:r>
            <a:r>
              <a:rPr lang="en-US" altLang="zh-CN" sz="2400" kern="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Wish</a:t>
            </a:r>
            <a:r>
              <a:rPr lang="en-US" altLang="zh-CN" sz="2400" kern="0" spc="1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the</a:t>
            </a:r>
            <a:r>
              <a:rPr lang="en-US" altLang="zh-CN" sz="2400" kern="0" spc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event</a:t>
            </a:r>
            <a:r>
              <a:rPr lang="en-US" altLang="zh-CN" sz="2400" kern="0" spc="1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="1" kern="0" spc="1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greater</a:t>
            </a:r>
            <a:r>
              <a:rPr lang="en-US" altLang="zh-CN" sz="2400" b="1" kern="0" spc="15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success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next year.</a:t>
            </a:r>
            <a:endParaRPr lang="en-US" altLang="zh-CN" sz="2400" kern="0" spc="15" dirty="0">
              <a:solidFill>
                <a:srgbClr val="000000"/>
              </a:solidFill>
              <a:effectLst/>
              <a:latin typeface="Times New Roman" panose="02020603050405020304" pitchFamily="18" charset="0"/>
              <a:sym typeface="+mn-ea"/>
            </a:endParaRPr>
          </a:p>
          <a:p>
            <a:pPr marL="635" marR="0" indent="260985" algn="r" eaLnBrk="0" fontAlgn="base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Yours,</a:t>
            </a:r>
            <a:endParaRPr lang="en-US" altLang="zh-CN" sz="2400" kern="0" spc="15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635" marR="0" indent="260985" algn="r" eaLnBrk="0" fontAlgn="base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 Hua</a:t>
            </a:r>
            <a:endParaRPr lang="en-US" altLang="zh-CN" sz="2400" kern="0" spc="15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文本框 8"/>
          <p:cNvSpPr/>
          <p:nvPr/>
        </p:nvSpPr>
        <p:spPr>
          <a:xfrm>
            <a:off x="2170430" y="4006850"/>
            <a:ext cx="7531100" cy="478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>
              <a:buNone/>
            </a:pPr>
            <a:r>
              <a:rPr lang="en-US" altLang="zh-CN" b="1" cap="all" dirty="0">
                <a:solidFill>
                  <a:schemeClr val="tx1"/>
                </a:solidFill>
                <a:latin typeface="Georgia" panose="02040502050405020303" charset="0"/>
                <a:ea typeface="微软雅黑" panose="020B0503020204020204" charset="-122"/>
                <a:cs typeface="Georgia" panose="02040502050405020303" charset="0"/>
                <a:sym typeface="+mn-ea"/>
              </a:rPr>
              <a:t>2023</a:t>
            </a:r>
            <a:r>
              <a:rPr lang="zh-CN" altLang="en-US" b="1" cap="all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年</a:t>
            </a:r>
            <a:r>
              <a:rPr lang="en-US" altLang="zh-CN" b="1" cap="all" dirty="0">
                <a:solidFill>
                  <a:schemeClr val="tx1"/>
                </a:solidFill>
                <a:latin typeface="Georgia" panose="02040502050405020303" charset="0"/>
                <a:ea typeface="微软雅黑" panose="020B0503020204020204" charset="-122"/>
                <a:cs typeface="Georgia" panose="02040502050405020303" charset="0"/>
                <a:sym typeface="+mn-ea"/>
              </a:rPr>
              <a:t>6</a:t>
            </a:r>
            <a:r>
              <a:rPr lang="zh-CN" altLang="en-US" b="1" cap="all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月新高考Ⅰ&amp;Ⅱ卷应用文分析</a:t>
            </a:r>
            <a:r>
              <a:rPr lang="zh-CN" altLang="en-US" b="1" cap="all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endParaRPr lang="zh-CN" altLang="en-US" b="1" cap="all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098" name="矩形 1"/>
          <p:cNvSpPr/>
          <p:nvPr/>
        </p:nvSpPr>
        <p:spPr>
          <a:xfrm>
            <a:off x="1004570" y="2605405"/>
            <a:ext cx="10096500" cy="976630"/>
          </a:xfrm>
          <a:prstGeom prst="rect">
            <a:avLst/>
          </a:prstGeom>
          <a:solidFill>
            <a:srgbClr val="5FBFDE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椭圆 2"/>
          <p:cNvSpPr/>
          <p:nvPr/>
        </p:nvSpPr>
        <p:spPr>
          <a:xfrm>
            <a:off x="2639060" y="2919730"/>
            <a:ext cx="361950" cy="361950"/>
          </a:xfrm>
          <a:prstGeom prst="ellipse">
            <a:avLst/>
          </a:prstGeom>
          <a:solidFill>
            <a:srgbClr val="FED760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文本框 3"/>
          <p:cNvSpPr/>
          <p:nvPr/>
        </p:nvSpPr>
        <p:spPr>
          <a:xfrm>
            <a:off x="3001010" y="2787650"/>
            <a:ext cx="58756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Cambria" panose="02040503050406030204" charset="0"/>
                <a:ea typeface="黑体" panose="02010609060101010101" pitchFamily="49" charset="-122"/>
                <a:cs typeface="Cambria" panose="02040503050406030204" charset="0"/>
                <a:sym typeface="黑体" panose="02010609060101010101" pitchFamily="49" charset="-122"/>
              </a:rPr>
              <a:t>Practical Writing Analysis</a:t>
            </a:r>
            <a:endParaRPr lang="en-US" altLang="zh-CN" sz="3600" b="1" dirty="0">
              <a:solidFill>
                <a:schemeClr val="bg1"/>
              </a:solidFill>
              <a:latin typeface="Cambria" panose="02040503050406030204" charset="0"/>
              <a:ea typeface="黑体" panose="02010609060101010101" pitchFamily="49" charset="-122"/>
              <a:cs typeface="Cambria" panose="02040503050406030204" charset="0"/>
              <a:sym typeface="黑体" panose="02010609060101010101" pitchFamily="49" charset="-122"/>
            </a:endParaRPr>
          </a:p>
        </p:txBody>
      </p:sp>
      <p:sp>
        <p:nvSpPr>
          <p:cNvPr id="4101" name="任意多边形 4"/>
          <p:cNvSpPr/>
          <p:nvPr/>
        </p:nvSpPr>
        <p:spPr>
          <a:xfrm>
            <a:off x="2797810" y="3159760"/>
            <a:ext cx="1343660" cy="1065530"/>
          </a:xfrm>
          <a:custGeom>
            <a:avLst/>
            <a:gdLst>
              <a:gd name="txL" fmla="*/ 0 w 8316686"/>
              <a:gd name="txT" fmla="*/ 0 h 1872343"/>
              <a:gd name="txR" fmla="*/ 8316686 w 8316686"/>
              <a:gd name="txB" fmla="*/ 1872343 h 1872343"/>
            </a:gdLst>
            <a:ahLst/>
            <a:cxnLst>
              <a:cxn ang="0">
                <a:pos x="0" y="0"/>
              </a:cxn>
              <a:cxn ang="0">
                <a:pos x="0" y="1875065"/>
              </a:cxn>
              <a:cxn ang="0">
                <a:pos x="8317367" y="1875065"/>
              </a:cxn>
            </a:cxnLst>
            <a:rect l="txL" t="txT" r="txR" b="txB"/>
            <a:pathLst>
              <a:path w="8316686" h="1872343">
                <a:moveTo>
                  <a:pt x="0" y="0"/>
                </a:moveTo>
                <a:lnTo>
                  <a:pt x="0" y="1872343"/>
                </a:lnTo>
                <a:lnTo>
                  <a:pt x="8316686" y="1872343"/>
                </a:lnTo>
              </a:path>
            </a:pathLst>
          </a:custGeom>
          <a:noFill/>
          <a:ln w="25400" cap="flat" cmpd="sng">
            <a:solidFill>
              <a:srgbClr val="FED76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784215" y="4688205"/>
            <a:ext cx="623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Cambria" panose="02040503050406030204" charset="0"/>
                <a:cs typeface="Cambria" panose="02040503050406030204" charset="0"/>
              </a:rPr>
              <a:t>Lea</a:t>
            </a:r>
            <a:endParaRPr lang="en-US" altLang="zh-CN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ldLvl="0"/>
      <p:bldP spid="4098" grpId="0" bldLvl="0" animBg="1"/>
      <p:bldP spid="4099" grpId="0" bldLvl="0" animBg="1"/>
      <p:bldP spid="4100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0" y="87630"/>
            <a:ext cx="12192000" cy="957263"/>
            <a:chOff x="0" y="186"/>
            <a:chExt cx="19200" cy="1508"/>
          </a:xfrm>
        </p:grpSpPr>
        <p:sp>
          <p:nvSpPr>
            <p:cNvPr id="7170" name="矩形 1"/>
            <p:cNvSpPr/>
            <p:nvPr/>
          </p:nvSpPr>
          <p:spPr>
            <a:xfrm>
              <a:off x="0" y="526"/>
              <a:ext cx="19200" cy="850"/>
            </a:xfrm>
            <a:prstGeom prst="rect">
              <a:avLst/>
            </a:prstGeom>
            <a:solidFill>
              <a:srgbClr val="3F3F3F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71" name="矩形 21"/>
            <p:cNvSpPr/>
            <p:nvPr/>
          </p:nvSpPr>
          <p:spPr>
            <a:xfrm>
              <a:off x="1005" y="186"/>
              <a:ext cx="1510" cy="1508"/>
            </a:xfrm>
            <a:prstGeom prst="rect">
              <a:avLst/>
            </a:prstGeom>
            <a:solidFill>
              <a:srgbClr val="5FBFDE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FFFF"/>
                  </a:solidFill>
                  <a:latin typeface="Georgia" panose="02040502050405020303" charset="0"/>
                  <a:cs typeface="Georgia" panose="02040502050405020303" charset="0"/>
                </a:rPr>
                <a:t>1</a:t>
              </a:r>
              <a:endParaRPr lang="zh-CN" altLang="en-US" sz="4800" b="1" dirty="0">
                <a:solidFill>
                  <a:srgbClr val="FFFFFF"/>
                </a:solidFill>
                <a:latin typeface="Georgia" panose="02040502050405020303" charset="0"/>
                <a:cs typeface="Georgia" panose="02040502050405020303" charset="0"/>
                <a:sym typeface="宋体" panose="02010600030101010101" pitchFamily="2" charset="-122"/>
              </a:endParaRPr>
            </a:p>
          </p:txBody>
        </p:sp>
        <p:sp>
          <p:nvSpPr>
            <p:cNvPr id="7172" name="文本框 22"/>
            <p:cNvSpPr/>
            <p:nvPr/>
          </p:nvSpPr>
          <p:spPr>
            <a:xfrm>
              <a:off x="2515" y="540"/>
              <a:ext cx="593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rgbClr val="FFFFFF"/>
                  </a:solidFill>
                  <a:latin typeface="Georgia" panose="02040502050405020303" charset="0"/>
                  <a:ea typeface="Adobe 黑体 Std R" panose="020B0400000000000000" pitchFamily="34" charset="-122"/>
                  <a:cs typeface="Georgia" panose="02040502050405020303" charset="0"/>
                  <a:sym typeface="Adobe 黑体 Std R" panose="020B0400000000000000" pitchFamily="34" charset="-122"/>
                </a:rPr>
                <a:t>Read for structure</a:t>
              </a:r>
              <a:endParaRPr lang="en-US" altLang="zh-CN" b="1" dirty="0">
                <a:solidFill>
                  <a:srgbClr val="FFFFFF"/>
                </a:solidFill>
                <a:latin typeface="Georgia" panose="02040502050405020303" charset="0"/>
                <a:ea typeface="Adobe 黑体 Std R" panose="020B0400000000000000" pitchFamily="34" charset="-122"/>
                <a:cs typeface="Georgia" panose="02040502050405020303" charset="0"/>
                <a:sym typeface="Adobe 黑体 Std R" panose="020B04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-44450" y="1016000"/>
            <a:ext cx="12237085" cy="22510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700">
                <a:latin typeface="Georgia" panose="02040502050405020303" charset="0"/>
                <a:cs typeface="Georgia" panose="02040502050405020303" charset="0"/>
              </a:rPr>
              <a:t>假定你是李华，外教Ryan准备将学生随机分为两人一组，让大家课后练习口语，你认为这样分组存在问题。请你给外教写一封邮件，内容包括：</a:t>
            </a:r>
            <a:endParaRPr lang="zh-CN" altLang="en-US" sz="2700">
              <a:latin typeface="Georgia" panose="02040502050405020303" charset="0"/>
              <a:cs typeface="Georgia" panose="02040502050405020303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700">
                <a:latin typeface="Georgia" panose="02040502050405020303" charset="0"/>
                <a:cs typeface="Georgia" panose="02040502050405020303" charset="0"/>
              </a:rPr>
              <a:t>1.说明问题</a:t>
            </a:r>
            <a:endParaRPr lang="zh-CN" altLang="en-US" sz="2700">
              <a:latin typeface="Georgia" panose="02040502050405020303" charset="0"/>
              <a:cs typeface="Georgia" panose="02040502050405020303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700">
                <a:latin typeface="Georgia" panose="02040502050405020303" charset="0"/>
                <a:cs typeface="Georgia" panose="02040502050405020303" charset="0"/>
              </a:rPr>
              <a:t>2.提出建议</a:t>
            </a:r>
            <a:endParaRPr lang="zh-CN" altLang="en-US" sz="27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16650" y="1638300"/>
            <a:ext cx="1456055" cy="4762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374900" y="1121410"/>
            <a:ext cx="1611630" cy="4762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400165" y="3288665"/>
            <a:ext cx="5704205" cy="33928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400800" y="2686685"/>
            <a:ext cx="5704205" cy="3874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Georgia" panose="02040502050405020303" charset="0"/>
                <a:cs typeface="Georgia" panose="02040502050405020303" charset="0"/>
              </a:rPr>
              <a:t>STRUCTURE:</a:t>
            </a:r>
            <a:endParaRPr lang="en-US" altLang="zh-CN" sz="2800">
              <a:latin typeface="Georgia" panose="02040502050405020303" charset="0"/>
              <a:cs typeface="Georgia" panose="02040502050405020303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rPr>
              <a:t>Dear Ryan,</a:t>
            </a:r>
            <a:endParaRPr lang="en-US" altLang="zh-CN" sz="24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rPr>
              <a:t>Para 1: </a:t>
            </a:r>
            <a:endParaRPr lang="en-US" altLang="zh-CN" sz="24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self-inroduction+background+purpose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rPr>
              <a:t>para 2:</a:t>
            </a:r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 problem(s) and suggestion(s)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rPr>
              <a:t>para 3:</a:t>
            </a:r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 expectation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pPr algn="r">
              <a:lnSpc>
                <a:spcPct val="100000"/>
              </a:lnSpc>
            </a:pPr>
            <a:r>
              <a:rPr lang="en-US" altLang="zh-CN" sz="24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rPr>
              <a:t>Yours,</a:t>
            </a:r>
            <a:endParaRPr lang="en-US" altLang="zh-CN" sz="24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</a:endParaRPr>
          </a:p>
          <a:p>
            <a:pPr algn="r">
              <a:lnSpc>
                <a:spcPct val="100000"/>
              </a:lnSpc>
            </a:pPr>
            <a:r>
              <a:rPr lang="en-US" altLang="zh-CN" sz="24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rPr>
              <a:t>Li Hua</a:t>
            </a:r>
            <a:endParaRPr lang="en-US" altLang="zh-CN" sz="24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68910" y="3378200"/>
          <a:ext cx="6048000" cy="3108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1665"/>
                <a:gridCol w="4156335"/>
              </a:tblGrid>
              <a:tr h="518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体裁</a:t>
                      </a:r>
                      <a:endParaRPr lang="zh-CN" altLang="en-US" sz="28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18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交际对象</a:t>
                      </a:r>
                      <a:endParaRPr lang="zh-CN" altLang="en-US" sz="28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18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ym typeface="+mn-ea"/>
                        </a:rPr>
                        <a:t>人称</a:t>
                      </a:r>
                      <a:endParaRPr lang="zh-CN" altLang="en-US" sz="28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18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ym typeface="+mn-ea"/>
                        </a:rPr>
                        <a:t>时态</a:t>
                      </a:r>
                      <a:endParaRPr lang="zh-CN" altLang="en-US" sz="28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114550" y="3337560"/>
            <a:ext cx="4137660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>
                <a:sym typeface="+mn-ea"/>
              </a:rPr>
              <a:t>建议信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>
                <a:sym typeface="+mn-ea"/>
              </a:rPr>
              <a:t>外教</a:t>
            </a:r>
            <a:r>
              <a:rPr lang="en-US" altLang="zh-CN" sz="2800">
                <a:sym typeface="+mn-ea"/>
              </a:rPr>
              <a:t> </a:t>
            </a:r>
            <a:r>
              <a:rPr lang="zh-CN" altLang="en-US" sz="2800">
                <a:sym typeface="+mn-ea"/>
              </a:rPr>
              <a:t>（语气委婉）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en-US" altLang="zh-CN" sz="2800">
                <a:latin typeface="Georgia" panose="02040502050405020303" charset="0"/>
                <a:cs typeface="Georgia" panose="02040502050405020303" charset="0"/>
                <a:sym typeface="+mn-ea"/>
              </a:rPr>
              <a:t>I, you, students</a:t>
            </a:r>
            <a:endParaRPr lang="en-US" altLang="zh-CN" sz="2800">
              <a:latin typeface="Georgia" panose="02040502050405020303" charset="0"/>
              <a:cs typeface="Georgia" panose="02040502050405020303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ym typeface="+mn-ea"/>
              </a:rPr>
              <a:t>一般现在时为主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-44450" y="1838960"/>
            <a:ext cx="12237085" cy="22510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700">
                <a:latin typeface="Georgia" panose="02040502050405020303" charset="0"/>
                <a:cs typeface="Georgia" panose="02040502050405020303" charset="0"/>
              </a:rPr>
              <a:t>假定你是李华，外教Ryan准备将学生随机分为两人一组，让大家课后练习口语，你认为这样分组存在问题。请你给外教写一封邮件，内容包括：</a:t>
            </a:r>
            <a:endParaRPr lang="zh-CN" altLang="en-US" sz="2700">
              <a:latin typeface="Georgia" panose="02040502050405020303" charset="0"/>
              <a:cs typeface="Georgia" panose="02040502050405020303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700">
                <a:latin typeface="Georgia" panose="02040502050405020303" charset="0"/>
                <a:cs typeface="Georgia" panose="02040502050405020303" charset="0"/>
              </a:rPr>
              <a:t>1.说明问题</a:t>
            </a:r>
            <a:endParaRPr lang="zh-CN" altLang="en-US" sz="2700">
              <a:latin typeface="Georgia" panose="02040502050405020303" charset="0"/>
              <a:cs typeface="Georgia" panose="02040502050405020303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700">
                <a:latin typeface="Georgia" panose="02040502050405020303" charset="0"/>
                <a:cs typeface="Georgia" panose="02040502050405020303" charset="0"/>
              </a:rPr>
              <a:t>2.提出建议</a:t>
            </a:r>
            <a:endParaRPr lang="zh-CN" altLang="en-US" sz="27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315" y="929005"/>
            <a:ext cx="79368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Para 1: </a:t>
            </a:r>
            <a:r>
              <a:rPr lang="en-US" altLang="zh-CN" sz="2800">
                <a:latin typeface="Georgia" panose="02040502050405020303" charset="0"/>
                <a:cs typeface="Georgia" panose="02040502050405020303" charset="0"/>
                <a:sym typeface="+mn-ea"/>
              </a:rPr>
              <a:t>self-inroduction+background+purpose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26100" y="1957705"/>
            <a:ext cx="701040" cy="4762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730740" y="1957705"/>
            <a:ext cx="2080895" cy="4762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414395" y="1423670"/>
            <a:ext cx="4452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rPr>
              <a:t>randomly/at random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12765" y="2817495"/>
            <a:ext cx="3794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rPr>
              <a:t>divide...into pairs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30920" y="992505"/>
            <a:ext cx="35610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rPr>
              <a:t>practice spoken English after class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t="37769"/>
          <a:stretch>
            <a:fillRect/>
          </a:stretch>
        </p:blipFill>
        <p:spPr>
          <a:xfrm>
            <a:off x="891540" y="4194175"/>
            <a:ext cx="10591800" cy="1083945"/>
          </a:xfrm>
          <a:prstGeom prst="rect">
            <a:avLst/>
          </a:prstGeom>
        </p:spPr>
      </p:pic>
      <p:sp>
        <p:nvSpPr>
          <p:cNvPr id="26627" name="矩形 21"/>
          <p:cNvSpPr/>
          <p:nvPr/>
        </p:nvSpPr>
        <p:spPr>
          <a:xfrm>
            <a:off x="158750" y="4363085"/>
            <a:ext cx="506095" cy="450850"/>
          </a:xfrm>
          <a:prstGeom prst="rect">
            <a:avLst/>
          </a:prstGeom>
          <a:solidFill>
            <a:srgbClr val="FD8060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</a:rPr>
              <a:t>1</a:t>
            </a:r>
            <a:endParaRPr lang="en-US" altLang="zh-CN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矩形 21"/>
          <p:cNvSpPr/>
          <p:nvPr/>
        </p:nvSpPr>
        <p:spPr>
          <a:xfrm>
            <a:off x="158750" y="5701030"/>
            <a:ext cx="506095" cy="450850"/>
          </a:xfrm>
          <a:prstGeom prst="rect">
            <a:avLst/>
          </a:prstGeom>
          <a:solidFill>
            <a:srgbClr val="FD8060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</a:rPr>
              <a:t>2</a:t>
            </a:r>
            <a:endParaRPr lang="en-US" altLang="zh-CN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" y="5701030"/>
            <a:ext cx="10568305" cy="1076325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704840" y="5238750"/>
            <a:ext cx="751840" cy="742950"/>
            <a:chOff x="7175" y="6888"/>
            <a:chExt cx="1184" cy="1170"/>
          </a:xfrm>
        </p:grpSpPr>
        <p:sp>
          <p:nvSpPr>
            <p:cNvPr id="13315" name="椭圆 3"/>
            <p:cNvSpPr/>
            <p:nvPr/>
          </p:nvSpPr>
          <p:spPr>
            <a:xfrm>
              <a:off x="7175" y="6888"/>
              <a:ext cx="1137" cy="1171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16" name="文本框 4"/>
            <p:cNvSpPr/>
            <p:nvPr/>
          </p:nvSpPr>
          <p:spPr>
            <a:xfrm>
              <a:off x="7223" y="7110"/>
              <a:ext cx="113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chemeClr val="bg1"/>
                  </a:solidFill>
                  <a:latin typeface="Georgia" panose="02040502050405020303" charset="0"/>
                  <a:ea typeface="Adobe 黑体 Std R" panose="020B0400000000000000" pitchFamily="34" charset="-122"/>
                  <a:cs typeface="Georgia" panose="02040502050405020303" charset="0"/>
                  <a:sym typeface="Adobe 黑体 Std R" panose="020B0400000000000000" pitchFamily="34" charset="-122"/>
                </a:rPr>
                <a:t>VS</a:t>
              </a:r>
              <a:endParaRPr lang="en-US" altLang="zh-CN" b="1" dirty="0">
                <a:solidFill>
                  <a:schemeClr val="bg1"/>
                </a:solidFill>
                <a:latin typeface="Georgia" panose="02040502050405020303" charset="0"/>
                <a:ea typeface="Adobe 黑体 Std R" panose="020B0400000000000000" pitchFamily="34" charset="-122"/>
                <a:cs typeface="Georgia" panose="02040502050405020303" charset="0"/>
                <a:sym typeface="Adobe 黑体 Std R" panose="020B0400000000000000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0" y="87630"/>
            <a:ext cx="12192000" cy="957263"/>
            <a:chOff x="0" y="186"/>
            <a:chExt cx="19200" cy="1508"/>
          </a:xfrm>
        </p:grpSpPr>
        <p:sp>
          <p:nvSpPr>
            <p:cNvPr id="24" name="矩形 1"/>
            <p:cNvSpPr/>
            <p:nvPr/>
          </p:nvSpPr>
          <p:spPr>
            <a:xfrm>
              <a:off x="0" y="526"/>
              <a:ext cx="19200" cy="850"/>
            </a:xfrm>
            <a:prstGeom prst="rect">
              <a:avLst/>
            </a:prstGeom>
            <a:solidFill>
              <a:srgbClr val="3F3F3F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矩形 21"/>
            <p:cNvSpPr/>
            <p:nvPr/>
          </p:nvSpPr>
          <p:spPr>
            <a:xfrm>
              <a:off x="1005" y="186"/>
              <a:ext cx="1510" cy="1508"/>
            </a:xfrm>
            <a:prstGeom prst="rect">
              <a:avLst/>
            </a:prstGeom>
            <a:solidFill>
              <a:srgbClr val="5FBFDE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FFFF"/>
                  </a:solidFill>
                  <a:latin typeface="Georgia" panose="02040502050405020303" charset="0"/>
                  <a:cs typeface="Georgia" panose="02040502050405020303" charset="0"/>
                </a:rPr>
                <a:t>2</a:t>
              </a:r>
              <a:endParaRPr lang="zh-CN" altLang="en-US" sz="4800" b="1" dirty="0">
                <a:solidFill>
                  <a:srgbClr val="FFFFFF"/>
                </a:solidFill>
                <a:latin typeface="Georgia" panose="02040502050405020303" charset="0"/>
                <a:cs typeface="Georgia" panose="02040502050405020303" charset="0"/>
                <a:sym typeface="宋体" panose="02010600030101010101" pitchFamily="2" charset="-122"/>
              </a:endParaRPr>
            </a:p>
          </p:txBody>
        </p:sp>
        <p:sp>
          <p:nvSpPr>
            <p:cNvPr id="26" name="文本框 22"/>
            <p:cNvSpPr/>
            <p:nvPr/>
          </p:nvSpPr>
          <p:spPr>
            <a:xfrm>
              <a:off x="2515" y="540"/>
              <a:ext cx="593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rgbClr val="FFFFFF"/>
                  </a:solidFill>
                  <a:latin typeface="Georgia" panose="02040502050405020303" charset="0"/>
                  <a:ea typeface="Adobe 黑体 Std R" panose="020B0400000000000000" pitchFamily="34" charset="-122"/>
                  <a:cs typeface="Georgia" panose="02040502050405020303" charset="0"/>
                  <a:sym typeface="Adobe 黑体 Std R" panose="020B0400000000000000" pitchFamily="34" charset="-122"/>
                </a:rPr>
                <a:t>Read for key points</a:t>
              </a:r>
              <a:endParaRPr lang="en-US" altLang="zh-CN" b="1" dirty="0">
                <a:solidFill>
                  <a:srgbClr val="FFFFFF"/>
                </a:solidFill>
                <a:latin typeface="Georgia" panose="02040502050405020303" charset="0"/>
                <a:ea typeface="Adobe 黑体 Std R" panose="020B0400000000000000" pitchFamily="34" charset="-122"/>
                <a:cs typeface="Georgia" panose="02040502050405020303" charset="0"/>
                <a:sym typeface="Adobe 黑体 Std R" panose="020B0400000000000000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327140" y="1957705"/>
            <a:ext cx="2091055" cy="4762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26627" grpId="0" animBg="1"/>
      <p:bldP spid="26627" grpId="1" animBg="1"/>
      <p:bldP spid="17" grpId="0" animBg="1"/>
      <p:bldP spid="17" grpId="1" animBg="1"/>
      <p:bldP spid="9" grpId="0"/>
      <p:bldP spid="9" grpId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-44450" y="1330960"/>
            <a:ext cx="12237085" cy="22510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700">
                <a:latin typeface="Georgia" panose="02040502050405020303" charset="0"/>
                <a:cs typeface="Georgia" panose="02040502050405020303" charset="0"/>
              </a:rPr>
              <a:t>假定你是李华，外教Ryan准备将学生随机分为两人一组，让大家课后练习口语，你认为这样分组存在问题。请你给外教写一封邮件，内容包括：</a:t>
            </a:r>
            <a:endParaRPr lang="zh-CN" altLang="en-US" sz="2700">
              <a:latin typeface="Georgia" panose="02040502050405020303" charset="0"/>
              <a:cs typeface="Georgia" panose="02040502050405020303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700">
                <a:latin typeface="Georgia" panose="02040502050405020303" charset="0"/>
                <a:cs typeface="Georgia" panose="02040502050405020303" charset="0"/>
              </a:rPr>
              <a:t>1.说明问题</a:t>
            </a:r>
            <a:endParaRPr lang="zh-CN" altLang="en-US" sz="2700">
              <a:latin typeface="Georgia" panose="02040502050405020303" charset="0"/>
              <a:cs typeface="Georgia" panose="02040502050405020303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700">
                <a:latin typeface="Georgia" panose="02040502050405020303" charset="0"/>
                <a:cs typeface="Georgia" panose="02040502050405020303" charset="0"/>
              </a:rPr>
              <a:t>2.提出建议</a:t>
            </a:r>
            <a:endParaRPr lang="zh-CN" altLang="en-US" sz="27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315" y="421005"/>
            <a:ext cx="79368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Para 1: </a:t>
            </a:r>
            <a:r>
              <a:rPr lang="en-US" altLang="zh-CN" sz="2800">
                <a:latin typeface="Georgia" panose="02040502050405020303" charset="0"/>
                <a:cs typeface="Georgia" panose="02040502050405020303" charset="0"/>
                <a:sym typeface="+mn-ea"/>
              </a:rPr>
              <a:t>self-inroduction+background+purpose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30740" y="1449705"/>
            <a:ext cx="2080895" cy="4762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776095" y="1977390"/>
            <a:ext cx="2080895" cy="4762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414395" y="915670"/>
            <a:ext cx="4452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rPr>
              <a:t>randomly/at random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30920" y="484505"/>
            <a:ext cx="35610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rPr>
              <a:t>practice spoken English after class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64055" y="2453640"/>
            <a:ext cx="2566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rPr>
              <a:t>my concerns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rcRect t="4570"/>
          <a:stretch>
            <a:fillRect/>
          </a:stretch>
        </p:blipFill>
        <p:spPr>
          <a:xfrm>
            <a:off x="934720" y="3636010"/>
            <a:ext cx="10603865" cy="1127125"/>
          </a:xfrm>
          <a:prstGeom prst="rect">
            <a:avLst/>
          </a:prstGeom>
        </p:spPr>
      </p:pic>
      <p:sp>
        <p:nvSpPr>
          <p:cNvPr id="26627" name="矩形 21"/>
          <p:cNvSpPr/>
          <p:nvPr/>
        </p:nvSpPr>
        <p:spPr>
          <a:xfrm>
            <a:off x="158750" y="3855085"/>
            <a:ext cx="506095" cy="450850"/>
          </a:xfrm>
          <a:prstGeom prst="rect">
            <a:avLst/>
          </a:prstGeom>
          <a:solidFill>
            <a:srgbClr val="FD8060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</a:rPr>
              <a:t>1</a:t>
            </a:r>
            <a:endParaRPr lang="en-US" altLang="zh-CN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矩形 21"/>
          <p:cNvSpPr/>
          <p:nvPr/>
        </p:nvSpPr>
        <p:spPr>
          <a:xfrm>
            <a:off x="158750" y="5193030"/>
            <a:ext cx="506095" cy="450850"/>
          </a:xfrm>
          <a:prstGeom prst="rect">
            <a:avLst/>
          </a:prstGeom>
          <a:solidFill>
            <a:srgbClr val="FD8060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</a:rPr>
              <a:t>2</a:t>
            </a:r>
            <a:endParaRPr lang="en-US" altLang="zh-CN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rcRect t="3812" r="718"/>
          <a:stretch>
            <a:fillRect/>
          </a:stretch>
        </p:blipFill>
        <p:spPr>
          <a:xfrm>
            <a:off x="973455" y="5049520"/>
            <a:ext cx="10451465" cy="163449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845175" y="4560570"/>
            <a:ext cx="751840" cy="742950"/>
            <a:chOff x="7175" y="6888"/>
            <a:chExt cx="1184" cy="1170"/>
          </a:xfrm>
        </p:grpSpPr>
        <p:sp>
          <p:nvSpPr>
            <p:cNvPr id="13315" name="椭圆 3"/>
            <p:cNvSpPr/>
            <p:nvPr/>
          </p:nvSpPr>
          <p:spPr>
            <a:xfrm>
              <a:off x="7175" y="6888"/>
              <a:ext cx="1137" cy="1171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16" name="文本框 4"/>
            <p:cNvSpPr/>
            <p:nvPr/>
          </p:nvSpPr>
          <p:spPr>
            <a:xfrm>
              <a:off x="7223" y="7110"/>
              <a:ext cx="113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chemeClr val="bg1"/>
                  </a:solidFill>
                  <a:latin typeface="Georgia" panose="02040502050405020303" charset="0"/>
                  <a:ea typeface="Adobe 黑体 Std R" panose="020B0400000000000000" pitchFamily="34" charset="-122"/>
                  <a:cs typeface="Georgia" panose="02040502050405020303" charset="0"/>
                  <a:sym typeface="Adobe 黑体 Std R" panose="020B0400000000000000" pitchFamily="34" charset="-122"/>
                </a:rPr>
                <a:t>VS</a:t>
              </a:r>
              <a:endParaRPr lang="en-US" altLang="zh-CN" b="1" dirty="0">
                <a:solidFill>
                  <a:schemeClr val="bg1"/>
                </a:solidFill>
                <a:latin typeface="Georgia" panose="02040502050405020303" charset="0"/>
                <a:ea typeface="Adobe 黑体 Std R" panose="020B0400000000000000" pitchFamily="34" charset="-122"/>
                <a:cs typeface="Georgia" panose="02040502050405020303" charset="0"/>
                <a:sym typeface="Adobe 黑体 Std R" panose="020B04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73455" y="0"/>
            <a:ext cx="10096500" cy="685800"/>
            <a:chOff x="1533" y="0"/>
            <a:chExt cx="15900" cy="1080"/>
          </a:xfrm>
        </p:grpSpPr>
        <p:sp>
          <p:nvSpPr>
            <p:cNvPr id="4098" name="矩形 1"/>
            <p:cNvSpPr/>
            <p:nvPr/>
          </p:nvSpPr>
          <p:spPr>
            <a:xfrm>
              <a:off x="1533" y="0"/>
              <a:ext cx="15900" cy="1080"/>
            </a:xfrm>
            <a:prstGeom prst="rect">
              <a:avLst/>
            </a:prstGeom>
            <a:solidFill>
              <a:srgbClr val="5FBFDE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0" name="文本框 3"/>
            <p:cNvSpPr/>
            <p:nvPr/>
          </p:nvSpPr>
          <p:spPr>
            <a:xfrm>
              <a:off x="3333" y="143"/>
              <a:ext cx="1350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</a:rPr>
                <a:t>specific background and accurate purpose</a:t>
              </a:r>
              <a:endParaRPr lang="en-US" altLang="zh-CN" b="1" dirty="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  <a:sym typeface="宋体" panose="02010600030101010101" pitchFamily="2" charset="-122"/>
              </a:endParaRPr>
            </a:p>
          </p:txBody>
        </p:sp>
        <p:sp>
          <p:nvSpPr>
            <p:cNvPr id="4099" name="椭圆 2"/>
            <p:cNvSpPr/>
            <p:nvPr/>
          </p:nvSpPr>
          <p:spPr>
            <a:xfrm>
              <a:off x="2797" y="300"/>
              <a:ext cx="570" cy="570"/>
            </a:xfrm>
            <a:prstGeom prst="ellipse">
              <a:avLst/>
            </a:prstGeom>
            <a:solidFill>
              <a:srgbClr val="FED760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626100" y="1439545"/>
            <a:ext cx="701040" cy="4762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12765" y="2299335"/>
            <a:ext cx="3794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rPr>
              <a:t>divide...into pairs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27140" y="1439545"/>
            <a:ext cx="2091055" cy="4762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1"/>
      <p:bldP spid="12" grpId="0"/>
      <p:bldP spid="12" grpId="1"/>
      <p:bldP spid="26627" grpId="0" animBg="1"/>
      <p:bldP spid="17" grpId="0" animBg="1"/>
      <p:bldP spid="26627" grpId="1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34315" y="421005"/>
            <a:ext cx="79368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Para 2: </a:t>
            </a:r>
            <a:r>
              <a:rPr lang="en-US" altLang="zh-CN" sz="2800">
                <a:latin typeface="Georgia" panose="02040502050405020303" charset="0"/>
                <a:cs typeface="Georgia" panose="02040502050405020303" charset="0"/>
                <a:sym typeface="+mn-ea"/>
              </a:rPr>
              <a:t>problem(s) and suggestion(s)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635" y="1162685"/>
            <a:ext cx="8318500" cy="25177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" y="3981450"/>
            <a:ext cx="8314690" cy="23552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987790" y="1945005"/>
            <a:ext cx="33972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all suggestions, no problems</a:t>
            </a:r>
            <a:endParaRPr lang="en-US" altLang="zh-CN" sz="2800" b="1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987790" y="4682490"/>
            <a:ext cx="33972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all problems,</a:t>
            </a:r>
            <a:endParaRPr lang="en-US" altLang="zh-CN" sz="2800" b="1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  <a:p>
            <a:r>
              <a:rPr lang="en-US" altLang="zh-CN" sz="2800" b="1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no suggestions</a:t>
            </a:r>
            <a:endParaRPr lang="en-US" altLang="zh-CN" sz="2800" b="1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274185" y="3318510"/>
            <a:ext cx="751840" cy="742950"/>
            <a:chOff x="7175" y="6888"/>
            <a:chExt cx="1184" cy="1170"/>
          </a:xfrm>
        </p:grpSpPr>
        <p:sp>
          <p:nvSpPr>
            <p:cNvPr id="13315" name="椭圆 3"/>
            <p:cNvSpPr/>
            <p:nvPr/>
          </p:nvSpPr>
          <p:spPr>
            <a:xfrm>
              <a:off x="7175" y="6888"/>
              <a:ext cx="1137" cy="1171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16" name="文本框 4"/>
            <p:cNvSpPr/>
            <p:nvPr/>
          </p:nvSpPr>
          <p:spPr>
            <a:xfrm>
              <a:off x="7223" y="7110"/>
              <a:ext cx="113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chemeClr val="bg1"/>
                  </a:solidFill>
                  <a:latin typeface="Georgia" panose="02040502050405020303" charset="0"/>
                  <a:ea typeface="Adobe 黑体 Std R" panose="020B0400000000000000" pitchFamily="34" charset="-122"/>
                  <a:cs typeface="Georgia" panose="02040502050405020303" charset="0"/>
                  <a:sym typeface="Adobe 黑体 Std R" panose="020B0400000000000000" pitchFamily="34" charset="-122"/>
                </a:rPr>
                <a:t>VS</a:t>
              </a:r>
              <a:endParaRPr lang="en-US" altLang="zh-CN" b="1" dirty="0">
                <a:solidFill>
                  <a:schemeClr val="bg1"/>
                </a:solidFill>
                <a:latin typeface="Georgia" panose="02040502050405020303" charset="0"/>
                <a:ea typeface="Adobe 黑体 Std R" panose="020B0400000000000000" pitchFamily="34" charset="-122"/>
                <a:cs typeface="Georgia" panose="02040502050405020303" charset="0"/>
                <a:sym typeface="Adobe 黑体 Std R" panose="020B0400000000000000" pitchFamily="34" charset="-122"/>
              </a:endParaRPr>
            </a:p>
          </p:txBody>
        </p:sp>
      </p:grpSp>
      <p:sp>
        <p:nvSpPr>
          <p:cNvPr id="26627" name="矩形 21"/>
          <p:cNvSpPr/>
          <p:nvPr/>
        </p:nvSpPr>
        <p:spPr>
          <a:xfrm>
            <a:off x="158750" y="2119630"/>
            <a:ext cx="506095" cy="450850"/>
          </a:xfrm>
          <a:prstGeom prst="rect">
            <a:avLst/>
          </a:prstGeom>
          <a:solidFill>
            <a:srgbClr val="FD8060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</a:rPr>
              <a:t>1</a:t>
            </a:r>
            <a:endParaRPr lang="en-US" altLang="zh-CN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矩形 21"/>
          <p:cNvSpPr/>
          <p:nvPr/>
        </p:nvSpPr>
        <p:spPr>
          <a:xfrm>
            <a:off x="158750" y="5184775"/>
            <a:ext cx="506095" cy="450850"/>
          </a:xfrm>
          <a:prstGeom prst="rect">
            <a:avLst/>
          </a:prstGeom>
          <a:solidFill>
            <a:srgbClr val="FD8060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</a:rPr>
              <a:t>2</a:t>
            </a:r>
            <a:endParaRPr lang="en-US" altLang="zh-CN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6" grpId="1"/>
      <p:bldP spid="17" grpId="1"/>
      <p:bldP spid="26627" grpId="1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605" y="1352550"/>
            <a:ext cx="10384790" cy="36899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4315" y="421005"/>
            <a:ext cx="79368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Para 2: </a:t>
            </a:r>
            <a:r>
              <a:rPr lang="en-US" altLang="zh-CN" sz="2800">
                <a:latin typeface="Georgia" panose="02040502050405020303" charset="0"/>
                <a:cs typeface="Georgia" panose="02040502050405020303" charset="0"/>
                <a:sym typeface="+mn-ea"/>
              </a:rPr>
              <a:t>problem(s) and suggestion(s)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18455" y="5875020"/>
            <a:ext cx="64801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unrelated problems &amp; suggestions</a:t>
            </a:r>
            <a:endParaRPr lang="en-US" altLang="zh-CN" sz="2800" b="1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4375785" y="4519295"/>
            <a:ext cx="6219190" cy="2921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002030" y="5018405"/>
            <a:ext cx="3599180" cy="2413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838065" y="3447415"/>
            <a:ext cx="4570730" cy="2286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711190" y="2865120"/>
            <a:ext cx="4999990" cy="2286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627" name="矩形 21"/>
          <p:cNvSpPr/>
          <p:nvPr/>
        </p:nvSpPr>
        <p:spPr>
          <a:xfrm>
            <a:off x="234315" y="2887980"/>
            <a:ext cx="506095" cy="450850"/>
          </a:xfrm>
          <a:prstGeom prst="rect">
            <a:avLst/>
          </a:prstGeom>
          <a:solidFill>
            <a:srgbClr val="FD8060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</a:rPr>
              <a:t>3</a:t>
            </a:r>
            <a:endParaRPr lang="en-US" altLang="zh-CN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183765" y="3896995"/>
            <a:ext cx="4756785" cy="3683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035165" y="1853565"/>
            <a:ext cx="3742690" cy="635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1" animBg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-44450" y="1016000"/>
            <a:ext cx="12237085" cy="1170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700">
                <a:latin typeface="Georgia" panose="02040502050405020303" charset="0"/>
                <a:cs typeface="Georgia" panose="02040502050405020303" charset="0"/>
              </a:rPr>
              <a:t>假定你是李华，外教Ryan准备将学生随机分为两人一组，让大家课后练习口语，你认为这样分组存在问题。请你给外教写一封邮件，内容包括：</a:t>
            </a:r>
            <a:endParaRPr lang="zh-CN" altLang="en-US" sz="27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315" y="421005"/>
            <a:ext cx="79368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Para 2: </a:t>
            </a:r>
            <a:r>
              <a:rPr lang="en-US" altLang="zh-CN" sz="2800">
                <a:latin typeface="Georgia" panose="02040502050405020303" charset="0"/>
                <a:cs typeface="Georgia" panose="02040502050405020303" charset="0"/>
                <a:sym typeface="+mn-ea"/>
              </a:rPr>
              <a:t>problem(s) and suggestion(s)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75" y="2186940"/>
            <a:ext cx="2023745" cy="63119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2700" b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problem 1</a:t>
            </a:r>
            <a:endParaRPr lang="en-US" altLang="zh-CN" sz="2700" b="1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1050" y="2068830"/>
            <a:ext cx="20078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divide Ss randomly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17695" y="2241550"/>
            <a:ext cx="73113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affect the output of the group practice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75" y="3543935"/>
            <a:ext cx="2110105" cy="63119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2700" b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suggestion</a:t>
            </a:r>
            <a:endParaRPr lang="en-US" altLang="zh-CN" sz="2700" b="1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13280" y="3383280"/>
            <a:ext cx="23749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00B05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freely</a:t>
            </a:r>
            <a:endParaRPr lang="en-US" altLang="zh-CN" sz="2800" b="1">
              <a:solidFill>
                <a:srgbClr val="00B05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  <a:p>
            <a:r>
              <a:rPr lang="en-US" altLang="zh-CN" sz="2800" b="1">
                <a:solidFill>
                  <a:srgbClr val="00B05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accordingly</a:t>
            </a:r>
            <a:endParaRPr lang="en-US" altLang="zh-CN" sz="2800" b="1">
              <a:solidFill>
                <a:srgbClr val="00B05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21910" y="3598545"/>
            <a:ext cx="68440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</a:pPr>
            <a:r>
              <a:rPr lang="en-US" altLang="zh-CN" sz="2800" b="1">
                <a:solidFill>
                  <a:srgbClr val="00B05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improve practice effciency</a:t>
            </a:r>
            <a:endParaRPr lang="en-US" altLang="zh-CN" sz="2800" b="1">
              <a:solidFill>
                <a:srgbClr val="00B05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56025" y="2981325"/>
            <a:ext cx="74377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different English capacity of each group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76465" y="2621280"/>
            <a:ext cx="360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↑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48735" y="2223770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→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0" y="4532630"/>
            <a:ext cx="2023745" cy="63119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2700" b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problem 2</a:t>
            </a:r>
            <a:endParaRPr lang="en-US" altLang="zh-CN" sz="2700" b="1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10410" y="4425950"/>
            <a:ext cx="19558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divide Ss into pairs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88790" y="4641215"/>
            <a:ext cx="79038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discourage Ss from expressing themselves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48735" y="4641850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→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-2540" y="5913755"/>
            <a:ext cx="2110105" cy="63119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2700" b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suggestion</a:t>
            </a:r>
            <a:endParaRPr lang="en-US" altLang="zh-CN" sz="2700" b="1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13280" y="5751830"/>
            <a:ext cx="28384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00B05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larger groups with leaders</a:t>
            </a:r>
            <a:endParaRPr lang="en-US" altLang="zh-CN" sz="2800" b="1">
              <a:solidFill>
                <a:srgbClr val="00B05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82895" y="5854065"/>
            <a:ext cx="66687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</a:pPr>
            <a:r>
              <a:rPr lang="en-US" altLang="zh-CN" sz="2800" b="1">
                <a:solidFill>
                  <a:srgbClr val="00B05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stimulate students’ motivation</a:t>
            </a:r>
            <a:endParaRPr lang="en-US" altLang="zh-CN" sz="2800" b="1">
              <a:solidFill>
                <a:srgbClr val="00B050"/>
              </a:solidFill>
              <a:latin typeface="Georgia" panose="02040502050405020303" charset="0"/>
              <a:cs typeface="Georgia" panose="02040502050405020303" charset="0"/>
            </a:endParaRPr>
          </a:p>
          <a:p>
            <a:pPr algn="l">
              <a:buClrTx/>
              <a:buSzTx/>
            </a:pPr>
            <a:r>
              <a:rPr lang="en-US" altLang="zh-CN" sz="2800" b="1">
                <a:solidFill>
                  <a:srgbClr val="00B050"/>
                </a:solidFill>
                <a:latin typeface="Georgia" panose="02040502050405020303" charset="0"/>
                <a:cs typeface="Georgia" panose="02040502050405020303" charset="0"/>
              </a:rPr>
              <a:t>make progress together</a:t>
            </a:r>
            <a:endParaRPr lang="en-US" altLang="zh-CN" sz="2800" b="1">
              <a:solidFill>
                <a:srgbClr val="00B05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44415" y="5967730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00B05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→</a:t>
            </a:r>
            <a:endParaRPr lang="en-US" altLang="zh-CN" sz="2800" b="1">
              <a:solidFill>
                <a:srgbClr val="00B05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02910" y="5327650"/>
            <a:ext cx="39071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inactive atmosphere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76465" y="4947920"/>
            <a:ext cx="360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↑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88180" y="3599180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00B05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→</a:t>
            </a:r>
            <a:endParaRPr lang="en-US" altLang="zh-CN" sz="2800" b="1">
              <a:solidFill>
                <a:srgbClr val="00B05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73455" y="0"/>
            <a:ext cx="10096500" cy="685800"/>
            <a:chOff x="1533" y="0"/>
            <a:chExt cx="15900" cy="1080"/>
          </a:xfrm>
        </p:grpSpPr>
        <p:sp>
          <p:nvSpPr>
            <p:cNvPr id="4098" name="矩形 1"/>
            <p:cNvSpPr/>
            <p:nvPr/>
          </p:nvSpPr>
          <p:spPr>
            <a:xfrm>
              <a:off x="1533" y="0"/>
              <a:ext cx="15900" cy="1080"/>
            </a:xfrm>
            <a:prstGeom prst="rect">
              <a:avLst/>
            </a:prstGeom>
            <a:solidFill>
              <a:srgbClr val="5FBFDE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0" name="文本框 3"/>
            <p:cNvSpPr/>
            <p:nvPr/>
          </p:nvSpPr>
          <p:spPr>
            <a:xfrm>
              <a:off x="3093" y="143"/>
              <a:ext cx="1382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</a:rPr>
                <a:t>reasonable problems and </a:t>
              </a:r>
              <a:r>
                <a:rPr lang="en-US" altLang="zh-CN" b="1" dirty="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matched </a:t>
              </a:r>
              <a:r>
                <a:rPr lang="en-US" altLang="zh-CN" b="1" dirty="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</a:rPr>
                <a:t>suggestions</a:t>
              </a:r>
              <a:endParaRPr lang="en-US" altLang="zh-CN" b="1" dirty="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  <a:sym typeface="宋体" panose="02010600030101010101" pitchFamily="2" charset="-122"/>
              </a:endParaRPr>
            </a:p>
          </p:txBody>
        </p:sp>
        <p:sp>
          <p:nvSpPr>
            <p:cNvPr id="4099" name="椭圆 2"/>
            <p:cNvSpPr/>
            <p:nvPr/>
          </p:nvSpPr>
          <p:spPr>
            <a:xfrm>
              <a:off x="2557" y="300"/>
              <a:ext cx="570" cy="570"/>
            </a:xfrm>
            <a:prstGeom prst="ellipse">
              <a:avLst/>
            </a:prstGeom>
            <a:solidFill>
              <a:srgbClr val="FED760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046480" y="1644650"/>
            <a:ext cx="2802255" cy="4762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626100" y="1114425"/>
            <a:ext cx="701040" cy="4762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27140" y="1114425"/>
            <a:ext cx="2091055" cy="4762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3" grpId="1" animBg="1"/>
      <p:bldP spid="9" grpId="1"/>
      <p:bldP spid="15" grpId="0"/>
      <p:bldP spid="15" grpId="1"/>
      <p:bldP spid="10" grpId="0"/>
      <p:bldP spid="10" grpId="1"/>
      <p:bldP spid="14" grpId="0"/>
      <p:bldP spid="13" grpId="0"/>
      <p:bldP spid="14" grpId="1"/>
      <p:bldP spid="13" grpId="1"/>
      <p:bldP spid="16" grpId="0" animBg="1"/>
      <p:bldP spid="17" grpId="0"/>
      <p:bldP spid="19" grpId="0"/>
      <p:bldP spid="16" grpId="1" animBg="1"/>
      <p:bldP spid="17" grpId="1"/>
      <p:bldP spid="19" grpId="1"/>
      <p:bldP spid="18" grpId="0"/>
      <p:bldP spid="18" grpId="1"/>
      <p:bldP spid="25" grpId="0"/>
      <p:bldP spid="24" grpId="0"/>
      <p:bldP spid="25" grpId="1"/>
      <p:bldP spid="24" grpId="1"/>
      <p:bldP spid="11" grpId="0" animBg="1"/>
      <p:bldP spid="12" grpId="0"/>
      <p:bldP spid="11" grpId="1" animBg="1"/>
      <p:bldP spid="12" grpId="1"/>
      <p:bldP spid="26" grpId="0"/>
      <p:bldP spid="100" grpId="0"/>
      <p:bldP spid="26" grpId="1"/>
      <p:bldP spid="100" grpId="1"/>
      <p:bldP spid="20" grpId="0" animBg="1"/>
      <p:bldP spid="21" grpId="0"/>
      <p:bldP spid="20" grpId="1" animBg="1"/>
      <p:bldP spid="21" grpId="1"/>
      <p:bldP spid="23" grpId="0"/>
      <p:bldP spid="22" grpId="0"/>
      <p:bldP spid="23" grpId="1"/>
      <p:bldP spid="22" grpId="1"/>
      <p:bldP spid="28" grpId="0" animBg="1"/>
      <p:bldP spid="6" grpId="0" animBg="1"/>
      <p:bldP spid="7" grpId="0" animBg="1"/>
      <p:bldP spid="28" grpId="1" animBg="1"/>
      <p:bldP spid="6" grpId="1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00330" y="203835"/>
            <a:ext cx="2023745" cy="63119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2700" b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problem 1</a:t>
            </a:r>
            <a:endParaRPr lang="en-US" altLang="zh-CN" sz="2700" b="1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48205" y="85725"/>
            <a:ext cx="20078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divide Ss randomly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34610" y="258445"/>
            <a:ext cx="72688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affect the output of the group practice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330" y="1723390"/>
            <a:ext cx="2110105" cy="63119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2700" b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suggestion</a:t>
            </a:r>
            <a:endParaRPr lang="en-US" altLang="zh-CN" sz="2700" b="1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10435" y="1562735"/>
            <a:ext cx="23749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00B05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freely</a:t>
            </a:r>
            <a:endParaRPr lang="en-US" altLang="zh-CN" sz="2800" b="1">
              <a:solidFill>
                <a:srgbClr val="00B05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  <a:p>
            <a:r>
              <a:rPr lang="en-US" altLang="zh-CN" sz="2800" b="1">
                <a:solidFill>
                  <a:srgbClr val="00B05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accordingly</a:t>
            </a:r>
            <a:endParaRPr lang="en-US" altLang="zh-CN" sz="2800" b="1">
              <a:solidFill>
                <a:srgbClr val="00B05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753225" y="1778000"/>
            <a:ext cx="50552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</a:pPr>
            <a:r>
              <a:rPr lang="en-US" altLang="zh-CN" sz="2800" b="1">
                <a:solidFill>
                  <a:srgbClr val="00B05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improve practice effciency</a:t>
            </a:r>
            <a:endParaRPr lang="en-US" altLang="zh-CN" sz="2800" b="1">
              <a:solidFill>
                <a:srgbClr val="00B05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86300" y="1150620"/>
            <a:ext cx="74377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different English capacity of each group</a:t>
            </a:r>
            <a:endParaRPr lang="en-US" altLang="zh-CN" sz="2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89705" y="0"/>
            <a:ext cx="1285240" cy="631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700">
                <a:latin typeface="Georgia" panose="02040502050405020303" charset="0"/>
                <a:cs typeface="Georgia" panose="02040502050405020303" charset="0"/>
              </a:rPr>
              <a:t>lead to </a:t>
            </a:r>
            <a:endParaRPr lang="en-US" altLang="zh-CN" sz="2700">
              <a:latin typeface="Georgia" panose="02040502050405020303" charset="0"/>
              <a:cs typeface="Georgia" panose="02040502050405020303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4079875" y="562610"/>
            <a:ext cx="1104265" cy="38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5" name="直接箭头连接符 14"/>
          <p:cNvCxnSpPr/>
          <p:nvPr/>
        </p:nvCxnSpPr>
        <p:spPr>
          <a:xfrm flipH="1" flipV="1">
            <a:off x="8397240" y="717550"/>
            <a:ext cx="10160" cy="554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6" name="文本框 15"/>
          <p:cNvSpPr txBox="1"/>
          <p:nvPr/>
        </p:nvSpPr>
        <p:spPr>
          <a:xfrm>
            <a:off x="8505190" y="661035"/>
            <a:ext cx="1285240" cy="631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700">
                <a:latin typeface="Georgia" panose="02040502050405020303" charset="0"/>
                <a:cs typeface="Georgia" panose="02040502050405020303" charset="0"/>
              </a:rPr>
              <a:t>due to </a:t>
            </a:r>
            <a:endParaRPr lang="en-US" altLang="zh-CN" sz="2700">
              <a:latin typeface="Georgia" panose="02040502050405020303" charset="0"/>
              <a:cs typeface="Georgia" panose="02040502050405020303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1034415" y="974725"/>
            <a:ext cx="9525" cy="631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8" name="文本框 17"/>
          <p:cNvSpPr txBox="1"/>
          <p:nvPr/>
        </p:nvSpPr>
        <p:spPr>
          <a:xfrm>
            <a:off x="1153160" y="974725"/>
            <a:ext cx="2180590" cy="631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700">
                <a:latin typeface="Georgia" panose="02040502050405020303" charset="0"/>
                <a:cs typeface="Georgia" panose="02040502050405020303" charset="0"/>
              </a:rPr>
              <a:t>To solve this</a:t>
            </a:r>
            <a:endParaRPr lang="en-US" altLang="zh-CN" sz="2700">
              <a:latin typeface="Georgia" panose="02040502050405020303" charset="0"/>
              <a:cs typeface="Georgia" panose="02040502050405020303" charset="0"/>
            </a:endParaRPr>
          </a:p>
        </p:txBody>
      </p:sp>
      <p:cxnSp>
        <p:nvCxnSpPr>
          <p:cNvPr id="20" name="直接箭头连接符 19"/>
          <p:cNvCxnSpPr>
            <a:stCxn id="12" idx="3"/>
            <a:endCxn id="100" idx="1"/>
          </p:cNvCxnSpPr>
          <p:nvPr/>
        </p:nvCxnSpPr>
        <p:spPr>
          <a:xfrm flipV="1">
            <a:off x="4585335" y="2038985"/>
            <a:ext cx="2167890" cy="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1" name="文本框 20"/>
          <p:cNvSpPr txBox="1"/>
          <p:nvPr/>
        </p:nvSpPr>
        <p:spPr>
          <a:xfrm>
            <a:off x="4585335" y="1932305"/>
            <a:ext cx="2546985" cy="631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700">
                <a:latin typeface="Georgia" panose="02040502050405020303" charset="0"/>
                <a:cs typeface="Georgia" panose="02040502050405020303" charset="0"/>
              </a:rPr>
              <a:t>in which case</a:t>
            </a:r>
            <a:endParaRPr lang="en-US" altLang="zh-CN" sz="2700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l="6110" t="34006" b="10677"/>
          <a:stretch>
            <a:fillRect/>
          </a:stretch>
        </p:blipFill>
        <p:spPr>
          <a:xfrm>
            <a:off x="484505" y="2735580"/>
            <a:ext cx="11457305" cy="3586480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6000115" y="3172460"/>
            <a:ext cx="5641340" cy="762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25500" y="3711575"/>
            <a:ext cx="1060450" cy="762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410065" y="3697605"/>
            <a:ext cx="1228725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825500" y="4193540"/>
            <a:ext cx="3992245" cy="29845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825500" y="4751705"/>
            <a:ext cx="3992245" cy="29845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825500" y="5250180"/>
            <a:ext cx="2397125" cy="1651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830435" y="5250180"/>
            <a:ext cx="963930" cy="1651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736600" y="5777865"/>
            <a:ext cx="2022475" cy="1524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8021320" y="5793105"/>
            <a:ext cx="2022475" cy="1524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9" grpId="1"/>
      <p:bldP spid="10" grpId="1"/>
      <p:bldP spid="13" grpId="1"/>
      <p:bldP spid="11" grpId="1" animBg="1"/>
      <p:bldP spid="12" grpId="1"/>
      <p:bldP spid="100" grpId="1"/>
      <p:bldP spid="7" grpId="0"/>
      <p:bldP spid="16" grpId="0"/>
      <p:bldP spid="18" grpId="0"/>
      <p:bldP spid="21" grpId="0"/>
      <p:bldP spid="7" grpId="1"/>
      <p:bldP spid="16" grpId="1"/>
      <p:bldP spid="18" grpId="1"/>
      <p:bldP spid="21" grpId="1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4106</Words>
  <Application>WPS 演示</Application>
  <PresentationFormat>自定义</PresentationFormat>
  <Paragraphs>264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Georgia</vt:lpstr>
      <vt:lpstr>Calibri Light</vt:lpstr>
      <vt:lpstr>Calibri</vt:lpstr>
      <vt:lpstr>微软雅黑</vt:lpstr>
      <vt:lpstr>Cambria</vt:lpstr>
      <vt:lpstr>黑体</vt:lpstr>
      <vt:lpstr>Adobe 黑体 Std R</vt:lpstr>
      <vt:lpstr>Times New Roman</vt:lpstr>
      <vt:lpstr>Arial Unicode MS</vt:lpstr>
      <vt:lpstr>HelveticaNeue</vt:lpstr>
      <vt:lpstr>Shit Happens</vt:lpstr>
      <vt:lpstr>华文新魏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jc</dc:creator>
  <cp:lastModifiedBy>南山有谷堆</cp:lastModifiedBy>
  <cp:revision>85</cp:revision>
  <dcterms:created xsi:type="dcterms:W3CDTF">2013-11-11T08:35:00Z</dcterms:created>
  <dcterms:modified xsi:type="dcterms:W3CDTF">2023-10-09T01:32:07Z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