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sldIdLst>
    <p:sldId id="564" r:id="rId3"/>
    <p:sldId id="270" r:id="rId4"/>
    <p:sldId id="416" r:id="rId5"/>
    <p:sldId id="417" r:id="rId6"/>
    <p:sldId id="519" r:id="rId8"/>
    <p:sldId id="497" r:id="rId9"/>
    <p:sldId id="508" r:id="rId10"/>
    <p:sldId id="441" r:id="rId11"/>
    <p:sldId id="509" r:id="rId12"/>
    <p:sldId id="468" r:id="rId13"/>
    <p:sldId id="510" r:id="rId14"/>
    <p:sldId id="532" r:id="rId15"/>
    <p:sldId id="533" r:id="rId16"/>
    <p:sldId id="536" r:id="rId17"/>
    <p:sldId id="537" r:id="rId18"/>
    <p:sldId id="544" r:id="rId19"/>
    <p:sldId id="545" r:id="rId20"/>
    <p:sldId id="547" r:id="rId21"/>
    <p:sldId id="548" r:id="rId22"/>
    <p:sldId id="555" r:id="rId23"/>
    <p:sldId id="556" r:id="rId24"/>
    <p:sldId id="558" r:id="rId25"/>
    <p:sldId id="559" r:id="rId26"/>
    <p:sldId id="454" r:id="rId27"/>
    <p:sldId id="277" r:id="rId28"/>
    <p:sldId id="439" r:id="rId29"/>
    <p:sldId id="399" r:id="rId30"/>
  </p:sldIdLst>
  <p:sldSz cx="12192000" cy="6858000"/>
  <p:notesSz cx="6858000" cy="9144000"/>
  <p:embeddedFontLst>
    <p:embeddedFont>
      <p:font typeface="Trebuchet MS" panose="020B0603020202020204"/>
      <p:regular r:id="rId35"/>
      <p:bold r:id="rId36"/>
      <p:italic r:id="rId37"/>
      <p:boldItalic r:id="rId38"/>
    </p:embeddedFont>
    <p:embeddedFont>
      <p:font typeface="微软雅黑" panose="020B0503020204020204" charset="-122"/>
      <p:regular r:id="rId39"/>
    </p:embeddedFont>
    <p:embeddedFont>
      <p:font typeface="华文中宋" panose="02010600040101010101" charset="-122"/>
      <p:regular r:id="rId40"/>
    </p:embeddedFont>
    <p:embeddedFont>
      <p:font typeface="Calibri" panose="020F0502020204030204" charset="0"/>
      <p:regular r:id="rId41"/>
      <p:bold r:id="rId42"/>
      <p:italic r:id="rId43"/>
      <p:boldItalic r:id="rId4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006"/>
        <p:guide pos="385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4" Type="http://schemas.openxmlformats.org/officeDocument/2006/relationships/font" Target="fonts/font10.fntdata"/><Relationship Id="rId43" Type="http://schemas.openxmlformats.org/officeDocument/2006/relationships/font" Target="fonts/font9.fntdata"/><Relationship Id="rId42" Type="http://schemas.openxmlformats.org/officeDocument/2006/relationships/font" Target="fonts/font8.fntdata"/><Relationship Id="rId41" Type="http://schemas.openxmlformats.org/officeDocument/2006/relationships/font" Target="fonts/font7.fntdata"/><Relationship Id="rId40" Type="http://schemas.openxmlformats.org/officeDocument/2006/relationships/font" Target="fonts/font6.fntdata"/><Relationship Id="rId4" Type="http://schemas.openxmlformats.org/officeDocument/2006/relationships/slide" Target="slides/slide2.xml"/><Relationship Id="rId39" Type="http://schemas.openxmlformats.org/officeDocument/2006/relationships/font" Target="fonts/font5.fntdata"/><Relationship Id="rId38" Type="http://schemas.openxmlformats.org/officeDocument/2006/relationships/font" Target="fonts/font4.fntdata"/><Relationship Id="rId37" Type="http://schemas.openxmlformats.org/officeDocument/2006/relationships/font" Target="fonts/font3.fntdata"/><Relationship Id="rId36" Type="http://schemas.openxmlformats.org/officeDocument/2006/relationships/font" Target="fonts/font2.fntdata"/><Relationship Id="rId35" Type="http://schemas.openxmlformats.org/officeDocument/2006/relationships/font" Target="fonts/font1.fntdata"/><Relationship Id="rId34" Type="http://schemas.openxmlformats.org/officeDocument/2006/relationships/commentAuthors" Target="commentAuthors.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 </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 </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tags" Target="../tags/tag1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tags" Target="../tags/tag15.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tags" Target="../tags/tag17.xm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xml"/><Relationship Id="rId1" Type="http://schemas.openxmlformats.org/officeDocument/2006/relationships/tags" Target="../tags/tag23.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tags" Target="../tags/tag26.xml"/><Relationship Id="rId1" Type="http://schemas.openxmlformats.org/officeDocument/2006/relationships/tags" Target="../tags/tag25.xml"/></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xml"/><Relationship Id="rId1" Type="http://schemas.openxmlformats.org/officeDocument/2006/relationships/tags" Target="../tags/tag3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tags" Target="../tags/tag34.xml"/><Relationship Id="rId1" Type="http://schemas.openxmlformats.org/officeDocument/2006/relationships/tags" Target="../tags/tag33.xml"/></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0.xml"/><Relationship Id="rId1" Type="http://schemas.openxmlformats.org/officeDocument/2006/relationships/tags" Target="../tags/tag39.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2.xml"/><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image" Target="../media/image11.png"/><Relationship Id="rId2" Type="http://schemas.microsoft.com/office/2007/relationships/media" Target="../media/media1.mp3"/><Relationship Id="rId1" Type="http://schemas.openxmlformats.org/officeDocument/2006/relationships/audio" Target="../media/media1.mp3"/></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6.xml"/><Relationship Id="rId1" Type="http://schemas.openxmlformats.org/officeDocument/2006/relationships/tags" Target="../tags/tag45.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614045"/>
            <a:ext cx="11751310" cy="316928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19100" y="650875"/>
            <a:ext cx="11502390" cy="1814830"/>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Blue light glasses are largely marketed as a solution to eye strain and as a protectant for the retina. Their effectiveness is not backed up by the science, however. While they are successful in blocking blue light, blue light is not necessarily something that needs to be filtered out for ocular health.</a:t>
            </a:r>
            <a:endParaRPr lang="en-US" altLang="zh-CN" sz="2800">
              <a:latin typeface="Times New Roman" panose="02020603050405020304" charset="0"/>
              <a:cs typeface="Times New Roman" panose="02020603050405020304" charset="0"/>
              <a:sym typeface="+mn-ea"/>
            </a:endParaRPr>
          </a:p>
        </p:txBody>
      </p:sp>
      <p:sp>
        <p:nvSpPr>
          <p:cNvPr id="10" name="文本框 9"/>
          <p:cNvSpPr txBox="1"/>
          <p:nvPr/>
        </p:nvSpPr>
        <p:spPr>
          <a:xfrm>
            <a:off x="459740" y="2416175"/>
            <a:ext cx="11135995" cy="124523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蓝光眼镜在很大程度上是作为一种解决眼睛疲劳和保护视网膜的方法而</a:t>
            </a:r>
            <a:r>
              <a:rPr lang="zh-CN" sz="2500">
                <a:latin typeface="Times New Roman" panose="02020603050405020304" charset="0"/>
                <a:ea typeface="华文中宋" panose="02010600040101010101" charset="-122"/>
                <a:cs typeface="Times New Roman" panose="02020603050405020304" charset="0"/>
              </a:rPr>
              <a:t>推销</a:t>
            </a:r>
            <a:r>
              <a:rPr sz="2500">
                <a:latin typeface="Times New Roman" panose="02020603050405020304" charset="0"/>
                <a:ea typeface="华文中宋" panose="02010600040101010101" charset="-122"/>
                <a:cs typeface="Times New Roman" panose="02020603050405020304" charset="0"/>
              </a:rPr>
              <a:t>的。然而，它们的有效性并没有得到科学的支持。虽然它们可以成功地阻挡蓝光，但为了眼部健康，蓝光不一定需要过滤掉。</a:t>
            </a:r>
            <a:endParaRPr sz="25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5110" y="3928110"/>
            <a:ext cx="11751310" cy="270700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51790" y="4022090"/>
            <a:ext cx="11603355" cy="1383665"/>
          </a:xfrm>
          <a:prstGeom prst="rect">
            <a:avLst/>
          </a:prstGeom>
          <a:noFill/>
        </p:spPr>
        <p:txBody>
          <a:bodyPr wrap="square">
            <a:spAutoFit/>
          </a:bodyPr>
          <a:lstStyle/>
          <a:p>
            <a:pPr algn="l"/>
            <a:r>
              <a:rPr sz="2800">
                <a:latin typeface="Times New Roman" panose="02020603050405020304" charset="0"/>
                <a:cs typeface="Times New Roman" panose="02020603050405020304" charset="0"/>
                <a:sym typeface="+mn-ea"/>
              </a:rPr>
              <a:t>Blue light, which is low-wavelength and high energy, does behave differently on the eye, See says, and in large doses can cause harm to the retina. However, as Benner points out, screens are not a unique example of blue light exposure. </a:t>
            </a:r>
            <a:endParaRPr sz="2800">
              <a:latin typeface="Times New Roman" panose="02020603050405020304" charset="0"/>
              <a:cs typeface="Times New Roman" panose="02020603050405020304" charset="0"/>
              <a:sym typeface="+mn-ea"/>
            </a:endParaRPr>
          </a:p>
        </p:txBody>
      </p:sp>
      <p:sp>
        <p:nvSpPr>
          <p:cNvPr id="14" name="文本框 13"/>
          <p:cNvSpPr txBox="1"/>
          <p:nvPr/>
        </p:nvSpPr>
        <p:spPr>
          <a:xfrm>
            <a:off x="269875" y="5422265"/>
            <a:ext cx="11611610" cy="86042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See说，波长低、能量高的蓝光在眼睛上的表现确实不同，而且大剂量蓝光会对视网膜造成伤害。然而，正如Benner所指出的，屏幕并不是唯一一个蓝光</a:t>
            </a:r>
            <a:r>
              <a:rPr lang="zh-CN" sz="2500">
                <a:latin typeface="Times New Roman" panose="02020603050405020304" charset="0"/>
                <a:ea typeface="华文中宋" panose="02010600040101010101" charset="-122"/>
                <a:cs typeface="Times New Roman" panose="02020603050405020304" charset="0"/>
              </a:rPr>
              <a:t>暴露</a:t>
            </a:r>
            <a:r>
              <a:rPr sz="2500">
                <a:latin typeface="Times New Roman" panose="02020603050405020304" charset="0"/>
                <a:ea typeface="华文中宋" panose="02010600040101010101" charset="-122"/>
                <a:cs typeface="Times New Roman" panose="02020603050405020304" charset="0"/>
              </a:rPr>
              <a:t>的例子。</a:t>
            </a:r>
            <a:endParaRPr sz="25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673735"/>
            <a:ext cx="11751310" cy="378523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43865" y="774700"/>
            <a:ext cx="11502390" cy="2245360"/>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If your eyes are struggling with prolonged contact with screens, there may be another answer. </a:t>
            </a:r>
            <a:r>
              <a:rPr sz="2800">
                <a:latin typeface="Times New Roman" panose="02020603050405020304" charset="0"/>
                <a:cs typeface="Times New Roman" panose="02020603050405020304" charset="0"/>
                <a:sym typeface="+mn-ea"/>
              </a:rPr>
              <a:t>“</a:t>
            </a:r>
            <a:r>
              <a:rPr lang="en-US" altLang="zh-CN" sz="2800">
                <a:latin typeface="Times New Roman" panose="02020603050405020304" charset="0"/>
                <a:cs typeface="Times New Roman" panose="02020603050405020304" charset="0"/>
                <a:sym typeface="+mn-ea"/>
              </a:rPr>
              <a:t>The thought is not so much that screens start to bother our eyes because of the blue light, what is much more likely is that the eyes get dry,” See says. When we focus on something, we stop blinking so much, and our eyes get dry, creating strain.</a:t>
            </a:r>
            <a:endParaRPr lang="en-US" altLang="zh-CN" sz="2800">
              <a:latin typeface="Times New Roman" panose="02020603050405020304" charset="0"/>
              <a:cs typeface="Times New Roman" panose="02020603050405020304" charset="0"/>
              <a:sym typeface="+mn-ea"/>
            </a:endParaRPr>
          </a:p>
        </p:txBody>
      </p:sp>
      <p:sp>
        <p:nvSpPr>
          <p:cNvPr id="10" name="文本框 9"/>
          <p:cNvSpPr txBox="1"/>
          <p:nvPr/>
        </p:nvSpPr>
        <p:spPr>
          <a:xfrm>
            <a:off x="410845" y="3001010"/>
            <a:ext cx="11535410" cy="124523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如果你的眼睛因长时间接触屏幕而感到不适，或许还有另一个答案。</a:t>
            </a:r>
            <a:r>
              <a:rPr lang="en-US" sz="2500">
                <a:latin typeface="Times New Roman" panose="02020603050405020304" charset="0"/>
                <a:ea typeface="华文中宋" panose="02010600040101010101" charset="-122"/>
                <a:cs typeface="Times New Roman" panose="02020603050405020304" charset="0"/>
              </a:rPr>
              <a:t>See</a:t>
            </a:r>
            <a:r>
              <a:rPr sz="2500">
                <a:latin typeface="Times New Roman" panose="02020603050405020304" charset="0"/>
                <a:ea typeface="华文中宋" panose="02010600040101010101" charset="-122"/>
                <a:cs typeface="Times New Roman" panose="02020603050405020304" charset="0"/>
              </a:rPr>
              <a:t>说</a:t>
            </a:r>
            <a:r>
              <a:rPr lang="zh-CN" sz="2500">
                <a:latin typeface="Times New Roman" panose="02020603050405020304" charset="0"/>
                <a:ea typeface="华文中宋" panose="02010600040101010101" charset="-122"/>
                <a:cs typeface="Times New Roman" panose="02020603050405020304" charset="0"/>
              </a:rPr>
              <a:t>：“</a:t>
            </a:r>
            <a:r>
              <a:rPr sz="2500">
                <a:latin typeface="Times New Roman" panose="02020603050405020304" charset="0"/>
                <a:ea typeface="华文中宋" panose="02010600040101010101" charset="-122"/>
                <a:cs typeface="Times New Roman" panose="02020603050405020304" charset="0"/>
              </a:rPr>
              <a:t>这种想法并不是说屏幕会因为蓝光而影响我们的眼睛，更有可能的是眼睛会变</a:t>
            </a:r>
            <a:r>
              <a:rPr lang="zh-CN" sz="2500">
                <a:latin typeface="Times New Roman" panose="02020603050405020304" charset="0"/>
                <a:ea typeface="华文中宋" panose="02010600040101010101" charset="-122"/>
                <a:cs typeface="Times New Roman" panose="02020603050405020304" charset="0"/>
              </a:rPr>
              <a:t>干涩</a:t>
            </a:r>
            <a:r>
              <a:rPr sz="2500">
                <a:latin typeface="Times New Roman" panose="02020603050405020304" charset="0"/>
                <a:ea typeface="华文中宋" panose="02010600040101010101" charset="-122"/>
                <a:cs typeface="Times New Roman" panose="02020603050405020304" charset="0"/>
              </a:rPr>
              <a:t>。</a:t>
            </a:r>
            <a:r>
              <a:rPr lang="zh-CN" sz="2500">
                <a:latin typeface="Times New Roman" panose="02020603050405020304" charset="0"/>
                <a:ea typeface="华文中宋" panose="02010600040101010101" charset="-122"/>
                <a:cs typeface="Times New Roman" panose="02020603050405020304" charset="0"/>
              </a:rPr>
              <a:t>”</a:t>
            </a:r>
            <a:r>
              <a:rPr sz="2500">
                <a:latin typeface="Times New Roman" panose="02020603050405020304" charset="0"/>
                <a:ea typeface="华文中宋" panose="02010600040101010101" charset="-122"/>
                <a:cs typeface="Times New Roman" panose="02020603050405020304" charset="0"/>
              </a:rPr>
              <a:t>当我们专注于某件事时，我们会停止频繁眨眼，眼睛会变干，产生紧张感。</a:t>
            </a:r>
            <a:endParaRPr sz="25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51460" y="4680585"/>
            <a:ext cx="11751310" cy="178244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99415" y="4857750"/>
            <a:ext cx="11603355" cy="953135"/>
          </a:xfrm>
          <a:prstGeom prst="rect">
            <a:avLst/>
          </a:prstGeom>
          <a:noFill/>
        </p:spPr>
        <p:txBody>
          <a:bodyPr wrap="square">
            <a:spAutoFit/>
          </a:bodyPr>
          <a:lstStyle/>
          <a:p>
            <a:pPr algn="l"/>
            <a:r>
              <a:rPr sz="2800">
                <a:latin typeface="Times New Roman" panose="02020603050405020304" charset="0"/>
                <a:cs typeface="Times New Roman" panose="02020603050405020304" charset="0"/>
                <a:sym typeface="+mn-ea"/>
              </a:rPr>
              <a:t>There is no evidence to suggest that blue light glasses are doing harm, so wearing them every day will not likely be a detriment to your health.</a:t>
            </a:r>
            <a:endParaRPr sz="2800">
              <a:latin typeface="Times New Roman" panose="02020603050405020304" charset="0"/>
              <a:cs typeface="Times New Roman" panose="02020603050405020304" charset="0"/>
              <a:sym typeface="+mn-ea"/>
            </a:endParaRPr>
          </a:p>
        </p:txBody>
      </p:sp>
      <p:sp>
        <p:nvSpPr>
          <p:cNvPr id="14" name="文本框 13"/>
          <p:cNvSpPr txBox="1"/>
          <p:nvPr/>
        </p:nvSpPr>
        <p:spPr>
          <a:xfrm>
            <a:off x="420370" y="5744845"/>
            <a:ext cx="11153775" cy="47561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没有证据表明蓝光眼镜有害，所以每天戴蓝光眼镜不会对你的健康造成损害。</a:t>
            </a:r>
            <a:endParaRPr sz="25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830" y="0"/>
            <a:ext cx="11864975" cy="645160"/>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3. News From the WORLD OF MEDICINE</a:t>
            </a:r>
            <a:r>
              <a:rPr lang="en-US" sz="3000" b="1">
                <a:latin typeface="Times New Roman" panose="02020603050405020304" charset="0"/>
                <a:cs typeface="Times New Roman" panose="02020603050405020304" charset="0"/>
              </a:rPr>
              <a:t> </a:t>
            </a:r>
            <a:r>
              <a:rPr lang="en-US" sz="3600" b="1"/>
              <a:t>  </a:t>
            </a:r>
            <a:r>
              <a:rPr lang="zh-CN" sz="3000" b="1">
                <a:solidFill>
                  <a:srgbClr val="ED7D31"/>
                </a:solidFill>
                <a:latin typeface="微软雅黑" panose="020B0503020204020204" charset="-122"/>
                <a:ea typeface="微软雅黑" panose="020B0503020204020204" charset="-122"/>
                <a:cs typeface="微软雅黑" panose="020B0503020204020204" charset="-122"/>
              </a:rPr>
              <a:t>医学</a:t>
            </a:r>
            <a:r>
              <a:rPr sz="3000" b="1">
                <a:solidFill>
                  <a:srgbClr val="ED7D31"/>
                </a:solidFill>
                <a:latin typeface="微软雅黑" panose="020B0503020204020204" charset="-122"/>
                <a:ea typeface="微软雅黑" panose="020B0503020204020204" charset="-122"/>
                <a:cs typeface="微软雅黑" panose="020B0503020204020204" charset="-122"/>
              </a:rPr>
              <a:t>新知</a:t>
            </a:r>
            <a:endParaRPr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1"/>
          <a:stretch>
            <a:fillRect/>
          </a:stretch>
        </p:blipFill>
        <p:spPr>
          <a:xfrm>
            <a:off x="1633220" y="768350"/>
            <a:ext cx="8924290" cy="608965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328930"/>
            <a:ext cx="12029440" cy="6452235"/>
          </a:xfrm>
          <a:prstGeom prst="rect">
            <a:avLst/>
          </a:prstGeom>
          <a:noFill/>
        </p:spPr>
        <p:txBody>
          <a:bodyPr wrap="square" rtlCol="0" anchor="t">
            <a:spAutoFit/>
          </a:bodyPr>
          <a:p>
            <a:pPr indent="0" algn="ctr" fontAlgn="auto">
              <a:lnSpc>
                <a:spcPts val="3100"/>
              </a:lnSpc>
            </a:pPr>
            <a:r>
              <a:rPr sz="2000">
                <a:latin typeface="Times New Roman" panose="02020603050405020304" charset="0"/>
                <a:cs typeface="Times New Roman" panose="02020603050405020304" charset="0"/>
              </a:rPr>
              <a:t>Breathing for Blood Pressure</a:t>
            </a:r>
            <a:endParaRPr sz="2000">
              <a:latin typeface="Times New Roman" panose="02020603050405020304" charset="0"/>
              <a:cs typeface="Times New Roman" panose="02020603050405020304" charset="0"/>
            </a:endParaRPr>
          </a:p>
          <a:p>
            <a:pPr indent="0" fontAlgn="auto">
              <a:lnSpc>
                <a:spcPts val="3100"/>
              </a:lnSpc>
            </a:pPr>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Chances are that, </a:t>
            </a:r>
            <a:r>
              <a:rPr lang="en-US" sz="2000">
                <a:latin typeface="Times New Roman" panose="02020603050405020304" charset="0"/>
                <a:cs typeface="Times New Roman" panose="02020603050405020304" charset="0"/>
              </a:rPr>
              <a:t>______</a:t>
            </a:r>
            <a:r>
              <a:rPr sz="2000">
                <a:solidFill>
                  <a:srgbClr val="FF0000"/>
                </a:solidFill>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you have </a:t>
            </a:r>
            <a:r>
              <a:rPr lang="en-US" altLang="zh-CN" sz="2000">
                <a:solidFill>
                  <a:srgbClr val="0000FF"/>
                </a:solidFill>
                <a:latin typeface="Times New Roman" panose="02020603050405020304" charset="0"/>
                <a:cs typeface="Times New Roman" panose="02020603050405020304" charset="0"/>
              </a:rPr>
              <a:t>respiratory </a:t>
            </a:r>
            <a:r>
              <a:rPr sz="2000">
                <a:latin typeface="Times New Roman" panose="02020603050405020304" charset="0"/>
                <a:cs typeface="Times New Roman" panose="02020603050405020304" charset="0"/>
              </a:rPr>
              <a:t>problems, you don’t think much about your breathing—it just </a:t>
            </a:r>
            <a:r>
              <a:rPr lang="en-US" sz="2000">
                <a:latin typeface="Times New Roman" panose="02020603050405020304" charset="0"/>
                <a:cs typeface="Times New Roman" panose="02020603050405020304" charset="0"/>
              </a:rPr>
              <a:t>_______ (happen)</a:t>
            </a:r>
            <a:r>
              <a:rPr sz="2000">
                <a:latin typeface="Times New Roman" panose="02020603050405020304" charset="0"/>
                <a:cs typeface="Times New Roman" panose="02020603050405020304" charset="0"/>
              </a:rPr>
              <a:t>. But your breathing can affect the health of your entire body, and a new study from Florida State University suggests that </a:t>
            </a:r>
            <a:r>
              <a:rPr lang="en-US" sz="2000">
                <a:latin typeface="Times New Roman" panose="02020603050405020304" charset="0"/>
                <a:cs typeface="Times New Roman" panose="02020603050405020304" charset="0"/>
              </a:rPr>
              <a:t>_____ </a:t>
            </a:r>
            <a:r>
              <a:rPr sz="2000">
                <a:latin typeface="Times New Roman" panose="02020603050405020304" charset="0"/>
                <a:cs typeface="Times New Roman" panose="02020603050405020304" charset="0"/>
              </a:rPr>
              <a:t>you breathe can even lower your blood pressure. In the study, healthy adults with slightly </a:t>
            </a:r>
            <a:r>
              <a:rPr lang="en-US" sz="2000">
                <a:latin typeface="Times New Roman" panose="02020603050405020304" charset="0"/>
                <a:cs typeface="Times New Roman" panose="02020603050405020304" charset="0"/>
              </a:rPr>
              <a:t>________ (elevate) </a:t>
            </a:r>
            <a:r>
              <a:rPr sz="2000">
                <a:latin typeface="Times New Roman" panose="02020603050405020304" charset="0"/>
                <a:cs typeface="Times New Roman" panose="02020603050405020304" charset="0"/>
              </a:rPr>
              <a:t>blood pressure were asked to breathe through the nose for five minutes and then through the mouth for five minutes, while at rest. Their blood pressure measurements were lower when they inhaled and exhaled through the nose only. The researchers hope that future studies will help determine just how to use these </a:t>
            </a:r>
            <a:r>
              <a:rPr lang="en-US" sz="2000">
                <a:latin typeface="Times New Roman" panose="02020603050405020304" charset="0"/>
                <a:cs typeface="Times New Roman" panose="02020603050405020304" charset="0"/>
              </a:rPr>
              <a:t>________ (find)</a:t>
            </a:r>
            <a:r>
              <a:rPr sz="2000">
                <a:solidFill>
                  <a:srgbClr val="FF0000"/>
                </a:solidFill>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to help people manage or improve hypertension.</a:t>
            </a:r>
            <a:endParaRPr sz="2000">
              <a:latin typeface="Times New Roman" panose="02020603050405020304" charset="0"/>
              <a:cs typeface="Times New Roman" panose="02020603050405020304" charset="0"/>
            </a:endParaRPr>
          </a:p>
          <a:p>
            <a:pPr indent="0" algn="ctr" fontAlgn="auto">
              <a:lnSpc>
                <a:spcPts val="3100"/>
              </a:lnSpc>
            </a:pPr>
            <a:r>
              <a:rPr sz="2000">
                <a:latin typeface="Times New Roman" panose="02020603050405020304" charset="0"/>
                <a:cs typeface="Times New Roman" panose="02020603050405020304" charset="0"/>
              </a:rPr>
              <a:t>The Exercise That Takes Years off Your Brain</a:t>
            </a:r>
            <a:endParaRPr sz="2000">
              <a:latin typeface="Times New Roman" panose="02020603050405020304" charset="0"/>
              <a:cs typeface="Times New Roman" panose="02020603050405020304" charset="0"/>
            </a:endParaRPr>
          </a:p>
          <a:p>
            <a:pPr indent="0" fontAlgn="auto">
              <a:lnSpc>
                <a:spcPts val="3100"/>
              </a:lnSpc>
            </a:pPr>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Most people work out to improve their bodies, </a:t>
            </a:r>
            <a:r>
              <a:rPr lang="en-US" sz="2000">
                <a:latin typeface="Times New Roman" panose="02020603050405020304" charset="0"/>
                <a:cs typeface="Times New Roman" panose="02020603050405020304" charset="0"/>
              </a:rPr>
              <a:t>____</a:t>
            </a:r>
            <a:r>
              <a:rPr sz="2000">
                <a:solidFill>
                  <a:srgbClr val="FF0000"/>
                </a:solidFill>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one popular workout may have a powerful effect on brain health too. Tai chi is a form of exercise popular among older adults who want to improve their balance, mobility and general </a:t>
            </a:r>
            <a:r>
              <a:rPr lang="en-US" sz="2000">
                <a:latin typeface="Times New Roman" panose="02020603050405020304" charset="0"/>
                <a:cs typeface="Times New Roman" panose="02020603050405020304" charset="0"/>
              </a:rPr>
              <a:t>______ (fit)</a:t>
            </a:r>
            <a:r>
              <a:rPr sz="2000">
                <a:latin typeface="Times New Roman" panose="02020603050405020304" charset="0"/>
                <a:cs typeface="Times New Roman" panose="02020603050405020304" charset="0"/>
              </a:rPr>
              <a:t>. Now it turns out that this ancient Chinese art may also help keep the brain young. </a:t>
            </a:r>
            <a:r>
              <a:rPr lang="en-US" sz="2000">
                <a:latin typeface="Times New Roman" panose="02020603050405020304" charset="0"/>
                <a:cs typeface="Times New Roman" panose="02020603050405020304" charset="0"/>
              </a:rPr>
              <a:t>____</a:t>
            </a:r>
            <a:r>
              <a:rPr sz="2000">
                <a:solidFill>
                  <a:srgbClr val="FF0000"/>
                </a:solidFill>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Oregon study of more than 300 people in their mid-70s with mild memory loss found that practicing tai chi for six months led to improved scores on memory tests, </a:t>
            </a:r>
            <a:r>
              <a:rPr lang="en-US" altLang="zh-CN" sz="2000">
                <a:solidFill>
                  <a:srgbClr val="0000FF"/>
                </a:solidFill>
                <a:latin typeface="Times New Roman" panose="02020603050405020304" charset="0"/>
                <a:cs typeface="Times New Roman" panose="02020603050405020304" charset="0"/>
              </a:rPr>
              <a:t>equivalent </a:t>
            </a:r>
            <a:r>
              <a:rPr sz="2000">
                <a:latin typeface="Times New Roman" panose="02020603050405020304" charset="0"/>
                <a:cs typeface="Times New Roman" panose="02020603050405020304" charset="0"/>
              </a:rPr>
              <a:t>to </a:t>
            </a:r>
            <a:r>
              <a:rPr lang="en-US" sz="2000">
                <a:latin typeface="Times New Roman" panose="02020603050405020304" charset="0"/>
                <a:cs typeface="Times New Roman" panose="02020603050405020304" charset="0"/>
              </a:rPr>
              <a:t>_______ (gain)</a:t>
            </a:r>
            <a:r>
              <a:rPr sz="2000">
                <a:solidFill>
                  <a:srgbClr val="FF0000"/>
                </a:solidFill>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three to six years of brain health. The researchers believe that it’s the combination of physical movement and the mental challenge of memorizing and executing sequences—much like learning a new dance routine—</a:t>
            </a:r>
            <a:r>
              <a:rPr lang="en-US" sz="2000">
                <a:latin typeface="Times New Roman" panose="02020603050405020304" charset="0"/>
                <a:cs typeface="Times New Roman" panose="02020603050405020304" charset="0"/>
              </a:rPr>
              <a:t>____</a:t>
            </a:r>
            <a:r>
              <a:rPr lang="en-US" sz="2000">
                <a:solidFill>
                  <a:srgbClr val="FF0000"/>
                </a:solidFill>
                <a:latin typeface="Times New Roman" panose="02020603050405020304" charset="0"/>
                <a:cs typeface="Times New Roman" panose="02020603050405020304" charset="0"/>
              </a:rPr>
              <a:t> </a:t>
            </a:r>
            <a:r>
              <a:rPr lang="en-US" sz="2000">
                <a:latin typeface="Times New Roman" panose="02020603050405020304" charset="0"/>
                <a:cs typeface="Times New Roman" panose="02020603050405020304" charset="0"/>
              </a:rPr>
              <a:t>is </a:t>
            </a:r>
            <a:r>
              <a:rPr sz="2000">
                <a:latin typeface="Times New Roman" panose="02020603050405020304" charset="0"/>
                <a:cs typeface="Times New Roman" panose="02020603050405020304" charset="0"/>
              </a:rPr>
              <a:t>responsible for the effect.</a:t>
            </a:r>
            <a:endParaRPr sz="2000">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711450" y="0"/>
            <a:ext cx="4558030" cy="460375"/>
          </a:xfrm>
          <a:prstGeom prst="rect">
            <a:avLst/>
          </a:prstGeom>
          <a:noFill/>
        </p:spPr>
        <p:txBody>
          <a:bodyPr wrap="square" rtlCol="0">
            <a:spAutoFit/>
          </a:bodyPr>
          <a:p>
            <a:pPr algn="l">
              <a:buClrTx/>
              <a:buSzTx/>
              <a:buFontTx/>
            </a:pPr>
            <a:r>
              <a:rPr lang="en-US" sz="2400" b="1" i="1">
                <a:solidFill>
                  <a:srgbClr val="ED7D31"/>
                </a:solidFill>
                <a:latin typeface="Times New Roman" panose="02020603050405020304" charset="0"/>
                <a:ea typeface="微软雅黑" panose="020B0503020204020204" charset="-122"/>
                <a:cs typeface="Times New Roman" panose="02020603050405020304" charset="0"/>
              </a:rPr>
              <a:t>Reader’s Digest</a:t>
            </a:r>
            <a:r>
              <a:rPr lang="en-US" sz="2400" b="1">
                <a:solidFill>
                  <a:srgbClr val="ED7D31"/>
                </a:solidFill>
                <a:latin typeface="Times New Roman" panose="02020603050405020304" charset="0"/>
                <a:ea typeface="微软雅黑" panose="020B0503020204020204" charset="-122"/>
                <a:cs typeface="Times New Roman" panose="02020603050405020304" charset="0"/>
              </a:rPr>
              <a:t> (June 2024 P36</a:t>
            </a:r>
            <a:r>
              <a:rPr lang="en-US" sz="2400" b="1">
                <a:solidFill>
                  <a:srgbClr val="ED7D31"/>
                </a:solidFill>
                <a:latin typeface="Times New Roman" panose="02020603050405020304" charset="0"/>
                <a:ea typeface="微软雅黑" panose="020B0503020204020204" charset="-122"/>
                <a:cs typeface="Times New Roman" panose="02020603050405020304" charset="0"/>
                <a:sym typeface="+mn-ea"/>
              </a:rPr>
              <a:t>)</a:t>
            </a:r>
            <a:endParaRPr lang="en-US" sz="2400" b="1">
              <a:solidFill>
                <a:srgbClr val="ED7D31"/>
              </a:solidFill>
              <a:latin typeface="Times New Roman" panose="02020603050405020304" charset="0"/>
              <a:ea typeface="微软雅黑" panose="020B0503020204020204" charset="-122"/>
              <a:cs typeface="Times New Roman" panose="02020603050405020304" charset="0"/>
              <a:sym typeface="+mn-ea"/>
            </a:endParaRPr>
          </a:p>
        </p:txBody>
      </p:sp>
      <p:sp>
        <p:nvSpPr>
          <p:cNvPr id="13" name="文本框 16"/>
          <p:cNvSpPr txBox="1"/>
          <p:nvPr>
            <p:custDataLst>
              <p:tags r:id="rId2"/>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5" name="文本框 14"/>
          <p:cNvSpPr txBox="1"/>
          <p:nvPr/>
        </p:nvSpPr>
        <p:spPr>
          <a:xfrm>
            <a:off x="2216150" y="829945"/>
            <a:ext cx="845185"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unless</a:t>
            </a:r>
            <a:endParaRPr sz="20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114300" y="1243330"/>
            <a:ext cx="259715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happens</a:t>
            </a:r>
            <a:endParaRPr sz="20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2694940" y="1623695"/>
            <a:ext cx="259715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how </a:t>
            </a:r>
            <a:endParaRPr sz="20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991870" y="2028825"/>
            <a:ext cx="259715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elevated </a:t>
            </a:r>
            <a:endParaRPr sz="20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774065" y="3219450"/>
            <a:ext cx="259715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findings</a:t>
            </a:r>
            <a:endParaRPr sz="20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5223510" y="4002405"/>
            <a:ext cx="259715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but</a:t>
            </a:r>
            <a:endParaRPr sz="20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5732145" y="5566410"/>
            <a:ext cx="92710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gaining</a:t>
            </a:r>
            <a:endParaRPr sz="20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941070" y="4787900"/>
            <a:ext cx="259715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fitness</a:t>
            </a:r>
            <a:endParaRPr sz="20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10683240" y="4787900"/>
            <a:ext cx="53848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An</a:t>
            </a:r>
            <a:endParaRPr sz="20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6756400" y="6364605"/>
            <a:ext cx="259715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that</a:t>
            </a:r>
            <a:endParaRPr sz="20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down)">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3" grpId="0" bldLvl="0" animBg="1"/>
      <p:bldP spid="4" grpId="0" bldLvl="0" animBg="1"/>
      <p:bldP spid="6" grpId="0" bldLvl="0" animBg="1"/>
      <p:bldP spid="7" grpId="0" bldLvl="0" animBg="1"/>
      <p:bldP spid="8" grpId="0" bldLvl="0" animBg="1"/>
      <p:bldP spid="9" grpId="0" bldLvl="0" animBg="1"/>
      <p:bldP spid="10" grpId="0" bldLvl="0" animBg="1"/>
      <p:bldP spid="11" grpId="0" bldLvl="0" animBg="1"/>
      <p:bldP spid="12"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471424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respiratory</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connected with breathing    </a:t>
            </a:r>
            <a:r>
              <a:rPr lang="zh-CN" sz="2800">
                <a:latin typeface="Times New Roman" panose="02020603050405020304" charset="0"/>
                <a:ea typeface="华文中宋" panose="02010600040101010101" charset="-122"/>
                <a:cs typeface="Times New Roman" panose="02020603050405020304" charset="0"/>
                <a:sym typeface="+mn-ea"/>
              </a:rPr>
              <a:t>呼吸的</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 If you smoke then the whole respiratory system is constantly under attack.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sz="2800">
                <a:ea typeface="华文中宋" panose="02010600040101010101" charset="-122"/>
                <a:sym typeface="+mn-ea"/>
              </a:rPr>
              <a:t>如果抽烟，整个呼吸系统就会一直受到损害</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equivalent</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equal in value, amount, meaning, importance, etc.</a:t>
            </a:r>
            <a:r>
              <a:rPr lang="en-US" sz="2800">
                <a:latin typeface="Times New Roman" panose="02020603050405020304" charset="0"/>
                <a:ea typeface="华文中宋" panose="02010600040101010101" charset="-122"/>
                <a:cs typeface="Times New Roman" panose="02020603050405020304" charset="0"/>
              </a:rPr>
              <a:t>     </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（价值、数量、意义、重要性等）相等的，相同的</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His party has just suffered the equivalent of a near-fatal heart attack.</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他所在的政党刚刚经历了一次类似心脏病突发般几近致命的打击。</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200660" y="2692400"/>
            <a:ext cx="527875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He has severe respiratory problems.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43205" y="6029325"/>
            <a:ext cx="779970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Eight kilometers is roughly equivalent to five miles.</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32355" y="2179955"/>
            <a:ext cx="9491980" cy="521970"/>
          </a:xfrm>
          <a:prstGeom prst="rect">
            <a:avLst/>
          </a:prstGeom>
          <a:noFill/>
        </p:spPr>
        <p:txBody>
          <a:bodyPr wrap="square" rtlCol="0" anchor="t">
            <a:spAutoFit/>
          </a:bodyPr>
          <a:lstStyle/>
          <a:p>
            <a:r>
              <a:rPr lang="zh-CN" sz="2800">
                <a:ea typeface="华文中宋" panose="02010600040101010101" charset="-122"/>
              </a:rPr>
              <a:t>他有严重的呼吸问题。</a:t>
            </a:r>
            <a:endParaRPr lang="zh-CN" altLang="en-US" sz="2800">
              <a:ea typeface="华文中宋" panose="02010600040101010101" charset="-122"/>
            </a:endParaRPr>
          </a:p>
        </p:txBody>
      </p:sp>
      <p:cxnSp>
        <p:nvCxnSpPr>
          <p:cNvPr id="3145728" name="直接连接符 8"/>
          <p:cNvCxnSpPr/>
          <p:nvPr/>
        </p:nvCxnSpPr>
        <p:spPr>
          <a:xfrm flipV="1">
            <a:off x="229235" y="3130550"/>
            <a:ext cx="5275580" cy="1778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526530"/>
            <a:ext cx="7722235" cy="127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529840" y="5500370"/>
            <a:ext cx="8297545" cy="521970"/>
          </a:xfrm>
          <a:prstGeom prst="rect">
            <a:avLst/>
          </a:prstGeom>
          <a:noFill/>
        </p:spPr>
        <p:txBody>
          <a:bodyPr wrap="square" rtlCol="0" anchor="t">
            <a:spAutoFit/>
          </a:bodyPr>
          <a:p>
            <a:r>
              <a:rPr lang="zh-CN" altLang="en-US" sz="2800">
                <a:ea typeface="华文中宋" panose="02010600040101010101" charset="-122"/>
              </a:rPr>
              <a:t>八公里约等于五英里。</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59385" y="2162175"/>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211455" y="5507355"/>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0505" y="755650"/>
            <a:ext cx="11751310" cy="215265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61315" y="848995"/>
            <a:ext cx="11594465" cy="1153160"/>
          </a:xfrm>
          <a:prstGeom prst="rect">
            <a:avLst/>
          </a:prstGeom>
          <a:noFill/>
        </p:spPr>
        <p:txBody>
          <a:bodyPr wrap="square">
            <a:spAutoFit/>
          </a:bodyPr>
          <a:lstStyle/>
          <a:p>
            <a:pPr algn="l"/>
            <a:r>
              <a:rPr lang="en-US" altLang="zh-CN" sz="2300">
                <a:latin typeface="Times New Roman" panose="02020603050405020304" charset="0"/>
                <a:cs typeface="Times New Roman" panose="02020603050405020304" charset="0"/>
                <a:sym typeface="+mn-ea"/>
              </a:rPr>
              <a:t>In the study, healthy adults with slightly elevated blood pressure were asked to breathe through the nose for five minutes and then through the mouth for five minutes, while at rest. Their blood pressure measurements were lower when they inhaled and exhaled through the nose only.</a:t>
            </a:r>
            <a:endParaRPr lang="en-US" altLang="zh-CN" sz="2300">
              <a:latin typeface="Times New Roman" panose="02020603050405020304" charset="0"/>
              <a:cs typeface="Times New Roman" panose="02020603050405020304" charset="0"/>
              <a:sym typeface="+mn-ea"/>
            </a:endParaRPr>
          </a:p>
        </p:txBody>
      </p:sp>
      <p:sp>
        <p:nvSpPr>
          <p:cNvPr id="10" name="文本框 9"/>
          <p:cNvSpPr txBox="1"/>
          <p:nvPr/>
        </p:nvSpPr>
        <p:spPr>
          <a:xfrm>
            <a:off x="413385" y="2010410"/>
            <a:ext cx="11558905" cy="737235"/>
          </a:xfrm>
          <a:prstGeom prst="rect">
            <a:avLst/>
          </a:prstGeom>
          <a:noFill/>
        </p:spPr>
        <p:txBody>
          <a:bodyPr wrap="square" rtlCol="0">
            <a:spAutoFit/>
          </a:bodyPr>
          <a:lstStyle/>
          <a:p>
            <a:pPr algn="l">
              <a:buClrTx/>
              <a:buSzTx/>
              <a:buFontTx/>
            </a:pPr>
            <a:r>
              <a:rPr sz="2100">
                <a:latin typeface="Times New Roman" panose="02020603050405020304" charset="0"/>
                <a:ea typeface="华文中宋" panose="02010600040101010101" charset="-122"/>
                <a:cs typeface="Times New Roman" panose="02020603050405020304" charset="0"/>
              </a:rPr>
              <a:t>在这项研究中，研究人员要求血压稍有升高的健康成年人在休息时先用鼻子呼吸5分钟，然后再用嘴呼吸5分钟。当他们只通过鼻子吸气和呼气时，他们的血压测量值较低。</a:t>
            </a:r>
            <a:endParaRPr sz="21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36855" y="3228340"/>
            <a:ext cx="11751310" cy="324802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63220" y="3341370"/>
            <a:ext cx="11689715" cy="1861185"/>
          </a:xfrm>
          <a:prstGeom prst="rect">
            <a:avLst/>
          </a:prstGeom>
          <a:noFill/>
        </p:spPr>
        <p:txBody>
          <a:bodyPr wrap="square">
            <a:spAutoFit/>
          </a:bodyPr>
          <a:lstStyle/>
          <a:p>
            <a:pPr algn="l"/>
            <a:r>
              <a:rPr sz="2300">
                <a:latin typeface="Times New Roman" panose="02020603050405020304" charset="0"/>
                <a:cs typeface="Times New Roman" panose="02020603050405020304" charset="0"/>
                <a:sym typeface="+mn-ea"/>
              </a:rPr>
              <a:t>An Oregon study of more than 300 people in their mid-70s with mild memory loss found that practicing tai chi for six months led to improved scores on memory tests, equivalent to gaining three to six years of brain health. The researchers believe that it</a:t>
            </a:r>
            <a:r>
              <a:rPr lang="en-US" sz="2300">
                <a:latin typeface="Times New Roman" panose="02020603050405020304" charset="0"/>
                <a:cs typeface="Times New Roman" panose="02020603050405020304" charset="0"/>
                <a:sym typeface="+mn-ea"/>
              </a:rPr>
              <a:t>’</a:t>
            </a:r>
            <a:r>
              <a:rPr sz="2300">
                <a:latin typeface="Times New Roman" panose="02020603050405020304" charset="0"/>
                <a:cs typeface="Times New Roman" panose="02020603050405020304" charset="0"/>
                <a:sym typeface="+mn-ea"/>
              </a:rPr>
              <a:t>s the combination of physical movement and the mental challenge of memorizing and executing sequences—much like learning a new dance routine—that is responsible for the effect.</a:t>
            </a:r>
            <a:endParaRPr sz="2300">
              <a:latin typeface="Times New Roman" panose="02020603050405020304" charset="0"/>
              <a:cs typeface="Times New Roman" panose="02020603050405020304" charset="0"/>
              <a:sym typeface="+mn-ea"/>
            </a:endParaRPr>
          </a:p>
        </p:txBody>
      </p:sp>
      <p:sp>
        <p:nvSpPr>
          <p:cNvPr id="14" name="文本框 13"/>
          <p:cNvSpPr txBox="1"/>
          <p:nvPr/>
        </p:nvSpPr>
        <p:spPr>
          <a:xfrm>
            <a:off x="352425" y="5199380"/>
            <a:ext cx="11603990" cy="1060450"/>
          </a:xfrm>
          <a:prstGeom prst="rect">
            <a:avLst/>
          </a:prstGeom>
          <a:noFill/>
        </p:spPr>
        <p:txBody>
          <a:bodyPr wrap="square" rtlCol="0">
            <a:spAutoFit/>
          </a:bodyPr>
          <a:lstStyle/>
          <a:p>
            <a:pPr algn="l">
              <a:buClrTx/>
              <a:buSzTx/>
              <a:buFontTx/>
            </a:pPr>
            <a:r>
              <a:rPr sz="2100">
                <a:latin typeface="Times New Roman" panose="02020603050405020304" charset="0"/>
                <a:ea typeface="华文中宋" panose="02010600040101010101" charset="-122"/>
                <a:cs typeface="Times New Roman" panose="02020603050405020304" charset="0"/>
              </a:rPr>
              <a:t>俄勒冈州对300多名7</a:t>
            </a:r>
            <a:r>
              <a:rPr lang="en-US" sz="2100">
                <a:latin typeface="Times New Roman" panose="02020603050405020304" charset="0"/>
                <a:ea typeface="华文中宋" panose="02010600040101010101" charset="-122"/>
                <a:cs typeface="Times New Roman" panose="02020603050405020304" charset="0"/>
              </a:rPr>
              <a:t>5</a:t>
            </a:r>
            <a:r>
              <a:rPr sz="2100">
                <a:latin typeface="Times New Roman" panose="02020603050405020304" charset="0"/>
                <a:ea typeface="华文中宋" panose="02010600040101010101" charset="-122"/>
                <a:cs typeface="Times New Roman" panose="02020603050405020304" charset="0"/>
              </a:rPr>
              <a:t>岁</a:t>
            </a:r>
            <a:r>
              <a:rPr lang="zh-CN" sz="2100">
                <a:latin typeface="Times New Roman" panose="02020603050405020304" charset="0"/>
                <a:ea typeface="华文中宋" panose="02010600040101010101" charset="-122"/>
                <a:cs typeface="Times New Roman" panose="02020603050405020304" charset="0"/>
              </a:rPr>
              <a:t>左右</a:t>
            </a:r>
            <a:r>
              <a:rPr sz="2100">
                <a:latin typeface="Times New Roman" panose="02020603050405020304" charset="0"/>
                <a:ea typeface="华文中宋" panose="02010600040101010101" charset="-122"/>
                <a:cs typeface="Times New Roman" panose="02020603050405020304" charset="0"/>
              </a:rPr>
              <a:t>的轻度失忆老人进行的一项研究发现，练习太极六个月可以提高记忆力测试的分数，相当于让大脑健康了三到六年。研究人员认为，这是身体</a:t>
            </a:r>
            <a:r>
              <a:rPr lang="zh-CN" sz="2100">
                <a:latin typeface="Times New Roman" panose="02020603050405020304" charset="0"/>
                <a:ea typeface="华文中宋" panose="02010600040101010101" charset="-122"/>
                <a:cs typeface="Times New Roman" panose="02020603050405020304" charset="0"/>
              </a:rPr>
              <a:t>的</a:t>
            </a:r>
            <a:r>
              <a:rPr sz="2100">
                <a:latin typeface="Times New Roman" panose="02020603050405020304" charset="0"/>
                <a:ea typeface="华文中宋" panose="02010600040101010101" charset="-122"/>
                <a:cs typeface="Times New Roman" panose="02020603050405020304" charset="0"/>
              </a:rPr>
              <a:t>运动和记忆</a:t>
            </a:r>
            <a:r>
              <a:rPr lang="zh-CN" sz="2100">
                <a:latin typeface="Times New Roman" panose="02020603050405020304" charset="0"/>
                <a:ea typeface="华文中宋" panose="02010600040101010101" charset="-122"/>
                <a:cs typeface="Times New Roman" panose="02020603050405020304" charset="0"/>
              </a:rPr>
              <a:t>与</a:t>
            </a:r>
            <a:r>
              <a:rPr sz="2100">
                <a:latin typeface="Times New Roman" panose="02020603050405020304" charset="0"/>
                <a:ea typeface="华文中宋" panose="02010600040101010101" charset="-122"/>
                <a:cs typeface="Times New Roman" panose="02020603050405020304" charset="0"/>
              </a:rPr>
              <a:t>执行</a:t>
            </a:r>
            <a:r>
              <a:rPr lang="zh-CN" sz="2100">
                <a:latin typeface="Times New Roman" panose="02020603050405020304" charset="0"/>
                <a:ea typeface="华文中宋" panose="02010600040101010101" charset="-122"/>
                <a:cs typeface="Times New Roman" panose="02020603050405020304" charset="0"/>
              </a:rPr>
              <a:t>动作</a:t>
            </a:r>
            <a:r>
              <a:rPr sz="2100">
                <a:latin typeface="Times New Roman" panose="02020603050405020304" charset="0"/>
                <a:ea typeface="华文中宋" panose="02010600040101010101" charset="-122"/>
                <a:cs typeface="Times New Roman" panose="02020603050405020304" charset="0"/>
              </a:rPr>
              <a:t>顺序的</a:t>
            </a:r>
            <a:r>
              <a:rPr lang="zh-CN" sz="2100">
                <a:latin typeface="Times New Roman" panose="02020603050405020304" charset="0"/>
                <a:ea typeface="华文中宋" panose="02010600040101010101" charset="-122"/>
                <a:cs typeface="Times New Roman" panose="02020603050405020304" charset="0"/>
              </a:rPr>
              <a:t>脑力</a:t>
            </a:r>
            <a:r>
              <a:rPr sz="2100">
                <a:latin typeface="Times New Roman" panose="02020603050405020304" charset="0"/>
                <a:ea typeface="华文中宋" panose="02010600040101010101" charset="-122"/>
                <a:cs typeface="Times New Roman" panose="02020603050405020304" charset="0"/>
              </a:rPr>
              <a:t>挑战的结合</a:t>
            </a:r>
            <a:r>
              <a:rPr lang="zh-CN" sz="2100">
                <a:latin typeface="Times New Roman" panose="02020603050405020304" charset="0"/>
                <a:ea typeface="华文中宋" panose="02010600040101010101" charset="-122"/>
                <a:cs typeface="Times New Roman" panose="02020603050405020304" charset="0"/>
              </a:rPr>
              <a:t>（</a:t>
            </a:r>
            <a:r>
              <a:rPr sz="2100">
                <a:latin typeface="Times New Roman" panose="02020603050405020304" charset="0"/>
                <a:ea typeface="华文中宋" panose="02010600040101010101" charset="-122"/>
                <a:cs typeface="Times New Roman" panose="02020603050405020304" charset="0"/>
              </a:rPr>
              <a:t>就像学习一种新的舞蹈套路一样</a:t>
            </a:r>
            <a:r>
              <a:rPr lang="zh-CN" sz="2100">
                <a:latin typeface="Times New Roman" panose="02020603050405020304" charset="0"/>
                <a:ea typeface="华文中宋" panose="02010600040101010101" charset="-122"/>
                <a:cs typeface="Times New Roman" panose="02020603050405020304" charset="0"/>
              </a:rPr>
              <a:t>）造</a:t>
            </a:r>
            <a:r>
              <a:rPr sz="2100">
                <a:latin typeface="Times New Roman" panose="02020603050405020304" charset="0"/>
                <a:ea typeface="华文中宋" panose="02010600040101010101" charset="-122"/>
                <a:cs typeface="Times New Roman" panose="02020603050405020304" charset="0"/>
              </a:rPr>
              <a:t>成</a:t>
            </a:r>
            <a:r>
              <a:rPr lang="zh-CN" sz="2100">
                <a:latin typeface="Times New Roman" panose="02020603050405020304" charset="0"/>
                <a:ea typeface="华文中宋" panose="02010600040101010101" charset="-122"/>
                <a:cs typeface="Times New Roman" panose="02020603050405020304" charset="0"/>
              </a:rPr>
              <a:t>了</a:t>
            </a:r>
            <a:r>
              <a:rPr sz="2100">
                <a:latin typeface="Times New Roman" panose="02020603050405020304" charset="0"/>
                <a:ea typeface="华文中宋" panose="02010600040101010101" charset="-122"/>
                <a:cs typeface="Times New Roman" panose="02020603050405020304" charset="0"/>
              </a:rPr>
              <a:t>这种效果</a:t>
            </a:r>
            <a:r>
              <a:rPr lang="zh-CN" sz="2100">
                <a:latin typeface="Times New Roman" panose="02020603050405020304" charset="0"/>
                <a:ea typeface="华文中宋" panose="02010600040101010101" charset="-122"/>
                <a:cs typeface="Times New Roman" panose="02020603050405020304" charset="0"/>
              </a:rPr>
              <a:t>。</a:t>
            </a:r>
            <a:endParaRPr lang="zh-CN" sz="21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0"/>
            <a:ext cx="11864975" cy="1106805"/>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4. Consumers curb growth in first quarter</a:t>
            </a:r>
            <a:r>
              <a:rPr lang="en-US" sz="3000" b="1">
                <a:latin typeface="Times New Roman" panose="02020603050405020304" charset="0"/>
                <a:cs typeface="Times New Roman" panose="02020603050405020304" charset="0"/>
              </a:rPr>
              <a:t> </a:t>
            </a:r>
            <a:r>
              <a:rPr lang="en-US" sz="3600" b="1"/>
              <a:t>  </a:t>
            </a:r>
            <a:endParaRPr lang="en-US" sz="3600" b="1"/>
          </a:p>
          <a:p>
            <a:pPr algn="ctr"/>
            <a:r>
              <a:rPr lang="zh-CN" altLang="en-US" sz="3000" b="1">
                <a:solidFill>
                  <a:srgbClr val="ED7D31"/>
                </a:solidFill>
                <a:latin typeface="微软雅黑" panose="020B0503020204020204" charset="-122"/>
                <a:ea typeface="微软雅黑" panose="020B0503020204020204" charset="-122"/>
                <a:cs typeface="微软雅黑" panose="020B0503020204020204" charset="-122"/>
              </a:rPr>
              <a:t>美第一季度经济增速放缓</a:t>
            </a:r>
            <a:endParaRPr lang="zh-CN" altLang="en-US"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1"/>
          <a:stretch>
            <a:fillRect/>
          </a:stretch>
        </p:blipFill>
        <p:spPr>
          <a:xfrm>
            <a:off x="2347595" y="1106805"/>
            <a:ext cx="7496175" cy="575119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414020"/>
            <a:ext cx="12081510" cy="6452235"/>
          </a:xfrm>
          <a:prstGeom prst="rect">
            <a:avLst/>
          </a:prstGeom>
          <a:noFill/>
        </p:spPr>
        <p:txBody>
          <a:bodyPr wrap="square" rtlCol="0" anchor="t">
            <a:spAutoFit/>
          </a:bodyPr>
          <a:p>
            <a:pPr indent="0" fontAlgn="auto">
              <a:lnSpc>
                <a:spcPts val="3100"/>
              </a:lnSpc>
            </a:pPr>
            <a:r>
              <a:rPr lang="en-US" sz="2200">
                <a:latin typeface="Times New Roman" panose="02020603050405020304" charset="0"/>
                <a:cs typeface="Times New Roman" panose="02020603050405020304" charset="0"/>
              </a:rPr>
              <a:t>    </a:t>
            </a:r>
            <a:r>
              <a:rPr sz="2200">
                <a:latin typeface="Times New Roman" panose="02020603050405020304" charset="0"/>
                <a:cs typeface="Times New Roman" panose="02020603050405020304" charset="0"/>
              </a:rPr>
              <a:t>The U.S. economy grew more slowly in the first quarter than </a:t>
            </a:r>
            <a:r>
              <a:rPr lang="en-US" sz="2200">
                <a:latin typeface="Times New Roman" panose="02020603050405020304" charset="0"/>
                <a:cs typeface="Times New Roman" panose="02020603050405020304" charset="0"/>
              </a:rPr>
              <a:t>__________ (previous) </a:t>
            </a:r>
            <a:r>
              <a:rPr sz="2200">
                <a:latin typeface="Times New Roman" panose="02020603050405020304" charset="0"/>
                <a:cs typeface="Times New Roman" panose="02020603050405020304" charset="0"/>
              </a:rPr>
              <a:t>estimated after </a:t>
            </a:r>
            <a:r>
              <a:rPr lang="en-US" altLang="zh-CN" sz="2200">
                <a:solidFill>
                  <a:srgbClr val="0000FF"/>
                </a:solidFill>
                <a:latin typeface="Times New Roman" panose="02020603050405020304" charset="0"/>
                <a:cs typeface="Times New Roman" panose="02020603050405020304" charset="0"/>
              </a:rPr>
              <a:t>downward </a:t>
            </a:r>
            <a:r>
              <a:rPr sz="2200">
                <a:latin typeface="Times New Roman" panose="02020603050405020304" charset="0"/>
                <a:cs typeface="Times New Roman" panose="02020603050405020304" charset="0"/>
              </a:rPr>
              <a:t>revisions to consumer spending and a key measure of inflation ticked down, </a:t>
            </a:r>
            <a:r>
              <a:rPr lang="en-US" sz="2200">
                <a:latin typeface="Times New Roman" panose="02020603050405020304" charset="0"/>
                <a:cs typeface="Times New Roman" panose="02020603050405020304" charset="0"/>
              </a:rPr>
              <a:t>_______ (keep) </a:t>
            </a:r>
            <a:r>
              <a:rPr sz="2200">
                <a:latin typeface="Times New Roman" panose="02020603050405020304" charset="0"/>
                <a:cs typeface="Times New Roman" panose="02020603050405020304" charset="0"/>
              </a:rPr>
              <a:t>the Federal Reserve on track to possibly begin cutting interest rates at least once before the end of the year.</a:t>
            </a:r>
            <a:endParaRPr sz="2200">
              <a:latin typeface="Times New Roman" panose="02020603050405020304" charset="0"/>
              <a:cs typeface="Times New Roman" panose="02020603050405020304" charset="0"/>
            </a:endParaRPr>
          </a:p>
          <a:p>
            <a:pPr indent="0" fontAlgn="auto">
              <a:lnSpc>
                <a:spcPts val="3100"/>
              </a:lnSpc>
            </a:pPr>
            <a:r>
              <a:rPr lang="en-US" sz="2200">
                <a:latin typeface="Times New Roman" panose="02020603050405020304" charset="0"/>
                <a:cs typeface="Times New Roman" panose="02020603050405020304" charset="0"/>
              </a:rPr>
              <a:t>    </a:t>
            </a:r>
            <a:r>
              <a:rPr sz="2200">
                <a:latin typeface="Times New Roman" panose="02020603050405020304" charset="0"/>
                <a:cs typeface="Times New Roman" panose="02020603050405020304" charset="0"/>
              </a:rPr>
              <a:t>Gross domestic product — the broadest measure of economic activity — grew at an 1.3 percent annualized rate from January through March, the Commerce Department reported</a:t>
            </a:r>
            <a:r>
              <a:rPr lang="en-US" sz="2200">
                <a:latin typeface="Times New Roman" panose="02020603050405020304" charset="0"/>
                <a:cs typeface="Times New Roman" panose="02020603050405020304" charset="0"/>
              </a:rPr>
              <a:t> </a:t>
            </a:r>
            <a:r>
              <a:rPr sz="2200">
                <a:latin typeface="Times New Roman" panose="02020603050405020304" charset="0"/>
                <a:cs typeface="Times New Roman" panose="02020603050405020304" charset="0"/>
              </a:rPr>
              <a:t>Thursday, down </a:t>
            </a:r>
            <a:r>
              <a:rPr lang="en-US" sz="2200">
                <a:latin typeface="Times New Roman" panose="02020603050405020304" charset="0"/>
                <a:cs typeface="Times New Roman" panose="02020603050405020304" charset="0"/>
              </a:rPr>
              <a:t>_____ </a:t>
            </a:r>
            <a:r>
              <a:rPr sz="2200">
                <a:latin typeface="Times New Roman" panose="02020603050405020304" charset="0"/>
                <a:cs typeface="Times New Roman" panose="02020603050405020304" charset="0"/>
              </a:rPr>
              <a:t>the advance estimate of 1.6 percent and notably </a:t>
            </a:r>
            <a:r>
              <a:rPr lang="en-US" sz="2200">
                <a:latin typeface="Times New Roman" panose="02020603050405020304" charset="0"/>
                <a:cs typeface="Times New Roman" panose="02020603050405020304" charset="0"/>
              </a:rPr>
              <a:t>______ (slow) </a:t>
            </a:r>
            <a:r>
              <a:rPr sz="2200">
                <a:latin typeface="Times New Roman" panose="02020603050405020304" charset="0"/>
                <a:cs typeface="Times New Roman" panose="02020603050405020304" charset="0"/>
              </a:rPr>
              <a:t>than the 3.4 percent pace in the final three months of 2023.</a:t>
            </a:r>
            <a:endParaRPr sz="2200">
              <a:latin typeface="Times New Roman" panose="02020603050405020304" charset="0"/>
              <a:cs typeface="Times New Roman" panose="02020603050405020304" charset="0"/>
            </a:endParaRPr>
          </a:p>
          <a:p>
            <a:pPr indent="0" fontAlgn="auto">
              <a:lnSpc>
                <a:spcPts val="3100"/>
              </a:lnSpc>
            </a:pPr>
            <a:r>
              <a:rPr lang="en-US" sz="2200">
                <a:latin typeface="Times New Roman" panose="02020603050405020304" charset="0"/>
                <a:cs typeface="Times New Roman" panose="02020603050405020304" charset="0"/>
              </a:rPr>
              <a:t>    </a:t>
            </a:r>
            <a:r>
              <a:rPr sz="2200">
                <a:latin typeface="Times New Roman" panose="02020603050405020304" charset="0"/>
                <a:cs typeface="Times New Roman" panose="02020603050405020304" charset="0"/>
              </a:rPr>
              <a:t>The first-quarter growth downgrade </a:t>
            </a:r>
            <a:r>
              <a:rPr lang="en-US" sz="2200">
                <a:latin typeface="Times New Roman" panose="02020603050405020304" charset="0"/>
                <a:cs typeface="Times New Roman" panose="02020603050405020304" charset="0"/>
              </a:rPr>
              <a:t>________ (suggest) </a:t>
            </a:r>
            <a:r>
              <a:rPr sz="2200">
                <a:latin typeface="Times New Roman" panose="02020603050405020304" charset="0"/>
                <a:cs typeface="Times New Roman" panose="02020603050405020304" charset="0"/>
              </a:rPr>
              <a:t>that the U.S. central bank’s aim of gradually cooling the economy through high interest rates is having </a:t>
            </a:r>
            <a:r>
              <a:rPr lang="en-US" sz="2200">
                <a:latin typeface="Times New Roman" panose="02020603050405020304" charset="0"/>
                <a:cs typeface="Times New Roman" panose="02020603050405020304" charset="0"/>
              </a:rPr>
              <a:t>___ </a:t>
            </a:r>
            <a:r>
              <a:rPr sz="2200">
                <a:latin typeface="Times New Roman" panose="02020603050405020304" charset="0"/>
                <a:cs typeface="Times New Roman" panose="02020603050405020304" charset="0"/>
              </a:rPr>
              <a:t>effect as consumers increasingly </a:t>
            </a:r>
            <a:r>
              <a:rPr lang="en-US" altLang="zh-CN" sz="2200">
                <a:solidFill>
                  <a:srgbClr val="0000FF"/>
                </a:solidFill>
                <a:latin typeface="Times New Roman" panose="02020603050405020304" charset="0"/>
                <a:cs typeface="Times New Roman" panose="02020603050405020304" charset="0"/>
              </a:rPr>
              <a:t>balk </a:t>
            </a:r>
            <a:r>
              <a:rPr sz="2200">
                <a:latin typeface="Times New Roman" panose="02020603050405020304" charset="0"/>
                <a:cs typeface="Times New Roman" panose="02020603050405020304" charset="0"/>
              </a:rPr>
              <a:t>at higher prices, although it remains uncertain</a:t>
            </a:r>
            <a:r>
              <a:rPr lang="en-US" sz="2200">
                <a:latin typeface="Times New Roman" panose="02020603050405020304" charset="0"/>
                <a:cs typeface="Times New Roman" panose="02020603050405020304" charset="0"/>
              </a:rPr>
              <a:t> ___________ </a:t>
            </a:r>
            <a:r>
              <a:rPr sz="2200">
                <a:latin typeface="Times New Roman" panose="02020603050405020304" charset="0"/>
                <a:cs typeface="Times New Roman" panose="02020603050405020304" charset="0"/>
              </a:rPr>
              <a:t>the weakening trend in inflation will continue. Corporate profits dropped for the first time in a year, falling 0.6 percent to $3.39 trillion from the fourth quarter’s record high.</a:t>
            </a:r>
            <a:endParaRPr sz="2200">
              <a:latin typeface="Times New Roman" panose="02020603050405020304" charset="0"/>
              <a:cs typeface="Times New Roman" panose="02020603050405020304" charset="0"/>
            </a:endParaRPr>
          </a:p>
          <a:p>
            <a:pPr indent="0" fontAlgn="auto">
              <a:lnSpc>
                <a:spcPts val="3100"/>
              </a:lnSpc>
            </a:pPr>
            <a:r>
              <a:rPr lang="en-US" sz="2200">
                <a:latin typeface="Times New Roman" panose="02020603050405020304" charset="0"/>
                <a:cs typeface="Times New Roman" panose="02020603050405020304" charset="0"/>
              </a:rPr>
              <a:t>    </a:t>
            </a:r>
            <a:r>
              <a:rPr sz="2200">
                <a:latin typeface="Times New Roman" panose="02020603050405020304" charset="0"/>
                <a:cs typeface="Times New Roman" panose="02020603050405020304" charset="0"/>
              </a:rPr>
              <a:t>“The downward revision to economic </a:t>
            </a:r>
            <a:r>
              <a:rPr lang="en-US" sz="2200">
                <a:latin typeface="Times New Roman" panose="02020603050405020304" charset="0"/>
                <a:cs typeface="Times New Roman" panose="02020603050405020304" charset="0"/>
              </a:rPr>
              <a:t>_______ (grow) </a:t>
            </a:r>
            <a:r>
              <a:rPr sz="2200">
                <a:latin typeface="Times New Roman" panose="02020603050405020304" charset="0"/>
                <a:cs typeface="Times New Roman" panose="02020603050405020304" charset="0"/>
              </a:rPr>
              <a:t>as well as smaller downward revisions to inflation make the Fed a little more likely </a:t>
            </a:r>
            <a:r>
              <a:rPr lang="en-US" sz="2200">
                <a:latin typeface="Times New Roman" panose="02020603050405020304" charset="0"/>
                <a:cs typeface="Times New Roman" panose="02020603050405020304" charset="0"/>
              </a:rPr>
              <a:t>_______ (start)</a:t>
            </a:r>
            <a:r>
              <a:rPr sz="2200">
                <a:latin typeface="Times New Roman" panose="02020603050405020304" charset="0"/>
                <a:cs typeface="Times New Roman" panose="02020603050405020304" charset="0"/>
              </a:rPr>
              <a:t> reducing interest rates by September,” said Bill Adams, the chief </a:t>
            </a:r>
            <a:r>
              <a:rPr lang="en-US" sz="2200">
                <a:latin typeface="Times New Roman" panose="02020603050405020304" charset="0"/>
                <a:cs typeface="Times New Roman" panose="02020603050405020304" charset="0"/>
              </a:rPr>
              <a:t>_________ (economy) </a:t>
            </a:r>
            <a:r>
              <a:rPr sz="2200">
                <a:latin typeface="Times New Roman" panose="02020603050405020304" charset="0"/>
                <a:cs typeface="Times New Roman" panose="02020603050405020304" charset="0"/>
              </a:rPr>
              <a:t>at Comerica Bank. “With the economy operating in low gear, a margin of slack capacity is opening up, and consumers are feeling less flush.”</a:t>
            </a:r>
            <a:endParaRPr sz="2200">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57450" y="24765"/>
            <a:ext cx="7095490" cy="460375"/>
          </a:xfrm>
          <a:prstGeom prst="rect">
            <a:avLst/>
          </a:prstGeom>
          <a:noFill/>
        </p:spPr>
        <p:txBody>
          <a:bodyPr wrap="square" rtlCol="0">
            <a:spAutoFit/>
          </a:bodyPr>
          <a:p>
            <a:pPr algn="l">
              <a:buClrTx/>
              <a:buSzTx/>
              <a:buFontTx/>
            </a:pPr>
            <a:r>
              <a:rPr sz="2400" b="1" i="1">
                <a:solidFill>
                  <a:srgbClr val="ED7D31"/>
                </a:solidFill>
                <a:latin typeface="微软雅黑" panose="020B0503020204020204" charset="-122"/>
                <a:ea typeface="微软雅黑" panose="020B0503020204020204" charset="-122"/>
                <a:cs typeface="微软雅黑" panose="020B0503020204020204" charset="-122"/>
              </a:rPr>
              <a:t>The Washington Post</a:t>
            </a:r>
            <a:r>
              <a:rPr lang="en-US" sz="2400" b="1" i="1">
                <a:solidFill>
                  <a:srgbClr val="ED7D31"/>
                </a:solidFill>
                <a:latin typeface="微软雅黑" panose="020B0503020204020204" charset="-122"/>
                <a:ea typeface="微软雅黑" panose="020B0503020204020204" charset="-122"/>
                <a:cs typeface="微软雅黑" panose="020B0503020204020204" charset="-122"/>
              </a:rPr>
              <a:t> </a:t>
            </a:r>
            <a:r>
              <a:rPr sz="2400" b="1">
                <a:solidFill>
                  <a:srgbClr val="ED7D31"/>
                </a:solidFill>
                <a:latin typeface="微软雅黑" panose="020B0503020204020204" charset="-122"/>
                <a:ea typeface="微软雅黑" panose="020B0503020204020204" charset="-122"/>
                <a:cs typeface="微软雅黑" panose="020B0503020204020204" charset="-122"/>
              </a:rPr>
              <a:t>(May 31st, 2024 A14)</a:t>
            </a:r>
            <a:endParaRPr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3" name="文本框 16"/>
          <p:cNvSpPr txBox="1"/>
          <p:nvPr>
            <p:custDataLst>
              <p:tags r:id="rId2"/>
            </p:custDataLst>
          </p:nvPr>
        </p:nvSpPr>
        <p:spPr>
          <a:xfrm>
            <a:off x="-19050" y="-8255"/>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5" name="文本框 14"/>
          <p:cNvSpPr txBox="1"/>
          <p:nvPr/>
        </p:nvSpPr>
        <p:spPr>
          <a:xfrm>
            <a:off x="7341870" y="509905"/>
            <a:ext cx="1450975"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previously </a:t>
            </a:r>
            <a:endParaRPr sz="22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9971405" y="913765"/>
            <a:ext cx="106680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keeping </a:t>
            </a:r>
            <a:endParaRPr sz="22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11223625" y="2072005"/>
            <a:ext cx="663575"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from </a:t>
            </a:r>
            <a:endParaRPr sz="22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5521325" y="2481580"/>
            <a:ext cx="86614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slower </a:t>
            </a:r>
            <a:endParaRPr sz="22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4547870" y="3267710"/>
            <a:ext cx="114554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suggests </a:t>
            </a:r>
            <a:endParaRPr sz="22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6646545" y="3662680"/>
            <a:ext cx="41910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an </a:t>
            </a:r>
            <a:endParaRPr sz="22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5103495" y="4062095"/>
            <a:ext cx="259715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whether </a:t>
            </a:r>
            <a:r>
              <a:rPr lang="en-US" sz="2200">
                <a:solidFill>
                  <a:srgbClr val="FF0000"/>
                </a:solidFill>
                <a:latin typeface="Times New Roman" panose="02020603050405020304" charset="0"/>
                <a:cs typeface="Times New Roman" panose="02020603050405020304" charset="0"/>
                <a:sym typeface="+mn-ea"/>
              </a:rPr>
              <a:t>/ if</a:t>
            </a:r>
            <a:endParaRPr lang="en-US" sz="22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4747895" y="5236845"/>
            <a:ext cx="259715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growth </a:t>
            </a:r>
            <a:endParaRPr sz="22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4873625" y="5641340"/>
            <a:ext cx="259715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to start</a:t>
            </a:r>
            <a:endParaRPr sz="22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2125980" y="6029325"/>
            <a:ext cx="259715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economist </a:t>
            </a:r>
            <a:endParaRPr sz="22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3" grpId="0" bldLvl="0" animBg="1"/>
      <p:bldP spid="4" grpId="0" bldLvl="0" animBg="1"/>
      <p:bldP spid="6" grpId="0" bldLvl="0" animBg="1"/>
      <p:bldP spid="7" grpId="0" bldLvl="0" animBg="1"/>
      <p:bldP spid="8" grpId="0" bldLvl="0" animBg="1"/>
      <p:bldP spid="9" grpId="0" bldLvl="0" animBg="1"/>
      <p:bldP spid="10" grpId="0" bldLvl="0" animBg="1"/>
      <p:bldP spid="11" grpId="0" bldLvl="0" animBg="1"/>
      <p:bldP spid="12"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510159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downward</a:t>
            </a:r>
            <a:r>
              <a:rPr lang="en-US" altLang="zh-CN" sz="2800">
                <a:latin typeface="Times New Roman" panose="02020603050405020304" charset="0"/>
                <a:ea typeface="华文中宋" panose="02010600040101010101" charset="-122"/>
                <a:cs typeface="Times New Roman" panose="02020603050405020304" charset="0"/>
                <a:sym typeface="+mn-ea"/>
              </a:rPr>
              <a:t>: moving or pointing towards a lower level</a:t>
            </a:r>
            <a:r>
              <a:rPr lang="en-US" sz="2800">
                <a:latin typeface="Times New Roman" panose="02020603050405020304" charset="0"/>
                <a:ea typeface="华文中宋" panose="02010600040101010101" charset="-122"/>
                <a:cs typeface="Times New Roman" panose="02020603050405020304" charset="0"/>
                <a:sym typeface="+mn-ea"/>
              </a:rPr>
              <a:t>    </a:t>
            </a:r>
            <a:r>
              <a:rPr lang="zh-CN" sz="2800">
                <a:latin typeface="Times New Roman" panose="02020603050405020304" charset="0"/>
                <a:ea typeface="华文中宋" panose="02010600040101010101" charset="-122"/>
                <a:cs typeface="Times New Roman" panose="02020603050405020304" charset="0"/>
                <a:sym typeface="+mn-ea"/>
              </a:rPr>
              <a:t>下降的；向下的</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She was trapped in a downward spiral of personal unhappiness.</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sz="2800">
                <a:latin typeface="Times New Roman" panose="02020603050405020304" charset="0"/>
                <a:ea typeface="华文中宋" panose="02010600040101010101" charset="-122"/>
                <a:cs typeface="Times New Roman" panose="02020603050405020304" charset="0"/>
              </a:rPr>
              <a:t>她陷入了个人不幸的旋涡难以自拔</a:t>
            </a:r>
            <a:r>
              <a:rPr sz="2800">
                <a:latin typeface="Times New Roman" panose="02020603050405020304" charset="0"/>
                <a:ea typeface="华文中宋" panose="02010600040101010101" charset="-122"/>
                <a:cs typeface="Times New Roman" panose="02020603050405020304" charset="0"/>
              </a:rPr>
              <a:t>。</a:t>
            </a:r>
            <a:endParaRPr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balk</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to be unwilling to do sth or become involved in sth because it is difficult, dangerous, etc.</a:t>
            </a: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畏缩；回避</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Many parents may balk at the idea of paying $500 for a pair of shoes.</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lang="zh-CN" sz="2800">
                <a:ea typeface="华文中宋" panose="02010600040101010101" charset="-122"/>
              </a:rPr>
              <a:t>许多做父母的可能不愿出</a:t>
            </a:r>
            <a:r>
              <a:rPr lang="en-US" altLang="zh-CN" sz="2800">
                <a:ea typeface="华文中宋" panose="02010600040101010101" charset="-122"/>
              </a:rPr>
              <a:t>500</a:t>
            </a:r>
            <a:r>
              <a:rPr lang="zh-CN" altLang="en-US" sz="2800">
                <a:ea typeface="华文中宋" panose="02010600040101010101" charset="-122"/>
              </a:rPr>
              <a:t>元钱买一双鞋。</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53035" y="2715260"/>
            <a:ext cx="902335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downward trend in home ownership is likely to continue.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25425" y="6263005"/>
            <a:ext cx="905002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Even biology undergraduates may balk at animal experiments.</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32355" y="2188210"/>
            <a:ext cx="9491980" cy="521970"/>
          </a:xfrm>
          <a:prstGeom prst="rect">
            <a:avLst/>
          </a:prstGeom>
          <a:noFill/>
        </p:spPr>
        <p:txBody>
          <a:bodyPr wrap="square" rtlCol="0" anchor="t">
            <a:spAutoFit/>
          </a:bodyPr>
          <a:lstStyle/>
          <a:p>
            <a:r>
              <a:rPr lang="zh-CN" sz="2800">
                <a:ea typeface="华文中宋" panose="02010600040101010101" charset="-122"/>
              </a:rPr>
              <a:t>拥有房屋所有权者人数减少的趋势可能会持续</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a:off x="211455" y="3161665"/>
            <a:ext cx="8906510" cy="165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708140"/>
            <a:ext cx="9050655" cy="127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480310" y="5690235"/>
            <a:ext cx="8297545" cy="521970"/>
          </a:xfrm>
          <a:prstGeom prst="rect">
            <a:avLst/>
          </a:prstGeom>
          <a:noFill/>
        </p:spPr>
        <p:txBody>
          <a:bodyPr wrap="square" rtlCol="0" anchor="t">
            <a:spAutoFit/>
          </a:bodyPr>
          <a:p>
            <a:r>
              <a:rPr lang="zh-CN" altLang="en-US" sz="2800">
                <a:ea typeface="华文中宋" panose="02010600040101010101" charset="-122"/>
              </a:rPr>
              <a:t>面对动物实验，哪怕是生物专业的大学生也会畏缩。</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39065" y="2201545"/>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211455" y="5697220"/>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69240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53060" y="832485"/>
            <a:ext cx="11593195" cy="1630045"/>
          </a:xfrm>
          <a:prstGeom prst="rect">
            <a:avLst/>
          </a:prstGeom>
          <a:noFill/>
        </p:spPr>
        <p:txBody>
          <a:bodyPr wrap="square">
            <a:spAutoFit/>
          </a:bodyPr>
          <a:lstStyle/>
          <a:p>
            <a:pPr algn="l"/>
            <a:r>
              <a:rPr lang="en-US" altLang="zh-CN" sz="2500">
                <a:latin typeface="Times New Roman" panose="02020603050405020304" charset="0"/>
                <a:cs typeface="Times New Roman" panose="02020603050405020304" charset="0"/>
                <a:sym typeface="+mn-ea"/>
              </a:rPr>
              <a:t>The U.S. economy grew more slowly in the first quarter than previously estimated after downward revisions to consumer spending and a key measure of inflation ticked down, keeping the Federal Reserve on track to possibly begin cutting interest rates at least once before the end of the year.</a:t>
            </a:r>
            <a:endParaRPr lang="en-US" altLang="zh-CN" sz="2500">
              <a:latin typeface="Times New Roman" panose="02020603050405020304" charset="0"/>
              <a:cs typeface="Times New Roman" panose="02020603050405020304" charset="0"/>
              <a:sym typeface="+mn-ea"/>
            </a:endParaRPr>
          </a:p>
        </p:txBody>
      </p:sp>
      <p:sp>
        <p:nvSpPr>
          <p:cNvPr id="10" name="文本框 9"/>
          <p:cNvSpPr txBox="1"/>
          <p:nvPr/>
        </p:nvSpPr>
        <p:spPr>
          <a:xfrm>
            <a:off x="387350" y="2454275"/>
            <a:ext cx="11419205" cy="768350"/>
          </a:xfrm>
          <a:prstGeom prst="rect">
            <a:avLst/>
          </a:prstGeom>
          <a:noFill/>
        </p:spPr>
        <p:txBody>
          <a:bodyPr wrap="square" rtlCol="0">
            <a:spAutoFit/>
          </a:bodyPr>
          <a:lstStyle/>
          <a:p>
            <a:pPr algn="l">
              <a:buClrTx/>
              <a:buSzTx/>
              <a:buFontTx/>
            </a:pPr>
            <a:r>
              <a:rPr sz="2200">
                <a:latin typeface="Times New Roman" panose="02020603050405020304" charset="0"/>
                <a:ea typeface="华文中宋" panose="02010600040101010101" charset="-122"/>
                <a:cs typeface="Times New Roman" panose="02020603050405020304" charset="0"/>
              </a:rPr>
              <a:t>美国第一季度经济增速低于此前的预期，此前消费者支出数据被下修，一项关键通胀指标也有所下降，这使得美国联邦储备委员会有可能在年底前至少开始一次降息。</a:t>
            </a:r>
            <a:endParaRPr sz="22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5110" y="3862070"/>
            <a:ext cx="11751310" cy="270700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3939540"/>
            <a:ext cx="11603355" cy="1630045"/>
          </a:xfrm>
          <a:prstGeom prst="rect">
            <a:avLst/>
          </a:prstGeom>
          <a:noFill/>
        </p:spPr>
        <p:txBody>
          <a:bodyPr wrap="square">
            <a:spAutoFit/>
          </a:bodyPr>
          <a:lstStyle/>
          <a:p>
            <a:pPr algn="l"/>
            <a:r>
              <a:rPr sz="2500">
                <a:latin typeface="Times New Roman" panose="02020603050405020304" charset="0"/>
                <a:cs typeface="Times New Roman" panose="02020603050405020304" charset="0"/>
                <a:sym typeface="+mn-ea"/>
              </a:rPr>
              <a:t>The first-quarter growth downgrade suggests </a:t>
            </a:r>
            <a:r>
              <a:rPr lang="en-US" sz="2500">
                <a:latin typeface="Times New Roman" panose="02020603050405020304" charset="0"/>
                <a:cs typeface="Times New Roman" panose="02020603050405020304" charset="0"/>
                <a:sym typeface="+mn-ea"/>
              </a:rPr>
              <a:t>t</a:t>
            </a:r>
            <a:r>
              <a:rPr sz="2500">
                <a:latin typeface="Times New Roman" panose="02020603050405020304" charset="0"/>
                <a:cs typeface="Times New Roman" panose="02020603050405020304" charset="0"/>
                <a:sym typeface="+mn-ea"/>
              </a:rPr>
              <a:t>hat the U.S. central bank</a:t>
            </a:r>
            <a:r>
              <a:rPr lang="en-US" sz="2500">
                <a:latin typeface="Times New Roman" panose="02020603050405020304" charset="0"/>
                <a:cs typeface="Times New Roman" panose="02020603050405020304" charset="0"/>
                <a:sym typeface="+mn-ea"/>
              </a:rPr>
              <a:t>’</a:t>
            </a:r>
            <a:r>
              <a:rPr sz="2500">
                <a:latin typeface="Times New Roman" panose="02020603050405020304" charset="0"/>
                <a:cs typeface="Times New Roman" panose="02020603050405020304" charset="0"/>
                <a:sym typeface="+mn-ea"/>
              </a:rPr>
              <a:t>s aim of gradually cooling the economy through high interest rates is having an effect as consumers increasingly balk at higher prices, although it remains uncertain whether the weakening trend in inflation will continue. </a:t>
            </a:r>
            <a:endParaRPr sz="2500">
              <a:latin typeface="Times New Roman" panose="02020603050405020304" charset="0"/>
              <a:cs typeface="Times New Roman" panose="02020603050405020304" charset="0"/>
              <a:sym typeface="+mn-ea"/>
            </a:endParaRPr>
          </a:p>
        </p:txBody>
      </p:sp>
      <p:sp>
        <p:nvSpPr>
          <p:cNvPr id="14" name="文本框 13"/>
          <p:cNvSpPr txBox="1"/>
          <p:nvPr/>
        </p:nvSpPr>
        <p:spPr>
          <a:xfrm>
            <a:off x="401955" y="5546090"/>
            <a:ext cx="11320145" cy="768350"/>
          </a:xfrm>
          <a:prstGeom prst="rect">
            <a:avLst/>
          </a:prstGeom>
          <a:noFill/>
        </p:spPr>
        <p:txBody>
          <a:bodyPr wrap="square" rtlCol="0">
            <a:spAutoFit/>
          </a:bodyPr>
          <a:lstStyle/>
          <a:p>
            <a:pPr algn="l">
              <a:buClrTx/>
              <a:buSzTx/>
              <a:buFontTx/>
            </a:pPr>
            <a:r>
              <a:rPr sz="2200">
                <a:latin typeface="Times New Roman" panose="02020603050405020304" charset="0"/>
                <a:ea typeface="华文中宋" panose="02010600040101010101" charset="-122"/>
                <a:cs typeface="Times New Roman" panose="02020603050405020304" charset="0"/>
              </a:rPr>
              <a:t>美国第一季</a:t>
            </a:r>
            <a:r>
              <a:rPr lang="zh-CN" sz="2200">
                <a:latin typeface="Times New Roman" panose="02020603050405020304" charset="0"/>
                <a:ea typeface="华文中宋" panose="02010600040101010101" charset="-122"/>
                <a:cs typeface="Times New Roman" panose="02020603050405020304" charset="0"/>
              </a:rPr>
              <a:t>度</a:t>
            </a:r>
            <a:r>
              <a:rPr sz="2200">
                <a:latin typeface="Times New Roman" panose="02020603050405020304" charset="0"/>
                <a:ea typeface="华文中宋" panose="02010600040101010101" charset="-122"/>
                <a:cs typeface="Times New Roman" panose="02020603050405020304" charset="0"/>
              </a:rPr>
              <a:t>经济</a:t>
            </a:r>
            <a:r>
              <a:rPr lang="zh-CN" sz="2200">
                <a:latin typeface="Times New Roman" panose="02020603050405020304" charset="0"/>
                <a:ea typeface="华文中宋" panose="02010600040101010101" charset="-122"/>
                <a:cs typeface="Times New Roman" panose="02020603050405020304" charset="0"/>
              </a:rPr>
              <a:t>增长</a:t>
            </a:r>
            <a:r>
              <a:rPr sz="2200">
                <a:latin typeface="Times New Roman" panose="02020603050405020304" charset="0"/>
                <a:ea typeface="华文中宋" panose="02010600040101010101" charset="-122"/>
                <a:cs typeface="Times New Roman" panose="02020603050405020304" charset="0"/>
              </a:rPr>
              <a:t>预估下调表明，美</a:t>
            </a:r>
            <a:r>
              <a:rPr lang="zh-CN" sz="2200">
                <a:latin typeface="Times New Roman" panose="02020603050405020304" charset="0"/>
                <a:ea typeface="华文中宋" panose="02010600040101010101" charset="-122"/>
                <a:cs typeface="Times New Roman" panose="02020603050405020304" charset="0"/>
              </a:rPr>
              <a:t>央行</a:t>
            </a:r>
            <a:r>
              <a:rPr sz="2200">
                <a:latin typeface="Times New Roman" panose="02020603050405020304" charset="0"/>
                <a:ea typeface="华文中宋" panose="02010600040101010101" charset="-122"/>
                <a:cs typeface="Times New Roman" panose="02020603050405020304" charset="0"/>
              </a:rPr>
              <a:t>通过高利率逐步为经济降温的目标正在发挥作用，因消费者对物价上涨越来越望而却步，不过通胀趋弱的趋势是否会持续仍不确定。</a:t>
            </a:r>
            <a:endParaRPr sz="22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1980" y="4930775"/>
            <a:ext cx="7052310"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May 1st</a:t>
            </a:r>
            <a:r>
              <a:t>-</a:t>
            </a:r>
            <a:r>
              <a:rPr lang="en-US"/>
              <a:t>31st</a:t>
            </a:r>
            <a:r>
              <a:t>, 202</a:t>
            </a:r>
            <a:r>
              <a:rPr lang="en-US"/>
              <a:t>4</a:t>
            </a:r>
            <a:endParaRPr lang="en-US"/>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830" y="0"/>
            <a:ext cx="11864975" cy="1106805"/>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5. Full-time WFH can make you fat and depressed</a:t>
            </a:r>
            <a:r>
              <a:rPr lang="en-US" sz="3000" b="1">
                <a:latin typeface="Times New Roman" panose="02020603050405020304" charset="0"/>
                <a:cs typeface="Times New Roman" panose="02020603050405020304" charset="0"/>
              </a:rPr>
              <a:t> </a:t>
            </a:r>
            <a:r>
              <a:rPr lang="en-US" sz="3600" b="1"/>
              <a:t>  </a:t>
            </a:r>
            <a:endParaRPr lang="en-US" sz="3600" b="1"/>
          </a:p>
          <a:p>
            <a:pPr algn="ctr"/>
            <a:r>
              <a:rPr sz="3000" b="1">
                <a:solidFill>
                  <a:srgbClr val="ED7D31"/>
                </a:solidFill>
                <a:latin typeface="微软雅黑" panose="020B0503020204020204" charset="-122"/>
                <a:ea typeface="微软雅黑" panose="020B0503020204020204" charset="-122"/>
                <a:cs typeface="微软雅黑" panose="020B0503020204020204" charset="-122"/>
              </a:rPr>
              <a:t>全职</a:t>
            </a:r>
            <a:r>
              <a:rPr lang="zh-CN" sz="3000" b="1">
                <a:solidFill>
                  <a:srgbClr val="ED7D31"/>
                </a:solidFill>
                <a:latin typeface="微软雅黑" panose="020B0503020204020204" charset="-122"/>
                <a:ea typeface="微软雅黑" panose="020B0503020204020204" charset="-122"/>
                <a:cs typeface="微软雅黑" panose="020B0503020204020204" charset="-122"/>
              </a:rPr>
              <a:t>居家办公</a:t>
            </a:r>
            <a:r>
              <a:rPr sz="3000" b="1">
                <a:solidFill>
                  <a:srgbClr val="ED7D31"/>
                </a:solidFill>
                <a:latin typeface="微软雅黑" panose="020B0503020204020204" charset="-122"/>
                <a:ea typeface="微软雅黑" panose="020B0503020204020204" charset="-122"/>
                <a:cs typeface="微软雅黑" panose="020B0503020204020204" charset="-122"/>
              </a:rPr>
              <a:t>会</a:t>
            </a:r>
            <a:r>
              <a:rPr lang="zh-CN" sz="3000" b="1">
                <a:solidFill>
                  <a:srgbClr val="ED7D31"/>
                </a:solidFill>
                <a:latin typeface="微软雅黑" panose="020B0503020204020204" charset="-122"/>
                <a:ea typeface="微软雅黑" panose="020B0503020204020204" charset="-122"/>
                <a:cs typeface="微软雅黑" panose="020B0503020204020204" charset="-122"/>
              </a:rPr>
              <a:t>使人</a:t>
            </a:r>
            <a:r>
              <a:rPr sz="3000" b="1">
                <a:solidFill>
                  <a:srgbClr val="ED7D31"/>
                </a:solidFill>
                <a:latin typeface="微软雅黑" panose="020B0503020204020204" charset="-122"/>
                <a:ea typeface="微软雅黑" panose="020B0503020204020204" charset="-122"/>
                <a:cs typeface="微软雅黑" panose="020B0503020204020204" charset="-122"/>
              </a:rPr>
              <a:t>变胖</a:t>
            </a:r>
            <a:r>
              <a:rPr lang="zh-CN" sz="3000" b="1">
                <a:solidFill>
                  <a:srgbClr val="ED7D31"/>
                </a:solidFill>
                <a:latin typeface="微软雅黑" panose="020B0503020204020204" charset="-122"/>
                <a:ea typeface="微软雅黑" panose="020B0503020204020204" charset="-122"/>
                <a:cs typeface="微软雅黑" panose="020B0503020204020204" charset="-122"/>
              </a:rPr>
              <a:t>和</a:t>
            </a:r>
            <a:r>
              <a:rPr sz="3000" b="1">
                <a:solidFill>
                  <a:srgbClr val="ED7D31"/>
                </a:solidFill>
                <a:latin typeface="微软雅黑" panose="020B0503020204020204" charset="-122"/>
                <a:ea typeface="微软雅黑" panose="020B0503020204020204" charset="-122"/>
                <a:cs typeface="微软雅黑" panose="020B0503020204020204" charset="-122"/>
              </a:rPr>
              <a:t>抑郁</a:t>
            </a:r>
            <a:r>
              <a:rPr lang="zh-CN" sz="3000" b="1">
                <a:solidFill>
                  <a:srgbClr val="ED7D31"/>
                </a:solidFill>
                <a:latin typeface="微软雅黑" panose="020B0503020204020204" charset="-122"/>
                <a:ea typeface="微软雅黑" panose="020B0503020204020204" charset="-122"/>
                <a:cs typeface="微软雅黑" panose="020B0503020204020204" charset="-122"/>
              </a:rPr>
              <a:t>？</a:t>
            </a:r>
            <a:endParaRPr lang="zh-CN"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1"/>
          <a:stretch>
            <a:fillRect/>
          </a:stretch>
        </p:blipFill>
        <p:spPr>
          <a:xfrm>
            <a:off x="3294380" y="1254125"/>
            <a:ext cx="5603875" cy="560387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19050" y="419100"/>
            <a:ext cx="12211050" cy="6452235"/>
          </a:xfrm>
          <a:prstGeom prst="rect">
            <a:avLst/>
          </a:prstGeom>
          <a:noFill/>
        </p:spPr>
        <p:txBody>
          <a:bodyPr wrap="square" rtlCol="0" anchor="t">
            <a:spAutoFit/>
          </a:bodyPr>
          <a:p>
            <a:pPr indent="0" fontAlgn="auto">
              <a:lnSpc>
                <a:spcPts val="3100"/>
              </a:lnSpc>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Working from home all week </a:t>
            </a:r>
            <a:r>
              <a:rPr lang="en-US">
                <a:latin typeface="Times New Roman" panose="02020603050405020304" charset="0"/>
                <a:cs typeface="Times New Roman" panose="02020603050405020304" charset="0"/>
              </a:rPr>
              <a:t>_________ (increase) </a:t>
            </a:r>
            <a:r>
              <a:rPr>
                <a:latin typeface="Times New Roman" panose="02020603050405020304" charset="0"/>
                <a:cs typeface="Times New Roman" panose="02020603050405020304" charset="0"/>
              </a:rPr>
              <a:t>the risk of being overweight and depressed, a study has revealed, with hybrid staff the happiest and healthiest.</a:t>
            </a: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Analysis of 5,000 employees from several UK businesses found that those who work </a:t>
            </a:r>
            <a:r>
              <a:rPr lang="en-US">
                <a:latin typeface="Times New Roman" panose="02020603050405020304" charset="0"/>
                <a:cs typeface="Times New Roman" panose="02020603050405020304" charset="0"/>
              </a:rPr>
              <a:t>________ (remote) </a:t>
            </a:r>
            <a:r>
              <a:rPr>
                <a:latin typeface="Times New Roman" panose="02020603050405020304" charset="0"/>
                <a:cs typeface="Times New Roman" panose="02020603050405020304" charset="0"/>
              </a:rPr>
              <a:t>five days a week took twice as many sick days on average compared with those going into the office. Staff with a hybrid working pattern — splitting their time </a:t>
            </a:r>
            <a:r>
              <a:rPr lang="en-US">
                <a:latin typeface="Times New Roman" panose="02020603050405020304" charset="0"/>
                <a:cs typeface="Times New Roman" panose="02020603050405020304" charset="0"/>
              </a:rPr>
              <a:t>________ </a:t>
            </a:r>
            <a:r>
              <a:rPr>
                <a:latin typeface="Times New Roman" panose="02020603050405020304" charset="0"/>
                <a:cs typeface="Times New Roman" panose="02020603050405020304" charset="0"/>
              </a:rPr>
              <a:t>home and commuting in — were the happiest, healthiest and had the highest productivity levels at work.</a:t>
            </a:r>
            <a:endParaRPr>
              <a:latin typeface="Times New Roman" panose="02020603050405020304" charset="0"/>
              <a:cs typeface="Times New Roman" panose="02020603050405020304" charset="0"/>
            </a:endParaRPr>
          </a:p>
          <a:p>
            <a:pPr indent="0" fontAlgn="auto">
              <a:lnSpc>
                <a:spcPts val="3100"/>
              </a:lnSpc>
            </a:pPr>
            <a:r>
              <a:rPr lang="en-US">
                <a:latin typeface="Times New Roman" panose="02020603050405020304" charset="0"/>
                <a:cs typeface="Times New Roman" panose="02020603050405020304" charset="0"/>
              </a:rPr>
              <a:t>    ____ </a:t>
            </a:r>
            <a:r>
              <a:rPr>
                <a:latin typeface="Times New Roman" panose="02020603050405020304" charset="0"/>
                <a:cs typeface="Times New Roman" panose="02020603050405020304" charset="0"/>
              </a:rPr>
              <a:t>report, by the health insurer Vitality, found 12 per cent of people who are fully remote suffered </a:t>
            </a:r>
            <a:r>
              <a:rPr lang="en-US">
                <a:latin typeface="Times New Roman" panose="02020603050405020304" charset="0"/>
                <a:cs typeface="Times New Roman" panose="02020603050405020304" charset="0"/>
              </a:rPr>
              <a:t>__________ (depress)</a:t>
            </a:r>
            <a:r>
              <a:rPr>
                <a:latin typeface="Times New Roman" panose="02020603050405020304" charset="0"/>
                <a:cs typeface="Times New Roman" panose="02020603050405020304" charset="0"/>
              </a:rPr>
              <a:t>, compared with 10 per cent of full-time office workers and 8 per cent of hybrid workers. Only 20 per cent of hybrid workers were obese compared with 25 per cent of those working from home full time, and 24 per cent of full-time office staff. People who stayed at home were also more likely to have joint or back pain, </a:t>
            </a:r>
            <a:r>
              <a:rPr lang="en-US">
                <a:latin typeface="Times New Roman" panose="02020603050405020304" charset="0"/>
                <a:cs typeface="Times New Roman" panose="02020603050405020304" charset="0"/>
              </a:rPr>
              <a:t>______ </a:t>
            </a:r>
            <a:r>
              <a:rPr>
                <a:latin typeface="Times New Roman" panose="02020603050405020304" charset="0"/>
                <a:cs typeface="Times New Roman" panose="02020603050405020304" charset="0"/>
              </a:rPr>
              <a:t>can be caused by </a:t>
            </a:r>
            <a:r>
              <a:rPr lang="en-US" altLang="zh-CN">
                <a:solidFill>
                  <a:srgbClr val="0000FF"/>
                </a:solidFill>
                <a:latin typeface="Times New Roman" panose="02020603050405020304" charset="0"/>
                <a:cs typeface="Times New Roman" panose="02020603050405020304" charset="0"/>
              </a:rPr>
              <a:t>hunch</a:t>
            </a:r>
            <a:r>
              <a:rPr>
                <a:latin typeface="Times New Roman" panose="02020603050405020304" charset="0"/>
                <a:cs typeface="Times New Roman" panose="02020603050405020304" charset="0"/>
              </a:rPr>
              <a:t>ing over a laptop all day. Some 87 per cent of those working from home had at least one musculoskeletal condition, compared with 80 per cent of hybrid workers and 78 per cent of office workers. </a:t>
            </a:r>
            <a:endParaRPr>
              <a:latin typeface="Times New Roman" panose="02020603050405020304" charset="0"/>
              <a:cs typeface="Times New Roman" panose="02020603050405020304" charset="0"/>
            </a:endParaRPr>
          </a:p>
          <a:p>
            <a:pPr indent="0" fontAlgn="auto">
              <a:lnSpc>
                <a:spcPts val="3100"/>
              </a:lnSpc>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Hybrid </a:t>
            </a:r>
            <a:r>
              <a:rPr lang="en-US">
                <a:latin typeface="Times New Roman" panose="02020603050405020304" charset="0"/>
                <a:cs typeface="Times New Roman" panose="02020603050405020304" charset="0"/>
              </a:rPr>
              <a:t>__________ (employ) </a:t>
            </a:r>
            <a:r>
              <a:rPr>
                <a:latin typeface="Times New Roman" panose="02020603050405020304" charset="0"/>
                <a:cs typeface="Times New Roman" panose="02020603050405020304" charset="0"/>
              </a:rPr>
              <a:t>took the fewest sick days, </a:t>
            </a:r>
            <a:r>
              <a:rPr lang="en-US">
                <a:latin typeface="Times New Roman" panose="02020603050405020304" charset="0"/>
                <a:cs typeface="Times New Roman" panose="02020603050405020304" charset="0"/>
              </a:rPr>
              <a:t>averaging </a:t>
            </a:r>
            <a:r>
              <a:rPr>
                <a:latin typeface="Times New Roman" panose="02020603050405020304" charset="0"/>
                <a:cs typeface="Times New Roman" panose="02020603050405020304" charset="0"/>
              </a:rPr>
              <a:t>five a year, compared with ten for those working from home. They also reported the </a:t>
            </a:r>
            <a:r>
              <a:rPr lang="en-US">
                <a:latin typeface="Times New Roman" panose="02020603050405020304" charset="0"/>
                <a:cs typeface="Times New Roman" panose="02020603050405020304" charset="0"/>
              </a:rPr>
              <a:t>_______ (high) </a:t>
            </a:r>
            <a:r>
              <a:rPr>
                <a:latin typeface="Times New Roman" panose="02020603050405020304" charset="0"/>
                <a:cs typeface="Times New Roman" panose="02020603050405020304" charset="0"/>
              </a:rPr>
              <a:t>productivity, and were less likely to say that health issues </a:t>
            </a:r>
            <a:r>
              <a:rPr lang="en-US">
                <a:latin typeface="Times New Roman" panose="02020603050405020304" charset="0"/>
                <a:cs typeface="Times New Roman" panose="02020603050405020304" charset="0"/>
              </a:rPr>
              <a:t>_________ (include) </a:t>
            </a:r>
            <a:r>
              <a:rPr>
                <a:latin typeface="Times New Roman" panose="02020603050405020304" charset="0"/>
                <a:cs typeface="Times New Roman" panose="02020603050405020304" charset="0"/>
              </a:rPr>
              <a:t>anxiety and depression had an impact on their capacity to work. Experts said this reflected the greater “flexibility and variety” </a:t>
            </a:r>
            <a:r>
              <a:rPr lang="en-US">
                <a:latin typeface="Times New Roman" panose="02020603050405020304" charset="0"/>
                <a:cs typeface="Times New Roman" panose="02020603050405020304" charset="0"/>
              </a:rPr>
              <a:t>_______ (offer) </a:t>
            </a:r>
            <a:r>
              <a:rPr>
                <a:latin typeface="Times New Roman" panose="02020603050405020304" charset="0"/>
                <a:cs typeface="Times New Roman" panose="02020603050405020304" charset="0"/>
              </a:rPr>
              <a:t>by hybrid working, with employees more engaged in their jobs when not </a:t>
            </a:r>
            <a:r>
              <a:rPr lang="en-US" altLang="zh-CN">
                <a:solidFill>
                  <a:srgbClr val="0000FF"/>
                </a:solidFill>
                <a:latin typeface="Times New Roman" panose="02020603050405020304" charset="0"/>
                <a:cs typeface="Times New Roman" panose="02020603050405020304" charset="0"/>
              </a:rPr>
              <a:t>dread</a:t>
            </a:r>
            <a:r>
              <a:rPr>
                <a:latin typeface="Times New Roman" panose="02020603050405020304" charset="0"/>
                <a:cs typeface="Times New Roman" panose="02020603050405020304" charset="0"/>
              </a:rPr>
              <a:t>ing the “monotony” of being at the same desk for five days in a row or wasting hours a day commuting.</a:t>
            </a:r>
            <a:endParaRPr lang="en-US">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57450" y="24765"/>
            <a:ext cx="9386570" cy="460375"/>
          </a:xfrm>
          <a:prstGeom prst="rect">
            <a:avLst/>
          </a:prstGeom>
          <a:noFill/>
        </p:spPr>
        <p:txBody>
          <a:bodyPr wrap="square" rtlCol="0">
            <a:spAutoFit/>
          </a:bodyPr>
          <a:p>
            <a:pPr algn="l">
              <a:buClrTx/>
              <a:buSzTx/>
              <a:buFontTx/>
            </a:pPr>
            <a:r>
              <a:rPr sz="2400" b="1" i="1">
                <a:solidFill>
                  <a:srgbClr val="ED7D31"/>
                </a:solidFill>
                <a:latin typeface="微软雅黑" panose="020B0503020204020204" charset="-122"/>
                <a:ea typeface="微软雅黑" panose="020B0503020204020204" charset="-122"/>
                <a:cs typeface="微软雅黑" panose="020B0503020204020204" charset="-122"/>
              </a:rPr>
              <a:t>The Times</a:t>
            </a:r>
            <a:r>
              <a:rPr sz="2400" b="1">
                <a:solidFill>
                  <a:srgbClr val="ED7D31"/>
                </a:solidFill>
                <a:latin typeface="微软雅黑" panose="020B0503020204020204" charset="-122"/>
                <a:ea typeface="微软雅黑" panose="020B0503020204020204" charset="-122"/>
                <a:cs typeface="微软雅黑" panose="020B0503020204020204" charset="-122"/>
              </a:rPr>
              <a:t> (May 25, 2024 P4)</a:t>
            </a:r>
            <a:endParaRPr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3" name="文本框 16"/>
          <p:cNvSpPr txBox="1"/>
          <p:nvPr>
            <p:custDataLst>
              <p:tags r:id="rId2"/>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5" name="文本框 14"/>
          <p:cNvSpPr txBox="1"/>
          <p:nvPr/>
        </p:nvSpPr>
        <p:spPr>
          <a:xfrm>
            <a:off x="3237865" y="551180"/>
            <a:ext cx="259715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increases </a:t>
            </a:r>
            <a:endParaRPr>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132715" y="1335405"/>
            <a:ext cx="259715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remotely </a:t>
            </a:r>
            <a:endParaRPr>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4488180" y="1738630"/>
            <a:ext cx="259715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between </a:t>
            </a:r>
            <a:endParaRPr>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352425" y="2528570"/>
            <a:ext cx="259715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The </a:t>
            </a:r>
            <a:endParaRPr>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9622155" y="2524125"/>
            <a:ext cx="1115695"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depression</a:t>
            </a:r>
            <a:endParaRPr>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5393690" y="3711575"/>
            <a:ext cx="169164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which </a:t>
            </a:r>
            <a:endParaRPr>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1088390" y="4897120"/>
            <a:ext cx="112522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employees </a:t>
            </a:r>
            <a:endParaRPr>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9046845" y="5274945"/>
            <a:ext cx="259715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including </a:t>
            </a:r>
            <a:endParaRPr>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2249170" y="5283200"/>
            <a:ext cx="776605"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highest </a:t>
            </a:r>
            <a:endParaRPr>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10612120" y="5685155"/>
            <a:ext cx="732155"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offered </a:t>
            </a:r>
            <a:endParaRPr>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3" grpId="0" bldLvl="0" animBg="1"/>
      <p:bldP spid="4" grpId="0" bldLvl="0" animBg="1"/>
      <p:bldP spid="6" grpId="0" bldLvl="0" animBg="1"/>
      <p:bldP spid="7" grpId="0" bldLvl="0" animBg="1"/>
      <p:bldP spid="8" grpId="0" bldLvl="0" animBg="1"/>
      <p:bldP spid="9" grpId="0" bldLvl="0" animBg="1"/>
      <p:bldP spid="10" grpId="0" bldLvl="0" animBg="1"/>
      <p:bldP spid="11" grpId="0" bldLvl="0" animBg="1"/>
      <p:bldP spid="12"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510159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hunch</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to bend the top part of your body forward and raise your shoulders and back    </a:t>
            </a:r>
            <a:r>
              <a:rPr lang="zh-CN" altLang="en-US" sz="2800">
                <a:latin typeface="Times New Roman" panose="02020603050405020304" charset="0"/>
                <a:ea typeface="华文中宋" panose="02010600040101010101" charset="-122"/>
                <a:cs typeface="Times New Roman" panose="02020603050405020304" charset="0"/>
                <a:sym typeface="+mn-ea"/>
              </a:rPr>
              <a:t>弓身；弓背；耸肩</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He got out his map of Yorkshire and hunched over it to read the small print.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他拿出约克郡地图，弓身趴在上面努力看清那些细小的字体</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dread</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to be very afraid of sth; to fear that sth bad is going to happen</a:t>
            </a:r>
            <a:r>
              <a:rPr lang="en-US" sz="2800">
                <a:latin typeface="Times New Roman" panose="02020603050405020304" charset="0"/>
                <a:ea typeface="华文中宋" panose="02010600040101010101" charset="-122"/>
                <a:cs typeface="Times New Roman" panose="02020603050405020304" charset="0"/>
              </a:rPr>
              <a:t>     </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非常害怕；极为担心</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I’m dreading Christmas this year.</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今年我非常害怕过圣诞节。</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39065" y="3040380"/>
            <a:ext cx="655193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She leaned forward, hunching over the desk.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50190" y="6263005"/>
            <a:ext cx="644080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This was the moment he had been dreading.</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32355" y="2518410"/>
            <a:ext cx="9491980" cy="521970"/>
          </a:xfrm>
          <a:prstGeom prst="rect">
            <a:avLst/>
          </a:prstGeom>
          <a:noFill/>
        </p:spPr>
        <p:txBody>
          <a:bodyPr wrap="square" rtlCol="0" anchor="t">
            <a:spAutoFit/>
          </a:bodyPr>
          <a:lstStyle/>
          <a:p>
            <a:r>
              <a:rPr lang="zh-CN" altLang="en-US" sz="2800">
                <a:ea typeface="华文中宋" panose="02010600040101010101" charset="-122"/>
                <a:sym typeface="+mn-ea"/>
              </a:rPr>
              <a:t>她身体前倾，伏在写字台上</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flipV="1">
            <a:off x="211455" y="3511550"/>
            <a:ext cx="6550660" cy="508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709410"/>
            <a:ext cx="639826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529840" y="5690235"/>
            <a:ext cx="8297545" cy="521970"/>
          </a:xfrm>
          <a:prstGeom prst="rect">
            <a:avLst/>
          </a:prstGeom>
          <a:noFill/>
        </p:spPr>
        <p:txBody>
          <a:bodyPr wrap="square" rtlCol="0" anchor="t">
            <a:spAutoFit/>
          </a:bodyPr>
          <a:p>
            <a:r>
              <a:rPr lang="zh-CN" altLang="en-US" sz="2800">
                <a:ea typeface="华文中宋" panose="02010600040101010101" charset="-122"/>
              </a:rPr>
              <a:t>这是他一直最担心的时刻。</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59385" y="2500630"/>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211455" y="5697220"/>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110" y="771525"/>
            <a:ext cx="11751310" cy="282321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4335" y="857250"/>
            <a:ext cx="11502390" cy="1506855"/>
          </a:xfrm>
          <a:prstGeom prst="rect">
            <a:avLst/>
          </a:prstGeom>
          <a:noFill/>
        </p:spPr>
        <p:txBody>
          <a:bodyPr wrap="square">
            <a:spAutoFit/>
          </a:bodyPr>
          <a:lstStyle/>
          <a:p>
            <a:pPr algn="l"/>
            <a:r>
              <a:rPr lang="en-US" altLang="zh-CN" sz="2300">
                <a:latin typeface="Times New Roman" panose="02020603050405020304" charset="0"/>
                <a:cs typeface="Times New Roman" panose="02020603050405020304" charset="0"/>
                <a:sym typeface="+mn-ea"/>
              </a:rPr>
              <a:t>Analysis of 5,000 employees from several UK businesses found that those who work remotely five days a week took twice as many sick days on average compared with those going into the office. Staff with a hybrid working pattern — splitting their time between home and commuting in — were the happiest, healthiest and had the highest productivity levels at work.</a:t>
            </a:r>
            <a:endParaRPr lang="en-US" altLang="zh-CN" sz="2300">
              <a:latin typeface="Times New Roman" panose="02020603050405020304" charset="0"/>
              <a:cs typeface="Times New Roman" panose="02020603050405020304" charset="0"/>
              <a:sym typeface="+mn-ea"/>
            </a:endParaRPr>
          </a:p>
        </p:txBody>
      </p:sp>
      <p:sp>
        <p:nvSpPr>
          <p:cNvPr id="10" name="文本框 9"/>
          <p:cNvSpPr txBox="1"/>
          <p:nvPr/>
        </p:nvSpPr>
        <p:spPr>
          <a:xfrm>
            <a:off x="384175" y="2337435"/>
            <a:ext cx="11470640" cy="1014730"/>
          </a:xfrm>
          <a:prstGeom prst="rect">
            <a:avLst/>
          </a:prstGeom>
          <a:noFill/>
        </p:spPr>
        <p:txBody>
          <a:bodyPr wrap="square" rtlCol="0">
            <a:spAutoFit/>
          </a:bodyPr>
          <a:lstStyle/>
          <a:p>
            <a:pPr algn="l">
              <a:buClrTx/>
              <a:buSzTx/>
              <a:buFontTx/>
            </a:pPr>
            <a:r>
              <a:rPr sz="2000">
                <a:latin typeface="Times New Roman" panose="02020603050405020304" charset="0"/>
                <a:ea typeface="华文中宋" panose="02010600040101010101" charset="-122"/>
                <a:cs typeface="Times New Roman" panose="02020603050405020304" charset="0"/>
              </a:rPr>
              <a:t>对来自英国几家企业的5000名员工的分析发现，那些每周远程工作5天的员工平均请病假的时间是那些在办公室工作的员工的两倍。拥有混合工作模式的员工——</a:t>
            </a:r>
            <a:r>
              <a:rPr lang="zh-CN" sz="2000">
                <a:latin typeface="Times New Roman" panose="02020603050405020304" charset="0"/>
                <a:ea typeface="华文中宋" panose="02010600040101010101" charset="-122"/>
                <a:cs typeface="Times New Roman" panose="02020603050405020304" charset="0"/>
              </a:rPr>
              <a:t>居家办公和</a:t>
            </a:r>
            <a:r>
              <a:rPr sz="2000">
                <a:latin typeface="Times New Roman" panose="02020603050405020304" charset="0"/>
                <a:ea typeface="华文中宋" panose="02010600040101010101" charset="-122"/>
                <a:cs typeface="Times New Roman" panose="02020603050405020304" charset="0"/>
              </a:rPr>
              <a:t>上下班</a:t>
            </a:r>
            <a:r>
              <a:rPr lang="zh-CN" sz="2000">
                <a:latin typeface="Times New Roman" panose="02020603050405020304" charset="0"/>
                <a:ea typeface="华文中宋" panose="02010600040101010101" charset="-122"/>
                <a:cs typeface="Times New Roman" panose="02020603050405020304" charset="0"/>
              </a:rPr>
              <a:t>结合</a:t>
            </a:r>
            <a:r>
              <a:rPr sz="2000">
                <a:latin typeface="Times New Roman" panose="02020603050405020304" charset="0"/>
                <a:ea typeface="华文中宋" panose="02010600040101010101" charset="-122"/>
                <a:cs typeface="Times New Roman" panose="02020603050405020304" charset="0"/>
              </a:rPr>
              <a:t>——是最快乐、最健康的，工作效率也最高。</a:t>
            </a:r>
            <a:endParaRPr sz="20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5110" y="3862070"/>
            <a:ext cx="11751310" cy="236728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4022090"/>
            <a:ext cx="11603355" cy="1198880"/>
          </a:xfrm>
          <a:prstGeom prst="rect">
            <a:avLst/>
          </a:prstGeom>
          <a:noFill/>
        </p:spPr>
        <p:txBody>
          <a:bodyPr wrap="square">
            <a:spAutoFit/>
          </a:bodyPr>
          <a:lstStyle/>
          <a:p>
            <a:pPr algn="l"/>
            <a:r>
              <a:rPr sz="2400">
                <a:latin typeface="Times New Roman" panose="02020603050405020304" charset="0"/>
                <a:cs typeface="Times New Roman" panose="02020603050405020304" charset="0"/>
                <a:sym typeface="+mn-ea"/>
              </a:rPr>
              <a:t>Experts said this reflected the greater “flexibility and variety”</a:t>
            </a:r>
            <a:r>
              <a:rPr lang="en-US" sz="2400">
                <a:latin typeface="Times New Roman" panose="02020603050405020304" charset="0"/>
                <a:cs typeface="Times New Roman" panose="02020603050405020304" charset="0"/>
                <a:sym typeface="+mn-ea"/>
              </a:rPr>
              <a:t> o</a:t>
            </a:r>
            <a:r>
              <a:rPr sz="2400">
                <a:latin typeface="Times New Roman" panose="02020603050405020304" charset="0"/>
                <a:cs typeface="Times New Roman" panose="02020603050405020304" charset="0"/>
                <a:sym typeface="+mn-ea"/>
              </a:rPr>
              <a:t>ffered by hybrid working, with employees more engaged in their jobs when not dreading the “monotony” of being at the same desk for five days in a row or wasting hours a day commuting.</a:t>
            </a:r>
            <a:endParaRPr sz="2400">
              <a:latin typeface="Times New Roman" panose="02020603050405020304" charset="0"/>
              <a:cs typeface="Times New Roman" panose="02020603050405020304" charset="0"/>
              <a:sym typeface="+mn-ea"/>
            </a:endParaRPr>
          </a:p>
        </p:txBody>
      </p:sp>
      <p:sp>
        <p:nvSpPr>
          <p:cNvPr id="14" name="文本框 13"/>
          <p:cNvSpPr txBox="1"/>
          <p:nvPr/>
        </p:nvSpPr>
        <p:spPr>
          <a:xfrm>
            <a:off x="393700" y="5248910"/>
            <a:ext cx="11265535" cy="737235"/>
          </a:xfrm>
          <a:prstGeom prst="rect">
            <a:avLst/>
          </a:prstGeom>
          <a:noFill/>
        </p:spPr>
        <p:txBody>
          <a:bodyPr wrap="square" rtlCol="0">
            <a:spAutoFit/>
          </a:bodyPr>
          <a:lstStyle/>
          <a:p>
            <a:pPr algn="l">
              <a:buClrTx/>
              <a:buSzTx/>
              <a:buFontTx/>
            </a:pPr>
            <a:r>
              <a:rPr sz="2100">
                <a:latin typeface="Times New Roman" panose="02020603050405020304" charset="0"/>
                <a:ea typeface="华文中宋" panose="02010600040101010101" charset="-122"/>
                <a:cs typeface="Times New Roman" panose="02020603050405020304" charset="0"/>
              </a:rPr>
              <a:t>专家表示，这反映出混合办公方式提供了更大的“灵活性和多样性”，员工在不用担心连续5天坐在同一张办公桌前或每天浪费几个小时上下班的“单调”时，会更投入工作。</a:t>
            </a:r>
            <a:endParaRPr sz="21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284856" y="122555"/>
            <a:ext cx="5624195" cy="553085"/>
          </a:xfrm>
          <a:prstGeom prst="rect">
            <a:avLst/>
          </a:prstGeom>
          <a:noFill/>
        </p:spPr>
        <p:txBody>
          <a:bodyPr wrap="none" rtlCol="0" anchor="t">
            <a:spAutoFit/>
          </a:bodyPr>
          <a:p>
            <a:pPr algn="ct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6</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 </a:t>
            </a:r>
            <a:r>
              <a:rPr 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BBC News </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0</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31</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/202</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4</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100" name="图片 99"/>
          <p:cNvPicPr>
            <a:picLocks noChangeAspect="1"/>
          </p:cNvPicPr>
          <p:nvPr/>
        </p:nvPicPr>
        <p:blipFill>
          <a:blip r:embed="rId1"/>
          <a:stretch>
            <a:fillRect/>
          </a:stretch>
        </p:blipFill>
        <p:spPr>
          <a:xfrm>
            <a:off x="998220" y="739140"/>
            <a:ext cx="10198100" cy="6118860"/>
          </a:xfrm>
          <a:prstGeom prst="rect">
            <a:avLst/>
          </a:prstGeom>
          <a:noFill/>
          <a:ln w="9525">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24765" y="514350"/>
            <a:ext cx="12082145" cy="5861050"/>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BBC News with Sue Montgomery.</a:t>
            </a: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Algeria has said it will present a </a:t>
            </a:r>
            <a:r>
              <a:rPr lang="en-US">
                <a:latin typeface="Times New Roman" panose="02020603050405020304" charset="0"/>
                <a:cs typeface="Times New Roman" panose="02020603050405020304" charset="0"/>
              </a:rPr>
              <a:t>_____ </a:t>
            </a:r>
            <a:r>
              <a:rPr>
                <a:latin typeface="Times New Roman" panose="02020603050405020304" charset="0"/>
                <a:cs typeface="Times New Roman" panose="02020603050405020304" charset="0"/>
              </a:rPr>
              <a:t>UN resolution, calling for an </a:t>
            </a:r>
            <a:r>
              <a:rPr lang="en-US">
                <a:latin typeface="Times New Roman" panose="02020603050405020304" charset="0"/>
                <a:cs typeface="Times New Roman" panose="02020603050405020304" charset="0"/>
              </a:rPr>
              <a:t>____ </a:t>
            </a:r>
            <a:r>
              <a:rPr>
                <a:latin typeface="Times New Roman" panose="02020603050405020304" charset="0"/>
                <a:cs typeface="Times New Roman" panose="02020603050405020304" charset="0"/>
              </a:rPr>
              <a:t>to the killing in Rafah in southern Gaza. The move was announced after a closed meeting of the Security Council at which Sunday</a:t>
            </a:r>
            <a:r>
              <a:rPr lang="en-US">
                <a:latin typeface="Times New Roman" panose="02020603050405020304" charset="0"/>
                <a:cs typeface="Times New Roman" panose="02020603050405020304" charset="0"/>
              </a:rPr>
              <a:t>’</a:t>
            </a:r>
            <a:r>
              <a:rPr>
                <a:latin typeface="Times New Roman" panose="02020603050405020304" charset="0"/>
                <a:cs typeface="Times New Roman" panose="02020603050405020304" charset="0"/>
              </a:rPr>
              <a:t>s deaths at a displaced persons camp were discussed. The US has vetoed </a:t>
            </a:r>
            <a:r>
              <a:rPr lang="en-US">
                <a:latin typeface="Times New Roman" panose="02020603050405020304" charset="0"/>
                <a:cs typeface="Times New Roman" panose="02020603050405020304" charset="0"/>
              </a:rPr>
              <a:t>________ </a:t>
            </a:r>
            <a:r>
              <a:rPr>
                <a:latin typeface="Times New Roman" panose="02020603050405020304" charset="0"/>
                <a:cs typeface="Times New Roman" panose="02020603050405020304" charset="0"/>
              </a:rPr>
              <a:t>resolutions and says the Israeli operation in Rafah has not crossed its red lines though it called the deaths </a:t>
            </a:r>
            <a:r>
              <a:rPr lang="en-US">
                <a:latin typeface="Times New Roman" panose="02020603050405020304" charset="0"/>
                <a:cs typeface="Times New Roman" panose="02020603050405020304" charset="0"/>
              </a:rPr>
              <a:t>____________</a:t>
            </a:r>
            <a:r>
              <a:rPr>
                <a:latin typeface="Times New Roman" panose="02020603050405020304" charset="0"/>
                <a:cs typeface="Times New Roman" panose="02020603050405020304" charset="0"/>
              </a:rPr>
              <a:t>.</a:t>
            </a:r>
            <a:endParaRPr>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Our correspondent Tom Bateman says the US position is </a:t>
            </a:r>
            <a:r>
              <a:rPr lang="en-US">
                <a:latin typeface="Times New Roman" panose="02020603050405020304" charset="0"/>
                <a:cs typeface="Times New Roman" panose="02020603050405020304" charset="0"/>
              </a:rPr>
              <a:t>_______ </a:t>
            </a:r>
            <a:r>
              <a:rPr>
                <a:latin typeface="Times New Roman" panose="02020603050405020304" charset="0"/>
                <a:cs typeface="Times New Roman" panose="02020603050405020304" charset="0"/>
              </a:rPr>
              <a:t>to change.</a:t>
            </a:r>
            <a:endParaRPr>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I think the issue here is, we</a:t>
            </a:r>
            <a:r>
              <a:rPr lang="en-US">
                <a:latin typeface="Times New Roman" panose="02020603050405020304" charset="0"/>
                <a:cs typeface="Times New Roman" panose="02020603050405020304" charset="0"/>
              </a:rPr>
              <a:t>’</a:t>
            </a:r>
            <a:r>
              <a:rPr>
                <a:latin typeface="Times New Roman" panose="02020603050405020304" charset="0"/>
                <a:cs typeface="Times New Roman" panose="02020603050405020304" charset="0"/>
              </a:rPr>
              <a:t>ll see a repeat pattern that we</a:t>
            </a:r>
            <a:r>
              <a:rPr lang="en-US">
                <a:latin typeface="Times New Roman" panose="02020603050405020304" charset="0"/>
                <a:cs typeface="Times New Roman" panose="02020603050405020304" charset="0"/>
              </a:rPr>
              <a:t>’</a:t>
            </a:r>
            <a:r>
              <a:rPr>
                <a:latin typeface="Times New Roman" panose="02020603050405020304" charset="0"/>
                <a:cs typeface="Times New Roman" panose="02020603050405020304" charset="0"/>
              </a:rPr>
              <a:t>ve seen the United Nations, which has been largely that the US will </a:t>
            </a:r>
            <a:r>
              <a:rPr lang="en-US" altLang="zh-CN">
                <a:solidFill>
                  <a:srgbClr val="0000FF"/>
                </a:solidFill>
                <a:latin typeface="Times New Roman" panose="02020603050405020304" charset="0"/>
                <a:ea typeface="+mn-ea"/>
                <a:cs typeface="Times New Roman" panose="02020603050405020304" charset="0"/>
              </a:rPr>
              <a:t>veto </a:t>
            </a:r>
            <a:r>
              <a:rPr>
                <a:latin typeface="Times New Roman" panose="02020603050405020304" charset="0"/>
                <a:cs typeface="Times New Roman" panose="02020603050405020304" charset="0"/>
              </a:rPr>
              <a:t>anything that it thinks it </a:t>
            </a:r>
            <a:r>
              <a:rPr lang="en-US">
                <a:latin typeface="Times New Roman" panose="02020603050405020304" charset="0"/>
                <a:cs typeface="Times New Roman" panose="02020603050405020304" charset="0"/>
              </a:rPr>
              <a:t>____________</a:t>
            </a:r>
            <a:r>
              <a:rPr>
                <a:latin typeface="Times New Roman" panose="02020603050405020304" charset="0"/>
                <a:cs typeface="Times New Roman" panose="02020603050405020304" charset="0"/>
              </a:rPr>
              <a:t>, that goes against its own policy towards Israel. And that has been largely to continue to give Israel a diplomatic shield at the UN although we did start to see that phrase somewhat in the last 6 weeks or so. But I think when it comes to the </a:t>
            </a:r>
            <a:r>
              <a:rPr lang="en-US">
                <a:latin typeface="Times New Roman" panose="02020603050405020304" charset="0"/>
                <a:cs typeface="Times New Roman" panose="02020603050405020304" charset="0"/>
              </a:rPr>
              <a:t>_____ </a:t>
            </a:r>
            <a:r>
              <a:rPr>
                <a:latin typeface="Times New Roman" panose="02020603050405020304" charset="0"/>
                <a:cs typeface="Times New Roman" panose="02020603050405020304" charset="0"/>
              </a:rPr>
              <a:t>of Rafah, you</a:t>
            </a:r>
            <a:r>
              <a:rPr lang="en-US">
                <a:latin typeface="Times New Roman" panose="02020603050405020304" charset="0"/>
                <a:cs typeface="Times New Roman" panose="02020603050405020304" charset="0"/>
              </a:rPr>
              <a:t>’</a:t>
            </a:r>
            <a:r>
              <a:rPr>
                <a:latin typeface="Times New Roman" panose="02020603050405020304" charset="0"/>
                <a:cs typeface="Times New Roman" panose="02020603050405020304" charset="0"/>
              </a:rPr>
              <a:t>re not gonna see the Americans allow that resolution to go forward in the form it seems that the Algerians are currently </a:t>
            </a:r>
            <a:r>
              <a:rPr lang="en-US">
                <a:latin typeface="Times New Roman" panose="02020603050405020304" charset="0"/>
                <a:cs typeface="Times New Roman" panose="02020603050405020304" charset="0"/>
              </a:rPr>
              <a:t>_________</a:t>
            </a:r>
            <a:r>
              <a:rPr>
                <a:latin typeface="Times New Roman" panose="02020603050405020304" charset="0"/>
                <a:cs typeface="Times New Roman" panose="02020603050405020304" charset="0"/>
              </a:rPr>
              <a:t>.</a:t>
            </a:r>
            <a:endParaRPr>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Israel has continued its </a:t>
            </a:r>
            <a:r>
              <a:rPr lang="en-US" altLang="zh-CN">
                <a:solidFill>
                  <a:srgbClr val="0000FF"/>
                </a:solidFill>
                <a:latin typeface="Times New Roman" panose="02020603050405020304" charset="0"/>
                <a:ea typeface="+mn-ea"/>
                <a:cs typeface="Times New Roman" panose="02020603050405020304" charset="0"/>
              </a:rPr>
              <a:t>assault</a:t>
            </a:r>
            <a:r>
              <a:rPr>
                <a:latin typeface="Times New Roman" panose="02020603050405020304" charset="0"/>
                <a:cs typeface="Times New Roman" panose="02020603050405020304" charset="0"/>
              </a:rPr>
              <a:t>. Palestinian health officials say </a:t>
            </a:r>
            <a:r>
              <a:rPr lang="en-US">
                <a:latin typeface="Times New Roman" panose="02020603050405020304" charset="0"/>
                <a:cs typeface="Times New Roman" panose="02020603050405020304" charset="0"/>
              </a:rPr>
              <a:t>_________</a:t>
            </a:r>
            <a:r>
              <a:rPr>
                <a:latin typeface="Times New Roman" panose="02020603050405020304" charset="0"/>
                <a:cs typeface="Times New Roman" panose="02020603050405020304" charset="0"/>
              </a:rPr>
              <a:t> were killed by </a:t>
            </a:r>
            <a:r>
              <a:rPr lang="en-US">
                <a:latin typeface="Times New Roman" panose="02020603050405020304" charset="0"/>
                <a:cs typeface="Times New Roman" panose="02020603050405020304" charset="0"/>
              </a:rPr>
              <a:t>______</a:t>
            </a:r>
            <a:r>
              <a:rPr>
                <a:latin typeface="Times New Roman" panose="02020603050405020304" charset="0"/>
                <a:cs typeface="Times New Roman" panose="02020603050405020304" charset="0"/>
              </a:rPr>
              <a:t> on another camp in al-Mawasi west of Rafah. </a:t>
            </a:r>
            <a:endParaRPr>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268730"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en-US" sz="2200">
                <a:latin typeface="Times New Roman" panose="02020603050405020304" charset="0"/>
                <a:cs typeface="Times New Roman" panose="02020603050405020304" charset="0"/>
              </a:rPr>
              <a:t>Dictation </a:t>
            </a:r>
            <a:endParaRPr lang="en-US" sz="2200">
              <a:latin typeface="Times New Roman" panose="02020603050405020304" charset="0"/>
              <a:cs typeface="Times New Roman" panose="02020603050405020304" charset="0"/>
            </a:endParaRPr>
          </a:p>
        </p:txBody>
      </p:sp>
      <p:sp>
        <p:nvSpPr>
          <p:cNvPr id="4" name="文本框 3"/>
          <p:cNvSpPr txBox="1"/>
          <p:nvPr/>
        </p:nvSpPr>
        <p:spPr>
          <a:xfrm>
            <a:off x="9149080" y="582295"/>
            <a:ext cx="198120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draft </a:t>
            </a:r>
            <a:endParaRPr kumimoji="0" lang="zh-CN" alt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4" name="文本框 13"/>
          <p:cNvSpPr txBox="1"/>
          <p:nvPr/>
        </p:nvSpPr>
        <p:spPr>
          <a:xfrm>
            <a:off x="7926070" y="2090420"/>
            <a:ext cx="2515235" cy="434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no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heartbreaking</a:t>
            </a:r>
            <a:endParaRPr sz="2500" b="1">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8917940" y="3244850"/>
            <a:ext cx="400304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disagrees with</a:t>
            </a:r>
            <a:endParaRPr lang="zh-CN" sz="25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5968365" y="4376420"/>
            <a:ext cx="326199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issue </a:t>
            </a:r>
            <a:endParaRPr sz="25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7934325" y="5521960"/>
            <a:ext cx="234632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457200" marR="0" lvl="1"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21 people</a:t>
            </a:r>
            <a:endParaRPr kumimoji="0" 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nvSpPr>
        <p:spPr>
          <a:xfrm>
            <a:off x="1359535" y="5137785"/>
            <a:ext cx="207073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proposing</a:t>
            </a:r>
            <a:endParaRPr kumimoji="0" 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nvSpPr>
        <p:spPr>
          <a:xfrm>
            <a:off x="7712710" y="2466975"/>
            <a:ext cx="233743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unlikely </a:t>
            </a:r>
            <a:endParaRPr sz="25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4697095" y="1689735"/>
            <a:ext cx="286385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previous </a:t>
            </a:r>
            <a:endParaRPr sz="25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1894205" y="949960"/>
            <a:ext cx="241490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end </a:t>
            </a:r>
            <a:endParaRPr sz="25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130810" y="5906135"/>
            <a:ext cx="234632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lvl="1" indent="0" algn="l" defTabSz="914400" rtl="0" fontAlgn="auto" latinLnBrk="0" hangingPunct="0">
              <a:lnSpc>
                <a:spcPct val="100000"/>
              </a:lnSpc>
              <a:spcBef>
                <a:spcPts val="0"/>
              </a:spcBef>
              <a:spcAft>
                <a:spcPts val="0"/>
              </a:spcAft>
              <a:buClrTx/>
              <a:buSzTx/>
              <a:buFontTx/>
              <a:buNone/>
            </a:pPr>
            <a:r>
              <a:rPr kumimoji="0" 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rPr>
              <a:t>strikes</a:t>
            </a:r>
            <a:endParaRPr kumimoji="0" 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pic>
        <p:nvPicPr>
          <p:cNvPr id="5" name="BBC.05.31.2024">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332210" y="6249670"/>
            <a:ext cx="539750" cy="445770"/>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down)">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p:cTn id="54" fill="hold" display="1">
                  <p:stCondLst>
                    <p:cond delay="indefinite"/>
                  </p:stCondLst>
                  <p:endCondLst>
                    <p:cond evt="onStopAudio">
                      <p:tgtEl>
                        <p:sldTgt/>
                      </p:tgtEl>
                    </p:cond>
                  </p:endCondLst>
                </p:cTn>
                <p:tgtEl>
                  <p:spTgt spid="5"/>
                </p:tgtEl>
              </p:cMediaNode>
            </p:audio>
          </p:childTnLst>
        </p:cTn>
      </p:par>
    </p:tnLst>
    <p:bldLst>
      <p:bldP spid="4" grpId="0" bldLvl="0" animBg="1"/>
      <p:bldP spid="14" grpId="0" bldLvl="0" animBg="1"/>
      <p:bldP spid="16" grpId="0" bldLvl="0" animBg="1"/>
      <p:bldP spid="17" grpId="0" bldLvl="0" animBg="1"/>
      <p:bldP spid="18" grpId="0" bldLvl="0" animBg="1"/>
      <p:bldP spid="21" grpId="0" bldLvl="0" animBg="1"/>
      <p:bldP spid="22" grpId="0" bldLvl="0" animBg="1"/>
      <p:bldP spid="23" grpId="0" bldLvl="0" animBg="1"/>
      <p:bldP spid="15" grpId="0" bldLvl="0" animBg="1"/>
      <p:bldP spid="3"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123825" y="594995"/>
            <a:ext cx="11884025" cy="510159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veto</a:t>
            </a:r>
            <a:r>
              <a:rPr lang="en-US" altLang="zh-CN" sz="2800">
                <a:latin typeface="Times New Roman" panose="02020603050405020304" charset="0"/>
                <a:ea typeface="华文中宋" panose="02010600040101010101" charset="-122"/>
                <a:cs typeface="Times New Roman" panose="02020603050405020304" charset="0"/>
                <a:sym typeface="+mn-ea"/>
              </a:rPr>
              <a:t>: to stop sth from happening or being done by using your official authority</a:t>
            </a:r>
            <a:r>
              <a:rPr lang="en-US" sz="2800">
                <a:latin typeface="Times New Roman" panose="02020603050405020304" charset="0"/>
                <a:ea typeface="华文中宋" panose="02010600040101010101" charset="-122"/>
                <a:cs typeface="Times New Roman" panose="02020603050405020304" charset="0"/>
                <a:sym typeface="+mn-ea"/>
              </a:rPr>
              <a:t>         </a:t>
            </a:r>
            <a:r>
              <a:rPr lang="zh-CN" sz="2800">
                <a:latin typeface="Times New Roman" panose="02020603050405020304" charset="0"/>
                <a:ea typeface="华文中宋" panose="02010600040101010101" charset="-122"/>
                <a:cs typeface="Times New Roman" panose="02020603050405020304" charset="0"/>
                <a:sym typeface="+mn-ea"/>
              </a:rPr>
              <a:t>行使否决权；拒绝认可；禁止</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President vetoed the economic package passed by Congress.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总统否决了国会通过的一揽子经济计划</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assault</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the act of attacking a building, an area, etc. in order to take control of it</a:t>
            </a:r>
            <a:r>
              <a:rPr lang="en-US" sz="2800">
                <a:latin typeface="Times New Roman" panose="02020603050405020304" charset="0"/>
                <a:ea typeface="华文中宋" panose="02010600040101010101" charset="-122"/>
                <a:cs typeface="Times New Roman" panose="02020603050405020304" charset="0"/>
              </a:rPr>
              <a:t>     </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攻击；突击；袭击</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US soldiers began the ground assault when the order was finally given.</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当命令最终下达的时候，美军士兵</a:t>
            </a:r>
            <a:r>
              <a:rPr lang="zh-CN" sz="2800">
                <a:latin typeface="华文中宋" panose="02010600040101010101" charset="-122"/>
                <a:ea typeface="华文中宋" panose="02010600040101010101" charset="-122"/>
                <a:cs typeface="华文中宋" panose="02010600040101010101" charset="-122"/>
              </a:rPr>
              <a:t>开始</a:t>
            </a:r>
            <a:r>
              <a:rPr sz="2800">
                <a:latin typeface="华文中宋" panose="02010600040101010101" charset="-122"/>
                <a:ea typeface="华文中宋" panose="02010600040101010101" charset="-122"/>
                <a:cs typeface="华文中宋" panose="02010600040101010101" charset="-122"/>
              </a:rPr>
              <a:t>发动地面进攻。</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39065" y="3042285"/>
            <a:ext cx="1186942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plan for the dam has been vetoed by the Environmental Protection Agency.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134620" y="6195695"/>
            <a:ext cx="1087628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An assault on the capital was launched in the early hours of the morning.</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456180" y="2520315"/>
            <a:ext cx="9491980" cy="521970"/>
          </a:xfrm>
          <a:prstGeom prst="rect">
            <a:avLst/>
          </a:prstGeom>
          <a:noFill/>
        </p:spPr>
        <p:txBody>
          <a:bodyPr wrap="square" rtlCol="0" anchor="t">
            <a:spAutoFit/>
          </a:bodyPr>
          <a:lstStyle/>
          <a:p>
            <a:r>
              <a:rPr lang="zh-CN" sz="2800">
                <a:ea typeface="华文中宋" panose="02010600040101010101" charset="-122"/>
              </a:rPr>
              <a:t>修建大坝的计划已被环境保护局否决</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a:off x="225425" y="3525520"/>
            <a:ext cx="11547475" cy="317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229870" y="6674485"/>
            <a:ext cx="10598150" cy="2984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486660" y="5655310"/>
            <a:ext cx="8297545" cy="521970"/>
          </a:xfrm>
          <a:prstGeom prst="rect">
            <a:avLst/>
          </a:prstGeom>
          <a:noFill/>
        </p:spPr>
        <p:txBody>
          <a:bodyPr wrap="square" rtlCol="0" anchor="t">
            <a:spAutoFit/>
          </a:bodyPr>
          <a:p>
            <a:r>
              <a:rPr lang="zh-CN" altLang="en-US" sz="2800">
                <a:ea typeface="华文中宋" panose="02010600040101010101" charset="-122"/>
              </a:rPr>
              <a:t>凌晨时分向首都发起了攻击。</a:t>
            </a:r>
            <a:endParaRPr lang="zh-CN" altLang="en-US" sz="2800">
              <a:ea typeface="华文中宋" panose="02010600040101010101" charset="-122"/>
            </a:endParaRPr>
          </a:p>
        </p:txBody>
      </p:sp>
      <p:sp>
        <p:nvSpPr>
          <p:cNvPr id="5" name="文本框 1"/>
          <p:cNvSpPr txBox="1"/>
          <p:nvPr>
            <p:custDataLst>
              <p:tags r:id="rId1"/>
            </p:custDataLst>
          </p:nvPr>
        </p:nvSpPr>
        <p:spPr>
          <a:xfrm>
            <a:off x="126365" y="2492375"/>
            <a:ext cx="19850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2"/>
            </p:custDataLst>
          </p:nvPr>
        </p:nvSpPr>
        <p:spPr>
          <a:xfrm>
            <a:off x="139065" y="5655310"/>
            <a:ext cx="20104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6" name="文本框 5"/>
          <p:cNvSpPr txBox="1"/>
          <p:nvPr>
            <p:custDataLst>
              <p:tags r:id="rId3"/>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45490"/>
            <a:ext cx="11751310" cy="329501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4335" y="824230"/>
            <a:ext cx="11502390" cy="1814830"/>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Algeria has said it will present a draft UN resolution, calling for an end to the killing in Rafah in southern Gaza. The move was announced after a closed meeting of the Security Council at which Sunday’s deaths at a displaced persons camp were discussed.</a:t>
            </a:r>
            <a:endParaRPr lang="en-US" altLang="zh-CN" sz="2800">
              <a:latin typeface="Times New Roman" panose="02020603050405020304" charset="0"/>
              <a:cs typeface="Times New Roman" panose="02020603050405020304" charset="0"/>
              <a:sym typeface="+mn-ea"/>
            </a:endParaRPr>
          </a:p>
        </p:txBody>
      </p:sp>
      <p:sp>
        <p:nvSpPr>
          <p:cNvPr id="10" name="文本框 9"/>
          <p:cNvSpPr txBox="1"/>
          <p:nvPr/>
        </p:nvSpPr>
        <p:spPr>
          <a:xfrm>
            <a:off x="342900" y="2626360"/>
            <a:ext cx="11487785" cy="124523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阿尔及利亚表示将提交一份联合国决议草案，呼吁结束在加沙南部拉法的杀戮。这一决定是在安理会举行非公开会议后宣布的，会上讨论了星期天在一个流离失所者营地发生的死亡事件。</a:t>
            </a:r>
            <a:endParaRPr sz="25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5110" y="4324350"/>
            <a:ext cx="11751310" cy="238442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4418330"/>
            <a:ext cx="11603355" cy="1383665"/>
          </a:xfrm>
          <a:prstGeom prst="rect">
            <a:avLst/>
          </a:prstGeom>
          <a:noFill/>
        </p:spPr>
        <p:txBody>
          <a:bodyPr wrap="square">
            <a:spAutoFit/>
          </a:bodyPr>
          <a:lstStyle/>
          <a:p>
            <a:pPr algn="l"/>
            <a:r>
              <a:rPr sz="2800">
                <a:latin typeface="Times New Roman" panose="02020603050405020304" charset="0"/>
                <a:cs typeface="Times New Roman" panose="02020603050405020304" charset="0"/>
                <a:sym typeface="+mn-ea"/>
              </a:rPr>
              <a:t>I think when it comes to the issue of Rafah, you</a:t>
            </a:r>
            <a:r>
              <a:rPr lang="en-US" sz="2800">
                <a:latin typeface="Times New Roman" panose="02020603050405020304" charset="0"/>
                <a:cs typeface="Times New Roman" panose="02020603050405020304" charset="0"/>
                <a:sym typeface="+mn-ea"/>
              </a:rPr>
              <a:t>’</a:t>
            </a:r>
            <a:r>
              <a:rPr sz="2800">
                <a:latin typeface="Times New Roman" panose="02020603050405020304" charset="0"/>
                <a:cs typeface="Times New Roman" panose="02020603050405020304" charset="0"/>
                <a:sym typeface="+mn-ea"/>
              </a:rPr>
              <a:t>re not gonna see the Americans allow that resolution to go forward in the form it seems that the Algerians are currently proposing.</a:t>
            </a:r>
            <a:endParaRPr sz="2800">
              <a:latin typeface="Times New Roman" panose="02020603050405020304" charset="0"/>
              <a:cs typeface="Times New Roman" panose="02020603050405020304" charset="0"/>
              <a:sym typeface="+mn-ea"/>
            </a:endParaRPr>
          </a:p>
        </p:txBody>
      </p:sp>
      <p:sp>
        <p:nvSpPr>
          <p:cNvPr id="14" name="文本框 13"/>
          <p:cNvSpPr txBox="1"/>
          <p:nvPr/>
        </p:nvSpPr>
        <p:spPr>
          <a:xfrm>
            <a:off x="418465" y="5744210"/>
            <a:ext cx="11412855" cy="86042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我认为，当涉及到拉法问题时，你不会看到美国人允许该决议以阿尔及利亚人目前提议的形式进行。</a:t>
            </a:r>
            <a:endParaRPr sz="25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0"/>
            <a:ext cx="11864975" cy="645160"/>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1&amp;2. How effective are blue light glasses?</a:t>
            </a:r>
            <a:r>
              <a:rPr lang="en-US" sz="3000" b="1">
                <a:latin typeface="Times New Roman" panose="02020603050405020304" charset="0"/>
                <a:cs typeface="Times New Roman" panose="02020603050405020304" charset="0"/>
              </a:rPr>
              <a:t> </a:t>
            </a:r>
            <a:r>
              <a:rPr lang="en-US" sz="3600" b="1"/>
              <a:t>  </a:t>
            </a:r>
            <a:r>
              <a:rPr lang="zh-CN" altLang="en-US" sz="3000" b="1">
                <a:solidFill>
                  <a:srgbClr val="ED7D31"/>
                </a:solidFill>
                <a:latin typeface="微软雅黑" panose="020B0503020204020204" charset="-122"/>
                <a:ea typeface="微软雅黑" panose="020B0503020204020204" charset="-122"/>
                <a:cs typeface="微软雅黑" panose="020B0503020204020204" charset="-122"/>
              </a:rPr>
              <a:t>蓝光眼镜是智商税吗？</a:t>
            </a:r>
            <a:endParaRPr lang="zh-CN" altLang="en-US"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1"/>
          <a:stretch>
            <a:fillRect/>
          </a:stretch>
        </p:blipFill>
        <p:spPr>
          <a:xfrm>
            <a:off x="2094865" y="784860"/>
            <a:ext cx="7810500" cy="607314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8255" y="394970"/>
            <a:ext cx="12183745" cy="6413500"/>
          </a:xfrm>
          <a:prstGeom prst="rect">
            <a:avLst/>
          </a:prstGeom>
          <a:noFill/>
        </p:spPr>
        <p:txBody>
          <a:bodyPr wrap="square" rtlCol="0" anchor="t">
            <a:spAutoFit/>
          </a:bodyPr>
          <a:p>
            <a:pPr indent="0" fontAlgn="auto">
              <a:lnSpc>
                <a:spcPts val="2900"/>
              </a:lnSpc>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As our lives move </a:t>
            </a:r>
            <a:r>
              <a:rPr lang="en-US">
                <a:latin typeface="Times New Roman" panose="02020603050405020304" charset="0"/>
                <a:cs typeface="Times New Roman" panose="02020603050405020304" charset="0"/>
              </a:rPr>
              <a:t>___________ (increase) </a:t>
            </a:r>
            <a:r>
              <a:rPr>
                <a:latin typeface="Times New Roman" panose="02020603050405020304" charset="0"/>
                <a:cs typeface="Times New Roman" panose="02020603050405020304" charset="0"/>
              </a:rPr>
              <a:t>online, the number of minutes a day we spend staring at laptops, phones and tablets has </a:t>
            </a:r>
            <a:r>
              <a:rPr u="sng">
                <a:latin typeface="Times New Roman" panose="02020603050405020304" charset="0"/>
                <a:cs typeface="Times New Roman" panose="02020603050405020304" charset="0"/>
              </a:rPr>
              <a:t>skyrocket</a:t>
            </a:r>
            <a:r>
              <a:rPr>
                <a:latin typeface="Times New Roman" panose="02020603050405020304" charset="0"/>
                <a:cs typeface="Times New Roman" panose="02020603050405020304" charset="0"/>
              </a:rPr>
              <a:t>ed. In response, many have taken to </a:t>
            </a:r>
            <a:r>
              <a:rPr lang="en-US" altLang="zh-CN">
                <a:solidFill>
                  <a:srgbClr val="0000FF"/>
                </a:solidFill>
                <a:latin typeface="Times New Roman" panose="02020603050405020304" charset="0"/>
                <a:cs typeface="Times New Roman" panose="02020603050405020304" charset="0"/>
              </a:rPr>
              <a:t>don</a:t>
            </a:r>
            <a:r>
              <a:rPr>
                <a:latin typeface="Times New Roman" panose="02020603050405020304" charset="0"/>
                <a:cs typeface="Times New Roman" panose="02020603050405020304" charset="0"/>
              </a:rPr>
              <a:t>ning a pair of lenses specifically designed to block out the blue light </a:t>
            </a:r>
            <a:r>
              <a:rPr lang="en-US">
                <a:latin typeface="Times New Roman" panose="02020603050405020304" charset="0"/>
                <a:cs typeface="Times New Roman" panose="02020603050405020304" charset="0"/>
              </a:rPr>
              <a:t>________ (emit) </a:t>
            </a:r>
            <a:r>
              <a:rPr>
                <a:latin typeface="Times New Roman" panose="02020603050405020304" charset="0"/>
                <a:cs typeface="Times New Roman" panose="02020603050405020304" charset="0"/>
              </a:rPr>
              <a:t>from our screens.</a:t>
            </a:r>
            <a:endParaRPr>
              <a:latin typeface="Times New Roman" panose="02020603050405020304" charset="0"/>
              <a:cs typeface="Times New Roman" panose="02020603050405020304" charset="0"/>
            </a:endParaRPr>
          </a:p>
          <a:p>
            <a:pPr indent="0" fontAlgn="auto">
              <a:lnSpc>
                <a:spcPts val="2900"/>
              </a:lnSpc>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But are they really effective? And how </a:t>
            </a:r>
            <a:r>
              <a:rPr lang="en-US">
                <a:latin typeface="Times New Roman" panose="02020603050405020304" charset="0"/>
                <a:cs typeface="Times New Roman" panose="02020603050405020304" charset="0"/>
              </a:rPr>
              <a:t>_________ (damage) </a:t>
            </a:r>
            <a:r>
              <a:rPr>
                <a:latin typeface="Times New Roman" panose="02020603050405020304" charset="0"/>
                <a:cs typeface="Times New Roman" panose="02020603050405020304" charset="0"/>
              </a:rPr>
              <a:t>is the blue light anyway? Here’s what experts had to say.</a:t>
            </a:r>
            <a:endParaRPr>
              <a:latin typeface="Times New Roman" panose="02020603050405020304" charset="0"/>
              <a:cs typeface="Times New Roman" panose="02020603050405020304" charset="0"/>
            </a:endParaRPr>
          </a:p>
          <a:p>
            <a:pPr indent="0" fontAlgn="auto">
              <a:lnSpc>
                <a:spcPts val="2900"/>
              </a:lnSpc>
            </a:pPr>
            <a:r>
              <a:rPr b="1">
                <a:latin typeface="Times New Roman" panose="02020603050405020304" charset="0"/>
                <a:cs typeface="Times New Roman" panose="02020603050405020304" charset="0"/>
              </a:rPr>
              <a:t>Do blue light glasses really work?</a:t>
            </a:r>
            <a:endParaRPr b="1">
              <a:latin typeface="Times New Roman" panose="02020603050405020304" charset="0"/>
              <a:cs typeface="Times New Roman" panose="02020603050405020304" charset="0"/>
            </a:endParaRPr>
          </a:p>
          <a:p>
            <a:pPr indent="0" fontAlgn="auto">
              <a:lnSpc>
                <a:spcPts val="2900"/>
              </a:lnSpc>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“They mostly don’t work for the things that they’re advertised for,” says Dr. Craig See, an ophthalmologist with the Cleveland Clinic. Blue light glasses are largely marketed as a </a:t>
            </a:r>
            <a:r>
              <a:rPr lang="en-US">
                <a:latin typeface="Times New Roman" panose="02020603050405020304" charset="0"/>
                <a:cs typeface="Times New Roman" panose="02020603050405020304" charset="0"/>
              </a:rPr>
              <a:t>________ (solve) </a:t>
            </a:r>
            <a:r>
              <a:rPr>
                <a:latin typeface="Times New Roman" panose="02020603050405020304" charset="0"/>
                <a:cs typeface="Times New Roman" panose="02020603050405020304" charset="0"/>
              </a:rPr>
              <a:t>to eye strain and as a protectant for the retina. Their </a:t>
            </a:r>
            <a:r>
              <a:rPr lang="en-US">
                <a:latin typeface="Times New Roman" panose="02020603050405020304" charset="0"/>
                <a:cs typeface="Times New Roman" panose="02020603050405020304" charset="0"/>
              </a:rPr>
              <a:t>____________ (effect) </a:t>
            </a:r>
            <a:r>
              <a:rPr>
                <a:latin typeface="Times New Roman" panose="02020603050405020304" charset="0"/>
                <a:cs typeface="Times New Roman" panose="02020603050405020304" charset="0"/>
              </a:rPr>
              <a:t>is not backed up by the science, however. </a:t>
            </a:r>
            <a:r>
              <a:rPr lang="en-US">
                <a:latin typeface="Times New Roman" panose="02020603050405020304" charset="0"/>
                <a:cs typeface="Times New Roman" panose="02020603050405020304" charset="0"/>
              </a:rPr>
              <a:t>______ </a:t>
            </a:r>
            <a:r>
              <a:rPr>
                <a:latin typeface="Times New Roman" panose="02020603050405020304" charset="0"/>
                <a:cs typeface="Times New Roman" panose="02020603050405020304" charset="0"/>
              </a:rPr>
              <a:t>they are successful in blocking blue light, blue light is not necessarily something that needs to be filtered out for ocular health.</a:t>
            </a: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“At this point in time there’s really not enough science or evidence to support or deny the benefits of disease</a:t>
            </a:r>
            <a:r>
              <a:rPr lang="en-US">
                <a:latin typeface="Times New Roman" panose="02020603050405020304" charset="0"/>
                <a:cs typeface="Times New Roman" panose="02020603050405020304" charset="0"/>
              </a:rPr>
              <a:t>-</a:t>
            </a:r>
            <a:r>
              <a:rPr>
                <a:latin typeface="Times New Roman" panose="02020603050405020304" charset="0"/>
                <a:cs typeface="Times New Roman" panose="02020603050405020304" charset="0"/>
              </a:rPr>
              <a:t>causing problems with blue light,” says Dr. Ronald Benner, president of the American Optometric Association. He calls studies on the subject “contradictory and inconclusive.”</a:t>
            </a:r>
            <a:endParaRPr>
              <a:latin typeface="Times New Roman" panose="02020603050405020304" charset="0"/>
              <a:cs typeface="Times New Roman" panose="02020603050405020304" charset="0"/>
            </a:endParaRPr>
          </a:p>
          <a:p>
            <a:pPr indent="0" fontAlgn="auto">
              <a:lnSpc>
                <a:spcPts val="2900"/>
              </a:lnSpc>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Blue light, </a:t>
            </a:r>
            <a:r>
              <a:rPr lang="en-US">
                <a:latin typeface="Times New Roman" panose="02020603050405020304" charset="0"/>
                <a:cs typeface="Times New Roman" panose="02020603050405020304" charset="0"/>
              </a:rPr>
              <a:t>______ </a:t>
            </a:r>
            <a:r>
              <a:rPr>
                <a:latin typeface="Times New Roman" panose="02020603050405020304" charset="0"/>
                <a:cs typeface="Times New Roman" panose="02020603050405020304" charset="0"/>
              </a:rPr>
              <a:t>is low-wavelength</a:t>
            </a: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and high energy, does behave differently on the eye, See says, and in large doses can cause harm to the retina. However, as Benner points out, screens are not </a:t>
            </a:r>
            <a:r>
              <a:rPr lang="en-US">
                <a:latin typeface="Times New Roman" panose="02020603050405020304" charset="0"/>
                <a:cs typeface="Times New Roman" panose="02020603050405020304" charset="0"/>
              </a:rPr>
              <a:t>___ </a:t>
            </a:r>
            <a:r>
              <a:rPr>
                <a:latin typeface="Times New Roman" panose="02020603050405020304" charset="0"/>
                <a:cs typeface="Times New Roman" panose="02020603050405020304" charset="0"/>
              </a:rPr>
              <a:t>unique example of blue light exposure. Indirect sunlight by itself produces 25 times the blue light a typical screen does, and direct sunlight produces 250 times as much.</a:t>
            </a: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Still, blue light can </a:t>
            </a:r>
            <a:r>
              <a:rPr lang="en-US" altLang="zh-CN">
                <a:solidFill>
                  <a:srgbClr val="0000FF"/>
                </a:solidFill>
                <a:latin typeface="Times New Roman" panose="02020603050405020304" charset="0"/>
                <a:cs typeface="Times New Roman" panose="02020603050405020304" charset="0"/>
              </a:rPr>
              <a:t>suppress </a:t>
            </a:r>
            <a:r>
              <a:rPr>
                <a:latin typeface="Times New Roman" panose="02020603050405020304" charset="0"/>
                <a:cs typeface="Times New Roman" panose="02020603050405020304" charset="0"/>
              </a:rPr>
              <a:t>our natural melatonin production, </a:t>
            </a:r>
            <a:r>
              <a:rPr lang="en-US">
                <a:latin typeface="Times New Roman" panose="02020603050405020304" charset="0"/>
                <a:cs typeface="Times New Roman" panose="02020603050405020304" charset="0"/>
              </a:rPr>
              <a:t>________ (make) </a:t>
            </a:r>
            <a:r>
              <a:rPr>
                <a:latin typeface="Times New Roman" panose="02020603050405020304" charset="0"/>
                <a:cs typeface="Times New Roman" panose="02020603050405020304" charset="0"/>
              </a:rPr>
              <a:t>it hard to sleep if there is increased screen exposure at night. So while the glasses will not protect you from long-term retina damage, and may not safeguard </a:t>
            </a:r>
            <a:r>
              <a:rPr lang="en-US">
                <a:latin typeface="Times New Roman" panose="02020603050405020304" charset="0"/>
                <a:cs typeface="Times New Roman" panose="02020603050405020304" charset="0"/>
              </a:rPr>
              <a:t>_______ </a:t>
            </a:r>
            <a:r>
              <a:rPr>
                <a:latin typeface="Times New Roman" panose="02020603050405020304" charset="0"/>
                <a:cs typeface="Times New Roman" panose="02020603050405020304" charset="0"/>
              </a:rPr>
              <a:t>eye strain, they can be a useful tool for screen use in the evenings.</a:t>
            </a:r>
            <a:endParaRPr>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57450" y="33020"/>
            <a:ext cx="9386570" cy="460375"/>
          </a:xfrm>
          <a:prstGeom prst="rect">
            <a:avLst/>
          </a:prstGeom>
          <a:noFill/>
        </p:spPr>
        <p:txBody>
          <a:bodyPr wrap="square" rtlCol="0">
            <a:spAutoFit/>
          </a:bodyPr>
          <a:p>
            <a:pPr algn="l">
              <a:buClrTx/>
              <a:buSzTx/>
              <a:buFontTx/>
            </a:pPr>
            <a:r>
              <a:rPr sz="2400" b="1" i="1">
                <a:solidFill>
                  <a:srgbClr val="ED7D31"/>
                </a:solidFill>
                <a:latin typeface="微软雅黑" panose="020B0503020204020204" charset="-122"/>
                <a:ea typeface="微软雅黑" panose="020B0503020204020204" charset="-122"/>
                <a:cs typeface="微软雅黑" panose="020B0503020204020204" charset="-122"/>
              </a:rPr>
              <a:t>USA Today</a:t>
            </a:r>
            <a:r>
              <a:rPr sz="2400" b="1">
                <a:solidFill>
                  <a:srgbClr val="ED7D31"/>
                </a:solidFill>
                <a:latin typeface="微软雅黑" panose="020B0503020204020204" charset="-122"/>
                <a:ea typeface="微软雅黑" panose="020B0503020204020204" charset="-122"/>
                <a:cs typeface="微软雅黑" panose="020B0503020204020204" charset="-122"/>
              </a:rPr>
              <a:t> (May 20, 2024 P2A)</a:t>
            </a:r>
            <a:endParaRPr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3" name="文本框 16"/>
          <p:cNvSpPr txBox="1"/>
          <p:nvPr>
            <p:custDataLst>
              <p:tags r:id="rId2"/>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5" name="文本框 14"/>
          <p:cNvSpPr txBox="1"/>
          <p:nvPr/>
        </p:nvSpPr>
        <p:spPr>
          <a:xfrm>
            <a:off x="2133600" y="509905"/>
            <a:ext cx="1198245"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increasingly </a:t>
            </a:r>
            <a:endParaRPr>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204470" y="1253490"/>
            <a:ext cx="821055"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emitted </a:t>
            </a:r>
            <a:endParaRPr>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3997325" y="1613535"/>
            <a:ext cx="259715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damaging </a:t>
            </a:r>
            <a:endParaRPr>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4853940" y="2712085"/>
            <a:ext cx="86614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solution </a:t>
            </a:r>
            <a:endParaRPr>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6148705" y="3101975"/>
            <a:ext cx="259715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While </a:t>
            </a:r>
            <a:endParaRPr>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187960" y="3080385"/>
            <a:ext cx="153035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effectiveness </a:t>
            </a:r>
            <a:endParaRPr>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1408430" y="4573905"/>
            <a:ext cx="259715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which </a:t>
            </a:r>
            <a:endParaRPr>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6849745" y="4933950"/>
            <a:ext cx="259715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a</a:t>
            </a:r>
            <a:endParaRPr>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5016500" y="5662295"/>
            <a:ext cx="259715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making </a:t>
            </a:r>
            <a:endParaRPr>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8918575" y="6043295"/>
            <a:ext cx="259715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against </a:t>
            </a:r>
            <a:endParaRPr>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3" grpId="0" bldLvl="0" animBg="1"/>
      <p:bldP spid="4" grpId="0" bldLvl="0" animBg="1"/>
      <p:bldP spid="6" grpId="0" bldLvl="0" animBg="1"/>
      <p:bldP spid="7" grpId="0" bldLvl="0" animBg="1"/>
      <p:bldP spid="8" grpId="0" bldLvl="0" animBg="1"/>
      <p:bldP spid="9" grpId="0" bldLvl="0" animBg="1"/>
      <p:bldP spid="10" grpId="0" bldLvl="0" animBg="1"/>
      <p:bldP spid="11" grpId="0" bldLvl="0" animBg="1"/>
      <p:bldP spid="1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375920" y="492125"/>
            <a:ext cx="11207750" cy="3091815"/>
          </a:xfrm>
          <a:prstGeom prst="rect">
            <a:avLst/>
          </a:prstGeom>
          <a:solidFill>
            <a:schemeClr val="accent2">
              <a:lumMod val="20000"/>
              <a:lumOff val="80000"/>
            </a:schemeClr>
          </a:solidFill>
          <a:ln w="34925" cmpd="sng">
            <a:noFill/>
            <a:prstDash val="sysDash"/>
          </a:ln>
        </p:spPr>
        <p:txBody>
          <a:bodyPr wrap="square">
            <a:spAutoFit/>
          </a:bodyPr>
          <a:p>
            <a:pPr indent="0" algn="just" fontAlgn="auto">
              <a:lnSpc>
                <a:spcPct val="150000"/>
              </a:lnSpc>
            </a:pPr>
            <a:r>
              <a:rPr lang="en-US" sz="2600" b="0" i="0" smtClean="0">
                <a:latin typeface="Times New Roman" panose="02020603050405020304" charset="0"/>
                <a:ea typeface="华文中宋" panose="02010600040101010101" charset="-122"/>
                <a:cs typeface="Times New Roman" panose="02020603050405020304" charset="0"/>
              </a:rPr>
              <a:t>1</a:t>
            </a:r>
            <a:r>
              <a:rPr sz="2600" b="0" i="0" smtClean="0">
                <a:latin typeface="Times New Roman" panose="02020603050405020304" charset="0"/>
                <a:ea typeface="华文中宋" panose="02010600040101010101" charset="-122"/>
                <a:cs typeface="Times New Roman" panose="02020603050405020304" charset="0"/>
              </a:rPr>
              <a:t>.</a:t>
            </a:r>
            <a:r>
              <a:rPr lang="en-US" sz="2600" b="0" i="0" smtClean="0">
                <a:latin typeface="Times New Roman" panose="02020603050405020304" charset="0"/>
                <a:ea typeface="华文中宋" panose="02010600040101010101" charset="-122"/>
                <a:cs typeface="Times New Roman" panose="02020603050405020304" charset="0"/>
              </a:rPr>
              <a:t> </a:t>
            </a:r>
            <a:r>
              <a:rPr sz="2600" b="0" i="0" smtClean="0">
                <a:latin typeface="Times New Roman" panose="02020603050405020304" charset="0"/>
                <a:ea typeface="华文中宋" panose="02010600040101010101" charset="-122"/>
                <a:cs typeface="Times New Roman" panose="02020603050405020304" charset="0"/>
              </a:rPr>
              <a:t>What does the underlined word “</a:t>
            </a:r>
            <a:r>
              <a:rPr lang="en-US" sz="2600" b="0" i="0" smtClean="0">
                <a:latin typeface="Times New Roman" panose="02020603050405020304" charset="0"/>
                <a:ea typeface="华文中宋" panose="02010600040101010101" charset="-122"/>
                <a:cs typeface="Times New Roman" panose="02020603050405020304" charset="0"/>
              </a:rPr>
              <a:t>skyrocket</a:t>
            </a:r>
            <a:r>
              <a:rPr sz="2600" b="0" i="0" smtClean="0">
                <a:latin typeface="Times New Roman" panose="02020603050405020304" charset="0"/>
                <a:ea typeface="华文中宋" panose="02010600040101010101" charset="-122"/>
                <a:cs typeface="Times New Roman" panose="02020603050405020304" charset="0"/>
              </a:rPr>
              <a:t>” in paragraph </a:t>
            </a:r>
            <a:r>
              <a:rPr lang="en-US" sz="2600" b="0" i="0" smtClean="0">
                <a:latin typeface="Times New Roman" panose="02020603050405020304" charset="0"/>
                <a:ea typeface="华文中宋" panose="02010600040101010101" charset="-122"/>
                <a:cs typeface="Times New Roman" panose="02020603050405020304" charset="0"/>
              </a:rPr>
              <a:t>1</a:t>
            </a:r>
            <a:r>
              <a:rPr sz="2600" b="0" i="0" smtClean="0">
                <a:latin typeface="Times New Roman" panose="02020603050405020304" charset="0"/>
                <a:ea typeface="华文中宋" panose="02010600040101010101" charset="-122"/>
                <a:cs typeface="Times New Roman" panose="02020603050405020304" charset="0"/>
              </a:rPr>
              <a:t> mean? </a:t>
            </a:r>
            <a:endParaRPr sz="26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sz="2600" b="0" i="0" smtClean="0">
                <a:latin typeface="Times New Roman" panose="02020603050405020304" charset="0"/>
                <a:ea typeface="华文中宋" panose="02010600040101010101" charset="-122"/>
                <a:cs typeface="Times New Roman" panose="02020603050405020304" charset="0"/>
              </a:rPr>
              <a:t>A.</a:t>
            </a:r>
            <a:r>
              <a:rPr lang="en-US" sz="2600" b="0" i="0" smtClean="0">
                <a:latin typeface="Times New Roman" panose="02020603050405020304" charset="0"/>
                <a:ea typeface="华文中宋" panose="02010600040101010101" charset="-122"/>
                <a:cs typeface="Times New Roman" panose="02020603050405020304" charset="0"/>
              </a:rPr>
              <a:t> Change into a different form.        </a:t>
            </a:r>
            <a:r>
              <a:rPr sz="2600" b="0" i="0" smtClean="0">
                <a:latin typeface="Times New Roman" panose="02020603050405020304" charset="0"/>
                <a:ea typeface="华文中宋" panose="02010600040101010101" charset="-122"/>
                <a:cs typeface="Times New Roman" panose="02020603050405020304" charset="0"/>
              </a:rPr>
              <a:t>     </a:t>
            </a:r>
            <a:r>
              <a:rPr lang="en-US" sz="2600" b="0" i="0" smtClean="0">
                <a:latin typeface="Times New Roman" panose="02020603050405020304" charset="0"/>
                <a:ea typeface="华文中宋" panose="02010600040101010101" charset="-122"/>
                <a:cs typeface="Times New Roman" panose="02020603050405020304" charset="0"/>
              </a:rPr>
              <a:t>   		</a:t>
            </a:r>
            <a:endParaRPr lang="en-US" sz="26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sz="2600" b="0" i="0" smtClean="0">
                <a:latin typeface="Times New Roman" panose="02020603050405020304" charset="0"/>
                <a:ea typeface="华文中宋" panose="02010600040101010101" charset="-122"/>
                <a:cs typeface="Times New Roman" panose="02020603050405020304" charset="0"/>
              </a:rPr>
              <a:t>B. </a:t>
            </a:r>
            <a:r>
              <a:rPr lang="en-US" sz="2600" b="0" i="0" smtClean="0">
                <a:latin typeface="Times New Roman" panose="02020603050405020304" charset="0"/>
                <a:ea typeface="华文中宋" panose="02010600040101010101" charset="-122"/>
                <a:cs typeface="Times New Roman" panose="02020603050405020304" charset="0"/>
              </a:rPr>
              <a:t>Rise quickly to a very high level.</a:t>
            </a:r>
            <a:r>
              <a:rPr sz="2600" b="0" i="0" smtClean="0">
                <a:latin typeface="Times New Roman" panose="02020603050405020304" charset="0"/>
                <a:ea typeface="华文中宋" panose="02010600040101010101" charset="-122"/>
                <a:cs typeface="Times New Roman" panose="02020603050405020304" charset="0"/>
              </a:rPr>
              <a:t>        </a:t>
            </a:r>
            <a:endParaRPr sz="26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sz="2600" b="0" i="0" smtClean="0">
                <a:latin typeface="Times New Roman" panose="02020603050405020304" charset="0"/>
                <a:ea typeface="华文中宋" panose="02010600040101010101" charset="-122"/>
                <a:cs typeface="Times New Roman" panose="02020603050405020304" charset="0"/>
              </a:rPr>
              <a:t>C. </a:t>
            </a:r>
            <a:r>
              <a:rPr lang="en-US" sz="2600" b="0" i="0" smtClean="0">
                <a:latin typeface="Times New Roman" panose="02020603050405020304" charset="0"/>
                <a:ea typeface="华文中宋" panose="02010600040101010101" charset="-122"/>
                <a:cs typeface="Times New Roman" panose="02020603050405020304" charset="0"/>
              </a:rPr>
              <a:t>Decrease suddently to a historic low.				</a:t>
            </a:r>
            <a:endParaRPr lang="en-US" sz="26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sz="2600" b="0" i="0" smtClean="0">
                <a:latin typeface="Times New Roman" panose="02020603050405020304" charset="0"/>
                <a:ea typeface="华文中宋" panose="02010600040101010101" charset="-122"/>
                <a:cs typeface="Times New Roman" panose="02020603050405020304" charset="0"/>
              </a:rPr>
              <a:t>D. </a:t>
            </a:r>
            <a:r>
              <a:rPr lang="en-US" sz="2600" b="0" i="0" smtClean="0">
                <a:latin typeface="Times New Roman" panose="02020603050405020304" charset="0"/>
                <a:ea typeface="华文中宋" panose="02010600040101010101" charset="-122"/>
                <a:cs typeface="Times New Roman" panose="02020603050405020304" charset="0"/>
              </a:rPr>
              <a:t>Become extremely difficult to understand.</a:t>
            </a:r>
            <a:endParaRPr lang="en-US" sz="2600" b="0" i="0" smtClean="0">
              <a:latin typeface="Times New Roman" panose="02020603050405020304" charset="0"/>
              <a:ea typeface="华文中宋" panose="02010600040101010101" charset="-122"/>
              <a:cs typeface="Times New Roman" panose="02020603050405020304" charset="0"/>
            </a:endParaRPr>
          </a:p>
        </p:txBody>
      </p:sp>
      <p:sp>
        <p:nvSpPr>
          <p:cNvPr id="11" name="矩形 10"/>
          <p:cNvSpPr/>
          <p:nvPr/>
        </p:nvSpPr>
        <p:spPr>
          <a:xfrm>
            <a:off x="377825" y="3703955"/>
            <a:ext cx="11207750" cy="2976880"/>
          </a:xfrm>
          <a:prstGeom prst="rect">
            <a:avLst/>
          </a:prstGeom>
          <a:solidFill>
            <a:schemeClr val="accent6">
              <a:lumMod val="20000"/>
              <a:lumOff val="80000"/>
            </a:schemeClr>
          </a:solidFill>
          <a:ln w="34925" cmpd="sng">
            <a:noFill/>
            <a:prstDash val="sysDash"/>
          </a:ln>
        </p:spPr>
        <p:txBody>
          <a:bodyPr wrap="square">
            <a:spAutoFit/>
          </a:bodyPr>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2. Which of the following statements is correct according to the text? </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A. </a:t>
            </a:r>
            <a:r>
              <a:rPr sz="2500">
                <a:latin typeface="Times New Roman" panose="02020603050405020304" charset="0"/>
                <a:cs typeface="Times New Roman" panose="02020603050405020304" charset="0"/>
                <a:sym typeface="+mn-ea"/>
              </a:rPr>
              <a:t>Craig See</a:t>
            </a:r>
            <a:r>
              <a:rPr lang="en-US" sz="2500">
                <a:latin typeface="Times New Roman" panose="02020603050405020304" charset="0"/>
                <a:cs typeface="Times New Roman" panose="02020603050405020304" charset="0"/>
                <a:sym typeface="+mn-ea"/>
              </a:rPr>
              <a:t> believes blue light glasses can protect against eye strain.   	</a:t>
            </a:r>
            <a:endParaRPr lang="en-US" sz="2500">
              <a:latin typeface="Times New Roman" panose="02020603050405020304" charset="0"/>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B. </a:t>
            </a:r>
            <a:r>
              <a:rPr sz="2500">
                <a:latin typeface="Times New Roman" panose="02020603050405020304" charset="0"/>
                <a:cs typeface="Times New Roman" panose="02020603050405020304" charset="0"/>
                <a:sym typeface="+mn-ea"/>
              </a:rPr>
              <a:t>Blue light glasses</a:t>
            </a:r>
            <a:r>
              <a:rPr lang="en-US" sz="2500">
                <a:latin typeface="Times New Roman" panose="02020603050405020304" charset="0"/>
                <a:cs typeface="Times New Roman" panose="02020603050405020304" charset="0"/>
                <a:sym typeface="+mn-ea"/>
              </a:rPr>
              <a:t> cannot filter out blue light as </a:t>
            </a:r>
            <a:r>
              <a:rPr sz="2500">
                <a:latin typeface="Times New Roman" panose="02020603050405020304" charset="0"/>
                <a:cs typeface="Times New Roman" panose="02020603050405020304" charset="0"/>
                <a:sym typeface="+mn-ea"/>
              </a:rPr>
              <a:t>they’re advertised for</a:t>
            </a:r>
            <a:r>
              <a:rPr lang="en-US" sz="2500" smtClean="0">
                <a:latin typeface="Times New Roman" panose="02020603050405020304" charset="0"/>
                <a:ea typeface="华文中宋" panose="02010600040101010101" charset="-122"/>
                <a:cs typeface="Times New Roman" panose="02020603050405020304" charset="0"/>
                <a:sym typeface="+mn-ea"/>
              </a:rPr>
              <a:t>.     	</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C. Being exposed to too much blue light has a bad effect on the eye.</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D. Smartphone screens produce much more blue light than sunlight does.</a:t>
            </a:r>
            <a:endParaRPr lang="en-US" sz="2500" smtClean="0">
              <a:latin typeface="Times New Roman" panose="02020603050405020304" charset="0"/>
              <a:ea typeface="华文中宋" panose="02010600040101010101" charset="-122"/>
              <a:cs typeface="Times New Roman" panose="02020603050405020304" charset="0"/>
              <a:sym typeface="+mn-ea"/>
            </a:endParaRPr>
          </a:p>
        </p:txBody>
      </p:sp>
      <p:sp>
        <p:nvSpPr>
          <p:cNvPr id="2" name="文本框 16"/>
          <p:cNvSpPr txBox="1"/>
          <p:nvPr/>
        </p:nvSpPr>
        <p:spPr>
          <a:xfrm>
            <a:off x="0" y="0"/>
            <a:ext cx="3340100" cy="445135"/>
          </a:xfrm>
          <a:prstGeom prst="rect">
            <a:avLst/>
          </a:prstGeom>
          <a:solidFill>
            <a:schemeClr val="accent6"/>
          </a:solidFill>
        </p:spPr>
        <p:txBody>
          <a:bodyPr wrap="square" rtlCol="0">
            <a:spAutoFit/>
          </a:bodyPr>
          <a:p>
            <a:pPr lvl="0" algn="l">
              <a:buClrTx/>
              <a:buSzTx/>
              <a:buFontTx/>
            </a:pPr>
            <a:r>
              <a:rPr kumimoji="1" lang="en-US" altLang="zh-CN" sz="2300" b="1" dirty="0">
                <a:solidFill>
                  <a:schemeClr val="lt1"/>
                </a:solidFill>
                <a:latin typeface="Times New Roman" panose="02020603050405020304" charset="0"/>
                <a:cs typeface="Times New Roman" panose="02020603050405020304" charset="0"/>
                <a:sym typeface="+mn-ea"/>
              </a:rPr>
              <a:t>Reading Comprehension</a:t>
            </a:r>
            <a:endParaRPr kumimoji="1" lang="en-US" altLang="zh-CN" sz="2300" b="1" dirty="0">
              <a:solidFill>
                <a:schemeClr val="lt1"/>
              </a:solidFill>
              <a:latin typeface="Times New Roman" panose="02020603050405020304" charset="0"/>
              <a:cs typeface="Times New Roman" panose="02020603050405020304" charset="0"/>
              <a:sym typeface="+mn-ea"/>
            </a:endParaRPr>
          </a:p>
        </p:txBody>
      </p:sp>
      <p:pic>
        <p:nvPicPr>
          <p:cNvPr id="5" name="图片 4"/>
          <p:cNvPicPr>
            <a:picLocks noChangeAspect="1"/>
          </p:cNvPicPr>
          <p:nvPr/>
        </p:nvPicPr>
        <p:blipFill>
          <a:blip r:embed="rId1"/>
          <a:stretch>
            <a:fillRect/>
          </a:stretch>
        </p:blipFill>
        <p:spPr>
          <a:xfrm>
            <a:off x="169545" y="1967230"/>
            <a:ext cx="680085" cy="214630"/>
          </a:xfrm>
          <a:prstGeom prst="rect">
            <a:avLst/>
          </a:prstGeom>
        </p:spPr>
      </p:pic>
      <p:pic>
        <p:nvPicPr>
          <p:cNvPr id="6" name="图片 5"/>
          <p:cNvPicPr>
            <a:picLocks noChangeAspect="1"/>
          </p:cNvPicPr>
          <p:nvPr/>
        </p:nvPicPr>
        <p:blipFill>
          <a:blip r:embed="rId1"/>
          <a:stretch>
            <a:fillRect/>
          </a:stretch>
        </p:blipFill>
        <p:spPr>
          <a:xfrm>
            <a:off x="288925" y="5711825"/>
            <a:ext cx="680085" cy="2146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412115"/>
            <a:ext cx="12192000" cy="6413500"/>
          </a:xfrm>
          <a:prstGeom prst="rect">
            <a:avLst/>
          </a:prstGeom>
          <a:noFill/>
        </p:spPr>
        <p:txBody>
          <a:bodyPr wrap="square" rtlCol="0" anchor="t">
            <a:spAutoFit/>
          </a:bodyPr>
          <a:p>
            <a:pPr indent="0" fontAlgn="auto">
              <a:lnSpc>
                <a:spcPts val="2900"/>
              </a:lnSpc>
            </a:pPr>
            <a:r>
              <a:rPr sz="1750" b="1">
                <a:latin typeface="Times New Roman" panose="02020603050405020304" charset="0"/>
                <a:cs typeface="Times New Roman" panose="02020603050405020304" charset="0"/>
              </a:rPr>
              <a:t>What are the benefits or negatives of blue light glasses?</a:t>
            </a:r>
            <a:endParaRPr sz="1750" b="1">
              <a:latin typeface="Times New Roman" panose="02020603050405020304" charset="0"/>
              <a:cs typeface="Times New Roman" panose="02020603050405020304" charset="0"/>
            </a:endParaRPr>
          </a:p>
          <a:p>
            <a:pPr indent="0" fontAlgn="auto">
              <a:lnSpc>
                <a:spcPts val="2900"/>
              </a:lnSpc>
            </a:pPr>
            <a:r>
              <a:rPr lang="en-US" sz="1750">
                <a:latin typeface="Times New Roman" panose="02020603050405020304" charset="0"/>
                <a:cs typeface="Times New Roman" panose="02020603050405020304" charset="0"/>
              </a:rPr>
              <a:t>    </a:t>
            </a:r>
            <a:r>
              <a:rPr sz="1750">
                <a:latin typeface="Times New Roman" panose="02020603050405020304" charset="0"/>
                <a:cs typeface="Times New Roman" panose="02020603050405020304" charset="0"/>
              </a:rPr>
              <a:t>One potential benefit could be better sleep. High-energy blue light, when it hits the retina, stimulates cells in the brain, essentially </a:t>
            </a:r>
            <a:r>
              <a:rPr lang="en-US" sz="1750">
                <a:latin typeface="Times New Roman" panose="02020603050405020304" charset="0"/>
                <a:cs typeface="Times New Roman" panose="02020603050405020304" charset="0"/>
              </a:rPr>
              <a:t>_______ (turn) </a:t>
            </a:r>
            <a:r>
              <a:rPr sz="1750">
                <a:latin typeface="Times New Roman" panose="02020603050405020304" charset="0"/>
                <a:cs typeface="Times New Roman" panose="02020603050405020304" charset="0"/>
              </a:rPr>
              <a:t>them on, Benner explains.</a:t>
            </a:r>
            <a:r>
              <a:rPr lang="en-US" sz="1750">
                <a:latin typeface="Times New Roman" panose="02020603050405020304" charset="0"/>
                <a:cs typeface="Times New Roman" panose="02020603050405020304" charset="0"/>
              </a:rPr>
              <a:t> </a:t>
            </a:r>
            <a:r>
              <a:rPr sz="1750">
                <a:latin typeface="Times New Roman" panose="02020603050405020304" charset="0"/>
                <a:cs typeface="Times New Roman" panose="02020603050405020304" charset="0"/>
              </a:rPr>
              <a:t>“In the evening times, having the blue light filter on and blocking that so that we’re not suppressing the melatonin production might be a </a:t>
            </a:r>
            <a:r>
              <a:rPr lang="en-US" sz="1750">
                <a:latin typeface="Times New Roman" panose="02020603050405020304" charset="0"/>
                <a:cs typeface="Times New Roman" panose="02020603050405020304" charset="0"/>
              </a:rPr>
              <a:t>_________ (benefit) </a:t>
            </a:r>
            <a:r>
              <a:rPr sz="1750">
                <a:latin typeface="Times New Roman" panose="02020603050405020304" charset="0"/>
                <a:cs typeface="Times New Roman" panose="02020603050405020304" charset="0"/>
              </a:rPr>
              <a:t>aspect,” he says.</a:t>
            </a:r>
            <a:r>
              <a:rPr lang="en-US" sz="1750">
                <a:latin typeface="Times New Roman" panose="02020603050405020304" charset="0"/>
                <a:cs typeface="Times New Roman" panose="02020603050405020304" charset="0"/>
              </a:rPr>
              <a:t> </a:t>
            </a:r>
            <a:r>
              <a:rPr sz="1750">
                <a:latin typeface="Times New Roman" panose="02020603050405020304" charset="0"/>
                <a:cs typeface="Times New Roman" panose="02020603050405020304" charset="0"/>
              </a:rPr>
              <a:t>That’s a concern that also could </a:t>
            </a:r>
            <a:r>
              <a:rPr lang="en-US" sz="1750">
                <a:latin typeface="Times New Roman" panose="02020603050405020304" charset="0"/>
                <a:cs typeface="Times New Roman" panose="02020603050405020304" charset="0"/>
              </a:rPr>
              <a:t>_____________ (address)</a:t>
            </a:r>
            <a:r>
              <a:rPr sz="1750">
                <a:latin typeface="Times New Roman" panose="02020603050405020304" charset="0"/>
                <a:cs typeface="Times New Roman" panose="02020603050405020304" charset="0"/>
              </a:rPr>
              <a:t> by limiting exposure. Both Benner and See advise shutting off screens before bed.</a:t>
            </a:r>
            <a:r>
              <a:rPr lang="en-US" sz="1750">
                <a:latin typeface="Times New Roman" panose="02020603050405020304" charset="0"/>
                <a:cs typeface="Times New Roman" panose="02020603050405020304" charset="0"/>
              </a:rPr>
              <a:t> ____</a:t>
            </a:r>
            <a:r>
              <a:rPr sz="1750">
                <a:solidFill>
                  <a:srgbClr val="FF0000"/>
                </a:solidFill>
                <a:latin typeface="Times New Roman" panose="02020603050405020304" charset="0"/>
                <a:cs typeface="Times New Roman" panose="02020603050405020304" charset="0"/>
              </a:rPr>
              <a:t> </a:t>
            </a:r>
            <a:r>
              <a:rPr sz="1750">
                <a:latin typeface="Times New Roman" panose="02020603050405020304" charset="0"/>
                <a:cs typeface="Times New Roman" panose="02020603050405020304" charset="0"/>
              </a:rPr>
              <a:t>for the negatives, Benner says there is “probably very little direct harm,” but reminds us that</a:t>
            </a:r>
            <a:r>
              <a:rPr lang="en-US" sz="1750">
                <a:latin typeface="Times New Roman" panose="02020603050405020304" charset="0"/>
                <a:cs typeface="Times New Roman" panose="02020603050405020304" charset="0"/>
              </a:rPr>
              <a:t> </a:t>
            </a:r>
            <a:r>
              <a:rPr sz="1750">
                <a:latin typeface="Times New Roman" panose="02020603050405020304" charset="0"/>
                <a:cs typeface="Times New Roman" panose="02020603050405020304" charset="0"/>
              </a:rPr>
              <a:t>“we’re not sure about the benefits yet.”</a:t>
            </a:r>
            <a:endParaRPr sz="1750">
              <a:latin typeface="Times New Roman" panose="02020603050405020304" charset="0"/>
              <a:cs typeface="Times New Roman" panose="02020603050405020304" charset="0"/>
            </a:endParaRPr>
          </a:p>
          <a:p>
            <a:pPr indent="0" fontAlgn="auto">
              <a:lnSpc>
                <a:spcPts val="2900"/>
              </a:lnSpc>
            </a:pPr>
            <a:r>
              <a:rPr sz="1750" b="1">
                <a:latin typeface="Times New Roman" panose="02020603050405020304" charset="0"/>
                <a:cs typeface="Times New Roman" panose="02020603050405020304" charset="0"/>
              </a:rPr>
              <a:t>Using blue light glasses as ‘computer glasses’</a:t>
            </a:r>
            <a:endParaRPr sz="1750" b="1">
              <a:latin typeface="Times New Roman" panose="02020603050405020304" charset="0"/>
              <a:cs typeface="Times New Roman" panose="02020603050405020304" charset="0"/>
            </a:endParaRPr>
          </a:p>
          <a:p>
            <a:pPr indent="0" fontAlgn="auto">
              <a:lnSpc>
                <a:spcPts val="2900"/>
              </a:lnSpc>
            </a:pPr>
            <a:r>
              <a:rPr lang="en-US" sz="1750">
                <a:latin typeface="Times New Roman" panose="02020603050405020304" charset="0"/>
                <a:cs typeface="Times New Roman" panose="02020603050405020304" charset="0"/>
              </a:rPr>
              <a:t>    </a:t>
            </a:r>
            <a:r>
              <a:rPr sz="1750">
                <a:latin typeface="Times New Roman" panose="02020603050405020304" charset="0"/>
                <a:cs typeface="Times New Roman" panose="02020603050405020304" charset="0"/>
              </a:rPr>
              <a:t>If your eyes are struggling with pro</a:t>
            </a:r>
            <a:r>
              <a:rPr lang="en-US" sz="1750">
                <a:latin typeface="Times New Roman" panose="02020603050405020304" charset="0"/>
                <a:cs typeface="Times New Roman" panose="02020603050405020304" charset="0"/>
              </a:rPr>
              <a:t>l</a:t>
            </a:r>
            <a:r>
              <a:rPr sz="1750">
                <a:latin typeface="Times New Roman" panose="02020603050405020304" charset="0"/>
                <a:cs typeface="Times New Roman" panose="02020603050405020304" charset="0"/>
              </a:rPr>
              <a:t>onged contact with screens, there may</a:t>
            </a:r>
            <a:r>
              <a:rPr lang="en-US" sz="1750">
                <a:latin typeface="Times New Roman" panose="02020603050405020304" charset="0"/>
                <a:cs typeface="Times New Roman" panose="02020603050405020304" charset="0"/>
              </a:rPr>
              <a:t> </a:t>
            </a:r>
            <a:r>
              <a:rPr sz="1750">
                <a:latin typeface="Times New Roman" panose="02020603050405020304" charset="0"/>
                <a:cs typeface="Times New Roman" panose="02020603050405020304" charset="0"/>
              </a:rPr>
              <a:t>be another answer.</a:t>
            </a:r>
            <a:r>
              <a:rPr lang="en-US" sz="1750">
                <a:latin typeface="Times New Roman" panose="02020603050405020304" charset="0"/>
                <a:cs typeface="Times New Roman" panose="02020603050405020304" charset="0"/>
              </a:rPr>
              <a:t> </a:t>
            </a:r>
            <a:r>
              <a:rPr sz="1750">
                <a:latin typeface="Times New Roman" panose="02020603050405020304" charset="0"/>
                <a:cs typeface="Times New Roman" panose="02020603050405020304" charset="0"/>
              </a:rPr>
              <a:t>“The thought is not so much that screens start to bother our eyes because of the blue light, </a:t>
            </a:r>
            <a:r>
              <a:rPr lang="en-US" sz="1750">
                <a:latin typeface="Times New Roman" panose="02020603050405020304" charset="0"/>
                <a:cs typeface="Times New Roman" panose="02020603050405020304" charset="0"/>
              </a:rPr>
              <a:t>_____ </a:t>
            </a:r>
            <a:r>
              <a:rPr sz="1750">
                <a:latin typeface="Times New Roman" panose="02020603050405020304" charset="0"/>
                <a:cs typeface="Times New Roman" panose="02020603050405020304" charset="0"/>
              </a:rPr>
              <a:t>is much more likely is that the eyes get dry,” See says. When we focus </a:t>
            </a:r>
            <a:r>
              <a:rPr lang="en-US" sz="1750">
                <a:latin typeface="Times New Roman" panose="02020603050405020304" charset="0"/>
                <a:cs typeface="Times New Roman" panose="02020603050405020304" charset="0"/>
              </a:rPr>
              <a:t>___ </a:t>
            </a:r>
            <a:r>
              <a:rPr sz="1750">
                <a:latin typeface="Times New Roman" panose="02020603050405020304" charset="0"/>
                <a:cs typeface="Times New Roman" panose="02020603050405020304" charset="0"/>
              </a:rPr>
              <a:t>something, we stop blinking so much, and our eyes get dry, creating strain</a:t>
            </a:r>
            <a:r>
              <a:rPr lang="en-US" sz="1750">
                <a:latin typeface="Times New Roman" panose="02020603050405020304" charset="0"/>
                <a:cs typeface="Times New Roman" panose="02020603050405020304" charset="0"/>
              </a:rPr>
              <a:t>. </a:t>
            </a:r>
            <a:r>
              <a:rPr sz="1750">
                <a:latin typeface="Times New Roman" panose="02020603050405020304" charset="0"/>
                <a:cs typeface="Times New Roman" panose="02020603050405020304" charset="0"/>
              </a:rPr>
              <a:t>He recommends the 20-20-20 rule as a </a:t>
            </a:r>
            <a:r>
              <a:rPr sz="1750" u="sng">
                <a:latin typeface="Times New Roman" panose="02020603050405020304" charset="0"/>
                <a:cs typeface="Times New Roman" panose="02020603050405020304" charset="0"/>
              </a:rPr>
              <a:t>remedy</a:t>
            </a:r>
            <a:r>
              <a:rPr sz="1750">
                <a:latin typeface="Times New Roman" panose="02020603050405020304" charset="0"/>
                <a:cs typeface="Times New Roman" panose="02020603050405020304" charset="0"/>
              </a:rPr>
              <a:t>: Every 20 minutes, look at something 20 feet away for about 20 seconds to give your eyes </a:t>
            </a:r>
            <a:r>
              <a:rPr lang="en-US" sz="1750">
                <a:latin typeface="Times New Roman" panose="02020603050405020304" charset="0"/>
                <a:cs typeface="Times New Roman" panose="02020603050405020304" charset="0"/>
              </a:rPr>
              <a:t>___ </a:t>
            </a:r>
            <a:r>
              <a:rPr sz="1750">
                <a:latin typeface="Times New Roman" panose="02020603050405020304" charset="0"/>
                <a:cs typeface="Times New Roman" panose="02020603050405020304" charset="0"/>
              </a:rPr>
              <a:t>break. “Eye muscles are </a:t>
            </a:r>
            <a:r>
              <a:rPr lang="en-US" altLang="zh-CN" sz="1750">
                <a:solidFill>
                  <a:srgbClr val="0000FF"/>
                </a:solidFill>
                <a:latin typeface="Times New Roman" panose="02020603050405020304" charset="0"/>
                <a:cs typeface="Times New Roman" panose="02020603050405020304" charset="0"/>
              </a:rPr>
              <a:t>fatigue</a:t>
            </a:r>
            <a:r>
              <a:rPr sz="1750">
                <a:latin typeface="Times New Roman" panose="02020603050405020304" charset="0"/>
                <a:cs typeface="Times New Roman" panose="02020603050405020304" charset="0"/>
              </a:rPr>
              <a:t>d just like leg muscles are fatigued,” Benner says.</a:t>
            </a:r>
            <a:r>
              <a:rPr lang="en-US" sz="1750">
                <a:latin typeface="Times New Roman" panose="02020603050405020304" charset="0"/>
                <a:cs typeface="Times New Roman" panose="02020603050405020304" charset="0"/>
              </a:rPr>
              <a:t> </a:t>
            </a:r>
            <a:r>
              <a:rPr sz="1750">
                <a:latin typeface="Times New Roman" panose="02020603050405020304" charset="0"/>
                <a:cs typeface="Times New Roman" panose="02020603050405020304" charset="0"/>
              </a:rPr>
              <a:t>Some blue light glasses do have a +1 prescription on their lens </a:t>
            </a:r>
            <a:r>
              <a:rPr lang="en-US" sz="1750">
                <a:latin typeface="Times New Roman" panose="02020603050405020304" charset="0"/>
                <a:cs typeface="Times New Roman" panose="02020603050405020304" charset="0"/>
              </a:rPr>
              <a:t>___________ </a:t>
            </a:r>
            <a:r>
              <a:rPr sz="1750">
                <a:latin typeface="Times New Roman" panose="02020603050405020304" charset="0"/>
                <a:cs typeface="Times New Roman" panose="02020603050405020304" charset="0"/>
              </a:rPr>
              <a:t>helps with up-close focus, See says. “That part may be helping.”</a:t>
            </a:r>
            <a:r>
              <a:rPr lang="en-US" sz="1750">
                <a:latin typeface="Times New Roman" panose="02020603050405020304" charset="0"/>
                <a:cs typeface="Times New Roman" panose="02020603050405020304" charset="0"/>
              </a:rPr>
              <a:t> </a:t>
            </a:r>
            <a:endParaRPr lang="en-US" sz="1750">
              <a:latin typeface="Times New Roman" panose="02020603050405020304" charset="0"/>
              <a:cs typeface="Times New Roman" panose="02020603050405020304" charset="0"/>
            </a:endParaRPr>
          </a:p>
          <a:p>
            <a:pPr indent="0" fontAlgn="auto">
              <a:lnSpc>
                <a:spcPts val="2900"/>
              </a:lnSpc>
            </a:pPr>
            <a:r>
              <a:rPr sz="1750" b="1">
                <a:latin typeface="Times New Roman" panose="02020603050405020304" charset="0"/>
                <a:cs typeface="Times New Roman" panose="02020603050405020304" charset="0"/>
              </a:rPr>
              <a:t>Is it OK to wear blue light glasses every day?</a:t>
            </a:r>
            <a:endParaRPr sz="1750" b="1">
              <a:latin typeface="Times New Roman" panose="02020603050405020304" charset="0"/>
              <a:cs typeface="Times New Roman" panose="02020603050405020304" charset="0"/>
            </a:endParaRPr>
          </a:p>
          <a:p>
            <a:pPr indent="0" fontAlgn="auto">
              <a:lnSpc>
                <a:spcPts val="2900"/>
              </a:lnSpc>
            </a:pPr>
            <a:r>
              <a:rPr sz="1750">
                <a:latin typeface="Times New Roman" panose="02020603050405020304" charset="0"/>
                <a:cs typeface="Times New Roman" panose="02020603050405020304" charset="0"/>
              </a:rPr>
              <a:t>There is no evidence to suggest that blue light glasses </a:t>
            </a:r>
            <a:r>
              <a:rPr lang="en-US" sz="1750">
                <a:latin typeface="Times New Roman" panose="02020603050405020304" charset="0"/>
                <a:cs typeface="Times New Roman" panose="02020603050405020304" charset="0"/>
              </a:rPr>
              <a:t>____ (be) </a:t>
            </a:r>
            <a:r>
              <a:rPr sz="1750">
                <a:latin typeface="Times New Roman" panose="02020603050405020304" charset="0"/>
                <a:cs typeface="Times New Roman" panose="02020603050405020304" charset="0"/>
              </a:rPr>
              <a:t>doing harm, so wearing them every day will not likely be a </a:t>
            </a:r>
            <a:r>
              <a:rPr lang="en-US" altLang="zh-CN" sz="1750">
                <a:solidFill>
                  <a:srgbClr val="0000FF"/>
                </a:solidFill>
                <a:latin typeface="Times New Roman" panose="02020603050405020304" charset="0"/>
                <a:cs typeface="Times New Roman" panose="02020603050405020304" charset="0"/>
              </a:rPr>
              <a:t>detriment </a:t>
            </a:r>
            <a:r>
              <a:rPr sz="1750">
                <a:latin typeface="Times New Roman" panose="02020603050405020304" charset="0"/>
                <a:cs typeface="Times New Roman" panose="02020603050405020304" charset="0"/>
              </a:rPr>
              <a:t>to your health.</a:t>
            </a:r>
            <a:r>
              <a:rPr lang="en-US" sz="1750">
                <a:latin typeface="Times New Roman" panose="02020603050405020304" charset="0"/>
                <a:cs typeface="Times New Roman" panose="02020603050405020304" charset="0"/>
              </a:rPr>
              <a:t> </a:t>
            </a:r>
            <a:r>
              <a:rPr sz="1750">
                <a:latin typeface="Times New Roman" panose="02020603050405020304" charset="0"/>
                <a:cs typeface="Times New Roman" panose="02020603050405020304" charset="0"/>
              </a:rPr>
              <a:t>That</a:t>
            </a:r>
            <a:r>
              <a:rPr lang="en-US" sz="1750">
                <a:latin typeface="Times New Roman" panose="02020603050405020304" charset="0"/>
                <a:cs typeface="Times New Roman" panose="02020603050405020304" charset="0"/>
              </a:rPr>
              <a:t>_____ (say)</a:t>
            </a:r>
            <a:r>
              <a:rPr sz="1750">
                <a:latin typeface="Times New Roman" panose="02020603050405020304" charset="0"/>
                <a:cs typeface="Times New Roman" panose="02020603050405020304" charset="0"/>
              </a:rPr>
              <a:t>, if you experience headaches or other bothersome symptoms related to your sight, your first stop should be the optometrist’s office.</a:t>
            </a:r>
            <a:endParaRPr sz="1750">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57450" y="24765"/>
            <a:ext cx="9386570" cy="460375"/>
          </a:xfrm>
          <a:prstGeom prst="rect">
            <a:avLst/>
          </a:prstGeom>
          <a:noFill/>
        </p:spPr>
        <p:txBody>
          <a:bodyPr wrap="square" rtlCol="0">
            <a:spAutoFit/>
          </a:bodyPr>
          <a:p>
            <a:pPr algn="l">
              <a:buClrTx/>
              <a:buSzTx/>
              <a:buFontTx/>
            </a:pPr>
            <a:r>
              <a:rPr sz="2400" b="1" i="1">
                <a:solidFill>
                  <a:srgbClr val="ED7D31"/>
                </a:solidFill>
                <a:latin typeface="微软雅黑" panose="020B0503020204020204" charset="-122"/>
                <a:ea typeface="微软雅黑" panose="020B0503020204020204" charset="-122"/>
                <a:cs typeface="微软雅黑" panose="020B0503020204020204" charset="-122"/>
              </a:rPr>
              <a:t>USA Today</a:t>
            </a:r>
            <a:r>
              <a:rPr sz="2400" b="1">
                <a:solidFill>
                  <a:srgbClr val="ED7D31"/>
                </a:solidFill>
                <a:latin typeface="微软雅黑" panose="020B0503020204020204" charset="-122"/>
                <a:ea typeface="微软雅黑" panose="020B0503020204020204" charset="-122"/>
                <a:cs typeface="微软雅黑" panose="020B0503020204020204" charset="-122"/>
              </a:rPr>
              <a:t> (May 20, 2024 P2A)</a:t>
            </a:r>
            <a:endParaRPr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3" name="文本框 16"/>
          <p:cNvSpPr txBox="1"/>
          <p:nvPr>
            <p:custDataLst>
              <p:tags r:id="rId2"/>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5" name="文本框 14"/>
          <p:cNvSpPr txBox="1"/>
          <p:nvPr/>
        </p:nvSpPr>
        <p:spPr>
          <a:xfrm>
            <a:off x="146685" y="1266190"/>
            <a:ext cx="259715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turning </a:t>
            </a:r>
            <a:endParaRPr>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4523740" y="1617345"/>
            <a:ext cx="259715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beneficial </a:t>
            </a:r>
            <a:endParaRPr>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186690" y="2008505"/>
            <a:ext cx="259715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be addressed</a:t>
            </a:r>
            <a:endParaRPr>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9926955" y="2008505"/>
            <a:ext cx="50673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As</a:t>
            </a:r>
            <a:endParaRPr>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5216525" y="3482975"/>
            <a:ext cx="259715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what </a:t>
            </a:r>
            <a:endParaRPr>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115570" y="3856990"/>
            <a:ext cx="259715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on </a:t>
            </a:r>
            <a:endParaRPr>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8978265" y="4591050"/>
            <a:ext cx="259715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which </a:t>
            </a:r>
            <a:r>
              <a:rPr lang="en-US">
                <a:solidFill>
                  <a:srgbClr val="FF0000"/>
                </a:solidFill>
                <a:latin typeface="Times New Roman" panose="02020603050405020304" charset="0"/>
                <a:cs typeface="Times New Roman" panose="02020603050405020304" charset="0"/>
                <a:sym typeface="+mn-ea"/>
              </a:rPr>
              <a:t>/ that</a:t>
            </a:r>
            <a:endParaRPr lang="en-US">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7603490" y="4215130"/>
            <a:ext cx="259715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a</a:t>
            </a:r>
            <a:endParaRPr>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5006340" y="5697855"/>
            <a:ext cx="259715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are </a:t>
            </a:r>
            <a:endParaRPr>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1939925" y="6054090"/>
            <a:ext cx="2597150" cy="2768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a:solidFill>
                  <a:srgbClr val="FF0000"/>
                </a:solidFill>
                <a:latin typeface="Times New Roman" panose="02020603050405020304" charset="0"/>
                <a:cs typeface="Times New Roman" panose="02020603050405020304" charset="0"/>
                <a:sym typeface="+mn-ea"/>
              </a:rPr>
              <a:t>said</a:t>
            </a:r>
            <a:endParaRPr>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3" grpId="0" bldLvl="0" animBg="1"/>
      <p:bldP spid="4" grpId="0" bldLvl="0" animBg="1"/>
      <p:bldP spid="6" grpId="0" bldLvl="0" animBg="1"/>
      <p:bldP spid="7" grpId="0" bldLvl="0" animBg="1"/>
      <p:bldP spid="8" grpId="0" bldLvl="0" animBg="1"/>
      <p:bldP spid="9" grpId="0" bldLvl="0" animBg="1"/>
      <p:bldP spid="10" grpId="0" bldLvl="0" animBg="1"/>
      <p:bldP spid="11" grpId="0" bldLvl="0" animBg="1"/>
      <p:bldP spid="1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490855" y="892810"/>
            <a:ext cx="11207750" cy="1891665"/>
          </a:xfrm>
          <a:prstGeom prst="rect">
            <a:avLst/>
          </a:prstGeom>
          <a:solidFill>
            <a:schemeClr val="accent2">
              <a:lumMod val="20000"/>
              <a:lumOff val="80000"/>
            </a:schemeClr>
          </a:solidFill>
          <a:ln w="34925" cmpd="sng">
            <a:noFill/>
            <a:prstDash val="sysDash"/>
          </a:ln>
        </p:spPr>
        <p:txBody>
          <a:bodyPr wrap="square">
            <a:spAutoFit/>
          </a:bodyPr>
          <a:p>
            <a:pPr indent="0" algn="just" fontAlgn="auto">
              <a:lnSpc>
                <a:spcPct val="150000"/>
              </a:lnSpc>
            </a:pPr>
            <a:r>
              <a:rPr lang="en-US" sz="2600" b="0" i="0" smtClean="0">
                <a:latin typeface="Times New Roman" panose="02020603050405020304" charset="0"/>
                <a:ea typeface="华文中宋" panose="02010600040101010101" charset="-122"/>
                <a:cs typeface="Times New Roman" panose="02020603050405020304" charset="0"/>
              </a:rPr>
              <a:t>3</a:t>
            </a:r>
            <a:r>
              <a:rPr sz="2600" b="0" i="0" smtClean="0">
                <a:latin typeface="Times New Roman" panose="02020603050405020304" charset="0"/>
                <a:ea typeface="华文中宋" panose="02010600040101010101" charset="-122"/>
                <a:cs typeface="Times New Roman" panose="02020603050405020304" charset="0"/>
              </a:rPr>
              <a:t>.</a:t>
            </a:r>
            <a:r>
              <a:rPr lang="en-US" sz="2600" b="0" i="0" smtClean="0">
                <a:latin typeface="Times New Roman" panose="02020603050405020304" charset="0"/>
                <a:ea typeface="华文中宋" panose="02010600040101010101" charset="-122"/>
                <a:cs typeface="Times New Roman" panose="02020603050405020304" charset="0"/>
              </a:rPr>
              <a:t> </a:t>
            </a:r>
            <a:r>
              <a:rPr sz="2600" b="0" i="0" smtClean="0">
                <a:latin typeface="Times New Roman" panose="02020603050405020304" charset="0"/>
                <a:ea typeface="华文中宋" panose="02010600040101010101" charset="-122"/>
                <a:cs typeface="Times New Roman" panose="02020603050405020304" charset="0"/>
              </a:rPr>
              <a:t>What does the underlined word “</a:t>
            </a:r>
            <a:r>
              <a:rPr lang="en-US" sz="2600" b="0" i="0" smtClean="0">
                <a:latin typeface="Times New Roman" panose="02020603050405020304" charset="0"/>
                <a:ea typeface="华文中宋" panose="02010600040101010101" charset="-122"/>
                <a:cs typeface="Times New Roman" panose="02020603050405020304" charset="0"/>
              </a:rPr>
              <a:t>remedy</a:t>
            </a:r>
            <a:r>
              <a:rPr sz="2600" b="0" i="0" smtClean="0">
                <a:latin typeface="Times New Roman" panose="02020603050405020304" charset="0"/>
                <a:ea typeface="华文中宋" panose="02010600040101010101" charset="-122"/>
                <a:cs typeface="Times New Roman" panose="02020603050405020304" charset="0"/>
              </a:rPr>
              <a:t>” in paragraph </a:t>
            </a:r>
            <a:r>
              <a:rPr lang="en-US" sz="2600" b="0" i="0" smtClean="0">
                <a:latin typeface="Times New Roman" panose="02020603050405020304" charset="0"/>
                <a:ea typeface="华文中宋" panose="02010600040101010101" charset="-122"/>
                <a:cs typeface="Times New Roman" panose="02020603050405020304" charset="0"/>
              </a:rPr>
              <a:t>2</a:t>
            </a:r>
            <a:r>
              <a:rPr sz="2600" b="0" i="0" smtClean="0">
                <a:latin typeface="Times New Roman" panose="02020603050405020304" charset="0"/>
                <a:ea typeface="华文中宋" panose="02010600040101010101" charset="-122"/>
                <a:cs typeface="Times New Roman" panose="02020603050405020304" charset="0"/>
              </a:rPr>
              <a:t> mean? </a:t>
            </a:r>
            <a:endParaRPr sz="26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sz="2600" b="0" i="0" smtClean="0">
                <a:latin typeface="Times New Roman" panose="02020603050405020304" charset="0"/>
                <a:ea typeface="华文中宋" panose="02010600040101010101" charset="-122"/>
                <a:cs typeface="Times New Roman" panose="02020603050405020304" charset="0"/>
              </a:rPr>
              <a:t>A.</a:t>
            </a:r>
            <a:r>
              <a:rPr lang="en-US" sz="2600" b="0" i="0" smtClean="0">
                <a:latin typeface="Times New Roman" panose="02020603050405020304" charset="0"/>
                <a:ea typeface="华文中宋" panose="02010600040101010101" charset="-122"/>
                <a:cs typeface="Times New Roman" panose="02020603050405020304" charset="0"/>
              </a:rPr>
              <a:t> Break.        </a:t>
            </a:r>
            <a:r>
              <a:rPr sz="2600" b="0" i="0" smtClean="0">
                <a:latin typeface="Times New Roman" panose="02020603050405020304" charset="0"/>
                <a:ea typeface="华文中宋" panose="02010600040101010101" charset="-122"/>
                <a:cs typeface="Times New Roman" panose="02020603050405020304" charset="0"/>
              </a:rPr>
              <a:t>     </a:t>
            </a:r>
            <a:r>
              <a:rPr lang="en-US" sz="2600" b="0" i="0" smtClean="0">
                <a:latin typeface="Times New Roman" panose="02020603050405020304" charset="0"/>
                <a:ea typeface="华文中宋" panose="02010600040101010101" charset="-122"/>
                <a:cs typeface="Times New Roman" panose="02020603050405020304" charset="0"/>
              </a:rPr>
              <a:t>   			</a:t>
            </a:r>
            <a:r>
              <a:rPr sz="2600" b="0" i="0" smtClean="0">
                <a:latin typeface="Times New Roman" panose="02020603050405020304" charset="0"/>
                <a:ea typeface="华文中宋" panose="02010600040101010101" charset="-122"/>
                <a:cs typeface="Times New Roman" panose="02020603050405020304" charset="0"/>
              </a:rPr>
              <a:t>B. </a:t>
            </a:r>
            <a:r>
              <a:rPr lang="en-US" sz="2600" b="0" i="0" smtClean="0">
                <a:latin typeface="Times New Roman" panose="02020603050405020304" charset="0"/>
                <a:ea typeface="华文中宋" panose="02010600040101010101" charset="-122"/>
                <a:cs typeface="Times New Roman" panose="02020603050405020304" charset="0"/>
              </a:rPr>
              <a:t>Regulation.</a:t>
            </a:r>
            <a:r>
              <a:rPr sz="2600" b="0" i="0" smtClean="0">
                <a:latin typeface="Times New Roman" panose="02020603050405020304" charset="0"/>
                <a:ea typeface="华文中宋" panose="02010600040101010101" charset="-122"/>
                <a:cs typeface="Times New Roman" panose="02020603050405020304" charset="0"/>
              </a:rPr>
              <a:t>        </a:t>
            </a:r>
            <a:endParaRPr sz="26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sz="2600" b="0" i="0" smtClean="0">
                <a:latin typeface="Times New Roman" panose="02020603050405020304" charset="0"/>
                <a:ea typeface="华文中宋" panose="02010600040101010101" charset="-122"/>
                <a:cs typeface="Times New Roman" panose="02020603050405020304" charset="0"/>
              </a:rPr>
              <a:t>C. </a:t>
            </a:r>
            <a:r>
              <a:rPr lang="en-US" sz="2600" b="0" i="0" smtClean="0">
                <a:latin typeface="Times New Roman" panose="02020603050405020304" charset="0"/>
                <a:ea typeface="华文中宋" panose="02010600040101010101" charset="-122"/>
                <a:cs typeface="Times New Roman" panose="02020603050405020304" charset="0"/>
              </a:rPr>
              <a:t>Concentration.			</a:t>
            </a:r>
            <a:r>
              <a:rPr sz="2600" b="0" i="0" smtClean="0">
                <a:latin typeface="Times New Roman" panose="02020603050405020304" charset="0"/>
                <a:ea typeface="华文中宋" panose="02010600040101010101" charset="-122"/>
                <a:cs typeface="Times New Roman" panose="02020603050405020304" charset="0"/>
              </a:rPr>
              <a:t>D. </a:t>
            </a:r>
            <a:r>
              <a:rPr lang="en-US" sz="2600" b="0" i="0" smtClean="0">
                <a:latin typeface="Times New Roman" panose="02020603050405020304" charset="0"/>
                <a:ea typeface="华文中宋" panose="02010600040101010101" charset="-122"/>
                <a:cs typeface="Times New Roman" panose="02020603050405020304" charset="0"/>
              </a:rPr>
              <a:t>Cure.</a:t>
            </a:r>
            <a:endParaRPr lang="en-US" sz="2600" b="0" i="0" smtClean="0">
              <a:latin typeface="Times New Roman" panose="02020603050405020304" charset="0"/>
              <a:ea typeface="华文中宋" panose="02010600040101010101" charset="-122"/>
              <a:cs typeface="Times New Roman" panose="02020603050405020304" charset="0"/>
            </a:endParaRPr>
          </a:p>
        </p:txBody>
      </p:sp>
      <p:sp>
        <p:nvSpPr>
          <p:cNvPr id="11" name="矩形 10"/>
          <p:cNvSpPr/>
          <p:nvPr/>
        </p:nvSpPr>
        <p:spPr>
          <a:xfrm>
            <a:off x="490220" y="3141345"/>
            <a:ext cx="11207750" cy="2976880"/>
          </a:xfrm>
          <a:prstGeom prst="rect">
            <a:avLst/>
          </a:prstGeom>
          <a:solidFill>
            <a:schemeClr val="accent6">
              <a:lumMod val="20000"/>
              <a:lumOff val="80000"/>
            </a:schemeClr>
          </a:solidFill>
          <a:ln w="34925" cmpd="sng">
            <a:noFill/>
            <a:prstDash val="sysDash"/>
          </a:ln>
        </p:spPr>
        <p:txBody>
          <a:bodyPr wrap="square">
            <a:spAutoFit/>
          </a:bodyPr>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4. Which of the following statements is correct according to the text?</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A. </a:t>
            </a:r>
            <a:r>
              <a:rPr lang="en-US" sz="2500">
                <a:latin typeface="Times New Roman" panose="02020603050405020304" charset="0"/>
                <a:cs typeface="Times New Roman" panose="02020603050405020304" charset="0"/>
                <a:sym typeface="+mn-ea"/>
              </a:rPr>
              <a:t>B</a:t>
            </a:r>
            <a:r>
              <a:rPr sz="2500">
                <a:latin typeface="Times New Roman" panose="02020603050405020304" charset="0"/>
                <a:cs typeface="Times New Roman" panose="02020603050405020304" charset="0"/>
                <a:sym typeface="+mn-ea"/>
              </a:rPr>
              <a:t>lue light glasses</a:t>
            </a:r>
            <a:r>
              <a:rPr lang="en-US" sz="2500">
                <a:latin typeface="Times New Roman" panose="02020603050405020304" charset="0"/>
                <a:cs typeface="Times New Roman" panose="02020603050405020304" charset="0"/>
                <a:sym typeface="+mn-ea"/>
              </a:rPr>
              <a:t> are the best option to limit blue light exposure at night</a:t>
            </a:r>
            <a:r>
              <a:rPr lang="en-US" sz="2500" smtClean="0">
                <a:latin typeface="Times New Roman" panose="02020603050405020304" charset="0"/>
                <a:ea typeface="华文中宋" panose="02010600040101010101" charset="-122"/>
                <a:cs typeface="Times New Roman" panose="02020603050405020304" charset="0"/>
                <a:sym typeface="+mn-ea"/>
              </a:rPr>
              <a:t>.   	</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B. Blue light glasses are not so helpful with up-close focus.     	</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C. Blue light is probably not the major reason why </a:t>
            </a:r>
            <a:r>
              <a:rPr sz="2500">
                <a:latin typeface="Times New Roman" panose="02020603050405020304" charset="0"/>
                <a:cs typeface="Times New Roman" panose="02020603050405020304" charset="0"/>
                <a:sym typeface="+mn-ea"/>
              </a:rPr>
              <a:t>eye strain</a:t>
            </a:r>
            <a:r>
              <a:rPr lang="en-US" sz="2500">
                <a:latin typeface="Times New Roman" panose="02020603050405020304" charset="0"/>
                <a:cs typeface="Times New Roman" panose="02020603050405020304" charset="0"/>
                <a:sym typeface="+mn-ea"/>
              </a:rPr>
              <a:t> happens.</a:t>
            </a:r>
            <a:endParaRPr lang="en-US" sz="25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lang="en-US" sz="2500" smtClean="0">
                <a:latin typeface="Times New Roman" panose="02020603050405020304" charset="0"/>
                <a:ea typeface="华文中宋" panose="02010600040101010101" charset="-122"/>
                <a:cs typeface="Times New Roman" panose="02020603050405020304" charset="0"/>
                <a:sym typeface="+mn-ea"/>
              </a:rPr>
              <a:t>D. Wearing blue glasses all day long causes trouble to the eyes.</a:t>
            </a:r>
            <a:endParaRPr lang="en-US" sz="2500" smtClean="0">
              <a:latin typeface="Times New Roman" panose="02020603050405020304" charset="0"/>
              <a:ea typeface="华文中宋" panose="02010600040101010101" charset="-122"/>
              <a:cs typeface="Times New Roman" panose="02020603050405020304" charset="0"/>
              <a:sym typeface="+mn-ea"/>
            </a:endParaRPr>
          </a:p>
        </p:txBody>
      </p:sp>
      <p:sp>
        <p:nvSpPr>
          <p:cNvPr id="2" name="文本框 16"/>
          <p:cNvSpPr txBox="1"/>
          <p:nvPr/>
        </p:nvSpPr>
        <p:spPr>
          <a:xfrm>
            <a:off x="0" y="0"/>
            <a:ext cx="3340100" cy="445135"/>
          </a:xfrm>
          <a:prstGeom prst="rect">
            <a:avLst/>
          </a:prstGeom>
          <a:solidFill>
            <a:schemeClr val="accent6"/>
          </a:solidFill>
        </p:spPr>
        <p:txBody>
          <a:bodyPr wrap="square" rtlCol="0">
            <a:spAutoFit/>
          </a:bodyPr>
          <a:p>
            <a:pPr lvl="0" algn="l">
              <a:buClrTx/>
              <a:buSzTx/>
              <a:buFontTx/>
            </a:pPr>
            <a:r>
              <a:rPr kumimoji="1" lang="en-US" altLang="zh-CN" sz="2300" b="1" dirty="0">
                <a:solidFill>
                  <a:schemeClr val="lt1"/>
                </a:solidFill>
                <a:latin typeface="Times New Roman" panose="02020603050405020304" charset="0"/>
                <a:cs typeface="Times New Roman" panose="02020603050405020304" charset="0"/>
                <a:sym typeface="+mn-ea"/>
              </a:rPr>
              <a:t>Reading Comprehension</a:t>
            </a:r>
            <a:endParaRPr kumimoji="1" lang="en-US" altLang="zh-CN" sz="2300" b="1" dirty="0">
              <a:solidFill>
                <a:schemeClr val="lt1"/>
              </a:solidFill>
              <a:latin typeface="Times New Roman" panose="02020603050405020304" charset="0"/>
              <a:cs typeface="Times New Roman" panose="02020603050405020304" charset="0"/>
              <a:sym typeface="+mn-ea"/>
            </a:endParaRPr>
          </a:p>
        </p:txBody>
      </p:sp>
      <p:pic>
        <p:nvPicPr>
          <p:cNvPr id="5" name="图片 4"/>
          <p:cNvPicPr>
            <a:picLocks noChangeAspect="1"/>
          </p:cNvPicPr>
          <p:nvPr/>
        </p:nvPicPr>
        <p:blipFill>
          <a:blip r:embed="rId1"/>
          <a:stretch>
            <a:fillRect/>
          </a:stretch>
        </p:blipFill>
        <p:spPr>
          <a:xfrm>
            <a:off x="4919980" y="2409190"/>
            <a:ext cx="680085" cy="214630"/>
          </a:xfrm>
          <a:prstGeom prst="rect">
            <a:avLst/>
          </a:prstGeom>
        </p:spPr>
      </p:pic>
      <p:pic>
        <p:nvPicPr>
          <p:cNvPr id="6" name="图片 5"/>
          <p:cNvPicPr>
            <a:picLocks noChangeAspect="1"/>
          </p:cNvPicPr>
          <p:nvPr/>
        </p:nvPicPr>
        <p:blipFill>
          <a:blip r:embed="rId1"/>
          <a:stretch>
            <a:fillRect/>
          </a:stretch>
        </p:blipFill>
        <p:spPr>
          <a:xfrm>
            <a:off x="320675" y="5125085"/>
            <a:ext cx="680085" cy="2146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38735" y="628650"/>
            <a:ext cx="12317095" cy="471424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don</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to put clothes, etc. on    </a:t>
            </a:r>
            <a:r>
              <a:rPr lang="zh-CN" sz="2800">
                <a:latin typeface="Times New Roman" panose="02020603050405020304" charset="0"/>
                <a:ea typeface="华文中宋" panose="02010600040101010101" charset="-122"/>
                <a:cs typeface="Times New Roman" panose="02020603050405020304" charset="0"/>
                <a:sym typeface="+mn-ea"/>
              </a:rPr>
              <a:t>披上；穿上；戴上</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crowd threw petrol bombs at the police, who responded by donning riot gear.</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人群向警察扔汽油弹，警察则穿上了防暴衣</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suppress</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to prevent yourself from having or expressing a feeling or an emotion</a:t>
            </a:r>
            <a:r>
              <a:rPr lang="en-US" sz="2800">
                <a:latin typeface="Times New Roman" panose="02020603050405020304" charset="0"/>
                <a:ea typeface="华文中宋" panose="02010600040101010101" charset="-122"/>
                <a:cs typeface="Times New Roman" panose="02020603050405020304" charset="0"/>
              </a:rPr>
              <a:t>     </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抑制；控制；忍住</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Ultraviolet light can suppress human immune responses.</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紫外线能抑制人体免疫反应。</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63830" y="2718435"/>
            <a:ext cx="518287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He donned his jacket and went out.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25425" y="5998845"/>
            <a:ext cx="557847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She was unable to suppress her anger.</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32355" y="2212975"/>
            <a:ext cx="9491980" cy="521970"/>
          </a:xfrm>
          <a:prstGeom prst="rect">
            <a:avLst/>
          </a:prstGeom>
          <a:noFill/>
        </p:spPr>
        <p:txBody>
          <a:bodyPr wrap="square" rtlCol="0" anchor="t">
            <a:spAutoFit/>
          </a:bodyPr>
          <a:lstStyle/>
          <a:p>
            <a:r>
              <a:rPr lang="zh-CN" sz="2800">
                <a:ea typeface="华文中宋" panose="02010600040101010101" charset="-122"/>
              </a:rPr>
              <a:t>他穿上短上衣出去了</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flipV="1">
            <a:off x="211455" y="3200400"/>
            <a:ext cx="5151120" cy="1905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489700"/>
            <a:ext cx="5505450" cy="133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529840" y="5450840"/>
            <a:ext cx="8297545" cy="521970"/>
          </a:xfrm>
          <a:prstGeom prst="rect">
            <a:avLst/>
          </a:prstGeom>
          <a:noFill/>
        </p:spPr>
        <p:txBody>
          <a:bodyPr wrap="square" rtlCol="0" anchor="t">
            <a:spAutoFit/>
          </a:bodyPr>
          <a:p>
            <a:r>
              <a:rPr lang="zh-CN" altLang="en-US" sz="2800">
                <a:ea typeface="华文中宋" panose="02010600040101010101" charset="-122"/>
              </a:rPr>
              <a:t>她按捺不住怒火。</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67640" y="2195195"/>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211455" y="5457825"/>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2540" y="595630"/>
            <a:ext cx="12246610" cy="510159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3</a:t>
            </a:r>
            <a:r>
              <a:rPr lang="zh-CN" altLang="en-US"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fatigue</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a feeling of being extremely tired, usually because of hard work or exercise    </a:t>
            </a:r>
            <a:r>
              <a:rPr lang="zh-CN" sz="2800">
                <a:latin typeface="Times New Roman" panose="02020603050405020304" charset="0"/>
                <a:ea typeface="华文中宋" panose="02010600040101010101" charset="-122"/>
                <a:cs typeface="Times New Roman" panose="02020603050405020304" charset="0"/>
                <a:sym typeface="+mn-ea"/>
              </a:rPr>
              <a:t>疲劳；劳累</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She continued to have severe stomach cramps, aches, fatigue, and depression.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她仍然患有严重的胃痉挛，感觉疼痛、疲乏、抑郁</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4</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detriment</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the act of causing harm or damage; sth that causes harm or damage</a:t>
            </a:r>
            <a:r>
              <a:rPr lang="en-US" sz="2800">
                <a:latin typeface="Times New Roman" panose="02020603050405020304" charset="0"/>
                <a:ea typeface="华文中宋" panose="02010600040101010101" charset="-122"/>
                <a:cs typeface="Times New Roman" panose="02020603050405020304" charset="0"/>
              </a:rPr>
              <a:t>     </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伤害；损害；造成伤害（或损害）的事物</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Kids spend too much time on schoolwork, to the detriment of other activities.</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孩子把太多的时间用于做作业，影响了他们参加其他活动。</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80340" y="3040380"/>
            <a:ext cx="627697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accident was caused by driver fatigue.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66700" y="6263005"/>
            <a:ext cx="830770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He was absorbed in his job to the detriment of his health.</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40610" y="2500630"/>
            <a:ext cx="9491980" cy="521970"/>
          </a:xfrm>
          <a:prstGeom prst="rect">
            <a:avLst/>
          </a:prstGeom>
          <a:noFill/>
        </p:spPr>
        <p:txBody>
          <a:bodyPr wrap="square" rtlCol="0" anchor="t">
            <a:spAutoFit/>
          </a:bodyPr>
          <a:lstStyle/>
          <a:p>
            <a:r>
              <a:rPr lang="zh-CN" sz="2800">
                <a:ea typeface="华文中宋" panose="02010600040101010101" charset="-122"/>
              </a:rPr>
              <a:t>这个事故是驾驶员疲劳所致</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flipV="1">
            <a:off x="211455" y="3498215"/>
            <a:ext cx="6345555" cy="1841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709410"/>
            <a:ext cx="8256905" cy="762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340610" y="5697220"/>
            <a:ext cx="8297545" cy="521970"/>
          </a:xfrm>
          <a:prstGeom prst="rect">
            <a:avLst/>
          </a:prstGeom>
          <a:noFill/>
        </p:spPr>
        <p:txBody>
          <a:bodyPr wrap="square" rtlCol="0" anchor="t">
            <a:spAutoFit/>
          </a:bodyPr>
          <a:p>
            <a:r>
              <a:rPr lang="zh-CN" altLang="en-US" sz="2800">
                <a:ea typeface="华文中宋" panose="02010600040101010101" charset="-122"/>
              </a:rPr>
              <a:t>他全身心地投入工作结果损害了他的健康。</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59385" y="2500630"/>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211455" y="5697220"/>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SPECIAL_SOURCE" val="bdnul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SPECIAL_SOURCE" val="bdnul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SPECIAL_SOURCE" val="bdnul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SPECIAL_SOURCE" val="bdnul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SPECIAL_SOURCE" val="bdnul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SPECIAL_SOURCE" val="bdnul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SPECIAL_SOURCE" val="bdnul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SPECIAL_SOURCE" val="bdnul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SPECIAL_SOURCE" val="bdnul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SPECIAL_SOURCE" val="bdnul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SPECIAL_SOURCE" val="bdnul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SPECIAL_SOURCE" val="bdnul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20196</Words>
  <Application>WPS 演示</Application>
  <PresentationFormat>宽屏</PresentationFormat>
  <Paragraphs>426</Paragraphs>
  <Slides>27</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27</vt:i4>
      </vt:variant>
    </vt:vector>
  </HeadingPairs>
  <TitlesOfParts>
    <vt:vector size="42" baseType="lpstr">
      <vt:lpstr>Arial</vt:lpstr>
      <vt:lpstr>宋体</vt:lpstr>
      <vt:lpstr>Wingdings</vt:lpstr>
      <vt:lpstr>Trebuchet MS</vt:lpstr>
      <vt:lpstr>Times New Roman</vt:lpstr>
      <vt:lpstr>微软雅黑</vt:lpstr>
      <vt:lpstr>华文中宋</vt:lpstr>
      <vt:lpstr>Wingdings</vt:lpstr>
      <vt:lpstr>Arial Unicode MS</vt:lpstr>
      <vt:lpstr>Calibri</vt:lpstr>
      <vt:lpstr>Times New Roman</vt:lpstr>
      <vt:lpstr>HelveticaNeue</vt:lpstr>
      <vt:lpstr>华文新魏</vt:lpstr>
      <vt:lpstr>Segoe Print</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748</cp:revision>
  <dcterms:created xsi:type="dcterms:W3CDTF">2024-06-03T08:43:00Z</dcterms:created>
  <dcterms:modified xsi:type="dcterms:W3CDTF">2024-06-07T02:56:05Z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ECC04FD9CD384580B3A66AF9D2FF2C78</vt:lpwstr>
  </property>
</Properties>
</file>