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3"/>
    <p:sldMasterId id="2147483653" r:id="rId4"/>
    <p:sldMasterId id="2147483655"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Lst>
  <p:sldIdLst>
    <p:sldId id="308" r:id="rId21"/>
    <p:sldId id="256" r:id="rId22"/>
    <p:sldId id="257" r:id="rId23"/>
    <p:sldId id="278" r:id="rId24"/>
    <p:sldId id="259" r:id="rId25"/>
    <p:sldId id="288" r:id="rId26"/>
    <p:sldId id="269" r:id="rId27"/>
    <p:sldId id="270" r:id="rId28"/>
    <p:sldId id="271" r:id="rId29"/>
    <p:sldId id="261" r:id="rId30"/>
    <p:sldId id="273" r:id="rId31"/>
    <p:sldId id="286" r:id="rId32"/>
    <p:sldId id="263" r:id="rId33"/>
    <p:sldId id="274" r:id="rId34"/>
    <p:sldId id="285" r:id="rId35"/>
    <p:sldId id="275" r:id="rId36"/>
    <p:sldId id="276" r:id="rId37"/>
    <p:sldId id="265" r:id="rId38"/>
    <p:sldId id="277" r:id="rId39"/>
    <p:sldId id="284" r:id="rId40"/>
    <p:sldId id="267" r:id="rId41"/>
    <p:sldId id="280" r:id="rId42"/>
    <p:sldId id="281" r:id="rId43"/>
    <p:sldId id="282" r:id="rId44"/>
    <p:sldId id="283" r:id="rId45"/>
  </p:sldIdLst>
  <p:sldSz cx="12192000" cy="6858000"/>
  <p:notesSz cx="6858000" cy="9144000"/>
  <p:embeddedFontLst>
    <p:embeddedFont>
      <p:font typeface="思源黑体 CN Bold" panose="020B0800000000000000" charset="-122"/>
      <p:bold r:id="rId49"/>
    </p:embeddedFont>
    <p:embeddedFont>
      <p:font typeface="黑体" panose="02010609060101010101" charset="-122"/>
      <p:regular r:id="rId50"/>
    </p:embeddedFont>
    <p:embeddedFont>
      <p:font typeface="Source Han Serif" panose="02020400000000000000" charset="-122"/>
      <p:regular r:id="rId51"/>
    </p:embeddedFont>
    <p:embeddedFont>
      <p:font typeface="OPPOSans H" panose="00020600040101010101" charset="-122"/>
      <p:regular r:id="rId52"/>
    </p:embeddedFont>
    <p:embeddedFont>
      <p:font typeface="Source Han Serif SC Regular" panose="02020900000000000000" charset="-122"/>
      <p:bold r:id="rId53"/>
    </p:embeddedFont>
    <p:embeddedFont>
      <p:font typeface="等线" panose="02010600030101010101" charset="-122"/>
      <p:regular r:id="rId5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EBF"/>
    <a:srgbClr val="EEE4E2"/>
    <a:srgbClr val="E4CDC5"/>
    <a:srgbClr val="E2D1F2"/>
    <a:srgbClr val="DAE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4" Type="http://schemas.openxmlformats.org/officeDocument/2006/relationships/font" Target="fonts/font6.fntdata"/><Relationship Id="rId53" Type="http://schemas.openxmlformats.org/officeDocument/2006/relationships/font" Target="fonts/font5.fntdata"/><Relationship Id="rId52" Type="http://schemas.openxmlformats.org/officeDocument/2006/relationships/font" Target="fonts/font4.fntdata"/><Relationship Id="rId51" Type="http://schemas.openxmlformats.org/officeDocument/2006/relationships/font" Target="fonts/font3.fntdata"/><Relationship Id="rId50" Type="http://schemas.openxmlformats.org/officeDocument/2006/relationships/font" Target="fonts/font2.fntdata"/><Relationship Id="rId5" Type="http://schemas.openxmlformats.org/officeDocument/2006/relationships/slideMaster" Target="slideMasters/slideMaster4.xml"/><Relationship Id="rId49" Type="http://schemas.openxmlformats.org/officeDocument/2006/relationships/font" Target="fonts/font1.fntdata"/><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25.xml"/><Relationship Id="rId44" Type="http://schemas.openxmlformats.org/officeDocument/2006/relationships/slide" Target="slides/slide24.xml"/><Relationship Id="rId43" Type="http://schemas.openxmlformats.org/officeDocument/2006/relationships/slide" Target="slides/slide23.xml"/><Relationship Id="rId42" Type="http://schemas.openxmlformats.org/officeDocument/2006/relationships/slide" Target="slides/slide22.xml"/><Relationship Id="rId41" Type="http://schemas.openxmlformats.org/officeDocument/2006/relationships/slide" Target="slides/slide21.xml"/><Relationship Id="rId40" Type="http://schemas.openxmlformats.org/officeDocument/2006/relationships/slide" Target="slides/slide20.xml"/><Relationship Id="rId4" Type="http://schemas.openxmlformats.org/officeDocument/2006/relationships/slideMaster" Target="slideMasters/slideMaster3.xml"/><Relationship Id="rId39" Type="http://schemas.openxmlformats.org/officeDocument/2006/relationships/slide" Target="slides/slide19.xml"/><Relationship Id="rId38" Type="http://schemas.openxmlformats.org/officeDocument/2006/relationships/slide" Target="slides/slide18.xml"/><Relationship Id="rId37" Type="http://schemas.openxmlformats.org/officeDocument/2006/relationships/slide" Target="slides/slide17.xml"/><Relationship Id="rId36" Type="http://schemas.openxmlformats.org/officeDocument/2006/relationships/slide" Target="slides/slide16.xml"/><Relationship Id="rId35" Type="http://schemas.openxmlformats.org/officeDocument/2006/relationships/slide" Target="slides/slide15.xml"/><Relationship Id="rId34" Type="http://schemas.openxmlformats.org/officeDocument/2006/relationships/slide" Target="slides/slide14.xml"/><Relationship Id="rId33" Type="http://schemas.openxmlformats.org/officeDocument/2006/relationships/slide" Target="slides/slide13.xml"/><Relationship Id="rId32" Type="http://schemas.openxmlformats.org/officeDocument/2006/relationships/slide" Target="slides/slide12.xml"/><Relationship Id="rId31" Type="http://schemas.openxmlformats.org/officeDocument/2006/relationships/slide" Target="slides/slide11.xml"/><Relationship Id="rId30" Type="http://schemas.openxmlformats.org/officeDocument/2006/relationships/slide" Target="slides/slide10.xml"/><Relationship Id="rId3" Type="http://schemas.openxmlformats.org/officeDocument/2006/relationships/slideMaster" Target="slideMasters/slideMaster2.xml"/><Relationship Id="rId29" Type="http://schemas.openxmlformats.org/officeDocument/2006/relationships/slide" Target="slides/slide9.xml"/><Relationship Id="rId28" Type="http://schemas.openxmlformats.org/officeDocument/2006/relationships/slide" Target="slides/slide8.xml"/><Relationship Id="rId27" Type="http://schemas.openxmlformats.org/officeDocument/2006/relationships/slide" Target="slides/slide7.xml"/><Relationship Id="rId26" Type="http://schemas.openxmlformats.org/officeDocument/2006/relationships/slide" Target="slides/slide6.xml"/><Relationship Id="rId25" Type="http://schemas.openxmlformats.org/officeDocument/2006/relationships/slide" Target="slides/slide5.xml"/><Relationship Id="rId24" Type="http://schemas.openxmlformats.org/officeDocument/2006/relationships/slide" Target="slides/slide4.xml"/><Relationship Id="rId23" Type="http://schemas.openxmlformats.org/officeDocument/2006/relationships/slide" Target="slides/slide3.xml"/><Relationship Id="rId22" Type="http://schemas.openxmlformats.org/officeDocument/2006/relationships/slide" Target="slides/slide2.xml"/><Relationship Id="rId21" Type="http://schemas.openxmlformats.org/officeDocument/2006/relationships/slide" Target="slides/slide1.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8"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0"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2"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4"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6"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78"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0"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2"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4"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86"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2"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4"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6"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8"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0"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2"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4"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6" r:id="rId1"/>
  </p:sldLayoutIdLst>
  <p:txStyles>
    <p:titleStyle/>
    <p:bodyStyle/>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jpe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3.jpeg"/><Relationship Id="rId1" Type="http://schemas.openxmlformats.org/officeDocument/2006/relationships/tags" Target="../tags/tag26.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3.jpeg"/><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jpeg"/><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1.xml"/><Relationship Id="rId16" Type="http://schemas.openxmlformats.org/officeDocument/2006/relationships/image" Target="../media/image3.jpeg"/><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jpeg"/><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jpeg"/><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jpeg"/><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pic>
        <p:nvPicPr>
          <p:cNvPr id="2"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200025" y="1101090"/>
            <a:ext cx="11842115" cy="5568950"/>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984250" y="780415"/>
            <a:ext cx="11144250" cy="5769610"/>
          </a:xfrm>
          <a:prstGeom prst="rect">
            <a:avLst/>
          </a:prstGeom>
          <a:noFill/>
          <a:ln>
            <a:noFill/>
          </a:ln>
          <a:effectLst/>
        </p:spPr>
        <p:txBody>
          <a:bodyPr vert="horz" wrap="square" lIns="0" tIns="0" rIns="0" bIns="0" rtlCol="0" anchor="t"/>
          <a:lstStyle/>
          <a:p>
            <a:pPr algn="l">
              <a:lnSpc>
                <a:spcPct val="130000"/>
              </a:lnSpc>
            </a:pPr>
            <a:r>
              <a:rPr kumimoji="1" lang="zh-CN" altLang="en-US" sz="2000" b="1"/>
              <a:t>背景与问题：</a:t>
            </a:r>
            <a:r>
              <a:rPr kumimoji="1" lang="en-US" altLang="zh-CN" sz="2000"/>
              <a:t> </a:t>
            </a:r>
            <a:r>
              <a:rPr kumimoji="1" lang="en-US" altLang="zh-CN" sz="2000">
                <a:effectLst>
                  <a:outerShdw blurRad="38100" dist="38100" dir="2700000" algn="tl">
                    <a:srgbClr val="000000">
                      <a:alpha val="43137"/>
                    </a:srgbClr>
                  </a:outerShdw>
                </a:effectLst>
              </a:rPr>
              <a:t>My given name Qiu Yu... happened to be a great challenge... Every time... I had to explain... five times, yet they still could not say it...</a:t>
            </a:r>
            <a:endParaRPr kumimoji="1" lang="en-US" altLang="zh-CN" sz="2000"/>
          </a:p>
          <a:p>
            <a:pPr algn="l">
              <a:lnSpc>
                <a:spcPct val="130000"/>
              </a:lnSpc>
            </a:pPr>
            <a:endParaRPr kumimoji="1" lang="en-US" altLang="zh-CN" sz="2000"/>
          </a:p>
          <a:p>
            <a:pPr algn="l">
              <a:lnSpc>
                <a:spcPct val="130000"/>
              </a:lnSpc>
            </a:pPr>
            <a:r>
              <a:rPr kumimoji="1" lang="zh-CN" altLang="en-US" sz="2000" b="1"/>
              <a:t>关键事件</a:t>
            </a:r>
            <a:r>
              <a:rPr kumimoji="1" lang="en-US" altLang="zh-CN" sz="2000" b="1"/>
              <a:t> (</a:t>
            </a:r>
            <a:r>
              <a:rPr kumimoji="1" lang="zh-CN" altLang="en-US" sz="2000" b="1"/>
              <a:t>高潮</a:t>
            </a:r>
            <a:r>
              <a:rPr kumimoji="1" lang="en-US" altLang="zh-CN" sz="2000" b="1"/>
              <a:t>/</a:t>
            </a:r>
            <a:r>
              <a:rPr kumimoji="1" lang="zh-CN" altLang="en-US" sz="2000" b="1"/>
              <a:t>转折点</a:t>
            </a:r>
            <a:r>
              <a:rPr kumimoji="1" lang="en-US" altLang="zh-CN" sz="2000" b="1"/>
              <a:t>)</a:t>
            </a:r>
            <a:r>
              <a:rPr kumimoji="1" lang="zh-CN" altLang="en-US" sz="2000" b="1"/>
              <a:t>：</a:t>
            </a:r>
            <a:r>
              <a:rPr kumimoji="1" lang="en-US" altLang="zh-CN" sz="2000">
                <a:effectLst>
                  <a:outerShdw blurRad="38100" dist="38100" dir="2700000" algn="tl">
                    <a:srgbClr val="000000">
                      <a:alpha val="43137"/>
                    </a:srgbClr>
                  </a:outerShdw>
                </a:effectLst>
              </a:rPr>
              <a:t> the professor tried repeating my name... over and over... I really did not know whether I should continue correcting him or myself. "It's okay, professor," I shrugged. The awkward moment ended with the class erupting into laughter. I forced a smile...</a:t>
            </a:r>
            <a:endParaRPr kumimoji="1" lang="en-US" altLang="zh-CN" sz="2000"/>
          </a:p>
          <a:p>
            <a:pPr algn="l">
              <a:lnSpc>
                <a:spcPct val="130000"/>
              </a:lnSpc>
            </a:pPr>
            <a:endParaRPr kumimoji="1" lang="en-US" altLang="zh-CN" sz="2000"/>
          </a:p>
          <a:p>
            <a:pPr algn="l">
              <a:lnSpc>
                <a:spcPct val="130000"/>
              </a:lnSpc>
            </a:pPr>
            <a:r>
              <a:rPr kumimoji="1" lang="zh-CN" altLang="en-US" sz="2000" b="1"/>
              <a:t>决定与行为改变：</a:t>
            </a:r>
            <a:r>
              <a:rPr kumimoji="1" lang="en-US" altLang="zh-CN" sz="2000">
                <a:effectLst>
                  <a:outerShdw blurRad="38100" dist="38100" dir="2700000" algn="tl">
                    <a:srgbClr val="000000">
                      <a:alpha val="43137"/>
                    </a:srgbClr>
                  </a:outerShdw>
                </a:effectLst>
              </a:rPr>
              <a:t> After that incident, I stopped acting as a "Chinese teacher." Instead... I just smiled and nodded approvingly.</a:t>
            </a:r>
            <a:endParaRPr kumimoji="1" lang="en-US" altLang="zh-CN" sz="2000"/>
          </a:p>
          <a:p>
            <a:pPr algn="l">
              <a:lnSpc>
                <a:spcPct val="130000"/>
              </a:lnSpc>
            </a:pPr>
            <a:endParaRPr kumimoji="1" lang="en-US" altLang="zh-CN" sz="2000"/>
          </a:p>
          <a:p>
            <a:pPr algn="l">
              <a:lnSpc>
                <a:spcPct val="130000"/>
              </a:lnSpc>
            </a:pPr>
            <a:r>
              <a:rPr kumimoji="1" lang="zh-CN" altLang="en-US" sz="2000" b="1"/>
              <a:t>新行为的结果</a:t>
            </a:r>
            <a:r>
              <a:rPr kumimoji="1" lang="en-US" altLang="zh-CN" sz="2000" b="1"/>
              <a:t> (</a:t>
            </a:r>
            <a:r>
              <a:rPr kumimoji="1" lang="zh-CN" altLang="en-US" sz="2000" b="1"/>
              <a:t>表面</a:t>
            </a:r>
            <a:r>
              <a:rPr kumimoji="1" lang="en-US" altLang="zh-CN" sz="2000" b="1"/>
              <a:t>)</a:t>
            </a:r>
            <a:r>
              <a:rPr kumimoji="1" lang="zh-CN" altLang="en-US" sz="2000" b="1"/>
              <a:t>：</a:t>
            </a:r>
            <a:r>
              <a:rPr kumimoji="1" lang="en-US" altLang="zh-CN" sz="2000">
                <a:effectLst>
                  <a:outerShdw blurRad="38100" dist="38100" dir="2700000" algn="tl">
                    <a:srgbClr val="000000">
                      <a:alpha val="43137"/>
                    </a:srgbClr>
                  </a:outerShdw>
                </a:effectLst>
              </a:rPr>
              <a:t> This approach spared me the discomfort...</a:t>
            </a:r>
            <a:endParaRPr kumimoji="1" lang="en-US" altLang="zh-CN" sz="2000"/>
          </a:p>
          <a:p>
            <a:pPr algn="l">
              <a:lnSpc>
                <a:spcPct val="130000"/>
              </a:lnSpc>
            </a:pPr>
            <a:endParaRPr kumimoji="1" lang="en-US" altLang="zh-CN" sz="2000"/>
          </a:p>
          <a:p>
            <a:pPr algn="l">
              <a:lnSpc>
                <a:spcPct val="130000"/>
              </a:lnSpc>
            </a:pPr>
            <a:r>
              <a:rPr kumimoji="1" lang="zh-CN" altLang="en-US" sz="2000" b="1"/>
              <a:t>核心冲突揭示</a:t>
            </a:r>
            <a:r>
              <a:rPr kumimoji="1" lang="en-US" altLang="zh-CN" sz="2000" b="1"/>
              <a:t> (</a:t>
            </a:r>
            <a:r>
              <a:rPr kumimoji="1" lang="zh-CN" altLang="en-US" sz="2000" b="1"/>
              <a:t>主题</a:t>
            </a:r>
            <a:r>
              <a:rPr kumimoji="1" lang="en-US" altLang="zh-CN" sz="2000" b="1"/>
              <a:t>)</a:t>
            </a:r>
            <a:r>
              <a:rPr kumimoji="1" lang="zh-CN" altLang="en-US" sz="2000" b="1"/>
              <a:t>：</a:t>
            </a:r>
            <a:r>
              <a:rPr kumimoji="1" lang="en-US" altLang="zh-CN" sz="2000"/>
              <a:t> </a:t>
            </a:r>
            <a:r>
              <a:rPr kumimoji="1" lang="en-US" altLang="zh-CN" sz="2000">
                <a:effectLst>
                  <a:outerShdw blurRad="38100" dist="38100" dir="2700000" algn="tl">
                    <a:srgbClr val="000000">
                      <a:alpha val="43137"/>
                    </a:srgbClr>
                  </a:outerShdw>
                </a:effectLst>
              </a:rPr>
              <a:t>I soon found that by doing so, I might be losing something more important: the opportunity to share a small part of my cultural identity.</a:t>
            </a:r>
            <a:endParaRPr kumimoji="1" lang="en-US" altLang="zh-CN" sz="2000">
              <a:effectLst>
                <a:outerShdw blurRad="38100" dist="38100" dir="2700000" algn="tl">
                  <a:srgbClr val="000000">
                    <a:alpha val="43137"/>
                  </a:srgbClr>
                </a:outerShdw>
              </a:effectLst>
            </a:endParaRPr>
          </a:p>
        </p:txBody>
      </p:sp>
      <p:sp>
        <p:nvSpPr>
          <p:cNvPr id="16" name="标题 1"/>
          <p:cNvSpPr txBox="1"/>
          <p:nvPr/>
        </p:nvSpPr>
        <p:spPr>
          <a:xfrm>
            <a:off x="1288415" y="420370"/>
            <a:ext cx="9944100" cy="395605"/>
          </a:xfrm>
          <a:prstGeom prst="rect">
            <a:avLst/>
          </a:prstGeom>
          <a:noFill/>
          <a:ln>
            <a:noFill/>
          </a:ln>
        </p:spPr>
        <p:txBody>
          <a:bodyPr vert="horz" wrap="square" lIns="91440" tIns="45720" rIns="91440" bIns="45720" rtlCol="0" anchor="ctr"/>
          <a:lstStyle/>
          <a:p>
            <a:pPr algn="l">
              <a:lnSpc>
                <a:spcPct val="130000"/>
              </a:lnSpc>
            </a:pP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情节搭建的主要行为动作句式 (驱动故事发展的骨架):</a:t>
            </a:r>
            <a:endParaRPr kumimoji="1" lang="en-US" altLang="zh-CN" sz="2600">
              <a:ln w="12700">
                <a:noFill/>
              </a:ln>
              <a:solidFill>
                <a:srgbClr val="262626">
                  <a:alpha val="100000"/>
                </a:srgbClr>
              </a:solidFill>
              <a:latin typeface="黑体" panose="02010609060101010101" charset="-122"/>
              <a:ea typeface="黑体" panose="02010609060101010101" charset="-122"/>
              <a:cs typeface="黑体" panose="02010609060101010101" charset="-122"/>
            </a:endParaRPr>
          </a:p>
          <a:p>
            <a:pPr algn="l">
              <a:lnSpc>
                <a:spcPct val="130000"/>
              </a:lnSpc>
            </a:pPr>
            <a:endParaRPr kumimoji="1" lang="zh-CN" altLang="en-US" sz="2600">
              <a:latin typeface="黑体" panose="02010609060101010101" charset="-122"/>
              <a:ea typeface="黑体" panose="02010609060101010101" charset="-122"/>
              <a:cs typeface="黑体" panose="02010609060101010101" charset="-122"/>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114300" y="1844675"/>
            <a:ext cx="679450" cy="2553335"/>
          </a:xfrm>
          <a:prstGeom prst="rect">
            <a:avLst/>
          </a:prstGeom>
          <a:noFill/>
        </p:spPr>
        <p:txBody>
          <a:bodyPr wrap="square" rtlCol="0">
            <a:spAutoFit/>
          </a:bodyPr>
          <a:p>
            <a:r>
              <a:rPr lang="zh-CN" altLang="en-US" sz="4000" b="1"/>
              <a:t>细节描写</a:t>
            </a:r>
            <a:endParaRPr lang="zh-CN" altLang="en-US" sz="40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 calcmode="lin" valueType="num">
                                      <p:cBhvr additive="base">
                                        <p:cTn id="25"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anim calcmode="lin" valueType="num">
                                      <p:cBhvr additive="base">
                                        <p:cTn id="3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44722"/>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1"/>
            </p:custDataLst>
          </p:nvPr>
        </p:nvSpPr>
        <p:spPr>
          <a:xfrm>
            <a:off x="8529762" y="3719286"/>
            <a:ext cx="617764" cy="617764"/>
          </a:xfrm>
          <a:prstGeom prst="ellipse">
            <a:avLst/>
          </a:prstGeom>
          <a:solidFill>
            <a:schemeClr val="bg1"/>
          </a:soli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custDataLst>
              <p:tags r:id="rId2"/>
            </p:custDataLst>
          </p:nvPr>
        </p:nvSpPr>
        <p:spPr>
          <a:xfrm>
            <a:off x="200025" y="1101090"/>
            <a:ext cx="11842115" cy="5568950"/>
          </a:xfrm>
          <a:prstGeom prst="roundRect">
            <a:avLst>
              <a:gd name="adj" fmla="val 36841"/>
            </a:avLst>
          </a:prstGeom>
          <a:gradFill>
            <a:gsLst>
              <a:gs pos="10000">
                <a:schemeClr val="accent1">
                  <a:lumMod val="20000"/>
                  <a:lumOff val="80000"/>
                  <a:alpha val="0"/>
                </a:schemeClr>
              </a:gs>
              <a:gs pos="100000">
                <a:schemeClr val="accent1">
                  <a:lumMod val="20000"/>
                  <a:lumOff val="80000"/>
                  <a:alpha val="65000"/>
                </a:schemeClr>
              </a:gs>
            </a:gsLst>
            <a:lin ang="5400000" scaled="0"/>
          </a:gradFill>
          <a:ln w="12700" cap="sq">
            <a:no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custDataLst>
              <p:tags r:id="rId3"/>
            </p:custDataLst>
          </p:nvPr>
        </p:nvSpPr>
        <p:spPr>
          <a:xfrm>
            <a:off x="1220470" y="660400"/>
            <a:ext cx="11144250" cy="5983605"/>
          </a:xfrm>
          <a:prstGeom prst="rect">
            <a:avLst/>
          </a:prstGeom>
          <a:noFill/>
          <a:ln>
            <a:noFill/>
          </a:ln>
          <a:effectLst/>
        </p:spPr>
        <p:txBody>
          <a:bodyPr vert="horz" wrap="square" lIns="0" tIns="0" rIns="0" bIns="0" rtlCol="0" anchor="t"/>
          <a:lstStyle/>
          <a:p>
            <a:pPr algn="l">
              <a:lnSpc>
                <a:spcPct val="130000"/>
              </a:lnSpc>
            </a:pPr>
            <a:r>
              <a:rPr kumimoji="1" lang="en-US" altLang="zh-CN" sz="2000" b="1">
                <a:ln w="15875"/>
                <a:gradFill>
                  <a:gsLst>
                    <a:gs pos="0">
                      <a:schemeClr val="accent1"/>
                    </a:gs>
                    <a:gs pos="100000">
                      <a:schemeClr val="accent6"/>
                    </a:gs>
                  </a:gsLst>
                  <a:lin ang="2700000" scaled="0"/>
                </a:gradFill>
                <a:effectLst/>
              </a:rPr>
              <a:t>1. </a:t>
            </a:r>
            <a:r>
              <a:rPr kumimoji="1" lang="zh-CN" altLang="en-US" sz="2000" b="1">
                <a:ln w="15875"/>
                <a:gradFill>
                  <a:gsLst>
                    <a:gs pos="0">
                      <a:schemeClr val="accent1"/>
                    </a:gs>
                    <a:gs pos="100000">
                      <a:schemeClr val="accent6"/>
                    </a:gs>
                  </a:gsLst>
                  <a:lin ang="2700000" scaled="0"/>
                </a:gradFill>
                <a:effectLst/>
              </a:rPr>
              <a:t>尴尬与无措（课堂事件高潮）</a:t>
            </a:r>
            <a:endParaRPr kumimoji="1" lang="zh-CN" altLang="en-US" sz="2000" b="1">
              <a:ln w="15875"/>
              <a:gradFill>
                <a:gsLst>
                  <a:gs pos="0">
                    <a:schemeClr val="accent1"/>
                  </a:gs>
                  <a:gs pos="100000">
                    <a:schemeClr val="accent6"/>
                  </a:gs>
                </a:gsLst>
                <a:lin ang="2700000" scaled="0"/>
              </a:gradFill>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动作描写：</a:t>
            </a:r>
            <a:r>
              <a:rPr kumimoji="1" lang="en-US" altLang="zh-CN" sz="2000">
                <a:effectLst>
                  <a:outerShdw blurRad="38100" dist="38100" dir="2700000" algn="tl">
                    <a:srgbClr val="000000">
                      <a:alpha val="43137"/>
                    </a:srgbClr>
                  </a:outerShdw>
                </a:effectLst>
              </a:rPr>
              <a:t>"It's okay, professor," I shrugged.     /    I forced a smile, unsure how to stop further.</a:t>
            </a:r>
            <a:endParaRPr kumimoji="1" lang="en-US" altLang="zh-CN" sz="2000">
              <a:effectLst>
                <a:outerShdw blurRad="38100" dist="38100" dir="2700000" algn="tl">
                  <a:srgbClr val="000000">
                    <a:alpha val="43137"/>
                  </a:srgbClr>
                </a:outerShdw>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情绪分析：</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en-US" sz="2000">
                <a:effectLst>
                  <a:outerShdw blurRad="38100" dist="38100" dir="2700000" algn="tl">
                    <a:srgbClr val="000000">
                      <a:alpha val="43137"/>
                    </a:srgbClr>
                  </a:outerShdw>
                </a:effectLst>
              </a:rPr>
              <a:t>◦</a:t>
            </a:r>
            <a:r>
              <a:rPr kumimoji="1" lang="en-US" altLang="zh-CN" sz="2000">
                <a:effectLst>
                  <a:outerShdw blurRad="38100" dist="38100" dir="2700000" algn="tl">
                    <a:srgbClr val="000000">
                      <a:alpha val="43137"/>
                    </a:srgbClr>
                  </a:outerShdw>
                </a:effectLst>
              </a:rPr>
              <a:t> shrugged</a:t>
            </a:r>
            <a:r>
              <a:rPr kumimoji="1" lang="zh-CN" altLang="en-US" sz="2000">
                <a:effectLst>
                  <a:outerShdw blurRad="38100" dist="38100" dir="2700000" algn="tl">
                    <a:srgbClr val="000000">
                      <a:alpha val="43137"/>
                    </a:srgbClr>
                  </a:outerShdw>
                </a:effectLst>
              </a:rPr>
              <a:t>（耸肩）：表面故作轻松，实则掩饰内心的尴尬与放弃挣扎的无力感。</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en-US" sz="2000">
                <a:effectLst>
                  <a:outerShdw blurRad="38100" dist="38100" dir="2700000" algn="tl">
                    <a:srgbClr val="000000">
                      <a:alpha val="43137"/>
                    </a:srgbClr>
                  </a:outerShdw>
                </a:effectLst>
              </a:rPr>
              <a:t>◦</a:t>
            </a:r>
            <a:r>
              <a:rPr kumimoji="1" lang="en-US" altLang="zh-CN" sz="2000">
                <a:effectLst>
                  <a:outerShdw blurRad="38100" dist="38100" dir="2700000" algn="tl">
                    <a:srgbClr val="000000">
                      <a:alpha val="43137"/>
                    </a:srgbClr>
                  </a:outerShdw>
                </a:effectLst>
              </a:rPr>
              <a:t> forced a smile</a:t>
            </a:r>
            <a:r>
              <a:rPr kumimoji="1" lang="zh-CN" altLang="en-US" sz="2000">
                <a:effectLst>
                  <a:outerShdw blurRad="38100" dist="38100" dir="2700000" algn="tl">
                    <a:srgbClr val="000000">
                      <a:alpha val="43137"/>
                    </a:srgbClr>
                  </a:outerShdw>
                </a:effectLst>
              </a:rPr>
              <a:t>（强挤笑容）：用虚假笑容掩盖窘迫，体现强颜欢笑的被动处境。</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en-US" sz="2000">
                <a:effectLst>
                  <a:outerShdw blurRad="38100" dist="38100" dir="2700000" algn="tl">
                    <a:srgbClr val="000000">
                      <a:alpha val="43137"/>
                    </a:srgbClr>
                  </a:outerShdw>
                </a:effectLst>
              </a:rPr>
              <a:t>◦</a:t>
            </a:r>
            <a:r>
              <a:rPr kumimoji="1" lang="en-US" altLang="zh-CN" sz="2000">
                <a:effectLst>
                  <a:outerShdw blurRad="38100" dist="38100" dir="2700000" algn="tl">
                    <a:srgbClr val="000000">
                      <a:alpha val="43137"/>
                    </a:srgbClr>
                  </a:outerShdw>
                </a:effectLst>
              </a:rPr>
              <a:t> unsure how to stop further</a:t>
            </a:r>
            <a:r>
              <a:rPr kumimoji="1" lang="zh-CN" altLang="en-US" sz="2000">
                <a:effectLst>
                  <a:outerShdw blurRad="38100" dist="38100" dir="2700000" algn="tl">
                    <a:srgbClr val="000000">
                      <a:alpha val="43137"/>
                    </a:srgbClr>
                  </a:outerShdw>
                </a:effectLst>
              </a:rPr>
              <a:t>（不知如何停止）：动作停滞暴露茫然无措的心理状态。</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zh-CN" sz="2000" b="1">
                <a:ln w="15875"/>
                <a:gradFill>
                  <a:gsLst>
                    <a:gs pos="0">
                      <a:schemeClr val="accent1"/>
                    </a:gs>
                    <a:gs pos="100000">
                      <a:schemeClr val="accent6"/>
                    </a:gs>
                  </a:gsLst>
                  <a:lin ang="2700000" scaled="0"/>
                </a:gradFill>
                <a:effectLst/>
              </a:rPr>
              <a:t>2. </a:t>
            </a:r>
            <a:r>
              <a:rPr kumimoji="1" lang="zh-CN" altLang="en-US" sz="2000" b="1">
                <a:ln w="15875"/>
                <a:gradFill>
                  <a:gsLst>
                    <a:gs pos="0">
                      <a:schemeClr val="accent1"/>
                    </a:gs>
                    <a:gs pos="100000">
                      <a:schemeClr val="accent6"/>
                    </a:gs>
                  </a:gsLst>
                  <a:lin ang="2700000" scaled="0"/>
                </a:gradFill>
                <a:effectLst/>
              </a:rPr>
              <a:t>矛盾与自我怀疑（教授反复念名时）</a:t>
            </a:r>
            <a:endParaRPr kumimoji="1" lang="zh-CN" altLang="en-US" sz="2000" b="1">
              <a:ln w="15875"/>
              <a:gradFill>
                <a:gsLst>
                  <a:gs pos="0">
                    <a:schemeClr val="accent1"/>
                  </a:gs>
                  <a:gs pos="100000">
                    <a:schemeClr val="accent6"/>
                  </a:gs>
                </a:gsLst>
                <a:lin ang="2700000" scaled="0"/>
              </a:gradFill>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动作描写：</a:t>
            </a:r>
            <a:r>
              <a:rPr kumimoji="1" lang="en-US" altLang="zh-CN" sz="2000">
                <a:effectLst>
                  <a:outerShdw blurRad="38100" dist="38100" dir="2700000" algn="tl">
                    <a:srgbClr val="000000">
                      <a:alpha val="43137"/>
                    </a:srgbClr>
                  </a:outerShdw>
                </a:effectLst>
              </a:rPr>
              <a:t>I really did not know whether I should continue correcting him or myself.</a:t>
            </a:r>
            <a:endParaRPr kumimoji="1" lang="en-US" altLang="zh-CN" sz="2000">
              <a:effectLst>
                <a:outerShdw blurRad="38100" dist="38100" dir="2700000" algn="tl">
                  <a:srgbClr val="000000">
                    <a:alpha val="43137"/>
                  </a:srgbClr>
                </a:outerShdw>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情绪分析：动作的迟疑直接体现内心剧烈矛盾（坚持文化认同</a:t>
            </a:r>
            <a:r>
              <a:rPr kumimoji="1" lang="en-US" altLang="zh-CN" sz="2000">
                <a:effectLst>
                  <a:outerShdw blurRad="38100" dist="38100" dir="2700000" algn="tl">
                    <a:srgbClr val="000000">
                      <a:alpha val="43137"/>
                    </a:srgbClr>
                  </a:outerShdw>
                </a:effectLst>
              </a:rPr>
              <a:t> vs </a:t>
            </a:r>
            <a:r>
              <a:rPr kumimoji="1" lang="zh-CN" altLang="en-US" sz="2000">
                <a:effectLst>
                  <a:outerShdw blurRad="38100" dist="38100" dir="2700000" algn="tl">
                    <a:srgbClr val="000000">
                      <a:alpha val="43137"/>
                    </a:srgbClr>
                  </a:outerShdw>
                </a:effectLst>
              </a:rPr>
              <a:t>避免尴尬）。</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zh-CN" sz="2000" b="1">
                <a:ln w="15875"/>
                <a:gradFill>
                  <a:gsLst>
                    <a:gs pos="0">
                      <a:schemeClr val="accent1"/>
                    </a:gs>
                    <a:gs pos="100000">
                      <a:schemeClr val="accent6"/>
                    </a:gs>
                  </a:gsLst>
                  <a:lin ang="2700000" scaled="0"/>
                </a:gradFill>
                <a:effectLst/>
              </a:rPr>
              <a:t>3. </a:t>
            </a:r>
            <a:r>
              <a:rPr kumimoji="1" lang="zh-CN" altLang="en-US" sz="2000" b="1">
                <a:ln w="15875"/>
                <a:gradFill>
                  <a:gsLst>
                    <a:gs pos="0">
                      <a:schemeClr val="accent1"/>
                    </a:gs>
                    <a:gs pos="100000">
                      <a:schemeClr val="accent6"/>
                    </a:gs>
                  </a:gsLst>
                  <a:lin ang="2700000" scaled="0"/>
                </a:gradFill>
                <a:effectLst/>
              </a:rPr>
              <a:t>妥协与失落（事件后行为转变）</a:t>
            </a:r>
            <a:endParaRPr kumimoji="1" lang="zh-CN" altLang="en-US" sz="2000" b="1">
              <a:ln w="15875"/>
              <a:gradFill>
                <a:gsLst>
                  <a:gs pos="0">
                    <a:schemeClr val="accent1"/>
                  </a:gs>
                  <a:gs pos="100000">
                    <a:schemeClr val="accent6"/>
                  </a:gs>
                </a:gsLst>
                <a:lin ang="2700000" scaled="0"/>
              </a:gradFill>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动作描写：</a:t>
            </a:r>
            <a:r>
              <a:rPr kumimoji="1" lang="en-US" altLang="zh-CN" sz="2000">
                <a:effectLst>
                  <a:outerShdw blurRad="38100" dist="38100" dir="2700000" algn="tl">
                    <a:srgbClr val="000000">
                      <a:alpha val="43137"/>
                    </a:srgbClr>
                  </a:outerShdw>
                </a:effectLst>
              </a:rPr>
              <a:t>I just smiled and nodded approvingly.</a:t>
            </a:r>
            <a:endParaRPr kumimoji="1" lang="en-US" altLang="zh-CN" sz="2000">
              <a:effectLst>
                <a:outerShdw blurRad="38100" dist="38100" dir="2700000" algn="tl">
                  <a:srgbClr val="000000">
                    <a:alpha val="43137"/>
                  </a:srgbClr>
                </a:outerShdw>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情绪分析：机械化的赞同动作，隐含压抑真实感受的妥协与自我消音。</a:t>
            </a:r>
            <a:endParaRPr kumimoji="1" lang="zh-CN" altLang="en-US" sz="2000">
              <a:effectLst>
                <a:outerShdw blurRad="38100" dist="38100" dir="2700000" algn="tl">
                  <a:srgbClr val="000000">
                    <a:alpha val="43137"/>
                  </a:srgbClr>
                </a:outerShdw>
              </a:effectLst>
            </a:endParaRPr>
          </a:p>
          <a:p>
            <a:pPr algn="l">
              <a:lnSpc>
                <a:spcPct val="130000"/>
              </a:lnSpc>
            </a:pPr>
            <a:r>
              <a:rPr kumimoji="1" lang="en-US" altLang="zh-CN" sz="2000" b="1">
                <a:ln w="15875"/>
                <a:gradFill>
                  <a:gsLst>
                    <a:gs pos="0">
                      <a:schemeClr val="accent1"/>
                    </a:gs>
                    <a:gs pos="100000">
                      <a:schemeClr val="accent6"/>
                    </a:gs>
                  </a:gsLst>
                  <a:lin ang="2700000" scaled="0"/>
                </a:gradFill>
                <a:effectLst/>
              </a:rPr>
              <a:t>4. </a:t>
            </a:r>
            <a:r>
              <a:rPr kumimoji="1" lang="zh-CN" altLang="en-US" sz="2000" b="1">
                <a:ln w="15875"/>
                <a:gradFill>
                  <a:gsLst>
                    <a:gs pos="0">
                      <a:schemeClr val="accent1"/>
                    </a:gs>
                    <a:gs pos="100000">
                      <a:schemeClr val="accent6"/>
                    </a:gs>
                  </a:gsLst>
                  <a:lin ang="2700000" scaled="0"/>
                </a:gradFill>
                <a:effectLst/>
              </a:rPr>
              <a:t>觉醒的痛苦（结尾反思）</a:t>
            </a:r>
            <a:endParaRPr kumimoji="1" lang="zh-CN" altLang="en-US" sz="2000" b="1">
              <a:ln w="15875"/>
              <a:gradFill>
                <a:gsLst>
                  <a:gs pos="0">
                    <a:schemeClr val="accent1"/>
                  </a:gs>
                  <a:gs pos="100000">
                    <a:schemeClr val="accent6"/>
                  </a:gs>
                </a:gsLst>
                <a:lin ang="2700000" scaled="0"/>
              </a:gradFill>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动作描写：</a:t>
            </a:r>
            <a:r>
              <a:rPr kumimoji="1" lang="en-US" altLang="zh-CN" sz="2000">
                <a:effectLst>
                  <a:outerShdw blurRad="38100" dist="38100" dir="2700000" algn="tl">
                    <a:srgbClr val="000000">
                      <a:alpha val="43137"/>
                    </a:srgbClr>
                  </a:outerShdw>
                </a:effectLst>
              </a:rPr>
              <a:t>I soon found that by doing so, I might be losing...</a:t>
            </a:r>
            <a:endParaRPr kumimoji="1" lang="en-US" altLang="zh-CN" sz="2000">
              <a:effectLst>
                <a:outerShdw blurRad="38100" dist="38100" dir="2700000" algn="tl">
                  <a:srgbClr val="000000">
                    <a:alpha val="43137"/>
                  </a:srgbClr>
                </a:outerShdw>
              </a:effectLst>
            </a:endParaRPr>
          </a:p>
          <a:p>
            <a:pPr algn="l">
              <a:lnSpc>
                <a:spcPct val="130000"/>
              </a:lnSpc>
            </a:pPr>
            <a:r>
              <a:rPr kumimoji="1" lang="en-US" altLang="zh-CN" sz="2000">
                <a:effectLst>
                  <a:outerShdw blurRad="38100" dist="38100" dir="2700000" algn="tl">
                    <a:srgbClr val="000000">
                      <a:alpha val="43137"/>
                    </a:srgbClr>
                  </a:outerShdw>
                </a:effectLst>
              </a:rPr>
              <a:t>• </a:t>
            </a:r>
            <a:r>
              <a:rPr kumimoji="1" lang="zh-CN" altLang="en-US" sz="2000">
                <a:effectLst>
                  <a:outerShdw blurRad="38100" dist="38100" dir="2700000" algn="tl">
                    <a:srgbClr val="000000">
                      <a:alpha val="43137"/>
                    </a:srgbClr>
                  </a:outerShdw>
                </a:effectLst>
              </a:rPr>
              <a:t>情绪分析：认知动词链揭示醒悟后的隐痛，凸显文化身份割裂感。</a:t>
            </a:r>
            <a:endParaRPr kumimoji="1" lang="en-US" altLang="zh-CN" sz="2000">
              <a:effectLst>
                <a:outerShdw blurRad="38100" dist="38100" dir="2700000" algn="tl">
                  <a:srgbClr val="000000">
                    <a:alpha val="43137"/>
                  </a:srgbClr>
                </a:outerShdw>
              </a:effectLst>
            </a:endParaRPr>
          </a:p>
        </p:txBody>
      </p:sp>
      <p:sp>
        <p:nvSpPr>
          <p:cNvPr id="16" name="标题 1"/>
          <p:cNvSpPr txBox="1"/>
          <p:nvPr/>
        </p:nvSpPr>
        <p:spPr>
          <a:xfrm>
            <a:off x="1310640" y="188595"/>
            <a:ext cx="9944100" cy="395605"/>
          </a:xfrm>
          <a:prstGeom prst="rect">
            <a:avLst/>
          </a:prstGeom>
          <a:noFill/>
          <a:ln>
            <a:noFill/>
          </a:ln>
        </p:spPr>
        <p:txBody>
          <a:bodyPr vert="horz" wrap="square" lIns="91440" tIns="45720" rIns="91440" bIns="45720" rtlCol="0" anchor="ctr"/>
          <a:lstStyle/>
          <a:p>
            <a:pPr algn="l">
              <a:lnSpc>
                <a:spcPct val="130000"/>
              </a:lnSpc>
            </a:pP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情绪线</a:t>
            </a:r>
            <a:r>
              <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a:t>
            </a:r>
            <a:r>
              <a:rPr kumimoji="1" lang="zh-CN" altLang="en-US"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rPr>
              <a:t>人物动作描写、情绪分析</a:t>
            </a:r>
            <a:endParaRPr kumimoji="1" lang="en-US" altLang="zh-CN" sz="2600" b="1">
              <a:ln w="12700">
                <a:noFill/>
              </a:ln>
              <a:solidFill>
                <a:srgbClr val="262626">
                  <a:alpha val="100000"/>
                </a:srgbClr>
              </a:solidFill>
              <a:latin typeface="黑体" panose="02010609060101010101" charset="-122"/>
              <a:ea typeface="黑体" panose="02010609060101010101" charset="-122"/>
              <a:cs typeface="黑体" panose="02010609060101010101" charset="-122"/>
              <a:sym typeface="+mn-ea"/>
            </a:endParaRPr>
          </a:p>
        </p:txBody>
      </p:sp>
      <p:sp>
        <p:nvSpPr>
          <p:cNvPr id="17"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2" name="文本框 21"/>
          <p:cNvSpPr txBox="1"/>
          <p:nvPr/>
        </p:nvSpPr>
        <p:spPr>
          <a:xfrm>
            <a:off x="262890" y="1844675"/>
            <a:ext cx="679450" cy="2553335"/>
          </a:xfrm>
          <a:prstGeom prst="rect">
            <a:avLst/>
          </a:prstGeom>
          <a:noFill/>
        </p:spPr>
        <p:txBody>
          <a:bodyPr wrap="square" rtlCol="0">
            <a:spAutoFit/>
          </a:bodyPr>
          <a:p>
            <a:r>
              <a:rPr lang="zh-CN" altLang="en-US" sz="4000" b="1"/>
              <a:t>细节描写</a:t>
            </a:r>
            <a:endParaRPr lang="zh-CN" altLang="en-US" sz="4000" b="1"/>
          </a:p>
        </p:txBody>
      </p:sp>
      <p:pic>
        <p:nvPicPr>
          <p:cNvPr id="5124" name="图片 6" descr="logo横版 png"/>
          <p:cNvPicPr>
            <a:picLocks noChangeAspect="1"/>
          </p:cNvPicPr>
          <p:nvPr/>
        </p:nvPicPr>
        <p:blipFill>
          <a:blip r:embed="rId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7"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additive="base">
                                        <p:cTn id="1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 calcmode="lin" valueType="num">
                                      <p:cBhvr additive="base">
                                        <p:cTn id="22"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xEl>
                                              <p:pRg st="4" end="4"/>
                                            </p:txEl>
                                          </p:spTgt>
                                        </p:tgtEl>
                                        <p:attrNameLst>
                                          <p:attrName>style.visibility</p:attrName>
                                        </p:attrNameLst>
                                      </p:cBhvr>
                                      <p:to>
                                        <p:strVal val="visible"/>
                                      </p:to>
                                    </p:set>
                                    <p:anim calcmode="lin" valueType="num">
                                      <p:cBhvr additive="base">
                                        <p:cTn id="2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 calcmode="lin" valueType="num">
                                      <p:cBhvr additive="base">
                                        <p:cTn id="30"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nodeType="clickEffect">
                                  <p:stCondLst>
                                    <p:cond delay="0"/>
                                  </p:stCondLst>
                                  <p:iterate type="lt">
                                    <p:tmPct val="50000"/>
                                  </p:iterate>
                                  <p:childTnLst>
                                    <p:set>
                                      <p:cBhvr>
                                        <p:cTn id="35" dur="1" fill="hold">
                                          <p:stCondLst>
                                            <p:cond delay="0"/>
                                          </p:stCondLst>
                                        </p:cTn>
                                        <p:tgtEl>
                                          <p:spTgt spid="13">
                                            <p:txEl>
                                              <p:pRg st="6" end="6"/>
                                            </p:txEl>
                                          </p:spTgt>
                                        </p:tgtEl>
                                        <p:attrNameLst>
                                          <p:attrName>style.visibility</p:attrName>
                                        </p:attrNameLst>
                                      </p:cBhvr>
                                      <p:to>
                                        <p:strVal val="visible"/>
                                      </p:to>
                                    </p:set>
                                    <p:anim calcmode="discrete" valueType="clr">
                                      <p:cBhvr override="childStyle">
                                        <p:cTn id="36" dur="80"/>
                                        <p:tgtEl>
                                          <p:spTgt spid="1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3">
                                            <p:txEl>
                                              <p:pRg st="6" end="6"/>
                                            </p:txEl>
                                          </p:spTgt>
                                        </p:tgtEl>
                                        <p:attrNameLst>
                                          <p:attrName>fillcolor</p:attrName>
                                        </p:attrNameLst>
                                      </p:cBhvr>
                                      <p:tavLst>
                                        <p:tav tm="0">
                                          <p:val>
                                            <p:clrVal>
                                              <a:schemeClr val="accent2"/>
                                            </p:clrVal>
                                          </p:val>
                                        </p:tav>
                                        <p:tav tm="50000">
                                          <p:val>
                                            <p:clrVal>
                                              <a:schemeClr val="hlink"/>
                                            </p:clrVal>
                                          </p:val>
                                        </p:tav>
                                      </p:tavLst>
                                    </p:anim>
                                    <p:set>
                                      <p:cBhvr>
                                        <p:cTn id="38" dur="80"/>
                                        <p:tgtEl>
                                          <p:spTgt spid="13">
                                            <p:txEl>
                                              <p:pRg st="6" end="6"/>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xEl>
                                              <p:pRg st="8" end="8"/>
                                            </p:txEl>
                                          </p:spTgt>
                                        </p:tgtEl>
                                        <p:attrNameLst>
                                          <p:attrName>style.visibility</p:attrName>
                                        </p:attrNameLst>
                                      </p:cBhvr>
                                      <p:to>
                                        <p:strVal val="visible"/>
                                      </p:to>
                                    </p:set>
                                    <p:anim calcmode="lin" valueType="num">
                                      <p:cBhvr additive="base">
                                        <p:cTn id="47"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nodeType="clickEffect">
                                  <p:stCondLst>
                                    <p:cond delay="0"/>
                                  </p:stCondLst>
                                  <p:iterate type="lt">
                                    <p:tmPct val="50000"/>
                                  </p:iterate>
                                  <p:childTnLst>
                                    <p:set>
                                      <p:cBhvr>
                                        <p:cTn id="52" dur="1" fill="hold">
                                          <p:stCondLst>
                                            <p:cond delay="0"/>
                                          </p:stCondLst>
                                        </p:cTn>
                                        <p:tgtEl>
                                          <p:spTgt spid="13">
                                            <p:txEl>
                                              <p:pRg st="9" end="9"/>
                                            </p:txEl>
                                          </p:spTgt>
                                        </p:tgtEl>
                                        <p:attrNameLst>
                                          <p:attrName>style.visibility</p:attrName>
                                        </p:attrNameLst>
                                      </p:cBhvr>
                                      <p:to>
                                        <p:strVal val="visible"/>
                                      </p:to>
                                    </p:set>
                                    <p:anim calcmode="discrete" valueType="clr">
                                      <p:cBhvr override="childStyle">
                                        <p:cTn id="53" dur="80"/>
                                        <p:tgtEl>
                                          <p:spTgt spid="1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3">
                                            <p:txEl>
                                              <p:pRg st="9" end="9"/>
                                            </p:txEl>
                                          </p:spTgt>
                                        </p:tgtEl>
                                        <p:attrNameLst>
                                          <p:attrName>fillcolor</p:attrName>
                                        </p:attrNameLst>
                                      </p:cBhvr>
                                      <p:tavLst>
                                        <p:tav tm="0">
                                          <p:val>
                                            <p:clrVal>
                                              <a:schemeClr val="accent2"/>
                                            </p:clrVal>
                                          </p:val>
                                        </p:tav>
                                        <p:tav tm="50000">
                                          <p:val>
                                            <p:clrVal>
                                              <a:schemeClr val="hlink"/>
                                            </p:clrVal>
                                          </p:val>
                                        </p:tav>
                                      </p:tavLst>
                                    </p:anim>
                                    <p:set>
                                      <p:cBhvr>
                                        <p:cTn id="55" dur="80"/>
                                        <p:tgtEl>
                                          <p:spTgt spid="13">
                                            <p:txEl>
                                              <p:pRg st="9" end="9"/>
                                            </p:txEl>
                                          </p:spTgt>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xEl>
                                              <p:pRg st="10" end="10"/>
                                            </p:txEl>
                                          </p:spTgt>
                                        </p:tgtEl>
                                        <p:attrNameLst>
                                          <p:attrName>style.visibility</p:attrName>
                                        </p:attrNameLst>
                                      </p:cBhvr>
                                      <p:to>
                                        <p:strVal val="visible"/>
                                      </p:to>
                                    </p:set>
                                    <p:anim calcmode="lin" valueType="num">
                                      <p:cBhvr additive="base">
                                        <p:cTn id="60"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10" end="10"/>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3">
                                            <p:txEl>
                                              <p:pRg st="11" end="11"/>
                                            </p:txEl>
                                          </p:spTgt>
                                        </p:tgtEl>
                                        <p:attrNameLst>
                                          <p:attrName>style.visibility</p:attrName>
                                        </p:attrNameLst>
                                      </p:cBhvr>
                                      <p:to>
                                        <p:strVal val="visible"/>
                                      </p:to>
                                    </p:set>
                                    <p:anim calcmode="lin" valueType="num">
                                      <p:cBhvr additive="base">
                                        <p:cTn id="64"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13">
                                            <p:txEl>
                                              <p:pRg st="12" end="12"/>
                                            </p:txEl>
                                          </p:spTgt>
                                        </p:tgtEl>
                                        <p:attrNameLst>
                                          <p:attrName>style.visibility</p:attrName>
                                        </p:attrNameLst>
                                      </p:cBhvr>
                                      <p:to>
                                        <p:strVal val="visible"/>
                                      </p:to>
                                    </p:set>
                                    <p:anim calcmode="discrete" valueType="clr">
                                      <p:cBhvr override="childStyle">
                                        <p:cTn id="70" dur="80"/>
                                        <p:tgtEl>
                                          <p:spTgt spid="13">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3">
                                            <p:txEl>
                                              <p:pRg st="12" end="12"/>
                                            </p:txEl>
                                          </p:spTgt>
                                        </p:tgtEl>
                                        <p:attrNameLst>
                                          <p:attrName>fillcolor</p:attrName>
                                        </p:attrNameLst>
                                      </p:cBhvr>
                                      <p:tavLst>
                                        <p:tav tm="0">
                                          <p:val>
                                            <p:clrVal>
                                              <a:schemeClr val="accent2"/>
                                            </p:clrVal>
                                          </p:val>
                                        </p:tav>
                                        <p:tav tm="50000">
                                          <p:val>
                                            <p:clrVal>
                                              <a:schemeClr val="hlink"/>
                                            </p:clrVal>
                                          </p:val>
                                        </p:tav>
                                      </p:tavLst>
                                    </p:anim>
                                    <p:set>
                                      <p:cBhvr>
                                        <p:cTn id="72" dur="80"/>
                                        <p:tgtEl>
                                          <p:spTgt spid="13">
                                            <p:txEl>
                                              <p:pRg st="12" end="12"/>
                                            </p:txEl>
                                          </p:spTgt>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3">
                                            <p:txEl>
                                              <p:pRg st="13" end="13"/>
                                            </p:txEl>
                                          </p:spTgt>
                                        </p:tgtEl>
                                        <p:attrNameLst>
                                          <p:attrName>style.visibility</p:attrName>
                                        </p:attrNameLst>
                                      </p:cBhvr>
                                      <p:to>
                                        <p:strVal val="visible"/>
                                      </p:to>
                                    </p:set>
                                    <p:anim calcmode="lin" valueType="num">
                                      <p:cBhvr additive="base">
                                        <p:cTn id="77" dur="500" fill="hold"/>
                                        <p:tgtEl>
                                          <p:spTgt spid="13">
                                            <p:txEl>
                                              <p:pRg st="13" end="1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3">
                                            <p:txEl>
                                              <p:pRg st="13" end="13"/>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3">
                                            <p:txEl>
                                              <p:pRg st="14" end="14"/>
                                            </p:txEl>
                                          </p:spTgt>
                                        </p:tgtEl>
                                        <p:attrNameLst>
                                          <p:attrName>style.visibility</p:attrName>
                                        </p:attrNameLst>
                                      </p:cBhvr>
                                      <p:to>
                                        <p:strVal val="visible"/>
                                      </p:to>
                                    </p:set>
                                    <p:anim calcmode="lin" valueType="num">
                                      <p:cBhvr additive="base">
                                        <p:cTn id="81" dur="500" fill="hold"/>
                                        <p:tgtEl>
                                          <p:spTgt spid="13">
                                            <p:txEl>
                                              <p:pRg st="14" end="1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565184" y="1001172"/>
            <a:ext cx="10907713" cy="5218711"/>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028700"/>
            <a:ext cx="10907713" cy="5218711"/>
          </a:xfrm>
          <a:prstGeom prst="roundRect">
            <a:avLst>
              <a:gd name="adj" fmla="val 4927"/>
            </a:avLst>
          </a:prstGeom>
          <a:gradFill>
            <a:gsLst>
              <a:gs pos="0">
                <a:schemeClr val="bg1"/>
              </a:gs>
              <a:gs pos="100000">
                <a:schemeClr val="accent2">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305780" y="3197225"/>
            <a:ext cx="5376417" cy="1659151"/>
          </a:xfrm>
          <a:prstGeom prst="rect">
            <a:avLst/>
          </a:prstGeom>
          <a:noFill/>
          <a:ln>
            <a:noFill/>
          </a:ln>
        </p:spPr>
        <p:txBody>
          <a:bodyPr vert="horz" wrap="square" lIns="0" tIns="0" rIns="0" bIns="0" rtlCol="0" anchor="ctr"/>
          <a:lstStyle/>
          <a:p>
            <a:pPr algn="l">
              <a:lnSpc>
                <a:spcPct val="130000"/>
              </a:lnSpc>
            </a:pPr>
            <a:r>
              <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rPr>
              <a:t>情节搭建</a:t>
            </a:r>
            <a:endPar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0" name="标题 1"/>
          <p:cNvSpPr txBox="1"/>
          <p:nvPr/>
        </p:nvSpPr>
        <p:spPr>
          <a:xfrm flipH="1">
            <a:off x="2670063" y="1965988"/>
            <a:ext cx="3835040" cy="101441"/>
          </a:xfrm>
          <a:prstGeom prst="roundRect">
            <a:avLst>
              <a:gd name="adj" fmla="val 50000"/>
            </a:avLst>
          </a:prstGeom>
          <a:gradFill>
            <a:gsLst>
              <a:gs pos="0">
                <a:schemeClr val="accent1">
                  <a:lumMod val="60000"/>
                  <a:lumOff val="40000"/>
                  <a:alpha val="0"/>
                </a:schemeClr>
              </a:gs>
              <a:gs pos="100000">
                <a:schemeClr val="accent1"/>
              </a:gs>
            </a:gsLst>
            <a:lin ang="0" scaled="0"/>
          </a:gradFill>
          <a:ln w="12700" cap="rnd">
            <a:noFill/>
            <a:round/>
          </a:ln>
          <a:effectLst/>
        </p:spPr>
        <p:txBody>
          <a:bodyPr vert="horz" wrap="square" lIns="109728" tIns="0" rIns="0" bIns="0" rtlCol="0" anchor="ctr"/>
          <a:lstStyle/>
          <a:p>
            <a:pPr algn="ctr">
              <a:lnSpc>
                <a:spcPct val="110000"/>
              </a:lnSpc>
            </a:pPr>
            <a:endParaRPr kumimoji="1" lang="zh-CN" altLang="en-US"/>
          </a:p>
        </p:txBody>
      </p:sp>
      <p:sp>
        <p:nvSpPr>
          <p:cNvPr id="11" name="标题 1"/>
          <p:cNvSpPr txBox="1"/>
          <p:nvPr/>
        </p:nvSpPr>
        <p:spPr>
          <a:xfrm>
            <a:off x="1045131" y="1846395"/>
            <a:ext cx="1465711" cy="340626"/>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1290624" y="1844104"/>
            <a:ext cx="974725" cy="345208"/>
          </a:xfrm>
          <a:prstGeom prst="rect">
            <a:avLst/>
          </a:prstGeom>
          <a:noFill/>
          <a:ln cap="sq">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思源黑体 CN Bold" panose="020B0800000000000000" charset="-122"/>
                <a:ea typeface="思源黑体 CN Bold" panose="020B0800000000000000" charset="-122"/>
                <a:cs typeface="思源黑体 CN Bold" panose="020B0800000000000000" charset="-122"/>
              </a:rPr>
              <a:t>2025</a:t>
            </a:r>
            <a:endParaRPr kumimoji="1" lang="zh-CN" altLang="en-US"/>
          </a:p>
        </p:txBody>
      </p:sp>
      <p:sp>
        <p:nvSpPr>
          <p:cNvPr id="13" name="标题 1"/>
          <p:cNvSpPr txBox="1"/>
          <p:nvPr/>
        </p:nvSpPr>
        <p:spPr>
          <a:xfrm>
            <a:off x="121530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25013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056242" y="2707570"/>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549002" y="2707570"/>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3566965">
            <a:off x="4178879" y="2816195"/>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8033035" flipH="1">
            <a:off x="4636077" y="2816196"/>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56276" y="2324239"/>
            <a:ext cx="2288408" cy="855146"/>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PART- </a:t>
            </a:r>
            <a:endParaRPr kumimoji="1" lang="zh-CN" altLang="en-US"/>
          </a:p>
        </p:txBody>
      </p:sp>
      <p:sp>
        <p:nvSpPr>
          <p:cNvPr id="30" name="标题 1"/>
          <p:cNvSpPr txBox="1"/>
          <p:nvPr/>
        </p:nvSpPr>
        <p:spPr>
          <a:xfrm>
            <a:off x="3138134" y="1900491"/>
            <a:ext cx="1051728" cy="1300484"/>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31" name="标题 1"/>
          <p:cNvSpPr txBox="1"/>
          <p:nvPr/>
        </p:nvSpPr>
        <p:spPr>
          <a:xfrm>
            <a:off x="1055688" y="4993992"/>
            <a:ext cx="5499996" cy="473028"/>
          </a:xfrm>
          <a:prstGeom prst="roundRect">
            <a:avLst>
              <a:gd name="adj" fmla="val 50000"/>
            </a:avLst>
          </a:prstGeom>
          <a:gradFill>
            <a:gsLst>
              <a:gs pos="0">
                <a:schemeClr val="accent2"/>
              </a:gs>
              <a:gs pos="100000">
                <a:schemeClr val="accent2">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4019640" y="5221506"/>
            <a:ext cx="2775861" cy="18000"/>
          </a:xfrm>
          <a:prstGeom prst="rect">
            <a:avLst/>
          </a:prstGeom>
          <a:gradFill>
            <a:gsLst>
              <a:gs pos="22000">
                <a:schemeClr val="bg1">
                  <a:alpha val="0"/>
                </a:schemeClr>
              </a:gs>
              <a:gs pos="100000">
                <a:schemeClr val="bg1"/>
              </a:gs>
              <a:gs pos="100000">
                <a:schemeClr val="bg1"/>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4" name="图片 33" descr="IMG_20250610_102821"/>
          <p:cNvPicPr>
            <a:picLocks noChangeAspect="1"/>
          </p:cNvPicPr>
          <p:nvPr/>
        </p:nvPicPr>
        <p:blipFill>
          <a:blip r:embed="rId2"/>
          <a:stretch>
            <a:fillRect/>
          </a:stretch>
        </p:blipFill>
        <p:spPr>
          <a:xfrm>
            <a:off x="7684135" y="6985"/>
            <a:ext cx="3913505" cy="68237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647440" y="260350"/>
            <a:ext cx="7357110" cy="763270"/>
          </a:xfrm>
          <a:prstGeom prst="triangle">
            <a:avLst>
              <a:gd name="adj" fmla="val 49670"/>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lstStyle/>
          <a:p>
            <a:pPr algn="ctr">
              <a:lnSpc>
                <a:spcPct val="130000"/>
              </a:lnSpc>
            </a:pPr>
            <a:endParaRPr kumimoji="1" lang="zh-CN" altLang="en-US"/>
          </a:p>
        </p:txBody>
      </p:sp>
      <p:sp>
        <p:nvSpPr>
          <p:cNvPr id="13" name="标题 1"/>
          <p:cNvSpPr txBox="1"/>
          <p:nvPr/>
        </p:nvSpPr>
        <p:spPr>
          <a:xfrm>
            <a:off x="1565222" y="268114"/>
            <a:ext cx="9943865" cy="481562"/>
          </a:xfrm>
          <a:prstGeom prst="rect">
            <a:avLst/>
          </a:prstGeom>
          <a:noFill/>
          <a:ln>
            <a:noFill/>
          </a:ln>
        </p:spPr>
        <p:txBody>
          <a:bodyPr vert="horz" wrap="square" lIns="91440" tIns="45720" rIns="91440" bIns="45720" rtlCol="0" anchor="ctr"/>
          <a:lstStyle/>
          <a:p>
            <a:pPr algn="l">
              <a:lnSpc>
                <a:spcPct val="130000"/>
              </a:lnSpc>
            </a:pPr>
            <a:r>
              <a:rPr kumimoji="1" lang="zh-CN" altLang="en-US" sz="28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rPr>
              <a:t>情节搭建</a:t>
            </a:r>
            <a:endParaRPr kumimoji="1" lang="zh-CN" altLang="en-US" sz="28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4"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文本框 18"/>
          <p:cNvSpPr txBox="1"/>
          <p:nvPr/>
        </p:nvSpPr>
        <p:spPr>
          <a:xfrm>
            <a:off x="518160" y="772160"/>
            <a:ext cx="11673840" cy="5931535"/>
          </a:xfrm>
          <a:prstGeom prst="rect">
            <a:avLst/>
          </a:prstGeom>
          <a:noFill/>
        </p:spPr>
        <p:txBody>
          <a:bodyPr wrap="square" rtlCol="0">
            <a:spAutoFit/>
          </a:bodyPr>
          <a:p>
            <a:pPr>
              <a:lnSpc>
                <a:spcPct val="150000"/>
              </a:lnSpc>
            </a:pPr>
            <a:r>
              <a:rPr lang="en-US" altLang="zh-CN" sz="2300" b="1"/>
              <a:t>Paragraph 1: Explaining the Name's Meaning</a:t>
            </a:r>
            <a:endParaRPr lang="en-US" altLang="zh-CN" sz="2300" b="1"/>
          </a:p>
          <a:p>
            <a:pPr>
              <a:lnSpc>
                <a:spcPct val="150000"/>
              </a:lnSpc>
            </a:pPr>
            <a:endParaRPr lang="en-US" altLang="zh-CN" sz="2300" b="1"/>
          </a:p>
          <a:p>
            <a:pPr>
              <a:lnSpc>
                <a:spcPct val="150000"/>
              </a:lnSpc>
            </a:pPr>
            <a:r>
              <a:rPr lang="en-US" altLang="zh-CN" sz="2300" b="1">
                <a:effectLst>
                  <a:outerShdw blurRad="38100" dist="38100" dir="2700000" algn="tl">
                    <a:srgbClr val="000000">
                      <a:alpha val="43137"/>
                    </a:srgbClr>
                  </a:outerShdw>
                </a:effectLst>
              </a:rPr>
              <a:t>1. My Reaction: </a:t>
            </a:r>
            <a:r>
              <a:rPr lang="en-US" altLang="zh-CN" sz="2300" b="1"/>
              <a:t>How do I initially feel when asked? Hesitant (given past experiences), surprised, or finally validated ?</a:t>
            </a:r>
            <a:endParaRPr lang="en-US" altLang="zh-CN" sz="2300" b="1"/>
          </a:p>
          <a:p>
            <a:pPr>
              <a:lnSpc>
                <a:spcPct val="150000"/>
              </a:lnSpc>
            </a:pPr>
            <a:r>
              <a:rPr lang="en-US" altLang="zh-CN" sz="2300" b="1">
                <a:effectLst>
                  <a:outerShdw blurRad="38100" dist="38100" dir="2700000" algn="tl">
                    <a:srgbClr val="000000">
                      <a:alpha val="43137"/>
                    </a:srgbClr>
                  </a:outerShdw>
                </a:effectLst>
              </a:rPr>
              <a:t>2. Explanation: </a:t>
            </a:r>
            <a:r>
              <a:rPr lang="en-US" altLang="zh-CN" sz="2300" b="1"/>
              <a:t>What specific details about "Qiu Yu" (</a:t>
            </a:r>
            <a:r>
              <a:rPr lang="zh-CN" altLang="en-US" sz="2300" b="1"/>
              <a:t>秋雨</a:t>
            </a:r>
            <a:r>
              <a:rPr lang="en-US" altLang="zh-CN" sz="2300" b="1"/>
              <a:t>) do I share? (e.g., "Qiu" means autumn, "Yu" means rain; imagery, cultural associations like harvest, melancholy, renewal).</a:t>
            </a:r>
            <a:endParaRPr lang="en-US" altLang="zh-CN" sz="2300" b="1"/>
          </a:p>
          <a:p>
            <a:pPr>
              <a:lnSpc>
                <a:spcPct val="150000"/>
              </a:lnSpc>
            </a:pPr>
            <a:r>
              <a:rPr lang="en-US" altLang="zh-CN" sz="2300" b="1">
                <a:effectLst>
                  <a:outerShdw blurRad="38100" dist="38100" dir="2700000" algn="tl">
                    <a:srgbClr val="000000">
                      <a:alpha val="43137"/>
                    </a:srgbClr>
                  </a:outerShdw>
                </a:effectLst>
              </a:rPr>
              <a:t>3. Delivery: </a:t>
            </a:r>
            <a:r>
              <a:rPr lang="en-US" altLang="zh-CN" sz="2300" b="1"/>
              <a:t>How do I explain it ? Briefly, nervously, or with growing confidence/enthusiasm? Do I write the characters ?</a:t>
            </a:r>
            <a:endParaRPr lang="en-US" altLang="zh-CN" sz="2300" b="1"/>
          </a:p>
          <a:p>
            <a:pPr>
              <a:lnSpc>
                <a:spcPct val="150000"/>
              </a:lnSpc>
            </a:pPr>
            <a:r>
              <a:rPr lang="en-US" altLang="zh-CN" sz="2300" b="1">
                <a:effectLst>
                  <a:outerShdw blurRad="38100" dist="38100" dir="2700000" algn="tl">
                    <a:srgbClr val="000000">
                      <a:alpha val="43137"/>
                    </a:srgbClr>
                  </a:outerShdw>
                </a:effectLst>
              </a:rPr>
              <a:t>4. Class Reaction: </a:t>
            </a:r>
            <a:r>
              <a:rPr lang="en-US" altLang="zh-CN" sz="2300" b="1"/>
              <a:t>What is the immediate response from the professor and classmates ? (e.g., quiet interest, murmurs of understanding, follow-up questions).</a:t>
            </a:r>
            <a:endParaRPr lang="en-US" altLang="zh-CN" sz="2300" b="1"/>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 calcmode="lin" valueType="num">
                                      <p:cBhvr additive="base">
                                        <p:cTn id="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anim calcmode="lin" valueType="num">
                                      <p:cBhvr additive="base">
                                        <p:cTn id="13"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anim calcmode="lin" valueType="num">
                                      <p:cBhvr additive="base">
                                        <p:cTn id="19"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5" end="5"/>
                                            </p:txEl>
                                          </p:spTgt>
                                        </p:tgtEl>
                                        <p:attrNameLst>
                                          <p:attrName>style.visibility</p:attrName>
                                        </p:attrNameLst>
                                      </p:cBhvr>
                                      <p:to>
                                        <p:strVal val="visible"/>
                                      </p:to>
                                    </p:set>
                                    <p:anim calcmode="lin" valueType="num">
                                      <p:cBhvr additive="base">
                                        <p:cTn id="25" dur="5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647440" y="260350"/>
            <a:ext cx="7357110" cy="763270"/>
          </a:xfrm>
          <a:prstGeom prst="triangle">
            <a:avLst>
              <a:gd name="adj" fmla="val 49670"/>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lstStyle/>
          <a:p>
            <a:pPr algn="ctr">
              <a:lnSpc>
                <a:spcPct val="130000"/>
              </a:lnSpc>
            </a:pPr>
            <a:endParaRPr kumimoji="1" lang="zh-CN" altLang="en-US"/>
          </a:p>
        </p:txBody>
      </p:sp>
      <p:sp>
        <p:nvSpPr>
          <p:cNvPr id="13" name="标题 1"/>
          <p:cNvSpPr txBox="1"/>
          <p:nvPr/>
        </p:nvSpPr>
        <p:spPr>
          <a:xfrm>
            <a:off x="1565222" y="268114"/>
            <a:ext cx="9943865" cy="481562"/>
          </a:xfrm>
          <a:prstGeom prst="rect">
            <a:avLst/>
          </a:prstGeom>
          <a:noFill/>
          <a:ln>
            <a:noFill/>
          </a:ln>
        </p:spPr>
        <p:txBody>
          <a:bodyPr vert="horz" wrap="square" lIns="91440" tIns="45720" rIns="91440" bIns="45720" rtlCol="0" anchor="ctr"/>
          <a:lstStyle/>
          <a:p>
            <a:pPr algn="l">
              <a:lnSpc>
                <a:spcPct val="130000"/>
              </a:lnSpc>
            </a:pPr>
            <a:r>
              <a:rPr kumimoji="1" lang="zh-CN" altLang="en-US" sz="28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rPr>
              <a:t>情节搭建</a:t>
            </a:r>
            <a:endParaRPr kumimoji="1" lang="zh-CN" altLang="en-US" sz="28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4"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9" name="文本框 18"/>
          <p:cNvSpPr txBox="1"/>
          <p:nvPr/>
        </p:nvSpPr>
        <p:spPr>
          <a:xfrm>
            <a:off x="315595" y="836295"/>
            <a:ext cx="12016740" cy="6116320"/>
          </a:xfrm>
          <a:prstGeom prst="rect">
            <a:avLst/>
          </a:prstGeom>
          <a:noFill/>
        </p:spPr>
        <p:txBody>
          <a:bodyPr wrap="square" rtlCol="0">
            <a:spAutoFit/>
          </a:bodyPr>
          <a:p>
            <a:pPr>
              <a:lnSpc>
                <a:spcPct val="150000"/>
              </a:lnSpc>
            </a:pPr>
            <a:r>
              <a:rPr lang="en-US" altLang="zh-CN" sz="2100" b="1"/>
              <a:t>Paragraph 2 ("Many of my classmates got interested and came up to me after class."):</a:t>
            </a:r>
            <a:endParaRPr lang="en-US" altLang="zh-CN" sz="2100" b="1"/>
          </a:p>
          <a:p>
            <a:pPr>
              <a:lnSpc>
                <a:spcPct val="150000"/>
              </a:lnSpc>
            </a:pPr>
            <a:r>
              <a:rPr lang="en-US" altLang="zh-CN" sz="2000" b="1"/>
              <a:t>1. </a:t>
            </a:r>
            <a:r>
              <a:rPr lang="en-US" altLang="zh-CN" sz="2000" b="1">
                <a:effectLst>
                  <a:outerShdw blurRad="38100" dist="38100" dir="2700000" algn="tl">
                    <a:srgbClr val="000000">
                      <a:alpha val="43137"/>
                    </a:srgbClr>
                  </a:outerShdw>
                </a:effectLst>
              </a:rPr>
              <a:t>Who Approaches:</a:t>
            </a:r>
            <a:r>
              <a:rPr lang="en-US" altLang="zh-CN" sz="2000" b="1"/>
              <a:t> Which specific classmates approach me? (e.g., familiar faces, people I didn't know well, other international students).</a:t>
            </a:r>
            <a:endParaRPr lang="en-US" altLang="zh-CN" sz="2000" b="1"/>
          </a:p>
          <a:p>
            <a:pPr>
              <a:lnSpc>
                <a:spcPct val="150000"/>
              </a:lnSpc>
            </a:pPr>
            <a:r>
              <a:rPr lang="en-US" altLang="zh-CN" sz="2000" b="1"/>
              <a:t>2. </a:t>
            </a:r>
            <a:r>
              <a:rPr lang="en-US" altLang="zh-CN" sz="2000" b="1">
                <a:effectLst>
                  <a:outerShdw blurRad="38100" dist="38100" dir="2700000" algn="tl">
                    <a:srgbClr val="000000">
                      <a:alpha val="43137"/>
                    </a:srgbClr>
                  </a:outerShdw>
                </a:effectLst>
              </a:rPr>
              <a:t>Key Interactions</a:t>
            </a:r>
            <a:r>
              <a:rPr lang="en-US" altLang="zh-CN" sz="2000" b="1"/>
              <a:t>: What specific conversations or exchanges happen? (e.g., they try pronouncing it again with my guidance, ask more about Chinese names/culture, share meanings of their own names).</a:t>
            </a:r>
            <a:endParaRPr lang="en-US" altLang="zh-CN" sz="2000" b="1"/>
          </a:p>
          <a:p>
            <a:pPr>
              <a:lnSpc>
                <a:spcPct val="150000"/>
              </a:lnSpc>
            </a:pPr>
            <a:r>
              <a:rPr lang="en-US" altLang="zh-CN" sz="2000" b="1"/>
              <a:t>3.</a:t>
            </a:r>
            <a:r>
              <a:rPr lang="en-US" altLang="zh-CN" sz="2000" b="1">
                <a:effectLst>
                  <a:outerShdw blurRad="38100" dist="38100" dir="2700000" algn="tl">
                    <a:srgbClr val="000000">
                      <a:alpha val="43137"/>
                    </a:srgbClr>
                  </a:outerShdw>
                </a:effectLst>
              </a:rPr>
              <a:t> My Response</a:t>
            </a:r>
            <a:r>
              <a:rPr lang="en-US" altLang="zh-CN" sz="2000" b="1"/>
              <a:t>: How do I react to their approach and interest? (e.g., surprised but pleased, cautiously optimistic, actively engaged in sharing).</a:t>
            </a:r>
            <a:endParaRPr lang="en-US" altLang="zh-CN" sz="2000" b="1"/>
          </a:p>
          <a:p>
            <a:pPr>
              <a:lnSpc>
                <a:spcPct val="150000"/>
              </a:lnSpc>
            </a:pPr>
            <a:r>
              <a:rPr lang="en-US" altLang="zh-CN" sz="2000" b="1"/>
              <a:t>4. </a:t>
            </a:r>
            <a:r>
              <a:rPr lang="en-US" altLang="zh-CN" sz="2000" b="1">
                <a:effectLst>
                  <a:outerShdw blurRad="38100" dist="38100" dir="2700000" algn="tl">
                    <a:srgbClr val="000000">
                      <a:alpha val="43137"/>
                    </a:srgbClr>
                  </a:outerShdw>
                </a:effectLst>
              </a:rPr>
              <a:t>Turning Point</a:t>
            </a:r>
            <a:r>
              <a:rPr lang="en-US" altLang="zh-CN" sz="2000" b="1"/>
              <a:t>: How does this interaction contrast with the earlier, awkward experiences? What shift does it represent? (e.g., moving from frustration to connection, feeling seen, realizing sharing the meaning unlocks understanding).</a:t>
            </a:r>
            <a:endParaRPr lang="en-US" altLang="zh-CN" sz="2000" b="1"/>
          </a:p>
          <a:p>
            <a:pPr>
              <a:lnSpc>
                <a:spcPct val="150000"/>
              </a:lnSpc>
            </a:pPr>
            <a:r>
              <a:rPr lang="en-US" altLang="zh-CN" sz="2000" b="1"/>
              <a:t>5. </a:t>
            </a:r>
            <a:r>
              <a:rPr lang="en-US" altLang="zh-CN" sz="2000" b="1">
                <a:effectLst>
                  <a:outerShdw blurRad="38100" dist="38100" dir="2700000" algn="tl">
                    <a:srgbClr val="000000">
                      <a:alpha val="43137"/>
                    </a:srgbClr>
                  </a:outerShdw>
                </a:effectLst>
              </a:rPr>
              <a:t>Internal Shift</a:t>
            </a:r>
            <a:r>
              <a:rPr lang="en-US" altLang="zh-CN" sz="2000" b="1"/>
              <a:t>: What does this moment make me realize about my earlier decision to stop correcting people? What feeling does it evoke? (e.g., hope, relief, a sense of reclaiming part of my identity).</a:t>
            </a:r>
            <a:endParaRPr lang="en-US" altLang="zh-CN" sz="2000" b="1"/>
          </a:p>
          <a:p>
            <a:pPr>
              <a:lnSpc>
                <a:spcPct val="150000"/>
              </a:lnSpc>
            </a:pPr>
            <a:endParaRPr lang="en-US" altLang="zh-CN" sz="2000" b="1"/>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additive="base">
                                        <p:cTn id="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additive="base">
                                        <p:cTn id="13"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 calcmode="lin" valueType="num">
                                      <p:cBhvr additive="base">
                                        <p:cTn id="19"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 calcmode="lin" valueType="num">
                                      <p:cBhvr additive="base">
                                        <p:cTn id="25"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anim calcmode="lin" valueType="num">
                                      <p:cBhvr additive="base">
                                        <p:cTn id="31" dur="5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565184" y="1001172"/>
            <a:ext cx="10907713" cy="5218711"/>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028700"/>
            <a:ext cx="10907713" cy="5218711"/>
          </a:xfrm>
          <a:prstGeom prst="roundRect">
            <a:avLst>
              <a:gd name="adj" fmla="val 4927"/>
            </a:avLst>
          </a:prstGeom>
          <a:gradFill>
            <a:gsLst>
              <a:gs pos="0">
                <a:schemeClr val="bg1"/>
              </a:gs>
              <a:gs pos="100000">
                <a:schemeClr val="accent2">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305780" y="3197225"/>
            <a:ext cx="5376417" cy="1659151"/>
          </a:xfrm>
          <a:prstGeom prst="rect">
            <a:avLst/>
          </a:prstGeom>
          <a:noFill/>
          <a:ln>
            <a:noFill/>
          </a:ln>
        </p:spPr>
        <p:txBody>
          <a:bodyPr vert="horz" wrap="square" lIns="0" tIns="0" rIns="0" bIns="0" rtlCol="0" anchor="ctr"/>
          <a:lstStyle/>
          <a:p>
            <a:pPr algn="l">
              <a:lnSpc>
                <a:spcPct val="130000"/>
              </a:lnSpc>
            </a:pPr>
            <a:r>
              <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rPr>
              <a:t>语料积累</a:t>
            </a:r>
            <a:endPar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0" name="标题 1"/>
          <p:cNvSpPr txBox="1"/>
          <p:nvPr/>
        </p:nvSpPr>
        <p:spPr>
          <a:xfrm flipH="1">
            <a:off x="2670063" y="1965988"/>
            <a:ext cx="3835040" cy="101441"/>
          </a:xfrm>
          <a:prstGeom prst="roundRect">
            <a:avLst>
              <a:gd name="adj" fmla="val 50000"/>
            </a:avLst>
          </a:prstGeom>
          <a:gradFill>
            <a:gsLst>
              <a:gs pos="0">
                <a:schemeClr val="accent1">
                  <a:lumMod val="60000"/>
                  <a:lumOff val="40000"/>
                  <a:alpha val="0"/>
                </a:schemeClr>
              </a:gs>
              <a:gs pos="100000">
                <a:schemeClr val="accent1"/>
              </a:gs>
            </a:gsLst>
            <a:lin ang="0" scaled="0"/>
          </a:gradFill>
          <a:ln w="12700" cap="rnd">
            <a:noFill/>
            <a:round/>
          </a:ln>
          <a:effectLst/>
        </p:spPr>
        <p:txBody>
          <a:bodyPr vert="horz" wrap="square" lIns="109728" tIns="0" rIns="0" bIns="0" rtlCol="0" anchor="ctr"/>
          <a:lstStyle/>
          <a:p>
            <a:pPr algn="ctr">
              <a:lnSpc>
                <a:spcPct val="110000"/>
              </a:lnSpc>
            </a:pPr>
            <a:endParaRPr kumimoji="1" lang="zh-CN" altLang="en-US"/>
          </a:p>
        </p:txBody>
      </p:sp>
      <p:sp>
        <p:nvSpPr>
          <p:cNvPr id="11" name="标题 1"/>
          <p:cNvSpPr txBox="1"/>
          <p:nvPr/>
        </p:nvSpPr>
        <p:spPr>
          <a:xfrm>
            <a:off x="1045131" y="1846395"/>
            <a:ext cx="1465711" cy="340626"/>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1290624" y="1844104"/>
            <a:ext cx="974725" cy="345208"/>
          </a:xfrm>
          <a:prstGeom prst="rect">
            <a:avLst/>
          </a:prstGeom>
          <a:noFill/>
          <a:ln cap="sq">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思源黑体 CN Bold" panose="020B0800000000000000" charset="-122"/>
                <a:ea typeface="思源黑体 CN Bold" panose="020B0800000000000000" charset="-122"/>
                <a:cs typeface="思源黑体 CN Bold" panose="020B0800000000000000" charset="-122"/>
              </a:rPr>
              <a:t>2025</a:t>
            </a:r>
            <a:endParaRPr kumimoji="1" lang="zh-CN" altLang="en-US"/>
          </a:p>
        </p:txBody>
      </p:sp>
      <p:sp>
        <p:nvSpPr>
          <p:cNvPr id="13" name="标题 1"/>
          <p:cNvSpPr txBox="1"/>
          <p:nvPr/>
        </p:nvSpPr>
        <p:spPr>
          <a:xfrm>
            <a:off x="121530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25013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056242" y="2707570"/>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549002" y="2707570"/>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3566965">
            <a:off x="4178879" y="2816195"/>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8033035" flipH="1">
            <a:off x="4636077" y="2816196"/>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56276" y="2324239"/>
            <a:ext cx="2288408" cy="855146"/>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PART- </a:t>
            </a:r>
            <a:endParaRPr kumimoji="1" lang="zh-CN" altLang="en-US"/>
          </a:p>
        </p:txBody>
      </p:sp>
      <p:sp>
        <p:nvSpPr>
          <p:cNvPr id="30" name="标题 1"/>
          <p:cNvSpPr txBox="1"/>
          <p:nvPr/>
        </p:nvSpPr>
        <p:spPr>
          <a:xfrm>
            <a:off x="3138134" y="1900491"/>
            <a:ext cx="1051728" cy="1300484"/>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31" name="标题 1"/>
          <p:cNvSpPr txBox="1"/>
          <p:nvPr/>
        </p:nvSpPr>
        <p:spPr>
          <a:xfrm>
            <a:off x="1055688" y="4993992"/>
            <a:ext cx="5499996" cy="473028"/>
          </a:xfrm>
          <a:prstGeom prst="roundRect">
            <a:avLst>
              <a:gd name="adj" fmla="val 50000"/>
            </a:avLst>
          </a:prstGeom>
          <a:gradFill>
            <a:gsLst>
              <a:gs pos="0">
                <a:schemeClr val="accent2"/>
              </a:gs>
              <a:gs pos="100000">
                <a:schemeClr val="accent2">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4019640" y="5221506"/>
            <a:ext cx="2775861" cy="18000"/>
          </a:xfrm>
          <a:prstGeom prst="rect">
            <a:avLst/>
          </a:prstGeom>
          <a:gradFill>
            <a:gsLst>
              <a:gs pos="22000">
                <a:schemeClr val="bg1">
                  <a:alpha val="0"/>
                </a:schemeClr>
              </a:gs>
              <a:gs pos="100000">
                <a:schemeClr val="bg1"/>
              </a:gs>
              <a:gs pos="100000">
                <a:schemeClr val="bg1"/>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4" name="图片 33" descr="IMG_20250610_102821"/>
          <p:cNvPicPr>
            <a:picLocks noChangeAspect="1"/>
          </p:cNvPicPr>
          <p:nvPr/>
        </p:nvPicPr>
        <p:blipFill>
          <a:blip r:embed="rId2"/>
          <a:stretch>
            <a:fillRect/>
          </a:stretch>
        </p:blipFill>
        <p:spPr>
          <a:xfrm>
            <a:off x="7684135" y="6985"/>
            <a:ext cx="3913505" cy="68237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11647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sz="2400"/>
          </a:p>
        </p:txBody>
      </p:sp>
      <p:sp>
        <p:nvSpPr>
          <p:cNvPr id="4" name="标题 1"/>
          <p:cNvSpPr txBox="1"/>
          <p:nvPr/>
        </p:nvSpPr>
        <p:spPr>
          <a:xfrm>
            <a:off x="3647440" y="260350"/>
            <a:ext cx="7357110" cy="763270"/>
          </a:xfrm>
          <a:prstGeom prst="triangle">
            <a:avLst>
              <a:gd name="adj" fmla="val 49670"/>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lstStyle/>
          <a:p>
            <a:pPr algn="ctr">
              <a:lnSpc>
                <a:spcPct val="130000"/>
              </a:lnSpc>
            </a:pPr>
            <a:endParaRPr kumimoji="1" lang="zh-CN" altLang="en-US"/>
          </a:p>
        </p:txBody>
      </p:sp>
      <p:sp>
        <p:nvSpPr>
          <p:cNvPr id="14"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6" name="文本框 5"/>
          <p:cNvSpPr txBox="1"/>
          <p:nvPr/>
        </p:nvSpPr>
        <p:spPr>
          <a:xfrm>
            <a:off x="1960880" y="537845"/>
            <a:ext cx="9031605" cy="6148070"/>
          </a:xfrm>
          <a:prstGeom prst="rect">
            <a:avLst/>
          </a:prstGeom>
          <a:noFill/>
        </p:spPr>
        <p:txBody>
          <a:bodyPr wrap="square" rtlCol="0">
            <a:noAutofit/>
          </a:bodyPr>
          <a:p>
            <a:pPr algn="l">
              <a:lnSpc>
                <a:spcPct val="150000"/>
              </a:lnSpc>
            </a:pPr>
            <a:r>
              <a:rPr kumimoji="1" lang="en-US" altLang="zh-CN" sz="2400" b="1">
                <a:sym typeface="+mn-ea"/>
              </a:rPr>
              <a:t>encounter a challenge             </a:t>
            </a:r>
            <a:r>
              <a:rPr kumimoji="1" lang="zh-CN" altLang="en-US" sz="2400" b="1">
                <a:sym typeface="+mn-ea"/>
              </a:rPr>
              <a:t>遇到挑战</a:t>
            </a:r>
            <a:endParaRPr kumimoji="1" lang="zh-CN" altLang="en-US" sz="2400" b="1"/>
          </a:p>
          <a:p>
            <a:pPr algn="l">
              <a:lnSpc>
                <a:spcPct val="150000"/>
              </a:lnSpc>
            </a:pPr>
            <a:r>
              <a:rPr kumimoji="1" lang="en-US" altLang="zh-CN" sz="2400" b="1">
                <a:sym typeface="+mn-ea"/>
              </a:rPr>
              <a:t> native speakers of English      </a:t>
            </a:r>
            <a:r>
              <a:rPr kumimoji="1" lang="zh-CN" altLang="en-US" sz="2400" b="1">
                <a:sym typeface="+mn-ea"/>
              </a:rPr>
              <a:t>英语母语者</a:t>
            </a:r>
            <a:endParaRPr kumimoji="1" lang="zh-CN" altLang="en-US" sz="2400" b="1"/>
          </a:p>
          <a:p>
            <a:pPr algn="l">
              <a:lnSpc>
                <a:spcPct val="150000"/>
              </a:lnSpc>
            </a:pPr>
            <a:r>
              <a:rPr kumimoji="1" lang="en-US" altLang="zh-CN" sz="2400" b="1">
                <a:sym typeface="+mn-ea"/>
              </a:rPr>
              <a:t>give a self-introduction           </a:t>
            </a:r>
            <a:r>
              <a:rPr kumimoji="1" lang="zh-CN" altLang="en-US" sz="2400" b="1">
                <a:sym typeface="+mn-ea"/>
              </a:rPr>
              <a:t>做自我介绍</a:t>
            </a:r>
            <a:endParaRPr kumimoji="1" lang="zh-CN" altLang="en-US" sz="2400" b="1"/>
          </a:p>
          <a:p>
            <a:pPr algn="l">
              <a:lnSpc>
                <a:spcPct val="150000"/>
              </a:lnSpc>
            </a:pPr>
            <a:r>
              <a:rPr kumimoji="1" lang="en-US" altLang="zh-CN" sz="2400" b="1">
                <a:sym typeface="+mn-ea"/>
              </a:rPr>
              <a:t>explain how to prer me           </a:t>
            </a:r>
            <a:r>
              <a:rPr kumimoji="1" lang="zh-CN" altLang="en-US" sz="2400" b="1">
                <a:sym typeface="+mn-ea"/>
              </a:rPr>
              <a:t>跟着我重复</a:t>
            </a:r>
            <a:endParaRPr kumimoji="1" lang="zh-CN" altLang="en-US" sz="2400" b="1"/>
          </a:p>
          <a:p>
            <a:pPr algn="l">
              <a:lnSpc>
                <a:spcPct val="150000"/>
              </a:lnSpc>
            </a:pPr>
            <a:r>
              <a:rPr kumimoji="1" lang="en-US" altLang="zh-CN" sz="2400" b="1">
                <a:sym typeface="+mn-ea"/>
              </a:rPr>
              <a:t> over aonounce                       </a:t>
            </a:r>
            <a:r>
              <a:rPr kumimoji="1" lang="zh-CN" altLang="en-US" sz="2400" b="1">
                <a:sym typeface="+mn-ea"/>
              </a:rPr>
              <a:t>解释如何发音</a:t>
            </a:r>
            <a:endParaRPr kumimoji="1" lang="zh-CN" altLang="en-US" sz="2400" b="1"/>
          </a:p>
          <a:p>
            <a:pPr algn="l">
              <a:lnSpc>
                <a:spcPct val="150000"/>
              </a:lnSpc>
            </a:pPr>
            <a:r>
              <a:rPr kumimoji="1" lang="en-US" altLang="zh-CN" sz="2400" b="1">
                <a:sym typeface="+mn-ea"/>
              </a:rPr>
              <a:t> repeat aftnd over                    </a:t>
            </a:r>
            <a:r>
              <a:rPr kumimoji="1" lang="zh-CN" altLang="en-US" sz="2400" b="1">
                <a:sym typeface="+mn-ea"/>
              </a:rPr>
              <a:t>一遍又一遍</a:t>
            </a:r>
            <a:endParaRPr kumimoji="1" lang="zh-CN" altLang="en-US" sz="2400" b="1"/>
          </a:p>
          <a:p>
            <a:pPr algn="l">
              <a:lnSpc>
                <a:spcPct val="150000"/>
              </a:lnSpc>
            </a:pPr>
            <a:r>
              <a:rPr kumimoji="1" lang="en-US" altLang="zh-CN" sz="2400" b="1">
                <a:sym typeface="+mn-ea"/>
              </a:rPr>
              <a:t> I really did not know whether... or...: </a:t>
            </a:r>
            <a:r>
              <a:rPr kumimoji="1" lang="zh-CN" altLang="en-US" sz="2400" b="1">
                <a:sym typeface="+mn-ea"/>
              </a:rPr>
              <a:t>我真的不知道是该</a:t>
            </a:r>
            <a:r>
              <a:rPr kumimoji="1" lang="en-US" altLang="zh-CN" sz="2400" b="1">
                <a:sym typeface="+mn-ea"/>
              </a:rPr>
              <a:t>...</a:t>
            </a:r>
            <a:r>
              <a:rPr kumimoji="1" lang="zh-CN" altLang="en-US" sz="2400" b="1">
                <a:sym typeface="+mn-ea"/>
              </a:rPr>
              <a:t>还是该</a:t>
            </a:r>
            <a:r>
              <a:rPr kumimoji="1" lang="en-US" altLang="zh-CN" sz="2400" b="1">
                <a:sym typeface="+mn-ea"/>
              </a:rPr>
              <a:t>... </a:t>
            </a:r>
            <a:endParaRPr kumimoji="1" lang="en-US" altLang="zh-CN" sz="2400" b="1"/>
          </a:p>
          <a:p>
            <a:pPr algn="l">
              <a:lnSpc>
                <a:spcPct val="150000"/>
              </a:lnSpc>
            </a:pPr>
            <a:r>
              <a:rPr kumimoji="1" lang="en-US" altLang="zh-CN" sz="2400" b="1">
                <a:sym typeface="+mn-ea"/>
              </a:rPr>
              <a:t>after all                                                </a:t>
            </a:r>
            <a:r>
              <a:rPr kumimoji="1" lang="zh-CN" altLang="en-US" sz="2400" b="1">
                <a:sym typeface="+mn-ea"/>
              </a:rPr>
              <a:t>毕竟</a:t>
            </a:r>
            <a:endParaRPr kumimoji="1" lang="zh-CN" altLang="en-US" sz="2400" b="1"/>
          </a:p>
          <a:p>
            <a:pPr algn="l">
              <a:lnSpc>
                <a:spcPct val="150000"/>
              </a:lnSpc>
            </a:pPr>
            <a:r>
              <a:rPr kumimoji="1" lang="en-US" altLang="zh-CN" sz="2400" b="1">
                <a:sym typeface="+mn-ea"/>
              </a:rPr>
              <a:t>care about how others think of me    </a:t>
            </a:r>
            <a:r>
              <a:rPr kumimoji="1" lang="zh-CN" altLang="en-US" sz="2400" b="1">
                <a:sym typeface="+mn-ea"/>
              </a:rPr>
              <a:t>在意别人对我的看法</a:t>
            </a:r>
            <a:endParaRPr kumimoji="1" lang="zh-CN" altLang="en-US" sz="2400" b="1"/>
          </a:p>
          <a:p>
            <a:pPr algn="l">
              <a:lnSpc>
                <a:spcPct val="150000"/>
              </a:lnSpc>
            </a:pPr>
            <a:r>
              <a:rPr kumimoji="1" lang="en-US" altLang="zh-CN" sz="2400" b="1">
                <a:sym typeface="+mn-ea"/>
              </a:rPr>
              <a:t>ruin the lecture                                   </a:t>
            </a:r>
            <a:r>
              <a:rPr kumimoji="1" lang="zh-CN" altLang="en-US" sz="2400" b="1">
                <a:sym typeface="+mn-ea"/>
              </a:rPr>
              <a:t>毁了讲座</a:t>
            </a:r>
            <a:endParaRPr kumimoji="1" lang="zh-CN" altLang="en-US" sz="2400" b="1"/>
          </a:p>
          <a:p>
            <a:pPr algn="l">
              <a:lnSpc>
                <a:spcPct val="150000"/>
              </a:lnSpc>
            </a:pPr>
            <a:r>
              <a:rPr kumimoji="1" lang="en-US" altLang="zh-CN" sz="2400" b="1">
                <a:sym typeface="+mn-ea"/>
              </a:rPr>
              <a:t>ended with...                                     </a:t>
            </a:r>
            <a:r>
              <a:rPr kumimoji="1" lang="zh-CN" altLang="en-US" sz="2400" b="1">
                <a:sym typeface="+mn-ea"/>
              </a:rPr>
              <a:t>以</a:t>
            </a:r>
            <a:r>
              <a:rPr kumimoji="1" lang="en-US" altLang="zh-CN" sz="2400" b="1">
                <a:sym typeface="+mn-ea"/>
              </a:rPr>
              <a:t>...</a:t>
            </a:r>
            <a:r>
              <a:rPr kumimoji="1" lang="zh-CN" altLang="en-US" sz="2400" b="1">
                <a:sym typeface="+mn-ea"/>
              </a:rPr>
              <a:t>结束</a:t>
            </a:r>
            <a:endParaRPr lang="zh-CN" altLang="en-US" sz="2400" b="1"/>
          </a:p>
        </p:txBody>
      </p:sp>
      <p:sp>
        <p:nvSpPr>
          <p:cNvPr id="7" name="文本框 6"/>
          <p:cNvSpPr txBox="1"/>
          <p:nvPr/>
        </p:nvSpPr>
        <p:spPr>
          <a:xfrm>
            <a:off x="1991360" y="629920"/>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8" name="文本框 7"/>
          <p:cNvSpPr txBox="1"/>
          <p:nvPr/>
        </p:nvSpPr>
        <p:spPr>
          <a:xfrm>
            <a:off x="1991360" y="119634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9" name="文本框 8"/>
          <p:cNvSpPr txBox="1"/>
          <p:nvPr/>
        </p:nvSpPr>
        <p:spPr>
          <a:xfrm>
            <a:off x="1960880" y="1772920"/>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10" name="文本框 9"/>
          <p:cNvSpPr txBox="1"/>
          <p:nvPr/>
        </p:nvSpPr>
        <p:spPr>
          <a:xfrm>
            <a:off x="1960880" y="234950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11" name="文本框 10"/>
          <p:cNvSpPr txBox="1"/>
          <p:nvPr/>
        </p:nvSpPr>
        <p:spPr>
          <a:xfrm>
            <a:off x="1960880" y="2915920"/>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12" name="文本框 11"/>
          <p:cNvSpPr txBox="1"/>
          <p:nvPr/>
        </p:nvSpPr>
        <p:spPr>
          <a:xfrm>
            <a:off x="1960880" y="348234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1" name="文本框 20"/>
          <p:cNvSpPr txBox="1"/>
          <p:nvPr/>
        </p:nvSpPr>
        <p:spPr>
          <a:xfrm>
            <a:off x="1960880" y="4048760"/>
            <a:ext cx="5116195" cy="470535"/>
          </a:xfrm>
          <a:prstGeom prst="rect">
            <a:avLst/>
          </a:prstGeom>
          <a:solidFill>
            <a:schemeClr val="accent6">
              <a:lumMod val="20000"/>
              <a:lumOff val="80000"/>
            </a:schemeClr>
          </a:solidFill>
        </p:spPr>
        <p:txBody>
          <a:bodyPr wrap="square" rtlCol="0">
            <a:noAutofit/>
          </a:bodyPr>
          <a:p>
            <a:endParaRPr lang="zh-CN" altLang="en-US"/>
          </a:p>
        </p:txBody>
      </p:sp>
      <p:sp>
        <p:nvSpPr>
          <p:cNvPr id="22" name="文本框 21"/>
          <p:cNvSpPr txBox="1"/>
          <p:nvPr/>
        </p:nvSpPr>
        <p:spPr>
          <a:xfrm>
            <a:off x="1991360" y="5661025"/>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3" name="文本框 22"/>
          <p:cNvSpPr txBox="1"/>
          <p:nvPr/>
        </p:nvSpPr>
        <p:spPr>
          <a:xfrm>
            <a:off x="1991360" y="458089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4" name="文本框 23"/>
          <p:cNvSpPr txBox="1"/>
          <p:nvPr/>
        </p:nvSpPr>
        <p:spPr>
          <a:xfrm>
            <a:off x="1990725" y="6237605"/>
            <a:ext cx="3664585" cy="492760"/>
          </a:xfrm>
          <a:prstGeom prst="rect">
            <a:avLst/>
          </a:prstGeom>
          <a:solidFill>
            <a:schemeClr val="accent6">
              <a:lumMod val="20000"/>
              <a:lumOff val="80000"/>
            </a:schemeClr>
          </a:solidFill>
        </p:spPr>
        <p:txBody>
          <a:bodyPr wrap="square" rtlCol="0">
            <a:noAutofit/>
          </a:bodyPr>
          <a:p>
            <a:endParaRPr lang="zh-CN" altLang="en-US"/>
          </a:p>
        </p:txBody>
      </p:sp>
      <p:sp>
        <p:nvSpPr>
          <p:cNvPr id="25" name="文本框 24"/>
          <p:cNvSpPr txBox="1"/>
          <p:nvPr/>
        </p:nvSpPr>
        <p:spPr>
          <a:xfrm>
            <a:off x="1991360" y="5120640"/>
            <a:ext cx="4908550" cy="492760"/>
          </a:xfrm>
          <a:prstGeom prst="rect">
            <a:avLst/>
          </a:prstGeom>
          <a:solidFill>
            <a:schemeClr val="accent6">
              <a:lumMod val="20000"/>
              <a:lumOff val="80000"/>
            </a:schemeClr>
          </a:solidFill>
        </p:spPr>
        <p:txBody>
          <a:bodyPr wrap="square" rtlCol="0">
            <a:noAutofit/>
          </a:bodyPr>
          <a:p>
            <a:endParaRPr lang="zh-CN" altLang="en-US"/>
          </a:p>
        </p:txBody>
      </p:sp>
      <p:sp>
        <p:nvSpPr>
          <p:cNvPr id="26" name="文本框 25"/>
          <p:cNvSpPr txBox="1"/>
          <p:nvPr/>
        </p:nvSpPr>
        <p:spPr>
          <a:xfrm>
            <a:off x="1466215" y="119380"/>
            <a:ext cx="435864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一、</a:t>
            </a:r>
            <a:r>
              <a:rPr lang="en-US" altLang="zh-CN" sz="2400" b="1">
                <a:ln w="15875"/>
                <a:gradFill>
                  <a:gsLst>
                    <a:gs pos="0">
                      <a:schemeClr val="accent1"/>
                    </a:gs>
                    <a:gs pos="100000">
                      <a:schemeClr val="accent6"/>
                    </a:gs>
                  </a:gsLst>
                  <a:lin ang="2700000" scaled="0"/>
                </a:gradFill>
                <a:effectLst/>
              </a:rPr>
              <a:t> </a:t>
            </a:r>
            <a:r>
              <a:rPr lang="zh-CN" altLang="en-US" sz="2400" b="1">
                <a:ln w="15875"/>
                <a:gradFill>
                  <a:gsLst>
                    <a:gs pos="0">
                      <a:schemeClr val="accent1"/>
                    </a:gs>
                    <a:gs pos="100000">
                      <a:schemeClr val="accent6"/>
                    </a:gs>
                  </a:gsLst>
                  <a:lin ang="2700000" scaled="0"/>
                </a:gradFill>
                <a:effectLst/>
              </a:rPr>
              <a:t>常用语块</a:t>
            </a:r>
            <a:r>
              <a:rPr lang="en-US" altLang="zh-CN" sz="2400" b="1">
                <a:ln w="15875"/>
                <a:gradFill>
                  <a:gsLst>
                    <a:gs pos="0">
                      <a:schemeClr val="accent1"/>
                    </a:gs>
                    <a:gs pos="100000">
                      <a:schemeClr val="accent6"/>
                    </a:gs>
                  </a:gsLst>
                  <a:lin ang="2700000" scaled="0"/>
                </a:gradFill>
                <a:effectLst/>
              </a:rPr>
              <a:t> (Lexical Chunks)</a:t>
            </a:r>
            <a:endParaRPr lang="en-US" altLang="zh-CN" sz="2400" b="1">
              <a:ln w="15875"/>
              <a:gradFill>
                <a:gsLst>
                  <a:gs pos="0">
                    <a:schemeClr val="accent1"/>
                  </a:gs>
                  <a:gs pos="100000">
                    <a:schemeClr val="accent6"/>
                  </a:gs>
                </a:gsLst>
                <a:lin ang="2700000" scaled="0"/>
              </a:gradFill>
              <a:effectLs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1"/>
                                        </p:tgtEl>
                                        <p:attrNameLst>
                                          <p:attrName>ppt_x</p:attrName>
                                        </p:attrNameLst>
                                      </p:cBhvr>
                                      <p:tavLst>
                                        <p:tav tm="0">
                                          <p:val>
                                            <p:strVal val="ppt_x"/>
                                          </p:val>
                                        </p:tav>
                                        <p:tav tm="100000">
                                          <p:val>
                                            <p:strVal val="ppt_x"/>
                                          </p:val>
                                        </p:tav>
                                      </p:tavLst>
                                    </p:anim>
                                    <p:anim calcmode="lin" valueType="num">
                                      <p:cBhvr additive="base">
                                        <p:cTn id="43" dur="500"/>
                                        <p:tgtEl>
                                          <p:spTgt spid="21"/>
                                        </p:tgtEl>
                                        <p:attrNameLst>
                                          <p:attrName>ppt_y</p:attrName>
                                        </p:attrNameLst>
                                      </p:cBhvr>
                                      <p:tavLst>
                                        <p:tav tm="0">
                                          <p:val>
                                            <p:strVal val="ppt_y"/>
                                          </p:val>
                                        </p:tav>
                                        <p:tav tm="100000">
                                          <p:val>
                                            <p:strVal val="1+ppt_h/2"/>
                                          </p:val>
                                        </p:tav>
                                      </p:tavLst>
                                    </p:anim>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22"/>
                                        </p:tgtEl>
                                        <p:attrNameLst>
                                          <p:attrName>ppt_x</p:attrName>
                                        </p:attrNameLst>
                                      </p:cBhvr>
                                      <p:tavLst>
                                        <p:tav tm="0">
                                          <p:val>
                                            <p:strVal val="ppt_x"/>
                                          </p:val>
                                        </p:tav>
                                        <p:tav tm="100000">
                                          <p:val>
                                            <p:strVal val="ppt_x"/>
                                          </p:val>
                                        </p:tav>
                                      </p:tavLst>
                                    </p:anim>
                                    <p:anim calcmode="lin" valueType="num">
                                      <p:cBhvr additive="base">
                                        <p:cTn id="61" dur="500"/>
                                        <p:tgtEl>
                                          <p:spTgt spid="22"/>
                                        </p:tgtEl>
                                        <p:attrNameLst>
                                          <p:attrName>ppt_y</p:attrName>
                                        </p:attrNameLst>
                                      </p:cBhvr>
                                      <p:tavLst>
                                        <p:tav tm="0">
                                          <p:val>
                                            <p:strVal val="ppt_y"/>
                                          </p:val>
                                        </p:tav>
                                        <p:tav tm="100000">
                                          <p:val>
                                            <p:strVal val="1+ppt_h/2"/>
                                          </p:val>
                                        </p:tav>
                                      </p:tavLst>
                                    </p:anim>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4"/>
                                        </p:tgtEl>
                                        <p:attrNameLst>
                                          <p:attrName>ppt_x</p:attrName>
                                        </p:attrNameLst>
                                      </p:cBhvr>
                                      <p:tavLst>
                                        <p:tav tm="0">
                                          <p:val>
                                            <p:strVal val="ppt_x"/>
                                          </p:val>
                                        </p:tav>
                                        <p:tav tm="100000">
                                          <p:val>
                                            <p:strVal val="ppt_x"/>
                                          </p:val>
                                        </p:tav>
                                      </p:tavLst>
                                    </p:anim>
                                    <p:anim calcmode="lin" valueType="num">
                                      <p:cBhvr additive="base">
                                        <p:cTn id="67" dur="500"/>
                                        <p:tgtEl>
                                          <p:spTgt spid="24"/>
                                        </p:tgtEl>
                                        <p:attrNameLst>
                                          <p:attrName>ppt_y</p:attrName>
                                        </p:attrNameLst>
                                      </p:cBhvr>
                                      <p:tavLst>
                                        <p:tav tm="0">
                                          <p:val>
                                            <p:strVal val="ppt_y"/>
                                          </p:val>
                                        </p:tav>
                                        <p:tav tm="100000">
                                          <p:val>
                                            <p:strVal val="1+ppt_h/2"/>
                                          </p:val>
                                        </p:tav>
                                      </p:tavLst>
                                    </p:anim>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5" grpId="0" bldLvl="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174"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l">
              <a:lnSpc>
                <a:spcPct val="150000"/>
              </a:lnSpc>
              <a:buClrTx/>
              <a:buSzTx/>
              <a:buNone/>
            </a:pPr>
            <a:endParaRPr kumimoji="1" lang="en-US" altLang="zh-CN" sz="2400" b="1"/>
          </a:p>
        </p:txBody>
      </p:sp>
      <p:sp>
        <p:nvSpPr>
          <p:cNvPr id="4" name="标题 1"/>
          <p:cNvSpPr txBox="1"/>
          <p:nvPr/>
        </p:nvSpPr>
        <p:spPr>
          <a:xfrm>
            <a:off x="3647440" y="260350"/>
            <a:ext cx="7357110" cy="763270"/>
          </a:xfrm>
          <a:prstGeom prst="triangle">
            <a:avLst>
              <a:gd name="adj" fmla="val 49670"/>
            </a:avLst>
          </a:prstGeom>
          <a:gradFill>
            <a:gsLst>
              <a:gs pos="8000">
                <a:schemeClr val="accent1">
                  <a:lumMod val="60000"/>
                  <a:lumOff val="40000"/>
                  <a:alpha val="100000"/>
                </a:schemeClr>
              </a:gs>
              <a:gs pos="71000">
                <a:schemeClr val="accent1">
                  <a:lumMod val="20000"/>
                  <a:lumOff val="80000"/>
                  <a:alpha val="0"/>
                </a:schemeClr>
              </a:gs>
            </a:gsLst>
            <a:lin ang="5400000" scaled="0"/>
          </a:gradFill>
          <a:ln cap="sq">
            <a:noFill/>
            <a:prstDash val="solid"/>
            <a:miter/>
          </a:ln>
          <a:effectLst/>
        </p:spPr>
        <p:txBody>
          <a:bodyPr vert="horz" wrap="square" lIns="274320" tIns="0" rIns="274320" bIns="1280160" rtlCol="0" anchor="b"/>
          <a:lstStyle/>
          <a:p>
            <a:pPr algn="ctr">
              <a:lnSpc>
                <a:spcPct val="130000"/>
              </a:lnSpc>
            </a:pPr>
            <a:endParaRPr kumimoji="1" lang="zh-CN" altLang="en-US"/>
          </a:p>
        </p:txBody>
      </p:sp>
      <p:sp>
        <p:nvSpPr>
          <p:cNvPr id="14"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5" name="文本框 4"/>
          <p:cNvSpPr txBox="1"/>
          <p:nvPr/>
        </p:nvSpPr>
        <p:spPr>
          <a:xfrm>
            <a:off x="1966595" y="588645"/>
            <a:ext cx="8593455" cy="5816600"/>
          </a:xfrm>
          <a:prstGeom prst="rect">
            <a:avLst/>
          </a:prstGeom>
          <a:noFill/>
        </p:spPr>
        <p:txBody>
          <a:bodyPr wrap="square" rtlCol="0">
            <a:noAutofit/>
          </a:bodyPr>
          <a:p>
            <a:pPr algn="l">
              <a:lnSpc>
                <a:spcPct val="150000"/>
              </a:lnSpc>
              <a:buClrTx/>
              <a:buSzTx/>
              <a:buNone/>
            </a:pPr>
            <a:r>
              <a:rPr kumimoji="1" lang="zh-CN" altLang="en-US" sz="2400" b="1">
                <a:sym typeface="+mn-ea"/>
              </a:rPr>
              <a:t>erupted into laughter  </a:t>
            </a:r>
            <a:r>
              <a:rPr kumimoji="1" lang="en-US" altLang="zh-CN" sz="2400" b="1">
                <a:sym typeface="+mn-ea"/>
              </a:rPr>
              <a:t>                    </a:t>
            </a:r>
            <a:r>
              <a:rPr kumimoji="1" lang="zh-CN" altLang="en-US" sz="2400" b="1">
                <a:sym typeface="+mn-ea"/>
              </a:rPr>
              <a:t>爆发出笑声</a:t>
            </a:r>
            <a:endParaRPr kumimoji="1" lang="zh-CN" altLang="en-US" sz="2400" b="1"/>
          </a:p>
          <a:p>
            <a:pPr algn="l">
              <a:lnSpc>
                <a:spcPct val="150000"/>
              </a:lnSpc>
              <a:buClrTx/>
              <a:buSzTx/>
              <a:buNone/>
            </a:pPr>
            <a:r>
              <a:rPr kumimoji="1" lang="zh-CN" altLang="en-US" sz="2400" b="1">
                <a:sym typeface="+mn-ea"/>
              </a:rPr>
              <a:t>forced a smile</a:t>
            </a:r>
            <a:r>
              <a:rPr kumimoji="1" lang="en-US" altLang="zh-CN" sz="2400" b="1">
                <a:sym typeface="+mn-ea"/>
              </a:rPr>
              <a:t>                                  </a:t>
            </a:r>
            <a:r>
              <a:rPr kumimoji="1" lang="zh-CN" altLang="en-US" sz="2400" b="1">
                <a:sym typeface="+mn-ea"/>
              </a:rPr>
              <a:t>挤出一个微笑</a:t>
            </a:r>
            <a:endParaRPr kumimoji="1" lang="zh-CN" altLang="en-US" sz="2400" b="1"/>
          </a:p>
          <a:p>
            <a:pPr algn="l">
              <a:lnSpc>
                <a:spcPct val="150000"/>
              </a:lnSpc>
              <a:buClrTx/>
              <a:buSzTx/>
              <a:buNone/>
            </a:pPr>
            <a:r>
              <a:rPr kumimoji="1" lang="zh-CN" altLang="en-US" sz="2400" b="1">
                <a:sym typeface="+mn-ea"/>
              </a:rPr>
              <a:t>unsure how to...: </a:t>
            </a:r>
            <a:r>
              <a:rPr kumimoji="1" lang="en-US" altLang="zh-CN" sz="2400" b="1">
                <a:sym typeface="+mn-ea"/>
              </a:rPr>
              <a:t>                             </a:t>
            </a:r>
            <a:r>
              <a:rPr kumimoji="1" lang="zh-CN" altLang="en-US" sz="2400" b="1">
                <a:sym typeface="+mn-ea"/>
              </a:rPr>
              <a:t>不确定如何...</a:t>
            </a:r>
            <a:endParaRPr kumimoji="1" lang="zh-CN" altLang="en-US" sz="2400" b="1"/>
          </a:p>
          <a:p>
            <a:pPr algn="l">
              <a:lnSpc>
                <a:spcPct val="150000"/>
              </a:lnSpc>
              <a:buClrTx/>
              <a:buSzTx/>
              <a:buNone/>
            </a:pPr>
            <a:r>
              <a:rPr kumimoji="1" lang="zh-CN" altLang="en-US" sz="2400" b="1">
                <a:sym typeface="+mn-ea"/>
              </a:rPr>
              <a:t>struggling to pronounce</a:t>
            </a:r>
            <a:r>
              <a:rPr kumimoji="1" lang="en-US" altLang="zh-CN" sz="2400" b="1">
                <a:sym typeface="+mn-ea"/>
              </a:rPr>
              <a:t>              </a:t>
            </a:r>
            <a:r>
              <a:rPr kumimoji="1" lang="zh-CN" altLang="en-US" sz="2400" b="1">
                <a:sym typeface="+mn-ea"/>
              </a:rPr>
              <a:t> </a:t>
            </a:r>
            <a:r>
              <a:rPr kumimoji="1" lang="en-US" altLang="zh-CN" sz="2400" b="1">
                <a:sym typeface="+mn-ea"/>
              </a:rPr>
              <a:t>  </a:t>
            </a:r>
            <a:r>
              <a:rPr kumimoji="1" lang="zh-CN" altLang="en-US" sz="2400" b="1">
                <a:sym typeface="+mn-ea"/>
              </a:rPr>
              <a:t>费力地发音</a:t>
            </a:r>
            <a:endParaRPr kumimoji="1" lang="zh-CN" altLang="en-US" sz="2400" b="1"/>
          </a:p>
          <a:p>
            <a:pPr algn="l">
              <a:lnSpc>
                <a:spcPct val="150000"/>
              </a:lnSpc>
              <a:buClrTx/>
              <a:buSzTx/>
              <a:buNone/>
            </a:pPr>
            <a:r>
              <a:rPr kumimoji="1" lang="zh-CN" altLang="en-US" sz="2400" b="1">
                <a:sym typeface="+mn-ea"/>
              </a:rPr>
              <a:t>smiled and nodded approvingly</a:t>
            </a:r>
            <a:r>
              <a:rPr kumimoji="1" lang="en-US" altLang="zh-CN" sz="2400" b="1">
                <a:sym typeface="+mn-ea"/>
              </a:rPr>
              <a:t>  </a:t>
            </a:r>
            <a:r>
              <a:rPr kumimoji="1" lang="zh-CN" altLang="en-US" sz="2400" b="1">
                <a:sym typeface="+mn-ea"/>
              </a:rPr>
              <a:t> </a:t>
            </a:r>
            <a:r>
              <a:rPr kumimoji="1" lang="en-US" altLang="zh-CN" sz="2400" b="1">
                <a:sym typeface="+mn-ea"/>
              </a:rPr>
              <a:t>  </a:t>
            </a:r>
            <a:r>
              <a:rPr kumimoji="1" lang="zh-CN" altLang="en-US" sz="2400" b="1">
                <a:sym typeface="+mn-ea"/>
              </a:rPr>
              <a:t>微笑着赞许地点头</a:t>
            </a:r>
            <a:endParaRPr kumimoji="1" lang="zh-CN" altLang="en-US" sz="2400" b="1"/>
          </a:p>
          <a:p>
            <a:pPr algn="l">
              <a:lnSpc>
                <a:spcPct val="150000"/>
              </a:lnSpc>
              <a:buClrTx/>
              <a:buSzTx/>
              <a:buNone/>
            </a:pPr>
            <a:r>
              <a:rPr kumimoji="1" lang="zh-CN" altLang="en-US" sz="2400" b="1">
                <a:sym typeface="+mn-ea"/>
              </a:rPr>
              <a:t>spared me the discomfort</a:t>
            </a:r>
            <a:r>
              <a:rPr kumimoji="1" lang="en-US" altLang="zh-CN" sz="2400" b="1">
                <a:sym typeface="+mn-ea"/>
              </a:rPr>
              <a:t>            </a:t>
            </a:r>
            <a:r>
              <a:rPr kumimoji="1" lang="zh-CN" altLang="en-US" sz="2400" b="1">
                <a:sym typeface="+mn-ea"/>
              </a:rPr>
              <a:t> </a:t>
            </a:r>
            <a:r>
              <a:rPr kumimoji="1" lang="en-US" altLang="zh-CN" sz="2400" b="1">
                <a:sym typeface="+mn-ea"/>
              </a:rPr>
              <a:t>  </a:t>
            </a:r>
            <a:r>
              <a:rPr kumimoji="1" lang="zh-CN" altLang="en-US" sz="2400" b="1">
                <a:sym typeface="+mn-ea"/>
              </a:rPr>
              <a:t>使我免于...的不适</a:t>
            </a:r>
            <a:endParaRPr kumimoji="1" lang="zh-CN" altLang="en-US" sz="2400" b="1"/>
          </a:p>
          <a:p>
            <a:pPr algn="l">
              <a:lnSpc>
                <a:spcPct val="150000"/>
              </a:lnSpc>
              <a:buClrTx/>
              <a:buSzTx/>
              <a:buNone/>
            </a:pPr>
            <a:r>
              <a:rPr kumimoji="1" lang="zh-CN" altLang="en-US" sz="2400" b="1">
                <a:sym typeface="+mn-ea"/>
              </a:rPr>
              <a:t>have to over-explain</a:t>
            </a:r>
            <a:r>
              <a:rPr kumimoji="1" lang="en-US" altLang="zh-CN" sz="2400" b="1">
                <a:sym typeface="+mn-ea"/>
              </a:rPr>
              <a:t>                     </a:t>
            </a:r>
            <a:r>
              <a:rPr kumimoji="1" lang="zh-CN" altLang="en-US" sz="2400" b="1">
                <a:sym typeface="+mn-ea"/>
              </a:rPr>
              <a:t> </a:t>
            </a:r>
            <a:r>
              <a:rPr kumimoji="1" lang="en-US" altLang="zh-CN" sz="2400" b="1">
                <a:sym typeface="+mn-ea"/>
              </a:rPr>
              <a:t>  </a:t>
            </a:r>
            <a:r>
              <a:rPr kumimoji="1" lang="zh-CN" altLang="en-US" sz="2400" b="1">
                <a:sym typeface="+mn-ea"/>
              </a:rPr>
              <a:t>不得不反复解释</a:t>
            </a:r>
            <a:endParaRPr kumimoji="1" lang="zh-CN" altLang="en-US" sz="2400" b="1"/>
          </a:p>
          <a:p>
            <a:pPr algn="l">
              <a:lnSpc>
                <a:spcPct val="150000"/>
              </a:lnSpc>
              <a:buClrTx/>
              <a:buSzTx/>
              <a:buNone/>
            </a:pPr>
            <a:r>
              <a:rPr kumimoji="1" lang="zh-CN" altLang="en-US" sz="2400" b="1">
                <a:sym typeface="+mn-ea"/>
              </a:rPr>
              <a:t>los</a:t>
            </a:r>
            <a:r>
              <a:rPr kumimoji="1" lang="en-US" altLang="zh-CN" sz="2400" b="1">
                <a:sym typeface="+mn-ea"/>
              </a:rPr>
              <a:t>e</a:t>
            </a:r>
            <a:r>
              <a:rPr kumimoji="1" lang="zh-CN" altLang="en-US" sz="2400" b="1">
                <a:sym typeface="+mn-ea"/>
              </a:rPr>
              <a:t> something more important </a:t>
            </a:r>
            <a:r>
              <a:rPr kumimoji="1" lang="en-US" altLang="zh-CN" sz="2400" b="1">
                <a:sym typeface="+mn-ea"/>
              </a:rPr>
              <a:t>     </a:t>
            </a:r>
            <a:r>
              <a:rPr kumimoji="1" lang="zh-CN" altLang="en-US" sz="2400" b="1">
                <a:sym typeface="+mn-ea"/>
              </a:rPr>
              <a:t>失去更重要的东西</a:t>
            </a:r>
            <a:endParaRPr kumimoji="1" lang="zh-CN" altLang="en-US" sz="2400" b="1"/>
          </a:p>
          <a:p>
            <a:pPr algn="l">
              <a:lnSpc>
                <a:spcPct val="150000"/>
              </a:lnSpc>
              <a:buClrTx/>
              <a:buSzTx/>
              <a:buNone/>
            </a:pPr>
            <a:r>
              <a:rPr kumimoji="1" lang="zh-CN" altLang="en-US" sz="2400" b="1">
                <a:sym typeface="+mn-ea"/>
              </a:rPr>
              <a:t>the opportunity to share </a:t>
            </a:r>
            <a:r>
              <a:rPr kumimoji="1" lang="en-US" altLang="zh-CN" sz="2400" b="1">
                <a:sym typeface="+mn-ea"/>
              </a:rPr>
              <a:t>                 </a:t>
            </a:r>
            <a:r>
              <a:rPr kumimoji="1" lang="zh-CN" altLang="en-US" sz="2400" b="1">
                <a:sym typeface="+mn-ea"/>
              </a:rPr>
              <a:t>分享的机会</a:t>
            </a:r>
            <a:endParaRPr kumimoji="1" lang="zh-CN" altLang="en-US" sz="2400" b="1"/>
          </a:p>
          <a:p>
            <a:pPr algn="l">
              <a:lnSpc>
                <a:spcPct val="150000"/>
              </a:lnSpc>
              <a:buClrTx/>
              <a:buSzTx/>
              <a:buNone/>
            </a:pPr>
            <a:r>
              <a:rPr kumimoji="1" lang="zh-CN" altLang="en-US" sz="2400" b="1">
                <a:sym typeface="+mn-ea"/>
              </a:rPr>
              <a:t>a small part of my cultural identity</a:t>
            </a:r>
            <a:r>
              <a:rPr kumimoji="1" lang="en-US" altLang="zh-CN" sz="2400" b="1">
                <a:sym typeface="+mn-ea"/>
              </a:rPr>
              <a:t> </a:t>
            </a:r>
            <a:r>
              <a:rPr kumimoji="1" lang="zh-CN" altLang="en-US" sz="2400" b="1">
                <a:sym typeface="+mn-ea"/>
              </a:rPr>
              <a:t> 我文化身份的一小部分</a:t>
            </a:r>
            <a:endParaRPr kumimoji="1" lang="zh-CN" altLang="en-US" sz="2400" b="1"/>
          </a:p>
          <a:p>
            <a:endParaRPr lang="zh-CN" altLang="en-US"/>
          </a:p>
        </p:txBody>
      </p:sp>
      <p:sp>
        <p:nvSpPr>
          <p:cNvPr id="7" name="文本框 6"/>
          <p:cNvSpPr txBox="1"/>
          <p:nvPr/>
        </p:nvSpPr>
        <p:spPr>
          <a:xfrm>
            <a:off x="2013585" y="650240"/>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8" name="文本框 7"/>
          <p:cNvSpPr txBox="1"/>
          <p:nvPr/>
        </p:nvSpPr>
        <p:spPr>
          <a:xfrm>
            <a:off x="1991360" y="119634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9" name="文本框 8"/>
          <p:cNvSpPr txBox="1"/>
          <p:nvPr/>
        </p:nvSpPr>
        <p:spPr>
          <a:xfrm>
            <a:off x="1960880" y="1772920"/>
            <a:ext cx="3694430" cy="492760"/>
          </a:xfrm>
          <a:prstGeom prst="rect">
            <a:avLst/>
          </a:prstGeom>
          <a:solidFill>
            <a:schemeClr val="accent6">
              <a:lumMod val="20000"/>
              <a:lumOff val="80000"/>
            </a:schemeClr>
          </a:solidFill>
        </p:spPr>
        <p:txBody>
          <a:bodyPr wrap="square" rtlCol="0">
            <a:noAutofit/>
          </a:bodyPr>
          <a:p>
            <a:endParaRPr lang="zh-CN" altLang="en-US"/>
          </a:p>
        </p:txBody>
      </p:sp>
      <p:sp>
        <p:nvSpPr>
          <p:cNvPr id="10" name="文本框 9"/>
          <p:cNvSpPr txBox="1"/>
          <p:nvPr/>
        </p:nvSpPr>
        <p:spPr>
          <a:xfrm>
            <a:off x="1960880" y="234950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11" name="文本框 10"/>
          <p:cNvSpPr txBox="1"/>
          <p:nvPr/>
        </p:nvSpPr>
        <p:spPr>
          <a:xfrm>
            <a:off x="1960880" y="2915920"/>
            <a:ext cx="4559300" cy="492760"/>
          </a:xfrm>
          <a:prstGeom prst="rect">
            <a:avLst/>
          </a:prstGeom>
          <a:solidFill>
            <a:schemeClr val="accent6">
              <a:lumMod val="20000"/>
              <a:lumOff val="80000"/>
            </a:schemeClr>
          </a:solidFill>
        </p:spPr>
        <p:txBody>
          <a:bodyPr wrap="square" rtlCol="0">
            <a:noAutofit/>
          </a:bodyPr>
          <a:p>
            <a:endParaRPr lang="zh-CN" altLang="en-US"/>
          </a:p>
        </p:txBody>
      </p:sp>
      <p:sp>
        <p:nvSpPr>
          <p:cNvPr id="12" name="文本框 11"/>
          <p:cNvSpPr txBox="1"/>
          <p:nvPr/>
        </p:nvSpPr>
        <p:spPr>
          <a:xfrm>
            <a:off x="1960880" y="3482340"/>
            <a:ext cx="3694430" cy="492760"/>
          </a:xfrm>
          <a:prstGeom prst="rect">
            <a:avLst/>
          </a:prstGeom>
          <a:solidFill>
            <a:schemeClr val="accent5">
              <a:lumMod val="20000"/>
              <a:lumOff val="80000"/>
            </a:schemeClr>
          </a:solidFill>
        </p:spPr>
        <p:txBody>
          <a:bodyPr wrap="square" rtlCol="0">
            <a:noAutofit/>
          </a:bodyPr>
          <a:p>
            <a:endParaRPr lang="zh-CN" altLang="en-US"/>
          </a:p>
        </p:txBody>
      </p:sp>
      <p:sp>
        <p:nvSpPr>
          <p:cNvPr id="21" name="文本框 20"/>
          <p:cNvSpPr txBox="1"/>
          <p:nvPr/>
        </p:nvSpPr>
        <p:spPr>
          <a:xfrm>
            <a:off x="1960880" y="4048760"/>
            <a:ext cx="4558030" cy="470535"/>
          </a:xfrm>
          <a:prstGeom prst="rect">
            <a:avLst/>
          </a:prstGeom>
          <a:solidFill>
            <a:schemeClr val="accent6">
              <a:lumMod val="20000"/>
              <a:lumOff val="80000"/>
            </a:schemeClr>
          </a:solidFill>
        </p:spPr>
        <p:txBody>
          <a:bodyPr wrap="square" rtlCol="0">
            <a:noAutofit/>
          </a:bodyPr>
          <a:p>
            <a:endParaRPr lang="zh-CN" altLang="en-US"/>
          </a:p>
        </p:txBody>
      </p:sp>
      <p:sp>
        <p:nvSpPr>
          <p:cNvPr id="22" name="文本框 21"/>
          <p:cNvSpPr txBox="1"/>
          <p:nvPr/>
        </p:nvSpPr>
        <p:spPr>
          <a:xfrm>
            <a:off x="1991360" y="5661025"/>
            <a:ext cx="4877435" cy="492760"/>
          </a:xfrm>
          <a:prstGeom prst="rect">
            <a:avLst/>
          </a:prstGeom>
          <a:solidFill>
            <a:schemeClr val="accent5">
              <a:lumMod val="20000"/>
              <a:lumOff val="80000"/>
            </a:schemeClr>
          </a:solidFill>
        </p:spPr>
        <p:txBody>
          <a:bodyPr wrap="square" rtlCol="0">
            <a:noAutofit/>
          </a:bodyPr>
          <a:p>
            <a:endParaRPr lang="zh-CN" altLang="en-US"/>
          </a:p>
        </p:txBody>
      </p:sp>
      <p:sp>
        <p:nvSpPr>
          <p:cNvPr id="23" name="文本框 22"/>
          <p:cNvSpPr txBox="1"/>
          <p:nvPr/>
        </p:nvSpPr>
        <p:spPr>
          <a:xfrm>
            <a:off x="1991360" y="4580890"/>
            <a:ext cx="4528185" cy="492760"/>
          </a:xfrm>
          <a:prstGeom prst="rect">
            <a:avLst/>
          </a:prstGeom>
          <a:solidFill>
            <a:schemeClr val="accent5">
              <a:lumMod val="20000"/>
              <a:lumOff val="80000"/>
            </a:schemeClr>
          </a:solidFill>
        </p:spPr>
        <p:txBody>
          <a:bodyPr wrap="square" rtlCol="0">
            <a:noAutofit/>
          </a:bodyPr>
          <a:p>
            <a:endParaRPr lang="zh-CN" altLang="en-US"/>
          </a:p>
        </p:txBody>
      </p:sp>
      <p:sp>
        <p:nvSpPr>
          <p:cNvPr id="25" name="文本框 24"/>
          <p:cNvSpPr txBox="1"/>
          <p:nvPr/>
        </p:nvSpPr>
        <p:spPr>
          <a:xfrm>
            <a:off x="1991360" y="5120640"/>
            <a:ext cx="4908550" cy="492760"/>
          </a:xfrm>
          <a:prstGeom prst="rect">
            <a:avLst/>
          </a:prstGeom>
          <a:solidFill>
            <a:schemeClr val="accent6">
              <a:lumMod val="20000"/>
              <a:lumOff val="80000"/>
            </a:schemeClr>
          </a:solidFill>
        </p:spPr>
        <p:txBody>
          <a:bodyPr wrap="square" rtlCol="0">
            <a:noAutofit/>
          </a:bodyPr>
          <a:p>
            <a:endParaRPr lang="zh-CN" altLang="en-US"/>
          </a:p>
        </p:txBody>
      </p:sp>
      <p:sp>
        <p:nvSpPr>
          <p:cNvPr id="26" name="文本框 25"/>
          <p:cNvSpPr txBox="1"/>
          <p:nvPr/>
        </p:nvSpPr>
        <p:spPr>
          <a:xfrm>
            <a:off x="1466215" y="119380"/>
            <a:ext cx="435864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一、</a:t>
            </a:r>
            <a:r>
              <a:rPr lang="en-US" altLang="zh-CN" sz="2400" b="1">
                <a:ln w="15875"/>
                <a:gradFill>
                  <a:gsLst>
                    <a:gs pos="0">
                      <a:schemeClr val="accent1"/>
                    </a:gs>
                    <a:gs pos="100000">
                      <a:schemeClr val="accent6"/>
                    </a:gs>
                  </a:gsLst>
                  <a:lin ang="2700000" scaled="0"/>
                </a:gradFill>
                <a:effectLst/>
              </a:rPr>
              <a:t> </a:t>
            </a:r>
            <a:r>
              <a:rPr lang="zh-CN" altLang="en-US" sz="2400" b="1">
                <a:ln w="15875"/>
                <a:gradFill>
                  <a:gsLst>
                    <a:gs pos="0">
                      <a:schemeClr val="accent1"/>
                    </a:gs>
                    <a:gs pos="100000">
                      <a:schemeClr val="accent6"/>
                    </a:gs>
                  </a:gsLst>
                  <a:lin ang="2700000" scaled="0"/>
                </a:gradFill>
                <a:effectLst/>
              </a:rPr>
              <a:t>常用语块</a:t>
            </a:r>
            <a:r>
              <a:rPr lang="en-US" altLang="zh-CN" sz="2400" b="1">
                <a:ln w="15875"/>
                <a:gradFill>
                  <a:gsLst>
                    <a:gs pos="0">
                      <a:schemeClr val="accent1"/>
                    </a:gs>
                    <a:gs pos="100000">
                      <a:schemeClr val="accent6"/>
                    </a:gs>
                  </a:gsLst>
                  <a:lin ang="2700000" scaled="0"/>
                </a:gradFill>
                <a:effectLst/>
              </a:rPr>
              <a:t> (Lexical Chunks)</a:t>
            </a:r>
            <a:endParaRPr lang="en-US" altLang="zh-CN" sz="2400" b="1">
              <a:ln w="15875"/>
              <a:gradFill>
                <a:gsLst>
                  <a:gs pos="0">
                    <a:schemeClr val="accent1"/>
                  </a:gs>
                  <a:gs pos="100000">
                    <a:schemeClr val="accent6"/>
                  </a:gs>
                </a:gsLst>
                <a:lin ang="2700000" scaled="0"/>
              </a:gradFill>
              <a:effectLst/>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21"/>
                                        </p:tgtEl>
                                        <p:attrNameLst>
                                          <p:attrName>ppt_x</p:attrName>
                                        </p:attrNameLst>
                                      </p:cBhvr>
                                      <p:tavLst>
                                        <p:tav tm="0">
                                          <p:val>
                                            <p:strVal val="ppt_x"/>
                                          </p:val>
                                        </p:tav>
                                        <p:tav tm="100000">
                                          <p:val>
                                            <p:strVal val="ppt_x"/>
                                          </p:val>
                                        </p:tav>
                                      </p:tavLst>
                                    </p:anim>
                                    <p:anim calcmode="lin" valueType="num">
                                      <p:cBhvr additive="base">
                                        <p:cTn id="43" dur="500"/>
                                        <p:tgtEl>
                                          <p:spTgt spid="21"/>
                                        </p:tgtEl>
                                        <p:attrNameLst>
                                          <p:attrName>ppt_y</p:attrName>
                                        </p:attrNameLst>
                                      </p:cBhvr>
                                      <p:tavLst>
                                        <p:tav tm="0">
                                          <p:val>
                                            <p:strVal val="ppt_y"/>
                                          </p:val>
                                        </p:tav>
                                        <p:tav tm="100000">
                                          <p:val>
                                            <p:strVal val="1+ppt_h/2"/>
                                          </p:val>
                                        </p:tav>
                                      </p:tavLst>
                                    </p:anim>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22"/>
                                        </p:tgtEl>
                                        <p:attrNameLst>
                                          <p:attrName>ppt_x</p:attrName>
                                        </p:attrNameLst>
                                      </p:cBhvr>
                                      <p:tavLst>
                                        <p:tav tm="0">
                                          <p:val>
                                            <p:strVal val="ppt_x"/>
                                          </p:val>
                                        </p:tav>
                                        <p:tav tm="100000">
                                          <p:val>
                                            <p:strVal val="ppt_x"/>
                                          </p:val>
                                        </p:tav>
                                      </p:tavLst>
                                    </p:anim>
                                    <p:anim calcmode="lin" valueType="num">
                                      <p:cBhvr additive="base">
                                        <p:cTn id="61" dur="500"/>
                                        <p:tgtEl>
                                          <p:spTgt spid="22"/>
                                        </p:tgtEl>
                                        <p:attrNameLst>
                                          <p:attrName>ppt_y</p:attrName>
                                        </p:attrNameLst>
                                      </p:cBhvr>
                                      <p:tavLst>
                                        <p:tav tm="0">
                                          <p:val>
                                            <p:strVal val="ppt_y"/>
                                          </p:val>
                                        </p:tav>
                                        <p:tav tm="100000">
                                          <p:val>
                                            <p:strVal val="1+ppt_h/2"/>
                                          </p:val>
                                        </p:tav>
                                      </p:tavLst>
                                    </p:anim>
                                    <p:set>
                                      <p:cBhvr>
                                        <p:cTn id="6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21" grpId="0" bldLvl="0" animBg="1"/>
      <p:bldP spid="21" grpId="1" animBg="1"/>
      <p:bldP spid="22" grpId="0" bldLvl="0" animBg="1"/>
      <p:bldP spid="22" grpId="1" animBg="1"/>
      <p:bldP spid="23" grpId="0" bldLvl="0" animBg="1"/>
      <p:bldP spid="23" grpId="1" animBg="1"/>
      <p:bldP spid="25" grpId="0" bldLvl="0" animBg="1"/>
      <p:bldP spid="2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328608" y="3225311"/>
            <a:ext cx="545322" cy="56703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12700" cap="sq">
            <a:noFill/>
            <a:miter/>
          </a:ln>
          <a:effectLst/>
        </p:spPr>
        <p:txBody>
          <a:bodyPr vert="horz" wrap="square" lIns="71630" tIns="35815" rIns="71630" bIns="35815" rtlCol="0" anchor="ctr"/>
          <a:lstStyle/>
          <a:p>
            <a:pPr algn="ctr">
              <a:lnSpc>
                <a:spcPct val="110000"/>
              </a:lnSpc>
            </a:pPr>
            <a:endParaRPr kumimoji="1" lang="zh-CN" altLang="en-US"/>
          </a:p>
        </p:txBody>
      </p:sp>
      <p:sp>
        <p:nvSpPr>
          <p:cNvPr id="9" name="标题 1"/>
          <p:cNvSpPr txBox="1"/>
          <p:nvPr>
            <p:custDataLst>
              <p:tags r:id="rId1"/>
            </p:custDataLst>
          </p:nvPr>
        </p:nvSpPr>
        <p:spPr>
          <a:xfrm>
            <a:off x="283210" y="796290"/>
            <a:ext cx="11633200" cy="5706110"/>
          </a:xfrm>
          <a:prstGeom prst="roundRect">
            <a:avLst>
              <a:gd name="adj" fmla="val 4141"/>
            </a:avLst>
          </a:prstGeom>
          <a:solidFill>
            <a:schemeClr val="bg1"/>
          </a:solidFill>
          <a:ln w="9525" cap="flat">
            <a:gradFill>
              <a:gsLst>
                <a:gs pos="0">
                  <a:schemeClr val="accent1">
                    <a:lumMod val="60000"/>
                    <a:lumOff val="40000"/>
                  </a:schemeClr>
                </a:gs>
                <a:gs pos="25000">
                  <a:schemeClr val="accent1">
                    <a:lumMod val="20000"/>
                    <a:lumOff val="80000"/>
                    <a:alpha val="0"/>
                  </a:schemeClr>
                </a:gs>
                <a:gs pos="75000">
                  <a:schemeClr val="accent1">
                    <a:lumMod val="20000"/>
                    <a:lumOff val="80000"/>
                    <a:alpha val="0"/>
                  </a:schemeClr>
                </a:gs>
                <a:gs pos="100000">
                  <a:schemeClr val="accent1">
                    <a:lumMod val="60000"/>
                    <a:lumOff val="40000"/>
                  </a:schemeClr>
                </a:gs>
              </a:gsLst>
              <a:lin ang="2700000" scaled="0"/>
            </a:gradFill>
            <a:miter/>
          </a:ln>
          <a:effectLst>
            <a:outerShdw blurRad="279400" dist="76200" dir="2700000" sx="97000" sy="97000" rotWithShape="0">
              <a:schemeClr val="accent1">
                <a:alpha val="15000"/>
              </a:schemeClr>
            </a:outerShdw>
          </a:effectLst>
        </p:spPr>
        <p:txBody>
          <a:bodyPr vert="horz" wrap="square" lIns="91440" tIns="108000" rIns="91440" bIns="45720" rtlCol="0" anchor="ctr"/>
          <a:lstStyle/>
          <a:p>
            <a:pPr algn="ctr">
              <a:lnSpc>
                <a:spcPct val="125000"/>
              </a:lnSpc>
            </a:pPr>
            <a:endParaRPr kumimoji="1" lang="zh-CN" altLang="en-US"/>
          </a:p>
        </p:txBody>
      </p:sp>
      <p:sp>
        <p:nvSpPr>
          <p:cNvPr id="18"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6" name="文本框 25"/>
          <p:cNvSpPr txBox="1"/>
          <p:nvPr/>
        </p:nvSpPr>
        <p:spPr>
          <a:xfrm>
            <a:off x="1466215" y="119380"/>
            <a:ext cx="586232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二、</a:t>
            </a:r>
            <a:r>
              <a:rPr lang="en-US" altLang="zh-CN" sz="2400" b="1">
                <a:ln w="15875"/>
                <a:gradFill>
                  <a:gsLst>
                    <a:gs pos="0">
                      <a:schemeClr val="accent1"/>
                    </a:gs>
                    <a:gs pos="100000">
                      <a:schemeClr val="accent6"/>
                    </a:gs>
                  </a:gsLst>
                  <a:lin ang="2700000" scaled="0"/>
                </a:gradFill>
                <a:effectLst/>
              </a:rPr>
              <a:t> </a:t>
            </a:r>
            <a:r>
              <a:rPr lang="zh-CN" altLang="en-US" sz="2400" b="1">
                <a:ln w="15875"/>
                <a:gradFill>
                  <a:gsLst>
                    <a:gs pos="0">
                      <a:schemeClr val="accent1"/>
                    </a:gs>
                    <a:gs pos="100000">
                      <a:schemeClr val="accent6"/>
                    </a:gs>
                  </a:gsLst>
                  <a:lin ang="2700000" scaled="0"/>
                </a:gradFill>
                <a:effectLst/>
              </a:rPr>
              <a:t>高级句式</a:t>
            </a:r>
            <a:r>
              <a:rPr lang="en-US" altLang="zh-CN" sz="2400" b="1">
                <a:ln w="15875"/>
                <a:gradFill>
                  <a:gsLst>
                    <a:gs pos="0">
                      <a:schemeClr val="accent1"/>
                    </a:gs>
                    <a:gs pos="100000">
                      <a:schemeClr val="accent6"/>
                    </a:gs>
                  </a:gsLst>
                  <a:lin ang="2700000" scaled="0"/>
                </a:gradFill>
                <a:effectLst/>
              </a:rPr>
              <a:t> (Advanced Structures)</a:t>
            </a:r>
            <a:endParaRPr lang="en-US" altLang="zh-CN" sz="2400" b="1">
              <a:ln w="15875"/>
              <a:gradFill>
                <a:gsLst>
                  <a:gs pos="0">
                    <a:schemeClr val="accent1"/>
                  </a:gs>
                  <a:gs pos="100000">
                    <a:schemeClr val="accent6"/>
                  </a:gs>
                </a:gsLst>
                <a:lin ang="2700000" scaled="0"/>
              </a:gradFill>
              <a:effectLst/>
            </a:endParaRPr>
          </a:p>
        </p:txBody>
      </p:sp>
      <p:sp>
        <p:nvSpPr>
          <p:cNvPr id="29" name="文本框 28"/>
          <p:cNvSpPr txBox="1"/>
          <p:nvPr/>
        </p:nvSpPr>
        <p:spPr>
          <a:xfrm>
            <a:off x="479425" y="877570"/>
            <a:ext cx="11501755" cy="5666105"/>
          </a:xfrm>
          <a:prstGeom prst="rect">
            <a:avLst/>
          </a:prstGeom>
          <a:noFill/>
        </p:spPr>
        <p:txBody>
          <a:bodyPr wrap="square" rtlCol="0">
            <a:noAutofit/>
          </a:bodyPr>
          <a:p>
            <a:pPr>
              <a:lnSpc>
                <a:spcPct val="150000"/>
              </a:lnSpc>
            </a:pPr>
            <a:r>
              <a:rPr lang="en-US" altLang="zh-CN" sz="2000" b="1">
                <a:effectLst>
                  <a:outerShdw blurRad="38100" dist="38100" dir="2700000" algn="tl">
                    <a:srgbClr val="000000">
                      <a:alpha val="43137"/>
                    </a:srgbClr>
                  </a:outerShdw>
                </a:effectLst>
              </a:rPr>
              <a:t>1. </a:t>
            </a:r>
            <a:r>
              <a:rPr lang="zh-CN" altLang="en-US" sz="2000" b="1">
                <a:effectLst>
                  <a:outerShdw blurRad="38100" dist="38100" dir="2700000" algn="tl">
                    <a:srgbClr val="000000">
                      <a:alpha val="43137"/>
                    </a:srgbClr>
                  </a:outerShdw>
                </a:effectLst>
              </a:rPr>
              <a:t>对比句式</a:t>
            </a:r>
            <a:r>
              <a:rPr lang="en-US" altLang="zh-CN" sz="2000" b="1">
                <a:effectLst>
                  <a:outerShdw blurRad="38100" dist="38100" dir="2700000" algn="tl">
                    <a:srgbClr val="000000">
                      <a:alpha val="43137"/>
                    </a:srgbClr>
                  </a:outerShdw>
                </a:effectLst>
              </a:rPr>
              <a:t> (Contrast):</a:t>
            </a:r>
            <a:endParaRPr lang="en-US" altLang="zh-CN" sz="2000" b="1">
              <a:effectLst>
                <a:outerShdw blurRad="38100" dist="38100" dir="2700000" algn="tl">
                  <a:srgbClr val="000000">
                    <a:alpha val="43137"/>
                  </a:srgbClr>
                </a:outerShdw>
              </a:effectLst>
            </a:endParaRPr>
          </a:p>
          <a:p>
            <a:pPr>
              <a:lnSpc>
                <a:spcPct val="150000"/>
              </a:lnSpc>
            </a:pPr>
            <a:r>
              <a:rPr lang="en-US" altLang="zh-CN" sz="2000" b="1"/>
              <a:t>"What's your name?" is a question most frequently asked when people meet for the first time. But for me, it was the first challenge... (</a:t>
            </a:r>
            <a:r>
              <a:rPr lang="zh-CN" altLang="en-US" sz="2000" b="1"/>
              <a:t>经典转折句，突出个人经历的独特性</a:t>
            </a:r>
            <a:r>
              <a:rPr lang="en-US" altLang="zh-CN" sz="2000" b="1"/>
              <a:t>)</a:t>
            </a:r>
            <a:endParaRPr lang="en-US" altLang="zh-CN" sz="2000" b="1"/>
          </a:p>
          <a:p>
            <a:pPr>
              <a:lnSpc>
                <a:spcPct val="150000"/>
              </a:lnSpc>
            </a:pPr>
            <a:endParaRPr lang="en-US" altLang="zh-CN" sz="2000" b="1"/>
          </a:p>
          <a:p>
            <a:pPr>
              <a:lnSpc>
                <a:spcPct val="150000"/>
              </a:lnSpc>
            </a:pPr>
            <a:r>
              <a:rPr lang="en-US" altLang="zh-CN" sz="2000" b="1">
                <a:effectLst>
                  <a:outerShdw blurRad="38100" dist="38100" dir="2700000" algn="tl">
                    <a:srgbClr val="000000">
                      <a:alpha val="43137"/>
                    </a:srgbClr>
                  </a:outerShdw>
                </a:effectLst>
              </a:rPr>
              <a:t>2. </a:t>
            </a:r>
            <a:r>
              <a:rPr lang="zh-CN" altLang="en-US" sz="2000" b="1">
                <a:effectLst>
                  <a:outerShdw blurRad="38100" dist="38100" dir="2700000" algn="tl">
                    <a:srgbClr val="000000">
                      <a:alpha val="43137"/>
                    </a:srgbClr>
                  </a:outerShdw>
                </a:effectLst>
              </a:rPr>
              <a:t>举例说明</a:t>
            </a:r>
            <a:r>
              <a:rPr lang="en-US" altLang="zh-CN" sz="2000" b="1">
                <a:effectLst>
                  <a:outerShdw blurRad="38100" dist="38100" dir="2700000" algn="tl">
                    <a:srgbClr val="000000">
                      <a:alpha val="43137"/>
                    </a:srgbClr>
                  </a:outerShdw>
                </a:effectLst>
              </a:rPr>
              <a:t> (Exemplification):</a:t>
            </a:r>
            <a:endParaRPr lang="en-US" altLang="zh-CN" sz="2000" b="1">
              <a:effectLst>
                <a:outerShdw blurRad="38100" dist="38100" dir="2700000" algn="tl">
                  <a:srgbClr val="000000">
                    <a:alpha val="43137"/>
                  </a:srgbClr>
                </a:outerShdw>
              </a:effectLst>
            </a:endParaRPr>
          </a:p>
          <a:p>
            <a:pPr>
              <a:lnSpc>
                <a:spcPct val="150000"/>
              </a:lnSpc>
            </a:pPr>
            <a:r>
              <a:rPr lang="en-US" altLang="zh-CN" sz="2000" b="1"/>
              <a:t>For native speakers of English, some Chinese words are rather difficult to pronounce. My given name Qiu Yu (</a:t>
            </a:r>
            <a:r>
              <a:rPr lang="zh-CN" altLang="en-US" sz="2000" b="1"/>
              <a:t>秋雨</a:t>
            </a:r>
            <a:r>
              <a:rPr lang="en-US" altLang="zh-CN" sz="2000" b="1"/>
              <a:t>), for instance, happened to be a great challenge for many of them. (</a:t>
            </a:r>
            <a:r>
              <a:rPr lang="zh-CN" altLang="en-US" sz="2000" b="1"/>
              <a:t>用具体名字作为典型例子论证观点</a:t>
            </a:r>
            <a:r>
              <a:rPr lang="en-US" altLang="zh-CN" sz="2000" b="1"/>
              <a:t>)</a:t>
            </a:r>
            <a:endParaRPr lang="en-US" altLang="zh-CN" sz="2000" b="1"/>
          </a:p>
          <a:p>
            <a:pPr>
              <a:lnSpc>
                <a:spcPct val="150000"/>
              </a:lnSpc>
            </a:pPr>
            <a:endParaRPr lang="en-US" altLang="zh-CN" sz="2000" b="1"/>
          </a:p>
          <a:p>
            <a:pPr>
              <a:lnSpc>
                <a:spcPct val="150000"/>
              </a:lnSpc>
            </a:pPr>
            <a:r>
              <a:rPr lang="en-US" altLang="zh-CN" sz="2000" b="1">
                <a:effectLst>
                  <a:outerShdw blurRad="38100" dist="38100" dir="2700000" algn="tl">
                    <a:srgbClr val="000000">
                      <a:alpha val="43137"/>
                    </a:srgbClr>
                  </a:outerShdw>
                </a:effectLst>
              </a:rPr>
              <a:t>3. </a:t>
            </a:r>
            <a:r>
              <a:rPr lang="zh-CN" altLang="en-US" sz="2000" b="1">
                <a:effectLst>
                  <a:outerShdw blurRad="38100" dist="38100" dir="2700000" algn="tl">
                    <a:srgbClr val="000000">
                      <a:alpha val="43137"/>
                    </a:srgbClr>
                  </a:outerShdw>
                </a:effectLst>
              </a:rPr>
              <a:t>强调与量化</a:t>
            </a:r>
            <a:r>
              <a:rPr lang="en-US" altLang="zh-CN" sz="2000" b="1">
                <a:effectLst>
                  <a:outerShdw blurRad="38100" dist="38100" dir="2700000" algn="tl">
                    <a:srgbClr val="000000">
                      <a:alpha val="43137"/>
                    </a:srgbClr>
                  </a:outerShdw>
                </a:effectLst>
              </a:rPr>
              <a:t> (Emphasis &amp; Quantification):</a:t>
            </a:r>
            <a:endParaRPr lang="en-US" altLang="zh-CN" sz="2000" b="1">
              <a:effectLst>
                <a:outerShdw blurRad="38100" dist="38100" dir="2700000" algn="tl">
                  <a:srgbClr val="000000">
                    <a:alpha val="43137"/>
                  </a:srgbClr>
                </a:outerShdw>
              </a:effectLst>
            </a:endParaRPr>
          </a:p>
          <a:p>
            <a:pPr>
              <a:lnSpc>
                <a:spcPct val="150000"/>
              </a:lnSpc>
            </a:pPr>
            <a:r>
              <a:rPr lang="en-US" altLang="zh-CN" sz="2000" b="1"/>
              <a:t>...I had to explain how to pronounce my name at least five times, yet they still could not say it the way I did. (at least five times </a:t>
            </a:r>
            <a:r>
              <a:rPr lang="zh-CN" altLang="en-US" sz="2000" b="1"/>
              <a:t>强调次数之多和努力，</a:t>
            </a:r>
            <a:r>
              <a:rPr lang="en-US" altLang="zh-CN" sz="2000" b="1"/>
              <a:t>yet... still could not </a:t>
            </a:r>
            <a:r>
              <a:rPr lang="zh-CN" altLang="en-US" sz="2000" b="1"/>
              <a:t>强调挫败感</a:t>
            </a:r>
            <a:r>
              <a:rPr lang="en-US" altLang="zh-CN" sz="2000" b="1"/>
              <a:t>)</a:t>
            </a:r>
            <a:endParaRPr lang="en-US" altLang="zh-CN" sz="2000" b="1"/>
          </a:p>
          <a:p>
            <a:endParaRPr lang="en-US" altLang="zh-CN"/>
          </a:p>
          <a:p>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 calcmode="lin" valueType="num">
                                      <p:cBhvr additive="base">
                                        <p:cTn id="17"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xEl>
                                              <p:pRg st="4" end="4"/>
                                            </p:txEl>
                                          </p:spTgt>
                                        </p:tgtEl>
                                        <p:attrNameLst>
                                          <p:attrName>style.visibility</p:attrName>
                                        </p:attrNameLst>
                                      </p:cBhvr>
                                      <p:to>
                                        <p:strVal val="visible"/>
                                      </p:to>
                                    </p:set>
                                    <p:anim calcmode="lin" valueType="num">
                                      <p:cBhvr additive="base">
                                        <p:cTn id="21"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xEl>
                                              <p:pRg st="6" end="6"/>
                                            </p:txEl>
                                          </p:spTgt>
                                        </p:tgtEl>
                                        <p:attrNameLst>
                                          <p:attrName>style.visibility</p:attrName>
                                        </p:attrNameLst>
                                      </p:cBhvr>
                                      <p:to>
                                        <p:strVal val="visible"/>
                                      </p:to>
                                    </p:set>
                                    <p:anim calcmode="lin" valueType="num">
                                      <p:cBhvr additive="base">
                                        <p:cTn id="27"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xEl>
                                              <p:pRg st="7" end="7"/>
                                            </p:txEl>
                                          </p:spTgt>
                                        </p:tgtEl>
                                        <p:attrNameLst>
                                          <p:attrName>style.visibility</p:attrName>
                                        </p:attrNameLst>
                                      </p:cBhvr>
                                      <p:to>
                                        <p:strVal val="visible"/>
                                      </p:to>
                                    </p:set>
                                    <p:anim calcmode="lin" valueType="num">
                                      <p:cBhvr additive="base">
                                        <p:cTn id="31"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1328608" y="3225311"/>
            <a:ext cx="545322" cy="56703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w="12700" cap="sq">
            <a:noFill/>
            <a:miter/>
          </a:ln>
          <a:effectLst/>
        </p:spPr>
        <p:txBody>
          <a:bodyPr vert="horz" wrap="square" lIns="71630" tIns="35815" rIns="71630" bIns="35815" rtlCol="0" anchor="ctr"/>
          <a:lstStyle/>
          <a:p>
            <a:pPr algn="ctr">
              <a:lnSpc>
                <a:spcPct val="110000"/>
              </a:lnSpc>
            </a:pPr>
            <a:endParaRPr kumimoji="1" lang="zh-CN" altLang="en-US"/>
          </a:p>
        </p:txBody>
      </p:sp>
      <p:sp>
        <p:nvSpPr>
          <p:cNvPr id="9" name="标题 1"/>
          <p:cNvSpPr txBox="1"/>
          <p:nvPr>
            <p:custDataLst>
              <p:tags r:id="rId1"/>
            </p:custDataLst>
          </p:nvPr>
        </p:nvSpPr>
        <p:spPr>
          <a:xfrm>
            <a:off x="283210" y="660400"/>
            <a:ext cx="11633200" cy="6101715"/>
          </a:xfrm>
          <a:prstGeom prst="roundRect">
            <a:avLst>
              <a:gd name="adj" fmla="val 4141"/>
            </a:avLst>
          </a:prstGeom>
          <a:solidFill>
            <a:schemeClr val="bg1"/>
          </a:solidFill>
          <a:ln w="9525" cap="flat">
            <a:gradFill>
              <a:gsLst>
                <a:gs pos="0">
                  <a:schemeClr val="accent1">
                    <a:lumMod val="60000"/>
                    <a:lumOff val="40000"/>
                  </a:schemeClr>
                </a:gs>
                <a:gs pos="25000">
                  <a:schemeClr val="accent1">
                    <a:lumMod val="20000"/>
                    <a:lumOff val="80000"/>
                    <a:alpha val="0"/>
                  </a:schemeClr>
                </a:gs>
                <a:gs pos="75000">
                  <a:schemeClr val="accent1">
                    <a:lumMod val="20000"/>
                    <a:lumOff val="80000"/>
                    <a:alpha val="0"/>
                  </a:schemeClr>
                </a:gs>
                <a:gs pos="100000">
                  <a:schemeClr val="accent1">
                    <a:lumMod val="60000"/>
                    <a:lumOff val="40000"/>
                  </a:schemeClr>
                </a:gs>
              </a:gsLst>
              <a:lin ang="2700000" scaled="0"/>
            </a:gradFill>
            <a:miter/>
          </a:ln>
          <a:effectLst>
            <a:outerShdw blurRad="279400" dist="76200" dir="2700000" sx="97000" sy="97000" rotWithShape="0">
              <a:schemeClr val="accent1">
                <a:alpha val="15000"/>
              </a:schemeClr>
            </a:outerShdw>
          </a:effectLst>
        </p:spPr>
        <p:txBody>
          <a:bodyPr vert="horz" wrap="square" lIns="91440" tIns="108000" rIns="91440" bIns="45720" rtlCol="0" anchor="ctr"/>
          <a:lstStyle/>
          <a:p>
            <a:pPr algn="ctr">
              <a:lnSpc>
                <a:spcPct val="125000"/>
              </a:lnSpc>
            </a:pPr>
            <a:endParaRPr kumimoji="1" lang="zh-CN" altLang="en-US"/>
          </a:p>
        </p:txBody>
      </p:sp>
      <p:sp>
        <p:nvSpPr>
          <p:cNvPr id="18"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6" name="文本框 25"/>
          <p:cNvSpPr txBox="1"/>
          <p:nvPr/>
        </p:nvSpPr>
        <p:spPr>
          <a:xfrm>
            <a:off x="1466215" y="119380"/>
            <a:ext cx="5862320" cy="460375"/>
          </a:xfrm>
          <a:prstGeom prst="rect">
            <a:avLst/>
          </a:prstGeom>
          <a:noFill/>
        </p:spPr>
        <p:txBody>
          <a:bodyPr wrap="square" rtlCol="0">
            <a:spAutoFit/>
          </a:bodyPr>
          <a:p>
            <a:r>
              <a:rPr lang="zh-CN" altLang="en-US" sz="2400" b="1">
                <a:ln w="15875"/>
                <a:gradFill>
                  <a:gsLst>
                    <a:gs pos="0">
                      <a:schemeClr val="accent1"/>
                    </a:gs>
                    <a:gs pos="100000">
                      <a:schemeClr val="accent6"/>
                    </a:gs>
                  </a:gsLst>
                  <a:lin ang="2700000" scaled="0"/>
                </a:gradFill>
                <a:effectLst/>
              </a:rPr>
              <a:t>二、</a:t>
            </a:r>
            <a:r>
              <a:rPr lang="en-US" altLang="zh-CN" sz="2400" b="1">
                <a:ln w="15875"/>
                <a:gradFill>
                  <a:gsLst>
                    <a:gs pos="0">
                      <a:schemeClr val="accent1"/>
                    </a:gs>
                    <a:gs pos="100000">
                      <a:schemeClr val="accent6"/>
                    </a:gs>
                  </a:gsLst>
                  <a:lin ang="2700000" scaled="0"/>
                </a:gradFill>
                <a:effectLst/>
              </a:rPr>
              <a:t> </a:t>
            </a:r>
            <a:r>
              <a:rPr lang="zh-CN" altLang="en-US" sz="2400" b="1">
                <a:ln w="15875"/>
                <a:gradFill>
                  <a:gsLst>
                    <a:gs pos="0">
                      <a:schemeClr val="accent1"/>
                    </a:gs>
                    <a:gs pos="100000">
                      <a:schemeClr val="accent6"/>
                    </a:gs>
                  </a:gsLst>
                  <a:lin ang="2700000" scaled="0"/>
                </a:gradFill>
                <a:effectLst/>
              </a:rPr>
              <a:t>高级句式</a:t>
            </a:r>
            <a:r>
              <a:rPr lang="en-US" altLang="zh-CN" sz="2400" b="1">
                <a:ln w="15875"/>
                <a:gradFill>
                  <a:gsLst>
                    <a:gs pos="0">
                      <a:schemeClr val="accent1"/>
                    </a:gs>
                    <a:gs pos="100000">
                      <a:schemeClr val="accent6"/>
                    </a:gs>
                  </a:gsLst>
                  <a:lin ang="2700000" scaled="0"/>
                </a:gradFill>
                <a:effectLst/>
              </a:rPr>
              <a:t> (Advanced Structures)</a:t>
            </a:r>
            <a:endParaRPr lang="en-US" altLang="zh-CN" sz="2400" b="1">
              <a:ln w="15875"/>
              <a:gradFill>
                <a:gsLst>
                  <a:gs pos="0">
                    <a:schemeClr val="accent1"/>
                  </a:gs>
                  <a:gs pos="100000">
                    <a:schemeClr val="accent6"/>
                  </a:gs>
                </a:gsLst>
                <a:lin ang="2700000" scaled="0"/>
              </a:gradFill>
              <a:effectLst/>
            </a:endParaRPr>
          </a:p>
        </p:txBody>
      </p:sp>
      <p:sp>
        <p:nvSpPr>
          <p:cNvPr id="24" name="文本框 23"/>
          <p:cNvSpPr txBox="1"/>
          <p:nvPr/>
        </p:nvSpPr>
        <p:spPr>
          <a:xfrm>
            <a:off x="622935" y="548640"/>
            <a:ext cx="11501755" cy="5593715"/>
          </a:xfrm>
          <a:prstGeom prst="rect">
            <a:avLst/>
          </a:prstGeom>
          <a:noFill/>
        </p:spPr>
        <p:txBody>
          <a:bodyPr wrap="square" rtlCol="0">
            <a:noAutofit/>
          </a:bodyPr>
          <a:p>
            <a:pPr>
              <a:lnSpc>
                <a:spcPct val="150000"/>
              </a:lnSpc>
            </a:pPr>
            <a:r>
              <a:rPr lang="en-US" altLang="zh-CN" sz="2000" b="1">
                <a:effectLst>
                  <a:outerShdw blurRad="38100" dist="38100" dir="2700000" algn="tl">
                    <a:srgbClr val="000000">
                      <a:alpha val="43137"/>
                    </a:srgbClr>
                  </a:outerShdw>
                </a:effectLst>
              </a:rPr>
              <a:t>4. </a:t>
            </a:r>
            <a:r>
              <a:rPr lang="zh-CN" altLang="en-US" sz="2000" b="1">
                <a:effectLst>
                  <a:outerShdw blurRad="38100" dist="38100" dir="2700000" algn="tl">
                    <a:srgbClr val="000000">
                      <a:alpha val="43137"/>
                    </a:srgbClr>
                  </a:outerShdw>
                </a:effectLst>
              </a:rPr>
              <a:t>描述复杂心理状态</a:t>
            </a:r>
            <a:r>
              <a:rPr lang="en-US" altLang="zh-CN" sz="2000" b="1">
                <a:effectLst>
                  <a:outerShdw blurRad="38100" dist="38100" dir="2700000" algn="tl">
                    <a:srgbClr val="000000">
                      <a:alpha val="43137"/>
                    </a:srgbClr>
                  </a:outerShdw>
                </a:effectLst>
              </a:rPr>
              <a:t> (Describing Complex States of Mind):</a:t>
            </a:r>
            <a:endParaRPr lang="en-US" altLang="zh-CN" sz="2000" b="1">
              <a:effectLst>
                <a:outerShdw blurRad="38100" dist="38100" dir="2700000" algn="tl">
                  <a:srgbClr val="000000">
                    <a:alpha val="43137"/>
                  </a:srgbClr>
                </a:outerShdw>
              </a:effectLst>
            </a:endParaRPr>
          </a:p>
          <a:p>
            <a:pPr>
              <a:lnSpc>
                <a:spcPct val="150000"/>
              </a:lnSpc>
            </a:pPr>
            <a:r>
              <a:rPr lang="en-US" altLang="zh-CN" sz="2000" b="1"/>
              <a:t>I really did not know whether I should continue correcting him or myself. (</a:t>
            </a:r>
            <a:r>
              <a:rPr lang="zh-CN" altLang="en-US" sz="2000" b="1"/>
              <a:t>选择疑问句，生动描绘极度尴尬和矛盾的心理</a:t>
            </a:r>
            <a:r>
              <a:rPr lang="en-US" altLang="zh-CN" sz="2000" b="1"/>
              <a:t>)</a:t>
            </a:r>
            <a:endParaRPr lang="en-US" altLang="zh-CN" sz="2000" b="1"/>
          </a:p>
          <a:p>
            <a:pPr>
              <a:lnSpc>
                <a:spcPct val="100000"/>
              </a:lnSpc>
            </a:pPr>
            <a:r>
              <a:rPr lang="en-US" altLang="zh-CN" sz="2000" b="1"/>
              <a:t>I forced a smile, unsure how to stop further. (</a:t>
            </a:r>
            <a:r>
              <a:rPr lang="zh-CN" altLang="en-US" sz="2000" b="1"/>
              <a:t>形容词短语作伴随状语，简洁表达内心的茫然无措</a:t>
            </a:r>
            <a:r>
              <a:rPr lang="en-US" altLang="zh-CN" sz="2000" b="1"/>
              <a:t>)</a:t>
            </a:r>
            <a:endParaRPr lang="en-US" altLang="zh-CN" sz="2000" b="1"/>
          </a:p>
          <a:p>
            <a:pPr>
              <a:lnSpc>
                <a:spcPct val="100000"/>
              </a:lnSpc>
            </a:pPr>
            <a:endParaRPr lang="en-US" altLang="zh-CN" sz="2000" b="1"/>
          </a:p>
          <a:p>
            <a:pPr>
              <a:lnSpc>
                <a:spcPct val="150000"/>
              </a:lnSpc>
            </a:pPr>
            <a:r>
              <a:rPr lang="en-US" altLang="zh-CN" sz="2000" b="1">
                <a:effectLst>
                  <a:outerShdw blurRad="38100" dist="38100" dir="2700000" algn="tl">
                    <a:srgbClr val="000000">
                      <a:alpha val="43137"/>
                    </a:srgbClr>
                  </a:outerShdw>
                </a:effectLst>
              </a:rPr>
              <a:t>5. </a:t>
            </a:r>
            <a:r>
              <a:rPr lang="zh-CN" altLang="en-US" sz="2000" b="1">
                <a:effectLst>
                  <a:outerShdw blurRad="38100" dist="38100" dir="2700000" algn="tl">
                    <a:srgbClr val="000000">
                      <a:alpha val="43137"/>
                    </a:srgbClr>
                  </a:outerShdw>
                </a:effectLst>
              </a:rPr>
              <a:t>表达因果</a:t>
            </a:r>
            <a:r>
              <a:rPr lang="en-US" altLang="zh-CN" sz="2000" b="1">
                <a:effectLst>
                  <a:outerShdw blurRad="38100" dist="38100" dir="2700000" algn="tl">
                    <a:srgbClr val="000000">
                      <a:alpha val="43137"/>
                    </a:srgbClr>
                  </a:outerShdw>
                </a:effectLst>
              </a:rPr>
              <a:t>/</a:t>
            </a:r>
            <a:r>
              <a:rPr lang="zh-CN" altLang="en-US" sz="2000" b="1">
                <a:effectLst>
                  <a:outerShdw blurRad="38100" dist="38100" dir="2700000" algn="tl">
                    <a:srgbClr val="000000">
                      <a:alpha val="43137"/>
                    </a:srgbClr>
                  </a:outerShdw>
                </a:effectLst>
              </a:rPr>
              <a:t>目的关系</a:t>
            </a:r>
            <a:r>
              <a:rPr lang="en-US" altLang="zh-CN" sz="2000" b="1">
                <a:effectLst>
                  <a:outerShdw blurRad="38100" dist="38100" dir="2700000" algn="tl">
                    <a:srgbClr val="000000">
                      <a:alpha val="43137"/>
                    </a:srgbClr>
                  </a:outerShdw>
                </a:effectLst>
              </a:rPr>
              <a:t> (Cause/Effect &amp; Purpose):</a:t>
            </a:r>
            <a:endParaRPr lang="en-US" altLang="zh-CN" sz="2000" b="1">
              <a:effectLst>
                <a:outerShdw blurRad="38100" dist="38100" dir="2700000" algn="tl">
                  <a:srgbClr val="000000">
                    <a:alpha val="43137"/>
                  </a:srgbClr>
                </a:outerShdw>
              </a:effectLst>
            </a:endParaRPr>
          </a:p>
          <a:p>
            <a:pPr>
              <a:lnSpc>
                <a:spcPct val="150000"/>
              </a:lnSpc>
            </a:pPr>
            <a:r>
              <a:rPr lang="en-US" altLang="zh-CN" sz="2000" b="1"/>
              <a:t>I realized that if I didn't stop, the entire lecture would be ruined. (</a:t>
            </a:r>
            <a:r>
              <a:rPr lang="zh-CN" altLang="en-US" sz="2000" b="1"/>
              <a:t>条件状语从句</a:t>
            </a:r>
            <a:r>
              <a:rPr lang="en-US" altLang="zh-CN" sz="2000" b="1"/>
              <a:t> if I didn't stop + </a:t>
            </a:r>
            <a:r>
              <a:rPr lang="zh-CN" altLang="en-US" sz="2000" b="1"/>
              <a:t>主句</a:t>
            </a:r>
            <a:r>
              <a:rPr lang="en-US" altLang="zh-CN" sz="2000" b="1"/>
              <a:t> the entire lecture would be ruined</a:t>
            </a:r>
            <a:r>
              <a:rPr lang="zh-CN" altLang="en-US" sz="2000" b="1"/>
              <a:t>，表达基于判断做出的决定</a:t>
            </a:r>
            <a:r>
              <a:rPr lang="en-US" altLang="zh-CN" sz="2000" b="1"/>
              <a:t>)</a:t>
            </a:r>
            <a:endParaRPr lang="en-US" altLang="zh-CN" sz="2000" b="1"/>
          </a:p>
          <a:p>
            <a:pPr>
              <a:lnSpc>
                <a:spcPct val="100000"/>
              </a:lnSpc>
            </a:pPr>
            <a:r>
              <a:rPr lang="en-US" altLang="zh-CN" sz="2000" b="1"/>
              <a:t>This approach spared me the discomfort of having to over-explain. (</a:t>
            </a:r>
            <a:r>
              <a:rPr lang="zh-CN" altLang="en-US" sz="2000" b="1"/>
              <a:t>无灵主语句</a:t>
            </a:r>
            <a:r>
              <a:rPr lang="en-US" altLang="zh-CN" sz="2000" b="1"/>
              <a:t>)</a:t>
            </a:r>
            <a:endParaRPr lang="en-US" altLang="zh-CN" sz="2000" b="1"/>
          </a:p>
          <a:p>
            <a:pPr>
              <a:lnSpc>
                <a:spcPct val="100000"/>
              </a:lnSpc>
            </a:pPr>
            <a:endParaRPr lang="en-US" altLang="zh-CN" sz="2000" b="1"/>
          </a:p>
          <a:p>
            <a:pPr>
              <a:lnSpc>
                <a:spcPct val="150000"/>
              </a:lnSpc>
            </a:pPr>
            <a:r>
              <a:rPr lang="en-US" altLang="zh-CN" sz="2000" b="1">
                <a:effectLst>
                  <a:outerShdw blurRad="38100" dist="38100" dir="2700000" algn="tl">
                    <a:srgbClr val="000000">
                      <a:alpha val="43137"/>
                    </a:srgbClr>
                  </a:outerShdw>
                </a:effectLst>
              </a:rPr>
              <a:t>6. </a:t>
            </a:r>
            <a:r>
              <a:rPr lang="zh-CN" altLang="en-US" sz="2000" b="1">
                <a:effectLst>
                  <a:outerShdw blurRad="38100" dist="38100" dir="2700000" algn="tl">
                    <a:srgbClr val="000000">
                      <a:alpha val="43137"/>
                    </a:srgbClr>
                  </a:outerShdw>
                </a:effectLst>
              </a:rPr>
              <a:t>转折与揭示深层含义</a:t>
            </a:r>
            <a:r>
              <a:rPr lang="en-US" altLang="zh-CN" sz="2000" b="1">
                <a:effectLst>
                  <a:outerShdw blurRad="38100" dist="38100" dir="2700000" algn="tl">
                    <a:srgbClr val="000000">
                      <a:alpha val="43137"/>
                    </a:srgbClr>
                  </a:outerShdw>
                </a:effectLst>
              </a:rPr>
              <a:t> (Contrast &amp; Revealing Deeper Meaning):</a:t>
            </a:r>
            <a:endParaRPr lang="en-US" altLang="zh-CN" sz="2000" b="1">
              <a:effectLst>
                <a:outerShdw blurRad="38100" dist="38100" dir="2700000" algn="tl">
                  <a:srgbClr val="000000">
                    <a:alpha val="43137"/>
                  </a:srgbClr>
                </a:outerShdw>
              </a:effectLst>
            </a:endParaRPr>
          </a:p>
          <a:p>
            <a:pPr>
              <a:lnSpc>
                <a:spcPct val="150000"/>
              </a:lnSpc>
            </a:pPr>
            <a:r>
              <a:rPr lang="en-US" altLang="zh-CN" sz="2000" b="1"/>
              <a:t>However, I soon found that by doing so, I might be losing something more important: the opportunity to share a small part of my cultural identity. (However </a:t>
            </a:r>
            <a:r>
              <a:rPr lang="zh-CN" altLang="en-US" sz="2000" b="1"/>
              <a:t>强转折，</a:t>
            </a:r>
            <a:r>
              <a:rPr lang="en-US" altLang="zh-CN" sz="2000" b="1"/>
              <a:t>found that... </a:t>
            </a:r>
            <a:r>
              <a:rPr lang="zh-CN" altLang="en-US" sz="2000" b="1"/>
              <a:t>引出反思后的深刻认识，冒号</a:t>
            </a:r>
            <a:r>
              <a:rPr lang="en-US" altLang="zh-CN" sz="2000" b="1"/>
              <a:t>:</a:t>
            </a:r>
            <a:r>
              <a:rPr lang="zh-CN" altLang="en-US" sz="2000" b="1"/>
              <a:t>后具体点明失去的宝贵之物，点明文章主旨和情感升华点。这是全文最核心的高级句式，将个人不便上升到文化认同层面。</a:t>
            </a:r>
            <a:r>
              <a:rPr lang="en-US" altLang="zh-CN" sz="2000" b="1"/>
              <a:t>)</a:t>
            </a:r>
            <a:endParaRPr lang="zh-CN" altLang="en-US" sz="2000" b="1"/>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xEl>
                                              <p:pRg st="4" end="4"/>
                                            </p:txEl>
                                          </p:spTgt>
                                        </p:tgtEl>
                                        <p:attrNameLst>
                                          <p:attrName>style.visibility</p:attrName>
                                        </p:attrNameLst>
                                      </p:cBhvr>
                                      <p:to>
                                        <p:strVal val="visible"/>
                                      </p:to>
                                    </p:set>
                                    <p:anim calcmode="lin" valueType="num">
                                      <p:cBhvr additive="base">
                                        <p:cTn id="21"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xEl>
                                              <p:pRg st="5" end="5"/>
                                            </p:txEl>
                                          </p:spTgt>
                                        </p:tgtEl>
                                        <p:attrNameLst>
                                          <p:attrName>style.visibility</p:attrName>
                                        </p:attrNameLst>
                                      </p:cBhvr>
                                      <p:to>
                                        <p:strVal val="visible"/>
                                      </p:to>
                                    </p:set>
                                    <p:anim calcmode="lin" valueType="num">
                                      <p:cBhvr additive="base">
                                        <p:cTn id="25"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xEl>
                                              <p:pRg st="6" end="6"/>
                                            </p:txEl>
                                          </p:spTgt>
                                        </p:tgtEl>
                                        <p:attrNameLst>
                                          <p:attrName>style.visibility</p:attrName>
                                        </p:attrNameLst>
                                      </p:cBhvr>
                                      <p:to>
                                        <p:strVal val="visible"/>
                                      </p:to>
                                    </p:set>
                                    <p:anim calcmode="lin" valueType="num">
                                      <p:cBhvr additive="base">
                                        <p:cTn id="29"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xEl>
                                              <p:pRg st="8" end="8"/>
                                            </p:txEl>
                                          </p:spTgt>
                                        </p:tgtEl>
                                        <p:attrNameLst>
                                          <p:attrName>style.visibility</p:attrName>
                                        </p:attrNameLst>
                                      </p:cBhvr>
                                      <p:to>
                                        <p:strVal val="visible"/>
                                      </p:to>
                                    </p:set>
                                    <p:anim calcmode="lin" valueType="num">
                                      <p:cBhvr additive="base">
                                        <p:cTn id="35" dur="500" fill="hold"/>
                                        <p:tgtEl>
                                          <p:spTgt spid="2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xEl>
                                              <p:pRg st="9" end="9"/>
                                            </p:txEl>
                                          </p:spTgt>
                                        </p:tgtEl>
                                        <p:attrNameLst>
                                          <p:attrName>style.visibility</p:attrName>
                                        </p:attrNameLst>
                                      </p:cBhvr>
                                      <p:to>
                                        <p:strVal val="visible"/>
                                      </p:to>
                                    </p:set>
                                    <p:anim calcmode="lin" valueType="num">
                                      <p:cBhvr additive="base">
                                        <p:cTn id="39"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18415" y="880745"/>
            <a:ext cx="11457940" cy="5325110"/>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35915" y="2493010"/>
            <a:ext cx="4173220" cy="1796415"/>
          </a:xfrm>
          <a:prstGeom prst="rect">
            <a:avLst/>
          </a:prstGeom>
          <a:noFill/>
          <a:ln cap="sq">
            <a:noFill/>
          </a:ln>
        </p:spPr>
        <p:txBody>
          <a:bodyPr vert="horz" wrap="square" lIns="0" tIns="0" rIns="0" bIns="0" rtlCol="0" anchor="ctr"/>
          <a:lstStyle/>
          <a:p>
            <a:pPr algn="l">
              <a:lnSpc>
                <a:spcPct val="130000"/>
              </a:lnSpc>
            </a:pPr>
            <a:r>
              <a:rPr kumimoji="1" lang="en-US" altLang="zh-CN" sz="3200">
                <a:ln w="12700">
                  <a:noFill/>
                </a:ln>
                <a:solidFill>
                  <a:srgbClr val="000000">
                    <a:alpha val="100000"/>
                  </a:srgbClr>
                </a:solidFill>
                <a:latin typeface="思源黑体 CN Bold" panose="020B0800000000000000" charset="-122"/>
                <a:ea typeface="思源黑体 CN Bold" panose="020B0800000000000000" charset="-122"/>
                <a:cs typeface="思源黑体 CN Bold" panose="020B0800000000000000" charset="-122"/>
              </a:rPr>
              <a:t>文</a:t>
            </a:r>
            <a:r>
              <a:rPr kumimoji="1" lang="zh-CN" altLang="en-US" sz="3200">
                <a:ln w="12700">
                  <a:noFill/>
                </a:ln>
                <a:solidFill>
                  <a:srgbClr val="000000">
                    <a:alpha val="100000"/>
                  </a:srgbClr>
                </a:solidFill>
                <a:latin typeface="思源黑体 CN Bold" panose="020B0800000000000000" charset="-122"/>
                <a:ea typeface="思源黑体 CN Bold" panose="020B0800000000000000" charset="-122"/>
                <a:cs typeface="思源黑体 CN Bold" panose="020B0800000000000000" charset="-122"/>
              </a:rPr>
              <a:t>化认同</a:t>
            </a:r>
            <a:r>
              <a:rPr kumimoji="1" lang="en-US" altLang="zh-CN" sz="3200">
                <a:ln w="12700">
                  <a:noFill/>
                </a:ln>
                <a:solidFill>
                  <a:srgbClr val="000000">
                    <a:alpha val="100000"/>
                  </a:srgbClr>
                </a:solidFill>
                <a:latin typeface="思源黑体 CN Bold" panose="020B0800000000000000" charset="-122"/>
                <a:ea typeface="思源黑体 CN Bold" panose="020B0800000000000000" charset="-122"/>
                <a:cs typeface="思源黑体 CN Bold" panose="020B0800000000000000" charset="-122"/>
              </a:rPr>
              <a:t>：</a:t>
            </a:r>
            <a:endParaRPr kumimoji="1" lang="en-US" altLang="zh-CN" sz="3200">
              <a:ln w="12700">
                <a:noFill/>
              </a:ln>
              <a:solidFill>
                <a:srgbClr val="000000">
                  <a:alpha val="100000"/>
                </a:srgbClr>
              </a:solidFill>
              <a:latin typeface="思源黑体 CN Bold" panose="020B0800000000000000" charset="-122"/>
              <a:ea typeface="思源黑体 CN Bold" panose="020B0800000000000000" charset="-122"/>
              <a:cs typeface="思源黑体 CN Bold" panose="020B0800000000000000" charset="-122"/>
            </a:endParaRPr>
          </a:p>
          <a:p>
            <a:pPr algn="l">
              <a:lnSpc>
                <a:spcPct val="130000"/>
              </a:lnSpc>
            </a:pPr>
            <a:r>
              <a:rPr kumimoji="1" lang="en-US" altLang="zh-CN" sz="3200">
                <a:ln w="12700">
                  <a:noFill/>
                </a:ln>
                <a:solidFill>
                  <a:srgbClr val="000000">
                    <a:alpha val="100000"/>
                  </a:srgbClr>
                </a:solidFill>
                <a:latin typeface="思源黑体 CN Bold" panose="020B0800000000000000" charset="-122"/>
                <a:ea typeface="思源黑体 CN Bold" panose="020B0800000000000000" charset="-122"/>
                <a:cs typeface="思源黑体 CN Bold" panose="020B0800000000000000" charset="-122"/>
              </a:rPr>
              <a:t>国际学生的心路历程</a:t>
            </a:r>
            <a:endParaRPr kumimoji="1" lang="zh-CN" altLang="en-US" sz="3200"/>
          </a:p>
        </p:txBody>
      </p:sp>
      <p:sp>
        <p:nvSpPr>
          <p:cNvPr id="11" name="标题 1"/>
          <p:cNvSpPr txBox="1"/>
          <p:nvPr/>
        </p:nvSpPr>
        <p:spPr>
          <a:xfrm>
            <a:off x="191770" y="1329055"/>
            <a:ext cx="3680460" cy="836930"/>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330200" y="1497330"/>
            <a:ext cx="3431540" cy="399415"/>
          </a:xfrm>
          <a:prstGeom prst="rect">
            <a:avLst/>
          </a:prstGeom>
          <a:noFill/>
          <a:ln cap="sq">
            <a:noFill/>
          </a:ln>
        </p:spPr>
        <p:txBody>
          <a:bodyPr vert="horz" wrap="square" lIns="0" tIns="0" rIns="0" bIns="0" rtlCol="0" anchor="ctr"/>
          <a:lstStyle/>
          <a:p>
            <a:pPr algn="ctr">
              <a:lnSpc>
                <a:spcPct val="110000"/>
              </a:lnSpc>
            </a:pPr>
            <a:r>
              <a:rPr kumimoji="1" lang="en-US" altLang="zh-CN" sz="2400">
                <a:ln w="12700">
                  <a:noFill/>
                </a:ln>
                <a:solidFill>
                  <a:srgbClr val="FFFFFF">
                    <a:alpha val="100000"/>
                  </a:srgbClr>
                </a:solidFill>
                <a:latin typeface="黑体" panose="02010609060101010101" charset="-122"/>
                <a:ea typeface="黑体" panose="02010609060101010101" charset="-122"/>
                <a:cs typeface="黑体" panose="02010609060101010101" charset="-122"/>
              </a:rPr>
              <a:t>2025</a:t>
            </a:r>
            <a:r>
              <a:rPr kumimoji="1" lang="zh-CN" altLang="en-US" sz="2400">
                <a:ln w="12700">
                  <a:noFill/>
                </a:ln>
                <a:solidFill>
                  <a:srgbClr val="FFFFFF">
                    <a:alpha val="100000"/>
                  </a:srgbClr>
                </a:solidFill>
                <a:latin typeface="黑体" panose="02010609060101010101" charset="-122"/>
                <a:ea typeface="黑体" panose="02010609060101010101" charset="-122"/>
                <a:cs typeface="黑体" panose="02010609060101010101" charset="-122"/>
              </a:rPr>
              <a:t>年全国二卷读后续写</a:t>
            </a:r>
            <a:endParaRPr kumimoji="1" lang="zh-CN" altLang="en-US" sz="2400">
              <a:ln w="12700">
                <a:noFill/>
              </a:ln>
              <a:solidFill>
                <a:srgbClr val="FFFFFF">
                  <a:alpha val="100000"/>
                </a:srgbClr>
              </a:solidFill>
              <a:latin typeface="黑体" panose="02010609060101010101" charset="-122"/>
              <a:ea typeface="黑体" panose="02010609060101010101" charset="-122"/>
              <a:cs typeface="黑体" panose="02010609060101010101" charset="-122"/>
            </a:endParaRPr>
          </a:p>
        </p:txBody>
      </p:sp>
      <p:sp>
        <p:nvSpPr>
          <p:cNvPr id="15" name="标题 1"/>
          <p:cNvSpPr txBox="1"/>
          <p:nvPr/>
        </p:nvSpPr>
        <p:spPr>
          <a:xfrm>
            <a:off x="1259257" y="5159563"/>
            <a:ext cx="2039031" cy="497114"/>
          </a:xfrm>
          <a:prstGeom prst="roundRect">
            <a:avLst/>
          </a:prstGeom>
          <a:solidFill>
            <a:schemeClr val="accent1">
              <a:lumMod val="20000"/>
              <a:lumOff val="80000"/>
              <a:alpha val="45000"/>
            </a:schemeClr>
          </a:solidFill>
          <a:ln w="12700" cap="flat">
            <a:noFill/>
            <a:miter/>
          </a:ln>
          <a:effectLst>
            <a:outerShdw blurRad="381000" dist="317500" dir="2700000" algn="tl" rotWithShape="0">
              <a:schemeClr val="tx1">
                <a:alpha val="5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542524" y="4811583"/>
            <a:ext cx="497114" cy="497114"/>
          </a:xfrm>
          <a:prstGeom prst="round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61210" y="4919458"/>
            <a:ext cx="259743" cy="281364"/>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3" name="标题 1"/>
          <p:cNvSpPr txBox="1"/>
          <p:nvPr/>
        </p:nvSpPr>
        <p:spPr>
          <a:xfrm>
            <a:off x="1128021" y="4830843"/>
            <a:ext cx="1195322" cy="458595"/>
          </a:xfrm>
          <a:prstGeom prst="rect">
            <a:avLst/>
          </a:prstGeom>
          <a:noFill/>
          <a:ln w="12700" cap="flat">
            <a:noFill/>
            <a:miter/>
          </a:ln>
          <a:effectLst/>
        </p:spPr>
        <p:txBody>
          <a:bodyPr vert="horz" wrap="square" lIns="0" tIns="0" rIns="0" bIns="0" rtlCol="0" anchor="ctr"/>
          <a:lstStyle/>
          <a:p>
            <a:pPr algn="l">
              <a:lnSpc>
                <a:spcPct val="100000"/>
              </a:lnSpc>
            </a:pPr>
            <a:r>
              <a:rPr kumimoji="1" lang="en-US" altLang="zh-CN" sz="1800">
                <a:ln w="12700">
                  <a:noFill/>
                </a:ln>
                <a:solidFill>
                  <a:srgbClr val="000000">
                    <a:alpha val="100000"/>
                  </a:srgbClr>
                </a:solidFill>
                <a:latin typeface="Source Han Serif" panose="02020400000000000000" charset="-122"/>
                <a:ea typeface="Source Han Serif" panose="02020400000000000000" charset="-122"/>
                <a:cs typeface="Source Han Serif" panose="02020400000000000000" charset="-122"/>
              </a:rPr>
              <a:t>主讲人：</a:t>
            </a:r>
            <a:endParaRPr kumimoji="1" lang="zh-CN" altLang="en-US"/>
          </a:p>
        </p:txBody>
      </p:sp>
      <p:pic>
        <p:nvPicPr>
          <p:cNvPr id="26" name="图片"/>
          <p:cNvPicPr>
            <a:picLocks noChangeAspect="1"/>
          </p:cNvPicPr>
          <p:nvPr/>
        </p:nvPicPr>
        <p:blipFill>
          <a:blip r:embed="rId2">
            <a:alphaModFix amt="100000"/>
          </a:blip>
          <a:srcRect/>
          <a:stretch>
            <a:fillRect/>
          </a:stretch>
        </p:blipFill>
        <p:spPr>
          <a:xfrm>
            <a:off x="6789694" y="1979815"/>
            <a:ext cx="1227936" cy="965476"/>
          </a:xfrm>
          <a:prstGeom prst="rect">
            <a:avLst/>
          </a:prstGeom>
          <a:noFill/>
          <a:ln>
            <a:noFill/>
          </a:ln>
        </p:spPr>
      </p:pic>
      <p:sp>
        <p:nvSpPr>
          <p:cNvPr id="28"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2" name="图片"/>
          <p:cNvPicPr>
            <a:picLocks noChangeAspect="1"/>
          </p:cNvPicPr>
          <p:nvPr/>
        </p:nvPicPr>
        <p:blipFill>
          <a:blip r:embed="rId3">
            <a:alphaModFix amt="100000"/>
          </a:blip>
          <a:srcRect/>
          <a:stretch>
            <a:fillRect/>
          </a:stretch>
        </p:blipFill>
        <p:spPr>
          <a:xfrm>
            <a:off x="9728249" y="1896468"/>
            <a:ext cx="1444296" cy="1458364"/>
          </a:xfrm>
          <a:prstGeom prst="rect">
            <a:avLst/>
          </a:prstGeom>
          <a:noFill/>
          <a:ln>
            <a:noFill/>
          </a:ln>
        </p:spPr>
      </p:pic>
      <p:pic>
        <p:nvPicPr>
          <p:cNvPr id="34" name="图片"/>
          <p:cNvPicPr>
            <a:picLocks noChangeAspect="1"/>
          </p:cNvPicPr>
          <p:nvPr/>
        </p:nvPicPr>
        <p:blipFill>
          <a:blip r:embed="rId4">
            <a:alphaModFix amt="100000"/>
          </a:blip>
          <a:srcRect/>
          <a:stretch>
            <a:fillRect/>
          </a:stretch>
        </p:blipFill>
        <p:spPr>
          <a:xfrm>
            <a:off x="7100005" y="3934515"/>
            <a:ext cx="1504950" cy="1181100"/>
          </a:xfrm>
          <a:prstGeom prst="rect">
            <a:avLst/>
          </a:prstGeom>
          <a:noFill/>
          <a:ln>
            <a:noFill/>
          </a:ln>
        </p:spPr>
      </p:pic>
      <p:sp>
        <p:nvSpPr>
          <p:cNvPr id="41" name="标题 1"/>
          <p:cNvSpPr txBox="1"/>
          <p:nvPr/>
        </p:nvSpPr>
        <p:spPr>
          <a:xfrm rot="18033035" flipH="1">
            <a:off x="7597645" y="5831964"/>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3" name="图片 42" descr="IMG_20250610_113327"/>
          <p:cNvPicPr>
            <a:picLocks noChangeAspect="1"/>
          </p:cNvPicPr>
          <p:nvPr/>
        </p:nvPicPr>
        <p:blipFill>
          <a:blip r:embed="rId5"/>
          <a:stretch>
            <a:fillRect/>
          </a:stretch>
        </p:blipFill>
        <p:spPr>
          <a:xfrm>
            <a:off x="4295775" y="1124585"/>
            <a:ext cx="7858125" cy="4923155"/>
          </a:xfrm>
          <a:prstGeom prst="rect">
            <a:avLst/>
          </a:prstGeom>
        </p:spPr>
      </p:pic>
      <p:pic>
        <p:nvPicPr>
          <p:cNvPr id="5124" name="图片 6" descr="logo横版 png"/>
          <p:cNvPicPr>
            <a:picLocks noChangeAspect="1"/>
          </p:cNvPicPr>
          <p:nvPr/>
        </p:nvPicPr>
        <p:blipFill>
          <a:blip r:embed="rId6"/>
          <a:stretch>
            <a:fillRect/>
          </a:stretch>
        </p:blipFill>
        <p:spPr>
          <a:xfrm>
            <a:off x="11477625" y="82550"/>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565184" y="1001172"/>
            <a:ext cx="10907713" cy="5218711"/>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028700"/>
            <a:ext cx="10907713" cy="5218711"/>
          </a:xfrm>
          <a:prstGeom prst="roundRect">
            <a:avLst>
              <a:gd name="adj" fmla="val 4927"/>
            </a:avLst>
          </a:prstGeom>
          <a:gradFill>
            <a:gsLst>
              <a:gs pos="0">
                <a:schemeClr val="bg1"/>
              </a:gs>
              <a:gs pos="100000">
                <a:schemeClr val="accent2">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305780" y="3197225"/>
            <a:ext cx="5376417" cy="1659151"/>
          </a:xfrm>
          <a:prstGeom prst="rect">
            <a:avLst/>
          </a:prstGeom>
          <a:noFill/>
          <a:ln>
            <a:noFill/>
          </a:ln>
        </p:spPr>
        <p:txBody>
          <a:bodyPr vert="horz" wrap="square" lIns="0" tIns="0" rIns="0" bIns="0" rtlCol="0" anchor="ctr"/>
          <a:lstStyle/>
          <a:p>
            <a:pPr algn="l">
              <a:lnSpc>
                <a:spcPct val="130000"/>
              </a:lnSpc>
            </a:pPr>
            <a:r>
              <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rPr>
              <a:t>参考范文及评析</a:t>
            </a:r>
            <a:endPar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0" name="标题 1"/>
          <p:cNvSpPr txBox="1"/>
          <p:nvPr/>
        </p:nvSpPr>
        <p:spPr>
          <a:xfrm flipH="1">
            <a:off x="2670063" y="1965988"/>
            <a:ext cx="3835040" cy="101441"/>
          </a:xfrm>
          <a:prstGeom prst="roundRect">
            <a:avLst>
              <a:gd name="adj" fmla="val 50000"/>
            </a:avLst>
          </a:prstGeom>
          <a:gradFill>
            <a:gsLst>
              <a:gs pos="0">
                <a:schemeClr val="accent1">
                  <a:lumMod val="60000"/>
                  <a:lumOff val="40000"/>
                  <a:alpha val="0"/>
                </a:schemeClr>
              </a:gs>
              <a:gs pos="100000">
                <a:schemeClr val="accent1"/>
              </a:gs>
            </a:gsLst>
            <a:lin ang="0" scaled="0"/>
          </a:gradFill>
          <a:ln w="12700" cap="rnd">
            <a:noFill/>
            <a:round/>
          </a:ln>
          <a:effectLst/>
        </p:spPr>
        <p:txBody>
          <a:bodyPr vert="horz" wrap="square" lIns="109728" tIns="0" rIns="0" bIns="0" rtlCol="0" anchor="ctr"/>
          <a:lstStyle/>
          <a:p>
            <a:pPr algn="ctr">
              <a:lnSpc>
                <a:spcPct val="110000"/>
              </a:lnSpc>
            </a:pPr>
            <a:endParaRPr kumimoji="1" lang="zh-CN" altLang="en-US"/>
          </a:p>
        </p:txBody>
      </p:sp>
      <p:sp>
        <p:nvSpPr>
          <p:cNvPr id="11" name="标题 1"/>
          <p:cNvSpPr txBox="1"/>
          <p:nvPr/>
        </p:nvSpPr>
        <p:spPr>
          <a:xfrm>
            <a:off x="1045131" y="1846395"/>
            <a:ext cx="1465711" cy="340626"/>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1290624" y="1844104"/>
            <a:ext cx="974725" cy="345208"/>
          </a:xfrm>
          <a:prstGeom prst="rect">
            <a:avLst/>
          </a:prstGeom>
          <a:noFill/>
          <a:ln cap="sq">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思源黑体 CN Bold" panose="020B0800000000000000" charset="-122"/>
                <a:ea typeface="思源黑体 CN Bold" panose="020B0800000000000000" charset="-122"/>
                <a:cs typeface="思源黑体 CN Bold" panose="020B0800000000000000" charset="-122"/>
              </a:rPr>
              <a:t>2025</a:t>
            </a:r>
            <a:endParaRPr kumimoji="1" lang="zh-CN" altLang="en-US"/>
          </a:p>
        </p:txBody>
      </p:sp>
      <p:sp>
        <p:nvSpPr>
          <p:cNvPr id="13" name="标题 1"/>
          <p:cNvSpPr txBox="1"/>
          <p:nvPr/>
        </p:nvSpPr>
        <p:spPr>
          <a:xfrm>
            <a:off x="121530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25013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056242" y="2707570"/>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549002" y="2707570"/>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3566965">
            <a:off x="4178879" y="2816195"/>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8033035" flipH="1">
            <a:off x="4636077" y="2816196"/>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56276" y="2324239"/>
            <a:ext cx="2288408" cy="855146"/>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PART- </a:t>
            </a:r>
            <a:endParaRPr kumimoji="1" lang="zh-CN" altLang="en-US"/>
          </a:p>
        </p:txBody>
      </p:sp>
      <p:sp>
        <p:nvSpPr>
          <p:cNvPr id="30" name="标题 1"/>
          <p:cNvSpPr txBox="1"/>
          <p:nvPr/>
        </p:nvSpPr>
        <p:spPr>
          <a:xfrm>
            <a:off x="3138134" y="1900491"/>
            <a:ext cx="1051728" cy="1300484"/>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OPPOSans H" panose="00020600040101010101" charset="-122"/>
                <a:ea typeface="OPPOSans H" panose="00020600040101010101" charset="-122"/>
                <a:cs typeface="OPPOSans H" panose="00020600040101010101" charset="-122"/>
              </a:rPr>
              <a:t>05</a:t>
            </a:r>
            <a:endParaRPr kumimoji="1" lang="zh-CN" altLang="en-US"/>
          </a:p>
        </p:txBody>
      </p:sp>
      <p:sp>
        <p:nvSpPr>
          <p:cNvPr id="31" name="标题 1"/>
          <p:cNvSpPr txBox="1"/>
          <p:nvPr/>
        </p:nvSpPr>
        <p:spPr>
          <a:xfrm>
            <a:off x="1055688" y="4993992"/>
            <a:ext cx="5499996" cy="473028"/>
          </a:xfrm>
          <a:prstGeom prst="roundRect">
            <a:avLst>
              <a:gd name="adj" fmla="val 50000"/>
            </a:avLst>
          </a:prstGeom>
          <a:gradFill>
            <a:gsLst>
              <a:gs pos="0">
                <a:schemeClr val="accent2"/>
              </a:gs>
              <a:gs pos="100000">
                <a:schemeClr val="accent2">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4019640" y="5221506"/>
            <a:ext cx="2775861" cy="18000"/>
          </a:xfrm>
          <a:prstGeom prst="rect">
            <a:avLst/>
          </a:prstGeom>
          <a:gradFill>
            <a:gsLst>
              <a:gs pos="22000">
                <a:schemeClr val="bg1">
                  <a:alpha val="0"/>
                </a:schemeClr>
              </a:gs>
              <a:gs pos="100000">
                <a:schemeClr val="bg1"/>
              </a:gs>
              <a:gs pos="100000">
                <a:schemeClr val="bg1"/>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4" name="图片 33" descr="IMG_20250610_102821"/>
          <p:cNvPicPr>
            <a:picLocks noChangeAspect="1"/>
          </p:cNvPicPr>
          <p:nvPr/>
        </p:nvPicPr>
        <p:blipFill>
          <a:blip r:embed="rId2"/>
          <a:stretch>
            <a:fillRect/>
          </a:stretch>
        </p:blipFill>
        <p:spPr>
          <a:xfrm>
            <a:off x="7684135" y="6985"/>
            <a:ext cx="3913505" cy="68237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l">
              <a:lnSpc>
                <a:spcPct val="110000"/>
              </a:lnSpc>
            </a:pPr>
            <a:r>
              <a:rPr kumimoji="1" lang="en-US" altLang="zh-CN"/>
              <a:t>  </a:t>
            </a:r>
            <a:r>
              <a:rPr kumimoji="1" lang="en-US" altLang="zh-CN" sz="2100"/>
              <a:t>   </a:t>
            </a:r>
            <a:r>
              <a:rPr kumimoji="1" lang="en-US" altLang="zh-CN" sz="2100" b="1"/>
              <a:t>Para 1: In a class discussion, I was invited to explain the meaning of my name.</a:t>
            </a:r>
            <a:r>
              <a:rPr kumimoji="1" lang="en-US" altLang="en-US" sz="2100" b="1"/>
              <a:t> </a:t>
            </a:r>
            <a:r>
              <a:rPr kumimoji="1" lang="en-US" altLang="zh-CN" sz="2100" b="1">
                <a:solidFill>
                  <a:srgbClr val="FF0000"/>
                </a:solidFill>
              </a:rPr>
              <a:t>Hesitating</a:t>
            </a:r>
            <a:r>
              <a:rPr kumimoji="1" lang="en-US" altLang="zh-CN" sz="2100" b="1"/>
              <a:t> for a moment, memories of past</a:t>
            </a:r>
            <a:r>
              <a:rPr kumimoji="1" lang="en-US" altLang="en-US" sz="2100" b="1"/>
              <a:t> </a:t>
            </a:r>
            <a:r>
              <a:rPr kumimoji="1" lang="en-US" altLang="zh-CN" sz="2100" b="1"/>
              <a:t>awkwardness </a:t>
            </a:r>
            <a:r>
              <a:rPr kumimoji="1" lang="en-US" altLang="zh-CN" sz="2100" b="1">
                <a:solidFill>
                  <a:srgbClr val="FF0000"/>
                </a:solidFill>
              </a:rPr>
              <a:t>surfaced</a:t>
            </a:r>
            <a:r>
              <a:rPr kumimoji="1" lang="en-US" altLang="zh-CN" sz="2100" b="1"/>
              <a:t>, but I</a:t>
            </a:r>
            <a:r>
              <a:rPr kumimoji="1" lang="en-US" altLang="en-US" sz="2100" b="1"/>
              <a:t> </a:t>
            </a:r>
            <a:r>
              <a:rPr kumimoji="1" lang="en-US" altLang="zh-CN" sz="2100" b="1">
                <a:solidFill>
                  <a:srgbClr val="FF0000"/>
                </a:solidFill>
              </a:rPr>
              <a:t>took a deep breath</a:t>
            </a:r>
            <a:r>
              <a:rPr kumimoji="1" lang="en-US" altLang="en-US" sz="2100" b="1"/>
              <a:t> </a:t>
            </a:r>
            <a:r>
              <a:rPr kumimoji="1" lang="en-US" altLang="zh-CN" sz="2100" b="1"/>
              <a:t>and began. "Qiuyu," I said</a:t>
            </a:r>
            <a:r>
              <a:rPr kumimoji="1" lang="en-US" altLang="zh-CN" sz="2100" b="1">
                <a:solidFill>
                  <a:srgbClr val="FF0000"/>
                </a:solidFill>
              </a:rPr>
              <a:t> slowly and clearly</a:t>
            </a:r>
            <a:r>
              <a:rPr kumimoji="1" lang="en-US" altLang="zh-CN" sz="2100" b="1"/>
              <a:t>. "'Qiu' means autumn, and 'yu' means rain."</a:t>
            </a:r>
            <a:r>
              <a:rPr kumimoji="1" lang="en-US" altLang="en-US" sz="2100" b="1"/>
              <a:t> </a:t>
            </a:r>
            <a:r>
              <a:rPr kumimoji="1" lang="en-US" altLang="zh-CN" sz="2100" b="1">
                <a:solidFill>
                  <a:srgbClr val="FF0000"/>
                </a:solidFill>
              </a:rPr>
              <a:t>Glancing at</a:t>
            </a:r>
            <a:r>
              <a:rPr kumimoji="1" lang="en-US" altLang="en-US" sz="2100" b="1"/>
              <a:t> </a:t>
            </a:r>
            <a:r>
              <a:rPr kumimoji="1" lang="en-US" altLang="zh-CN" sz="2100" b="1"/>
              <a:t>the maple leaves falling outside the window, my voice </a:t>
            </a:r>
            <a:r>
              <a:rPr kumimoji="1" lang="en-US" altLang="zh-CN" sz="2100" b="1">
                <a:solidFill>
                  <a:srgbClr val="FF0000"/>
                </a:solidFill>
              </a:rPr>
              <a:t>steadied</a:t>
            </a:r>
            <a:r>
              <a:rPr kumimoji="1" lang="en-US" altLang="zh-CN" sz="2100" b="1"/>
              <a:t>. "In Chinese, it depicts the gentle rain of autumn, </a:t>
            </a:r>
            <a:r>
              <a:rPr kumimoji="1" lang="en-US" altLang="zh-CN" sz="2100" b="1">
                <a:solidFill>
                  <a:srgbClr val="FF0000"/>
                </a:solidFill>
              </a:rPr>
              <a:t>symbolizing serenity, contemplation, and the nourishment</a:t>
            </a:r>
            <a:r>
              <a:rPr kumimoji="1" lang="en-US" altLang="zh-CN" sz="2100" b="1"/>
              <a:t> of the harvest season. It</a:t>
            </a:r>
            <a:r>
              <a:rPr kumimoji="1" lang="en-US" altLang="en-US" sz="2100" b="1"/>
              <a:t> </a:t>
            </a:r>
            <a:r>
              <a:rPr kumimoji="1" lang="en-US" altLang="zh-CN" sz="2100" b="1"/>
              <a:t>carries my parents' </a:t>
            </a:r>
            <a:r>
              <a:rPr kumimoji="1" lang="en-US" altLang="zh-CN" sz="2100" b="1">
                <a:solidFill>
                  <a:srgbClr val="FF0000"/>
                </a:solidFill>
              </a:rPr>
              <a:t>hope for</a:t>
            </a:r>
            <a:r>
              <a:rPr kumimoji="1" lang="en-US" altLang="en-US" sz="2100" b="1">
                <a:solidFill>
                  <a:srgbClr val="FF0000"/>
                </a:solidFill>
              </a:rPr>
              <a:t> </a:t>
            </a:r>
            <a:r>
              <a:rPr kumimoji="1" lang="en-US" altLang="zh-CN" sz="2100" b="1">
                <a:solidFill>
                  <a:srgbClr val="FF0000"/>
                </a:solidFill>
              </a:rPr>
              <a:t>a peaceful, poetic life</a:t>
            </a:r>
            <a:r>
              <a:rPr kumimoji="1" lang="en-US" altLang="zh-CN" sz="2100" b="1"/>
              <a:t>."</a:t>
            </a:r>
            <a:r>
              <a:rPr kumimoji="1" lang="en-US" altLang="en-US" sz="2100" b="1"/>
              <a:t> </a:t>
            </a:r>
            <a:r>
              <a:rPr kumimoji="1" lang="en-US" altLang="zh-CN" sz="2100" b="1"/>
              <a:t>To my surprise, there were no repeated questions about pronunciation this time. Instead, the professor and my classmates listened quietly and</a:t>
            </a:r>
            <a:r>
              <a:rPr kumimoji="1" lang="en-US" altLang="en-US" sz="2100" b="1"/>
              <a:t> </a:t>
            </a:r>
            <a:r>
              <a:rPr kumimoji="1" lang="en-US" altLang="zh-CN" sz="2100" b="1">
                <a:solidFill>
                  <a:srgbClr val="FF0000"/>
                </a:solidFill>
              </a:rPr>
              <a:t>attentively</a:t>
            </a:r>
            <a:r>
              <a:rPr kumimoji="1" lang="en-US" altLang="zh-CN" sz="2100" b="1"/>
              <a:t>.</a:t>
            </a:r>
            <a:endParaRPr kumimoji="1" lang="en-US" altLang="zh-CN" sz="2100" b="1"/>
          </a:p>
          <a:p>
            <a:pPr algn="l">
              <a:lnSpc>
                <a:spcPct val="110000"/>
              </a:lnSpc>
            </a:pPr>
            <a:endParaRPr kumimoji="1" lang="en-US" altLang="zh-CN" sz="2100" b="1"/>
          </a:p>
          <a:p>
            <a:pPr algn="l">
              <a:lnSpc>
                <a:spcPct val="110000"/>
              </a:lnSpc>
            </a:pPr>
            <a:r>
              <a:rPr kumimoji="1" lang="en-US" altLang="zh-CN" sz="2100" b="1"/>
              <a:t>    Para 2: Many of my classmates got interested and came up to me after class. A blonde girl</a:t>
            </a:r>
            <a:r>
              <a:rPr kumimoji="1" lang="en-US" altLang="en-US" sz="2100" b="1"/>
              <a:t> </a:t>
            </a:r>
            <a:r>
              <a:rPr kumimoji="1" lang="en-US" altLang="zh-CN" sz="2100" b="1">
                <a:solidFill>
                  <a:srgbClr val="FF0000"/>
                </a:solidFill>
              </a:rPr>
              <a:t>approached</a:t>
            </a:r>
            <a:r>
              <a:rPr kumimoji="1" lang="en-US" altLang="zh-CN" sz="2100" b="1"/>
              <a:t>,</a:t>
            </a:r>
            <a:r>
              <a:rPr kumimoji="1" lang="en-US" altLang="en-US" sz="2100" b="1"/>
              <a:t> </a:t>
            </a:r>
            <a:r>
              <a:rPr kumimoji="1" lang="en-US" altLang="zh-CN" sz="2100" b="1"/>
              <a:t>her eyes </a:t>
            </a:r>
            <a:r>
              <a:rPr kumimoji="1" lang="en-US" altLang="zh-CN" sz="2100" b="1">
                <a:solidFill>
                  <a:srgbClr val="FF0000"/>
                </a:solidFill>
              </a:rPr>
              <a:t>lighting up</a:t>
            </a:r>
            <a:r>
              <a:rPr kumimoji="1" lang="en-US" altLang="zh-CN" sz="2100" b="1"/>
              <a:t>. "Autumn rain? That sounds beautiful! Like a painting." A boy nearby</a:t>
            </a:r>
            <a:r>
              <a:rPr kumimoji="1" lang="en-US" altLang="en-US" sz="2100" b="1"/>
              <a:t> </a:t>
            </a:r>
            <a:r>
              <a:rPr kumimoji="1" lang="en-US" altLang="zh-CN" sz="2100" b="1">
                <a:solidFill>
                  <a:srgbClr val="FF0000"/>
                </a:solidFill>
              </a:rPr>
              <a:t>attempted</a:t>
            </a:r>
            <a:r>
              <a:rPr kumimoji="1" lang="en-US" altLang="zh-CN" sz="2100" b="1"/>
              <a:t>, "Qiu... yu?" While the tones weren't perfect, his </a:t>
            </a:r>
            <a:r>
              <a:rPr kumimoji="1" lang="en-US" altLang="zh-CN" sz="2100" b="1">
                <a:solidFill>
                  <a:srgbClr val="FF0000"/>
                </a:solidFill>
              </a:rPr>
              <a:t>earnest effort warmed </a:t>
            </a:r>
            <a:r>
              <a:rPr kumimoji="1" lang="en-US" altLang="zh-CN" sz="2100" b="1"/>
              <a:t>me. "Could you teach us again?" they asked,</a:t>
            </a:r>
            <a:r>
              <a:rPr kumimoji="1" lang="en-US" altLang="en-US" sz="2100" b="1"/>
              <a:t> </a:t>
            </a:r>
            <a:r>
              <a:rPr kumimoji="1" lang="en-US" altLang="zh-CN" sz="2100" b="1"/>
              <a:t>faces filled with </a:t>
            </a:r>
            <a:r>
              <a:rPr kumimoji="1" lang="en-US" altLang="zh-CN" sz="2100" b="1">
                <a:solidFill>
                  <a:srgbClr val="FF0000"/>
                </a:solidFill>
              </a:rPr>
              <a:t>genuine curiosity</a:t>
            </a:r>
            <a:r>
              <a:rPr kumimoji="1" lang="en-US" altLang="zh-CN" sz="2100" b="1"/>
              <a:t>. Smiling, I patiently repeated the sounds and explained each syllable. Watching them listen </a:t>
            </a:r>
            <a:r>
              <a:rPr kumimoji="1" lang="en-US" altLang="zh-CN" sz="2100" b="1">
                <a:solidFill>
                  <a:srgbClr val="FF0000"/>
                </a:solidFill>
              </a:rPr>
              <a:t>intently</a:t>
            </a:r>
            <a:r>
              <a:rPr kumimoji="1" lang="en-US" altLang="zh-CN" sz="2100" b="1"/>
              <a:t> and strive to understand, I truly felt, for the first time, that sharing the story behind my name wasn't </a:t>
            </a:r>
            <a:r>
              <a:rPr kumimoji="1" lang="en-US" altLang="zh-CN" sz="2100" b="1">
                <a:solidFill>
                  <a:srgbClr val="FF0000"/>
                </a:solidFill>
              </a:rPr>
              <a:t>a burden of correction</a:t>
            </a:r>
            <a:r>
              <a:rPr kumimoji="1" lang="en-US" altLang="zh-CN" sz="2100" b="1"/>
              <a:t>, but</a:t>
            </a:r>
            <a:r>
              <a:rPr kumimoji="1" lang="en-US" altLang="en-US" sz="2100" b="1"/>
              <a:t> </a:t>
            </a:r>
            <a:r>
              <a:rPr kumimoji="1" lang="en-US" altLang="zh-CN" sz="2100" b="1"/>
              <a:t>a precious chance to c</a:t>
            </a:r>
            <a:r>
              <a:rPr kumimoji="1" lang="en-US" altLang="zh-CN" sz="2100" b="1">
                <a:solidFill>
                  <a:srgbClr val="FF0000"/>
                </a:solidFill>
              </a:rPr>
              <a:t>onvey a unique piece of my cultural heritage</a:t>
            </a:r>
            <a:r>
              <a:rPr kumimoji="1" lang="en-US" altLang="zh-CN" sz="2100" b="1"/>
              <a:t>. In that moment, my name </a:t>
            </a:r>
            <a:r>
              <a:rPr kumimoji="1" lang="en-US" altLang="zh-CN" sz="2100" b="1">
                <a:solidFill>
                  <a:srgbClr val="FF0000"/>
                </a:solidFill>
              </a:rPr>
              <a:t>ceased to</a:t>
            </a:r>
            <a:r>
              <a:rPr kumimoji="1" lang="en-US" altLang="zh-CN" sz="2100" b="1"/>
              <a:t> be just a hard-to-pronounce label; it became</a:t>
            </a:r>
            <a:r>
              <a:rPr kumimoji="1" lang="en-US" altLang="en-US" sz="2100" b="1"/>
              <a:t> </a:t>
            </a:r>
            <a:r>
              <a:rPr kumimoji="1" lang="en-US" altLang="zh-CN" sz="2100" b="1">
                <a:solidFill>
                  <a:srgbClr val="FF0000"/>
                </a:solidFill>
              </a:rPr>
              <a:t>a bridge connecting us, opening a window for dialogue</a:t>
            </a:r>
            <a:r>
              <a:rPr kumimoji="1" lang="en-US" altLang="zh-CN" sz="2100" b="1"/>
              <a:t>. The </a:t>
            </a:r>
            <a:r>
              <a:rPr kumimoji="1" lang="en-US" altLang="zh-CN" sz="2100" b="1">
                <a:solidFill>
                  <a:srgbClr val="FF0000"/>
                </a:solidFill>
              </a:rPr>
              <a:t>cultural identity</a:t>
            </a:r>
            <a:r>
              <a:rPr kumimoji="1" lang="en-US" altLang="zh-CN" sz="2100" b="1"/>
              <a:t> I had once </a:t>
            </a:r>
            <a:r>
              <a:rPr kumimoji="1" lang="en-US" altLang="zh-CN" sz="2100" b="1">
                <a:solidFill>
                  <a:srgbClr val="FF0000"/>
                </a:solidFill>
              </a:rPr>
              <a:t>suppressed</a:t>
            </a:r>
            <a:r>
              <a:rPr kumimoji="1" lang="en-US" altLang="zh-CN" sz="2100" b="1"/>
              <a:t> began quietly, </a:t>
            </a:r>
            <a:r>
              <a:rPr kumimoji="1" lang="en-US" altLang="zh-CN" sz="2100" b="1">
                <a:solidFill>
                  <a:srgbClr val="FF0000"/>
                </a:solidFill>
              </a:rPr>
              <a:t>yet firmly</a:t>
            </a:r>
            <a:r>
              <a:rPr kumimoji="1" lang="en-US" altLang="zh-CN" sz="2100" b="1"/>
              <a:t>, to return.</a:t>
            </a:r>
            <a:endParaRPr kumimoji="1" lang="en-US" altLang="zh-CN" sz="2100" b="1"/>
          </a:p>
        </p:txBody>
      </p:sp>
      <p:sp>
        <p:nvSpPr>
          <p:cNvPr id="26"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文本框 27"/>
          <p:cNvSpPr txBox="1"/>
          <p:nvPr/>
        </p:nvSpPr>
        <p:spPr>
          <a:xfrm>
            <a:off x="551180" y="2529840"/>
            <a:ext cx="10933430" cy="4232275"/>
          </a:xfrm>
          <a:prstGeom prst="rect">
            <a:avLst/>
          </a:prstGeom>
          <a:solidFill>
            <a:schemeClr val="accent5">
              <a:lumMod val="20000"/>
              <a:lumOff val="80000"/>
            </a:schemeClr>
          </a:solidFill>
        </p:spPr>
        <p:txBody>
          <a:bodyPr wrap="square" rtlCol="0">
            <a:noAutofit/>
          </a:bodyPr>
          <a:p>
            <a:r>
              <a:rPr lang="zh-CN" altLang="en-US" sz="2000" b="1"/>
              <a:t>段落一：课堂讨论时，老师邀请我解释自己名字的含义。我犹豫了片刻，过往的尴尬涌上心头，但我深吸一口气，开始了。</a:t>
            </a:r>
            <a:r>
              <a:rPr lang="en-US" altLang="zh-CN" sz="2000" b="1"/>
              <a:t>“</a:t>
            </a:r>
            <a:r>
              <a:rPr lang="zh-CN" altLang="en-US" sz="2000" b="1"/>
              <a:t>秋雨，</a:t>
            </a:r>
            <a:r>
              <a:rPr lang="en-US" altLang="zh-CN" sz="2000" b="1"/>
              <a:t>”</a:t>
            </a:r>
            <a:r>
              <a:rPr lang="zh-CN" altLang="en-US" sz="2000" b="1"/>
              <a:t>我缓慢而清晰地念道，</a:t>
            </a:r>
            <a:r>
              <a:rPr lang="en-US" altLang="zh-CN" sz="2000" b="1"/>
              <a:t>“‘</a:t>
            </a:r>
            <a:r>
              <a:rPr lang="zh-CN" altLang="en-US" sz="2000" b="1"/>
              <a:t>秋</a:t>
            </a:r>
            <a:r>
              <a:rPr lang="en-US" altLang="zh-CN" sz="2000" b="1"/>
              <a:t>’</a:t>
            </a:r>
            <a:r>
              <a:rPr lang="zh-CN" altLang="en-US" sz="2000" b="1"/>
              <a:t>代表秋天，</a:t>
            </a:r>
            <a:r>
              <a:rPr lang="en-US" altLang="zh-CN" sz="2000" b="1"/>
              <a:t>‘</a:t>
            </a:r>
            <a:r>
              <a:rPr lang="zh-CN" altLang="en-US" sz="2000" b="1"/>
              <a:t>雨</a:t>
            </a:r>
            <a:r>
              <a:rPr lang="en-US" altLang="zh-CN" sz="2000" b="1"/>
              <a:t>’</a:t>
            </a:r>
            <a:r>
              <a:rPr lang="zh-CN" altLang="en-US" sz="2000" b="1"/>
              <a:t>是雨水的意思。</a:t>
            </a:r>
            <a:r>
              <a:rPr lang="en-US" altLang="zh-CN" sz="2000" b="1"/>
              <a:t>” </a:t>
            </a:r>
            <a:r>
              <a:rPr lang="zh-CN" altLang="en-US" sz="2000" b="1"/>
              <a:t>我望向窗外飘落的枫叶，声音渐渐平稳下来。</a:t>
            </a:r>
            <a:r>
              <a:rPr lang="en-US" altLang="zh-CN" sz="2000" b="1"/>
              <a:t>“</a:t>
            </a:r>
            <a:r>
              <a:rPr lang="zh-CN" altLang="en-US" sz="2000" b="1"/>
              <a:t>在中文里，它描绘的是秋天的细雨，象征着宁静、沉思和丰收季节的滋养。它承载着父母对我拥有平和、诗意人生的期许。</a:t>
            </a:r>
            <a:r>
              <a:rPr lang="en-US" altLang="zh-CN" sz="2000" b="1"/>
              <a:t>” </a:t>
            </a:r>
            <a:r>
              <a:rPr lang="zh-CN" altLang="en-US" sz="2000" b="1"/>
              <a:t>令我惊讶的是，这一次，并没有关于发音的反复询问。相反，教授和同学们只是安静地、专注地聆听着。</a:t>
            </a:r>
            <a:endParaRPr lang="zh-CN" altLang="en-US" sz="2000" b="1"/>
          </a:p>
          <a:p>
            <a:endParaRPr lang="en-US" altLang="zh-CN" sz="2000" b="1"/>
          </a:p>
          <a:p>
            <a:r>
              <a:rPr lang="zh-CN" altLang="en-US" sz="2000" b="1"/>
              <a:t>段落二：许多同学对此很感兴趣，下课后纷纷围了上来。一位金发女孩走上前来，眼睛闪闪发亮。</a:t>
            </a:r>
            <a:r>
              <a:rPr lang="en-US" altLang="zh-CN" sz="2000" b="1"/>
              <a:t>“</a:t>
            </a:r>
            <a:r>
              <a:rPr lang="zh-CN" altLang="en-US" sz="2000" b="1"/>
              <a:t>秋天的雨？听起来真美！像一幅画。</a:t>
            </a:r>
            <a:r>
              <a:rPr lang="en-US" altLang="zh-CN" sz="2000" b="1"/>
              <a:t>” </a:t>
            </a:r>
            <a:r>
              <a:rPr lang="zh-CN" altLang="en-US" sz="2000" b="1"/>
              <a:t>旁边的一个男孩尝试着念：</a:t>
            </a:r>
            <a:r>
              <a:rPr lang="en-US" altLang="zh-CN" sz="2000" b="1"/>
              <a:t>“</a:t>
            </a:r>
            <a:r>
              <a:rPr lang="zh-CN" altLang="en-US" sz="2000" b="1"/>
              <a:t>秋</a:t>
            </a:r>
            <a:r>
              <a:rPr lang="en-US" altLang="zh-CN" sz="2000" b="1"/>
              <a:t>……</a:t>
            </a:r>
            <a:r>
              <a:rPr lang="zh-CN" altLang="en-US" sz="2000" b="1"/>
              <a:t>雨？</a:t>
            </a:r>
            <a:r>
              <a:rPr lang="en-US" altLang="zh-CN" sz="2000" b="1"/>
              <a:t>” </a:t>
            </a:r>
            <a:r>
              <a:rPr lang="zh-CN" altLang="en-US" sz="2000" b="1"/>
              <a:t>虽然声调并不完美，但他认真的努力让我心头一暖。</a:t>
            </a:r>
            <a:r>
              <a:rPr lang="en-US" altLang="zh-CN" sz="2000" b="1"/>
              <a:t>“</a:t>
            </a:r>
            <a:r>
              <a:rPr lang="zh-CN" altLang="en-US" sz="2000" b="1"/>
              <a:t>能再教我们一遍吗？</a:t>
            </a:r>
            <a:r>
              <a:rPr lang="en-US" altLang="zh-CN" sz="2000" b="1"/>
              <a:t>”</a:t>
            </a:r>
            <a:r>
              <a:rPr lang="zh-CN" altLang="en-US" sz="2000" b="1"/>
              <a:t>他们问道，脸上带着真诚的好奇。我微笑着，耐心地重复发音，并解释每个音节的含义。看着他们专注聆听、努力理解的样子，我第一次真切地感受到，分享名字背后的故事，不再是纠正发音的负担，而是一次传递独特文化印记的珍贵机会。在那一刻，我的名字不再仅仅是一个难发音的标签；它变成了一座连接我们、开启对话的桥梁。那份我曾压抑的文化认同感，开始悄然却坚定地回归。</a:t>
            </a:r>
            <a:endParaRPr lang="zh-CN" altLang="en-US" sz="2000" b="1"/>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l">
              <a:lnSpc>
                <a:spcPct val="110000"/>
              </a:lnSpc>
            </a:pPr>
            <a:r>
              <a:rPr kumimoji="1" lang="en-US" altLang="zh-CN"/>
              <a:t>  </a:t>
            </a:r>
            <a:r>
              <a:rPr kumimoji="1" lang="en-US" altLang="zh-CN" sz="2100"/>
              <a:t>   </a:t>
            </a:r>
            <a:endParaRPr kumimoji="1" lang="en-US" altLang="zh-CN" sz="2100" b="1"/>
          </a:p>
        </p:txBody>
      </p:sp>
      <p:sp>
        <p:nvSpPr>
          <p:cNvPr id="26"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4" name="文本框 3"/>
          <p:cNvSpPr txBox="1"/>
          <p:nvPr/>
        </p:nvSpPr>
        <p:spPr>
          <a:xfrm>
            <a:off x="605155" y="472440"/>
            <a:ext cx="11225530" cy="5645785"/>
          </a:xfrm>
          <a:prstGeom prst="rect">
            <a:avLst/>
          </a:prstGeom>
          <a:noFill/>
        </p:spPr>
        <p:txBody>
          <a:bodyPr wrap="square" rtlCol="0">
            <a:noAutofit/>
          </a:bodyPr>
          <a:p>
            <a:r>
              <a:rPr lang="zh-CN" altLang="en-US" sz="2800" b="1">
                <a:solidFill>
                  <a:schemeClr val="bg1"/>
                </a:solidFill>
                <a:highlight>
                  <a:srgbClr val="008080"/>
                </a:highlight>
                <a:sym typeface="+mn-ea"/>
              </a:rPr>
              <a:t>范文评析</a:t>
            </a:r>
            <a:r>
              <a:rPr lang="en-US" altLang="zh-CN" sz="2800" b="1">
                <a:solidFill>
                  <a:schemeClr val="bg1"/>
                </a:solidFill>
                <a:highlight>
                  <a:srgbClr val="008080"/>
                </a:highlight>
                <a:sym typeface="+mn-ea"/>
              </a:rPr>
              <a:t> </a:t>
            </a:r>
            <a:r>
              <a:rPr lang="en-US" altLang="zh-CN" sz="2800" b="1">
                <a:highlight>
                  <a:srgbClr val="008080"/>
                </a:highlight>
                <a:sym typeface="+mn-ea"/>
              </a:rPr>
              <a:t> </a:t>
            </a:r>
            <a:r>
              <a:rPr lang="en-US" altLang="zh-CN" sz="2600" b="1">
                <a:sym typeface="+mn-ea"/>
              </a:rPr>
              <a:t> </a:t>
            </a:r>
            <a:r>
              <a:rPr lang="en-US" altLang="zh-CN" sz="2400">
                <a:sym typeface="+mn-ea"/>
              </a:rPr>
              <a:t> </a:t>
            </a:r>
            <a:r>
              <a:rPr lang="zh-CN" altLang="en-US" sz="2400" b="1">
                <a:ln w="15875"/>
                <a:gradFill>
                  <a:gsLst>
                    <a:gs pos="0">
                      <a:schemeClr val="accent1"/>
                    </a:gs>
                    <a:gs pos="100000">
                      <a:schemeClr val="accent6"/>
                    </a:gs>
                  </a:gsLst>
                  <a:lin ang="2700000" scaled="0"/>
                </a:gradFill>
                <a:effectLst/>
              </a:rPr>
              <a:t>一、情节设计分析</a:t>
            </a:r>
            <a:endParaRPr lang="zh-CN" altLang="en-US" sz="2400" b="1">
              <a:ln w="15875"/>
              <a:gradFill>
                <a:gsLst>
                  <a:gs pos="0">
                    <a:schemeClr val="accent1"/>
                  </a:gs>
                  <a:gs pos="100000">
                    <a:schemeClr val="accent6"/>
                  </a:gs>
                </a:gsLst>
                <a:lin ang="2700000" scaled="0"/>
              </a:gradFill>
              <a:effectLst/>
            </a:endParaRPr>
          </a:p>
          <a:p>
            <a:endParaRPr lang="zh-CN" altLang="en-US"/>
          </a:p>
          <a:p>
            <a:pPr>
              <a:lnSpc>
                <a:spcPct val="150000"/>
              </a:lnSpc>
            </a:pPr>
            <a:r>
              <a:rPr lang="en-US" altLang="zh-CN" sz="2000"/>
              <a:t>     </a:t>
            </a:r>
            <a:r>
              <a:rPr lang="zh-CN" altLang="en-US" sz="2000"/>
              <a:t>原文伏笔</a:t>
            </a:r>
            <a:r>
              <a:rPr lang="en-US" altLang="zh-CN" sz="2000"/>
              <a:t>	                    </a:t>
            </a:r>
            <a:r>
              <a:rPr lang="zh-CN" altLang="en-US" sz="2000"/>
              <a:t>续写处理</a:t>
            </a:r>
            <a:r>
              <a:rPr lang="en-US" altLang="zh-CN" sz="2000"/>
              <a:t>	                                                   </a:t>
            </a:r>
            <a:r>
              <a:rPr lang="zh-CN" altLang="en-US" sz="2000"/>
              <a:t>效果</a:t>
            </a:r>
            <a:endParaRPr lang="zh-CN" altLang="en-US" sz="2000"/>
          </a:p>
          <a:p>
            <a:pPr>
              <a:lnSpc>
                <a:spcPct val="150000"/>
              </a:lnSpc>
            </a:pPr>
            <a:endParaRPr lang="zh-CN" altLang="en-US" sz="2000"/>
          </a:p>
          <a:p>
            <a:pPr>
              <a:lnSpc>
                <a:spcPct val="150000"/>
              </a:lnSpc>
            </a:pPr>
            <a:r>
              <a:rPr lang="zh-CN" altLang="en-US" sz="2000"/>
              <a:t>停止纠正发音的妥协</a:t>
            </a:r>
            <a:r>
              <a:rPr lang="en-US" altLang="zh-CN" sz="2000"/>
              <a:t>	</a:t>
            </a:r>
            <a:r>
              <a:rPr lang="zh-CN" altLang="en-US" sz="2000"/>
              <a:t>课堂主动解释含义</a:t>
            </a:r>
            <a:r>
              <a:rPr lang="en-US" altLang="zh-CN" sz="2000"/>
              <a:t>	              </a:t>
            </a:r>
            <a:r>
              <a:rPr lang="zh-CN" altLang="en-US" sz="2000" b="1">
                <a:solidFill>
                  <a:schemeClr val="accent1"/>
                </a:solidFill>
              </a:rPr>
              <a:t>突破成长</a:t>
            </a:r>
            <a:r>
              <a:rPr lang="zh-CN" altLang="en-US" sz="2000"/>
              <a:t>：从被动回避到主动分享</a:t>
            </a:r>
            <a:endParaRPr lang="zh-CN" altLang="en-US" sz="2000"/>
          </a:p>
          <a:p>
            <a:pPr>
              <a:lnSpc>
                <a:spcPct val="150000"/>
              </a:lnSpc>
            </a:pPr>
            <a:r>
              <a:rPr lang="zh-CN" altLang="en-US" sz="2000"/>
              <a:t>名字发音引发的尴尬</a:t>
            </a:r>
            <a:r>
              <a:rPr lang="en-US" altLang="zh-CN" sz="2000"/>
              <a:t>	</a:t>
            </a:r>
            <a:r>
              <a:rPr lang="zh-CN" altLang="en-US" sz="2000"/>
              <a:t>同学主动尝试发音（虽不完美）</a:t>
            </a:r>
            <a:r>
              <a:rPr lang="en-US" altLang="zh-CN" sz="2000"/>
              <a:t>	 </a:t>
            </a:r>
            <a:r>
              <a:rPr lang="zh-CN" altLang="en-US" sz="2000" b="1">
                <a:solidFill>
                  <a:schemeClr val="accent1"/>
                </a:solidFill>
              </a:rPr>
              <a:t>矛盾转化</a:t>
            </a:r>
            <a:r>
              <a:rPr lang="zh-CN" altLang="en-US" sz="2000"/>
              <a:t>：发音问题从障碍变为交流契机</a:t>
            </a:r>
            <a:endParaRPr lang="zh-CN" altLang="en-US" sz="2000"/>
          </a:p>
          <a:p>
            <a:pPr>
              <a:lnSpc>
                <a:spcPct val="150000"/>
              </a:lnSpc>
            </a:pPr>
            <a:r>
              <a:rPr lang="zh-CN" altLang="en-US" sz="2000"/>
              <a:t>文化认同的缺失感</a:t>
            </a:r>
            <a:r>
              <a:rPr lang="en-US" altLang="zh-CN" sz="2000"/>
              <a:t>	</a:t>
            </a:r>
            <a:r>
              <a:rPr lang="zh-CN" altLang="en-US" sz="2000"/>
              <a:t>结尾</a:t>
            </a:r>
            <a:r>
              <a:rPr lang="en-US" altLang="zh-CN" sz="2000"/>
              <a:t>“</a:t>
            </a:r>
            <a:r>
              <a:rPr lang="zh-CN" altLang="en-US" sz="2000"/>
              <a:t>文化身份回归</a:t>
            </a:r>
            <a:r>
              <a:rPr lang="en-US" altLang="zh-CN" sz="2000"/>
              <a:t>”</a:t>
            </a:r>
            <a:r>
              <a:rPr lang="zh-CN" altLang="en-US" sz="2000"/>
              <a:t>的宣言</a:t>
            </a:r>
            <a:r>
              <a:rPr lang="en-US" altLang="zh-CN" sz="2000"/>
              <a:t>	 </a:t>
            </a:r>
            <a:r>
              <a:rPr lang="zh-CN" altLang="en-US" sz="2000" b="1">
                <a:solidFill>
                  <a:schemeClr val="accent1"/>
                </a:solidFill>
              </a:rPr>
              <a:t>闭环完成</a:t>
            </a:r>
            <a:r>
              <a:rPr lang="zh-CN" altLang="en-US" sz="2000"/>
              <a:t>：解决核心心理冲突</a:t>
            </a:r>
            <a:endParaRPr lang="zh-CN" altLang="en-US" sz="2000"/>
          </a:p>
          <a:p>
            <a:pPr>
              <a:lnSpc>
                <a:spcPct val="150000"/>
              </a:lnSpc>
            </a:pPr>
            <a:endParaRPr lang="zh-CN" altLang="en-US" sz="2000"/>
          </a:p>
          <a:p>
            <a:pPr>
              <a:lnSpc>
                <a:spcPct val="150000"/>
              </a:lnSpc>
            </a:pPr>
            <a:r>
              <a:rPr lang="en-US" altLang="zh-CN" sz="2200" b="1"/>
              <a:t>     </a:t>
            </a:r>
            <a:r>
              <a:rPr lang="zh-CN" altLang="en-US" sz="2200" b="1"/>
              <a:t>关键情节逻辑：</a:t>
            </a:r>
            <a:endParaRPr lang="zh-CN" altLang="en-US" sz="2200" b="1"/>
          </a:p>
          <a:p>
            <a:pPr>
              <a:lnSpc>
                <a:spcPct val="150000"/>
              </a:lnSpc>
            </a:pPr>
            <a:r>
              <a:rPr lang="en-US" altLang="zh-CN" sz="2200"/>
              <a:t>    </a:t>
            </a:r>
            <a:r>
              <a:rPr lang="zh-CN" altLang="en-US" sz="2200"/>
              <a:t>课堂邀请（契机）</a:t>
            </a:r>
            <a:r>
              <a:rPr lang="en-US" altLang="en-US" sz="2200"/>
              <a:t>→</a:t>
            </a:r>
            <a:r>
              <a:rPr lang="en-US" altLang="zh-CN" sz="2200"/>
              <a:t> </a:t>
            </a:r>
            <a:r>
              <a:rPr lang="zh-CN" altLang="en-US" sz="2200"/>
              <a:t>克服犹豫（心理突破）</a:t>
            </a:r>
            <a:r>
              <a:rPr lang="en-US" altLang="en-US" sz="2200"/>
              <a:t>→</a:t>
            </a:r>
            <a:r>
              <a:rPr lang="en-US" altLang="zh-CN" sz="2200"/>
              <a:t> </a:t>
            </a:r>
            <a:r>
              <a:rPr lang="zh-CN" altLang="en-US" sz="2200"/>
              <a:t>诗意阐释（文化输出）</a:t>
            </a:r>
            <a:r>
              <a:rPr lang="en-US" altLang="en-US" sz="2200"/>
              <a:t>→</a:t>
            </a:r>
            <a:r>
              <a:rPr lang="en-US" altLang="zh-CN" sz="2200"/>
              <a:t> </a:t>
            </a:r>
            <a:r>
              <a:rPr lang="zh-CN" altLang="en-US" sz="2200"/>
              <a:t>同学共鸣（外界反馈）</a:t>
            </a:r>
            <a:r>
              <a:rPr lang="en-US" altLang="en-US" sz="2200"/>
              <a:t>→</a:t>
            </a:r>
            <a:r>
              <a:rPr lang="en-US" altLang="zh-CN" sz="2200"/>
              <a:t> </a:t>
            </a:r>
            <a:r>
              <a:rPr lang="zh-CN" altLang="en-US" sz="2200"/>
              <a:t>身份重建（主题落地）</a:t>
            </a:r>
            <a:endParaRPr lang="zh-CN" altLang="en-US" sz="2200"/>
          </a:p>
          <a:p>
            <a:pPr>
              <a:lnSpc>
                <a:spcPct val="150000"/>
              </a:lnSpc>
            </a:pPr>
            <a:endParaRPr lang="zh-CN" altLang="en-US" sz="2200"/>
          </a:p>
          <a:p>
            <a:pPr>
              <a:lnSpc>
                <a:spcPct val="150000"/>
              </a:lnSpc>
            </a:pPr>
            <a:r>
              <a:rPr lang="en-US" altLang="zh-CN" sz="2200"/>
              <a:t>      </a:t>
            </a:r>
            <a:r>
              <a:rPr lang="zh-CN" altLang="en-US" sz="2200"/>
              <a:t>符合</a:t>
            </a:r>
            <a:r>
              <a:rPr lang="en-US" altLang="zh-CN" sz="2200"/>
              <a:t>“</a:t>
            </a:r>
            <a:r>
              <a:rPr lang="zh-CN" altLang="en-US" sz="2200" b="1">
                <a:solidFill>
                  <a:schemeClr val="accent1"/>
                </a:solidFill>
              </a:rPr>
              <a:t>触发事件</a:t>
            </a:r>
            <a:r>
              <a:rPr lang="en-US" altLang="zh-CN" sz="2200" b="1">
                <a:solidFill>
                  <a:schemeClr val="accent1"/>
                </a:solidFill>
              </a:rPr>
              <a:t>-</a:t>
            </a:r>
            <a:r>
              <a:rPr lang="zh-CN" altLang="en-US" sz="2200" b="1">
                <a:solidFill>
                  <a:schemeClr val="accent1"/>
                </a:solidFill>
              </a:rPr>
              <a:t>行动</a:t>
            </a:r>
            <a:r>
              <a:rPr lang="en-US" altLang="zh-CN" sz="2200" b="1">
                <a:solidFill>
                  <a:schemeClr val="accent1"/>
                </a:solidFill>
              </a:rPr>
              <a:t>-</a:t>
            </a:r>
            <a:r>
              <a:rPr lang="zh-CN" altLang="en-US" sz="2200" b="1">
                <a:solidFill>
                  <a:schemeClr val="accent1"/>
                </a:solidFill>
              </a:rPr>
              <a:t>转变</a:t>
            </a:r>
            <a:r>
              <a:rPr lang="en-US" altLang="zh-CN" sz="2200"/>
              <a:t>”</a:t>
            </a:r>
            <a:r>
              <a:rPr lang="zh-CN" altLang="en-US" sz="2200"/>
              <a:t>的经典叙事弧</a:t>
            </a:r>
            <a:endParaRPr lang="zh-CN" altLang="en-US" sz="2200"/>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4">
                                            <p:txEl>
                                              <p:pRg st="9" end="9"/>
                                            </p:txEl>
                                          </p:spTgt>
                                        </p:tgtEl>
                                        <p:attrNameLst>
                                          <p:attrName>style.visibility</p:attrName>
                                        </p:attrNameLst>
                                      </p:cBhvr>
                                      <p:to>
                                        <p:strVal val="visible"/>
                                      </p:to>
                                    </p:set>
                                    <p:anim calcmode="discrete" valueType="clr">
                                      <p:cBhvr override="childStyle">
                                        <p:cTn id="29" dur="80"/>
                                        <p:tgtEl>
                                          <p:spTgt spid="4">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
                                            <p:txEl>
                                              <p:pRg st="9" end="9"/>
                                            </p:txEl>
                                          </p:spTgt>
                                        </p:tgtEl>
                                        <p:attrNameLst>
                                          <p:attrName>fillcolor</p:attrName>
                                        </p:attrNameLst>
                                      </p:cBhvr>
                                      <p:tavLst>
                                        <p:tav tm="0">
                                          <p:val>
                                            <p:clrVal>
                                              <a:schemeClr val="accent2"/>
                                            </p:clrVal>
                                          </p:val>
                                        </p:tav>
                                        <p:tav tm="50000">
                                          <p:val>
                                            <p:clrVal>
                                              <a:schemeClr val="hlink"/>
                                            </p:clrVal>
                                          </p:val>
                                        </p:tav>
                                      </p:tavLst>
                                    </p:anim>
                                    <p:set>
                                      <p:cBhvr>
                                        <p:cTn id="31" dur="80"/>
                                        <p:tgtEl>
                                          <p:spTgt spid="4">
                                            <p:txEl>
                                              <p:pRg st="9" end="9"/>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2000" fill="hold"/>
                                        <p:tgtEl>
                                          <p:spTgt spid="4">
                                            <p:txEl>
                                              <p:pRg st="11" end="1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l">
              <a:lnSpc>
                <a:spcPct val="110000"/>
              </a:lnSpc>
            </a:pPr>
            <a:r>
              <a:rPr kumimoji="1" lang="en-US" altLang="zh-CN"/>
              <a:t>  </a:t>
            </a:r>
            <a:r>
              <a:rPr kumimoji="1" lang="en-US" altLang="zh-CN" sz="2100"/>
              <a:t>   </a:t>
            </a:r>
            <a:endParaRPr kumimoji="1" lang="en-US" altLang="zh-CN" sz="2100" b="1"/>
          </a:p>
        </p:txBody>
      </p:sp>
      <p:sp>
        <p:nvSpPr>
          <p:cNvPr id="26"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4" name="文本框 3"/>
          <p:cNvSpPr txBox="1"/>
          <p:nvPr/>
        </p:nvSpPr>
        <p:spPr>
          <a:xfrm>
            <a:off x="621030" y="188595"/>
            <a:ext cx="11292205" cy="6739255"/>
          </a:xfrm>
          <a:prstGeom prst="rect">
            <a:avLst/>
          </a:prstGeom>
          <a:noFill/>
        </p:spPr>
        <p:txBody>
          <a:bodyPr wrap="square" rtlCol="0">
            <a:spAutoFit/>
          </a:bodyPr>
          <a:p>
            <a:r>
              <a:rPr lang="zh-CN" altLang="en-US" sz="2800" b="1">
                <a:solidFill>
                  <a:schemeClr val="bg1"/>
                </a:solidFill>
                <a:highlight>
                  <a:srgbClr val="008080"/>
                </a:highlight>
                <a:sym typeface="+mn-ea"/>
              </a:rPr>
              <a:t>范文评析</a:t>
            </a:r>
            <a:r>
              <a:rPr lang="en-US" altLang="zh-CN" sz="2800" b="1">
                <a:solidFill>
                  <a:schemeClr val="bg1"/>
                </a:solidFill>
                <a:highlight>
                  <a:srgbClr val="008080"/>
                </a:highlight>
                <a:sym typeface="+mn-ea"/>
              </a:rPr>
              <a:t> </a:t>
            </a:r>
            <a:r>
              <a:rPr lang="zh-CN" altLang="en-US" sz="2400" b="1">
                <a:ln w="15875"/>
                <a:gradFill>
                  <a:gsLst>
                    <a:gs pos="0">
                      <a:schemeClr val="accent1"/>
                    </a:gs>
                    <a:gs pos="100000">
                      <a:schemeClr val="accent6"/>
                    </a:gs>
                  </a:gsLst>
                  <a:lin ang="2700000" scaled="0"/>
                </a:gradFill>
                <a:effectLst/>
              </a:rPr>
              <a:t>二、主题深化技巧</a:t>
            </a:r>
            <a:endParaRPr lang="zh-CN" altLang="en-US" sz="2400" b="1">
              <a:ln w="15875"/>
              <a:gradFill>
                <a:gsLst>
                  <a:gs pos="0">
                    <a:schemeClr val="accent1"/>
                  </a:gs>
                  <a:gs pos="100000">
                    <a:schemeClr val="accent6"/>
                  </a:gs>
                </a:gsLst>
                <a:lin ang="2700000" scaled="0"/>
              </a:gradFill>
              <a:effectLst/>
            </a:endParaRPr>
          </a:p>
          <a:p>
            <a:endParaRPr lang="zh-CN" altLang="en-US" sz="2400" b="1">
              <a:ln w="15875"/>
              <a:gradFill>
                <a:gsLst>
                  <a:gs pos="0">
                    <a:schemeClr val="accent1"/>
                  </a:gs>
                  <a:gs pos="100000">
                    <a:schemeClr val="accent6"/>
                  </a:gs>
                </a:gsLst>
                <a:lin ang="2700000" scaled="0"/>
              </a:gradFill>
              <a:effectLst/>
            </a:endParaRPr>
          </a:p>
          <a:p>
            <a:r>
              <a:rPr lang="zh-CN" altLang="en-US" sz="2300" b="1"/>
              <a:t>象征物升级</a:t>
            </a:r>
            <a:endParaRPr lang="en-US" altLang="zh-CN"/>
          </a:p>
          <a:p>
            <a:pPr>
              <a:lnSpc>
                <a:spcPct val="150000"/>
              </a:lnSpc>
            </a:pPr>
            <a:r>
              <a:rPr lang="zh-CN" altLang="en-US" sz="2000"/>
              <a:t>原文：名字作为发音负担（</a:t>
            </a:r>
            <a:r>
              <a:rPr lang="en-US" altLang="zh-CN" sz="2000"/>
              <a:t>“hard-to-pronounce label”</a:t>
            </a:r>
            <a:r>
              <a:rPr lang="zh-CN" altLang="en-US" sz="2000"/>
              <a:t>）</a:t>
            </a:r>
            <a:endParaRPr lang="en-US" altLang="zh-CN" sz="2000"/>
          </a:p>
          <a:p>
            <a:pPr>
              <a:lnSpc>
                <a:spcPct val="150000"/>
              </a:lnSpc>
            </a:pPr>
            <a:r>
              <a:rPr lang="zh-CN" altLang="en-US" sz="2000"/>
              <a:t>续写：名字化为文化桥梁（</a:t>
            </a:r>
            <a:r>
              <a:rPr lang="en-US" altLang="zh-CN" sz="2000"/>
              <a:t>“bridge connecting us”</a:t>
            </a:r>
            <a:r>
              <a:rPr lang="zh-CN" altLang="en-US" sz="2000"/>
              <a:t>）</a:t>
            </a:r>
            <a:endParaRPr lang="zh-CN" altLang="en-US" sz="2000"/>
          </a:p>
          <a:p>
            <a:pPr>
              <a:lnSpc>
                <a:spcPct val="150000"/>
              </a:lnSpc>
            </a:pPr>
            <a:r>
              <a:rPr lang="zh-CN" altLang="en-US" sz="2000"/>
              <a:t>通过</a:t>
            </a:r>
            <a:r>
              <a:rPr lang="en-US" altLang="zh-CN" sz="2000"/>
              <a:t>“</a:t>
            </a:r>
            <a:r>
              <a:rPr lang="zh-CN" altLang="en-US" sz="2000"/>
              <a:t>秋雨</a:t>
            </a:r>
            <a:r>
              <a:rPr lang="en-US" altLang="zh-CN" sz="2000"/>
              <a:t>”</a:t>
            </a:r>
            <a:r>
              <a:rPr lang="zh-CN" altLang="en-US" sz="2000"/>
              <a:t>的诗意解读实现符号价值升华</a:t>
            </a:r>
            <a:endParaRPr lang="zh-CN" altLang="en-US" sz="2000"/>
          </a:p>
          <a:p>
            <a:endParaRPr lang="en-US" altLang="zh-CN"/>
          </a:p>
          <a:p>
            <a:pPr algn="l">
              <a:buClrTx/>
              <a:buSzTx/>
              <a:buFontTx/>
            </a:pPr>
            <a:endParaRPr lang="zh-CN" altLang="en-US" sz="2300" b="1"/>
          </a:p>
          <a:p>
            <a:pPr algn="l">
              <a:buClrTx/>
              <a:buSzTx/>
              <a:buFontTx/>
            </a:pPr>
            <a:endParaRPr lang="zh-CN" altLang="en-US" sz="2300" b="1"/>
          </a:p>
          <a:p>
            <a:pPr algn="l">
              <a:buClrTx/>
              <a:buSzTx/>
              <a:buFontTx/>
            </a:pPr>
            <a:r>
              <a:rPr lang="zh-CN" altLang="en-US" sz="2300" b="1"/>
              <a:t>对比手法</a:t>
            </a:r>
            <a:endParaRPr lang="en-US" altLang="zh-CN"/>
          </a:p>
          <a:p>
            <a:pPr>
              <a:lnSpc>
                <a:spcPct val="150000"/>
              </a:lnSpc>
            </a:pPr>
            <a:r>
              <a:rPr lang="en-US" altLang="zh-CN" b="1">
                <a:solidFill>
                  <a:schemeClr val="accent1"/>
                </a:solidFill>
              </a:rPr>
              <a:t>	                	                                  </a:t>
            </a:r>
            <a:endParaRPr lang="zh-CN" altLang="en-US" b="1">
              <a:solidFill>
                <a:schemeClr val="accent1"/>
              </a:solidFill>
            </a:endParaRPr>
          </a:p>
          <a:p>
            <a:pPr>
              <a:lnSpc>
                <a:spcPct val="150000"/>
              </a:lnSpc>
            </a:pPr>
            <a:r>
              <a:rPr lang="en-US" altLang="zh-CN"/>
              <a:t>		                                     </a:t>
            </a:r>
            <a:endParaRPr lang="zh-CN" altLang="en-US"/>
          </a:p>
          <a:p>
            <a:pPr>
              <a:lnSpc>
                <a:spcPct val="150000"/>
              </a:lnSpc>
            </a:pPr>
            <a:r>
              <a:rPr lang="en-US" altLang="zh-CN"/>
              <a:t>	              	                                                	        </a:t>
            </a:r>
            <a:endParaRPr lang="zh-CN" altLang="en-US"/>
          </a:p>
          <a:p>
            <a:pPr>
              <a:lnSpc>
                <a:spcPct val="150000"/>
              </a:lnSpc>
            </a:pPr>
            <a:r>
              <a:rPr lang="zh-CN" altLang="en-US" sz="2200" b="1"/>
              <a:t>感官唤醒</a:t>
            </a:r>
            <a:r>
              <a:rPr lang="en-US" altLang="zh-CN" sz="2200" b="1"/>
              <a:t>   </a:t>
            </a:r>
            <a:r>
              <a:rPr lang="zh-CN" altLang="en-US">
                <a:sym typeface="+mn-ea"/>
              </a:rPr>
              <a:t>多感官描写强化文化沉浸感</a:t>
            </a:r>
            <a:endParaRPr lang="en-US" altLang="zh-CN"/>
          </a:p>
          <a:p>
            <a:pPr>
              <a:lnSpc>
                <a:spcPct val="150000"/>
              </a:lnSpc>
            </a:pPr>
            <a:r>
              <a:rPr lang="zh-CN" altLang="en-US" sz="2200"/>
              <a:t>视觉：枫叶飘落（</a:t>
            </a:r>
            <a:r>
              <a:rPr lang="en-US" altLang="zh-CN" sz="2200"/>
              <a:t>“maple leaves falling”</a:t>
            </a:r>
            <a:r>
              <a:rPr lang="zh-CN" altLang="en-US" sz="2200"/>
              <a:t>）</a:t>
            </a:r>
            <a:r>
              <a:rPr lang="en-US" altLang="en-US" sz="2200"/>
              <a:t>→</a:t>
            </a:r>
            <a:r>
              <a:rPr lang="en-US" altLang="zh-CN" sz="2200"/>
              <a:t> </a:t>
            </a:r>
            <a:r>
              <a:rPr lang="zh-CN" altLang="en-US" sz="2200"/>
              <a:t>呼应</a:t>
            </a:r>
            <a:r>
              <a:rPr lang="en-US" altLang="zh-CN" sz="2200"/>
              <a:t>“</a:t>
            </a:r>
            <a:r>
              <a:rPr lang="zh-CN" altLang="en-US" sz="2200"/>
              <a:t>秋雨</a:t>
            </a:r>
            <a:r>
              <a:rPr lang="en-US" altLang="zh-CN" sz="2200"/>
              <a:t>”</a:t>
            </a:r>
            <a:r>
              <a:rPr lang="zh-CN" altLang="en-US" sz="2200"/>
              <a:t>意境</a:t>
            </a:r>
            <a:endParaRPr lang="en-US" altLang="zh-CN" sz="2200"/>
          </a:p>
          <a:p>
            <a:pPr>
              <a:lnSpc>
                <a:spcPct val="150000"/>
              </a:lnSpc>
            </a:pPr>
            <a:r>
              <a:rPr lang="zh-CN" altLang="en-US" sz="2200"/>
              <a:t>听觉：清晰缓慢的发音（</a:t>
            </a:r>
            <a:r>
              <a:rPr lang="en-US" altLang="zh-CN" sz="2200"/>
              <a:t>“said slowly and clearly”</a:t>
            </a:r>
            <a:r>
              <a:rPr lang="zh-CN" altLang="en-US" sz="2200"/>
              <a:t>）</a:t>
            </a:r>
            <a:r>
              <a:rPr lang="en-US" altLang="en-US" sz="2200"/>
              <a:t>→</a:t>
            </a:r>
            <a:r>
              <a:rPr lang="en-US" altLang="zh-CN" sz="2200"/>
              <a:t> </a:t>
            </a:r>
            <a:r>
              <a:rPr lang="zh-CN" altLang="en-US" sz="2200"/>
              <a:t>与原文慌乱形成反差</a:t>
            </a:r>
            <a:endParaRPr lang="zh-CN" altLang="en-US" sz="2200"/>
          </a:p>
        </p:txBody>
      </p:sp>
      <p:graphicFrame>
        <p:nvGraphicFramePr>
          <p:cNvPr id="6" name="表格 5"/>
          <p:cNvGraphicFramePr/>
          <p:nvPr>
            <p:custDataLst>
              <p:tags r:id="rId1"/>
            </p:custDataLst>
          </p:nvPr>
        </p:nvGraphicFramePr>
        <p:xfrm>
          <a:off x="2135505" y="2996565"/>
          <a:ext cx="8862060" cy="2148840"/>
        </p:xfrm>
        <a:graphic>
          <a:graphicData uri="http://schemas.openxmlformats.org/drawingml/2006/table">
            <a:tbl>
              <a:tblPr firstRow="1" bandRow="1">
                <a:tableStyleId>{5C22544A-7EE6-4342-B048-85BDC9FD1C3A}</a:tableStyleId>
              </a:tblPr>
              <a:tblGrid>
                <a:gridCol w="2418080"/>
                <a:gridCol w="3743325"/>
                <a:gridCol w="2700655"/>
              </a:tblGrid>
              <a:tr h="365760">
                <a:tc>
                  <a:txBody>
                    <a:bodyPr/>
                    <a:p>
                      <a:pPr algn="ctr">
                        <a:buNone/>
                      </a:pPr>
                      <a:r>
                        <a:rPr lang="zh-CN" altLang="en-US">
                          <a:solidFill>
                            <a:schemeClr val="bg1"/>
                          </a:solidFill>
                          <a:sym typeface="+mn-ea"/>
                        </a:rPr>
                        <a:t>原文场景</a:t>
                      </a:r>
                      <a:endParaRPr lang="zh-CN" altLang="en-US">
                        <a:solidFill>
                          <a:schemeClr val="bg1"/>
                        </a:solidFill>
                        <a:sym typeface="+mn-ea"/>
                      </a:endParaRPr>
                    </a:p>
                  </a:txBody>
                  <a:tcPr/>
                </a:tc>
                <a:tc>
                  <a:txBody>
                    <a:bodyPr/>
                    <a:p>
                      <a:pPr algn="ctr">
                        <a:buNone/>
                      </a:pPr>
                      <a:r>
                        <a:rPr lang="en-US" altLang="zh-CN">
                          <a:solidFill>
                            <a:schemeClr val="accent1"/>
                          </a:solidFill>
                          <a:sym typeface="+mn-ea"/>
                        </a:rPr>
                        <a:t> </a:t>
                      </a:r>
                      <a:r>
                        <a:rPr lang="zh-CN" altLang="en-US">
                          <a:solidFill>
                            <a:schemeClr val="bg1"/>
                          </a:solidFill>
                          <a:cs typeface="+mn-ea"/>
                          <a:sym typeface="+mn-ea"/>
                        </a:rPr>
                        <a:t>续写场景</a:t>
                      </a:r>
                      <a:endParaRPr lang="zh-CN" altLang="en-US"/>
                    </a:p>
                  </a:txBody>
                  <a:tcPr/>
                </a:tc>
                <a:tc>
                  <a:txBody>
                    <a:bodyPr/>
                    <a:p>
                      <a:pPr>
                        <a:buNone/>
                      </a:pPr>
                      <a:r>
                        <a:rPr lang="en-US" altLang="zh-CN">
                          <a:solidFill>
                            <a:schemeClr val="accent1"/>
                          </a:solidFill>
                          <a:sym typeface="+mn-ea"/>
                        </a:rPr>
                        <a:t>      </a:t>
                      </a:r>
                      <a:r>
                        <a:rPr lang="zh-CN" altLang="en-US">
                          <a:solidFill>
                            <a:schemeClr val="bg1"/>
                          </a:solidFill>
                          <a:cs typeface="+mn-ea"/>
                          <a:sym typeface="+mn-ea"/>
                        </a:rPr>
                        <a:t>对比意义</a:t>
                      </a:r>
                      <a:endParaRPr lang="zh-CN" altLang="en-US"/>
                    </a:p>
                  </a:txBody>
                  <a:tcPr/>
                </a:tc>
              </a:tr>
              <a:tr h="502920">
                <a:tc>
                  <a:txBody>
                    <a:bodyPr/>
                    <a:p>
                      <a:pPr algn="ctr">
                        <a:lnSpc>
                          <a:spcPct val="150000"/>
                        </a:lnSpc>
                        <a:buNone/>
                      </a:pPr>
                      <a:r>
                        <a:rPr lang="zh-CN" altLang="en-US" b="1">
                          <a:sym typeface="+mn-ea"/>
                        </a:rPr>
                        <a:t>教授反复念错的尴尬</a:t>
                      </a:r>
                      <a:endParaRPr lang="zh-CN" altLang="en-US" b="1">
                        <a:sym typeface="+mn-ea"/>
                      </a:endParaRPr>
                    </a:p>
                  </a:txBody>
                  <a:tcPr/>
                </a:tc>
                <a:tc>
                  <a:txBody>
                    <a:bodyPr/>
                    <a:p>
                      <a:pPr algn="ctr">
                        <a:lnSpc>
                          <a:spcPct val="150000"/>
                        </a:lnSpc>
                        <a:buNone/>
                      </a:pPr>
                      <a:r>
                        <a:rPr lang="zh-CN" altLang="en-US" b="1">
                          <a:sym typeface="+mn-ea"/>
                        </a:rPr>
                        <a:t>全班安静聆听</a:t>
                      </a:r>
                      <a:endParaRPr lang="zh-CN" altLang="en-US" b="1">
                        <a:sym typeface="+mn-ea"/>
                      </a:endParaRPr>
                    </a:p>
                  </a:txBody>
                  <a:tcPr/>
                </a:tc>
                <a:tc>
                  <a:txBody>
                    <a:bodyPr/>
                    <a:p>
                      <a:pPr algn="ctr">
                        <a:lnSpc>
                          <a:spcPct val="150000"/>
                        </a:lnSpc>
                        <a:buNone/>
                      </a:pPr>
                      <a:r>
                        <a:rPr lang="zh-CN" altLang="en-US" b="1">
                          <a:sym typeface="+mn-ea"/>
                        </a:rPr>
                        <a:t>从排斥到接纳</a:t>
                      </a:r>
                      <a:endParaRPr lang="zh-CN" altLang="en-US" b="1">
                        <a:sym typeface="+mn-ea"/>
                      </a:endParaRPr>
                    </a:p>
                  </a:txBody>
                  <a:tcPr/>
                </a:tc>
              </a:tr>
              <a:tr h="502920">
                <a:tc>
                  <a:txBody>
                    <a:bodyPr/>
                    <a:p>
                      <a:pPr algn="ctr">
                        <a:lnSpc>
                          <a:spcPct val="150000"/>
                        </a:lnSpc>
                        <a:buNone/>
                      </a:pPr>
                      <a:r>
                        <a:rPr lang="zh-CN" altLang="en-US" b="1">
                          <a:sym typeface="+mn-ea"/>
                        </a:rPr>
                        <a:t>被迫耸肩强笑</a:t>
                      </a:r>
                      <a:endParaRPr lang="zh-CN" altLang="en-US" b="1">
                        <a:sym typeface="+mn-ea"/>
                      </a:endParaRPr>
                    </a:p>
                  </a:txBody>
                  <a:tcPr/>
                </a:tc>
                <a:tc>
                  <a:txBody>
                    <a:bodyPr/>
                    <a:p>
                      <a:pPr algn="ctr">
                        <a:lnSpc>
                          <a:spcPct val="150000"/>
                        </a:lnSpc>
                        <a:buNone/>
                      </a:pPr>
                      <a:r>
                        <a:rPr lang="zh-CN" altLang="en-US" b="1">
                          <a:sym typeface="+mn-ea"/>
                        </a:rPr>
                        <a:t>主动微笑教学</a:t>
                      </a:r>
                      <a:endParaRPr lang="zh-CN" altLang="en-US" b="1">
                        <a:sym typeface="+mn-ea"/>
                      </a:endParaRPr>
                    </a:p>
                  </a:txBody>
                  <a:tcPr/>
                </a:tc>
                <a:tc>
                  <a:txBody>
                    <a:bodyPr/>
                    <a:p>
                      <a:pPr algn="ctr">
                        <a:lnSpc>
                          <a:spcPct val="150000"/>
                        </a:lnSpc>
                        <a:buNone/>
                      </a:pPr>
                      <a:r>
                        <a:rPr lang="zh-CN" altLang="en-US" b="1">
                          <a:sym typeface="+mn-ea"/>
                        </a:rPr>
                        <a:t>从防御到开放</a:t>
                      </a:r>
                      <a:endParaRPr lang="zh-CN" altLang="en-US" b="1">
                        <a:sym typeface="+mn-ea"/>
                      </a:endParaRPr>
                    </a:p>
                  </a:txBody>
                  <a:tcPr/>
                </a:tc>
              </a:tr>
              <a:tr h="777240">
                <a:tc>
                  <a:txBody>
                    <a:bodyPr/>
                    <a:p>
                      <a:pPr algn="ctr">
                        <a:lnSpc>
                          <a:spcPct val="150000"/>
                        </a:lnSpc>
                        <a:buNone/>
                      </a:pPr>
                      <a:r>
                        <a:rPr lang="zh-CN" altLang="en-US" b="1">
                          <a:sym typeface="+mn-ea"/>
                        </a:rPr>
                        <a:t>名字引发哄笑</a:t>
                      </a:r>
                      <a:endParaRPr lang="zh-CN" altLang="en-US" b="1">
                        <a:sym typeface="+mn-ea"/>
                      </a:endParaRPr>
                    </a:p>
                  </a:txBody>
                  <a:tcPr/>
                </a:tc>
                <a:tc>
                  <a:txBody>
                    <a:bodyPr/>
                    <a:p>
                      <a:pPr algn="ctr">
                        <a:lnSpc>
                          <a:spcPct val="150000"/>
                        </a:lnSpc>
                        <a:buNone/>
                      </a:pPr>
                      <a:r>
                        <a:rPr lang="en-US" altLang="zh-CN" b="1">
                          <a:sym typeface="+mn-ea"/>
                        </a:rPr>
                        <a:t> </a:t>
                      </a:r>
                      <a:r>
                        <a:rPr lang="zh-CN" altLang="en-US" b="1">
                          <a:sym typeface="+mn-ea"/>
                        </a:rPr>
                        <a:t>名字收获赞叹（</a:t>
                      </a:r>
                      <a:r>
                        <a:rPr lang="en-US" altLang="zh-CN" b="1">
                          <a:sym typeface="+mn-ea"/>
                        </a:rPr>
                        <a:t>“like a painting”</a:t>
                      </a:r>
                      <a:r>
                        <a:rPr lang="zh-CN" altLang="en-US" b="1">
                          <a:sym typeface="+mn-ea"/>
                        </a:rPr>
                        <a:t>）</a:t>
                      </a:r>
                      <a:endParaRPr lang="zh-CN" altLang="en-US" b="1"/>
                    </a:p>
                  </a:txBody>
                  <a:tcPr/>
                </a:tc>
                <a:tc>
                  <a:txBody>
                    <a:bodyPr/>
                    <a:p>
                      <a:pPr algn="ctr">
                        <a:lnSpc>
                          <a:spcPct val="150000"/>
                        </a:lnSpc>
                        <a:buNone/>
                      </a:pPr>
                      <a:r>
                        <a:rPr lang="zh-CN" altLang="en-US" b="1">
                          <a:sym typeface="+mn-ea"/>
                        </a:rPr>
                        <a:t>文化误读</a:t>
                      </a:r>
                      <a:r>
                        <a:rPr lang="en-US" altLang="en-US" b="1">
                          <a:sym typeface="+mn-ea"/>
                        </a:rPr>
                        <a:t>→</a:t>
                      </a:r>
                      <a:r>
                        <a:rPr lang="zh-CN" altLang="en-US" b="1">
                          <a:sym typeface="+mn-ea"/>
                        </a:rPr>
                        <a:t>文化欣赏</a:t>
                      </a:r>
                      <a:endParaRPr lang="zh-CN" altLang="en-US" b="1"/>
                    </a:p>
                    <a:p>
                      <a:pPr algn="ctr">
                        <a:buNone/>
                      </a:pPr>
                      <a:endParaRPr lang="zh-CN" altLang="en-US" b="1"/>
                    </a:p>
                  </a:txBody>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nodeType="clickEffect">
                                  <p:stCondLst>
                                    <p:cond delay="0"/>
                                  </p:stCondLst>
                                  <p:iterate type="lt">
                                    <p:tmPct val="50000"/>
                                  </p:iterate>
                                  <p:childTnLst>
                                    <p:set>
                                      <p:cBhvr>
                                        <p:cTn id="22" dur="1" fill="hold">
                                          <p:stCondLst>
                                            <p:cond delay="0"/>
                                          </p:stCondLst>
                                        </p:cTn>
                                        <p:tgtEl>
                                          <p:spTgt spid="4">
                                            <p:txEl>
                                              <p:pRg st="5" end="5"/>
                                            </p:txEl>
                                          </p:spTgt>
                                        </p:tgtEl>
                                        <p:attrNameLst>
                                          <p:attrName>style.visibility</p:attrName>
                                        </p:attrNameLst>
                                      </p:cBhvr>
                                      <p:to>
                                        <p:strVal val="visible"/>
                                      </p:to>
                                    </p:set>
                                    <p:anim calcmode="discrete" valueType="clr">
                                      <p:cBhvr override="childStyle">
                                        <p:cTn id="23" dur="80"/>
                                        <p:tgtEl>
                                          <p:spTgt spid="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xEl>
                                              <p:pRg st="5" end="5"/>
                                            </p:txEl>
                                          </p:spTgt>
                                        </p:tgtEl>
                                        <p:attrNameLst>
                                          <p:attrName>fillcolor</p:attrName>
                                        </p:attrNameLst>
                                      </p:cBhvr>
                                      <p:tavLst>
                                        <p:tav tm="0">
                                          <p:val>
                                            <p:clrVal>
                                              <a:schemeClr val="accent2"/>
                                            </p:clrVal>
                                          </p:val>
                                        </p:tav>
                                        <p:tav tm="50000">
                                          <p:val>
                                            <p:clrVal>
                                              <a:schemeClr val="hlink"/>
                                            </p:clrVal>
                                          </p:val>
                                        </p:tav>
                                      </p:tavLst>
                                    </p:anim>
                                    <p:set>
                                      <p:cBhvr>
                                        <p:cTn id="25" dur="80"/>
                                        <p:tgtEl>
                                          <p:spTgt spid="4">
                                            <p:txEl>
                                              <p:pRg st="5" end="5"/>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4" end="14"/>
                                            </p:txEl>
                                          </p:spTgt>
                                        </p:tgtEl>
                                        <p:attrNameLst>
                                          <p:attrName>style.visibility</p:attrName>
                                        </p:attrNameLst>
                                      </p:cBhvr>
                                      <p:to>
                                        <p:strVal val="visible"/>
                                      </p:to>
                                    </p:set>
                                    <p:anim calcmode="lin" valueType="num">
                                      <p:cBhvr additive="base">
                                        <p:cTn id="44"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15" end="15"/>
                                            </p:txEl>
                                          </p:spTgt>
                                        </p:tgtEl>
                                        <p:attrNameLst>
                                          <p:attrName>style.visibility</p:attrName>
                                        </p:attrNameLst>
                                      </p:cBhvr>
                                      <p:to>
                                        <p:strVal val="visible"/>
                                      </p:to>
                                    </p:set>
                                    <p:anim calcmode="lin" valueType="num">
                                      <p:cBhvr additive="base">
                                        <p:cTn id="50"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1912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l">
              <a:lnSpc>
                <a:spcPct val="110000"/>
              </a:lnSpc>
            </a:pPr>
            <a:r>
              <a:rPr kumimoji="1" lang="en-US" altLang="zh-CN"/>
              <a:t>  </a:t>
            </a:r>
            <a:r>
              <a:rPr kumimoji="1" lang="en-US" altLang="zh-CN" sz="2100"/>
              <a:t>   </a:t>
            </a:r>
            <a:endParaRPr kumimoji="1" lang="en-US" altLang="zh-CN" sz="2100" b="1"/>
          </a:p>
        </p:txBody>
      </p:sp>
      <p:sp>
        <p:nvSpPr>
          <p:cNvPr id="26"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4" name="文本框 3"/>
          <p:cNvSpPr txBox="1"/>
          <p:nvPr/>
        </p:nvSpPr>
        <p:spPr>
          <a:xfrm>
            <a:off x="767080" y="404495"/>
            <a:ext cx="11161395" cy="6032500"/>
          </a:xfrm>
          <a:prstGeom prst="rect">
            <a:avLst/>
          </a:prstGeom>
          <a:noFill/>
        </p:spPr>
        <p:txBody>
          <a:bodyPr wrap="square" rtlCol="0">
            <a:noAutofit/>
          </a:bodyPr>
          <a:p>
            <a:r>
              <a:rPr lang="zh-CN" altLang="en-US" sz="2400" b="1">
                <a:solidFill>
                  <a:schemeClr val="bg1"/>
                </a:solidFill>
                <a:highlight>
                  <a:srgbClr val="008080"/>
                </a:highlight>
                <a:sym typeface="+mn-ea"/>
              </a:rPr>
              <a:t>范文评析</a:t>
            </a:r>
            <a:r>
              <a:rPr lang="en-US" altLang="zh-CN" sz="2400" b="1">
                <a:solidFill>
                  <a:schemeClr val="bg1"/>
                </a:solidFill>
                <a:highlight>
                  <a:srgbClr val="008080"/>
                </a:highlight>
                <a:sym typeface="+mn-ea"/>
              </a:rPr>
              <a:t> </a:t>
            </a:r>
            <a:r>
              <a:rPr lang="zh-CN" altLang="en-US" sz="2400" b="1">
                <a:ln w="15875"/>
                <a:gradFill>
                  <a:gsLst>
                    <a:gs pos="0">
                      <a:schemeClr val="accent1"/>
                    </a:gs>
                    <a:gs pos="100000">
                      <a:schemeClr val="accent6"/>
                    </a:gs>
                  </a:gsLst>
                  <a:lin ang="2700000" scaled="0"/>
                </a:gradFill>
                <a:effectLst/>
              </a:rPr>
              <a:t>三、心理描写亮点</a:t>
            </a:r>
            <a:endParaRPr lang="zh-CN" altLang="en-US" sz="2400" b="1">
              <a:ln w="15875"/>
              <a:gradFill>
                <a:gsLst>
                  <a:gs pos="0">
                    <a:schemeClr val="accent1"/>
                  </a:gs>
                  <a:gs pos="100000">
                    <a:schemeClr val="accent6"/>
                  </a:gs>
                </a:gsLst>
                <a:lin ang="2700000" scaled="0"/>
              </a:gradFill>
              <a:effectLst/>
            </a:endParaRPr>
          </a:p>
          <a:p>
            <a:r>
              <a:rPr lang="en-US" altLang="zh-CN"/>
              <a:t>		</a:t>
            </a:r>
            <a:endParaRPr lang="zh-CN" altLang="en-US"/>
          </a:p>
          <a:p>
            <a:r>
              <a:rPr lang="en-US" altLang="zh-CN"/>
              <a:t>		</a:t>
            </a:r>
            <a:endParaRPr lang="zh-CN" altLang="en-US"/>
          </a:p>
          <a:p>
            <a:r>
              <a:rPr lang="en-US" altLang="zh-CN"/>
              <a:t>		</a:t>
            </a:r>
            <a:endParaRPr lang="zh-CN" altLang="en-US"/>
          </a:p>
          <a:p>
            <a:r>
              <a:rPr lang="en-US" altLang="zh-CN"/>
              <a:t>		</a:t>
            </a:r>
            <a:endParaRPr lang="zh-CN" altLang="en-US"/>
          </a:p>
          <a:p>
            <a:r>
              <a:rPr lang="en-US" altLang="zh-CN"/>
              <a:t>		</a:t>
            </a:r>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r>
              <a:rPr lang="zh-CN" altLang="en-US" sz="2400" b="1"/>
              <a:t>心理成长弧光：</a:t>
            </a:r>
            <a:endParaRPr lang="zh-CN" altLang="en-US" sz="2400" b="1"/>
          </a:p>
          <a:p>
            <a:endParaRPr lang="zh-CN" altLang="en-US" sz="2000" b="1" kern="0">
              <a:solidFill>
                <a:schemeClr val="dk1"/>
              </a:solidFill>
              <a:latin typeface="Arial" panose="020B0604020202020204" pitchFamily="34" charset="0"/>
              <a:ea typeface="Arial" panose="020B0604020202020204" pitchFamily="34" charset="0"/>
              <a:cs typeface="+mn-ea"/>
            </a:endParaRPr>
          </a:p>
          <a:p>
            <a:r>
              <a:rPr lang="zh-CN" altLang="en-US" sz="2300" b="1" kern="0">
                <a:solidFill>
                  <a:schemeClr val="dk1"/>
                </a:solidFill>
                <a:latin typeface="Arial" panose="020B0604020202020204" pitchFamily="34" charset="0"/>
                <a:ea typeface="Arial" panose="020B0604020202020204" pitchFamily="34" charset="0"/>
                <a:cs typeface="+mn-ea"/>
              </a:rPr>
              <a:t>创伤记忆 → 呼吸蓄力 → 诗意表达 → 获得共鸣 → 重建认同</a:t>
            </a:r>
            <a:endParaRPr lang="zh-CN" altLang="en-US" sz="2300" b="1" kern="0">
              <a:solidFill>
                <a:schemeClr val="dk1"/>
              </a:solidFill>
              <a:latin typeface="Arial" panose="020B0604020202020204" pitchFamily="34" charset="0"/>
              <a:ea typeface="Arial" panose="020B0604020202020204" pitchFamily="34" charset="0"/>
              <a:cs typeface="+mn-ea"/>
            </a:endParaRPr>
          </a:p>
        </p:txBody>
      </p:sp>
      <p:graphicFrame>
        <p:nvGraphicFramePr>
          <p:cNvPr id="5" name="表格 4"/>
          <p:cNvGraphicFramePr/>
          <p:nvPr>
            <p:custDataLst>
              <p:tags r:id="rId1"/>
            </p:custDataLst>
          </p:nvPr>
        </p:nvGraphicFramePr>
        <p:xfrm>
          <a:off x="951865" y="1268730"/>
          <a:ext cx="10677525" cy="3327400"/>
        </p:xfrm>
        <a:graphic>
          <a:graphicData uri="http://schemas.openxmlformats.org/drawingml/2006/table">
            <a:tbl>
              <a:tblPr firstRow="1" bandRow="1">
                <a:tableStyleId>{5C22544A-7EE6-4342-B048-85BDC9FD1C3A}</a:tableStyleId>
              </a:tblPr>
              <a:tblGrid>
                <a:gridCol w="3643630"/>
                <a:gridCol w="2458720"/>
                <a:gridCol w="4575175"/>
              </a:tblGrid>
              <a:tr h="665480">
                <a:tc>
                  <a:txBody>
                    <a:bodyPr/>
                    <a:p>
                      <a:pPr algn="ctr">
                        <a:lnSpc>
                          <a:spcPct val="150000"/>
                        </a:lnSpc>
                        <a:buNone/>
                      </a:pPr>
                      <a:r>
                        <a:rPr lang="zh-CN" altLang="en-US" sz="2200">
                          <a:sym typeface="+mn-ea"/>
                        </a:rPr>
                        <a:t>动作细节</a:t>
                      </a:r>
                      <a:endParaRPr lang="zh-CN" altLang="en-US" sz="2200">
                        <a:sym typeface="+mn-ea"/>
                      </a:endParaRPr>
                    </a:p>
                  </a:txBody>
                  <a:tcPr/>
                </a:tc>
                <a:tc>
                  <a:txBody>
                    <a:bodyPr/>
                    <a:p>
                      <a:pPr algn="ctr">
                        <a:lnSpc>
                          <a:spcPct val="150000"/>
                        </a:lnSpc>
                        <a:buNone/>
                      </a:pPr>
                      <a:r>
                        <a:rPr lang="zh-CN" altLang="en-US" sz="2200">
                          <a:sym typeface="+mn-ea"/>
                        </a:rPr>
                        <a:t>隐含情绪</a:t>
                      </a:r>
                      <a:endParaRPr lang="zh-CN" altLang="en-US" sz="2200">
                        <a:sym typeface="+mn-ea"/>
                      </a:endParaRPr>
                    </a:p>
                  </a:txBody>
                  <a:tcPr/>
                </a:tc>
                <a:tc>
                  <a:txBody>
                    <a:bodyPr/>
                    <a:p>
                      <a:pPr algn="ctr">
                        <a:lnSpc>
                          <a:spcPct val="150000"/>
                        </a:lnSpc>
                        <a:buNone/>
                      </a:pPr>
                      <a:r>
                        <a:rPr lang="zh-CN" altLang="en-US" sz="2200">
                          <a:sym typeface="+mn-ea"/>
                        </a:rPr>
                        <a:t>原文呼应</a:t>
                      </a:r>
                      <a:endParaRPr lang="zh-CN" altLang="en-US" sz="2200">
                        <a:sym typeface="+mn-ea"/>
                      </a:endParaRPr>
                    </a:p>
                  </a:txBody>
                  <a:tcPr/>
                </a:tc>
              </a:tr>
              <a:tr h="665480">
                <a:tc>
                  <a:txBody>
                    <a:bodyPr/>
                    <a:p>
                      <a:pPr>
                        <a:lnSpc>
                          <a:spcPct val="150000"/>
                        </a:lnSpc>
                        <a:buNone/>
                      </a:pPr>
                      <a:r>
                        <a:rPr lang="en-US" altLang="zh-CN" sz="2000" b="1">
                          <a:sym typeface="+mn-ea"/>
                        </a:rPr>
                        <a:t>Hesitating</a:t>
                      </a:r>
                      <a:r>
                        <a:rPr lang="zh-CN" altLang="en-US" sz="2000" b="1">
                          <a:sym typeface="+mn-ea"/>
                        </a:rPr>
                        <a:t>（犹豫）</a:t>
                      </a:r>
                      <a:endParaRPr lang="zh-CN" altLang="en-US" sz="2000" b="1">
                        <a:sym typeface="+mn-ea"/>
                      </a:endParaRPr>
                    </a:p>
                  </a:txBody>
                  <a:tcPr/>
                </a:tc>
                <a:tc>
                  <a:txBody>
                    <a:bodyPr/>
                    <a:p>
                      <a:pPr>
                        <a:lnSpc>
                          <a:spcPct val="150000"/>
                        </a:lnSpc>
                        <a:buNone/>
                      </a:pPr>
                      <a:r>
                        <a:rPr lang="zh-CN" altLang="en-US" sz="2000" b="1">
                          <a:sym typeface="+mn-ea"/>
                        </a:rPr>
                        <a:t>创伤记忆闪回</a:t>
                      </a:r>
                      <a:endParaRPr lang="zh-CN" altLang="en-US" sz="2000" b="1">
                        <a:sym typeface="+mn-ea"/>
                      </a:endParaRPr>
                    </a:p>
                  </a:txBody>
                  <a:tcPr/>
                </a:tc>
                <a:tc>
                  <a:txBody>
                    <a:bodyPr/>
                    <a:p>
                      <a:pPr>
                        <a:lnSpc>
                          <a:spcPct val="150000"/>
                        </a:lnSpc>
                        <a:buNone/>
                      </a:pPr>
                      <a:r>
                        <a:rPr lang="zh-CN" altLang="en-US" sz="2000" b="1">
                          <a:sym typeface="+mn-ea"/>
                        </a:rPr>
                        <a:t>呼应课堂尴尬事件</a:t>
                      </a:r>
                      <a:endParaRPr lang="zh-CN" altLang="en-US" sz="2000" b="1">
                        <a:sym typeface="+mn-ea"/>
                      </a:endParaRPr>
                    </a:p>
                  </a:txBody>
                  <a:tcPr/>
                </a:tc>
              </a:tr>
              <a:tr h="665480">
                <a:tc>
                  <a:txBody>
                    <a:bodyPr/>
                    <a:p>
                      <a:pPr>
                        <a:lnSpc>
                          <a:spcPct val="150000"/>
                        </a:lnSpc>
                        <a:buNone/>
                      </a:pPr>
                      <a:r>
                        <a:rPr lang="en-US" altLang="zh-CN" sz="2000" b="1">
                          <a:sym typeface="+mn-ea"/>
                        </a:rPr>
                        <a:t>Took a deep breath</a:t>
                      </a:r>
                      <a:r>
                        <a:rPr lang="zh-CN" altLang="en-US" sz="2000" b="1">
                          <a:sym typeface="+mn-ea"/>
                        </a:rPr>
                        <a:t>（深呼吸）</a:t>
                      </a:r>
                      <a:endParaRPr lang="zh-CN" altLang="en-US" sz="2000" b="1">
                        <a:sym typeface="+mn-ea"/>
                      </a:endParaRPr>
                    </a:p>
                  </a:txBody>
                  <a:tcPr/>
                </a:tc>
                <a:tc>
                  <a:txBody>
                    <a:bodyPr/>
                    <a:p>
                      <a:pPr>
                        <a:lnSpc>
                          <a:spcPct val="150000"/>
                        </a:lnSpc>
                        <a:buNone/>
                      </a:pPr>
                      <a:r>
                        <a:rPr lang="zh-CN" altLang="en-US" sz="2000" b="1">
                          <a:sym typeface="+mn-ea"/>
                        </a:rPr>
                        <a:t>突破心理防线</a:t>
                      </a:r>
                      <a:endParaRPr lang="zh-CN" altLang="en-US" sz="2000" b="1">
                        <a:sym typeface="+mn-ea"/>
                      </a:endParaRPr>
                    </a:p>
                  </a:txBody>
                  <a:tcPr/>
                </a:tc>
                <a:tc>
                  <a:txBody>
                    <a:bodyPr/>
                    <a:p>
                      <a:pPr>
                        <a:lnSpc>
                          <a:spcPct val="150000"/>
                        </a:lnSpc>
                        <a:buNone/>
                      </a:pPr>
                      <a:r>
                        <a:rPr lang="zh-CN" altLang="en-US" sz="2000" b="1">
                          <a:sym typeface="+mn-ea"/>
                        </a:rPr>
                        <a:t>替代原文</a:t>
                      </a:r>
                      <a:r>
                        <a:rPr lang="en-US" altLang="zh-CN" sz="2000" b="1">
                          <a:sym typeface="+mn-ea"/>
                        </a:rPr>
                        <a:t>“forced a smile”</a:t>
                      </a:r>
                      <a:r>
                        <a:rPr lang="zh-CN" altLang="en-US" sz="2000" b="1">
                          <a:sym typeface="+mn-ea"/>
                        </a:rPr>
                        <a:t>的假笑</a:t>
                      </a:r>
                      <a:endParaRPr lang="zh-CN" altLang="en-US" sz="2000" b="1">
                        <a:sym typeface="+mn-ea"/>
                      </a:endParaRPr>
                    </a:p>
                  </a:txBody>
                  <a:tcPr/>
                </a:tc>
              </a:tr>
              <a:tr h="665480">
                <a:tc>
                  <a:txBody>
                    <a:bodyPr/>
                    <a:p>
                      <a:pPr>
                        <a:lnSpc>
                          <a:spcPct val="150000"/>
                        </a:lnSpc>
                        <a:buNone/>
                      </a:pPr>
                      <a:r>
                        <a:rPr lang="en-US" altLang="zh-CN" sz="2000" b="1">
                          <a:sym typeface="+mn-ea"/>
                        </a:rPr>
                        <a:t>Voice steadied</a:t>
                      </a:r>
                      <a:r>
                        <a:rPr lang="zh-CN" altLang="en-US" sz="2000" b="1">
                          <a:sym typeface="+mn-ea"/>
                        </a:rPr>
                        <a:t>（声音稳定）</a:t>
                      </a:r>
                      <a:endParaRPr lang="zh-CN" altLang="en-US" sz="2000" b="1">
                        <a:sym typeface="+mn-ea"/>
                      </a:endParaRPr>
                    </a:p>
                  </a:txBody>
                  <a:tcPr/>
                </a:tc>
                <a:tc>
                  <a:txBody>
                    <a:bodyPr/>
                    <a:p>
                      <a:pPr>
                        <a:lnSpc>
                          <a:spcPct val="150000"/>
                        </a:lnSpc>
                        <a:buNone/>
                      </a:pPr>
                      <a:r>
                        <a:rPr lang="zh-CN" altLang="en-US" sz="2000" b="1">
                          <a:sym typeface="+mn-ea"/>
                        </a:rPr>
                        <a:t>找回文化自信</a:t>
                      </a:r>
                      <a:endParaRPr lang="zh-CN" altLang="en-US" sz="2000" b="1">
                        <a:sym typeface="+mn-ea"/>
                      </a:endParaRPr>
                    </a:p>
                  </a:txBody>
                  <a:tcPr/>
                </a:tc>
                <a:tc>
                  <a:txBody>
                    <a:bodyPr/>
                    <a:p>
                      <a:pPr>
                        <a:lnSpc>
                          <a:spcPct val="150000"/>
                        </a:lnSpc>
                        <a:buNone/>
                      </a:pPr>
                      <a:r>
                        <a:rPr lang="zh-CN" altLang="en-US" sz="2000" b="1">
                          <a:sym typeface="+mn-ea"/>
                        </a:rPr>
                        <a:t>颠覆</a:t>
                      </a:r>
                      <a:r>
                        <a:rPr lang="en-US" altLang="zh-CN" sz="2000" b="1">
                          <a:sym typeface="+mn-ea"/>
                        </a:rPr>
                        <a:t>“unsure how to stop”</a:t>
                      </a:r>
                      <a:r>
                        <a:rPr lang="zh-CN" altLang="en-US" sz="2000" b="1">
                          <a:sym typeface="+mn-ea"/>
                        </a:rPr>
                        <a:t>的慌乱</a:t>
                      </a:r>
                      <a:endParaRPr lang="zh-CN" altLang="en-US" sz="2000" b="1">
                        <a:sym typeface="+mn-ea"/>
                      </a:endParaRPr>
                    </a:p>
                  </a:txBody>
                  <a:tcPr/>
                </a:tc>
              </a:tr>
              <a:tr h="665480">
                <a:tc>
                  <a:txBody>
                    <a:bodyPr/>
                    <a:p>
                      <a:pPr>
                        <a:lnSpc>
                          <a:spcPct val="150000"/>
                        </a:lnSpc>
                        <a:buNone/>
                      </a:pPr>
                      <a:r>
                        <a:rPr lang="en-US" altLang="zh-CN" sz="2000" b="1">
                          <a:sym typeface="+mn-ea"/>
                        </a:rPr>
                        <a:t>Warmth</a:t>
                      </a:r>
                      <a:r>
                        <a:rPr lang="zh-CN" altLang="en-US" sz="2000" b="1">
                          <a:sym typeface="+mn-ea"/>
                        </a:rPr>
                        <a:t>（感到温暖）</a:t>
                      </a:r>
                      <a:endParaRPr lang="zh-CN" altLang="en-US" sz="2000" b="1">
                        <a:sym typeface="+mn-ea"/>
                      </a:endParaRPr>
                    </a:p>
                  </a:txBody>
                  <a:tcPr/>
                </a:tc>
                <a:tc>
                  <a:txBody>
                    <a:bodyPr/>
                    <a:p>
                      <a:pPr>
                        <a:lnSpc>
                          <a:spcPct val="150000"/>
                        </a:lnSpc>
                        <a:buNone/>
                      </a:pPr>
                      <a:r>
                        <a:rPr lang="zh-CN" altLang="en-US" sz="2000" b="1">
                          <a:sym typeface="+mn-ea"/>
                        </a:rPr>
                        <a:t>接纳不完美的真诚</a:t>
                      </a:r>
                      <a:endParaRPr lang="zh-CN" altLang="en-US" sz="2000" b="1">
                        <a:sym typeface="+mn-ea"/>
                      </a:endParaRPr>
                    </a:p>
                  </a:txBody>
                  <a:tcPr/>
                </a:tc>
                <a:tc>
                  <a:txBody>
                    <a:bodyPr/>
                    <a:p>
                      <a:pPr>
                        <a:lnSpc>
                          <a:spcPct val="150000"/>
                        </a:lnSpc>
                        <a:buNone/>
                      </a:pPr>
                      <a:r>
                        <a:rPr lang="zh-CN" altLang="en-US" sz="2000" b="1">
                          <a:sym typeface="+mn-ea"/>
                        </a:rPr>
                        <a:t>解构</a:t>
                      </a:r>
                      <a:r>
                        <a:rPr lang="en-US" altLang="zh-CN" sz="2000" b="1">
                          <a:sym typeface="+mn-ea"/>
                        </a:rPr>
                        <a:t>“</a:t>
                      </a:r>
                      <a:r>
                        <a:rPr lang="zh-CN" altLang="en-US" sz="2000" b="1">
                          <a:sym typeface="+mn-ea"/>
                        </a:rPr>
                        <a:t>必须完美发音</a:t>
                      </a:r>
                      <a:r>
                        <a:rPr lang="en-US" altLang="zh-CN" sz="2000" b="1">
                          <a:sym typeface="+mn-ea"/>
                        </a:rPr>
                        <a:t>”</a:t>
                      </a:r>
                      <a:r>
                        <a:rPr lang="zh-CN" altLang="en-US" sz="2000" b="1">
                          <a:sym typeface="+mn-ea"/>
                        </a:rPr>
                        <a:t>的执念</a:t>
                      </a:r>
                      <a:endParaRPr lang="zh-CN" altLang="en-US" sz="2000" b="1">
                        <a:sym typeface="+mn-ea"/>
                      </a:endParaRPr>
                    </a:p>
                  </a:txBody>
                  <a:tcPr/>
                </a:tc>
              </a:tr>
            </a:tbl>
          </a:graphicData>
        </a:graphic>
      </p:graphicFrame>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19" end="19"/>
                                            </p:txEl>
                                          </p:spTgt>
                                        </p:tgtEl>
                                        <p:attrNameLst>
                                          <p:attrName>style.visibility</p:attrName>
                                        </p:attrNameLst>
                                      </p:cBhvr>
                                      <p:to>
                                        <p:strVal val="visible"/>
                                      </p:to>
                                    </p:set>
                                    <p:anim calcmode="discrete" valueType="clr">
                                      <p:cBhvr override="childStyle">
                                        <p:cTn id="7" dur="80"/>
                                        <p:tgtEl>
                                          <p:spTgt spid="4">
                                            <p:txEl>
                                              <p:pRg st="19" end="1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19" end="19"/>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19" end="19"/>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18415" y="880745"/>
            <a:ext cx="11457940" cy="5325110"/>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35915" y="2493010"/>
            <a:ext cx="4173220" cy="1796415"/>
          </a:xfrm>
          <a:prstGeom prst="rect">
            <a:avLst/>
          </a:prstGeom>
          <a:noFill/>
          <a:ln cap="sq">
            <a:noFill/>
          </a:ln>
        </p:spPr>
        <p:txBody>
          <a:bodyPr vert="horz" wrap="square" lIns="0" tIns="0" rIns="0" bIns="0" rtlCol="0" anchor="ctr"/>
          <a:lstStyle/>
          <a:p>
            <a:pPr algn="l">
              <a:lnSpc>
                <a:spcPct val="130000"/>
              </a:lnSpc>
            </a:pPr>
            <a:r>
              <a:rPr kumimoji="1" lang="zh-CN" altLang="en-US" sz="4400">
                <a:ln w="12700">
                  <a:noFill/>
                </a:ln>
                <a:solidFill>
                  <a:srgbClr val="000000">
                    <a:alpha val="100000"/>
                  </a:srgbClr>
                </a:solidFill>
                <a:latin typeface="黑体" panose="02010609060101010101" charset="-122"/>
                <a:ea typeface="黑体" panose="02010609060101010101" charset="-122"/>
                <a:cs typeface="思源黑体 CN Bold" panose="020B0800000000000000" charset="-122"/>
              </a:rPr>
              <a:t>谢谢大家！</a:t>
            </a:r>
            <a:endParaRPr kumimoji="1" lang="zh-CN" altLang="en-US" sz="4400">
              <a:latin typeface="黑体" panose="02010609060101010101" charset="-122"/>
              <a:ea typeface="黑体" panose="02010609060101010101" charset="-122"/>
            </a:endParaRPr>
          </a:p>
        </p:txBody>
      </p:sp>
      <p:sp>
        <p:nvSpPr>
          <p:cNvPr id="11" name="标题 1"/>
          <p:cNvSpPr txBox="1"/>
          <p:nvPr/>
        </p:nvSpPr>
        <p:spPr>
          <a:xfrm>
            <a:off x="191770" y="1329055"/>
            <a:ext cx="3680460" cy="836930"/>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330200" y="1497330"/>
            <a:ext cx="3431540" cy="399415"/>
          </a:xfrm>
          <a:prstGeom prst="rect">
            <a:avLst/>
          </a:prstGeom>
          <a:noFill/>
          <a:ln cap="sq">
            <a:noFill/>
          </a:ln>
        </p:spPr>
        <p:txBody>
          <a:bodyPr vert="horz" wrap="square" lIns="0" tIns="0" rIns="0" bIns="0" rtlCol="0" anchor="ctr"/>
          <a:lstStyle/>
          <a:p>
            <a:pPr algn="ctr">
              <a:lnSpc>
                <a:spcPct val="110000"/>
              </a:lnSpc>
            </a:pPr>
            <a:r>
              <a:rPr kumimoji="1" lang="en-US" altLang="zh-CN" sz="2400">
                <a:ln w="12700">
                  <a:noFill/>
                </a:ln>
                <a:solidFill>
                  <a:srgbClr val="FFFFFF">
                    <a:alpha val="100000"/>
                  </a:srgbClr>
                </a:solidFill>
                <a:latin typeface="黑体" panose="02010609060101010101" charset="-122"/>
                <a:ea typeface="黑体" panose="02010609060101010101" charset="-122"/>
                <a:cs typeface="黑体" panose="02010609060101010101" charset="-122"/>
              </a:rPr>
              <a:t>2025</a:t>
            </a:r>
            <a:r>
              <a:rPr kumimoji="1" lang="zh-CN" altLang="en-US" sz="2400">
                <a:ln w="12700">
                  <a:noFill/>
                </a:ln>
                <a:solidFill>
                  <a:srgbClr val="FFFFFF">
                    <a:alpha val="100000"/>
                  </a:srgbClr>
                </a:solidFill>
                <a:latin typeface="黑体" panose="02010609060101010101" charset="-122"/>
                <a:ea typeface="黑体" panose="02010609060101010101" charset="-122"/>
                <a:cs typeface="黑体" panose="02010609060101010101" charset="-122"/>
              </a:rPr>
              <a:t>年全国二卷读后续写</a:t>
            </a:r>
            <a:endParaRPr kumimoji="1" lang="zh-CN" altLang="en-US" sz="2400">
              <a:ln w="12700">
                <a:noFill/>
              </a:ln>
              <a:solidFill>
                <a:srgbClr val="FFFFFF">
                  <a:alpha val="100000"/>
                </a:srgbClr>
              </a:solidFill>
              <a:latin typeface="黑体" panose="02010609060101010101" charset="-122"/>
              <a:ea typeface="黑体" panose="02010609060101010101" charset="-122"/>
              <a:cs typeface="黑体" panose="02010609060101010101" charset="-122"/>
            </a:endParaRPr>
          </a:p>
        </p:txBody>
      </p:sp>
      <p:sp>
        <p:nvSpPr>
          <p:cNvPr id="15" name="标题 1"/>
          <p:cNvSpPr txBox="1"/>
          <p:nvPr/>
        </p:nvSpPr>
        <p:spPr>
          <a:xfrm>
            <a:off x="1259257" y="5159563"/>
            <a:ext cx="2039031" cy="497114"/>
          </a:xfrm>
          <a:prstGeom prst="roundRect">
            <a:avLst/>
          </a:prstGeom>
          <a:solidFill>
            <a:schemeClr val="accent1">
              <a:lumMod val="20000"/>
              <a:lumOff val="80000"/>
              <a:alpha val="45000"/>
            </a:schemeClr>
          </a:solidFill>
          <a:ln w="12700" cap="flat">
            <a:noFill/>
            <a:miter/>
          </a:ln>
          <a:effectLst>
            <a:outerShdw blurRad="381000" dist="317500" dir="2700000" algn="tl" rotWithShape="0">
              <a:schemeClr val="tx1">
                <a:alpha val="5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542524" y="4811583"/>
            <a:ext cx="497114" cy="497114"/>
          </a:xfrm>
          <a:prstGeom prst="round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661210" y="4919458"/>
            <a:ext cx="259743" cy="281364"/>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23" name="标题 1"/>
          <p:cNvSpPr txBox="1"/>
          <p:nvPr/>
        </p:nvSpPr>
        <p:spPr>
          <a:xfrm>
            <a:off x="1128021" y="4830843"/>
            <a:ext cx="1195322" cy="458595"/>
          </a:xfrm>
          <a:prstGeom prst="rect">
            <a:avLst/>
          </a:prstGeom>
          <a:noFill/>
          <a:ln w="12700" cap="flat">
            <a:noFill/>
            <a:miter/>
          </a:ln>
          <a:effectLst/>
        </p:spPr>
        <p:txBody>
          <a:bodyPr vert="horz" wrap="square" lIns="0" tIns="0" rIns="0" bIns="0" rtlCol="0" anchor="ctr"/>
          <a:lstStyle/>
          <a:p>
            <a:pPr algn="l">
              <a:lnSpc>
                <a:spcPct val="100000"/>
              </a:lnSpc>
            </a:pPr>
            <a:r>
              <a:rPr kumimoji="1" lang="en-US" altLang="zh-CN" sz="1800">
                <a:ln w="12700">
                  <a:noFill/>
                </a:ln>
                <a:solidFill>
                  <a:srgbClr val="000000">
                    <a:alpha val="100000"/>
                  </a:srgbClr>
                </a:solidFill>
                <a:latin typeface="Source Han Serif" panose="02020400000000000000" charset="-122"/>
                <a:ea typeface="Source Han Serif" panose="02020400000000000000" charset="-122"/>
                <a:cs typeface="Source Han Serif" panose="02020400000000000000" charset="-122"/>
              </a:rPr>
              <a:t>主讲人：</a:t>
            </a:r>
            <a:endParaRPr kumimoji="1" lang="zh-CN" altLang="en-US"/>
          </a:p>
        </p:txBody>
      </p:sp>
      <p:sp>
        <p:nvSpPr>
          <p:cNvPr id="25"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pic>
        <p:nvPicPr>
          <p:cNvPr id="26" name="图片"/>
          <p:cNvPicPr>
            <a:picLocks noChangeAspect="1"/>
          </p:cNvPicPr>
          <p:nvPr/>
        </p:nvPicPr>
        <p:blipFill>
          <a:blip r:embed="rId2">
            <a:alphaModFix amt="100000"/>
          </a:blip>
          <a:srcRect/>
          <a:stretch>
            <a:fillRect/>
          </a:stretch>
        </p:blipFill>
        <p:spPr>
          <a:xfrm>
            <a:off x="6789694" y="1979815"/>
            <a:ext cx="1227936" cy="965476"/>
          </a:xfrm>
          <a:prstGeom prst="rect">
            <a:avLst/>
          </a:prstGeom>
          <a:noFill/>
          <a:ln>
            <a:noFill/>
          </a:ln>
        </p:spPr>
      </p:pic>
      <p:pic>
        <p:nvPicPr>
          <p:cNvPr id="27" name="图片"/>
          <p:cNvPicPr>
            <a:picLocks noChangeAspect="1"/>
          </p:cNvPicPr>
          <p:nvPr/>
        </p:nvPicPr>
        <p:blipFill>
          <a:blip r:embed="rId3">
            <a:alphaModFix amt="100000"/>
          </a:blip>
          <a:srcRect/>
          <a:stretch>
            <a:fillRect/>
          </a:stretch>
        </p:blipFill>
        <p:spPr>
          <a:xfrm>
            <a:off x="9733267" y="4298222"/>
            <a:ext cx="1829480" cy="1829480"/>
          </a:xfrm>
          <a:prstGeom prst="rect">
            <a:avLst/>
          </a:prstGeom>
          <a:noFill/>
          <a:ln>
            <a:noFill/>
          </a:ln>
        </p:spPr>
      </p:pic>
      <p:sp>
        <p:nvSpPr>
          <p:cNvPr id="28"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2" name="图片"/>
          <p:cNvPicPr>
            <a:picLocks noChangeAspect="1"/>
          </p:cNvPicPr>
          <p:nvPr/>
        </p:nvPicPr>
        <p:blipFill>
          <a:blip r:embed="rId4">
            <a:alphaModFix amt="100000"/>
          </a:blip>
          <a:srcRect/>
          <a:stretch>
            <a:fillRect/>
          </a:stretch>
        </p:blipFill>
        <p:spPr>
          <a:xfrm>
            <a:off x="9728249" y="1896468"/>
            <a:ext cx="1444296" cy="1458364"/>
          </a:xfrm>
          <a:prstGeom prst="rect">
            <a:avLst/>
          </a:prstGeom>
          <a:noFill/>
          <a:ln>
            <a:noFill/>
          </a:ln>
        </p:spPr>
      </p:pic>
      <p:pic>
        <p:nvPicPr>
          <p:cNvPr id="34" name="图片"/>
          <p:cNvPicPr>
            <a:picLocks noChangeAspect="1"/>
          </p:cNvPicPr>
          <p:nvPr/>
        </p:nvPicPr>
        <p:blipFill>
          <a:blip r:embed="rId5">
            <a:alphaModFix amt="100000"/>
          </a:blip>
          <a:srcRect/>
          <a:stretch>
            <a:fillRect/>
          </a:stretch>
        </p:blipFill>
        <p:spPr>
          <a:xfrm>
            <a:off x="7100005" y="3934515"/>
            <a:ext cx="1504950" cy="1181100"/>
          </a:xfrm>
          <a:prstGeom prst="rect">
            <a:avLst/>
          </a:prstGeom>
          <a:noFill/>
          <a:ln>
            <a:noFill/>
          </a:ln>
        </p:spPr>
      </p:pic>
      <p:sp>
        <p:nvSpPr>
          <p:cNvPr id="38" name="标题 1"/>
          <p:cNvSpPr txBox="1"/>
          <p:nvPr/>
        </p:nvSpPr>
        <p:spPr>
          <a:xfrm>
            <a:off x="7017810" y="5723338"/>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9" name="标题 1"/>
          <p:cNvSpPr txBox="1"/>
          <p:nvPr/>
        </p:nvSpPr>
        <p:spPr>
          <a:xfrm>
            <a:off x="7510570" y="5723338"/>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0" name="标题 1"/>
          <p:cNvSpPr txBox="1"/>
          <p:nvPr/>
        </p:nvSpPr>
        <p:spPr>
          <a:xfrm rot="3566965">
            <a:off x="7140447" y="5831963"/>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1" name="标题 1"/>
          <p:cNvSpPr txBox="1"/>
          <p:nvPr/>
        </p:nvSpPr>
        <p:spPr>
          <a:xfrm rot="18033035" flipH="1">
            <a:off x="7597645" y="5831964"/>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43" name="图片 42" descr="IMG_20250610_113327"/>
          <p:cNvPicPr>
            <a:picLocks noChangeAspect="1"/>
          </p:cNvPicPr>
          <p:nvPr/>
        </p:nvPicPr>
        <p:blipFill>
          <a:blip r:embed="rId6"/>
          <a:stretch>
            <a:fillRect/>
          </a:stretch>
        </p:blipFill>
        <p:spPr>
          <a:xfrm>
            <a:off x="4552315" y="940435"/>
            <a:ext cx="7614285" cy="51346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119718" y="-2097544"/>
            <a:ext cx="7491530" cy="11206744"/>
          </a:xfrm>
          <a:prstGeom prst="ellipse">
            <a:avLst/>
          </a:prstGeom>
          <a:noFill/>
          <a:ln w="6350" cap="sq">
            <a:gradFill>
              <a:gsLst>
                <a:gs pos="0">
                  <a:schemeClr val="accent1"/>
                </a:gs>
                <a:gs pos="49000">
                  <a:schemeClr val="accent1">
                    <a:alpha val="0"/>
                  </a:schemeClr>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0152185" y="-3376400"/>
            <a:ext cx="17695349" cy="13529996"/>
          </a:xfrm>
          <a:prstGeom prst="ellipse">
            <a:avLst/>
          </a:prstGeom>
          <a:noFill/>
          <a:ln w="6350" cap="sq">
            <a:gradFill>
              <a:gsLst>
                <a:gs pos="0">
                  <a:schemeClr val="accent1"/>
                </a:gs>
                <a:gs pos="49000">
                  <a:schemeClr val="accent1">
                    <a:alpha val="0"/>
                  </a:schemeClr>
                </a:gs>
              </a:gsLst>
              <a:lin ang="108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 y="-25400"/>
            <a:ext cx="5108121" cy="6858000"/>
          </a:xfrm>
          <a:custGeom>
            <a:avLst/>
            <a:gdLst>
              <a:gd name="connsiteX0" fmla="*/ 0 w 5108121"/>
              <a:gd name="connsiteY0" fmla="*/ 0 h 6858000"/>
              <a:gd name="connsiteX1" fmla="*/ 4041422 w 5108121"/>
              <a:gd name="connsiteY1" fmla="*/ 0 h 6858000"/>
              <a:gd name="connsiteX2" fmla="*/ 4157048 w 5108121"/>
              <a:gd name="connsiteY2" fmla="*/ 177000 h 6858000"/>
              <a:gd name="connsiteX3" fmla="*/ 5108121 w 5108121"/>
              <a:gd name="connsiteY3" fmla="*/ 3622703 h 6858000"/>
              <a:gd name="connsiteX4" fmla="*/ 4290520 w 5108121"/>
              <a:gd name="connsiteY4" fmla="*/ 6842617 h 6858000"/>
              <a:gd name="connsiteX5" fmla="*/ 4281426 w 5108121"/>
              <a:gd name="connsiteY5" fmla="*/ 6858000 h 6858000"/>
              <a:gd name="connsiteX6" fmla="*/ 0 w 5108121"/>
              <a:gd name="connsiteY6" fmla="*/ 6858000 h 6858000"/>
            </a:gdLst>
            <a:ahLst/>
            <a:cxnLst/>
            <a:rect l="l" t="t" r="r" b="b"/>
            <a:pathLst>
              <a:path w="5108121" h="6858000">
                <a:moveTo>
                  <a:pt x="0" y="0"/>
                </a:moveTo>
                <a:lnTo>
                  <a:pt x="4041422" y="0"/>
                </a:lnTo>
                <a:lnTo>
                  <a:pt x="4157048" y="177000"/>
                </a:lnTo>
                <a:cubicBezTo>
                  <a:pt x="4754383" y="1137847"/>
                  <a:pt x="5108121" y="2330580"/>
                  <a:pt x="5108121" y="3622703"/>
                </a:cubicBezTo>
                <a:cubicBezTo>
                  <a:pt x="5108121" y="4815432"/>
                  <a:pt x="4806711" y="5923474"/>
                  <a:pt x="4290520" y="6842617"/>
                </a:cubicBezTo>
                <a:lnTo>
                  <a:pt x="4281426" y="6858000"/>
                </a:lnTo>
                <a:lnTo>
                  <a:pt x="0" y="6858000"/>
                </a:lnTo>
                <a:close/>
              </a:path>
            </a:pathLst>
          </a:custGeom>
          <a:solidFill>
            <a:schemeClr val="accent1">
              <a:alpha val="70000"/>
            </a:schemeClr>
          </a:solidFill>
          <a:ln w="9525"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4020798" y="-25610"/>
            <a:ext cx="1563120" cy="6858000"/>
          </a:xfrm>
          <a:custGeom>
            <a:avLst/>
            <a:gdLst>
              <a:gd name="connsiteX0" fmla="*/ 0 w 1563120"/>
              <a:gd name="connsiteY0" fmla="*/ 0 h 6858000"/>
              <a:gd name="connsiteX1" fmla="*/ 602472 w 1563120"/>
              <a:gd name="connsiteY1" fmla="*/ 0 h 6858000"/>
              <a:gd name="connsiteX2" fmla="*/ 701442 w 1563120"/>
              <a:gd name="connsiteY2" fmla="*/ 143397 h 6858000"/>
              <a:gd name="connsiteX3" fmla="*/ 1563120 w 1563120"/>
              <a:gd name="connsiteY3" fmla="*/ 3234063 h 6858000"/>
              <a:gd name="connsiteX4" fmla="*/ 324453 w 1563120"/>
              <a:gd name="connsiteY4" fmla="*/ 6846737 h 6858000"/>
              <a:gd name="connsiteX5" fmla="*/ 314662 w 1563120"/>
              <a:gd name="connsiteY5" fmla="*/ 6858000 h 6858000"/>
              <a:gd name="connsiteX6" fmla="*/ 237307 w 1563120"/>
              <a:gd name="connsiteY6" fmla="*/ 6858000 h 6858000"/>
              <a:gd name="connsiteX7" fmla="*/ 329210 w 1563120"/>
              <a:gd name="connsiteY7" fmla="*/ 6697479 h 6858000"/>
              <a:gd name="connsiteX8" fmla="*/ 1067917 w 1563120"/>
              <a:gd name="connsiteY8" fmla="*/ 3622703 h 6858000"/>
              <a:gd name="connsiteX9" fmla="*/ 184679 w 1563120"/>
              <a:gd name="connsiteY9" fmla="*/ 288888 h 6858000"/>
            </a:gdLst>
            <a:ahLst/>
            <a:cxnLst/>
            <a:rect l="l" t="t" r="r" b="b"/>
            <a:pathLst>
              <a:path w="1563120" h="6858000">
                <a:moveTo>
                  <a:pt x="0" y="0"/>
                </a:moveTo>
                <a:lnTo>
                  <a:pt x="602472" y="0"/>
                </a:lnTo>
                <a:lnTo>
                  <a:pt x="701442" y="143397"/>
                </a:lnTo>
                <a:cubicBezTo>
                  <a:pt x="1242274" y="1002583"/>
                  <a:pt x="1563120" y="2073250"/>
                  <a:pt x="1563120" y="3234063"/>
                </a:cubicBezTo>
                <a:cubicBezTo>
                  <a:pt x="1563120" y="4643623"/>
                  <a:pt x="1090036" y="5920261"/>
                  <a:pt x="324453" y="6846737"/>
                </a:cubicBezTo>
                <a:lnTo>
                  <a:pt x="314662" y="6858000"/>
                </a:lnTo>
                <a:lnTo>
                  <a:pt x="237307" y="6858000"/>
                </a:lnTo>
                <a:lnTo>
                  <a:pt x="329210" y="6697479"/>
                </a:lnTo>
                <a:cubicBezTo>
                  <a:pt x="797086" y="5807824"/>
                  <a:pt x="1067917" y="4753311"/>
                  <a:pt x="1067917" y="3622703"/>
                </a:cubicBezTo>
                <a:cubicBezTo>
                  <a:pt x="1067917" y="2380278"/>
                  <a:pt x="740865" y="1229743"/>
                  <a:pt x="184679" y="288888"/>
                </a:cubicBezTo>
                <a:close/>
              </a:path>
            </a:pathLst>
          </a:custGeom>
          <a:solidFill>
            <a:schemeClr val="accent2"/>
          </a:solidFill>
          <a:ln w="9525" cap="sq">
            <a:no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505386" y="-40125"/>
            <a:ext cx="1402080" cy="7099300"/>
          </a:xfrm>
          <a:prstGeom prst="rect">
            <a:avLst/>
          </a:prstGeom>
          <a:noFill/>
          <a:ln cap="sq">
            <a:noFill/>
          </a:ln>
        </p:spPr>
        <p:txBody>
          <a:bodyPr vert="eaVert" wrap="square" lIns="91440" tIns="45720" rIns="91440" bIns="45720" rtlCol="0" anchor="t">
            <a:spAutoFit/>
          </a:bodyPr>
          <a:lstStyle/>
          <a:p>
            <a:pPr algn="ctr">
              <a:lnSpc>
                <a:spcPct val="100000"/>
              </a:lnSpc>
            </a:pPr>
            <a:r>
              <a:rPr kumimoji="1" lang="en-US" altLang="zh-CN" sz="9600">
                <a:ln w="12700">
                  <a:noFill/>
                </a:ln>
                <a:solidFill>
                  <a:srgbClr val="FFFFFF">
                    <a:alpha val="50000"/>
                  </a:srgbClr>
                </a:solidFill>
                <a:latin typeface="OPPOSans H" panose="00020600040101010101" charset="-122"/>
                <a:ea typeface="OPPOSans H" panose="00020600040101010101" charset="-122"/>
                <a:cs typeface="OPPOSans H" panose="00020600040101010101" charset="-122"/>
              </a:rPr>
              <a:t>CONTENT</a:t>
            </a:r>
            <a:endParaRPr kumimoji="1" lang="zh-CN" altLang="en-US"/>
          </a:p>
        </p:txBody>
      </p:sp>
      <p:sp>
        <p:nvSpPr>
          <p:cNvPr id="9" name="标题 1"/>
          <p:cNvSpPr txBox="1"/>
          <p:nvPr/>
        </p:nvSpPr>
        <p:spPr>
          <a:xfrm>
            <a:off x="1585792" y="2199413"/>
            <a:ext cx="1498265" cy="2442437"/>
          </a:xfrm>
          <a:prstGeom prst="rect">
            <a:avLst/>
          </a:prstGeom>
          <a:noFill/>
          <a:ln>
            <a:noFill/>
          </a:ln>
        </p:spPr>
        <p:txBody>
          <a:bodyPr vert="horz" wrap="square" lIns="91440" tIns="45720" rIns="91440" bIns="45720" rtlCol="0" anchor="ctr"/>
          <a:lstStyle/>
          <a:p>
            <a:pPr algn="l">
              <a:lnSpc>
                <a:spcPct val="90000"/>
              </a:lnSpc>
            </a:pPr>
            <a:r>
              <a:rPr kumimoji="1" lang="en-US" altLang="zh-CN" sz="8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目录</a:t>
            </a:r>
            <a:endParaRPr kumimoji="1" lang="zh-CN" altLang="en-US"/>
          </a:p>
        </p:txBody>
      </p:sp>
      <p:sp>
        <p:nvSpPr>
          <p:cNvPr id="10" name="标题 1"/>
          <p:cNvSpPr txBox="1"/>
          <p:nvPr>
            <p:custDataLst>
              <p:tags r:id="rId1"/>
            </p:custDataLst>
          </p:nvPr>
        </p:nvSpPr>
        <p:spPr>
          <a:xfrm>
            <a:off x="7972540" y="4221065"/>
            <a:ext cx="3408972" cy="629056"/>
          </a:xfrm>
          <a:prstGeom prst="rect">
            <a:avLst/>
          </a:prstGeom>
          <a:noFill/>
          <a:ln>
            <a:noFill/>
          </a:ln>
        </p:spPr>
        <p:txBody>
          <a:bodyPr vert="horz" wrap="square" lIns="0" tIns="0" rIns="0" bIns="0" rtlCol="0" anchor="b"/>
          <a:lstStyle/>
          <a:p>
            <a:pPr algn="l">
              <a:lnSpc>
                <a:spcPct val="130000"/>
              </a:lnSpc>
            </a:pPr>
            <a:r>
              <a:rPr kumimoji="1" lang="zh-CN" altLang="en-US" sz="2000" b="1">
                <a:latin typeface="黑体" panose="02010609060101010101" charset="-122"/>
                <a:ea typeface="黑体" panose="02010609060101010101" charset="-122"/>
              </a:rPr>
              <a:t>语料积累</a:t>
            </a:r>
            <a:endParaRPr kumimoji="1" lang="zh-CN" altLang="en-US" sz="2000" b="1">
              <a:latin typeface="黑体" panose="02010609060101010101" charset="-122"/>
              <a:ea typeface="黑体" panose="02010609060101010101" charset="-122"/>
            </a:endParaRPr>
          </a:p>
        </p:txBody>
      </p:sp>
      <p:sp>
        <p:nvSpPr>
          <p:cNvPr id="11" name="标题 1"/>
          <p:cNvSpPr txBox="1"/>
          <p:nvPr>
            <p:custDataLst>
              <p:tags r:id="rId2"/>
            </p:custDataLst>
          </p:nvPr>
        </p:nvSpPr>
        <p:spPr>
          <a:xfrm>
            <a:off x="7607643" y="476250"/>
            <a:ext cx="3408972" cy="629056"/>
          </a:xfrm>
          <a:prstGeom prst="rect">
            <a:avLst/>
          </a:prstGeom>
          <a:noFill/>
          <a:ln>
            <a:noFill/>
          </a:ln>
        </p:spPr>
        <p:txBody>
          <a:bodyPr vert="horz" wrap="square" lIns="0" tIns="0" rIns="0" bIns="0" rtlCol="0" anchor="b"/>
          <a:lstStyle/>
          <a:p>
            <a:pPr algn="l">
              <a:lnSpc>
                <a:spcPct val="130000"/>
              </a:lnSpc>
            </a:pPr>
            <a:r>
              <a:rPr kumimoji="1" lang="en-US" altLang="zh-CN"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rPr>
              <a:t>真题呈现</a:t>
            </a:r>
            <a:endParaRPr kumimoji="1" lang="en-US" altLang="zh-CN"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endParaRPr>
          </a:p>
        </p:txBody>
      </p:sp>
      <p:sp>
        <p:nvSpPr>
          <p:cNvPr id="12" name="标题 1"/>
          <p:cNvSpPr txBox="1"/>
          <p:nvPr>
            <p:custDataLst>
              <p:tags r:id="rId3"/>
            </p:custDataLst>
          </p:nvPr>
        </p:nvSpPr>
        <p:spPr>
          <a:xfrm>
            <a:off x="7967980" y="1700530"/>
            <a:ext cx="3656330" cy="629285"/>
          </a:xfrm>
          <a:prstGeom prst="rect">
            <a:avLst/>
          </a:prstGeom>
          <a:noFill/>
          <a:ln>
            <a:noFill/>
          </a:ln>
        </p:spPr>
        <p:txBody>
          <a:bodyPr vert="horz" wrap="square" lIns="0" tIns="0" rIns="0" bIns="0" rtlCol="0" anchor="b"/>
          <a:lstStyle/>
          <a:p>
            <a:pPr algn="l">
              <a:lnSpc>
                <a:spcPct val="130000"/>
              </a:lnSpc>
            </a:pPr>
            <a:r>
              <a:rPr kumimoji="1" lang="en-US" altLang="zh-CN"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sym typeface="+mn-ea"/>
              </a:rPr>
              <a:t>读原文--记叙文要素、细节描写</a:t>
            </a:r>
            <a:endParaRPr kumimoji="1" lang="en-US" altLang="zh-CN"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endParaRPr>
          </a:p>
        </p:txBody>
      </p:sp>
      <p:sp>
        <p:nvSpPr>
          <p:cNvPr id="13" name="标题 1"/>
          <p:cNvSpPr txBox="1"/>
          <p:nvPr>
            <p:custDataLst>
              <p:tags r:id="rId4"/>
            </p:custDataLst>
          </p:nvPr>
        </p:nvSpPr>
        <p:spPr>
          <a:xfrm>
            <a:off x="8148372" y="3042855"/>
            <a:ext cx="3408972" cy="629056"/>
          </a:xfrm>
          <a:prstGeom prst="rect">
            <a:avLst/>
          </a:prstGeom>
          <a:noFill/>
          <a:ln>
            <a:noFill/>
          </a:ln>
        </p:spPr>
        <p:txBody>
          <a:bodyPr vert="horz" wrap="square" lIns="0" tIns="0" rIns="0" bIns="0" rtlCol="0" anchor="b"/>
          <a:lstStyle/>
          <a:p>
            <a:pPr algn="l">
              <a:lnSpc>
                <a:spcPct val="130000"/>
              </a:lnSpc>
            </a:pPr>
            <a:r>
              <a:rPr kumimoji="1" lang="zh-CN" altLang="en-US" sz="2000">
                <a:latin typeface="黑体" panose="02010609060101010101" charset="-122"/>
                <a:ea typeface="黑体" panose="02010609060101010101" charset="-122"/>
                <a:sym typeface="+mn-ea"/>
              </a:rPr>
              <a:t>情节搭建</a:t>
            </a:r>
            <a:endParaRPr kumimoji="1" lang="zh-CN" altLang="en-US" sz="2000">
              <a:latin typeface="黑体" panose="02010609060101010101" charset="-122"/>
              <a:ea typeface="黑体" panose="02010609060101010101" charset="-122"/>
            </a:endParaRPr>
          </a:p>
        </p:txBody>
      </p:sp>
      <p:sp>
        <p:nvSpPr>
          <p:cNvPr id="14" name="标题 1"/>
          <p:cNvSpPr txBox="1"/>
          <p:nvPr>
            <p:custDataLst>
              <p:tags r:id="rId5"/>
            </p:custDataLst>
          </p:nvPr>
        </p:nvSpPr>
        <p:spPr>
          <a:xfrm>
            <a:off x="7500328" y="5516749"/>
            <a:ext cx="3408972" cy="629056"/>
          </a:xfrm>
          <a:prstGeom prst="rect">
            <a:avLst/>
          </a:prstGeom>
          <a:noFill/>
          <a:ln>
            <a:noFill/>
          </a:ln>
        </p:spPr>
        <p:txBody>
          <a:bodyPr vert="horz" wrap="square" lIns="0" tIns="0" rIns="0" bIns="0" rtlCol="0" anchor="b"/>
          <a:lstStyle/>
          <a:p>
            <a:pPr algn="l">
              <a:lnSpc>
                <a:spcPct val="130000"/>
              </a:lnSpc>
            </a:pPr>
            <a:r>
              <a:rPr kumimoji="1" lang="zh-CN" altLang="en-US"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rPr>
              <a:t>参考范文及评析</a:t>
            </a:r>
            <a:endParaRPr kumimoji="1" lang="zh-CN" altLang="en-US" sz="2000" b="1">
              <a:ln w="12700">
                <a:noFill/>
              </a:ln>
              <a:solidFill>
                <a:srgbClr val="000000">
                  <a:alpha val="100000"/>
                </a:srgbClr>
              </a:solidFill>
              <a:latin typeface="黑体" panose="02010609060101010101" charset="-122"/>
              <a:ea typeface="黑体" panose="02010609060101010101" charset="-122"/>
              <a:cs typeface="OPPOSans H" panose="00020600040101010101" charset="-122"/>
            </a:endParaRPr>
          </a:p>
        </p:txBody>
      </p:sp>
      <p:sp>
        <p:nvSpPr>
          <p:cNvPr id="15" name="标题 1"/>
          <p:cNvSpPr txBox="1"/>
          <p:nvPr>
            <p:custDataLst>
              <p:tags r:id="rId6"/>
            </p:custDataLst>
          </p:nvPr>
        </p:nvSpPr>
        <p:spPr>
          <a:xfrm>
            <a:off x="6548366" y="577990"/>
            <a:ext cx="749170" cy="749170"/>
          </a:xfrm>
          <a:prstGeom prst="ellipse">
            <a:avLst/>
          </a:prstGeom>
          <a:solidFill>
            <a:schemeClr val="accent1"/>
          </a:solidFill>
          <a:ln w="25400" cap="sq">
            <a:solidFill>
              <a:schemeClr val="accent1">
                <a:lumMod val="20000"/>
                <a:lumOff val="80000"/>
              </a:schemeClr>
            </a:solidFill>
            <a:miter/>
          </a:ln>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custDataLst>
              <p:tags r:id="rId7"/>
            </p:custDataLst>
          </p:nvPr>
        </p:nvSpPr>
        <p:spPr>
          <a:xfrm>
            <a:off x="6660698" y="737132"/>
            <a:ext cx="524507" cy="430887"/>
          </a:xfrm>
          <a:prstGeom prst="rect">
            <a:avLst/>
          </a:prstGeom>
          <a:noFill/>
          <a:ln>
            <a:noFill/>
          </a:ln>
        </p:spPr>
        <p:txBody>
          <a:bodyPr vert="horz" wrap="square" lIns="0" tIns="0" rIns="0" bIns="0" rtlCol="0" anchor="t"/>
          <a:lstStyle/>
          <a:p>
            <a:pPr algn="ctr">
              <a:lnSpc>
                <a:spcPct val="10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7" name="标题 1"/>
          <p:cNvSpPr txBox="1"/>
          <p:nvPr>
            <p:custDataLst>
              <p:tags r:id="rId8"/>
            </p:custDataLst>
          </p:nvPr>
        </p:nvSpPr>
        <p:spPr>
          <a:xfrm>
            <a:off x="7019943" y="1827955"/>
            <a:ext cx="749170" cy="749170"/>
          </a:xfrm>
          <a:prstGeom prst="ellipse">
            <a:avLst/>
          </a:prstGeom>
          <a:solidFill>
            <a:schemeClr val="accent1"/>
          </a:solidFill>
          <a:ln w="25400" cap="sq">
            <a:solidFill>
              <a:schemeClr val="accent1">
                <a:lumMod val="20000"/>
                <a:lumOff val="80000"/>
              </a:schemeClr>
            </a:solid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custDataLst>
              <p:tags r:id="rId9"/>
            </p:custDataLst>
          </p:nvPr>
        </p:nvSpPr>
        <p:spPr>
          <a:xfrm>
            <a:off x="7132275" y="1987097"/>
            <a:ext cx="524507" cy="430887"/>
          </a:xfrm>
          <a:prstGeom prst="rect">
            <a:avLst/>
          </a:prstGeom>
          <a:noFill/>
          <a:ln>
            <a:noFill/>
          </a:ln>
        </p:spPr>
        <p:txBody>
          <a:bodyPr vert="horz" wrap="square" lIns="0" tIns="0" rIns="0" bIns="0" rtlCol="0" anchor="t"/>
          <a:lstStyle/>
          <a:p>
            <a:pPr algn="ctr">
              <a:lnSpc>
                <a:spcPct val="10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9" name="标题 1"/>
          <p:cNvSpPr txBox="1"/>
          <p:nvPr>
            <p:custDataLst>
              <p:tags r:id="rId10"/>
            </p:custDataLst>
          </p:nvPr>
        </p:nvSpPr>
        <p:spPr>
          <a:xfrm>
            <a:off x="7195775" y="3077920"/>
            <a:ext cx="749170" cy="749170"/>
          </a:xfrm>
          <a:prstGeom prst="ellipse">
            <a:avLst/>
          </a:prstGeom>
          <a:solidFill>
            <a:schemeClr val="accent1"/>
          </a:solidFill>
          <a:ln w="25400" cap="sq">
            <a:solidFill>
              <a:schemeClr val="accent1">
                <a:lumMod val="20000"/>
                <a:lumOff val="80000"/>
              </a:schemeClr>
            </a:solidFill>
            <a:miter/>
          </a:ln>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custDataLst>
              <p:tags r:id="rId11"/>
            </p:custDataLst>
          </p:nvPr>
        </p:nvSpPr>
        <p:spPr>
          <a:xfrm>
            <a:off x="7308107" y="3237062"/>
            <a:ext cx="524507" cy="430887"/>
          </a:xfrm>
          <a:prstGeom prst="rect">
            <a:avLst/>
          </a:prstGeom>
          <a:noFill/>
          <a:ln>
            <a:noFill/>
          </a:ln>
        </p:spPr>
        <p:txBody>
          <a:bodyPr vert="horz" wrap="square" lIns="0" tIns="0" rIns="0" bIns="0" rtlCol="0" anchor="t"/>
          <a:lstStyle/>
          <a:p>
            <a:pPr algn="ctr">
              <a:lnSpc>
                <a:spcPct val="10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21" name="标题 1"/>
          <p:cNvSpPr txBox="1"/>
          <p:nvPr>
            <p:custDataLst>
              <p:tags r:id="rId12"/>
            </p:custDataLst>
          </p:nvPr>
        </p:nvSpPr>
        <p:spPr>
          <a:xfrm>
            <a:off x="7019943" y="4327885"/>
            <a:ext cx="749170" cy="749170"/>
          </a:xfrm>
          <a:prstGeom prst="ellipse">
            <a:avLst/>
          </a:prstGeom>
          <a:solidFill>
            <a:schemeClr val="accent1"/>
          </a:solidFill>
          <a:ln w="25400" cap="sq">
            <a:solidFill>
              <a:schemeClr val="accent1">
                <a:lumMod val="20000"/>
                <a:lumOff val="80000"/>
              </a:schemeClr>
            </a:solidFill>
            <a:miter/>
          </a:ln>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custDataLst>
              <p:tags r:id="rId13"/>
            </p:custDataLst>
          </p:nvPr>
        </p:nvSpPr>
        <p:spPr>
          <a:xfrm>
            <a:off x="7132275" y="4487027"/>
            <a:ext cx="524507" cy="430887"/>
          </a:xfrm>
          <a:prstGeom prst="rect">
            <a:avLst/>
          </a:prstGeom>
          <a:noFill/>
          <a:ln>
            <a:noFill/>
          </a:ln>
        </p:spPr>
        <p:txBody>
          <a:bodyPr vert="horz" wrap="square" lIns="0" tIns="0" rIns="0" bIns="0" rtlCol="0" anchor="t"/>
          <a:lstStyle/>
          <a:p>
            <a:pPr algn="ctr">
              <a:lnSpc>
                <a:spcPct val="10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p>
        </p:txBody>
      </p:sp>
      <p:sp>
        <p:nvSpPr>
          <p:cNvPr id="23" name="标题 1"/>
          <p:cNvSpPr txBox="1"/>
          <p:nvPr>
            <p:custDataLst>
              <p:tags r:id="rId14"/>
            </p:custDataLst>
          </p:nvPr>
        </p:nvSpPr>
        <p:spPr>
          <a:xfrm>
            <a:off x="6548366" y="5577849"/>
            <a:ext cx="749170" cy="749170"/>
          </a:xfrm>
          <a:prstGeom prst="ellipse">
            <a:avLst/>
          </a:prstGeom>
          <a:solidFill>
            <a:schemeClr val="accent1"/>
          </a:solidFill>
          <a:ln w="25400" cap="sq">
            <a:solidFill>
              <a:schemeClr val="accent1">
                <a:lumMod val="20000"/>
                <a:lumOff val="80000"/>
              </a:schemeClr>
            </a:solidFill>
            <a:miter/>
          </a:ln>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custDataLst>
              <p:tags r:id="rId15"/>
            </p:custDataLst>
          </p:nvPr>
        </p:nvSpPr>
        <p:spPr>
          <a:xfrm>
            <a:off x="6660698" y="5736991"/>
            <a:ext cx="524507" cy="430887"/>
          </a:xfrm>
          <a:prstGeom prst="rect">
            <a:avLst/>
          </a:prstGeom>
          <a:noFill/>
          <a:ln>
            <a:noFill/>
          </a:ln>
        </p:spPr>
        <p:txBody>
          <a:bodyPr vert="horz" wrap="square" lIns="0" tIns="0" rIns="0" bIns="0" rtlCol="0" anchor="t"/>
          <a:lstStyle/>
          <a:p>
            <a:pPr algn="ctr">
              <a:lnSpc>
                <a:spcPct val="100000"/>
              </a:lnSpc>
            </a:pPr>
            <a:r>
              <a:rPr kumimoji="1" lang="en-US" altLang="zh-CN" sz="2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05</a:t>
            </a:r>
            <a:endParaRPr kumimoji="1" lang="zh-CN" altLang="en-US"/>
          </a:p>
        </p:txBody>
      </p:sp>
      <p:pic>
        <p:nvPicPr>
          <p:cNvPr id="5124" name="图片 6" descr="logo横版 png"/>
          <p:cNvPicPr>
            <a:picLocks noChangeAspect="1"/>
          </p:cNvPicPr>
          <p:nvPr/>
        </p:nvPicPr>
        <p:blipFill>
          <a:blip r:embed="rId16"/>
          <a:stretch>
            <a:fillRect/>
          </a:stretch>
        </p:blipFill>
        <p:spPr>
          <a:xfrm>
            <a:off x="11477625" y="82550"/>
            <a:ext cx="608013" cy="642938"/>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565184" y="1001172"/>
            <a:ext cx="10907713" cy="5218711"/>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028700"/>
            <a:ext cx="10907713" cy="5218711"/>
          </a:xfrm>
          <a:prstGeom prst="roundRect">
            <a:avLst>
              <a:gd name="adj" fmla="val 4927"/>
            </a:avLst>
          </a:prstGeom>
          <a:gradFill>
            <a:gsLst>
              <a:gs pos="0">
                <a:schemeClr val="bg1"/>
              </a:gs>
              <a:gs pos="100000">
                <a:schemeClr val="accent2">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305780" y="3197225"/>
            <a:ext cx="5376417" cy="1659151"/>
          </a:xfrm>
          <a:prstGeom prst="rect">
            <a:avLst/>
          </a:prstGeom>
          <a:noFill/>
          <a:ln>
            <a:noFill/>
          </a:ln>
        </p:spPr>
        <p:txBody>
          <a:bodyPr vert="horz" wrap="square" lIns="0" tIns="0" rIns="0" bIns="0" rtlCol="0" anchor="ctr"/>
          <a:lstStyle/>
          <a:p>
            <a:pPr algn="l">
              <a:lnSpc>
                <a:spcPct val="130000"/>
              </a:lnSpc>
            </a:pPr>
            <a:r>
              <a:rPr kumimoji="1" lang="zh-CN" altLang="en-US" sz="3600">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sym typeface="+mn-ea"/>
              </a:rPr>
              <a:t>真题呈现</a:t>
            </a:r>
            <a:endPar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0" name="标题 1"/>
          <p:cNvSpPr txBox="1"/>
          <p:nvPr/>
        </p:nvSpPr>
        <p:spPr>
          <a:xfrm flipH="1">
            <a:off x="2670063" y="1965988"/>
            <a:ext cx="3835040" cy="101441"/>
          </a:xfrm>
          <a:prstGeom prst="roundRect">
            <a:avLst>
              <a:gd name="adj" fmla="val 50000"/>
            </a:avLst>
          </a:prstGeom>
          <a:gradFill>
            <a:gsLst>
              <a:gs pos="0">
                <a:schemeClr val="accent1">
                  <a:lumMod val="60000"/>
                  <a:lumOff val="40000"/>
                  <a:alpha val="0"/>
                </a:schemeClr>
              </a:gs>
              <a:gs pos="100000">
                <a:schemeClr val="accent1"/>
              </a:gs>
            </a:gsLst>
            <a:lin ang="0" scaled="0"/>
          </a:gradFill>
          <a:ln w="12700" cap="rnd">
            <a:noFill/>
            <a:round/>
          </a:ln>
          <a:effectLst/>
        </p:spPr>
        <p:txBody>
          <a:bodyPr vert="horz" wrap="square" lIns="109728" tIns="0" rIns="0" bIns="0" rtlCol="0" anchor="ctr"/>
          <a:lstStyle/>
          <a:p>
            <a:pPr algn="ctr">
              <a:lnSpc>
                <a:spcPct val="110000"/>
              </a:lnSpc>
            </a:pPr>
            <a:endParaRPr kumimoji="1" lang="zh-CN" altLang="en-US"/>
          </a:p>
        </p:txBody>
      </p:sp>
      <p:sp>
        <p:nvSpPr>
          <p:cNvPr id="11" name="标题 1"/>
          <p:cNvSpPr txBox="1"/>
          <p:nvPr/>
        </p:nvSpPr>
        <p:spPr>
          <a:xfrm>
            <a:off x="1045131" y="1846395"/>
            <a:ext cx="1465711" cy="340626"/>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1290624" y="1844104"/>
            <a:ext cx="974725" cy="345208"/>
          </a:xfrm>
          <a:prstGeom prst="rect">
            <a:avLst/>
          </a:prstGeom>
          <a:noFill/>
          <a:ln cap="sq">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思源黑体 CN Bold" panose="020B0800000000000000" charset="-122"/>
                <a:ea typeface="思源黑体 CN Bold" panose="020B0800000000000000" charset="-122"/>
                <a:cs typeface="思源黑体 CN Bold" panose="020B0800000000000000" charset="-122"/>
              </a:rPr>
              <a:t>2025</a:t>
            </a:r>
            <a:endParaRPr kumimoji="1" lang="zh-CN" altLang="en-US"/>
          </a:p>
        </p:txBody>
      </p:sp>
      <p:sp>
        <p:nvSpPr>
          <p:cNvPr id="13" name="标题 1"/>
          <p:cNvSpPr txBox="1"/>
          <p:nvPr/>
        </p:nvSpPr>
        <p:spPr>
          <a:xfrm>
            <a:off x="121530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25013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056242" y="2707570"/>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549002" y="2707570"/>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3566965">
            <a:off x="4178879" y="2816195"/>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8033035" flipH="1">
            <a:off x="4636077" y="2816196"/>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56276" y="2324239"/>
            <a:ext cx="2288408" cy="855146"/>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PART- </a:t>
            </a:r>
            <a:endParaRPr kumimoji="1" lang="zh-CN" altLang="en-US"/>
          </a:p>
        </p:txBody>
      </p:sp>
      <p:sp>
        <p:nvSpPr>
          <p:cNvPr id="30" name="标题 1"/>
          <p:cNvSpPr txBox="1"/>
          <p:nvPr/>
        </p:nvSpPr>
        <p:spPr>
          <a:xfrm>
            <a:off x="3138134" y="1900491"/>
            <a:ext cx="1051728" cy="1300484"/>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31" name="标题 1"/>
          <p:cNvSpPr txBox="1"/>
          <p:nvPr/>
        </p:nvSpPr>
        <p:spPr>
          <a:xfrm>
            <a:off x="1055688" y="4993992"/>
            <a:ext cx="5499996" cy="473028"/>
          </a:xfrm>
          <a:prstGeom prst="roundRect">
            <a:avLst>
              <a:gd name="adj" fmla="val 50000"/>
            </a:avLst>
          </a:prstGeom>
          <a:gradFill>
            <a:gsLst>
              <a:gs pos="0">
                <a:schemeClr val="accent2"/>
              </a:gs>
              <a:gs pos="100000">
                <a:schemeClr val="accent2">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4019640" y="5221506"/>
            <a:ext cx="2775861" cy="18000"/>
          </a:xfrm>
          <a:prstGeom prst="rect">
            <a:avLst/>
          </a:prstGeom>
          <a:gradFill>
            <a:gsLst>
              <a:gs pos="22000">
                <a:schemeClr val="bg1">
                  <a:alpha val="0"/>
                </a:schemeClr>
              </a:gs>
              <a:gs pos="100000">
                <a:schemeClr val="bg1"/>
              </a:gs>
              <a:gs pos="100000">
                <a:schemeClr val="bg1"/>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4" name="图片 33" descr="IMG_20250610_102821"/>
          <p:cNvPicPr>
            <a:picLocks noChangeAspect="1"/>
          </p:cNvPicPr>
          <p:nvPr/>
        </p:nvPicPr>
        <p:blipFill>
          <a:blip r:embed="rId2"/>
          <a:stretch>
            <a:fillRect/>
          </a:stretch>
        </p:blipFill>
        <p:spPr>
          <a:xfrm>
            <a:off x="7684135" y="6985"/>
            <a:ext cx="3913505" cy="68237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6" name="文本框 15"/>
          <p:cNvSpPr txBox="1"/>
          <p:nvPr/>
        </p:nvSpPr>
        <p:spPr>
          <a:xfrm>
            <a:off x="654685" y="379730"/>
            <a:ext cx="11155045" cy="6250940"/>
          </a:xfrm>
          <a:prstGeom prst="rect">
            <a:avLst/>
          </a:prstGeom>
          <a:noFill/>
        </p:spPr>
        <p:txBody>
          <a:bodyPr wrap="square" rtlCol="0">
            <a:noAutofit/>
          </a:bodyPr>
          <a:p>
            <a:endParaRPr lang="en-US" altLang="zh-CN" b="1"/>
          </a:p>
          <a:p>
            <a:r>
              <a:rPr lang="en-US" altLang="zh-CN" b="1"/>
              <a:t>"What's your name?" is a question most frequently asked when people meet for the first time. But for me, it was the first challenge I encountered as an intenational student in Ireland.</a:t>
            </a:r>
            <a:endParaRPr lang="en-US" altLang="zh-CN" b="1"/>
          </a:p>
          <a:p>
            <a:endParaRPr lang="en-US" altLang="zh-CN" b="1"/>
          </a:p>
          <a:p>
            <a:r>
              <a:rPr lang="en-US" altLang="zh-CN" b="1"/>
              <a:t>The pronunciation system of the Chinese language is quite different from that of English. For native speakers of English, some Chinese words are rather difficult to pronounce. My given name Qiu Yu (</a:t>
            </a:r>
            <a:r>
              <a:rPr lang="zh-CN" altLang="en-US" b="1"/>
              <a:t>秋雨</a:t>
            </a:r>
            <a:r>
              <a:rPr lang="en-US" altLang="zh-CN" b="1"/>
              <a:t>), for instance, happened to be a great challenge for many of them. Every time I gave a self-introduction, I had to explain how to pronounce my name at least five times, yet they still could not say it the way I did.</a:t>
            </a:r>
            <a:endParaRPr lang="en-US" altLang="zh-CN" b="1"/>
          </a:p>
          <a:p>
            <a:endParaRPr lang="en-US" altLang="zh-CN" b="1"/>
          </a:p>
          <a:p>
            <a:r>
              <a:rPr lang="en-US" altLang="zh-CN" b="1"/>
              <a:t>Once in a lecture, the professor tried repeating my name after me over and over in front </a:t>
            </a:r>
            <a:r>
              <a:rPr lang="en-US" altLang="en-US" b="1"/>
              <a:t> </a:t>
            </a:r>
            <a:r>
              <a:rPr lang="en-US" altLang="zh-CN" b="1"/>
              <a:t>of thirty classmates. I really did not know whether I should continue correcting him or myself. After all, I did care about how others would think of me. I realized that if I didn't stop, the entire lecture would be ruined. "It's okay, professor, I shrugged (</a:t>
            </a:r>
            <a:r>
              <a:rPr lang="zh-CN" altLang="en-US" b="1"/>
              <a:t>耸肩</a:t>
            </a:r>
            <a:r>
              <a:rPr lang="en-US" altLang="zh-CN" b="1"/>
              <a:t>). The awkward moment ended with the class erupting into laughter. I forced a smile, unsure how to stop further.</a:t>
            </a:r>
            <a:r>
              <a:rPr lang="en-US" altLang="en-US" b="1"/>
              <a:t> </a:t>
            </a:r>
            <a:endParaRPr lang="en-US" altLang="en-US" b="1"/>
          </a:p>
          <a:p>
            <a:endParaRPr lang="en-US" altLang="zh-CN" b="1"/>
          </a:p>
          <a:p>
            <a:r>
              <a:rPr lang="en-US" altLang="zh-CN" b="1"/>
              <a:t>After that incident, I stopped acting as a "Chinese teacher." Instead of correcting others when they were struggling to pronounce my name, I just smiled and nodded approvingly. This approach spared me the discomfort of having to over-explain. However, I soon found that by doing so, I might be losing something more important: the opportunity to share a small part of my cultural identity.</a:t>
            </a:r>
            <a:endParaRPr lang="en-US" altLang="zh-CN" b="1"/>
          </a:p>
          <a:p>
            <a:pPr>
              <a:lnSpc>
                <a:spcPct val="150000"/>
              </a:lnSpc>
            </a:pPr>
            <a:r>
              <a:rPr lang="en-US" altLang="zh-CN" sz="2000" b="1">
                <a:solidFill>
                  <a:schemeClr val="tx2"/>
                </a:solidFill>
              </a:rPr>
              <a:t>Para 1 : In a class discussion, I was invited to explain the meaning of my name.</a:t>
            </a:r>
            <a:endParaRPr lang="en-US" altLang="zh-CN" sz="2000" b="1">
              <a:solidFill>
                <a:schemeClr val="tx2"/>
              </a:solidFill>
            </a:endParaRPr>
          </a:p>
          <a:p>
            <a:pPr>
              <a:lnSpc>
                <a:spcPct val="150000"/>
              </a:lnSpc>
            </a:pPr>
            <a:r>
              <a:rPr lang="en-US" altLang="zh-CN" sz="2000" b="1">
                <a:solidFill>
                  <a:schemeClr val="tx2"/>
                </a:solidFill>
              </a:rPr>
              <a:t>Para 2: Many of my classmates got interested and came up to me after class.</a:t>
            </a:r>
            <a:endParaRPr lang="en-US" altLang="zh-CN" sz="2000" b="1">
              <a:solidFill>
                <a:schemeClr val="tx2"/>
              </a:solidFill>
            </a:endParaRPr>
          </a:p>
        </p:txBody>
      </p:sp>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pic>
        <p:nvPicPr>
          <p:cNvPr id="3" name="图片"/>
          <p:cNvPicPr>
            <a:picLocks noChangeAspect="1"/>
          </p:cNvPicPr>
          <p:nvPr/>
        </p:nvPicPr>
        <p:blipFill>
          <a:blip r:embed="rId1">
            <a:alphaModFix amt="100000"/>
          </a:blip>
          <a:srcRect/>
          <a:stretch>
            <a:fillRect/>
          </a:stretch>
        </p:blipFill>
        <p:spPr>
          <a:xfrm>
            <a:off x="-533871" y="-235734"/>
            <a:ext cx="13259743" cy="7329468"/>
          </a:xfrm>
          <a:prstGeom prst="rect">
            <a:avLst/>
          </a:prstGeom>
        </p:spPr>
      </p:pic>
      <p:sp>
        <p:nvSpPr>
          <p:cNvPr id="4" name="标题 1"/>
          <p:cNvSpPr txBox="1"/>
          <p:nvPr/>
        </p:nvSpPr>
        <p:spPr>
          <a:xfrm rot="174261">
            <a:off x="565184" y="1001172"/>
            <a:ext cx="10907713" cy="5218711"/>
          </a:xfrm>
          <a:prstGeom prst="roundRect">
            <a:avLst>
              <a:gd name="adj" fmla="val 4927"/>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1028700"/>
            <a:ext cx="10907713" cy="5218711"/>
          </a:xfrm>
          <a:prstGeom prst="roundRect">
            <a:avLst>
              <a:gd name="adj" fmla="val 4927"/>
            </a:avLst>
          </a:prstGeom>
          <a:gradFill>
            <a:gsLst>
              <a:gs pos="0">
                <a:schemeClr val="bg1"/>
              </a:gs>
              <a:gs pos="100000">
                <a:schemeClr val="accent2">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305780" y="3197225"/>
            <a:ext cx="5376417" cy="1659151"/>
          </a:xfrm>
          <a:prstGeom prst="rect">
            <a:avLst/>
          </a:prstGeom>
          <a:noFill/>
          <a:ln>
            <a:noFill/>
          </a:ln>
        </p:spPr>
        <p:txBody>
          <a:bodyPr vert="horz" wrap="square" lIns="0" tIns="0" rIns="0" bIns="0" rtlCol="0" anchor="ctr"/>
          <a:lstStyle/>
          <a:p>
            <a:pPr algn="l">
              <a:lnSpc>
                <a:spcPct val="130000"/>
              </a:lnSpc>
            </a:pPr>
            <a:r>
              <a:rPr kumimoji="1" lang="zh-CN" altLang="en-US" sz="4000">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sym typeface="+mn-ea"/>
              </a:rPr>
              <a:t>读原文</a:t>
            </a:r>
            <a:endParaRPr kumimoji="1" lang="zh-CN" altLang="en-US" sz="4000">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sym typeface="+mn-ea"/>
            </a:endParaRPr>
          </a:p>
          <a:p>
            <a:pPr algn="l">
              <a:lnSpc>
                <a:spcPct val="130000"/>
              </a:lnSpc>
            </a:pPr>
            <a:r>
              <a:rPr kumimoji="1" lang="en-US" altLang="zh-CN" sz="3600">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sym typeface="+mn-ea"/>
              </a:rPr>
              <a:t>--</a:t>
            </a:r>
            <a:r>
              <a:rPr kumimoji="1" lang="zh-CN" altLang="en-US" sz="3600">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sym typeface="+mn-ea"/>
              </a:rPr>
              <a:t>记叙文要素、细节描写</a:t>
            </a:r>
            <a:endParaRPr kumimoji="1" lang="zh-CN" altLang="en-US" sz="3600" b="1">
              <a:ln w="12700">
                <a:noFill/>
              </a:ln>
              <a:solidFill>
                <a:srgbClr val="262626">
                  <a:alpha val="100000"/>
                </a:srgbClr>
              </a:solidFill>
              <a:latin typeface="黑体" panose="02010609060101010101" charset="-122"/>
              <a:ea typeface="黑体" panose="02010609060101010101" charset="-122"/>
              <a:cs typeface="思源黑体 CN Bold" panose="020B0800000000000000" charset="-122"/>
            </a:endParaRPr>
          </a:p>
        </p:txBody>
      </p:sp>
      <p:sp>
        <p:nvSpPr>
          <p:cNvPr id="10" name="标题 1"/>
          <p:cNvSpPr txBox="1"/>
          <p:nvPr/>
        </p:nvSpPr>
        <p:spPr>
          <a:xfrm flipH="1">
            <a:off x="2670063" y="1965988"/>
            <a:ext cx="3835040" cy="101441"/>
          </a:xfrm>
          <a:prstGeom prst="roundRect">
            <a:avLst>
              <a:gd name="adj" fmla="val 50000"/>
            </a:avLst>
          </a:prstGeom>
          <a:gradFill>
            <a:gsLst>
              <a:gs pos="0">
                <a:schemeClr val="accent1">
                  <a:lumMod val="60000"/>
                  <a:lumOff val="40000"/>
                  <a:alpha val="0"/>
                </a:schemeClr>
              </a:gs>
              <a:gs pos="100000">
                <a:schemeClr val="accent1"/>
              </a:gs>
            </a:gsLst>
            <a:lin ang="0" scaled="0"/>
          </a:gradFill>
          <a:ln w="12700" cap="rnd">
            <a:noFill/>
            <a:round/>
          </a:ln>
          <a:effectLst/>
        </p:spPr>
        <p:txBody>
          <a:bodyPr vert="horz" wrap="square" lIns="109728" tIns="0" rIns="0" bIns="0" rtlCol="0" anchor="ctr"/>
          <a:lstStyle/>
          <a:p>
            <a:pPr algn="ctr">
              <a:lnSpc>
                <a:spcPct val="110000"/>
              </a:lnSpc>
            </a:pPr>
            <a:endParaRPr kumimoji="1" lang="zh-CN" altLang="en-US"/>
          </a:p>
        </p:txBody>
      </p:sp>
      <p:sp>
        <p:nvSpPr>
          <p:cNvPr id="11" name="标题 1"/>
          <p:cNvSpPr txBox="1"/>
          <p:nvPr/>
        </p:nvSpPr>
        <p:spPr>
          <a:xfrm>
            <a:off x="1045131" y="1846395"/>
            <a:ext cx="1465711" cy="340626"/>
          </a:xfrm>
          <a:prstGeom prst="roundRect">
            <a:avLst>
              <a:gd name="adj" fmla="val 50000"/>
            </a:avLst>
          </a:prstGeom>
          <a:gradFill>
            <a:gsLst>
              <a:gs pos="0">
                <a:schemeClr val="accent1">
                  <a:lumMod val="60000"/>
                  <a:lumOff val="40000"/>
                </a:schemeClr>
              </a:gs>
              <a:gs pos="82000">
                <a:schemeClr val="accent1"/>
              </a:gs>
            </a:gsLst>
            <a:lin ang="2700000" scaled="0"/>
          </a:gradFill>
          <a:ln w="12700" cap="rnd">
            <a:noFill/>
            <a:round/>
          </a:ln>
          <a:effectLst>
            <a:outerShdw blurRad="254000" dist="114300" dir="5400000" sx="94000" sy="94000" algn="t" rotWithShape="0">
              <a:schemeClr val="accent1">
                <a:alpha val="22000"/>
              </a:schemeClr>
            </a:outerShdw>
          </a:effectLst>
        </p:spPr>
        <p:txBody>
          <a:bodyPr vert="horz" wrap="square" lIns="109728" tIns="0" rIns="0" bIns="0" rtlCol="0" anchor="ctr"/>
          <a:lstStyle/>
          <a:p>
            <a:pPr algn="ctr">
              <a:lnSpc>
                <a:spcPct val="110000"/>
              </a:lnSpc>
            </a:pPr>
            <a:endParaRPr kumimoji="1" lang="zh-CN" altLang="en-US"/>
          </a:p>
        </p:txBody>
      </p:sp>
      <p:sp>
        <p:nvSpPr>
          <p:cNvPr id="12" name="标题 1"/>
          <p:cNvSpPr txBox="1"/>
          <p:nvPr/>
        </p:nvSpPr>
        <p:spPr>
          <a:xfrm>
            <a:off x="1290624" y="1844104"/>
            <a:ext cx="974725" cy="345208"/>
          </a:xfrm>
          <a:prstGeom prst="rect">
            <a:avLst/>
          </a:prstGeom>
          <a:noFill/>
          <a:ln cap="sq">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思源黑体 CN Bold" panose="020B0800000000000000" charset="-122"/>
                <a:ea typeface="思源黑体 CN Bold" panose="020B0800000000000000" charset="-122"/>
                <a:cs typeface="思源黑体 CN Bold" panose="020B0800000000000000" charset="-122"/>
              </a:rPr>
              <a:t>2025</a:t>
            </a:r>
            <a:endParaRPr kumimoji="1" lang="zh-CN" altLang="en-US"/>
          </a:p>
        </p:txBody>
      </p:sp>
      <p:sp>
        <p:nvSpPr>
          <p:cNvPr id="13" name="标题 1"/>
          <p:cNvSpPr txBox="1"/>
          <p:nvPr/>
        </p:nvSpPr>
        <p:spPr>
          <a:xfrm>
            <a:off x="121530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250132" y="1971440"/>
            <a:ext cx="90538" cy="90536"/>
          </a:xfrm>
          <a:prstGeom prst="ellipse">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056242" y="2707570"/>
            <a:ext cx="351814" cy="351814"/>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4549002" y="2707570"/>
            <a:ext cx="351814" cy="351814"/>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3566965">
            <a:off x="4178879" y="2816195"/>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18033035" flipH="1">
            <a:off x="4636077" y="2816196"/>
            <a:ext cx="153260" cy="168508"/>
          </a:xfrm>
          <a:custGeom>
            <a:avLst/>
            <a:gdLst>
              <a:gd name="connsiteX0" fmla="*/ 8649 w 244299"/>
              <a:gd name="connsiteY0" fmla="*/ 8648 h 268605"/>
              <a:gd name="connsiteX1" fmla="*/ 29527 w 244299"/>
              <a:gd name="connsiteY1" fmla="*/ 0 h 268605"/>
              <a:gd name="connsiteX2" fmla="*/ 59054 w 244299"/>
              <a:gd name="connsiteY2" fmla="*/ 29527 h 268605"/>
              <a:gd name="connsiteX3" fmla="*/ 59054 w 244299"/>
              <a:gd name="connsiteY3" fmla="*/ 191090 h 268605"/>
              <a:gd name="connsiteX4" fmla="*/ 200498 w 244299"/>
              <a:gd name="connsiteY4" fmla="*/ 113012 h 268605"/>
              <a:gd name="connsiteX5" fmla="*/ 240618 w 244299"/>
              <a:gd name="connsiteY5" fmla="*/ 124593 h 268605"/>
              <a:gd name="connsiteX6" fmla="*/ 229037 w 244299"/>
              <a:gd name="connsiteY6" fmla="*/ 164713 h 268605"/>
              <a:gd name="connsiteX7" fmla="*/ 45580 w 244299"/>
              <a:gd name="connsiteY7" fmla="*/ 265981 h 268605"/>
              <a:gd name="connsiteX8" fmla="*/ 32254 w 244299"/>
              <a:gd name="connsiteY8" fmla="*/ 267476 h 268605"/>
              <a:gd name="connsiteX9" fmla="*/ 29527 w 244299"/>
              <a:gd name="connsiteY9" fmla="*/ 268605 h 268605"/>
              <a:gd name="connsiteX10" fmla="*/ 27962 w 244299"/>
              <a:gd name="connsiteY10" fmla="*/ 267957 h 268605"/>
              <a:gd name="connsiteX11" fmla="*/ 23122 w 244299"/>
              <a:gd name="connsiteY11" fmla="*/ 268500 h 268605"/>
              <a:gd name="connsiteX12" fmla="*/ 16489 w 244299"/>
              <a:gd name="connsiteY12" fmla="*/ 263205 h 268605"/>
              <a:gd name="connsiteX13" fmla="*/ 8648 w 244299"/>
              <a:gd name="connsiteY13" fmla="*/ 259957 h 268605"/>
              <a:gd name="connsiteX14" fmla="*/ 6785 w 244299"/>
              <a:gd name="connsiteY14" fmla="*/ 255457 h 268605"/>
              <a:gd name="connsiteX15" fmla="*/ 5461 w 244299"/>
              <a:gd name="connsiteY15" fmla="*/ 254400 h 268605"/>
              <a:gd name="connsiteX16" fmla="*/ 5132 w 244299"/>
              <a:gd name="connsiteY16" fmla="*/ 251467 h 268605"/>
              <a:gd name="connsiteX17" fmla="*/ 0 w 244299"/>
              <a:gd name="connsiteY17" fmla="*/ 239078 h 268605"/>
              <a:gd name="connsiteX18" fmla="*/ 0 w 244299"/>
              <a:gd name="connsiteY18" fmla="*/ 29527 h 268605"/>
              <a:gd name="connsiteX19" fmla="*/ 8649 w 244299"/>
              <a:gd name="connsiteY19" fmla="*/ 8648 h 268605"/>
            </a:gdLst>
            <a:ahLst/>
            <a:cxnLst/>
            <a:rect l="l" t="t" r="r" b="b"/>
            <a:pathLst>
              <a:path w="244299" h="268605">
                <a:moveTo>
                  <a:pt x="8649" y="8648"/>
                </a:moveTo>
                <a:cubicBezTo>
                  <a:pt x="13992" y="3305"/>
                  <a:pt x="21373" y="0"/>
                  <a:pt x="29527" y="0"/>
                </a:cubicBezTo>
                <a:cubicBezTo>
                  <a:pt x="45834" y="0"/>
                  <a:pt x="59054" y="13220"/>
                  <a:pt x="59054" y="29527"/>
                </a:cubicBezTo>
                <a:lnTo>
                  <a:pt x="59054" y="191090"/>
                </a:lnTo>
                <a:lnTo>
                  <a:pt x="200498" y="113012"/>
                </a:lnTo>
                <a:cubicBezTo>
                  <a:pt x="214774" y="105132"/>
                  <a:pt x="232737" y="110317"/>
                  <a:pt x="240618" y="124593"/>
                </a:cubicBezTo>
                <a:cubicBezTo>
                  <a:pt x="248498" y="138869"/>
                  <a:pt x="243313" y="156832"/>
                  <a:pt x="229037" y="164713"/>
                </a:cubicBezTo>
                <a:lnTo>
                  <a:pt x="45580" y="265981"/>
                </a:lnTo>
                <a:lnTo>
                  <a:pt x="32254" y="267476"/>
                </a:lnTo>
                <a:lnTo>
                  <a:pt x="29527" y="268605"/>
                </a:lnTo>
                <a:lnTo>
                  <a:pt x="27962" y="267957"/>
                </a:lnTo>
                <a:lnTo>
                  <a:pt x="23122" y="268500"/>
                </a:lnTo>
                <a:lnTo>
                  <a:pt x="16489" y="263205"/>
                </a:lnTo>
                <a:lnTo>
                  <a:pt x="8648" y="259957"/>
                </a:lnTo>
                <a:lnTo>
                  <a:pt x="6785" y="255457"/>
                </a:lnTo>
                <a:lnTo>
                  <a:pt x="5461" y="254400"/>
                </a:lnTo>
                <a:lnTo>
                  <a:pt x="5132" y="251467"/>
                </a:lnTo>
                <a:lnTo>
                  <a:pt x="0" y="239078"/>
                </a:lnTo>
                <a:lnTo>
                  <a:pt x="0" y="29527"/>
                </a:lnTo>
                <a:cubicBezTo>
                  <a:pt x="0" y="21374"/>
                  <a:pt x="3305" y="13992"/>
                  <a:pt x="8649" y="8648"/>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5915735" y="1691143"/>
            <a:ext cx="5652378" cy="4556268"/>
          </a:xfrm>
          <a:custGeom>
            <a:avLst/>
            <a:gdLst>
              <a:gd name="connsiteX0" fmla="*/ 5652378 w 5652378"/>
              <a:gd name="connsiteY0" fmla="*/ 0 h 4556268"/>
              <a:gd name="connsiteX1" fmla="*/ 5652378 w 5652378"/>
              <a:gd name="connsiteY1" fmla="*/ 4299142 h 4556268"/>
              <a:gd name="connsiteX2" fmla="*/ 5395252 w 5652378"/>
              <a:gd name="connsiteY2" fmla="*/ 4556268 h 4556268"/>
              <a:gd name="connsiteX3" fmla="*/ 0 w 5652378"/>
              <a:gd name="connsiteY3" fmla="*/ 4556268 h 4556268"/>
              <a:gd name="connsiteX4" fmla="*/ 23673 w 5652378"/>
              <a:gd name="connsiteY4" fmla="*/ 4388022 h 4556268"/>
              <a:gd name="connsiteX5" fmla="*/ 3173966 w 5652378"/>
              <a:gd name="connsiteY5" fmla="*/ 2773053 h 4556268"/>
              <a:gd name="connsiteX6" fmla="*/ 5430400 w 5652378"/>
              <a:gd name="connsiteY6" fmla="*/ 45337 h 4556268"/>
            </a:gdLst>
            <a:ahLst/>
            <a:cxnLst/>
            <a:rect l="l" t="t" r="r" b="b"/>
            <a:pathLst>
              <a:path w="5652378" h="4556268">
                <a:moveTo>
                  <a:pt x="5652378" y="0"/>
                </a:moveTo>
                <a:lnTo>
                  <a:pt x="5652378" y="4299142"/>
                </a:lnTo>
                <a:cubicBezTo>
                  <a:pt x="5652378" y="4441149"/>
                  <a:pt x="5537259" y="4556268"/>
                  <a:pt x="5395252" y="4556268"/>
                </a:cubicBezTo>
                <a:lnTo>
                  <a:pt x="0" y="4556268"/>
                </a:lnTo>
                <a:lnTo>
                  <a:pt x="23673" y="4388022"/>
                </a:lnTo>
                <a:cubicBezTo>
                  <a:pt x="342663" y="2660933"/>
                  <a:pt x="2568986" y="3794363"/>
                  <a:pt x="3173966" y="2773053"/>
                </a:cubicBezTo>
                <a:cubicBezTo>
                  <a:pt x="3778945" y="1751743"/>
                  <a:pt x="3174714" y="548088"/>
                  <a:pt x="5430400" y="45337"/>
                </a:cubicBezTo>
                <a:close/>
              </a:path>
            </a:pathLst>
          </a:custGeom>
          <a:gradFill>
            <a:gsLst>
              <a:gs pos="0">
                <a:schemeClr val="accent2">
                  <a:lumMod val="20000"/>
                  <a:lumOff val="80000"/>
                  <a:alpha val="38000"/>
                </a:schemeClr>
              </a:gs>
              <a:gs pos="100000">
                <a:schemeClr val="accent2">
                  <a:alpha val="50000"/>
                </a:schemeClr>
              </a:gs>
            </a:gsLst>
            <a:lin ang="5400000" scaled="0"/>
          </a:gradFill>
          <a:ln w="12700" cap="sq">
            <a:noFill/>
            <a:miter/>
          </a:ln>
          <a:effectLst>
            <a:outerShdw blurRad="381000" dist="63500" dir="13500000" algn="br" rotWithShape="0">
              <a:srgbClr val="000000">
                <a:alpha val="15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0441590"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0744464" y="608361"/>
            <a:ext cx="167088" cy="167088"/>
          </a:xfrm>
          <a:prstGeom prst="ellipse">
            <a:avLst/>
          </a:prstGeom>
          <a:noFill/>
          <a:ln w="12700" cap="sq">
            <a:solidFill>
              <a:schemeClr val="accent2">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1047338" y="608361"/>
            <a:ext cx="167088" cy="167088"/>
          </a:xfrm>
          <a:prstGeom prst="ellipse">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11350211" y="608361"/>
            <a:ext cx="167088" cy="16708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a:off x="1056276" y="2324239"/>
            <a:ext cx="2288408" cy="855146"/>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PART- </a:t>
            </a:r>
            <a:endParaRPr kumimoji="1" lang="zh-CN" altLang="en-US"/>
          </a:p>
        </p:txBody>
      </p:sp>
      <p:sp>
        <p:nvSpPr>
          <p:cNvPr id="30" name="标题 1"/>
          <p:cNvSpPr txBox="1"/>
          <p:nvPr/>
        </p:nvSpPr>
        <p:spPr>
          <a:xfrm>
            <a:off x="3138134" y="1900491"/>
            <a:ext cx="1051728" cy="1300484"/>
          </a:xfrm>
          <a:prstGeom prst="rect">
            <a:avLst/>
          </a:prstGeom>
          <a:noFill/>
          <a:ln cap="sq">
            <a:noFill/>
          </a:ln>
        </p:spPr>
        <p:txBody>
          <a:bodyPr vert="horz" wrap="square" lIns="0" tIns="0" rIns="0" bIns="0" rtlCol="0" anchor="b"/>
          <a:lstStyle/>
          <a:p>
            <a:pPr algn="l">
              <a:lnSpc>
                <a:spcPct val="110000"/>
              </a:lnSpc>
            </a:pPr>
            <a:r>
              <a:rPr kumimoji="1" lang="en-US" altLang="zh-CN" sz="4800">
                <a:ln w="8890">
                  <a:noFill/>
                </a:ln>
                <a:solidFill>
                  <a:srgbClr val="4A62B0">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31" name="标题 1"/>
          <p:cNvSpPr txBox="1"/>
          <p:nvPr/>
        </p:nvSpPr>
        <p:spPr>
          <a:xfrm>
            <a:off x="1055688" y="4993992"/>
            <a:ext cx="5499996" cy="473028"/>
          </a:xfrm>
          <a:prstGeom prst="roundRect">
            <a:avLst>
              <a:gd name="adj" fmla="val 50000"/>
            </a:avLst>
          </a:prstGeom>
          <a:gradFill>
            <a:gsLst>
              <a:gs pos="0">
                <a:schemeClr val="accent2"/>
              </a:gs>
              <a:gs pos="100000">
                <a:schemeClr val="accent2">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4019640" y="5221506"/>
            <a:ext cx="2775861" cy="18000"/>
          </a:xfrm>
          <a:prstGeom prst="rect">
            <a:avLst/>
          </a:prstGeom>
          <a:gradFill>
            <a:gsLst>
              <a:gs pos="22000">
                <a:schemeClr val="bg1">
                  <a:alpha val="0"/>
                </a:schemeClr>
              </a:gs>
              <a:gs pos="100000">
                <a:schemeClr val="bg1"/>
              </a:gs>
              <a:gs pos="100000">
                <a:schemeClr val="bg1"/>
              </a:gs>
            </a:gsLst>
            <a:lin ang="108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4" name="图片 33" descr="IMG_20250610_102821"/>
          <p:cNvPicPr>
            <a:picLocks noChangeAspect="1"/>
          </p:cNvPicPr>
          <p:nvPr/>
        </p:nvPicPr>
        <p:blipFill>
          <a:blip r:embed="rId2"/>
          <a:stretch>
            <a:fillRect/>
          </a:stretch>
        </p:blipFill>
        <p:spPr>
          <a:xfrm>
            <a:off x="7684135" y="6985"/>
            <a:ext cx="3913505" cy="6823710"/>
          </a:xfrm>
          <a:prstGeom prst="rect">
            <a:avLst/>
          </a:prstGeom>
        </p:spPr>
      </p:pic>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aphicFrame>
        <p:nvGraphicFramePr>
          <p:cNvPr id="4" name="表格 3"/>
          <p:cNvGraphicFramePr/>
          <p:nvPr>
            <p:custDataLst>
              <p:tags r:id="rId1"/>
            </p:custDataLst>
          </p:nvPr>
        </p:nvGraphicFramePr>
        <p:xfrm>
          <a:off x="1276985" y="95885"/>
          <a:ext cx="10081260" cy="6697980"/>
        </p:xfrm>
        <a:graphic>
          <a:graphicData uri="http://schemas.openxmlformats.org/drawingml/2006/table">
            <a:tbl>
              <a:tblPr firstRow="1" bandRow="1">
                <a:tableStyleId>{5C22544A-7EE6-4342-B048-85BDC9FD1C3A}</a:tableStyleId>
              </a:tblPr>
              <a:tblGrid>
                <a:gridCol w="1946910"/>
                <a:gridCol w="8134350"/>
              </a:tblGrid>
              <a:tr h="1737360">
                <a:tc>
                  <a:txBody>
                    <a:bodyPr/>
                    <a:p>
                      <a:pPr marL="0" marR="0" algn="ctr" rtl="0" eaLnBrk="1" fontAlgn="auto" latinLnBrk="0" hangingPunct="1">
                        <a:buClrTx/>
                        <a:buSzTx/>
                        <a:buFontTx/>
                        <a:buNone/>
                      </a:pPr>
                      <a:r>
                        <a:rPr lang="en-US" altLang="zh-CN" sz="2800">
                          <a:cs typeface="+mn-ea"/>
                        </a:rPr>
                        <a:t>Time</a:t>
                      </a:r>
                      <a:endParaRPr lang="en-US" altLang="zh-CN" sz="2800">
                        <a:cs typeface="+mn-ea"/>
                      </a:endParaRPr>
                    </a:p>
                  </a:txBody>
                  <a:tcPr anchor="ctr" anchorCtr="0"/>
                </a:tc>
                <a:tc>
                  <a:txBody>
                    <a:bodyPr/>
                    <a:p>
                      <a:pPr>
                        <a:lnSpc>
                          <a:spcPct val="150000"/>
                        </a:lnSpc>
                        <a:buNone/>
                      </a:pPr>
                      <a:r>
                        <a:rPr lang="en-US" altLang="zh-CN" sz="2400">
                          <a:latin typeface="Times New Roman" panose="02020603050405020304" charset="0"/>
                          <a:cs typeface="Times New Roman" panose="02020603050405020304" charset="0"/>
                        </a:rPr>
                        <a:t>Contemporary (present-day). The context of being an international student, university lectures, and the specific cultural interaction point to a modern setting.</a:t>
                      </a:r>
                      <a:endParaRPr lang="en-US" altLang="zh-CN" sz="2400">
                        <a:latin typeface="Times New Roman" panose="02020603050405020304" charset="0"/>
                        <a:cs typeface="Times New Roman" panose="02020603050405020304" charset="0"/>
                      </a:endParaRPr>
                    </a:p>
                  </a:txBody>
                  <a:tcPr/>
                </a:tc>
              </a:tr>
              <a:tr h="1737360">
                <a:tc>
                  <a:txBody>
                    <a:bodyPr/>
                    <a:p>
                      <a:pPr marL="0" marR="0" algn="ctr" rtl="0" eaLnBrk="1" fontAlgn="auto" latinLnBrk="0" hangingPunct="1">
                        <a:buClrTx/>
                        <a:buSzTx/>
                        <a:buFontTx/>
                        <a:buNone/>
                      </a:pPr>
                      <a:endParaRPr lang="en-US" altLang="zh-CN" sz="2800" b="1">
                        <a:solidFill>
                          <a:schemeClr val="lt1"/>
                        </a:solidFill>
                        <a:cs typeface="+mn-ea"/>
                      </a:endParaRPr>
                    </a:p>
                    <a:p>
                      <a:pPr marL="0" marR="0" algn="ctr" rtl="0" eaLnBrk="1" fontAlgn="auto" latinLnBrk="0" hangingPunct="1">
                        <a:buClrTx/>
                        <a:buSzTx/>
                        <a:buFontTx/>
                        <a:buNone/>
                      </a:pPr>
                      <a:r>
                        <a:rPr lang="en-US" altLang="zh-CN" sz="2800" b="1">
                          <a:solidFill>
                            <a:schemeClr val="lt1"/>
                          </a:solidFill>
                          <a:cs typeface="+mn-ea"/>
                        </a:rPr>
                        <a:t>Place</a:t>
                      </a:r>
                      <a:endParaRPr lang="en-US" altLang="zh-CN" sz="2800" b="1">
                        <a:solidFill>
                          <a:schemeClr val="lt1"/>
                        </a:solidFill>
                        <a:cs typeface="+mn-ea"/>
                      </a:endParaRPr>
                    </a:p>
                  </a:txBody>
                  <a:tcPr/>
                </a:tc>
                <a:tc>
                  <a:txBody>
                    <a:bodyPr/>
                    <a:p>
                      <a:pPr>
                        <a:lnSpc>
                          <a:spcPct val="150000"/>
                        </a:lnSpc>
                        <a:buNone/>
                      </a:pPr>
                      <a:r>
                        <a:rPr lang="en-US" altLang="zh-CN" sz="2400" b="1">
                          <a:solidFill>
                            <a:schemeClr val="tx1"/>
                          </a:solidFill>
                          <a:latin typeface="Times New Roman" panose="02020603050405020304" charset="0"/>
                          <a:cs typeface="Times New Roman" panose="02020603050405020304" charset="0"/>
                        </a:rPr>
                        <a:t>Ireland (explicitly stated: "international student in Ireland"). Specifically, within a university setting (lectures, class discussions, classmates, professor).</a:t>
                      </a:r>
                      <a:endParaRPr lang="en-US" altLang="zh-CN" sz="2400" b="1">
                        <a:solidFill>
                          <a:schemeClr val="tx1"/>
                        </a:solidFill>
                        <a:latin typeface="Times New Roman" panose="02020603050405020304" charset="0"/>
                        <a:cs typeface="Times New Roman" panose="02020603050405020304" charset="0"/>
                      </a:endParaRPr>
                    </a:p>
                  </a:txBody>
                  <a:tcPr/>
                </a:tc>
              </a:tr>
              <a:tr h="1828800">
                <a:tc>
                  <a:txBody>
                    <a:bodyPr/>
                    <a:p>
                      <a:pPr marL="0" marR="0" algn="ctr" rtl="0" eaLnBrk="1" fontAlgn="auto" latinLnBrk="0" hangingPunct="1">
                        <a:buClrTx/>
                        <a:buSzTx/>
                        <a:buFontTx/>
                        <a:buNone/>
                      </a:pPr>
                      <a:endParaRPr lang="en-US" altLang="zh-CN" sz="2400" b="1">
                        <a:solidFill>
                          <a:schemeClr val="lt1"/>
                        </a:solidFill>
                        <a:cs typeface="+mn-ea"/>
                      </a:endParaRPr>
                    </a:p>
                    <a:p>
                      <a:pPr marL="0" marR="0" algn="ctr" rtl="0" eaLnBrk="1" fontAlgn="auto" latinLnBrk="0" hangingPunct="1">
                        <a:buClrTx/>
                        <a:buSzTx/>
                        <a:buFontTx/>
                        <a:buNone/>
                      </a:pPr>
                      <a:r>
                        <a:rPr lang="en-US" altLang="zh-CN" sz="2400" b="1">
                          <a:solidFill>
                            <a:schemeClr val="tx1"/>
                          </a:solidFill>
                          <a:cs typeface="+mn-ea"/>
                        </a:rPr>
                        <a:t>Characters</a:t>
                      </a:r>
                      <a:endParaRPr lang="en-US" altLang="zh-CN" sz="2400" b="1">
                        <a:solidFill>
                          <a:schemeClr val="tx1"/>
                        </a:solidFill>
                        <a:cs typeface="+mn-ea"/>
                      </a:endParaRPr>
                    </a:p>
                  </a:txBody>
                  <a:tcPr/>
                </a:tc>
                <a:tc>
                  <a:txBody>
                    <a:bodyPr/>
                    <a:p>
                      <a:pPr>
                        <a:buNone/>
                      </a:pPr>
                      <a:r>
                        <a:rPr lang="en-US" altLang="zh-CN" sz="1900" b="1"/>
                        <a:t>Main Character/Narrator: "I" -- A Chinese international student studying in Ireland. Sensitive to cultural differences, initially eager to teach the correct pronunciation of their name (Qiu Yu / </a:t>
                      </a:r>
                      <a:r>
                        <a:rPr lang="zh-CN" altLang="en-US" sz="1900" b="1"/>
                        <a:t>秋雨</a:t>
                      </a:r>
                      <a:r>
                        <a:rPr lang="en-US" altLang="zh-CN" sz="1900" b="1"/>
                        <a:t>), becomes self-conscious and withdraws after an awkward public correction attempt, then feels conflicted about losing a chance to share their culture.</a:t>
                      </a:r>
                      <a:endParaRPr lang="en-US" altLang="zh-CN" sz="1900" b="1"/>
                    </a:p>
                  </a:txBody>
                  <a:tcPr/>
                </a:tc>
              </a:tr>
              <a:tr h="1394460">
                <a:tc>
                  <a:txBody>
                    <a:bodyPr/>
                    <a:p>
                      <a:pPr marL="0" marR="0" algn="ctr" rtl="0" eaLnBrk="1" fontAlgn="auto" latinLnBrk="0" hangingPunct="1">
                        <a:buClrTx/>
                        <a:buSzTx/>
                        <a:buFontTx/>
                        <a:buNone/>
                      </a:pPr>
                      <a:endParaRPr lang="en-US" altLang="zh-CN" sz="2400" b="1">
                        <a:solidFill>
                          <a:schemeClr val="bg1"/>
                        </a:solidFill>
                        <a:cs typeface="+mn-ea"/>
                      </a:endParaRPr>
                    </a:p>
                    <a:p>
                      <a:pPr marL="0" marR="0" algn="ctr" rtl="0" eaLnBrk="1" fontAlgn="auto" latinLnBrk="0" hangingPunct="1">
                        <a:buClrTx/>
                        <a:buSzTx/>
                        <a:buFontTx/>
                        <a:buNone/>
                      </a:pPr>
                      <a:r>
                        <a:rPr lang="en-US" altLang="zh-CN" sz="2400" b="1">
                          <a:solidFill>
                            <a:schemeClr val="tx1"/>
                          </a:solidFill>
                          <a:cs typeface="+mn-ea"/>
                        </a:rPr>
                        <a:t>Supporting Characters:</a:t>
                      </a:r>
                      <a:endParaRPr lang="en-US" altLang="zh-CN" sz="2400" b="1">
                        <a:solidFill>
                          <a:schemeClr val="tx1"/>
                        </a:solidFill>
                        <a:cs typeface="+mn-ea"/>
                      </a:endParaRPr>
                    </a:p>
                  </a:txBody>
                  <a:tcPr/>
                </a:tc>
                <a:tc>
                  <a:txBody>
                    <a:bodyPr/>
                    <a:p>
                      <a:pPr>
                        <a:lnSpc>
                          <a:spcPct val="150000"/>
                        </a:lnSpc>
                        <a:buNone/>
                      </a:pPr>
                      <a:r>
                        <a:rPr lang="en-US" altLang="zh-CN" sz="1900" b="1">
                          <a:solidFill>
                            <a:schemeClr val="tx1"/>
                          </a:solidFill>
                          <a:effectLst>
                            <a:outerShdw blurRad="38100" dist="38100" dir="2700000" algn="tl">
                              <a:srgbClr val="000000">
                                <a:alpha val="43137"/>
                              </a:srgbClr>
                            </a:outerShdw>
                          </a:effectLst>
                        </a:rPr>
                        <a:t>The Professor</a:t>
                      </a:r>
                      <a:endParaRPr lang="en-US" altLang="zh-CN" sz="1900" b="1">
                        <a:solidFill>
                          <a:schemeClr val="tx1"/>
                        </a:solidFill>
                        <a:effectLst>
                          <a:outerShdw blurRad="38100" dist="38100" dir="2700000" algn="tl">
                            <a:srgbClr val="000000">
                              <a:alpha val="43137"/>
                            </a:srgbClr>
                          </a:outerShdw>
                        </a:effectLst>
                      </a:endParaRPr>
                    </a:p>
                    <a:p>
                      <a:pPr>
                        <a:lnSpc>
                          <a:spcPct val="150000"/>
                        </a:lnSpc>
                        <a:buNone/>
                      </a:pPr>
                      <a:r>
                        <a:rPr lang="en-US" altLang="zh-CN" sz="1900" b="1">
                          <a:solidFill>
                            <a:schemeClr val="tx1"/>
                          </a:solidFill>
                          <a:effectLst>
                            <a:outerShdw blurRad="38100" dist="38100" dir="2700000" algn="tl">
                              <a:srgbClr val="000000">
                                <a:alpha val="43137"/>
                              </a:srgbClr>
                            </a:outerShdw>
                          </a:effectLst>
                        </a:rPr>
                        <a:t>Classmates (General)</a:t>
                      </a:r>
                      <a:endParaRPr lang="en-US" altLang="zh-CN" sz="1900" b="1">
                        <a:solidFill>
                          <a:schemeClr val="tx1"/>
                        </a:solidFill>
                        <a:effectLst>
                          <a:outerShdw blurRad="38100" dist="38100" dir="2700000" algn="tl">
                            <a:srgbClr val="000000">
                              <a:alpha val="43137"/>
                            </a:srgbClr>
                          </a:outerShdw>
                        </a:effectLst>
                      </a:endParaRPr>
                    </a:p>
                    <a:p>
                      <a:pPr>
                        <a:lnSpc>
                          <a:spcPct val="150000"/>
                        </a:lnSpc>
                        <a:buNone/>
                      </a:pPr>
                      <a:r>
                        <a:rPr lang="en-US" altLang="zh-CN" sz="1900" b="1">
                          <a:solidFill>
                            <a:schemeClr val="tx1"/>
                          </a:solidFill>
                          <a:effectLst>
                            <a:outerShdw blurRad="38100" dist="38100" dir="2700000" algn="tl">
                              <a:srgbClr val="000000">
                                <a:alpha val="43137"/>
                              </a:srgbClr>
                            </a:outerShdw>
                          </a:effectLst>
                        </a:rPr>
                        <a:t>Specific Classmates</a:t>
                      </a:r>
                      <a:endParaRPr lang="en-US" altLang="zh-CN" sz="1900" b="1">
                        <a:solidFill>
                          <a:schemeClr val="tx1"/>
                        </a:solidFill>
                        <a:effectLst>
                          <a:outerShdw blurRad="38100" dist="38100" dir="2700000" algn="tl">
                            <a:srgbClr val="000000">
                              <a:alpha val="43137"/>
                            </a:srgbClr>
                          </a:outerShdw>
                        </a:effectLst>
                      </a:endParaRPr>
                    </a:p>
                  </a:txBody>
                  <a:tcPr/>
                </a:tc>
              </a:tr>
            </a:tbl>
          </a:graphicData>
        </a:graphic>
      </p:graphicFrame>
      <p:sp>
        <p:nvSpPr>
          <p:cNvPr id="5" name="文本框 4"/>
          <p:cNvSpPr txBox="1"/>
          <p:nvPr/>
        </p:nvSpPr>
        <p:spPr>
          <a:xfrm>
            <a:off x="304800" y="1917065"/>
            <a:ext cx="679450" cy="3169285"/>
          </a:xfrm>
          <a:prstGeom prst="rect">
            <a:avLst/>
          </a:prstGeom>
          <a:noFill/>
        </p:spPr>
        <p:txBody>
          <a:bodyPr wrap="square" rtlCol="0">
            <a:spAutoFit/>
          </a:bodyPr>
          <a:p>
            <a:r>
              <a:rPr lang="zh-CN" altLang="en-US" sz="4000" b="1"/>
              <a:t>记</a:t>
            </a:r>
            <a:endParaRPr lang="zh-CN" altLang="en-US" sz="4000" b="1"/>
          </a:p>
          <a:p>
            <a:r>
              <a:rPr lang="zh-CN" altLang="en-US" sz="4000" b="1"/>
              <a:t>叙</a:t>
            </a:r>
            <a:endParaRPr lang="zh-CN" altLang="en-US" sz="4000" b="1"/>
          </a:p>
          <a:p>
            <a:r>
              <a:rPr lang="zh-CN" altLang="en-US" sz="4000" b="1"/>
              <a:t>文</a:t>
            </a:r>
            <a:endParaRPr lang="zh-CN" altLang="en-US" sz="4000" b="1"/>
          </a:p>
          <a:p>
            <a:r>
              <a:rPr lang="zh-CN" altLang="en-US" sz="4000" b="1"/>
              <a:t>要</a:t>
            </a:r>
            <a:endParaRPr lang="zh-CN" altLang="en-US" sz="4000" b="1"/>
          </a:p>
          <a:p>
            <a:r>
              <a:rPr lang="zh-CN" altLang="en-US" sz="4000" b="1"/>
              <a:t>素</a:t>
            </a:r>
            <a:endParaRPr lang="zh-CN" altLang="en-US" sz="4000" b="1"/>
          </a:p>
        </p:txBody>
      </p:sp>
      <p:sp>
        <p:nvSpPr>
          <p:cNvPr id="7" name="文本框 6"/>
          <p:cNvSpPr txBox="1"/>
          <p:nvPr/>
        </p:nvSpPr>
        <p:spPr>
          <a:xfrm>
            <a:off x="3245485" y="271780"/>
            <a:ext cx="8050530" cy="1517650"/>
          </a:xfrm>
          <a:prstGeom prst="rect">
            <a:avLst/>
          </a:prstGeom>
          <a:solidFill>
            <a:schemeClr val="accent4">
              <a:lumMod val="20000"/>
              <a:lumOff val="80000"/>
            </a:schemeClr>
          </a:solidFill>
        </p:spPr>
        <p:txBody>
          <a:bodyPr wrap="square" rtlCol="0">
            <a:noAutofit/>
          </a:bodyPr>
          <a:p>
            <a:endParaRPr lang="zh-CN" altLang="en-US"/>
          </a:p>
        </p:txBody>
      </p:sp>
      <p:sp>
        <p:nvSpPr>
          <p:cNvPr id="9" name="文本框 8"/>
          <p:cNvSpPr txBox="1"/>
          <p:nvPr/>
        </p:nvSpPr>
        <p:spPr>
          <a:xfrm>
            <a:off x="3287395" y="5516880"/>
            <a:ext cx="8070215" cy="1252220"/>
          </a:xfrm>
          <a:prstGeom prst="rect">
            <a:avLst/>
          </a:prstGeom>
          <a:solidFill>
            <a:srgbClr val="DAE7D5"/>
          </a:solidFill>
        </p:spPr>
        <p:txBody>
          <a:bodyPr wrap="square" rtlCol="0">
            <a:noAutofit/>
          </a:bodyPr>
          <a:p>
            <a:endParaRPr lang="zh-CN" altLang="en-US"/>
          </a:p>
        </p:txBody>
      </p:sp>
      <p:sp>
        <p:nvSpPr>
          <p:cNvPr id="10" name="文本框 9"/>
          <p:cNvSpPr txBox="1"/>
          <p:nvPr/>
        </p:nvSpPr>
        <p:spPr>
          <a:xfrm>
            <a:off x="3245485" y="1917065"/>
            <a:ext cx="8060690" cy="1609725"/>
          </a:xfrm>
          <a:prstGeom prst="rect">
            <a:avLst/>
          </a:prstGeom>
          <a:solidFill>
            <a:srgbClr val="DAE7D5"/>
          </a:solidFill>
          <a:extLst>
            <a:ext uri="{909E8E84-426E-40DD-AFC4-6F175D3DCCD1}">
              <a14:hiddenFill xmlns:a14="http://schemas.microsoft.com/office/drawing/2010/main">
                <a:solidFill>
                  <a:srgbClr val="92D050"/>
                </a:solidFill>
              </a14:hiddenFill>
            </a:ext>
          </a:extLst>
        </p:spPr>
        <p:txBody>
          <a:bodyPr wrap="square" rtlCol="0">
            <a:noAutofit/>
          </a:bodyPr>
          <a:p>
            <a:endParaRPr lang="zh-CN" altLang="en-US"/>
          </a:p>
        </p:txBody>
      </p:sp>
      <p:sp>
        <p:nvSpPr>
          <p:cNvPr id="16" name="文本框 15"/>
          <p:cNvSpPr txBox="1"/>
          <p:nvPr/>
        </p:nvSpPr>
        <p:spPr>
          <a:xfrm>
            <a:off x="3287395" y="3572510"/>
            <a:ext cx="8011795" cy="1845310"/>
          </a:xfrm>
          <a:prstGeom prst="rect">
            <a:avLst/>
          </a:prstGeom>
          <a:solidFill>
            <a:schemeClr val="accent4">
              <a:lumMod val="20000"/>
              <a:lumOff val="80000"/>
            </a:schemeClr>
          </a:solidFill>
        </p:spPr>
        <p:txBody>
          <a:bodyPr wrap="square" rtlCol="0">
            <a:noAutofit/>
          </a:bodyPr>
          <a:p>
            <a:endParaRPr lang="zh-CN" altLang="en-US"/>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6" grpId="0" animBg="1"/>
      <p:bldP spid="16"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aphicFrame>
        <p:nvGraphicFramePr>
          <p:cNvPr id="4" name="表格 3"/>
          <p:cNvGraphicFramePr/>
          <p:nvPr>
            <p:custDataLst>
              <p:tags r:id="rId1"/>
            </p:custDataLst>
          </p:nvPr>
        </p:nvGraphicFramePr>
        <p:xfrm>
          <a:off x="1199515" y="161925"/>
          <a:ext cx="10608310" cy="6439535"/>
        </p:xfrm>
        <a:graphic>
          <a:graphicData uri="http://schemas.openxmlformats.org/drawingml/2006/table">
            <a:tbl>
              <a:tblPr firstRow="1" bandRow="1">
                <a:tableStyleId>{5C22544A-7EE6-4342-B048-85BDC9FD1C3A}</a:tableStyleId>
              </a:tblPr>
              <a:tblGrid>
                <a:gridCol w="2049145"/>
                <a:gridCol w="8559165"/>
              </a:tblGrid>
              <a:tr h="4744720">
                <a:tc rowSpan="2">
                  <a:txBody>
                    <a:bodyPr/>
                    <a:p>
                      <a:pPr marL="0" marR="0" algn="ctr" rtl="0" eaLnBrk="1" fontAlgn="auto" latinLnBrk="0" hangingPunct="1">
                        <a:buClrTx/>
                        <a:buSzTx/>
                        <a:buFontTx/>
                        <a:buNone/>
                      </a:pPr>
                      <a:r>
                        <a:rPr lang="en-US" altLang="zh-CN" sz="2100">
                          <a:cs typeface="+mn-ea"/>
                        </a:rPr>
                        <a:t>Contradiction</a:t>
                      </a:r>
                      <a:endParaRPr lang="en-US" altLang="zh-CN" sz="2100">
                        <a:cs typeface="+mn-ea"/>
                      </a:endParaRPr>
                    </a:p>
                    <a:p>
                      <a:pPr marL="0" marR="0" algn="ctr" rtl="0" eaLnBrk="1" fontAlgn="auto" latinLnBrk="0" hangingPunct="1">
                        <a:buClrTx/>
                        <a:buSzTx/>
                        <a:buFontTx/>
                        <a:buNone/>
                      </a:pPr>
                      <a:endParaRPr lang="en-US" altLang="zh-CN" sz="2100">
                        <a:cs typeface="+mn-ea"/>
                      </a:endParaRPr>
                    </a:p>
                    <a:p>
                      <a:pPr marL="0" marR="0" algn="ctr" rtl="0" eaLnBrk="1" fontAlgn="auto" latinLnBrk="0" hangingPunct="1">
                        <a:buClrTx/>
                        <a:buSzTx/>
                        <a:buFontTx/>
                        <a:buNone/>
                      </a:pPr>
                      <a:r>
                        <a:rPr lang="zh-CN" altLang="en-US" sz="2800" b="1">
                          <a:solidFill>
                            <a:srgbClr val="FFFFFF"/>
                          </a:solidFill>
                          <a:ea typeface="宋体" panose="02010600030101010101" pitchFamily="2" charset="-122"/>
                          <a:cs typeface="+mn-ea"/>
                        </a:rPr>
                        <a:t>（冲突）</a:t>
                      </a:r>
                      <a:endParaRPr lang="en-US" altLang="zh-CN" sz="2800" b="1">
                        <a:solidFill>
                          <a:srgbClr val="FFFFFF"/>
                        </a:solidFill>
                        <a:cs typeface="+mn-ea"/>
                      </a:endParaRPr>
                    </a:p>
                    <a:p>
                      <a:pPr marL="0" marR="0" algn="ctr" rtl="0" eaLnBrk="1" fontAlgn="auto" latinLnBrk="0" hangingPunct="1">
                        <a:buClrTx/>
                        <a:buSzTx/>
                        <a:buFontTx/>
                        <a:buNone/>
                      </a:pPr>
                      <a:endParaRPr lang="en-US" altLang="zh-CN" sz="2800" b="1">
                        <a:solidFill>
                          <a:schemeClr val="lt1"/>
                        </a:solidFill>
                        <a:cs typeface="+mn-ea"/>
                      </a:endParaRPr>
                    </a:p>
                    <a:p>
                      <a:pPr marL="0" marR="0" algn="ctr" rtl="0" eaLnBrk="1" fontAlgn="auto" latinLnBrk="0" hangingPunct="1">
                        <a:buClrTx/>
                        <a:buSzTx/>
                        <a:buFontTx/>
                        <a:buNone/>
                      </a:pPr>
                      <a:endParaRPr lang="en-US" altLang="zh-CN" sz="2100" b="1">
                        <a:solidFill>
                          <a:srgbClr val="FFFFFF"/>
                        </a:solidFill>
                        <a:cs typeface="+mn-ea"/>
                      </a:endParaRPr>
                    </a:p>
                    <a:p>
                      <a:pPr marL="0" marR="0" algn="ctr" rtl="0" eaLnBrk="1" fontAlgn="auto" latinLnBrk="0" hangingPunct="1">
                        <a:buClrTx/>
                        <a:buSzTx/>
                        <a:buFontTx/>
                        <a:buNone/>
                      </a:pPr>
                      <a:endParaRPr lang="en-US" altLang="zh-CN" sz="2100" b="1">
                        <a:solidFill>
                          <a:schemeClr val="lt1"/>
                        </a:solidFill>
                        <a:cs typeface="+mn-ea"/>
                      </a:endParaRPr>
                    </a:p>
                  </a:txBody>
                  <a:tcPr anchor="ctr" anchorCtr="0"/>
                </a:tc>
                <a:tc>
                  <a:txBody>
                    <a:bodyPr/>
                    <a:p>
                      <a:pPr>
                        <a:lnSpc>
                          <a:spcPct val="150000"/>
                        </a:lnSpc>
                        <a:buNone/>
                      </a:pPr>
                      <a:r>
                        <a:rPr lang="en-US" altLang="zh-CN" sz="2200" u="sng">
                          <a:latin typeface="Times New Roman" panose="02020603050405020304" charset="0"/>
                          <a:cs typeface="Times New Roman" panose="02020603050405020304" charset="0"/>
                        </a:rPr>
                        <a:t>Primary Contradiction: </a:t>
                      </a:r>
                      <a:r>
                        <a:rPr lang="en-US" altLang="zh-CN" sz="2200">
                          <a:latin typeface="Times New Roman" panose="02020603050405020304" charset="0"/>
                          <a:cs typeface="Times New Roman" panose="02020603050405020304" charset="0"/>
                        </a:rPr>
                        <a:t>The narrator's desire for their name (a core part of their cultural identity) to be pronounced correctly and understood vs. the practical difficulty native English speakers face in pronouncing it and the social awkwardness/embarrassment caused by persistent correction attempts, especially in public settings.</a:t>
                      </a:r>
                      <a:endParaRPr lang="en-US" altLang="zh-CN" sz="2200">
                        <a:latin typeface="Times New Roman" panose="02020603050405020304" charset="0"/>
                        <a:cs typeface="Times New Roman" panose="02020603050405020304" charset="0"/>
                      </a:endParaRPr>
                    </a:p>
                    <a:p>
                      <a:pPr>
                        <a:lnSpc>
                          <a:spcPct val="150000"/>
                        </a:lnSpc>
                        <a:buNone/>
                      </a:pPr>
                      <a:r>
                        <a:rPr lang="en-US" altLang="zh-CN" sz="2200" b="1" u="sng">
                          <a:solidFill>
                            <a:schemeClr val="bg1"/>
                          </a:solidFill>
                          <a:latin typeface="Times New Roman" panose="02020603050405020304" charset="0"/>
                          <a:cs typeface="Times New Roman" panose="02020603050405020304" charset="0"/>
                        </a:rPr>
                        <a:t>Secondary Contradiction (Emerging)</a:t>
                      </a:r>
                      <a:r>
                        <a:rPr lang="en-US" altLang="zh-CN" sz="2200" b="1">
                          <a:solidFill>
                            <a:schemeClr val="bg1"/>
                          </a:solidFill>
                          <a:latin typeface="Times New Roman" panose="02020603050405020304" charset="0"/>
                          <a:cs typeface="Times New Roman" panose="02020603050405020304" charset="0"/>
                        </a:rPr>
                        <a:t>: The narrator's choice to avoid discomfort by no longer correcting mispronunciations vs. their realization that this means sacrificing the opportunity to share a part of their cultural identity.</a:t>
                      </a:r>
                      <a:endParaRPr lang="en-US" altLang="zh-CN" sz="2200" b="1">
                        <a:solidFill>
                          <a:schemeClr val="bg1"/>
                        </a:solidFill>
                        <a:latin typeface="Times New Roman" panose="02020603050405020304" charset="0"/>
                        <a:cs typeface="Times New Roman" panose="02020603050405020304" charset="0"/>
                      </a:endParaRPr>
                    </a:p>
                  </a:txBody>
                  <a:tcPr/>
                </a:tc>
              </a:tr>
              <a:tr h="1694815">
                <a:tc vMerge="1">
                  <a:tcPr/>
                </a:tc>
                <a:tc>
                  <a:txBody>
                    <a:bodyPr/>
                    <a:p>
                      <a:pPr marL="0" marR="0" algn="l" rtl="0" eaLnBrk="1" fontAlgn="auto" latinLnBrk="0" hangingPunct="1">
                        <a:lnSpc>
                          <a:spcPct val="150000"/>
                        </a:lnSpc>
                        <a:buClrTx/>
                        <a:buSzTx/>
                        <a:buFontTx/>
                        <a:buNone/>
                      </a:pPr>
                      <a:r>
                        <a:rPr lang="en-US" altLang="zh-CN" sz="1900" b="1" u="sng">
                          <a:solidFill>
                            <a:schemeClr val="tx1"/>
                          </a:solidFill>
                          <a:cs typeface="+mn-ea"/>
                          <a:sym typeface="+mn-ea"/>
                        </a:rPr>
                        <a:t>Manifestation</a:t>
                      </a:r>
                      <a:r>
                        <a:rPr lang="en-US" altLang="zh-CN" sz="1900" b="1">
                          <a:solidFill>
                            <a:schemeClr val="tx1"/>
                          </a:solidFill>
                          <a:cs typeface="+mn-ea"/>
                          <a:sym typeface="+mn-ea"/>
                        </a:rPr>
                        <a:t>:</a:t>
                      </a:r>
                      <a:r>
                        <a:rPr lang="en-US" altLang="zh-CN" sz="1900" b="1">
                          <a:sym typeface="+mn-ea"/>
                        </a:rPr>
                        <a:t>The pivotal scene with the professor publicly struggling highlights the core conflict: correcting pronunciation causes disruption and embarrassment, but not correcting feels like a loss of self.</a:t>
                      </a:r>
                      <a:endParaRPr lang="en-US" altLang="zh-CN" sz="1900" b="1"/>
                    </a:p>
                  </a:txBody>
                  <a:tcPr/>
                </a:tc>
              </a:tr>
            </a:tbl>
          </a:graphicData>
        </a:graphic>
      </p:graphicFrame>
      <p:sp>
        <p:nvSpPr>
          <p:cNvPr id="5" name="文本框 4"/>
          <p:cNvSpPr txBox="1"/>
          <p:nvPr/>
        </p:nvSpPr>
        <p:spPr>
          <a:xfrm>
            <a:off x="304800" y="1917065"/>
            <a:ext cx="679450" cy="3169285"/>
          </a:xfrm>
          <a:prstGeom prst="rect">
            <a:avLst/>
          </a:prstGeom>
          <a:noFill/>
        </p:spPr>
        <p:txBody>
          <a:bodyPr wrap="square" rtlCol="0">
            <a:spAutoFit/>
          </a:bodyPr>
          <a:p>
            <a:r>
              <a:rPr lang="zh-CN" altLang="en-US" sz="4000" b="1"/>
              <a:t>记</a:t>
            </a:r>
            <a:endParaRPr lang="zh-CN" altLang="en-US" sz="4000" b="1"/>
          </a:p>
          <a:p>
            <a:r>
              <a:rPr lang="zh-CN" altLang="en-US" sz="4000" b="1"/>
              <a:t>叙</a:t>
            </a:r>
            <a:endParaRPr lang="zh-CN" altLang="en-US" sz="4000" b="1"/>
          </a:p>
          <a:p>
            <a:r>
              <a:rPr lang="zh-CN" altLang="en-US" sz="4000" b="1"/>
              <a:t>文</a:t>
            </a:r>
            <a:endParaRPr lang="zh-CN" altLang="en-US" sz="4000" b="1"/>
          </a:p>
          <a:p>
            <a:r>
              <a:rPr lang="zh-CN" altLang="en-US" sz="4000" b="1"/>
              <a:t>要</a:t>
            </a:r>
            <a:endParaRPr lang="zh-CN" altLang="en-US" sz="4000" b="1"/>
          </a:p>
          <a:p>
            <a:r>
              <a:rPr lang="zh-CN" altLang="en-US" sz="4000" b="1"/>
              <a:t>素</a:t>
            </a:r>
            <a:endParaRPr lang="zh-CN" altLang="en-US" sz="4000" b="1"/>
          </a:p>
        </p:txBody>
      </p:sp>
      <p:sp>
        <p:nvSpPr>
          <p:cNvPr id="6" name="文本框 5"/>
          <p:cNvSpPr txBox="1"/>
          <p:nvPr/>
        </p:nvSpPr>
        <p:spPr>
          <a:xfrm>
            <a:off x="3358515" y="1617345"/>
            <a:ext cx="8449310" cy="3081655"/>
          </a:xfrm>
          <a:prstGeom prst="rect">
            <a:avLst/>
          </a:prstGeom>
          <a:solidFill>
            <a:srgbClr val="E2D1F2"/>
          </a:solidFill>
        </p:spPr>
        <p:txBody>
          <a:bodyPr wrap="square" rtlCol="0">
            <a:noAutofit/>
          </a:bodyPr>
          <a:p>
            <a:pPr>
              <a:lnSpc>
                <a:spcPct val="150000"/>
              </a:lnSpc>
            </a:pPr>
            <a:r>
              <a:rPr lang="zh-CN" altLang="en-US" sz="2200"/>
              <a:t>主要矛盾：</a:t>
            </a:r>
            <a:r>
              <a:rPr lang="en-US" altLang="zh-CN" sz="2200"/>
              <a:t> </a:t>
            </a:r>
            <a:r>
              <a:rPr lang="zh-CN" altLang="en-US" sz="2200"/>
              <a:t>叙述者希望自己的名字（作为其文化身份的核心组成部分）能被正确发音和理解，与英语母语者实际发音困难以及持续纠正行为（尤其在公开场合）引发的社交尴尬</a:t>
            </a:r>
            <a:r>
              <a:rPr lang="en-US" altLang="zh-CN" sz="2200"/>
              <a:t>/</a:t>
            </a:r>
            <a:r>
              <a:rPr lang="zh-CN" altLang="en-US" sz="2200"/>
              <a:t>窘迫之间的矛盾。</a:t>
            </a:r>
            <a:endParaRPr lang="zh-CN" altLang="en-US" sz="2200"/>
          </a:p>
          <a:p>
            <a:pPr>
              <a:lnSpc>
                <a:spcPct val="150000"/>
              </a:lnSpc>
            </a:pPr>
            <a:endParaRPr lang="zh-CN" altLang="en-US" sz="2200"/>
          </a:p>
          <a:p>
            <a:pPr>
              <a:lnSpc>
                <a:spcPct val="150000"/>
              </a:lnSpc>
            </a:pPr>
            <a:r>
              <a:rPr lang="zh-CN" altLang="en-US" sz="2200"/>
              <a:t>次要矛盾（显现中）：</a:t>
            </a:r>
            <a:r>
              <a:rPr lang="en-US" altLang="zh-CN" sz="2200"/>
              <a:t> </a:t>
            </a:r>
            <a:r>
              <a:rPr lang="zh-CN" altLang="en-US" sz="2200"/>
              <a:t>叙述者为避免不适而选择不再纠正错误发音，与其意识到这意味着主动放弃分享自身文化身份机会之间的矛盾。</a:t>
            </a:r>
            <a:endParaRPr lang="zh-CN" altLang="en-US" sz="2200"/>
          </a:p>
        </p:txBody>
      </p:sp>
      <p:sp>
        <p:nvSpPr>
          <p:cNvPr id="7" name="文本框 6"/>
          <p:cNvSpPr txBox="1"/>
          <p:nvPr/>
        </p:nvSpPr>
        <p:spPr>
          <a:xfrm>
            <a:off x="3347720" y="4883150"/>
            <a:ext cx="8460105" cy="1676400"/>
          </a:xfrm>
          <a:prstGeom prst="rect">
            <a:avLst/>
          </a:prstGeom>
          <a:solidFill>
            <a:srgbClr val="E4CDC5"/>
          </a:solidFill>
        </p:spPr>
        <p:txBody>
          <a:bodyPr wrap="square" rtlCol="0">
            <a:noAutofit/>
          </a:bodyPr>
          <a:p>
            <a:pPr>
              <a:lnSpc>
                <a:spcPct val="150000"/>
              </a:lnSpc>
            </a:pPr>
            <a:r>
              <a:rPr lang="zh-CN" altLang="en-US" sz="2200"/>
              <a:t>矛盾体现：教授在公开场合费力拼读名字的关键场景，集中暴露了核心冲突：纠正发音会引发尴尬与秩序中断，但放任错误又仿佛经历着自我迷失。</a:t>
            </a:r>
            <a:endParaRPr lang="zh-CN" altLang="en-US" sz="220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8809" y="96157"/>
            <a:ext cx="11994382" cy="6665686"/>
          </a:xfrm>
          <a:prstGeom prst="roundRect">
            <a:avLst>
              <a:gd name="adj" fmla="val 4927"/>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68442" y="162180"/>
            <a:ext cx="715530" cy="715530"/>
          </a:xfrm>
          <a:prstGeom prst="diamond">
            <a:avLst/>
          </a:pr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57181" y="268007"/>
            <a:ext cx="299847" cy="503877"/>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gradFill>
            <a:gsLst>
              <a:gs pos="0">
                <a:schemeClr val="accent1"/>
              </a:gs>
              <a:gs pos="100000">
                <a:schemeClr val="accent1">
                  <a:lumMod val="75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1096228" y="379679"/>
            <a:ext cx="166939" cy="280532"/>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63699" y="420086"/>
            <a:ext cx="118849" cy="199719"/>
          </a:xfrm>
          <a:custGeom>
            <a:avLst/>
            <a:gdLst>
              <a:gd name="connsiteX0" fmla="*/ 357765 w 425796"/>
              <a:gd name="connsiteY0" fmla="*/ 0 h 715530"/>
              <a:gd name="connsiteX1" fmla="*/ 425796 w 425796"/>
              <a:gd name="connsiteY1" fmla="*/ 68031 h 715530"/>
              <a:gd name="connsiteX2" fmla="*/ 136061 w 425796"/>
              <a:gd name="connsiteY2" fmla="*/ 357766 h 715530"/>
              <a:gd name="connsiteX3" fmla="*/ 425796 w 425796"/>
              <a:gd name="connsiteY3" fmla="*/ 647500 h 715530"/>
              <a:gd name="connsiteX4" fmla="*/ 357765 w 425796"/>
              <a:gd name="connsiteY4" fmla="*/ 715530 h 715530"/>
              <a:gd name="connsiteX5" fmla="*/ 0 w 425796"/>
              <a:gd name="connsiteY5" fmla="*/ 357765 h 715530"/>
              <a:gd name="connsiteX6" fmla="*/ 357765 w 425796"/>
              <a:gd name="connsiteY6" fmla="*/ 0 h 715530"/>
            </a:gdLst>
            <a:ahLst/>
            <a:cxnLst/>
            <a:rect l="l" t="t" r="r" b="b"/>
            <a:pathLst>
              <a:path w="425796" h="715530">
                <a:moveTo>
                  <a:pt x="357765" y="0"/>
                </a:moveTo>
                <a:lnTo>
                  <a:pt x="425796" y="68031"/>
                </a:lnTo>
                <a:lnTo>
                  <a:pt x="136061" y="357766"/>
                </a:lnTo>
                <a:lnTo>
                  <a:pt x="425796" y="647500"/>
                </a:lnTo>
                <a:lnTo>
                  <a:pt x="357765" y="715530"/>
                </a:lnTo>
                <a:lnTo>
                  <a:pt x="0" y="357765"/>
                </a:lnTo>
                <a:lnTo>
                  <a:pt x="35776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16200000" flipH="1">
            <a:off x="473601" y="352631"/>
            <a:ext cx="305213" cy="334629"/>
          </a:xfrm>
          <a:custGeom>
            <a:avLst/>
            <a:gdLst>
              <a:gd name="connsiteX0" fmla="*/ 411243 w 850585"/>
              <a:gd name="connsiteY0" fmla="*/ 5272 h 932565"/>
              <a:gd name="connsiteX1" fmla="*/ 405971 w 850585"/>
              <a:gd name="connsiteY1" fmla="*/ 18000 h 932565"/>
              <a:gd name="connsiteX2" fmla="*/ 405971 w 850585"/>
              <a:gd name="connsiteY2" fmla="*/ 869788 h 932565"/>
              <a:gd name="connsiteX3" fmla="*/ 30727 w 850585"/>
              <a:gd name="connsiteY3" fmla="*/ 494544 h 932565"/>
              <a:gd name="connsiteX4" fmla="*/ 5271 w 850585"/>
              <a:gd name="connsiteY4" fmla="*/ 494544 h 932565"/>
              <a:gd name="connsiteX5" fmla="*/ 5271 w 850585"/>
              <a:gd name="connsiteY5" fmla="*/ 520000 h 932565"/>
              <a:gd name="connsiteX6" fmla="*/ 412565 w 850585"/>
              <a:gd name="connsiteY6" fmla="*/ 927294 h 932565"/>
              <a:gd name="connsiteX7" fmla="*/ 438021 w 850585"/>
              <a:gd name="connsiteY7" fmla="*/ 927294 h 932565"/>
              <a:gd name="connsiteX8" fmla="*/ 845314 w 850585"/>
              <a:gd name="connsiteY8" fmla="*/ 520000 h 932565"/>
              <a:gd name="connsiteX9" fmla="*/ 845314 w 850585"/>
              <a:gd name="connsiteY9" fmla="*/ 494544 h 932565"/>
              <a:gd name="connsiteX10" fmla="*/ 819858 w 850585"/>
              <a:gd name="connsiteY10" fmla="*/ 494544 h 932565"/>
              <a:gd name="connsiteX11" fmla="*/ 441971 w 850585"/>
              <a:gd name="connsiteY11" fmla="*/ 872431 h 932565"/>
              <a:gd name="connsiteX12" fmla="*/ 441971 w 850585"/>
              <a:gd name="connsiteY12" fmla="*/ 18000 h 932565"/>
              <a:gd name="connsiteX13" fmla="*/ 423971 w 850585"/>
              <a:gd name="connsiteY13" fmla="*/ 0 h 932565"/>
              <a:gd name="connsiteX14" fmla="*/ 411243 w 850585"/>
              <a:gd name="connsiteY14" fmla="*/ 5272 h 932565"/>
            </a:gdLst>
            <a:ahLst/>
            <a:cxnLst/>
            <a:rect l="l" t="t" r="r" b="b"/>
            <a:pathLst>
              <a:path w="850585" h="932565">
                <a:moveTo>
                  <a:pt x="411243" y="5272"/>
                </a:moveTo>
                <a:cubicBezTo>
                  <a:pt x="407986" y="8529"/>
                  <a:pt x="405971" y="13030"/>
                  <a:pt x="405971" y="18000"/>
                </a:cubicBezTo>
                <a:lnTo>
                  <a:pt x="405971" y="869788"/>
                </a:lnTo>
                <a:lnTo>
                  <a:pt x="30727" y="494544"/>
                </a:lnTo>
                <a:cubicBezTo>
                  <a:pt x="23698" y="487515"/>
                  <a:pt x="12301" y="487515"/>
                  <a:pt x="5271" y="494544"/>
                </a:cubicBezTo>
                <a:cubicBezTo>
                  <a:pt x="-1758" y="501574"/>
                  <a:pt x="-1758" y="512971"/>
                  <a:pt x="5271" y="520000"/>
                </a:cubicBezTo>
                <a:lnTo>
                  <a:pt x="412565" y="927294"/>
                </a:lnTo>
                <a:cubicBezTo>
                  <a:pt x="419594" y="934323"/>
                  <a:pt x="430991" y="934323"/>
                  <a:pt x="438021" y="927294"/>
                </a:cubicBezTo>
                <a:lnTo>
                  <a:pt x="845314" y="520000"/>
                </a:lnTo>
                <a:cubicBezTo>
                  <a:pt x="852343" y="512971"/>
                  <a:pt x="852343" y="501574"/>
                  <a:pt x="845314" y="494544"/>
                </a:cubicBezTo>
                <a:cubicBezTo>
                  <a:pt x="838285" y="487515"/>
                  <a:pt x="826888" y="487515"/>
                  <a:pt x="819858" y="494544"/>
                </a:cubicBezTo>
                <a:lnTo>
                  <a:pt x="441971" y="872431"/>
                </a:lnTo>
                <a:lnTo>
                  <a:pt x="441971" y="18000"/>
                </a:lnTo>
                <a:cubicBezTo>
                  <a:pt x="441971" y="8059"/>
                  <a:pt x="433912" y="0"/>
                  <a:pt x="423971" y="0"/>
                </a:cubicBezTo>
                <a:cubicBezTo>
                  <a:pt x="419000" y="0"/>
                  <a:pt x="414501" y="2015"/>
                  <a:pt x="411243" y="5272"/>
                </a:cubicBezTo>
                <a:close/>
              </a:path>
            </a:pathLst>
          </a:custGeom>
          <a:solidFill>
            <a:schemeClr val="bg1"/>
          </a:solidFill>
          <a:ln w="63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graphicFrame>
        <p:nvGraphicFramePr>
          <p:cNvPr id="4" name="表格 3"/>
          <p:cNvGraphicFramePr/>
          <p:nvPr>
            <p:custDataLst>
              <p:tags r:id="rId1"/>
            </p:custDataLst>
          </p:nvPr>
        </p:nvGraphicFramePr>
        <p:xfrm>
          <a:off x="1199515" y="161925"/>
          <a:ext cx="10608310" cy="6410960"/>
        </p:xfrm>
        <a:graphic>
          <a:graphicData uri="http://schemas.openxmlformats.org/drawingml/2006/table">
            <a:tbl>
              <a:tblPr firstRow="1" bandRow="1">
                <a:tableStyleId>{5C22544A-7EE6-4342-B048-85BDC9FD1C3A}</a:tableStyleId>
              </a:tblPr>
              <a:tblGrid>
                <a:gridCol w="1896745"/>
                <a:gridCol w="8711565"/>
              </a:tblGrid>
              <a:tr h="6410960">
                <a:tc>
                  <a:txBody>
                    <a:bodyPr/>
                    <a:p>
                      <a:pPr marL="0" marR="0" algn="ctr" rtl="0" eaLnBrk="1" fontAlgn="auto" latinLnBrk="0" hangingPunct="1">
                        <a:buClrTx/>
                        <a:buSzTx/>
                        <a:buFontTx/>
                        <a:buNone/>
                      </a:pPr>
                      <a:r>
                        <a:rPr lang="en-US" altLang="zh-CN" sz="3200">
                          <a:solidFill>
                            <a:schemeClr val="tx2"/>
                          </a:solidFill>
                          <a:cs typeface="+mn-ea"/>
                        </a:rPr>
                        <a:t>Theme</a:t>
                      </a:r>
                      <a:endParaRPr lang="en-US" altLang="zh-CN" sz="3200">
                        <a:solidFill>
                          <a:schemeClr val="tx2"/>
                        </a:solidFill>
                        <a:cs typeface="+mn-ea"/>
                      </a:endParaRPr>
                    </a:p>
                    <a:p>
                      <a:pPr marL="0" marR="0" algn="ctr" rtl="0" eaLnBrk="1" fontAlgn="auto" latinLnBrk="0" hangingPunct="1">
                        <a:buClrTx/>
                        <a:buSzTx/>
                        <a:buFontTx/>
                        <a:buNone/>
                      </a:pPr>
                      <a:endParaRPr lang="en-US" altLang="zh-CN" sz="2800" b="1">
                        <a:solidFill>
                          <a:schemeClr val="tx2"/>
                        </a:solidFill>
                        <a:cs typeface="+mn-ea"/>
                      </a:endParaRPr>
                    </a:p>
                    <a:p>
                      <a:pPr marL="0" marR="0" algn="ctr" rtl="0" eaLnBrk="1" fontAlgn="auto" latinLnBrk="0" hangingPunct="1">
                        <a:buClrTx/>
                        <a:buSzTx/>
                        <a:buFontTx/>
                        <a:buNone/>
                      </a:pPr>
                      <a:endParaRPr lang="en-US" altLang="zh-CN" sz="2100" b="1">
                        <a:solidFill>
                          <a:schemeClr val="tx2"/>
                        </a:solidFill>
                        <a:cs typeface="+mn-ea"/>
                      </a:endParaRPr>
                    </a:p>
                    <a:p>
                      <a:pPr marL="0" marR="0" algn="ctr" rtl="0" eaLnBrk="1" fontAlgn="auto" latinLnBrk="0" hangingPunct="1">
                        <a:buClrTx/>
                        <a:buSzTx/>
                        <a:buFontTx/>
                        <a:buNone/>
                      </a:pPr>
                      <a:endParaRPr lang="en-US" altLang="zh-CN" sz="2100" b="1">
                        <a:solidFill>
                          <a:schemeClr val="tx2"/>
                        </a:solidFill>
                        <a:cs typeface="+mn-ea"/>
                      </a:endParaRPr>
                    </a:p>
                  </a:txBody>
                  <a:tcPr anchor="ctr" anchorCtr="0">
                    <a:solidFill>
                      <a:schemeClr val="bg1">
                        <a:lumMod val="95000"/>
                      </a:schemeClr>
                    </a:solidFill>
                  </a:tcPr>
                </a:tc>
                <a:tc>
                  <a:txBody>
                    <a:bodyPr/>
                    <a:p>
                      <a:pPr>
                        <a:lnSpc>
                          <a:spcPct val="150000"/>
                        </a:lnSpc>
                        <a:buNone/>
                      </a:pPr>
                      <a:r>
                        <a:rPr lang="en-US" altLang="zh-CN" sz="2600" b="1">
                          <a:solidFill>
                            <a:schemeClr val="tx2"/>
                          </a:solidFill>
                          <a:latin typeface="Times New Roman" panose="02020603050405020304" charset="0"/>
                          <a:cs typeface="Times New Roman" panose="02020603050405020304" charset="0"/>
                        </a:rPr>
                        <a:t>The central theme revolves around </a:t>
                      </a:r>
                      <a:r>
                        <a:rPr lang="en-US" altLang="zh-CN" sz="2600" b="1" u="sng">
                          <a:solidFill>
                            <a:schemeClr val="tx2"/>
                          </a:solidFill>
                          <a:latin typeface="Times New Roman" panose="02020603050405020304" charset="0"/>
                          <a:cs typeface="Times New Roman" panose="02020603050405020304" charset="0"/>
                        </a:rPr>
                        <a:t>cultural identity, belonging</a:t>
                      </a:r>
                      <a:r>
                        <a:rPr lang="en-US" altLang="zh-CN" sz="2600" b="1">
                          <a:solidFill>
                            <a:schemeClr val="tx2"/>
                          </a:solidFill>
                          <a:latin typeface="Times New Roman" panose="02020603050405020304" charset="0"/>
                          <a:cs typeface="Times New Roman" panose="02020603050405020304" charset="0"/>
                        </a:rPr>
                        <a:t>, and the</a:t>
                      </a:r>
                      <a:r>
                        <a:rPr lang="en-US" altLang="zh-CN" sz="2600" b="1" u="sng">
                          <a:solidFill>
                            <a:schemeClr val="tx2"/>
                          </a:solidFill>
                          <a:latin typeface="Times New Roman" panose="02020603050405020304" charset="0"/>
                          <a:cs typeface="Times New Roman" panose="02020603050405020304" charset="0"/>
                        </a:rPr>
                        <a:t> negotiation of self in a cross-cultural environment</a:t>
                      </a:r>
                      <a:r>
                        <a:rPr lang="en-US" altLang="zh-CN" sz="2600" b="1">
                          <a:solidFill>
                            <a:schemeClr val="tx2"/>
                          </a:solidFill>
                          <a:latin typeface="Times New Roman" panose="02020603050405020304" charset="0"/>
                          <a:cs typeface="Times New Roman" panose="02020603050405020304" charset="0"/>
                        </a:rPr>
                        <a:t>. </a:t>
                      </a:r>
                      <a:endParaRPr lang="en-US" altLang="zh-CN" sz="2600" b="1">
                        <a:solidFill>
                          <a:schemeClr val="tx2"/>
                        </a:solidFill>
                        <a:latin typeface="Times New Roman" panose="02020603050405020304" charset="0"/>
                        <a:cs typeface="Times New Roman" panose="02020603050405020304" charset="0"/>
                      </a:endParaRPr>
                    </a:p>
                    <a:p>
                      <a:pPr>
                        <a:lnSpc>
                          <a:spcPct val="150000"/>
                        </a:lnSpc>
                        <a:buNone/>
                      </a:pPr>
                      <a:endParaRPr lang="en-US" altLang="zh-CN" sz="2600" b="1">
                        <a:solidFill>
                          <a:schemeClr val="tx2"/>
                        </a:solidFill>
                        <a:latin typeface="Times New Roman" panose="02020603050405020304" charset="0"/>
                        <a:cs typeface="Times New Roman" panose="02020603050405020304" charset="0"/>
                      </a:endParaRPr>
                    </a:p>
                    <a:p>
                      <a:pPr>
                        <a:lnSpc>
                          <a:spcPct val="150000"/>
                        </a:lnSpc>
                        <a:buNone/>
                      </a:pPr>
                      <a:r>
                        <a:rPr lang="en-US" altLang="zh-CN" sz="2600" b="1">
                          <a:solidFill>
                            <a:schemeClr val="tx2"/>
                          </a:solidFill>
                          <a:latin typeface="Times New Roman" panose="02020603050405020304" charset="0"/>
                          <a:cs typeface="Times New Roman" panose="02020603050405020304" charset="0"/>
                        </a:rPr>
                        <a:t>Specifically: The challenge of maintaining one's cultural identity (symbolized by the name) in a new cultural context.</a:t>
                      </a:r>
                      <a:endParaRPr lang="en-US" altLang="zh-CN" sz="2600" b="1">
                        <a:solidFill>
                          <a:schemeClr val="tx2"/>
                        </a:solidFill>
                        <a:latin typeface="Times New Roman" panose="02020603050405020304" charset="0"/>
                        <a:cs typeface="Times New Roman" panose="02020603050405020304" charset="0"/>
                      </a:endParaRPr>
                    </a:p>
                    <a:p>
                      <a:pPr>
                        <a:lnSpc>
                          <a:spcPct val="150000"/>
                        </a:lnSpc>
                        <a:buNone/>
                      </a:pPr>
                      <a:endParaRPr lang="en-US" altLang="zh-CN" sz="2600" b="1">
                        <a:solidFill>
                          <a:schemeClr val="tx2"/>
                        </a:solidFill>
                        <a:latin typeface="Times New Roman" panose="02020603050405020304" charset="0"/>
                        <a:cs typeface="Times New Roman" panose="02020603050405020304" charset="0"/>
                      </a:endParaRPr>
                    </a:p>
                    <a:p>
                      <a:pPr>
                        <a:lnSpc>
                          <a:spcPct val="150000"/>
                        </a:lnSpc>
                        <a:buNone/>
                      </a:pPr>
                      <a:r>
                        <a:rPr lang="en-US" altLang="zh-CN" sz="2600" b="1">
                          <a:solidFill>
                            <a:schemeClr val="tx2"/>
                          </a:solidFill>
                          <a:latin typeface="Times New Roman" panose="02020603050405020304" charset="0"/>
                          <a:cs typeface="Times New Roman" panose="02020603050405020304" charset="0"/>
                        </a:rPr>
                        <a:t>The emotional cost of cultural misunderstandings and the desire for authentic recognition.</a:t>
                      </a:r>
                      <a:endParaRPr lang="en-US" altLang="zh-CN" sz="2600" b="1">
                        <a:solidFill>
                          <a:schemeClr val="tx2"/>
                        </a:solidFill>
                        <a:latin typeface="Times New Roman" panose="02020603050405020304" charset="0"/>
                        <a:cs typeface="Times New Roman" panose="02020603050405020304" charset="0"/>
                      </a:endParaRPr>
                    </a:p>
                    <a:p>
                      <a:pPr>
                        <a:lnSpc>
                          <a:spcPct val="150000"/>
                        </a:lnSpc>
                        <a:buNone/>
                      </a:pPr>
                      <a:endParaRPr lang="en-US" altLang="zh-CN" sz="2600" b="1">
                        <a:solidFill>
                          <a:schemeClr val="tx2"/>
                        </a:solidFill>
                        <a:latin typeface="Times New Roman" panose="02020603050405020304" charset="0"/>
                        <a:cs typeface="Times New Roman" panose="02020603050405020304" charset="0"/>
                      </a:endParaRPr>
                    </a:p>
                  </a:txBody>
                  <a:tcPr>
                    <a:solidFill>
                      <a:schemeClr val="bg1">
                        <a:lumMod val="95000"/>
                      </a:schemeClr>
                    </a:solidFill>
                  </a:tcPr>
                </a:tc>
              </a:tr>
            </a:tbl>
          </a:graphicData>
        </a:graphic>
      </p:graphicFrame>
      <p:sp>
        <p:nvSpPr>
          <p:cNvPr id="5" name="文本框 4"/>
          <p:cNvSpPr txBox="1"/>
          <p:nvPr/>
        </p:nvSpPr>
        <p:spPr>
          <a:xfrm>
            <a:off x="304800" y="1917065"/>
            <a:ext cx="679450" cy="3169285"/>
          </a:xfrm>
          <a:prstGeom prst="rect">
            <a:avLst/>
          </a:prstGeom>
          <a:noFill/>
        </p:spPr>
        <p:txBody>
          <a:bodyPr wrap="square" rtlCol="0">
            <a:spAutoFit/>
          </a:bodyPr>
          <a:p>
            <a:r>
              <a:rPr lang="zh-CN" altLang="en-US" sz="4000" b="1"/>
              <a:t>记</a:t>
            </a:r>
            <a:endParaRPr lang="zh-CN" altLang="en-US" sz="4000" b="1"/>
          </a:p>
          <a:p>
            <a:r>
              <a:rPr lang="zh-CN" altLang="en-US" sz="4000" b="1"/>
              <a:t>叙</a:t>
            </a:r>
            <a:endParaRPr lang="zh-CN" altLang="en-US" sz="4000" b="1"/>
          </a:p>
          <a:p>
            <a:r>
              <a:rPr lang="zh-CN" altLang="en-US" sz="4000" b="1"/>
              <a:t>文</a:t>
            </a:r>
            <a:endParaRPr lang="zh-CN" altLang="en-US" sz="4000" b="1"/>
          </a:p>
          <a:p>
            <a:r>
              <a:rPr lang="zh-CN" altLang="en-US" sz="4000" b="1"/>
              <a:t>要</a:t>
            </a:r>
            <a:endParaRPr lang="zh-CN" altLang="en-US" sz="4000" b="1"/>
          </a:p>
          <a:p>
            <a:r>
              <a:rPr lang="zh-CN" altLang="en-US" sz="4000" b="1"/>
              <a:t>素</a:t>
            </a:r>
            <a:endParaRPr lang="zh-CN" altLang="en-US" sz="4000" b="1"/>
          </a:p>
        </p:txBody>
      </p:sp>
      <p:sp>
        <p:nvSpPr>
          <p:cNvPr id="7" name="文本框 6"/>
          <p:cNvSpPr txBox="1"/>
          <p:nvPr/>
        </p:nvSpPr>
        <p:spPr>
          <a:xfrm>
            <a:off x="3143885" y="2492375"/>
            <a:ext cx="8451215" cy="1676400"/>
          </a:xfrm>
          <a:prstGeom prst="rect">
            <a:avLst/>
          </a:prstGeom>
          <a:solidFill>
            <a:srgbClr val="DAE7D5"/>
          </a:solidFill>
        </p:spPr>
        <p:txBody>
          <a:bodyPr wrap="square" rtlCol="0">
            <a:noAutofit/>
          </a:bodyPr>
          <a:p>
            <a:pPr>
              <a:lnSpc>
                <a:spcPct val="150000"/>
              </a:lnSpc>
            </a:pPr>
            <a:r>
              <a:rPr lang="zh-CN" altLang="en-US" sz="2200"/>
              <a:t>具体而言：在异质文化语境中守护以姓名为象征的文化身份所面临的挑战。</a:t>
            </a:r>
            <a:endParaRPr lang="zh-CN" altLang="en-US" sz="2200"/>
          </a:p>
        </p:txBody>
      </p:sp>
      <p:sp>
        <p:nvSpPr>
          <p:cNvPr id="6" name="文本框 5"/>
          <p:cNvSpPr txBox="1"/>
          <p:nvPr/>
        </p:nvSpPr>
        <p:spPr>
          <a:xfrm>
            <a:off x="3143885" y="332105"/>
            <a:ext cx="8451215" cy="1779905"/>
          </a:xfrm>
          <a:prstGeom prst="rect">
            <a:avLst/>
          </a:prstGeom>
          <a:solidFill>
            <a:srgbClr val="EBEEBF"/>
          </a:solidFill>
        </p:spPr>
        <p:txBody>
          <a:bodyPr wrap="square" rtlCol="0">
            <a:noAutofit/>
          </a:bodyPr>
          <a:p>
            <a:pPr>
              <a:lnSpc>
                <a:spcPct val="150000"/>
              </a:lnSpc>
            </a:pPr>
            <a:endParaRPr lang="zh-CN" altLang="en-US" sz="2200"/>
          </a:p>
          <a:p>
            <a:pPr>
              <a:lnSpc>
                <a:spcPct val="150000"/>
              </a:lnSpc>
            </a:pPr>
            <a:r>
              <a:rPr lang="zh-CN" altLang="en-US" sz="2200"/>
              <a:t>核心主题聚焦于文化身份、归属感以及跨文化环境中的自我调适。</a:t>
            </a:r>
            <a:endParaRPr lang="zh-CN" altLang="en-US" sz="2200"/>
          </a:p>
        </p:txBody>
      </p:sp>
      <p:sp>
        <p:nvSpPr>
          <p:cNvPr id="8" name="文本框 7"/>
          <p:cNvSpPr txBox="1"/>
          <p:nvPr/>
        </p:nvSpPr>
        <p:spPr>
          <a:xfrm>
            <a:off x="3143885" y="4422140"/>
            <a:ext cx="8451215" cy="1779905"/>
          </a:xfrm>
          <a:prstGeom prst="rect">
            <a:avLst/>
          </a:prstGeom>
          <a:solidFill>
            <a:srgbClr val="EBEEBF"/>
          </a:solidFill>
        </p:spPr>
        <p:txBody>
          <a:bodyPr wrap="square" rtlCol="0">
            <a:noAutofit/>
          </a:bodyPr>
          <a:p>
            <a:pPr>
              <a:lnSpc>
                <a:spcPct val="150000"/>
              </a:lnSpc>
            </a:pPr>
            <a:endParaRPr lang="zh-CN" altLang="en-US" sz="2200"/>
          </a:p>
          <a:p>
            <a:pPr>
              <a:lnSpc>
                <a:spcPct val="150000"/>
              </a:lnSpc>
            </a:pPr>
            <a:r>
              <a:rPr lang="zh-CN" altLang="en-US" sz="2200"/>
              <a:t>文化误解酿成的情感代价，以及对本真性承认的深切渴求。</a:t>
            </a:r>
            <a:endParaRPr lang="zh-CN" altLang="en-US" sz="2200"/>
          </a:p>
        </p:txBody>
      </p:sp>
      <p:pic>
        <p:nvPicPr>
          <p:cNvPr id="5124"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8" grpId="0" animBg="1"/>
      <p:bldP spid="8" grpId="1" animBg="1"/>
    </p:bldLst>
  </p:timing>
</p:sld>
</file>

<file path=ppt/tags/tag1.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0.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1.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2.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3.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4.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5.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16.xml><?xml version="1.0" encoding="utf-8"?>
<p:tagLst xmlns:p="http://schemas.openxmlformats.org/presentationml/2006/main">
  <p:tag name="TABLE_ENDDRAG_ORIGIN_RECT" val="793*517"/>
  <p:tag name="TABLE_ENDDRAG_RECT" val="100*7*793*517"/>
</p:tagLst>
</file>

<file path=ppt/tags/tag17.xml><?xml version="1.0" encoding="utf-8"?>
<p:tagLst xmlns:p="http://schemas.openxmlformats.org/presentationml/2006/main">
  <p:tag name="TABLE_ENDDRAG_ORIGIN_RECT" val="835*507"/>
  <p:tag name="TABLE_ENDDRAG_RECT" val="95*6*835*507"/>
</p:tagLst>
</file>

<file path=ppt/tags/tag18.xml><?xml version="1.0" encoding="utf-8"?>
<p:tagLst xmlns:p="http://schemas.openxmlformats.org/presentationml/2006/main">
  <p:tag name="TABLE_ENDDRAG_ORIGIN_RECT" val="835*504"/>
  <p:tag name="TABLE_ENDDRAG_RECT" val="94*12*835*504"/>
</p:tagLst>
</file>

<file path=ppt/tags/tag19.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20.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1.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2.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3.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4.xml><?xml version="1.0" encoding="utf-8"?>
<p:tagLst xmlns:p="http://schemas.openxmlformats.org/presentationml/2006/main">
  <p:tag name="KSO_WM_DIAGRAM_VIRTUALLY_FRAME" val="{&quot;height&quot;:413.64897637795275,&quot;left&quot;:57.17354330708662,&quot;top&quot;:108.54708661417324,&quot;width&quot;:862.945905511811}"/>
</p:tagLst>
</file>

<file path=ppt/tags/tag25.xml><?xml version="1.0" encoding="utf-8"?>
<p:tagLst xmlns:p="http://schemas.openxmlformats.org/presentationml/2006/main">
  <p:tag name="KSO_WM_DIAGRAM_VIRTUALLY_FRAME" val="{&quot;height&quot;:371.2338582677165,&quot;left&quot;:294.0723622047244,&quot;top&quot;:98.7703937007874,&quot;width&quot;:633.1429921259842}"/>
</p:tagLst>
</file>

<file path=ppt/tags/tag26.xml><?xml version="1.0" encoding="utf-8"?>
<p:tagLst xmlns:p="http://schemas.openxmlformats.org/presentationml/2006/main">
  <p:tag name="KSO_WM_DIAGRAM_VIRTUALLY_FRAME" val="{&quot;height&quot;:371.2338582677165,&quot;left&quot;:294.0723622047244,&quot;top&quot;:98.7703937007874,&quot;width&quot;:633.1429921259842}"/>
</p:tagLst>
</file>

<file path=ppt/tags/tag27.xml><?xml version="1.0" encoding="utf-8"?>
<p:tagLst xmlns:p="http://schemas.openxmlformats.org/presentationml/2006/main">
  <p:tag name="TABLE_ENDDRAG_ORIGIN_RECT" val="697*134"/>
  <p:tag name="TABLE_ENDDRAG_RECT" val="179*230*697*134"/>
</p:tagLst>
</file>

<file path=ppt/tags/tag28.xml><?xml version="1.0" encoding="utf-8"?>
<p:tagLst xmlns:p="http://schemas.openxmlformats.org/presentationml/2006/main">
  <p:tag name="TABLE_ENDDRAG_ORIGIN_RECT" val="775*211"/>
  <p:tag name="TABLE_ENDDRAG_RECT" val="105*99*775*211"/>
</p:tagLst>
</file>

<file path=ppt/tags/tag3.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4.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5.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6.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7.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8.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ags/tag9.xml><?xml version="1.0" encoding="utf-8"?>
<p:tagLst xmlns:p="http://schemas.openxmlformats.org/presentationml/2006/main">
  <p:tag name="KSO_WM_DIAGRAM_VIRTUALLY_FRAME" val="{&quot;height&quot;:452.67944881889764,&quot;left&quot;:515.6193700787401,&quot;top&quot;:45.51102362204724,&quot;width&quot;:394.35771653543327}"/>
</p:tagLst>
</file>

<file path=ppt/theme/theme1.xml><?xml version="1.0" encoding="utf-8"?>
<a:theme xmlns:a="http://schemas.openxmlformats.org/drawingml/2006/main" name="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8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rgbClr val="000000"/>
      </a:dk1>
      <a:lt1>
        <a:srgbClr val="FFFFFF"/>
      </a:lt1>
      <a:dk2>
        <a:srgbClr val="4A66AC"/>
      </a:dk2>
      <a:lt2>
        <a:srgbClr val="E0EBF6"/>
      </a:lt2>
      <a:accent1>
        <a:srgbClr val="4A62B0"/>
      </a:accent1>
      <a:accent2>
        <a:srgbClr val="FDBD04"/>
      </a:accent2>
      <a:accent3>
        <a:srgbClr val="4A62B0"/>
      </a:accent3>
      <a:accent4>
        <a:srgbClr val="FDBD04"/>
      </a:accent4>
      <a:accent5>
        <a:srgbClr val="4A62B0"/>
      </a:accent5>
      <a:accent6>
        <a:srgbClr val="FDBD04"/>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12717</Words>
  <Application>WPS 演示</Application>
  <PresentationFormat/>
  <Paragraphs>402</Paragraphs>
  <Slides>25</Slides>
  <Notes>0</Notes>
  <HiddenSlides>0</HiddenSlides>
  <MMClips>0</MMClips>
  <ScaleCrop>false</ScaleCrop>
  <HeadingPairs>
    <vt:vector size="6" baseType="variant">
      <vt:variant>
        <vt:lpstr>已用的字体</vt:lpstr>
      </vt:variant>
      <vt:variant>
        <vt:i4>16</vt:i4>
      </vt:variant>
      <vt:variant>
        <vt:lpstr>主题</vt:lpstr>
      </vt:variant>
      <vt:variant>
        <vt:i4>19</vt:i4>
      </vt:variant>
      <vt:variant>
        <vt:lpstr>幻灯片标题</vt:lpstr>
      </vt:variant>
      <vt:variant>
        <vt:i4>25</vt:i4>
      </vt:variant>
    </vt:vector>
  </HeadingPairs>
  <TitlesOfParts>
    <vt:vector size="60" baseType="lpstr">
      <vt:lpstr>Arial</vt:lpstr>
      <vt:lpstr>宋体</vt:lpstr>
      <vt:lpstr>Wingdings</vt:lpstr>
      <vt:lpstr>思源黑体 CN Bold</vt:lpstr>
      <vt:lpstr>黑体</vt:lpstr>
      <vt:lpstr>Source Han Serif</vt:lpstr>
      <vt:lpstr>OPPOSans H</vt:lpstr>
      <vt:lpstr>Source Han Serif SC Regular</vt:lpstr>
      <vt:lpstr>Times New Roman</vt:lpstr>
      <vt:lpstr>等线</vt:lpstr>
      <vt:lpstr>微软雅黑</vt:lpstr>
      <vt:lpstr>Arial Unicode MS</vt:lpstr>
      <vt:lpstr>Calibri</vt:lpstr>
      <vt:lpstr>HelveticaNeue</vt:lpstr>
      <vt:lpstr>华文新魏</vt:lpstr>
      <vt:lpstr>Segoe Print</vt:lpstr>
      <vt:lpstr>Office 主题​​</vt:lpstr>
      <vt:lpstr>18_Office 主题​​</vt:lpstr>
      <vt:lpstr>1_Office 主题​​</vt:lpstr>
      <vt:lpstr>2_Office 主题​​</vt:lpstr>
      <vt:lpstr>3_Office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55</cp:revision>
  <dcterms:created xsi:type="dcterms:W3CDTF">2025-06-16T03:13:00Z</dcterms:created>
  <dcterms:modified xsi:type="dcterms:W3CDTF">2025-06-19T08:02:18Z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E55F68C752DA40A3A2250C22D0EA7E81_12</vt:lpwstr>
  </property>
  <property fmtid="{D5CDD505-2E9C-101B-9397-08002B2CF9AE}" pid="3" name="KSOProductBuildVer">
    <vt:lpwstr>2052-11.8.2.7978</vt:lpwstr>
  </property>
</Properties>
</file>