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53" r:id="rId3"/>
    <p:sldMasterId id="2147483665" r:id="rId4"/>
    <p:sldMasterId id="2147483677" r:id="rId5"/>
    <p:sldMasterId id="2147483689" r:id="rId6"/>
  </p:sldMasterIdLst>
  <p:notesMasterIdLst>
    <p:notesMasterId r:id="rId10"/>
  </p:notesMasterIdLst>
  <p:handoutMasterIdLst>
    <p:handoutMasterId r:id="rId34"/>
  </p:handoutMasterIdLst>
  <p:sldIdLst>
    <p:sldId id="1190" r:id="rId7"/>
    <p:sldId id="1165" r:id="rId8"/>
    <p:sldId id="1078" r:id="rId9"/>
    <p:sldId id="1121" r:id="rId11"/>
    <p:sldId id="1080" r:id="rId12"/>
    <p:sldId id="1079" r:id="rId13"/>
    <p:sldId id="1083" r:id="rId14"/>
    <p:sldId id="1144" r:id="rId15"/>
    <p:sldId id="1085" r:id="rId16"/>
    <p:sldId id="1086" r:id="rId17"/>
    <p:sldId id="1084" r:id="rId18"/>
    <p:sldId id="1143" r:id="rId19"/>
    <p:sldId id="1140" r:id="rId20"/>
    <p:sldId id="1090" r:id="rId21"/>
    <p:sldId id="1141" r:id="rId22"/>
    <p:sldId id="1142" r:id="rId23"/>
    <p:sldId id="707" r:id="rId24"/>
    <p:sldId id="1145" r:id="rId25"/>
    <p:sldId id="708" r:id="rId26"/>
    <p:sldId id="709" r:id="rId27"/>
    <p:sldId id="710" r:id="rId28"/>
    <p:sldId id="711" r:id="rId29"/>
    <p:sldId id="712" r:id="rId30"/>
    <p:sldId id="713" r:id="rId31"/>
    <p:sldId id="714" r:id="rId32"/>
    <p:sldId id="532" r:id="rId33"/>
  </p:sldIdLst>
  <p:sldSz cx="12192000" cy="6858000"/>
  <p:notesSz cx="6858000" cy="9144000"/>
  <p:embeddedFontLst>
    <p:embeddedFont>
      <p:font typeface="微软雅黑" panose="020B0503020204020204" charset="-122"/>
      <p:regular r:id="rId39"/>
    </p:embeddedFont>
    <p:embeddedFont>
      <p:font typeface="Calibri" panose="020F0502020204030204" charset="0"/>
      <p:regular r:id="rId40"/>
      <p:bold r:id="rId41"/>
      <p:italic r:id="rId42"/>
      <p:boldItalic r:id="rId43"/>
    </p:embeddedFont>
    <p:embeddedFont>
      <p:font typeface="等线" panose="02010600030101010101" charset="-122"/>
      <p:regular r:id="rId44"/>
    </p:embeddedFont>
    <p:embeddedFont>
      <p:font typeface="Calibri Light" panose="020F0302020204030204" charset="0"/>
      <p:regular r:id="rId45"/>
      <p:italic r:id="rId46"/>
    </p:embeddedFont>
    <p:embeddedFont>
      <p:font typeface="Calibri" panose="020F0502020204030204"/>
      <p:regular r:id="rId47"/>
      <p:bold r:id="rId48"/>
      <p:italic r:id="rId49"/>
      <p:boldItalic r:id="rId50"/>
    </p:embeddedFont>
    <p:embeddedFont>
      <p:font typeface="等线 Light" panose="02010600030101010101" charset="-122"/>
      <p:regular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0248" initials="1" lastIdx="0" clrIdx="0"/>
  <p:cmAuthor id="2" name="作者" initials="作" lastIdx="0" clrIdx="1"/>
  <p:cmAuthor id="3" name="li jun" initials="l" lastIdx="0" clrIdx="0"/>
  <p:cmAuthor id="4" name="Mia Vida Villanueva" initials="M" lastIdx="0" clrIdx="0"/>
  <p:cmAuthor id="5" name="1206988966@qq.com" initials="1" lastIdx="0" clrIdx="2"/>
  <p:cmAuthor id="6" name="姜伟光" initials="姜" lastIdx="0" clrIdx="0"/>
  <p:cmAuthor id="7" name="Administrator" initials="A" lastIdx="0" clrIdx="3"/>
  <p:cmAuthor id="8" name="宋洁然" initials="宋" lastIdx="0" clrIdx="1"/>
  <p:cmAuthor id="9" name="ming qiu" initials="m" lastIdx="0" clrIdx="1"/>
  <p:cmAuthor id="0" name="user" initials=""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A3"/>
    <a:srgbClr val="0B706B"/>
    <a:srgbClr val="E7771F"/>
    <a:srgbClr val="F18830"/>
    <a:srgbClr val="1D9AD6"/>
    <a:srgbClr val="EF8C37"/>
    <a:srgbClr val="119490"/>
    <a:srgbClr val="F8C16E"/>
    <a:srgbClr val="086BC2"/>
    <a:srgbClr val="0C76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93"/>
    <p:restoredTop sz="92276"/>
  </p:normalViewPr>
  <p:slideViewPr>
    <p:cSldViewPr snapToGrid="0" showGuides="1">
      <p:cViewPr>
        <p:scale>
          <a:sx n="94" d="100"/>
          <a:sy n="94" d="100"/>
        </p:scale>
        <p:origin x="704" y="712"/>
      </p:cViewPr>
      <p:guideLst>
        <p:guide pos="366"/>
        <p:guide pos="7279"/>
        <p:guide orient="horz" pos="558"/>
        <p:guide orient="horz" pos="3894"/>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80" d="100"/>
          <a:sy n="80" d="100"/>
        </p:scale>
        <p:origin x="3204" y="9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1" Type="http://schemas.openxmlformats.org/officeDocument/2006/relationships/font" Target="fonts/font13.fntdata"/><Relationship Id="rId50" Type="http://schemas.openxmlformats.org/officeDocument/2006/relationships/font" Target="fonts/font12.fntdata"/><Relationship Id="rId5" Type="http://schemas.openxmlformats.org/officeDocument/2006/relationships/slideMaster" Target="slideMasters/slideMaster4.xml"/><Relationship Id="rId49" Type="http://schemas.openxmlformats.org/officeDocument/2006/relationships/font" Target="fonts/font11.fntdata"/><Relationship Id="rId48" Type="http://schemas.openxmlformats.org/officeDocument/2006/relationships/font" Target="fonts/font10.fntdata"/><Relationship Id="rId47" Type="http://schemas.openxmlformats.org/officeDocument/2006/relationships/font" Target="fonts/font9.fntdata"/><Relationship Id="rId46" Type="http://schemas.openxmlformats.org/officeDocument/2006/relationships/font" Target="fonts/font8.fntdata"/><Relationship Id="rId45" Type="http://schemas.openxmlformats.org/officeDocument/2006/relationships/font" Target="fonts/font7.fntdata"/><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Master" Target="slideMasters/slideMaster3.xml"/><Relationship Id="rId39" Type="http://schemas.openxmlformats.org/officeDocument/2006/relationships/font" Target="fonts/font1.fntdata"/><Relationship Id="rId38" Type="http://schemas.openxmlformats.org/officeDocument/2006/relationships/commentAuthors" Target="commentAuthors.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8E0E4-DC06-4041-AFA7-BB6F527FFA3F}"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B7432-8BB0-4EFA-A417-EFCDC17B2811}"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prstGeom prst="rect">
            <a:avLst/>
          </a:prstGeom>
        </p:spPr>
        <p:txBody>
          <a:bodyPr/>
          <a:lstStyle/>
          <a:p/>
        </p:txBody>
      </p:sp>
      <p:sp>
        <p:nvSpPr>
          <p:cNvPr id="387" name="Shape 387"/>
          <p:cNvSpPr>
            <a:spLocks noGrp="1"/>
          </p:cNvSpPr>
          <p:nvPr>
            <p:ph type="body" sz="quarter" idx="1"/>
          </p:nvPr>
        </p:nvSpPr>
        <p:spPr>
          <a:prstGeom prst="rect">
            <a:avLst/>
          </a:prstGeom>
        </p:spPr>
        <p:txBody>
          <a:bodyPr/>
          <a:lstStyle/>
          <a:p>
            <a:r>
              <a:t>联系  系统   真实挑战 </a:t>
            </a:r>
          </a:p>
          <a:p>
            <a:r>
              <a:t>应用  迁移</a:t>
            </a:r>
          </a:p>
          <a:p>
            <a:r>
              <a:t>大概念不是法则，从左到右，先算个位后算十位，从低位到高位。     </a:t>
            </a:r>
            <a:r>
              <a:rPr>
                <a:solidFill>
                  <a:srgbClr val="FF0000"/>
                </a:solidFill>
              </a:rPr>
              <a:t>乘除法规则运算：先分后合  </a:t>
            </a:r>
            <a:endParaRPr>
              <a:solidFill>
                <a:srgbClr val="FF0000"/>
              </a:solidFill>
            </a:endParaRPr>
          </a:p>
          <a:p>
            <a:r>
              <a:t>最核心的是什么？</a:t>
            </a:r>
          </a:p>
          <a:p/>
          <a:p>
            <a:r>
              <a:t>基于知识技能  高于知识技能   的思想  理念   认识   准则 </a:t>
            </a:r>
          </a:p>
          <a:p>
            <a:r>
              <a:t>自主学习能力</a:t>
            </a:r>
          </a:p>
          <a:p>
            <a:r>
              <a:t>选择不同的工具进行测量，能够准确表示。高楼  大树 不能测量可以选择参照物估测。</a:t>
            </a:r>
          </a:p>
          <a:p>
            <a:r>
              <a:t>真实的 挑战性  </a:t>
            </a:r>
          </a:p>
          <a:p>
            <a:r>
              <a:t>教室的高  楼房的高  </a:t>
            </a:r>
          </a:p>
          <a:p>
            <a:r>
              <a:t>大概念可以是各种形式的体现：一个词、一个短语、一个句子或者一个问题</a:t>
            </a:r>
          </a:p>
          <a:p>
            <a:r>
              <a:t>站位很高，长远的目标，指向学生核心素养，抓住大概念，抓住基本问题，实现预期结果和目标</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6" Type="http://schemas.microsoft.com/office/2007/relationships/hdphoto" Target="../media/image13.wdp"/><Relationship Id="rId5" Type="http://schemas.openxmlformats.org/officeDocument/2006/relationships/image" Target="../media/image12.png"/><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4" y="273051"/>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9"/>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8"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165" indent="0">
              <a:buNone/>
              <a:defRPr sz="2665"/>
            </a:lvl4pPr>
            <a:lvl5pPr marL="2437765" indent="0">
              <a:buNone/>
              <a:defRPr sz="2665"/>
            </a:lvl5pPr>
            <a:lvl6pPr marL="3047365" indent="0">
              <a:buNone/>
              <a:defRPr sz="2665"/>
            </a:lvl6pPr>
            <a:lvl7pPr marL="3656965" indent="0">
              <a:buNone/>
              <a:defRPr sz="2665"/>
            </a:lvl7pPr>
            <a:lvl8pPr marL="4265930" indent="0">
              <a:buNone/>
              <a:defRPr sz="2665"/>
            </a:lvl8pPr>
            <a:lvl9pPr marL="4875530" indent="0">
              <a:buNone/>
              <a:defRPr sz="2665"/>
            </a:lvl9pPr>
          </a:lstStyle>
          <a:p>
            <a:endParaRPr lang="zh-CN" altLang="en-US"/>
          </a:p>
        </p:txBody>
      </p:sp>
      <p:sp>
        <p:nvSpPr>
          <p:cNvPr id="4" name="文本占位符 3"/>
          <p:cNvSpPr>
            <a:spLocks noGrp="1"/>
          </p:cNvSpPr>
          <p:nvPr>
            <p:ph type="body" sz="half" idx="2"/>
          </p:nvPr>
        </p:nvSpPr>
        <p:spPr>
          <a:xfrm>
            <a:off x="2389718" y="5367337"/>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165" indent="0">
              <a:buNone/>
              <a:defRPr sz="1200"/>
            </a:lvl4pPr>
            <a:lvl5pPr marL="2437765" indent="0">
              <a:buNone/>
              <a:defRPr sz="1200"/>
            </a:lvl5pPr>
            <a:lvl6pPr marL="3047365" indent="0">
              <a:buNone/>
              <a:defRPr sz="1200"/>
            </a:lvl6pPr>
            <a:lvl7pPr marL="3656965" indent="0">
              <a:buNone/>
              <a:defRPr sz="1200"/>
            </a:lvl7pPr>
            <a:lvl8pPr marL="4265930" indent="0">
              <a:buNone/>
              <a:defRPr sz="1200"/>
            </a:lvl8pPr>
            <a:lvl9pPr marL="487553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6146" name="标题 6145"/>
          <p:cNvSpPr/>
          <p:nvPr>
            <p:ph type="ctrTitle"/>
          </p:nvPr>
        </p:nvSpPr>
        <p:spPr>
          <a:xfrm>
            <a:off x="912284" y="3068639"/>
            <a:ext cx="10363200" cy="1252537"/>
          </a:xfrm>
          <a:prstGeom prst="rect">
            <a:avLst/>
          </a:prstGeom>
          <a:noFill/>
          <a:ln w="9525">
            <a:noFill/>
          </a:ln>
        </p:spPr>
        <p:txBody>
          <a:bodyPr anchor="ctr"/>
          <a:lstStyle>
            <a:lvl1pPr lvl="0" algn="ctr">
              <a:buClrTx/>
              <a:buSzTx/>
              <a:buFontTx/>
              <a:defRPr sz="4000"/>
            </a:lvl1pPr>
          </a:lstStyle>
          <a:p>
            <a:pPr lvl="0"/>
            <a:r>
              <a:rPr lang="zh-CN" altLang="en-US"/>
              <a:t>单击此处编辑母版标题样式</a:t>
            </a:r>
            <a:endParaRPr lang="zh-CN" altLang="en-US"/>
          </a:p>
        </p:txBody>
      </p:sp>
      <p:sp>
        <p:nvSpPr>
          <p:cNvPr id="6147" name="副标题 6146"/>
          <p:cNvSpPr/>
          <p:nvPr>
            <p:ph type="subTitle" idx="1"/>
          </p:nvPr>
        </p:nvSpPr>
        <p:spPr>
          <a:xfrm>
            <a:off x="1871135" y="4437063"/>
            <a:ext cx="8534400" cy="1223963"/>
          </a:xfrm>
          <a:prstGeom prst="rect">
            <a:avLst/>
          </a:prstGeom>
          <a:noFill/>
          <a:ln w="9525">
            <a:noFill/>
          </a:ln>
        </p:spPr>
        <p:txBody>
          <a:bodyPr anchor="t"/>
          <a:lstStyle>
            <a:lvl1pPr marL="0" lvl="0" indent="0" algn="ctr">
              <a:buClrTx/>
              <a:buSzTx/>
              <a:buFont typeface="Arial" panose="020B0604020202020204" pitchFamily="34" charset="0"/>
              <a:buNone/>
              <a:defRPr sz="3000"/>
            </a:lvl1pPr>
            <a:lvl2pPr marL="457200" lvl="1" indent="0" algn="ctr">
              <a:buClrTx/>
              <a:buSzTx/>
              <a:buFont typeface="Arial" panose="020B0604020202020204" pitchFamily="34" charset="0"/>
              <a:buNone/>
              <a:defRPr sz="2000"/>
            </a:lvl2pPr>
            <a:lvl3pPr marL="914400" lvl="2" indent="0" algn="ctr">
              <a:buClrTx/>
              <a:buSzTx/>
              <a:buFont typeface="Arial" panose="020B0604020202020204" pitchFamily="34" charset="0"/>
              <a:buNone/>
              <a:defRPr sz="2000"/>
            </a:lvl3pPr>
            <a:lvl4pPr marL="1370965" lvl="3" indent="0" algn="ctr">
              <a:buClrTx/>
              <a:buSzTx/>
              <a:buFont typeface="Arial" panose="020B0604020202020204" pitchFamily="34" charset="0"/>
              <a:buNone/>
              <a:defRPr sz="2000"/>
            </a:lvl4pPr>
            <a:lvl5pPr marL="1828165" lvl="4" indent="0" algn="ctr">
              <a:buClrTx/>
              <a:buSzTx/>
              <a:buFont typeface="Arial" panose="020B0604020202020204" pitchFamily="34" charset="0"/>
              <a:buNone/>
              <a:defRPr sz="2000"/>
            </a:lvl5pPr>
          </a:lstStyle>
          <a:p>
            <a:pPr lvl="0"/>
            <a:r>
              <a:rPr lang="zh-CN" altLang="en-US"/>
              <a:t>单击此处编辑母版副标题样式</a:t>
            </a:r>
            <a:endParaRPr lang="zh-CN" altLang="en-US"/>
          </a:p>
        </p:txBody>
      </p:sp>
    </p:spTree>
  </p:cSld>
  <p:clrMapOvr>
    <a:masterClrMapping/>
  </p:clrMapOvr>
  <p:transition>
    <p:dissolve/>
  </p:transition>
  <p:hf sldNum="0" hdr="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0">
    <p:bg>
      <p:bgPr>
        <a:solidFill>
          <a:srgbClr val="EDDCB9"/>
        </a:solidFill>
        <a:effectLst/>
      </p:bgPr>
    </p:bg>
    <p:spTree>
      <p:nvGrpSpPr>
        <p:cNvPr id="1" name=""/>
        <p:cNvGrpSpPr/>
        <p:nvPr/>
      </p:nvGrpSpPr>
      <p:grpSpPr>
        <a:xfrm>
          <a:off x="0" y="0"/>
          <a:ext cx="0" cy="0"/>
          <a:chOff x="0" y="0"/>
          <a:chExt cx="0" cy="0"/>
        </a:xfrm>
      </p:grpSpPr>
      <p:sp>
        <p:nvSpPr>
          <p:cNvPr id="18" name="幻灯片编号"/>
          <p:cNvSpPr txBox="1">
            <a:spLocks noGrp="1"/>
          </p:cNvSpPr>
          <p:nvPr>
            <p:ph type="sldNum" sz="quarter" idx="2"/>
          </p:nvPr>
        </p:nvSpPr>
        <p:spPr>
          <a:xfrm>
            <a:off x="8307393" y="6141355"/>
            <a:ext cx="430207" cy="430025"/>
          </a:xfrm>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0965" indent="0">
              <a:buNone/>
              <a:defRPr sz="755"/>
            </a:lvl5pPr>
            <a:lvl6pPr marL="1713865" indent="0">
              <a:buNone/>
              <a:defRPr sz="755"/>
            </a:lvl6pPr>
            <a:lvl7pPr marL="2056765" indent="0">
              <a:buNone/>
              <a:defRPr sz="755"/>
            </a:lvl7pPr>
            <a:lvl8pPr marL="2399665" indent="0">
              <a:buNone/>
              <a:defRPr sz="755"/>
            </a:lvl8pPr>
            <a:lvl9pPr marL="2742565" indent="0">
              <a:buNone/>
              <a:defRPr sz="7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5"/>
            </a:lvl2pPr>
            <a:lvl3pPr marL="685800" indent="0">
              <a:buNone/>
              <a:defRPr sz="1200"/>
            </a:lvl3pPr>
            <a:lvl4pPr marL="1028700" indent="0">
              <a:buNone/>
              <a:defRPr sz="1055"/>
            </a:lvl4pPr>
            <a:lvl5pPr marL="1370965" indent="0">
              <a:buNone/>
              <a:defRPr sz="1055"/>
            </a:lvl5pPr>
            <a:lvl6pPr marL="1713865" indent="0">
              <a:buNone/>
              <a:defRPr sz="1055"/>
            </a:lvl6pPr>
            <a:lvl7pPr marL="2056765" indent="0">
              <a:buNone/>
              <a:defRPr sz="1055"/>
            </a:lvl7pPr>
            <a:lvl8pPr marL="2399665" indent="0">
              <a:buNone/>
              <a:defRPr sz="1055"/>
            </a:lvl8pPr>
            <a:lvl9pPr marL="2742565" indent="0">
              <a:buNone/>
              <a:defRPr sz="10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5" name="标题文本"/>
          <p:cNvSpPr txBox="1">
            <a:spLocks noGrp="1"/>
          </p:cNvSpPr>
          <p:nvPr>
            <p:ph type="title" hasCustomPrompt="1"/>
          </p:nvPr>
        </p:nvSpPr>
        <p:spPr>
          <a:prstGeom prst="rect">
            <a:avLst/>
          </a:prstGeom>
        </p:spPr>
        <p:txBody>
          <a:bodyPr/>
          <a:lstStyle/>
          <a:p>
            <a:r>
              <a:t>标题文本</a:t>
            </a:r>
          </a:p>
        </p:txBody>
      </p:sp>
      <p:sp>
        <p:nvSpPr>
          <p:cNvPr id="26" name="正文级别 1…"/>
          <p:cNvSpPr txBox="1">
            <a:spLocks noGrp="1"/>
          </p:cNvSpPr>
          <p:nvPr>
            <p:ph type="body" idx="1" hasCustomPrompt="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27"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Tm="3000">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noProof="1"/>
              <a:t>单击此处编辑母版标题样式</a:t>
            </a:r>
            <a:endParaRPr lang="zh-CN" altLang="en-US" noProof="1"/>
          </a:p>
        </p:txBody>
      </p:sp>
      <p:sp>
        <p:nvSpPr>
          <p:cNvPr id="3" name="内容占位符 2"/>
          <p:cNvSpPr>
            <a:spLocks noGrp="1"/>
          </p:cNvSpPr>
          <p:nvPr>
            <p:ph idx="1" hasCustomPrompt="1"/>
          </p:nvPr>
        </p:nvSpPr>
        <p:spPr>
          <a:xfrm>
            <a:off x="838200" y="1825625"/>
            <a:ext cx="10515600" cy="4351339"/>
          </a:xfrm>
        </p:spPr>
        <p:txBody>
          <a:bodyPr/>
          <a:lstStyle/>
          <a:p>
            <a:pPr lvl="0"/>
            <a:r>
              <a:rPr lang="zh-CN" altLang="en-US" noProof="1"/>
              <a:t>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2"/>
          </p:nvPr>
        </p:nvSpPr>
        <p:spPr>
          <a:xfrm>
            <a:off x="8382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5" name="页脚占位符 4"/>
          <p:cNvSpPr>
            <a:spLocks noGrp="1"/>
          </p:cNvSpPr>
          <p:nvPr>
            <p:ph type="ftr" sz="quarter" idx="3"/>
          </p:nvPr>
        </p:nvSpPr>
        <p:spPr>
          <a:xfrm>
            <a:off x="4038600" y="6356351"/>
            <a:ext cx="4114800" cy="365125"/>
          </a:xfrm>
        </p:spPr>
        <p:txBody>
          <a:bodyPr/>
          <a:lstStyle>
            <a:lvl1pPr eaLnBrk="1" hangingPunct="1">
              <a:buFont typeface="Arial" panose="020B0604020202020204" pitchFamily="34" charset="0"/>
              <a:buNone/>
              <a:defRPr noProof="1"/>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
        <p:nvSpPr>
          <p:cNvPr id="6" name="灯片编号占位符 5"/>
          <p:cNvSpPr>
            <a:spLocks noGrp="1"/>
          </p:cNvSpPr>
          <p:nvPr>
            <p:ph type="sldNum" sz="quarter" idx="4"/>
          </p:nvPr>
        </p:nvSpPr>
        <p:spPr>
          <a:xfrm>
            <a:off x="8610600" y="6356351"/>
            <a:ext cx="2743200" cy="365125"/>
          </a:xfrm>
        </p:spPr>
        <p:txBody>
          <a:bodyPr/>
          <a:lstStyle>
            <a:lvl1pPr eaLnBrk="1" hangingPunct="1">
              <a:buFont typeface="Arial" panose="020B0604020202020204" pitchFamily="34" charset="0"/>
              <a:buNone/>
              <a:defRPr noProof="1">
                <a:latin typeface="Calibri" panose="020F0502020204030204" charset="0"/>
              </a:defRPr>
            </a:lvl1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fld id="{A2004ACD-0301-44FA-A3FB-CF5BB19FCA70}" type="slidenum">
              <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rPr>
            </a:fld>
            <a:endParaRPr kumimoji="0" lang="zh-CN" altLang="en-US" sz="1800" b="0" i="0" u="none" strike="noStrike" kern="1200" cap="none" spc="0" normalizeH="0" baseline="0" noProof="1">
              <a:ln>
                <a:noFill/>
              </a:ln>
              <a:solidFill>
                <a:schemeClr val="tx1"/>
              </a:solidFill>
              <a:effectLst/>
              <a:uLnTx/>
              <a:uFillTx/>
              <a:latin typeface="Calibri" panose="020F0502020204030204" charset="0"/>
              <a:ea typeface="+mn-ea"/>
              <a:cs typeface="+mn-cs"/>
            </a:endParaRPr>
          </a:p>
        </p:txBody>
      </p:sp>
    </p:spTree>
  </p:cSld>
  <p:clrMapOvr>
    <a:masterClrMapping/>
  </p:clrMapOvr>
  <p:transition spd="slow" advTm="3000">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34" name="标题文本"/>
          <p:cNvSpPr txBox="1">
            <a:spLocks noGrp="1"/>
          </p:cNvSpPr>
          <p:nvPr>
            <p:ph type="title" hasCustomPrompt="1"/>
          </p:nvPr>
        </p:nvSpPr>
        <p:spPr>
          <a:xfrm>
            <a:off x="1524000" y="1122361"/>
            <a:ext cx="9144000" cy="2387603"/>
          </a:xfrm>
          <a:prstGeom prst="rect">
            <a:avLst/>
          </a:prstGeom>
        </p:spPr>
        <p:txBody>
          <a:bodyPr anchor="b"/>
          <a:lstStyle>
            <a:lvl1pPr algn="ctr">
              <a:defRPr sz="6000"/>
            </a:lvl1pPr>
          </a:lstStyle>
          <a:p>
            <a:r>
              <a:t>标题文本</a:t>
            </a:r>
          </a:p>
        </p:txBody>
      </p:sp>
      <p:sp>
        <p:nvSpPr>
          <p:cNvPr id="35" name="正文级别 1…"/>
          <p:cNvSpPr txBox="1">
            <a:spLocks noGrp="1"/>
          </p:cNvSpPr>
          <p:nvPr>
            <p:ph type="body" sz="quarter" idx="1" hasCustomPrompt="1"/>
          </p:nvPr>
        </p:nvSpPr>
        <p:spPr>
          <a:xfrm>
            <a:off x="1524000" y="3602036"/>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3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lide 2">
    <p:bg>
      <p:bgPr>
        <a:solidFill>
          <a:schemeClr val="bg1"/>
        </a:solidFill>
        <a:effectLst/>
      </p:bgPr>
    </p:bg>
    <p:spTree>
      <p:nvGrpSpPr>
        <p:cNvPr id="1" name=""/>
        <p:cNvGrpSpPr/>
        <p:nvPr/>
      </p:nvGrpSpPr>
      <p:grpSpPr>
        <a:xfrm>
          <a:off x="0" y="0"/>
          <a:ext cx="0" cy="0"/>
          <a:chOff x="0" y="0"/>
          <a:chExt cx="0" cy="0"/>
        </a:xfrm>
      </p:grpSpPr>
      <p:sp>
        <p:nvSpPr>
          <p:cNvPr id="3" name="Rectangle 3"/>
          <p:cNvSpPr/>
          <p:nvPr/>
        </p:nvSpPr>
        <p:spPr>
          <a:xfrm>
            <a:off x="0" y="1333500"/>
            <a:ext cx="12192000" cy="55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lt1"/>
              </a:solidFill>
              <a:effectLst/>
              <a:uLnTx/>
              <a:uFillTx/>
              <a:latin typeface="+mn-lt"/>
              <a:ea typeface="+mn-ea"/>
              <a:cs typeface="+mn-cs"/>
            </a:endParaRPr>
          </a:p>
        </p:txBody>
      </p:sp>
      <p:sp>
        <p:nvSpPr>
          <p:cNvPr id="4" name="Rectangle 4"/>
          <p:cNvSpPr/>
          <p:nvPr/>
        </p:nvSpPr>
        <p:spPr>
          <a:xfrm>
            <a:off x="0" y="963613"/>
            <a:ext cx="12192000" cy="366713"/>
          </a:xfrm>
          <a:prstGeom prst="rect">
            <a:avLst/>
          </a:prstGeom>
          <a:gradFill flip="none" rotWithShape="1">
            <a:gsLst>
              <a:gs pos="0">
                <a:srgbClr val="7B5A85"/>
              </a:gs>
              <a:gs pos="100000">
                <a:srgbClr val="C35954"/>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ko-KR" altLang="en-US" b="0" i="0" u="none" strike="noStrike" kern="1200" cap="none" spc="0" normalizeH="0" baseline="0" noProof="1">
              <a:ln>
                <a:noFill/>
              </a:ln>
              <a:solidFill>
                <a:schemeClr val="lt1"/>
              </a:solidFill>
              <a:effectLst/>
              <a:uLnTx/>
              <a:uFillTx/>
              <a:latin typeface="+mn-lt"/>
              <a:ea typeface="+mn-ea"/>
              <a:cs typeface="+mn-cs"/>
            </a:endParaRPr>
          </a:p>
        </p:txBody>
      </p:sp>
    </p:spTree>
  </p:cSld>
  <p:clrMapOvr>
    <a:masterClrMapping/>
  </p:clrMapOvr>
  <p:transition spd="slow" advTm="3000">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13490575" y="-33337"/>
            <a:ext cx="22045613" cy="4772025"/>
          </a:xfrm>
          <a:prstGeom prst="rect">
            <a:avLst/>
          </a:prstGeom>
          <a:noFill/>
          <a:ln w="9525">
            <a:noFill/>
          </a:ln>
        </p:spPr>
      </p:pic>
      <p:pic>
        <p:nvPicPr>
          <p:cNvPr id="4100" name="图片 3"/>
          <p:cNvPicPr>
            <a:picLocks noChangeAspect="1"/>
          </p:cNvPicPr>
          <p:nvPr userDrawn="1"/>
        </p:nvPicPr>
        <p:blipFill>
          <a:blip r:embed="rId3"/>
          <a:stretch>
            <a:fillRect/>
          </a:stretch>
        </p:blipFill>
        <p:spPr>
          <a:xfrm>
            <a:off x="239713" y="5445125"/>
            <a:ext cx="14063663" cy="3525839"/>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节标题">
    <p:bg>
      <p:bgPr>
        <a:gradFill rotWithShape="0">
          <a:gsLst>
            <a:gs pos="0">
              <a:srgbClr val="F4F4F4">
                <a:alpha val="100000"/>
              </a:srgbClr>
            </a:gs>
            <a:gs pos="35001">
              <a:srgbClr val="D4D4D4">
                <a:alpha val="100000"/>
              </a:srgbClr>
            </a:gs>
            <a:gs pos="100000">
              <a:srgbClr val="BABBBB">
                <a:alpha val="100000"/>
              </a:srgbClr>
            </a:gs>
          </a:gsLst>
          <a:lin ang="2700000" scaled="1"/>
          <a:tileRect/>
        </a:gradFill>
        <a:effectLst/>
      </p:bgPr>
    </p:bg>
    <p:spTree>
      <p:nvGrpSpPr>
        <p:cNvPr id="1" name=""/>
        <p:cNvGrpSpPr/>
        <p:nvPr/>
      </p:nvGrpSpPr>
      <p:grpSpPr>
        <a:xfrm>
          <a:off x="0" y="0"/>
          <a:ext cx="0" cy="0"/>
          <a:chOff x="0" y="0"/>
          <a:chExt cx="0" cy="0"/>
        </a:xfrm>
      </p:grpSpPr>
      <p:pic>
        <p:nvPicPr>
          <p:cNvPr id="4" name="Picture 6" descr="F:\Temp\400页超强PPT模板\花PNG\65789.png"/>
          <p:cNvPicPr>
            <a:picLocks noChangeAspect="1"/>
          </p:cNvPicPr>
          <p:nvPr userDrawn="1"/>
        </p:nvPicPr>
        <p:blipFill>
          <a:blip r:embed="rId2"/>
          <a:stretch>
            <a:fillRect/>
          </a:stretch>
        </p:blipFill>
        <p:spPr>
          <a:xfrm rot="2472549">
            <a:off x="11288713" y="-6591300"/>
            <a:ext cx="4146551" cy="9240839"/>
          </a:xfrm>
          <a:prstGeom prst="rect">
            <a:avLst/>
          </a:prstGeom>
          <a:noFill/>
          <a:ln w="9525">
            <a:noFill/>
          </a:ln>
        </p:spPr>
      </p:pic>
      <p:pic>
        <p:nvPicPr>
          <p:cNvPr id="3" name="Picture 6" descr="F:\Temp\400页超强PPT模板\花PNG\65789.png"/>
          <p:cNvPicPr>
            <a:picLocks noChangeAspect="1"/>
          </p:cNvPicPr>
          <p:nvPr userDrawn="1"/>
        </p:nvPicPr>
        <p:blipFill>
          <a:blip r:embed="rId3"/>
          <a:stretch>
            <a:fillRect/>
          </a:stretch>
        </p:blipFill>
        <p:spPr>
          <a:xfrm rot="9390624">
            <a:off x="-2208212" y="-4518025"/>
            <a:ext cx="2946400" cy="6565900"/>
          </a:xfrm>
          <a:prstGeom prst="rect">
            <a:avLst/>
          </a:prstGeom>
          <a:noFill/>
          <a:ln w="9525">
            <a:noFill/>
          </a:ln>
        </p:spPr>
      </p:pic>
    </p:spTree>
  </p:cSld>
  <p:clrMapOvr>
    <a:masterClrMapping/>
  </p:clrMapOvr>
  <p:transition spd="slow" advTm="3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104901" y="1877844"/>
            <a:ext cx="5143499" cy="3673551"/>
          </a:xfrm>
          <a:custGeom>
            <a:avLst/>
            <a:gdLst>
              <a:gd name="connsiteX0" fmla="*/ 0 w 5143499"/>
              <a:gd name="connsiteY0" fmla="*/ 0 h 3673551"/>
              <a:gd name="connsiteX1" fmla="*/ 5143499 w 5143499"/>
              <a:gd name="connsiteY1" fmla="*/ 0 h 3673551"/>
              <a:gd name="connsiteX2" fmla="*/ 5143499 w 5143499"/>
              <a:gd name="connsiteY2" fmla="*/ 3673551 h 3673551"/>
              <a:gd name="connsiteX3" fmla="*/ 0 w 5143499"/>
              <a:gd name="connsiteY3" fmla="*/ 3673551 h 3673551"/>
            </a:gdLst>
            <a:ahLst/>
            <a:cxnLst>
              <a:cxn ang="0">
                <a:pos x="connsiteX0" y="connsiteY0"/>
              </a:cxn>
              <a:cxn ang="0">
                <a:pos x="connsiteX1" y="connsiteY1"/>
              </a:cxn>
              <a:cxn ang="0">
                <a:pos x="connsiteX2" y="connsiteY2"/>
              </a:cxn>
              <a:cxn ang="0">
                <a:pos x="connsiteX3" y="connsiteY3"/>
              </a:cxn>
            </a:cxnLst>
            <a:rect l="l" t="t" r="r" b="b"/>
            <a:pathLst>
              <a:path w="5143499" h="3673551">
                <a:moveTo>
                  <a:pt x="0" y="0"/>
                </a:moveTo>
                <a:lnTo>
                  <a:pt x="5143499" y="0"/>
                </a:lnTo>
                <a:lnTo>
                  <a:pt x="5143499" y="3673551"/>
                </a:lnTo>
                <a:lnTo>
                  <a:pt x="0" y="3673551"/>
                </a:lnTo>
                <a:close/>
              </a:path>
            </a:pathLst>
          </a:custGeom>
        </p:spPr>
        <p:txBody>
          <a:bodyPr wrap="square">
            <a:noAutofit/>
          </a:bodyPr>
          <a:lstStyle/>
          <a:p>
            <a:pPr marL="228600" marR="0" lvl="0" indent="-228600" algn="l" defTabSz="914400" rtl="0" eaLnBrk="0" fontAlgn="base" latinLnBrk="0" hangingPunct="0">
              <a:lnSpc>
                <a:spcPct val="90000"/>
              </a:lnSpc>
              <a:spcBef>
                <a:spcPts val="1000"/>
              </a:spcBef>
              <a:spcAft>
                <a:spcPct val="0"/>
              </a:spcAft>
              <a:buClrTx/>
              <a:buSzTx/>
              <a:buFont typeface="Arial" panose="020B0604020202020204" pitchFamily="34" charset="0"/>
              <a:buChar char="•"/>
              <a:defRPr/>
            </a:pPr>
            <a:endParaRPr kumimoji="0" lang="zh-CN" altLang="en-US" sz="2800" b="0" i="0" u="none" strike="noStrike" kern="1200" cap="none" spc="0" normalizeH="0" baseline="0" noProof="1">
              <a:ln>
                <a:noFill/>
              </a:ln>
              <a:solidFill>
                <a:schemeClr val="tx1"/>
              </a:solidFill>
              <a:effectLst/>
              <a:uLnTx/>
              <a:uFillTx/>
              <a:latin typeface="+mn-lt"/>
              <a:ea typeface="+mn-ea"/>
              <a:cs typeface="+mn-cs"/>
            </a:endParaRPr>
          </a:p>
        </p:txBody>
      </p:sp>
    </p:spTree>
  </p:cSld>
  <p:clrMapOvr>
    <a:masterClrMapping/>
  </p:clrMapOvr>
  <p:transition spd="slow" advTm="3000">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lium_Break">
    <p:spTree>
      <p:nvGrpSpPr>
        <p:cNvPr id="1" name=""/>
        <p:cNvGrpSpPr/>
        <p:nvPr/>
      </p:nvGrpSpPr>
      <p:grpSpPr>
        <a:xfrm>
          <a:off x="0" y="0"/>
          <a:ext cx="0" cy="0"/>
          <a:chOff x="0" y="0"/>
          <a:chExt cx="0" cy="0"/>
        </a:xfrm>
      </p:grpSpPr>
      <p:sp>
        <p:nvSpPr>
          <p:cNvPr id="22" name="Picture Placeholder 21"/>
          <p:cNvSpPr>
            <a:spLocks noGrp="1"/>
          </p:cNvSpPr>
          <p:nvPr>
            <p:ph type="pic" sz="quarter" idx="14"/>
          </p:nvPr>
        </p:nvSpPr>
        <p:spPr>
          <a:xfrm>
            <a:off x="6534743" y="52345"/>
            <a:ext cx="5545843" cy="6745671"/>
          </a:xfrm>
          <a:custGeom>
            <a:avLst/>
            <a:gdLst>
              <a:gd name="connsiteX0" fmla="*/ 490691 w 11088796"/>
              <a:gd name="connsiteY0" fmla="*/ 11756903 h 13491341"/>
              <a:gd name="connsiteX1" fmla="*/ 733817 w 11088796"/>
              <a:gd name="connsiteY1" fmla="*/ 11837830 h 13491341"/>
              <a:gd name="connsiteX2" fmla="*/ 1808437 w 11088796"/>
              <a:gd name="connsiteY2" fmla="*/ 12656501 h 13491341"/>
              <a:gd name="connsiteX3" fmla="*/ 1856663 w 11088796"/>
              <a:gd name="connsiteY3" fmla="*/ 13306044 h 13491341"/>
              <a:gd name="connsiteX4" fmla="*/ 1236430 w 11088796"/>
              <a:gd name="connsiteY4" fmla="*/ 13407341 h 13491341"/>
              <a:gd name="connsiteX5" fmla="*/ 161810 w 11088796"/>
              <a:gd name="connsiteY5" fmla="*/ 12588671 h 13491341"/>
              <a:gd name="connsiteX6" fmla="*/ 97910 w 11088796"/>
              <a:gd name="connsiteY6" fmla="*/ 11966183 h 13491341"/>
              <a:gd name="connsiteX7" fmla="*/ 490691 w 11088796"/>
              <a:gd name="connsiteY7" fmla="*/ 11756903 h 13491341"/>
              <a:gd name="connsiteX8" fmla="*/ 1287637 w 11088796"/>
              <a:gd name="connsiteY8" fmla="*/ 10710803 h 13491341"/>
              <a:gd name="connsiteX9" fmla="*/ 1523741 w 11088796"/>
              <a:gd name="connsiteY9" fmla="*/ 10800947 h 13491341"/>
              <a:gd name="connsiteX10" fmla="*/ 2598361 w 11088796"/>
              <a:gd name="connsiteY10" fmla="*/ 11619618 h 13491341"/>
              <a:gd name="connsiteX11" fmla="*/ 2667707 w 11088796"/>
              <a:gd name="connsiteY11" fmla="*/ 12241437 h 13491341"/>
              <a:gd name="connsiteX12" fmla="*/ 2049794 w 11088796"/>
              <a:gd name="connsiteY12" fmla="*/ 12339687 h 13491341"/>
              <a:gd name="connsiteX13" fmla="*/ 975175 w 11088796"/>
              <a:gd name="connsiteY13" fmla="*/ 11521017 h 13491341"/>
              <a:gd name="connsiteX14" fmla="*/ 908953 w 11088796"/>
              <a:gd name="connsiteY14" fmla="*/ 10901578 h 13491341"/>
              <a:gd name="connsiteX15" fmla="*/ 1287637 w 11088796"/>
              <a:gd name="connsiteY15" fmla="*/ 10710803 h 13491341"/>
              <a:gd name="connsiteX16" fmla="*/ 1721569 w 11088796"/>
              <a:gd name="connsiteY16" fmla="*/ 9334566 h 13491341"/>
              <a:gd name="connsiteX17" fmla="*/ 1947183 w 11088796"/>
              <a:gd name="connsiteY17" fmla="*/ 9405678 h 13491341"/>
              <a:gd name="connsiteX18" fmla="*/ 3834230 w 11088796"/>
              <a:gd name="connsiteY18" fmla="*/ 10843275 h 13491341"/>
              <a:gd name="connsiteX19" fmla="*/ 3878894 w 11088796"/>
              <a:gd name="connsiteY19" fmla="*/ 11451101 h 13491341"/>
              <a:gd name="connsiteX20" fmla="*/ 3262230 w 11088796"/>
              <a:gd name="connsiteY20" fmla="*/ 11594106 h 13491341"/>
              <a:gd name="connsiteX21" fmla="*/ 1375183 w 11088796"/>
              <a:gd name="connsiteY21" fmla="*/ 10156508 h 13491341"/>
              <a:gd name="connsiteX22" fmla="*/ 1349316 w 11088796"/>
              <a:gd name="connsiteY22" fmla="*/ 9524008 h 13491341"/>
              <a:gd name="connsiteX23" fmla="*/ 1721569 w 11088796"/>
              <a:gd name="connsiteY23" fmla="*/ 9334566 h 13491341"/>
              <a:gd name="connsiteX24" fmla="*/ 2101387 w 11088796"/>
              <a:gd name="connsiteY24" fmla="*/ 7936576 h 13491341"/>
              <a:gd name="connsiteX25" fmla="*/ 2344041 w 11088796"/>
              <a:gd name="connsiteY25" fmla="*/ 8020670 h 13491341"/>
              <a:gd name="connsiteX26" fmla="*/ 5052676 w 11088796"/>
              <a:gd name="connsiteY26" fmla="*/ 10084172 h 13491341"/>
              <a:gd name="connsiteX27" fmla="*/ 5120124 w 11088796"/>
              <a:gd name="connsiteY27" fmla="*/ 10709361 h 13491341"/>
              <a:gd name="connsiteX28" fmla="*/ 4480668 w 11088796"/>
              <a:gd name="connsiteY28" fmla="*/ 10835011 h 13491341"/>
              <a:gd name="connsiteX29" fmla="*/ 1772034 w 11088796"/>
              <a:gd name="connsiteY29" fmla="*/ 8771509 h 13491341"/>
              <a:gd name="connsiteX30" fmla="*/ 1723383 w 11088796"/>
              <a:gd name="connsiteY30" fmla="*/ 8121644 h 13491341"/>
              <a:gd name="connsiteX31" fmla="*/ 2101387 w 11088796"/>
              <a:gd name="connsiteY31" fmla="*/ 7936576 h 13491341"/>
              <a:gd name="connsiteX32" fmla="*/ 1945410 w 11088796"/>
              <a:gd name="connsiteY32" fmla="*/ 6115309 h 13491341"/>
              <a:gd name="connsiteX33" fmla="*/ 2188908 w 11088796"/>
              <a:gd name="connsiteY33" fmla="*/ 6197004 h 13491341"/>
              <a:gd name="connsiteX34" fmla="*/ 6859286 w 11088796"/>
              <a:gd name="connsiteY34" fmla="*/ 9755006 h 13491341"/>
              <a:gd name="connsiteX35" fmla="*/ 6889502 w 11088796"/>
              <a:gd name="connsiteY35" fmla="*/ 10387978 h 13491341"/>
              <a:gd name="connsiteX36" fmla="*/ 6287266 w 11088796"/>
              <a:gd name="connsiteY36" fmla="*/ 10505862 h 13491341"/>
              <a:gd name="connsiteX37" fmla="*/ 1616888 w 11088796"/>
              <a:gd name="connsiteY37" fmla="*/ 6947860 h 13491341"/>
              <a:gd name="connsiteX38" fmla="*/ 1551927 w 11088796"/>
              <a:gd name="connsiteY38" fmla="*/ 6321692 h 13491341"/>
              <a:gd name="connsiteX39" fmla="*/ 1945410 w 11088796"/>
              <a:gd name="connsiteY39" fmla="*/ 6115309 h 13491341"/>
              <a:gd name="connsiteX40" fmla="*/ 1120711 w 11088796"/>
              <a:gd name="connsiteY40" fmla="*/ 3826332 h 13491341"/>
              <a:gd name="connsiteX41" fmla="*/ 1362501 w 11088796"/>
              <a:gd name="connsiteY41" fmla="*/ 3910611 h 13491341"/>
              <a:gd name="connsiteX42" fmla="*/ 9297658 w 11088796"/>
              <a:gd name="connsiteY42" fmla="*/ 9955798 h 13491341"/>
              <a:gd name="connsiteX43" fmla="*/ 9344772 w 11088796"/>
              <a:gd name="connsiteY43" fmla="*/ 10560687 h 13491341"/>
              <a:gd name="connsiteX44" fmla="*/ 8749084 w 11088796"/>
              <a:gd name="connsiteY44" fmla="*/ 10675877 h 13491341"/>
              <a:gd name="connsiteX45" fmla="*/ 813928 w 11088796"/>
              <a:gd name="connsiteY45" fmla="*/ 4630689 h 13491341"/>
              <a:gd name="connsiteX46" fmla="*/ 744971 w 11088796"/>
              <a:gd name="connsiteY46" fmla="*/ 4009160 h 13491341"/>
              <a:gd name="connsiteX47" fmla="*/ 1120711 w 11088796"/>
              <a:gd name="connsiteY47" fmla="*/ 3826332 h 13491341"/>
              <a:gd name="connsiteX48" fmla="*/ 4227254 w 11088796"/>
              <a:gd name="connsiteY48" fmla="*/ 2790686 h 13491341"/>
              <a:gd name="connsiteX49" fmla="*/ 4454070 w 11088796"/>
              <a:gd name="connsiteY49" fmla="*/ 2860658 h 13491341"/>
              <a:gd name="connsiteX50" fmla="*/ 9475564 w 11088796"/>
              <a:gd name="connsiteY50" fmla="*/ 6686148 h 13491341"/>
              <a:gd name="connsiteX51" fmla="*/ 9504938 w 11088796"/>
              <a:gd name="connsiteY51" fmla="*/ 7321320 h 13491341"/>
              <a:gd name="connsiteX52" fmla="*/ 8903564 w 11088796"/>
              <a:gd name="connsiteY52" fmla="*/ 7436978 h 13491341"/>
              <a:gd name="connsiteX53" fmla="*/ 3882070 w 11088796"/>
              <a:gd name="connsiteY53" fmla="*/ 3611488 h 13491341"/>
              <a:gd name="connsiteX54" fmla="*/ 3837020 w 11088796"/>
              <a:gd name="connsiteY54" fmla="*/ 3003370 h 13491341"/>
              <a:gd name="connsiteX55" fmla="*/ 4227254 w 11088796"/>
              <a:gd name="connsiteY55" fmla="*/ 2790686 h 13491341"/>
              <a:gd name="connsiteX56" fmla="*/ 5978286 w 11088796"/>
              <a:gd name="connsiteY56" fmla="*/ 2454748 h 13491341"/>
              <a:gd name="connsiteX57" fmla="*/ 6213830 w 11088796"/>
              <a:gd name="connsiteY57" fmla="*/ 2544466 h 13491341"/>
              <a:gd name="connsiteX58" fmla="*/ 9303674 w 11088796"/>
              <a:gd name="connsiteY58" fmla="*/ 4898383 h 13491341"/>
              <a:gd name="connsiteX59" fmla="*/ 9350860 w 11088796"/>
              <a:gd name="connsiteY59" fmla="*/ 5503319 h 13491341"/>
              <a:gd name="connsiteX60" fmla="*/ 8755108 w 11088796"/>
              <a:gd name="connsiteY60" fmla="*/ 5618451 h 13491341"/>
              <a:gd name="connsiteX61" fmla="*/ 5665264 w 11088796"/>
              <a:gd name="connsiteY61" fmla="*/ 3264535 h 13491341"/>
              <a:gd name="connsiteX62" fmla="*/ 5596232 w 11088796"/>
              <a:gd name="connsiteY62" fmla="*/ 2642955 h 13491341"/>
              <a:gd name="connsiteX63" fmla="*/ 5978286 w 11088796"/>
              <a:gd name="connsiteY63" fmla="*/ 2454748 h 13491341"/>
              <a:gd name="connsiteX64" fmla="*/ 1124504 w 11088796"/>
              <a:gd name="connsiteY64" fmla="*/ 2113497 h 13491341"/>
              <a:gd name="connsiteX65" fmla="*/ 1366063 w 11088796"/>
              <a:gd name="connsiteY65" fmla="*/ 2195470 h 13491341"/>
              <a:gd name="connsiteX66" fmla="*/ 10938820 w 11088796"/>
              <a:gd name="connsiteY66" fmla="*/ 9488219 h 13491341"/>
              <a:gd name="connsiteX67" fmla="*/ 10982418 w 11088796"/>
              <a:gd name="connsiteY67" fmla="*/ 10098117 h 13491341"/>
              <a:gd name="connsiteX68" fmla="*/ 10366800 w 11088796"/>
              <a:gd name="connsiteY68" fmla="*/ 10239076 h 13491341"/>
              <a:gd name="connsiteX69" fmla="*/ 794043 w 11088796"/>
              <a:gd name="connsiteY69" fmla="*/ 2946327 h 13491341"/>
              <a:gd name="connsiteX70" fmla="*/ 744627 w 11088796"/>
              <a:gd name="connsiteY70" fmla="*/ 2298728 h 13491341"/>
              <a:gd name="connsiteX71" fmla="*/ 1124504 w 11088796"/>
              <a:gd name="connsiteY71" fmla="*/ 2113497 h 13491341"/>
              <a:gd name="connsiteX72" fmla="*/ 7356102 w 11088796"/>
              <a:gd name="connsiteY72" fmla="*/ 1797588 h 13491341"/>
              <a:gd name="connsiteX73" fmla="*/ 7581448 w 11088796"/>
              <a:gd name="connsiteY73" fmla="*/ 1868497 h 13491341"/>
              <a:gd name="connsiteX74" fmla="*/ 9593352 w 11088796"/>
              <a:gd name="connsiteY74" fmla="*/ 3401213 h 13491341"/>
              <a:gd name="connsiteX75" fmla="*/ 9637536 w 11088796"/>
              <a:gd name="connsiteY75" fmla="*/ 4008670 h 13491341"/>
              <a:gd name="connsiteX76" fmla="*/ 9021352 w 11088796"/>
              <a:gd name="connsiteY76" fmla="*/ 4152044 h 13491341"/>
              <a:gd name="connsiteX77" fmla="*/ 7009448 w 11088796"/>
              <a:gd name="connsiteY77" fmla="*/ 2619328 h 13491341"/>
              <a:gd name="connsiteX78" fmla="*/ 6984064 w 11088796"/>
              <a:gd name="connsiteY78" fmla="*/ 1987194 h 13491341"/>
              <a:gd name="connsiteX79" fmla="*/ 7356102 w 11088796"/>
              <a:gd name="connsiteY79" fmla="*/ 1797588 h 13491341"/>
              <a:gd name="connsiteX80" fmla="*/ 8626238 w 11088796"/>
              <a:gd name="connsiteY80" fmla="*/ 1077861 h 13491341"/>
              <a:gd name="connsiteX81" fmla="*/ 8867664 w 11088796"/>
              <a:gd name="connsiteY81" fmla="*/ 1161018 h 13491341"/>
              <a:gd name="connsiteX82" fmla="*/ 9942284 w 11088796"/>
              <a:gd name="connsiteY82" fmla="*/ 1979689 h 13491341"/>
              <a:gd name="connsiteX83" fmla="*/ 10009308 w 11088796"/>
              <a:gd name="connsiteY83" fmla="*/ 2604557 h 13491341"/>
              <a:gd name="connsiteX84" fmla="*/ 9370276 w 11088796"/>
              <a:gd name="connsiteY84" fmla="*/ 2730530 h 13491341"/>
              <a:gd name="connsiteX85" fmla="*/ 8295656 w 11088796"/>
              <a:gd name="connsiteY85" fmla="*/ 1911858 h 13491341"/>
              <a:gd name="connsiteX86" fmla="*/ 8250554 w 11088796"/>
              <a:gd name="connsiteY86" fmla="*/ 1264696 h 13491341"/>
              <a:gd name="connsiteX87" fmla="*/ 8626238 w 11088796"/>
              <a:gd name="connsiteY87" fmla="*/ 1077861 h 13491341"/>
              <a:gd name="connsiteX88" fmla="*/ 9447378 w 11088796"/>
              <a:gd name="connsiteY88" fmla="*/ 1 h 13491341"/>
              <a:gd name="connsiteX89" fmla="*/ 9689796 w 11088796"/>
              <a:gd name="connsiteY89" fmla="*/ 81858 h 13491341"/>
              <a:gd name="connsiteX90" fmla="*/ 10764416 w 11088796"/>
              <a:gd name="connsiteY90" fmla="*/ 900529 h 13491341"/>
              <a:gd name="connsiteX91" fmla="*/ 10812642 w 11088796"/>
              <a:gd name="connsiteY91" fmla="*/ 1550070 h 13491341"/>
              <a:gd name="connsiteX92" fmla="*/ 10192408 w 11088796"/>
              <a:gd name="connsiteY92" fmla="*/ 1651368 h 13491341"/>
              <a:gd name="connsiteX93" fmla="*/ 9117788 w 11088796"/>
              <a:gd name="connsiteY93" fmla="*/ 832697 h 13491341"/>
              <a:gd name="connsiteX94" fmla="*/ 9053888 w 11088796"/>
              <a:gd name="connsiteY94" fmla="*/ 210211 h 13491341"/>
              <a:gd name="connsiteX95" fmla="*/ 9447378 w 11088796"/>
              <a:gd name="connsiteY95" fmla="*/ 1 h 1349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1088796" h="13491341">
                <a:moveTo>
                  <a:pt x="490691" y="11756903"/>
                </a:moveTo>
                <a:cubicBezTo>
                  <a:pt x="576640" y="11756478"/>
                  <a:pt x="661187" y="11782498"/>
                  <a:pt x="733817" y="11837830"/>
                </a:cubicBezTo>
                <a:cubicBezTo>
                  <a:pt x="733817" y="11837830"/>
                  <a:pt x="733817" y="11837830"/>
                  <a:pt x="1808437" y="12656501"/>
                </a:cubicBezTo>
                <a:cubicBezTo>
                  <a:pt x="2002119" y="12804053"/>
                  <a:pt x="2020477" y="13091014"/>
                  <a:pt x="1856663" y="13306044"/>
                </a:cubicBezTo>
                <a:cubicBezTo>
                  <a:pt x="1708962" y="13499922"/>
                  <a:pt x="1430112" y="13554893"/>
                  <a:pt x="1236430" y="13407341"/>
                </a:cubicBezTo>
                <a:cubicBezTo>
                  <a:pt x="1236430" y="13407341"/>
                  <a:pt x="1236430" y="13407341"/>
                  <a:pt x="161810" y="12588671"/>
                </a:cubicBezTo>
                <a:cubicBezTo>
                  <a:pt x="-31872" y="12441120"/>
                  <a:pt x="-49792" y="12160062"/>
                  <a:pt x="97910" y="11966183"/>
                </a:cubicBezTo>
                <a:cubicBezTo>
                  <a:pt x="200294" y="11831790"/>
                  <a:pt x="347442" y="11757613"/>
                  <a:pt x="490691" y="11756903"/>
                </a:cubicBezTo>
                <a:close/>
                <a:moveTo>
                  <a:pt x="1287637" y="10710803"/>
                </a:moveTo>
                <a:cubicBezTo>
                  <a:pt x="1369716" y="10715457"/>
                  <a:pt x="1451110" y="10745615"/>
                  <a:pt x="1523741" y="10800947"/>
                </a:cubicBezTo>
                <a:cubicBezTo>
                  <a:pt x="1523741" y="10800947"/>
                  <a:pt x="1523741" y="10800947"/>
                  <a:pt x="2598361" y="11619618"/>
                </a:cubicBezTo>
                <a:cubicBezTo>
                  <a:pt x="2792042" y="11767170"/>
                  <a:pt x="2832808" y="12024717"/>
                  <a:pt x="2667707" y="12241437"/>
                </a:cubicBezTo>
                <a:cubicBezTo>
                  <a:pt x="2521245" y="12433688"/>
                  <a:pt x="2243477" y="12487239"/>
                  <a:pt x="2049794" y="12339687"/>
                </a:cubicBezTo>
                <a:cubicBezTo>
                  <a:pt x="2049794" y="12339687"/>
                  <a:pt x="2049794" y="12339687"/>
                  <a:pt x="975175" y="11521017"/>
                </a:cubicBezTo>
                <a:cubicBezTo>
                  <a:pt x="781493" y="11373465"/>
                  <a:pt x="762492" y="11093830"/>
                  <a:pt x="908953" y="10901578"/>
                </a:cubicBezTo>
                <a:cubicBezTo>
                  <a:pt x="1012143" y="10766128"/>
                  <a:pt x="1150840" y="10703045"/>
                  <a:pt x="1287637" y="10710803"/>
                </a:cubicBezTo>
                <a:close/>
                <a:moveTo>
                  <a:pt x="1721569" y="9334566"/>
                </a:moveTo>
                <a:cubicBezTo>
                  <a:pt x="1803463" y="9333793"/>
                  <a:pt x="1882852" y="9356669"/>
                  <a:pt x="1947183" y="9405678"/>
                </a:cubicBezTo>
                <a:cubicBezTo>
                  <a:pt x="1947183" y="9405678"/>
                  <a:pt x="1947183" y="9405678"/>
                  <a:pt x="3834230" y="10843275"/>
                </a:cubicBezTo>
                <a:cubicBezTo>
                  <a:pt x="4005780" y="10973966"/>
                  <a:pt x="4026594" y="11257225"/>
                  <a:pt x="3878894" y="11451101"/>
                </a:cubicBezTo>
                <a:cubicBezTo>
                  <a:pt x="3712398" y="11669653"/>
                  <a:pt x="3433780" y="11724797"/>
                  <a:pt x="3262230" y="11594106"/>
                </a:cubicBezTo>
                <a:cubicBezTo>
                  <a:pt x="3262230" y="11594106"/>
                  <a:pt x="3262230" y="11594106"/>
                  <a:pt x="1375183" y="10156508"/>
                </a:cubicBezTo>
                <a:cubicBezTo>
                  <a:pt x="1203633" y="10025818"/>
                  <a:pt x="1182818" y="9742560"/>
                  <a:pt x="1349316" y="9524008"/>
                </a:cubicBezTo>
                <a:cubicBezTo>
                  <a:pt x="1441628" y="9402835"/>
                  <a:pt x="1585080" y="9335855"/>
                  <a:pt x="1721569" y="9334566"/>
                </a:cubicBezTo>
                <a:close/>
                <a:moveTo>
                  <a:pt x="2101387" y="7936576"/>
                </a:moveTo>
                <a:cubicBezTo>
                  <a:pt x="2186631" y="7938355"/>
                  <a:pt x="2271321" y="7965270"/>
                  <a:pt x="2344041" y="8020670"/>
                </a:cubicBezTo>
                <a:cubicBezTo>
                  <a:pt x="2344041" y="8020670"/>
                  <a:pt x="2344041" y="8020670"/>
                  <a:pt x="5052676" y="10084172"/>
                </a:cubicBezTo>
                <a:cubicBezTo>
                  <a:pt x="5246596" y="10231905"/>
                  <a:pt x="5267826" y="10515482"/>
                  <a:pt x="5120124" y="10709361"/>
                </a:cubicBezTo>
                <a:cubicBezTo>
                  <a:pt x="4953624" y="10927915"/>
                  <a:pt x="4674590" y="10982744"/>
                  <a:pt x="4480668" y="10835011"/>
                </a:cubicBezTo>
                <a:cubicBezTo>
                  <a:pt x="4480668" y="10835011"/>
                  <a:pt x="4480668" y="10835011"/>
                  <a:pt x="1772034" y="8771509"/>
                </a:cubicBezTo>
                <a:cubicBezTo>
                  <a:pt x="1578113" y="8623776"/>
                  <a:pt x="1556883" y="8340198"/>
                  <a:pt x="1723383" y="8121644"/>
                </a:cubicBezTo>
                <a:cubicBezTo>
                  <a:pt x="1815697" y="8000470"/>
                  <a:pt x="1959313" y="7933611"/>
                  <a:pt x="2101387" y="7936576"/>
                </a:cubicBezTo>
                <a:close/>
                <a:moveTo>
                  <a:pt x="1945410" y="6115309"/>
                </a:moveTo>
                <a:cubicBezTo>
                  <a:pt x="2031653" y="6115412"/>
                  <a:pt x="2116421" y="6141783"/>
                  <a:pt x="2188908" y="6197004"/>
                </a:cubicBezTo>
                <a:cubicBezTo>
                  <a:pt x="2188908" y="6197004"/>
                  <a:pt x="2188908" y="6197004"/>
                  <a:pt x="6859286" y="9755006"/>
                </a:cubicBezTo>
                <a:cubicBezTo>
                  <a:pt x="7052586" y="9902268"/>
                  <a:pt x="7052554" y="10173950"/>
                  <a:pt x="6889502" y="10387978"/>
                </a:cubicBezTo>
                <a:cubicBezTo>
                  <a:pt x="6742488" y="10580955"/>
                  <a:pt x="6480566" y="10653123"/>
                  <a:pt x="6287266" y="10505862"/>
                </a:cubicBezTo>
                <a:cubicBezTo>
                  <a:pt x="6287266" y="10505862"/>
                  <a:pt x="6287266" y="10505862"/>
                  <a:pt x="1616888" y="6947860"/>
                </a:cubicBezTo>
                <a:cubicBezTo>
                  <a:pt x="1423588" y="6800599"/>
                  <a:pt x="1404912" y="6514668"/>
                  <a:pt x="1551927" y="6321692"/>
                </a:cubicBezTo>
                <a:cubicBezTo>
                  <a:pt x="1653834" y="6187921"/>
                  <a:pt x="1801671" y="6115135"/>
                  <a:pt x="1945410" y="6115309"/>
                </a:cubicBezTo>
                <a:close/>
                <a:moveTo>
                  <a:pt x="1120711" y="3826332"/>
                </a:moveTo>
                <a:cubicBezTo>
                  <a:pt x="1205571" y="3828346"/>
                  <a:pt x="1289952" y="3855341"/>
                  <a:pt x="1362501" y="3910611"/>
                </a:cubicBezTo>
                <a:cubicBezTo>
                  <a:pt x="1362501" y="3910611"/>
                  <a:pt x="1362501" y="3910611"/>
                  <a:pt x="9297658" y="9955798"/>
                </a:cubicBezTo>
                <a:cubicBezTo>
                  <a:pt x="9491122" y="10103183"/>
                  <a:pt x="9491234" y="10368433"/>
                  <a:pt x="9344772" y="10560687"/>
                </a:cubicBezTo>
                <a:cubicBezTo>
                  <a:pt x="9179666" y="10777410"/>
                  <a:pt x="8942548" y="10823263"/>
                  <a:pt x="8749084" y="10675877"/>
                </a:cubicBezTo>
                <a:cubicBezTo>
                  <a:pt x="8749084" y="10675877"/>
                  <a:pt x="8749084" y="10675877"/>
                  <a:pt x="813928" y="4630689"/>
                </a:cubicBezTo>
                <a:cubicBezTo>
                  <a:pt x="620463" y="4483305"/>
                  <a:pt x="579867" y="4225882"/>
                  <a:pt x="744971" y="4009160"/>
                </a:cubicBezTo>
                <a:cubicBezTo>
                  <a:pt x="836511" y="3889001"/>
                  <a:pt x="979277" y="3822972"/>
                  <a:pt x="1120711" y="3826332"/>
                </a:cubicBezTo>
                <a:close/>
                <a:moveTo>
                  <a:pt x="4227254" y="2790686"/>
                </a:moveTo>
                <a:cubicBezTo>
                  <a:pt x="4310200" y="2788659"/>
                  <a:pt x="4389662" y="2811590"/>
                  <a:pt x="4454070" y="2860658"/>
                </a:cubicBezTo>
                <a:cubicBezTo>
                  <a:pt x="4454070" y="2860658"/>
                  <a:pt x="4454070" y="2860658"/>
                  <a:pt x="9475564" y="6686148"/>
                </a:cubicBezTo>
                <a:cubicBezTo>
                  <a:pt x="9647320" y="6816995"/>
                  <a:pt x="9671436" y="7102770"/>
                  <a:pt x="9504938" y="7321320"/>
                </a:cubicBezTo>
                <a:cubicBezTo>
                  <a:pt x="9357238" y="7515197"/>
                  <a:pt x="9075320" y="7567825"/>
                  <a:pt x="8903564" y="7436978"/>
                </a:cubicBezTo>
                <a:cubicBezTo>
                  <a:pt x="8903564" y="7436978"/>
                  <a:pt x="8903564" y="7436978"/>
                  <a:pt x="3882070" y="3611488"/>
                </a:cubicBezTo>
                <a:cubicBezTo>
                  <a:pt x="3710313" y="3480640"/>
                  <a:pt x="3689321" y="3197246"/>
                  <a:pt x="3837020" y="3003370"/>
                </a:cubicBezTo>
                <a:cubicBezTo>
                  <a:pt x="3941082" y="2866775"/>
                  <a:pt x="4089010" y="2794065"/>
                  <a:pt x="4227254" y="2790686"/>
                </a:cubicBezTo>
                <a:close/>
                <a:moveTo>
                  <a:pt x="5978286" y="2454748"/>
                </a:moveTo>
                <a:cubicBezTo>
                  <a:pt x="6060956" y="2459853"/>
                  <a:pt x="6142436" y="2490076"/>
                  <a:pt x="6213830" y="2544466"/>
                </a:cubicBezTo>
                <a:cubicBezTo>
                  <a:pt x="6213830" y="2544466"/>
                  <a:pt x="6213830" y="2544466"/>
                  <a:pt x="9303674" y="4898383"/>
                </a:cubicBezTo>
                <a:cubicBezTo>
                  <a:pt x="9497180" y="5045798"/>
                  <a:pt x="9515962" y="5286598"/>
                  <a:pt x="9350860" y="5503319"/>
                </a:cubicBezTo>
                <a:cubicBezTo>
                  <a:pt x="9204398" y="5695570"/>
                  <a:pt x="8948614" y="5765868"/>
                  <a:pt x="8755108" y="5618451"/>
                </a:cubicBezTo>
                <a:cubicBezTo>
                  <a:pt x="8755108" y="5618451"/>
                  <a:pt x="8755108" y="5618451"/>
                  <a:pt x="5665264" y="3264535"/>
                </a:cubicBezTo>
                <a:cubicBezTo>
                  <a:pt x="5474880" y="3119496"/>
                  <a:pt x="5449770" y="2835207"/>
                  <a:pt x="5596232" y="2642955"/>
                </a:cubicBezTo>
                <a:cubicBezTo>
                  <a:pt x="5699420" y="2507505"/>
                  <a:pt x="5840504" y="2446239"/>
                  <a:pt x="5978286" y="2454748"/>
                </a:cubicBezTo>
                <a:close/>
                <a:moveTo>
                  <a:pt x="1124504" y="2113497"/>
                </a:moveTo>
                <a:cubicBezTo>
                  <a:pt x="1210071" y="2114841"/>
                  <a:pt x="1294642" y="2141060"/>
                  <a:pt x="1366063" y="2195470"/>
                </a:cubicBezTo>
                <a:cubicBezTo>
                  <a:pt x="1366063" y="2195470"/>
                  <a:pt x="1366063" y="2195470"/>
                  <a:pt x="10938820" y="9488219"/>
                </a:cubicBezTo>
                <a:cubicBezTo>
                  <a:pt x="11132398" y="9635692"/>
                  <a:pt x="11129432" y="9905139"/>
                  <a:pt x="10982418" y="10098117"/>
                </a:cubicBezTo>
                <a:cubicBezTo>
                  <a:pt x="10819366" y="10312145"/>
                  <a:pt x="10560378" y="10386547"/>
                  <a:pt x="10366800" y="10239076"/>
                </a:cubicBezTo>
                <a:cubicBezTo>
                  <a:pt x="10366800" y="10239076"/>
                  <a:pt x="10366800" y="10239076"/>
                  <a:pt x="794043" y="2946327"/>
                </a:cubicBezTo>
                <a:cubicBezTo>
                  <a:pt x="603587" y="2801233"/>
                  <a:pt x="581575" y="2512756"/>
                  <a:pt x="744627" y="2298728"/>
                </a:cubicBezTo>
                <a:cubicBezTo>
                  <a:pt x="836511" y="2178117"/>
                  <a:pt x="981892" y="2111258"/>
                  <a:pt x="1124504" y="2113497"/>
                </a:cubicBezTo>
                <a:close/>
                <a:moveTo>
                  <a:pt x="7356102" y="1797588"/>
                </a:moveTo>
                <a:cubicBezTo>
                  <a:pt x="7437918" y="1796756"/>
                  <a:pt x="7517214" y="1819562"/>
                  <a:pt x="7581448" y="1868497"/>
                </a:cubicBezTo>
                <a:cubicBezTo>
                  <a:pt x="7581448" y="1868497"/>
                  <a:pt x="7581448" y="1868497"/>
                  <a:pt x="9593352" y="3401213"/>
                </a:cubicBezTo>
                <a:cubicBezTo>
                  <a:pt x="9764644" y="3531709"/>
                  <a:pt x="9785234" y="3814795"/>
                  <a:pt x="9637536" y="4008670"/>
                </a:cubicBezTo>
                <a:cubicBezTo>
                  <a:pt x="9471038" y="4227222"/>
                  <a:pt x="9192646" y="4282538"/>
                  <a:pt x="9021352" y="4152044"/>
                </a:cubicBezTo>
                <a:cubicBezTo>
                  <a:pt x="9021352" y="4152044"/>
                  <a:pt x="9021352" y="4152044"/>
                  <a:pt x="7009448" y="2619328"/>
                </a:cubicBezTo>
                <a:cubicBezTo>
                  <a:pt x="6838156" y="2488833"/>
                  <a:pt x="6817566" y="2205746"/>
                  <a:pt x="6984064" y="1987194"/>
                </a:cubicBezTo>
                <a:cubicBezTo>
                  <a:pt x="7076376" y="1866022"/>
                  <a:pt x="7219740" y="1798975"/>
                  <a:pt x="7356102" y="1797588"/>
                </a:cubicBezTo>
                <a:close/>
                <a:moveTo>
                  <a:pt x="8626238" y="1077861"/>
                </a:moveTo>
                <a:cubicBezTo>
                  <a:pt x="8710866" y="1079170"/>
                  <a:pt x="8795034" y="1105687"/>
                  <a:pt x="8867664" y="1161018"/>
                </a:cubicBezTo>
                <a:cubicBezTo>
                  <a:pt x="8867664" y="1161018"/>
                  <a:pt x="8867664" y="1161018"/>
                  <a:pt x="9942284" y="1979689"/>
                </a:cubicBezTo>
                <a:cubicBezTo>
                  <a:pt x="10135964" y="2127242"/>
                  <a:pt x="10157008" y="2410678"/>
                  <a:pt x="10009308" y="2604557"/>
                </a:cubicBezTo>
                <a:cubicBezTo>
                  <a:pt x="9842808" y="2823111"/>
                  <a:pt x="9563958" y="2878081"/>
                  <a:pt x="9370276" y="2730530"/>
                </a:cubicBezTo>
                <a:cubicBezTo>
                  <a:pt x="9370276" y="2730530"/>
                  <a:pt x="9370276" y="2730530"/>
                  <a:pt x="8295656" y="1911858"/>
                </a:cubicBezTo>
                <a:cubicBezTo>
                  <a:pt x="8101974" y="1764307"/>
                  <a:pt x="8084054" y="1483251"/>
                  <a:pt x="8250554" y="1264696"/>
                </a:cubicBezTo>
                <a:cubicBezTo>
                  <a:pt x="8342868" y="1143522"/>
                  <a:pt x="8485190" y="1075680"/>
                  <a:pt x="8626238" y="1077861"/>
                </a:cubicBezTo>
                <a:close/>
                <a:moveTo>
                  <a:pt x="9447378" y="1"/>
                </a:moveTo>
                <a:cubicBezTo>
                  <a:pt x="9532998" y="9"/>
                  <a:pt x="9617166" y="26526"/>
                  <a:pt x="9689796" y="81858"/>
                </a:cubicBezTo>
                <a:cubicBezTo>
                  <a:pt x="9689796" y="81858"/>
                  <a:pt x="9689796" y="81858"/>
                  <a:pt x="10764416" y="900529"/>
                </a:cubicBezTo>
                <a:cubicBezTo>
                  <a:pt x="10958096" y="1048080"/>
                  <a:pt x="10979140" y="1331516"/>
                  <a:pt x="10812642" y="1550070"/>
                </a:cubicBezTo>
                <a:cubicBezTo>
                  <a:pt x="10664940" y="1743949"/>
                  <a:pt x="10386090" y="1798919"/>
                  <a:pt x="10192408" y="1651368"/>
                </a:cubicBezTo>
                <a:cubicBezTo>
                  <a:pt x="10192408" y="1651368"/>
                  <a:pt x="10192408" y="1651368"/>
                  <a:pt x="9117788" y="832697"/>
                </a:cubicBezTo>
                <a:cubicBezTo>
                  <a:pt x="8924106" y="685146"/>
                  <a:pt x="8906186" y="404090"/>
                  <a:pt x="9053888" y="210211"/>
                </a:cubicBezTo>
                <a:cubicBezTo>
                  <a:pt x="9157950" y="73615"/>
                  <a:pt x="9304680" y="-11"/>
                  <a:pt x="9447378" y="1"/>
                </a:cubicBezTo>
                <a:close/>
              </a:path>
            </a:pathLst>
          </a:custGeom>
          <a:effectLst/>
        </p:spPr>
        <p:txBody>
          <a:bodyPr wrap="square">
            <a:no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2100" b="0" i="0" u="none" strike="noStrike" kern="1200" cap="none" spc="0" normalizeH="0" baseline="0" noProof="1">
              <a:ln>
                <a:noFill/>
              </a:ln>
              <a:solidFill>
                <a:schemeClr val="bg1">
                  <a:lumMod val="85000"/>
                </a:schemeClr>
              </a:solidFill>
              <a:effectLst/>
              <a:uLnTx/>
              <a:uFillTx/>
              <a:latin typeface="Lato Light" charset="0"/>
              <a:ea typeface="Lato Light" charset="0"/>
              <a:cs typeface="Lato Light" charset="0"/>
            </a:endParaRPr>
          </a:p>
        </p:txBody>
      </p:sp>
    </p:spTree>
  </p:cSld>
  <p:clrMapOvr>
    <a:masterClrMapping/>
  </p:clrMapOvr>
  <p:transition spd="slow" advTm="3000">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02167" y="609600"/>
            <a:ext cx="11387667"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172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402167" y="6245225"/>
            <a:ext cx="3052233" cy="476251"/>
          </a:xfrm>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6" name="页脚占位符 5"/>
          <p:cNvSpPr>
            <a:spLocks noGrp="1"/>
          </p:cNvSpPr>
          <p:nvPr>
            <p:ph type="ftr" sz="quarter" idx="11"/>
          </p:nvPr>
        </p:nvSpPr>
        <p:spPr>
          <a:xfrm>
            <a:off x="4165600" y="6245225"/>
            <a:ext cx="3860800" cy="476251"/>
          </a:xfrm>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a:xfrm>
            <a:off x="8737600" y="6245225"/>
            <a:ext cx="3052233" cy="476251"/>
          </a:xfrm>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048" y="49108"/>
            <a:ext cx="2079413" cy="1352127"/>
          </a:xfrm>
          <a:prstGeom prst="rect">
            <a:avLst/>
          </a:prstGeom>
        </p:spPr>
      </p:pic>
      <p:pic>
        <p:nvPicPr>
          <p:cNvPr id="5" name="图片 4"/>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7667" b="94000" l="8683" r="89820">
                        <a14:foregroundMark x1="52695" y1="7667" x2="38922" y2="11333"/>
                        <a14:foregroundMark x1="77844" y1="29333" x2="82934" y2="40000"/>
                        <a14:foregroundMark x1="79042" y1="30000" x2="81437" y2="30667"/>
                        <a14:foregroundMark x1="75749" y1="28333" x2="84431" y2="35333"/>
                        <a14:foregroundMark x1="51796" y1="10333" x2="65868" y2="16667"/>
                        <a14:foregroundMark x1="65868" y1="16667" x2="65868" y2="16667"/>
                        <a14:foregroundMark x1="52695" y1="13667" x2="36228" y2="14000"/>
                        <a14:foregroundMark x1="36228" y1="14000" x2="15269" y2="37667"/>
                        <a14:foregroundMark x1="9281" y1="44667" x2="9281" y2="53667"/>
                        <a14:foregroundMark x1="37126" y1="91667" x2="53593" y2="94000"/>
                        <a14:foregroundMark x1="53593" y1="94000" x2="56886" y2="92000"/>
                        <a14:foregroundMark x1="89820" y1="48000" x2="88922" y2="52667"/>
                        <a14:foregroundMark x1="50000" y1="20000" x2="56886" y2="82000"/>
                        <a14:foregroundMark x1="29042" y1="29667" x2="57784" y2="74333"/>
                        <a14:foregroundMark x1="59581" y1="29000" x2="76946" y2="56667"/>
                        <a14:foregroundMark x1="59880" y1="51667" x2="67665" y2="69667"/>
                        <a14:foregroundMark x1="60778" y1="42667" x2="60778" y2="42667"/>
                        <a14:foregroundMark x1="59581" y1="40667" x2="64970" y2="51333"/>
                        <a14:foregroundMark x1="24551" y1="33667" x2="38323" y2="66333"/>
                        <a14:foregroundMark x1="22455" y1="56667" x2="40120" y2="68667"/>
                        <a14:foregroundMark x1="16467" y1="30667" x2="16467" y2="38000"/>
                        <a14:foregroundMark x1="42814" y1="89000" x2="59880" y2="90667"/>
                        <a14:foregroundMark x1="18862" y1="22000" x2="25449" y2="22000"/>
                        <a14:foregroundMark x1="59880" y1="22667" x2="46407" y2="55333"/>
                      </a14:backgroundRemoval>
                    </a14:imgEffect>
                  </a14:imgLayer>
                </a14:imgProps>
              </a:ext>
              <a:ext uri="{28A0092B-C50C-407E-A947-70E740481C1C}">
                <a14:useLocalDpi xmlns:a14="http://schemas.microsoft.com/office/drawing/2010/main" val="0"/>
              </a:ext>
            </a:extLst>
          </a:blip>
          <a:stretch>
            <a:fillRect/>
          </a:stretch>
        </p:blipFill>
        <p:spPr>
          <a:xfrm>
            <a:off x="10533221" y="59245"/>
            <a:ext cx="1496320" cy="1344000"/>
          </a:xfrm>
          <a:prstGeom prst="rect">
            <a:avLst/>
          </a:prstGeom>
        </p:spPr>
      </p:pic>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165" indent="0" algn="ctr">
              <a:buNone/>
              <a:defRPr>
                <a:solidFill>
                  <a:schemeClr val="tx1">
                    <a:tint val="75000"/>
                  </a:schemeClr>
                </a:solidFill>
              </a:defRPr>
            </a:lvl4pPr>
            <a:lvl5pPr marL="2437765" indent="0" algn="ctr">
              <a:buNone/>
              <a:defRPr>
                <a:solidFill>
                  <a:schemeClr val="tx1">
                    <a:tint val="75000"/>
                  </a:schemeClr>
                </a:solidFill>
              </a:defRPr>
            </a:lvl5pPr>
            <a:lvl6pPr marL="3047365" indent="0" algn="ctr">
              <a:buNone/>
              <a:defRPr>
                <a:solidFill>
                  <a:schemeClr val="tx1">
                    <a:tint val="75000"/>
                  </a:schemeClr>
                </a:solidFill>
              </a:defRPr>
            </a:lvl6pPr>
            <a:lvl7pPr marL="3656965" indent="0" algn="ctr">
              <a:buNone/>
              <a:defRPr>
                <a:solidFill>
                  <a:schemeClr val="tx1">
                    <a:tint val="75000"/>
                  </a:schemeClr>
                </a:solidFill>
              </a:defRPr>
            </a:lvl7pPr>
            <a:lvl8pPr marL="4265930" indent="0" algn="ctr">
              <a:buNone/>
              <a:defRPr>
                <a:solidFill>
                  <a:schemeClr val="tx1">
                    <a:tint val="75000"/>
                  </a:schemeClr>
                </a:solidFill>
              </a:defRPr>
            </a:lvl8pPr>
            <a:lvl9pPr marL="487553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165" indent="0">
              <a:buNone/>
              <a:defRPr sz="1865">
                <a:solidFill>
                  <a:schemeClr val="tx1">
                    <a:tint val="75000"/>
                  </a:schemeClr>
                </a:solidFill>
              </a:defRPr>
            </a:lvl4pPr>
            <a:lvl5pPr marL="2437765" indent="0">
              <a:buNone/>
              <a:defRPr sz="1865">
                <a:solidFill>
                  <a:schemeClr val="tx1">
                    <a:tint val="75000"/>
                  </a:schemeClr>
                </a:solidFill>
              </a:defRPr>
            </a:lvl5pPr>
            <a:lvl6pPr marL="3047365" indent="0">
              <a:buNone/>
              <a:defRPr sz="1865">
                <a:solidFill>
                  <a:schemeClr val="tx1">
                    <a:tint val="75000"/>
                  </a:schemeClr>
                </a:solidFill>
              </a:defRPr>
            </a:lvl6pPr>
            <a:lvl7pPr marL="3656965" indent="0">
              <a:buNone/>
              <a:defRPr sz="1865">
                <a:solidFill>
                  <a:schemeClr val="tx1">
                    <a:tint val="75000"/>
                  </a:schemeClr>
                </a:solidFill>
              </a:defRPr>
            </a:lvl7pPr>
            <a:lvl8pPr marL="4265930" indent="0">
              <a:buNone/>
              <a:defRPr sz="1865">
                <a:solidFill>
                  <a:schemeClr val="tx1">
                    <a:tint val="75000"/>
                  </a:schemeClr>
                </a:solidFill>
              </a:defRPr>
            </a:lvl8pPr>
            <a:lvl9pPr marL="487553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4"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165" indent="0">
              <a:buNone/>
              <a:defRPr sz="2135" b="1"/>
            </a:lvl4pPr>
            <a:lvl5pPr marL="2437765" indent="0">
              <a:buNone/>
              <a:defRPr sz="2135" b="1"/>
            </a:lvl5pPr>
            <a:lvl6pPr marL="3047365" indent="0">
              <a:buNone/>
              <a:defRPr sz="2135" b="1"/>
            </a:lvl6pPr>
            <a:lvl7pPr marL="3656965" indent="0">
              <a:buNone/>
              <a:defRPr sz="2135" b="1"/>
            </a:lvl7pPr>
            <a:lvl8pPr marL="4265930" indent="0">
              <a:buNone/>
              <a:defRPr sz="2135" b="1"/>
            </a:lvl8pPr>
            <a:lvl9pPr marL="487553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4"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5" Type="http://schemas.openxmlformats.org/officeDocument/2006/relationships/theme" Target="../theme/theme2.xml"/><Relationship Id="rId14" Type="http://schemas.openxmlformats.org/officeDocument/2006/relationships/image" Target="../media/image1.png"/><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4" Type="http://schemas.openxmlformats.org/officeDocument/2006/relationships/theme" Target="../theme/theme3.xml"/><Relationship Id="rId13" Type="http://schemas.openxmlformats.org/officeDocument/2006/relationships/image" Target="../media/image1.png"/><Relationship Id="rId12" Type="http://schemas.openxmlformats.org/officeDocument/2006/relationships/image" Target="../media/image4.jpeg"/><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5" Type="http://schemas.openxmlformats.org/officeDocument/2006/relationships/theme" Target="../theme/theme4.xml"/><Relationship Id="rId14" Type="http://schemas.openxmlformats.org/officeDocument/2006/relationships/image" Target="../media/image1.png"/><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1" Type="http://schemas.openxmlformats.org/officeDocument/2006/relationships/theme" Target="../theme/theme5.xml"/><Relationship Id="rId10" Type="http://schemas.openxmlformats.org/officeDocument/2006/relationships/image" Target="../media/image1.png"/><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09600" y="92075"/>
            <a:ext cx="10972800" cy="1508127"/>
          </a:xfrm>
          <a:prstGeom prst="rect">
            <a:avLst/>
          </a:prstGeom>
          <a:ln w="12700">
            <a:miter lim="400000"/>
          </a:ln>
        </p:spPr>
        <p:txBody>
          <a:bodyPr lIns="91408" tIns="91408" rIns="91408" bIns="91408" anchor="ctr">
            <a:normAutofit/>
          </a:bodyPr>
          <a:lstStyle/>
          <a:p>
            <a:r>
              <a:t>标题文本</a:t>
            </a:r>
          </a:p>
        </p:txBody>
      </p:sp>
      <p:sp>
        <p:nvSpPr>
          <p:cNvPr id="3" name="正文级别 1…"/>
          <p:cNvSpPr txBox="1">
            <a:spLocks noGrp="1"/>
          </p:cNvSpPr>
          <p:nvPr>
            <p:ph type="body" idx="1"/>
          </p:nvPr>
        </p:nvSpPr>
        <p:spPr>
          <a:xfrm>
            <a:off x="609600" y="1600200"/>
            <a:ext cx="10972800" cy="5257800"/>
          </a:xfrm>
          <a:prstGeom prst="rect">
            <a:avLst/>
          </a:prstGeom>
          <a:ln w="12700">
            <a:miter lim="400000"/>
          </a:ln>
        </p:spPr>
        <p:txBody>
          <a:bodyPr lIns="91408" tIns="91408" rIns="91408" bIns="91408">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10923595" y="6323917"/>
            <a:ext cx="430207" cy="430025"/>
          </a:xfrm>
          <a:prstGeom prst="rect">
            <a:avLst/>
          </a:prstGeom>
          <a:ln w="12700">
            <a:miter lim="400000"/>
          </a:ln>
        </p:spPr>
        <p:txBody>
          <a:bodyPr wrap="none" lIns="91408" tIns="91408" rIns="91408" bIns="91408" anchor="ctr">
            <a:spAutoFit/>
          </a:bodyPr>
          <a:lstStyle>
            <a:lvl1pPr algn="r" defTabSz="684530">
              <a:defRPr sz="1200">
                <a:solidFill>
                  <a:srgbClr val="898989"/>
                </a:solidFill>
                <a:latin typeface="方正兰亭黑_GBK"/>
                <a:ea typeface="方正兰亭黑_GBK"/>
                <a:cs typeface="方正兰亭黑_GBK"/>
                <a:sym typeface="方正兰亭黑_GBK"/>
              </a:defRPr>
            </a:lvl1pPr>
          </a:lstStyle>
          <a:p>
            <a:fld id="{86CB4B4D-7CA3-9044-876B-883B54F8677D}" type="slidenum">
              <a:rPr/>
            </a:fld>
            <a:endParaRPr/>
          </a:p>
        </p:txBody>
      </p:sp>
      <p:pic>
        <p:nvPicPr>
          <p:cNvPr id="5124" name="图片 11" descr="水印"/>
          <p:cNvPicPr>
            <a:picLocks noChangeAspect="1"/>
          </p:cNvPicPr>
          <p:nvPr userDrawn="1"/>
        </p:nvPicPr>
        <p:blipFill>
          <a:blip r:embed="rId5"/>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txStyles>
    <p:titleStyle>
      <a:lvl1pPr marL="912495" marR="0" indent="-912495"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方正兰亭黑_GBK"/>
          <a:ea typeface="方正兰亭黑_GBK"/>
          <a:cs typeface="方正兰亭黑_GBK"/>
          <a:sym typeface="方正兰亭黑_GBK"/>
        </a:defRPr>
      </a:lvl1pPr>
      <a:lvl2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2pPr>
      <a:lvl3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3pPr>
      <a:lvl4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4pPr>
      <a:lvl5pPr marL="684530" marR="0" indent="-6845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5pPr>
      <a:lvl6pPr marL="684530" marR="0" indent="-5130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6pPr>
      <a:lvl7pPr marL="684530" marR="0" indent="-34163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7pPr>
      <a:lvl8pPr marL="684530" marR="0" indent="-17018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8pPr>
      <a:lvl9pPr marL="684530" marR="0" indent="0" algn="l" defTabSz="685800" rtl="0" latinLnBrk="0">
        <a:lnSpc>
          <a:spcPct val="90000"/>
        </a:lnSpc>
        <a:spcBef>
          <a:spcPts val="0"/>
        </a:spcBef>
        <a:spcAft>
          <a:spcPts val="0"/>
        </a:spcAft>
        <a:buClrTx/>
        <a:buSzTx/>
        <a:buFontTx/>
        <a:buNone/>
        <a:defRPr sz="3300" b="0" i="0" u="none" strike="noStrike" cap="none" spc="0" baseline="0">
          <a:solidFill>
            <a:srgbClr val="000000"/>
          </a:solidFill>
          <a:uFillTx/>
          <a:latin typeface="方正兰亭黑_GBK"/>
          <a:ea typeface="方正兰亭黑_GBK"/>
          <a:cs typeface="方正兰亭黑_GBK"/>
          <a:sym typeface="方正兰亭黑_GBK"/>
        </a:defRPr>
      </a:lvl9pPr>
    </p:titleStyle>
    <p:bodyStyle>
      <a:lvl1pPr marL="226695" marR="0" indent="-2266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1pPr>
      <a:lvl2pPr marL="493395" marR="0" indent="-264795"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2pPr>
      <a:lvl3pPr marL="774700" marR="0" indent="-31750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3pPr>
      <a:lvl4pPr marL="10388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4pPr>
      <a:lvl5pPr marL="1267460" marR="0" indent="-353060" algn="l" defTabSz="914400" rtl="0" latinLnBrk="0">
        <a:lnSpc>
          <a:spcPct val="90000"/>
        </a:lnSpc>
        <a:spcBef>
          <a:spcPct val="187000"/>
        </a:spcBef>
        <a:spcAft>
          <a:spcPts val="0"/>
        </a:spcAft>
        <a:buClrTx/>
        <a:buSzPct val="100000"/>
        <a:buFont typeface="Arial" panose="020B0604020202020204"/>
        <a:buChar char="•"/>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5pPr>
      <a:lvl6pPr marL="0" marR="0" indent="1143000"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6pPr>
      <a:lvl7pPr marL="0" marR="0" indent="13709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7pPr>
      <a:lvl8pPr marL="0" marR="0" indent="15995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8pPr>
      <a:lvl9pPr marL="0" marR="0" indent="1828165" algn="l" defTabSz="914400" rtl="0" latinLnBrk="0">
        <a:lnSpc>
          <a:spcPct val="90000"/>
        </a:lnSpc>
        <a:spcBef>
          <a:spcPct val="187000"/>
        </a:spcBef>
        <a:spcAft>
          <a:spcPts val="0"/>
        </a:spcAft>
        <a:buClrTx/>
        <a:buSzTx/>
        <a:buFont typeface="Arial" panose="020B0604020202020204"/>
        <a:buNone/>
        <a:defRPr sz="2800" b="0" i="0" u="none" strike="noStrike" cap="none" spc="0" baseline="0">
          <a:solidFill>
            <a:srgbClr val="000000"/>
          </a:solidFill>
          <a:uFillTx/>
          <a:latin typeface="方正兰亭特黑简体"/>
          <a:ea typeface="方正兰亭特黑简体"/>
          <a:cs typeface="方正兰亭特黑简体"/>
          <a:sym typeface="方正兰亭特黑简体"/>
        </a:defRPr>
      </a:lvl9pPr>
    </p:bodyStyle>
    <p:otherStyle>
      <a:lvl1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1pPr>
      <a:lvl2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2pPr>
      <a:lvl3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3pPr>
      <a:lvl4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4pPr>
      <a:lvl5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5pPr>
      <a:lvl6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6pPr>
      <a:lvl7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7pPr>
      <a:lvl8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8pPr>
      <a:lvl9pPr marL="0" marR="0" indent="0" algn="r" defTabSz="912495"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方正兰亭黑_GBK"/>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4847862" y="544100"/>
            <a:ext cx="710479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861968" y="172516"/>
            <a:ext cx="3774964" cy="805031"/>
            <a:chOff x="903371" y="249943"/>
            <a:chExt cx="2831223" cy="679699"/>
          </a:xfrm>
        </p:grpSpPr>
        <p:sp>
          <p:nvSpPr>
            <p:cNvPr id="6" name="任意多边形 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888" tIns="60944" rIns="121888" bIns="60944" numCol="1" anchor="t" anchorCtr="0" compatLnSpc="1">
              <a:noAutofit/>
            </a:bodyPr>
            <a:lstStyle/>
            <a:p>
              <a:endParaRPr lang="zh-CN" altLang="en-US" sz="2400">
                <a:solidFill>
                  <a:prstClr val="black"/>
                </a:solidFill>
              </a:endParaRPr>
            </a:p>
          </p:txBody>
        </p:sp>
        <p:sp>
          <p:nvSpPr>
            <p:cNvPr id="8" name="任意多边形 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C00000"/>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888" tIns="60944" rIns="121888" bIns="60944" numCol="1" anchor="t" anchorCtr="0" compatLnSpc="1">
              <a:noAutofit/>
            </a:bodyPr>
            <a:lstStyle/>
            <a:p>
              <a:endParaRPr lang="zh-CN" altLang="en-US" sz="2400">
                <a:solidFill>
                  <a:prstClr val="black"/>
                </a:solidFill>
              </a:endParaRPr>
            </a:p>
          </p:txBody>
        </p:sp>
      </p:grpSp>
      <p:grpSp>
        <p:nvGrpSpPr>
          <p:cNvPr id="2" name="组合 1"/>
          <p:cNvGrpSpPr/>
          <p:nvPr userDrawn="1"/>
        </p:nvGrpSpPr>
        <p:grpSpPr>
          <a:xfrm>
            <a:off x="200787" y="63167"/>
            <a:ext cx="1212281" cy="952420"/>
            <a:chOff x="150590" y="47375"/>
            <a:chExt cx="909211" cy="714315"/>
          </a:xfrm>
        </p:grpSpPr>
        <p:grpSp>
          <p:nvGrpSpPr>
            <p:cNvPr id="13" name="组合 12"/>
            <p:cNvGrpSpPr/>
            <p:nvPr/>
          </p:nvGrpSpPr>
          <p:grpSpPr>
            <a:xfrm>
              <a:off x="179512" y="47375"/>
              <a:ext cx="714315" cy="714315"/>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anose="020B050302020402020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charset="-122"/>
                </a:endParaRPr>
              </a:p>
            </p:txBody>
          </p:sp>
        </p:grpSp>
        <p:sp>
          <p:nvSpPr>
            <p:cNvPr id="12" name="TextBox 11"/>
            <p:cNvSpPr txBox="1"/>
            <p:nvPr/>
          </p:nvSpPr>
          <p:spPr>
            <a:xfrm>
              <a:off x="150590" y="177242"/>
              <a:ext cx="909211" cy="407194"/>
            </a:xfrm>
            <a:prstGeom prst="rect">
              <a:avLst/>
            </a:prstGeom>
            <a:noFill/>
          </p:spPr>
          <p:txBody>
            <a:bodyPr wrap="square" rtlCol="0">
              <a:spAutoFit/>
            </a:bodyPr>
            <a:lstStyle/>
            <a:p>
              <a:r>
                <a:rPr lang="en-US" altLang="zh-CN" sz="2935" b="1">
                  <a:solidFill>
                    <a:srgbClr val="C00000"/>
                  </a:solidFill>
                  <a:latin typeface="Something Fishy" panose="020B0806030902050204" pitchFamily="34" charset="0"/>
                </a:rPr>
                <a:t>LOGO</a:t>
              </a:r>
              <a:endParaRPr lang="zh-CN" altLang="en-US" sz="2935" b="1">
                <a:solidFill>
                  <a:srgbClr val="C00000"/>
                </a:solidFill>
                <a:latin typeface="Something Fishy" panose="020B0806030902050204" pitchFamily="34" charset="0"/>
              </a:endParaRPr>
            </a:p>
          </p:txBody>
        </p:sp>
      </p:grpSp>
      <p:pic>
        <p:nvPicPr>
          <p:cNvPr id="23" name="图片 22"/>
          <p:cNvPicPr>
            <a:picLocks noChangeAspect="1"/>
          </p:cNvPicPr>
          <p:nvPr userDrawn="1"/>
        </p:nvPicPr>
        <p:blipFill rotWithShape="1">
          <a:blip r:embed="rId13" cstate="print"/>
          <a:srcRect/>
          <a:stretch>
            <a:fillRect/>
          </a:stretch>
        </p:blipFill>
        <p:spPr>
          <a:xfrm>
            <a:off x="239607" y="49107"/>
            <a:ext cx="992294" cy="949113"/>
          </a:xfrm>
          <a:prstGeom prst="rect">
            <a:avLst/>
          </a:prstGeom>
        </p:spPr>
      </p:pic>
      <p:pic>
        <p:nvPicPr>
          <p:cNvPr id="5124" name="图片 11" descr="水印"/>
          <p:cNvPicPr>
            <a:picLocks noChangeAspect="1"/>
          </p:cNvPicPr>
          <p:nvPr userDrawn="1"/>
        </p:nvPicPr>
        <p:blipFill>
          <a:blip r:embed="rId14"/>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3365"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25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1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11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07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033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165" algn="l" defTabSz="1219200" rtl="0" eaLnBrk="1" latinLnBrk="0" hangingPunct="1">
        <a:defRPr sz="2400" kern="1200">
          <a:solidFill>
            <a:schemeClr val="tx1"/>
          </a:solidFill>
          <a:latin typeface="+mn-lt"/>
          <a:ea typeface="+mn-ea"/>
          <a:cs typeface="+mn-cs"/>
        </a:defRPr>
      </a:lvl4pPr>
      <a:lvl5pPr marL="2437765"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5930" algn="l" defTabSz="1219200" rtl="0" eaLnBrk="1" latinLnBrk="0" hangingPunct="1">
        <a:defRPr sz="2400" kern="1200">
          <a:solidFill>
            <a:schemeClr val="tx1"/>
          </a:solidFill>
          <a:latin typeface="+mn-lt"/>
          <a:ea typeface="+mn-ea"/>
          <a:cs typeface="+mn-cs"/>
        </a:defRPr>
      </a:lvl8pPr>
      <a:lvl9pPr marL="487553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p:sp>
        <p:nvSpPr>
          <p:cNvPr id="5122" name="标题 5121"/>
          <p:cNvSpPr/>
          <p:nvPr>
            <p:ph type="title"/>
          </p:nvPr>
        </p:nvSpPr>
        <p:spPr>
          <a:xfrm>
            <a:off x="609600" y="274639"/>
            <a:ext cx="10972800" cy="1143000"/>
          </a:xfrm>
          <a:prstGeom prst="rect">
            <a:avLst/>
          </a:prstGeom>
          <a:noFill/>
          <a:ln w="9525">
            <a:noFill/>
          </a:ln>
        </p:spPr>
        <p:txBody>
          <a:bodyPr anchor="ctr"/>
          <a:p>
            <a:pPr lvl="0"/>
            <a:r>
              <a:rPr lang="zh-CN" altLang="en-US"/>
              <a:t>单击此处编辑母版标题样式</a:t>
            </a:r>
            <a:endParaRPr lang="zh-CN" altLang="en-US"/>
          </a:p>
        </p:txBody>
      </p:sp>
      <p:sp>
        <p:nvSpPr>
          <p:cNvPr id="5123" name="文本占位符 5122"/>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pic>
        <p:nvPicPr>
          <p:cNvPr id="5124" name="图片 11" descr="水印"/>
          <p:cNvPicPr>
            <a:picLocks noChangeAspect="1"/>
          </p:cNvPicPr>
          <p:nvPr userDrawn="1"/>
        </p:nvPicPr>
        <p:blipFill>
          <a:blip r:embed="rId13"/>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dissolve/>
  </p:transition>
  <p:hf sldNum="0" hdr="0"/>
  <p:txStyles>
    <p:titleStyle>
      <a:lvl1pPr marL="0" lvl="0" indent="0" algn="l" defTabSz="914400" eaLnBrk="0" fontAlgn="base" latinLnBrk="0" hangingPunct="0">
        <a:lnSpc>
          <a:spcPct val="100000"/>
        </a:lnSpc>
        <a:spcBef>
          <a:spcPct val="0"/>
        </a:spcBef>
        <a:spcAft>
          <a:spcPct val="0"/>
        </a:spcAft>
        <a:buNone/>
        <a:defRPr sz="3200" b="1" u="none" kern="1200" baseline="0">
          <a:solidFill>
            <a:schemeClr val="tx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400" u="none" kern="1200" baseline="0">
          <a:solidFill>
            <a:schemeClr val="tx1"/>
          </a:solidFill>
          <a:latin typeface="+mn-lt"/>
          <a:ea typeface="+mn-ea"/>
          <a:cs typeface="+mn-cs"/>
        </a:defRPr>
      </a:lvl1pPr>
      <a:lvl2pPr marL="743585" lvl="1" indent="-285115" algn="l" defTabSz="914400" eaLnBrk="0" fontAlgn="base" latinLnBrk="0" hangingPunct="0">
        <a:lnSpc>
          <a:spcPct val="100000"/>
        </a:lnSpc>
        <a:spcBef>
          <a:spcPct val="20000"/>
        </a:spcBef>
        <a:spcAft>
          <a:spcPct val="0"/>
        </a:spcAft>
        <a:buFont typeface="Arial" panose="020B0604020202020204" pitchFamily="34" charset="0"/>
        <a:buChar char="–"/>
        <a:defRPr sz="20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1800" u="none" kern="1200" baseline="0">
          <a:solidFill>
            <a:schemeClr val="tx1"/>
          </a:solidFill>
          <a:latin typeface="+mn-lt"/>
          <a:ea typeface="+mn-ea"/>
          <a:cs typeface="+mn-cs"/>
        </a:defRPr>
      </a:lvl3pPr>
      <a:lvl4pPr marL="1599565" lvl="3"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4pPr>
      <a:lvl5pPr marL="2056765" lvl="4"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5pPr>
      <a:lvl6pPr marL="2513965" lvl="5"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6pPr>
      <a:lvl7pPr marL="2971165" lvl="6"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7pPr>
      <a:lvl8pPr marL="3428365" lvl="7"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8pPr>
      <a:lvl9pPr marL="3885565" lvl="8"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5pPr>
      <a:lvl6pPr marL="2285365" lvl="5"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6pPr>
      <a:lvl7pPr marL="2742565" lvl="6"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7pPr>
      <a:lvl8pPr marL="3199765" lvl="7"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4847861" y="544100"/>
            <a:ext cx="71047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861968" y="172516"/>
            <a:ext cx="3774964" cy="805031"/>
            <a:chOff x="903371" y="249943"/>
            <a:chExt cx="2831223" cy="679699"/>
          </a:xfrm>
        </p:grpSpPr>
        <p:sp>
          <p:nvSpPr>
            <p:cNvPr id="6" name="任意多边形 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920" tIns="60960" rIns="121920" bIns="60960" numCol="1" anchor="t" anchorCtr="0" compatLnSpc="1">
              <a:noAutofit/>
            </a:bodyPr>
            <a:lstStyle/>
            <a:p>
              <a:endParaRPr lang="zh-CN" altLang="en-US" sz="2400">
                <a:solidFill>
                  <a:prstClr val="black"/>
                </a:solidFill>
              </a:endParaRPr>
            </a:p>
          </p:txBody>
        </p:sp>
        <p:sp>
          <p:nvSpPr>
            <p:cNvPr id="8" name="任意多边形 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C00000"/>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920" tIns="60960" rIns="121920" bIns="60960" numCol="1" anchor="t" anchorCtr="0" compatLnSpc="1">
              <a:noAutofit/>
            </a:bodyPr>
            <a:lstStyle/>
            <a:p>
              <a:endParaRPr lang="zh-CN" altLang="en-US" sz="2400">
                <a:solidFill>
                  <a:prstClr val="black"/>
                </a:solidFill>
              </a:endParaRPr>
            </a:p>
          </p:txBody>
        </p:sp>
      </p:grpSp>
      <p:grpSp>
        <p:nvGrpSpPr>
          <p:cNvPr id="2" name="组合 1"/>
          <p:cNvGrpSpPr/>
          <p:nvPr userDrawn="1"/>
        </p:nvGrpSpPr>
        <p:grpSpPr>
          <a:xfrm>
            <a:off x="200787" y="63167"/>
            <a:ext cx="1212281" cy="952420"/>
            <a:chOff x="150590" y="47375"/>
            <a:chExt cx="909211" cy="714315"/>
          </a:xfrm>
        </p:grpSpPr>
        <p:grpSp>
          <p:nvGrpSpPr>
            <p:cNvPr id="13" name="组合 12"/>
            <p:cNvGrpSpPr/>
            <p:nvPr/>
          </p:nvGrpSpPr>
          <p:grpSpPr>
            <a:xfrm>
              <a:off x="179512" y="47375"/>
              <a:ext cx="714315" cy="714315"/>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anose="020B050302020402020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charset="-122"/>
                </a:endParaRPr>
              </a:p>
            </p:txBody>
          </p:sp>
        </p:grpSp>
        <p:sp>
          <p:nvSpPr>
            <p:cNvPr id="12" name="TextBox 11"/>
            <p:cNvSpPr txBox="1"/>
            <p:nvPr/>
          </p:nvSpPr>
          <p:spPr>
            <a:xfrm>
              <a:off x="150590" y="177242"/>
              <a:ext cx="909211" cy="407194"/>
            </a:xfrm>
            <a:prstGeom prst="rect">
              <a:avLst/>
            </a:prstGeom>
            <a:noFill/>
          </p:spPr>
          <p:txBody>
            <a:bodyPr wrap="square" rtlCol="0">
              <a:spAutoFit/>
            </a:bodyPr>
            <a:lstStyle/>
            <a:p>
              <a:r>
                <a:rPr lang="en-US" altLang="zh-CN" sz="2935" b="1">
                  <a:solidFill>
                    <a:srgbClr val="C00000"/>
                  </a:solidFill>
                  <a:latin typeface="Something Fishy" panose="020B0806030902050204" pitchFamily="34" charset="0"/>
                </a:rPr>
                <a:t>LOGO</a:t>
              </a:r>
              <a:endParaRPr lang="zh-CN" altLang="en-US" sz="2935" b="1">
                <a:solidFill>
                  <a:srgbClr val="C00000"/>
                </a:solidFill>
                <a:latin typeface="Something Fishy" panose="020B0806030902050204" pitchFamily="34" charset="0"/>
              </a:endParaRPr>
            </a:p>
          </p:txBody>
        </p:sp>
      </p:grpSp>
      <p:pic>
        <p:nvPicPr>
          <p:cNvPr id="23" name="图片 22"/>
          <p:cNvPicPr>
            <a:picLocks noChangeAspect="1"/>
          </p:cNvPicPr>
          <p:nvPr userDrawn="1"/>
        </p:nvPicPr>
        <p:blipFill rotWithShape="1">
          <a:blip r:embed="rId13" cstate="print"/>
          <a:srcRect/>
          <a:stretch>
            <a:fillRect/>
          </a:stretch>
        </p:blipFill>
        <p:spPr>
          <a:xfrm>
            <a:off x="239607" y="49107"/>
            <a:ext cx="992293" cy="949113"/>
          </a:xfrm>
          <a:prstGeom prst="rect">
            <a:avLst/>
          </a:prstGeom>
        </p:spPr>
      </p:pic>
      <p:pic>
        <p:nvPicPr>
          <p:cNvPr id="5124" name="图片 11" descr="水印"/>
          <p:cNvPicPr>
            <a:picLocks noChangeAspect="1"/>
          </p:cNvPicPr>
          <p:nvPr userDrawn="1"/>
        </p:nvPicPr>
        <p:blipFill>
          <a:blip r:embed="rId14"/>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文本框 6"/>
          <p:cNvSpPr txBox="1">
            <a:spLocks noChangeArrowheads="1"/>
          </p:cNvSpPr>
          <p:nvPr userDrawn="1"/>
        </p:nvSpPr>
        <p:spPr bwMode="auto">
          <a:xfrm>
            <a:off x="4318000" y="2971800"/>
            <a:ext cx="3556000" cy="22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a:defRPr>
                <a:solidFill>
                  <a:schemeClr val="tx1"/>
                </a:solidFill>
                <a:latin typeface="Calibri" panose="020F0502020204030204" charset="0"/>
              </a:defRPr>
            </a:lvl2pPr>
            <a:lvl3pPr>
              <a:defRPr>
                <a:solidFill>
                  <a:schemeClr val="tx1"/>
                </a:solidFill>
                <a:latin typeface="Calibri" panose="020F0502020204030204" charset="0"/>
              </a:defRPr>
            </a:lvl3pPr>
            <a:lvl4pPr>
              <a:defRPr>
                <a:solidFill>
                  <a:schemeClr val="tx1"/>
                </a:solidFill>
                <a:latin typeface="Calibri" panose="020F0502020204030204" charset="0"/>
              </a:defRPr>
            </a:lvl4pPr>
            <a:lvl5pPr>
              <a:defRPr>
                <a:solidFill>
                  <a:schemeClr val="tx1"/>
                </a:solidFill>
                <a:latin typeface="Calibri" panose="020F0502020204030204" charset="0"/>
              </a:defRPr>
            </a:lvl5pPr>
            <a:lvl6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6pPr>
            <a:lvl7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7pPr>
            <a:lvl8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8pPr>
            <a:lvl9pPr defTabSz="457200" fontAlgn="base">
              <a:spcBef>
                <a:spcPct val="0"/>
              </a:spcBef>
              <a:spcAft>
                <a:spcPct val="0"/>
              </a:spcAft>
              <a:buFont typeface="Arial" panose="020B0604020202020204" pitchFamily="34" charset="0"/>
              <a:defRPr>
                <a:solidFill>
                  <a:schemeClr val="tx1"/>
                </a:solidFill>
                <a:latin typeface="Calibri" panose="020F0502020204030204" charset="0"/>
              </a:defRPr>
            </a:lvl9pPr>
          </a:lstStyle>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感谢您下载包图网平台上提供的</a:t>
            </a:r>
            <a:r>
              <a:rPr kumimoji="0" lang="en-US" altLang="zh-CN"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PPT</a:t>
            </a:r>
            <a:r>
              <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作品，为了您和包图网以及原创作者的利益，请勿复制、传播、销售，否则将承担法律责任！包图网将对作品进行维权，按照传播下载次数进行十倍的索取赔偿！</a:t>
            </a:r>
            <a:endParaRPr kumimoji="0" lang="zh-CN" altLang="en-US" sz="3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a:p>
            <a:pPr marL="0" marR="0" lvl="0" indent="0" algn="l" defTabSz="4572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rPr>
              <a:t>ibaotu.com</a:t>
            </a:r>
            <a:endParaRPr kumimoji="0" lang="en-US" altLang="zh-CN" sz="6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sym typeface="等线" panose="02010600030101010101" charset="-122"/>
            </a:endParaRPr>
          </a:p>
        </p:txBody>
      </p:sp>
      <p:pic>
        <p:nvPicPr>
          <p:cNvPr id="5124" name="图片 11" descr="水印"/>
          <p:cNvPicPr>
            <a:picLocks noChangeAspect="1"/>
          </p:cNvPicPr>
          <p:nvPr userDrawn="1"/>
        </p:nvPicPr>
        <p:blipFill>
          <a:blip r:embed="rId10"/>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transition spd="slow" advTm="3000">
    <p:dissolv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1.png"/><Relationship Id="rId1" Type="http://schemas.openxmlformats.org/officeDocument/2006/relationships/image" Target="../media/image14.jpeg"/></Relationships>
</file>

<file path=ppt/slides/_rels/slide10.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image" Target="../media/image22.png"/><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image" Target="../media/image21.png"/><Relationship Id="rId49" Type="http://schemas.openxmlformats.org/officeDocument/2006/relationships/slideLayout" Target="../slideLayouts/slideLayout39.xml"/><Relationship Id="rId48" Type="http://schemas.openxmlformats.org/officeDocument/2006/relationships/tags" Target="../tags/tag190.xml"/><Relationship Id="rId47" Type="http://schemas.openxmlformats.org/officeDocument/2006/relationships/tags" Target="../tags/tag189.xml"/><Relationship Id="rId46" Type="http://schemas.openxmlformats.org/officeDocument/2006/relationships/tags" Target="../tags/tag188.xml"/><Relationship Id="rId45" Type="http://schemas.openxmlformats.org/officeDocument/2006/relationships/tags" Target="../tags/tag187.xml"/><Relationship Id="rId44" Type="http://schemas.openxmlformats.org/officeDocument/2006/relationships/tags" Target="../tags/tag186.xml"/><Relationship Id="rId43" Type="http://schemas.openxmlformats.org/officeDocument/2006/relationships/tags" Target="../tags/tag185.xml"/><Relationship Id="rId42" Type="http://schemas.openxmlformats.org/officeDocument/2006/relationships/tags" Target="../tags/tag184.xml"/><Relationship Id="rId41" Type="http://schemas.openxmlformats.org/officeDocument/2006/relationships/tags" Target="../tags/tag183.xml"/><Relationship Id="rId40" Type="http://schemas.openxmlformats.org/officeDocument/2006/relationships/tags" Target="../tags/tag182.xml"/><Relationship Id="rId4" Type="http://schemas.openxmlformats.org/officeDocument/2006/relationships/tags" Target="../tags/tag148.xml"/><Relationship Id="rId39" Type="http://schemas.openxmlformats.org/officeDocument/2006/relationships/tags" Target="../tags/tag181.xml"/><Relationship Id="rId38" Type="http://schemas.openxmlformats.org/officeDocument/2006/relationships/tags" Target="../tags/tag180.xml"/><Relationship Id="rId37" Type="http://schemas.openxmlformats.org/officeDocument/2006/relationships/tags" Target="../tags/tag179.xml"/><Relationship Id="rId36" Type="http://schemas.openxmlformats.org/officeDocument/2006/relationships/tags" Target="../tags/tag178.xml"/><Relationship Id="rId35" Type="http://schemas.openxmlformats.org/officeDocument/2006/relationships/tags" Target="../tags/tag177.xml"/><Relationship Id="rId34" Type="http://schemas.openxmlformats.org/officeDocument/2006/relationships/tags" Target="../tags/tag176.xml"/><Relationship Id="rId33" Type="http://schemas.openxmlformats.org/officeDocument/2006/relationships/tags" Target="../tags/tag175.xml"/><Relationship Id="rId32" Type="http://schemas.openxmlformats.org/officeDocument/2006/relationships/tags" Target="../tags/tag174.xml"/><Relationship Id="rId31" Type="http://schemas.openxmlformats.org/officeDocument/2006/relationships/tags" Target="../tags/tag173.xml"/><Relationship Id="rId30" Type="http://schemas.openxmlformats.org/officeDocument/2006/relationships/tags" Target="../tags/tag172.xml"/><Relationship Id="rId3" Type="http://schemas.openxmlformats.org/officeDocument/2006/relationships/tags" Target="../tags/tag147.xml"/><Relationship Id="rId29" Type="http://schemas.openxmlformats.org/officeDocument/2006/relationships/tags" Target="../tags/tag171.xml"/><Relationship Id="rId28" Type="http://schemas.openxmlformats.org/officeDocument/2006/relationships/tags" Target="../tags/tag170.xml"/><Relationship Id="rId27" Type="http://schemas.openxmlformats.org/officeDocument/2006/relationships/tags" Target="../tags/tag169.xml"/><Relationship Id="rId26" Type="http://schemas.openxmlformats.org/officeDocument/2006/relationships/tags" Target="../tags/tag168.xml"/><Relationship Id="rId25" Type="http://schemas.openxmlformats.org/officeDocument/2006/relationships/tags" Target="../tags/tag167.xml"/><Relationship Id="rId24" Type="http://schemas.openxmlformats.org/officeDocument/2006/relationships/tags" Target="../tags/tag166.xml"/><Relationship Id="rId23" Type="http://schemas.openxmlformats.org/officeDocument/2006/relationships/tags" Target="../tags/tag165.xml"/><Relationship Id="rId22" Type="http://schemas.openxmlformats.org/officeDocument/2006/relationships/tags" Target="../tags/tag164.xml"/><Relationship Id="rId21" Type="http://schemas.openxmlformats.org/officeDocument/2006/relationships/tags" Target="../tags/tag163.xml"/><Relationship Id="rId20" Type="http://schemas.openxmlformats.org/officeDocument/2006/relationships/tags" Target="../tags/tag162.xml"/><Relationship Id="rId2" Type="http://schemas.openxmlformats.org/officeDocument/2006/relationships/tags" Target="../tags/tag146.xml"/><Relationship Id="rId19" Type="http://schemas.openxmlformats.org/officeDocument/2006/relationships/tags" Target="../tags/tag161.xml"/><Relationship Id="rId18" Type="http://schemas.openxmlformats.org/officeDocument/2006/relationships/tags" Target="../tags/tag160.xml"/><Relationship Id="rId17" Type="http://schemas.openxmlformats.org/officeDocument/2006/relationships/tags" Target="../tags/tag159.xml"/><Relationship Id="rId16" Type="http://schemas.openxmlformats.org/officeDocument/2006/relationships/tags" Target="../tags/tag158.xml"/><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tags" Target="../tags/tag145.xml"/></Relationships>
</file>

<file path=ppt/slides/_rels/slide11.xml.rels><?xml version="1.0" encoding="UTF-8" standalone="yes"?>
<Relationships xmlns="http://schemas.openxmlformats.org/package/2006/relationships"><Relationship Id="rId9" Type="http://schemas.openxmlformats.org/officeDocument/2006/relationships/tags" Target="../tags/tag198.xml"/><Relationship Id="rId8" Type="http://schemas.openxmlformats.org/officeDocument/2006/relationships/tags" Target="../tags/tag197.xml"/><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tags" Target="../tags/tag194.xml"/><Relationship Id="rId45" Type="http://schemas.openxmlformats.org/officeDocument/2006/relationships/slideLayout" Target="../slideLayouts/slideLayout39.xml"/><Relationship Id="rId44" Type="http://schemas.openxmlformats.org/officeDocument/2006/relationships/tags" Target="../tags/tag233.xml"/><Relationship Id="rId43" Type="http://schemas.openxmlformats.org/officeDocument/2006/relationships/tags" Target="../tags/tag232.xml"/><Relationship Id="rId42" Type="http://schemas.openxmlformats.org/officeDocument/2006/relationships/tags" Target="../tags/tag231.xml"/><Relationship Id="rId41" Type="http://schemas.openxmlformats.org/officeDocument/2006/relationships/tags" Target="../tags/tag230.xml"/><Relationship Id="rId40" Type="http://schemas.openxmlformats.org/officeDocument/2006/relationships/tags" Target="../tags/tag229.xml"/><Relationship Id="rId4" Type="http://schemas.openxmlformats.org/officeDocument/2006/relationships/image" Target="../media/image21.png"/><Relationship Id="rId39" Type="http://schemas.openxmlformats.org/officeDocument/2006/relationships/tags" Target="../tags/tag228.xml"/><Relationship Id="rId38" Type="http://schemas.openxmlformats.org/officeDocument/2006/relationships/tags" Target="../tags/tag227.xml"/><Relationship Id="rId37" Type="http://schemas.openxmlformats.org/officeDocument/2006/relationships/tags" Target="../tags/tag226.xml"/><Relationship Id="rId36" Type="http://schemas.openxmlformats.org/officeDocument/2006/relationships/tags" Target="../tags/tag225.xml"/><Relationship Id="rId35" Type="http://schemas.openxmlformats.org/officeDocument/2006/relationships/tags" Target="../tags/tag224.xml"/><Relationship Id="rId34" Type="http://schemas.openxmlformats.org/officeDocument/2006/relationships/tags" Target="../tags/tag223.xml"/><Relationship Id="rId33" Type="http://schemas.openxmlformats.org/officeDocument/2006/relationships/tags" Target="../tags/tag222.xml"/><Relationship Id="rId32" Type="http://schemas.openxmlformats.org/officeDocument/2006/relationships/tags" Target="../tags/tag221.xml"/><Relationship Id="rId31" Type="http://schemas.openxmlformats.org/officeDocument/2006/relationships/tags" Target="../tags/tag220.xml"/><Relationship Id="rId30" Type="http://schemas.openxmlformats.org/officeDocument/2006/relationships/tags" Target="../tags/tag219.xml"/><Relationship Id="rId3" Type="http://schemas.openxmlformats.org/officeDocument/2006/relationships/tags" Target="../tags/tag193.xml"/><Relationship Id="rId29" Type="http://schemas.openxmlformats.org/officeDocument/2006/relationships/tags" Target="../tags/tag218.xml"/><Relationship Id="rId28" Type="http://schemas.openxmlformats.org/officeDocument/2006/relationships/tags" Target="../tags/tag217.xml"/><Relationship Id="rId27" Type="http://schemas.openxmlformats.org/officeDocument/2006/relationships/tags" Target="../tags/tag216.xml"/><Relationship Id="rId26" Type="http://schemas.openxmlformats.org/officeDocument/2006/relationships/tags" Target="../tags/tag215.xml"/><Relationship Id="rId25" Type="http://schemas.openxmlformats.org/officeDocument/2006/relationships/tags" Target="../tags/tag214.xml"/><Relationship Id="rId24" Type="http://schemas.openxmlformats.org/officeDocument/2006/relationships/tags" Target="../tags/tag213.xml"/><Relationship Id="rId23" Type="http://schemas.openxmlformats.org/officeDocument/2006/relationships/tags" Target="../tags/tag212.xml"/><Relationship Id="rId22" Type="http://schemas.openxmlformats.org/officeDocument/2006/relationships/tags" Target="../tags/tag211.xml"/><Relationship Id="rId21" Type="http://schemas.openxmlformats.org/officeDocument/2006/relationships/tags" Target="../tags/tag210.xml"/><Relationship Id="rId20" Type="http://schemas.openxmlformats.org/officeDocument/2006/relationships/tags" Target="../tags/tag209.xml"/><Relationship Id="rId2" Type="http://schemas.openxmlformats.org/officeDocument/2006/relationships/tags" Target="../tags/tag192.xml"/><Relationship Id="rId19" Type="http://schemas.openxmlformats.org/officeDocument/2006/relationships/tags" Target="../tags/tag208.xml"/><Relationship Id="rId18" Type="http://schemas.openxmlformats.org/officeDocument/2006/relationships/tags" Target="../tags/tag207.xml"/><Relationship Id="rId17" Type="http://schemas.openxmlformats.org/officeDocument/2006/relationships/tags" Target="../tags/tag206.xml"/><Relationship Id="rId16" Type="http://schemas.openxmlformats.org/officeDocument/2006/relationships/tags" Target="../tags/tag205.xml"/><Relationship Id="rId15" Type="http://schemas.openxmlformats.org/officeDocument/2006/relationships/tags" Target="../tags/tag204.xml"/><Relationship Id="rId14" Type="http://schemas.openxmlformats.org/officeDocument/2006/relationships/tags" Target="../tags/tag203.xml"/><Relationship Id="rId13" Type="http://schemas.openxmlformats.org/officeDocument/2006/relationships/tags" Target="../tags/tag202.xml"/><Relationship Id="rId12" Type="http://schemas.openxmlformats.org/officeDocument/2006/relationships/tags" Target="../tags/tag201.xml"/><Relationship Id="rId11" Type="http://schemas.openxmlformats.org/officeDocument/2006/relationships/tags" Target="../tags/tag200.xml"/><Relationship Id="rId10" Type="http://schemas.openxmlformats.org/officeDocument/2006/relationships/tags" Target="../tags/tag199.xml"/><Relationship Id="rId1" Type="http://schemas.openxmlformats.org/officeDocument/2006/relationships/tags" Target="../tags/tag191.xml"/></Relationships>
</file>

<file path=ppt/slides/_rels/slide12.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image" Target="../media/image17.GIF"/><Relationship Id="rId7" Type="http://schemas.openxmlformats.org/officeDocument/2006/relationships/tags" Target="../tags/tag240.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3" Type="http://schemas.openxmlformats.org/officeDocument/2006/relationships/tags" Target="../tags/tag236.xml"/><Relationship Id="rId25" Type="http://schemas.openxmlformats.org/officeDocument/2006/relationships/notesSlide" Target="../notesSlides/notesSlide6.xml"/><Relationship Id="rId24" Type="http://schemas.openxmlformats.org/officeDocument/2006/relationships/slideLayout" Target="../slideLayouts/slideLayout1.xml"/><Relationship Id="rId23" Type="http://schemas.openxmlformats.org/officeDocument/2006/relationships/tags" Target="../tags/tag254.xml"/><Relationship Id="rId22" Type="http://schemas.openxmlformats.org/officeDocument/2006/relationships/tags" Target="../tags/tag253.xml"/><Relationship Id="rId21" Type="http://schemas.openxmlformats.org/officeDocument/2006/relationships/tags" Target="../tags/tag252.xml"/><Relationship Id="rId20" Type="http://schemas.openxmlformats.org/officeDocument/2006/relationships/tags" Target="../tags/tag251.xml"/><Relationship Id="rId2" Type="http://schemas.openxmlformats.org/officeDocument/2006/relationships/tags" Target="../tags/tag235.xml"/><Relationship Id="rId19" Type="http://schemas.openxmlformats.org/officeDocument/2006/relationships/tags" Target="../tags/tag250.xml"/><Relationship Id="rId18" Type="http://schemas.openxmlformats.org/officeDocument/2006/relationships/tags" Target="../tags/tag249.xml"/><Relationship Id="rId17" Type="http://schemas.openxmlformats.org/officeDocument/2006/relationships/tags" Target="../tags/tag248.xml"/><Relationship Id="rId16" Type="http://schemas.openxmlformats.org/officeDocument/2006/relationships/tags" Target="../tags/tag247.xml"/><Relationship Id="rId15" Type="http://schemas.openxmlformats.org/officeDocument/2006/relationships/tags" Target="../tags/tag246.xml"/><Relationship Id="rId14" Type="http://schemas.openxmlformats.org/officeDocument/2006/relationships/tags" Target="../tags/tag245.xml"/><Relationship Id="rId13" Type="http://schemas.openxmlformats.org/officeDocument/2006/relationships/tags" Target="../tags/tag244.xml"/><Relationship Id="rId12" Type="http://schemas.openxmlformats.org/officeDocument/2006/relationships/tags" Target="../tags/tag243.xml"/><Relationship Id="rId11" Type="http://schemas.openxmlformats.org/officeDocument/2006/relationships/tags" Target="../tags/tag242.xml"/><Relationship Id="rId10" Type="http://schemas.openxmlformats.org/officeDocument/2006/relationships/image" Target="../media/image18.GIF"/><Relationship Id="rId1" Type="http://schemas.openxmlformats.org/officeDocument/2006/relationships/tags" Target="../tags/tag234.xml"/></Relationships>
</file>

<file path=ppt/slides/_rels/slide13.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3" Type="http://schemas.openxmlformats.org/officeDocument/2006/relationships/slideLayout" Target="../slideLayouts/slideLayout39.xml"/><Relationship Id="rId42" Type="http://schemas.openxmlformats.org/officeDocument/2006/relationships/tags" Target="../tags/tag295.xml"/><Relationship Id="rId41" Type="http://schemas.openxmlformats.org/officeDocument/2006/relationships/tags" Target="../tags/tag294.xml"/><Relationship Id="rId40" Type="http://schemas.openxmlformats.org/officeDocument/2006/relationships/tags" Target="../tags/tag293.xml"/><Relationship Id="rId4" Type="http://schemas.openxmlformats.org/officeDocument/2006/relationships/image" Target="../media/image21.png"/><Relationship Id="rId39" Type="http://schemas.openxmlformats.org/officeDocument/2006/relationships/tags" Target="../tags/tag292.xml"/><Relationship Id="rId38" Type="http://schemas.openxmlformats.org/officeDocument/2006/relationships/tags" Target="../tags/tag291.xml"/><Relationship Id="rId37" Type="http://schemas.openxmlformats.org/officeDocument/2006/relationships/tags" Target="../tags/tag290.xml"/><Relationship Id="rId36" Type="http://schemas.openxmlformats.org/officeDocument/2006/relationships/tags" Target="../tags/tag289.xml"/><Relationship Id="rId35" Type="http://schemas.openxmlformats.org/officeDocument/2006/relationships/tags" Target="../tags/tag288.xml"/><Relationship Id="rId34" Type="http://schemas.openxmlformats.org/officeDocument/2006/relationships/tags" Target="../tags/tag287.xml"/><Relationship Id="rId33" Type="http://schemas.openxmlformats.org/officeDocument/2006/relationships/tags" Target="../tags/tag286.xml"/><Relationship Id="rId32" Type="http://schemas.openxmlformats.org/officeDocument/2006/relationships/tags" Target="../tags/tag285.xml"/><Relationship Id="rId31" Type="http://schemas.openxmlformats.org/officeDocument/2006/relationships/tags" Target="../tags/tag284.xml"/><Relationship Id="rId30" Type="http://schemas.openxmlformats.org/officeDocument/2006/relationships/tags" Target="../tags/tag283.xml"/><Relationship Id="rId3" Type="http://schemas.openxmlformats.org/officeDocument/2006/relationships/tags" Target="../tags/tag257.xml"/><Relationship Id="rId29" Type="http://schemas.openxmlformats.org/officeDocument/2006/relationships/tags" Target="../tags/tag282.xml"/><Relationship Id="rId28" Type="http://schemas.openxmlformats.org/officeDocument/2006/relationships/tags" Target="../tags/tag281.xml"/><Relationship Id="rId27" Type="http://schemas.openxmlformats.org/officeDocument/2006/relationships/tags" Target="../tags/tag280.xml"/><Relationship Id="rId26" Type="http://schemas.openxmlformats.org/officeDocument/2006/relationships/tags" Target="../tags/tag279.xml"/><Relationship Id="rId25" Type="http://schemas.openxmlformats.org/officeDocument/2006/relationships/tags" Target="../tags/tag278.xml"/><Relationship Id="rId24" Type="http://schemas.openxmlformats.org/officeDocument/2006/relationships/tags" Target="../tags/tag277.xml"/><Relationship Id="rId23" Type="http://schemas.openxmlformats.org/officeDocument/2006/relationships/tags" Target="../tags/tag276.xml"/><Relationship Id="rId22" Type="http://schemas.openxmlformats.org/officeDocument/2006/relationships/tags" Target="../tags/tag275.xml"/><Relationship Id="rId21" Type="http://schemas.openxmlformats.org/officeDocument/2006/relationships/tags" Target="../tags/tag274.xml"/><Relationship Id="rId20" Type="http://schemas.openxmlformats.org/officeDocument/2006/relationships/tags" Target="../tags/tag273.xml"/><Relationship Id="rId2" Type="http://schemas.openxmlformats.org/officeDocument/2006/relationships/tags" Target="../tags/tag256.xml"/><Relationship Id="rId19" Type="http://schemas.openxmlformats.org/officeDocument/2006/relationships/tags" Target="../tags/tag272.xml"/><Relationship Id="rId18" Type="http://schemas.openxmlformats.org/officeDocument/2006/relationships/tags" Target="../tags/tag271.xml"/><Relationship Id="rId17" Type="http://schemas.openxmlformats.org/officeDocument/2006/relationships/tags" Target="../tags/tag270.xml"/><Relationship Id="rId16" Type="http://schemas.openxmlformats.org/officeDocument/2006/relationships/tags" Target="../tags/tag269.xml"/><Relationship Id="rId15" Type="http://schemas.openxmlformats.org/officeDocument/2006/relationships/tags" Target="../tags/tag268.xml"/><Relationship Id="rId14" Type="http://schemas.openxmlformats.org/officeDocument/2006/relationships/tags" Target="../tags/tag267.xml"/><Relationship Id="rId13" Type="http://schemas.openxmlformats.org/officeDocument/2006/relationships/tags" Target="../tags/tag266.xml"/><Relationship Id="rId12" Type="http://schemas.openxmlformats.org/officeDocument/2006/relationships/tags" Target="../tags/tag265.xml"/><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tags" Target="../tags/tag255.xml"/></Relationships>
</file>

<file path=ppt/slides/_rels/slide14.xml.rels><?xml version="1.0" encoding="UTF-8" standalone="yes"?>
<Relationships xmlns="http://schemas.openxmlformats.org/package/2006/relationships"><Relationship Id="rId9" Type="http://schemas.openxmlformats.org/officeDocument/2006/relationships/tags" Target="../tags/tag303.xml"/><Relationship Id="rId8" Type="http://schemas.openxmlformats.org/officeDocument/2006/relationships/tags" Target="../tags/tag302.xml"/><Relationship Id="rId7" Type="http://schemas.openxmlformats.org/officeDocument/2006/relationships/tags" Target="../tags/tag301.xml"/><Relationship Id="rId6" Type="http://schemas.openxmlformats.org/officeDocument/2006/relationships/tags" Target="../tags/tag300.xml"/><Relationship Id="rId5" Type="http://schemas.openxmlformats.org/officeDocument/2006/relationships/tags" Target="../tags/tag299.xml"/><Relationship Id="rId4" Type="http://schemas.openxmlformats.org/officeDocument/2006/relationships/image" Target="../media/image21.png"/><Relationship Id="rId3" Type="http://schemas.openxmlformats.org/officeDocument/2006/relationships/tags" Target="../tags/tag298.xml"/><Relationship Id="rId24" Type="http://schemas.openxmlformats.org/officeDocument/2006/relationships/slideLayout" Target="../slideLayouts/slideLayout39.xml"/><Relationship Id="rId23" Type="http://schemas.openxmlformats.org/officeDocument/2006/relationships/tags" Target="../tags/tag317.xml"/><Relationship Id="rId22" Type="http://schemas.openxmlformats.org/officeDocument/2006/relationships/tags" Target="../tags/tag316.xml"/><Relationship Id="rId21" Type="http://schemas.openxmlformats.org/officeDocument/2006/relationships/tags" Target="../tags/tag315.xml"/><Relationship Id="rId20" Type="http://schemas.openxmlformats.org/officeDocument/2006/relationships/tags" Target="../tags/tag314.xml"/><Relationship Id="rId2" Type="http://schemas.openxmlformats.org/officeDocument/2006/relationships/tags" Target="../tags/tag297.xml"/><Relationship Id="rId19" Type="http://schemas.openxmlformats.org/officeDocument/2006/relationships/tags" Target="../tags/tag313.xml"/><Relationship Id="rId18" Type="http://schemas.openxmlformats.org/officeDocument/2006/relationships/tags" Target="../tags/tag312.xml"/><Relationship Id="rId17" Type="http://schemas.openxmlformats.org/officeDocument/2006/relationships/tags" Target="../tags/tag311.xml"/><Relationship Id="rId16" Type="http://schemas.openxmlformats.org/officeDocument/2006/relationships/tags" Target="../tags/tag310.xml"/><Relationship Id="rId15" Type="http://schemas.openxmlformats.org/officeDocument/2006/relationships/tags" Target="../tags/tag309.xml"/><Relationship Id="rId14" Type="http://schemas.openxmlformats.org/officeDocument/2006/relationships/tags" Target="../tags/tag308.xml"/><Relationship Id="rId13" Type="http://schemas.openxmlformats.org/officeDocument/2006/relationships/tags" Target="../tags/tag307.xml"/><Relationship Id="rId12" Type="http://schemas.openxmlformats.org/officeDocument/2006/relationships/tags" Target="../tags/tag306.xml"/><Relationship Id="rId11" Type="http://schemas.openxmlformats.org/officeDocument/2006/relationships/tags" Target="../tags/tag305.xml"/><Relationship Id="rId10" Type="http://schemas.openxmlformats.org/officeDocument/2006/relationships/tags" Target="../tags/tag304.xml"/><Relationship Id="rId1" Type="http://schemas.openxmlformats.org/officeDocument/2006/relationships/tags" Target="../tags/tag296.xml"/></Relationships>
</file>

<file path=ppt/slides/_rels/slide15.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tags" Target="../tags/tag324.xml"/><Relationship Id="rId7" Type="http://schemas.openxmlformats.org/officeDocument/2006/relationships/tags" Target="../tags/tag323.xml"/><Relationship Id="rId6" Type="http://schemas.openxmlformats.org/officeDocument/2006/relationships/tags" Target="../tags/tag322.xml"/><Relationship Id="rId5" Type="http://schemas.openxmlformats.org/officeDocument/2006/relationships/tags" Target="../tags/tag321.xml"/><Relationship Id="rId4" Type="http://schemas.openxmlformats.org/officeDocument/2006/relationships/image" Target="../media/image21.png"/><Relationship Id="rId32" Type="http://schemas.openxmlformats.org/officeDocument/2006/relationships/slideLayout" Target="../slideLayouts/slideLayout39.xml"/><Relationship Id="rId31" Type="http://schemas.openxmlformats.org/officeDocument/2006/relationships/tags" Target="../tags/tag346.xml"/><Relationship Id="rId30" Type="http://schemas.openxmlformats.org/officeDocument/2006/relationships/tags" Target="../tags/tag345.xml"/><Relationship Id="rId3" Type="http://schemas.openxmlformats.org/officeDocument/2006/relationships/tags" Target="../tags/tag320.xml"/><Relationship Id="rId29" Type="http://schemas.openxmlformats.org/officeDocument/2006/relationships/tags" Target="../tags/tag344.xml"/><Relationship Id="rId28" Type="http://schemas.openxmlformats.org/officeDocument/2006/relationships/tags" Target="../tags/tag343.xml"/><Relationship Id="rId27" Type="http://schemas.openxmlformats.org/officeDocument/2006/relationships/tags" Target="../tags/tag342.xml"/><Relationship Id="rId26" Type="http://schemas.openxmlformats.org/officeDocument/2006/relationships/tags" Target="../tags/tag341.xml"/><Relationship Id="rId25" Type="http://schemas.openxmlformats.org/officeDocument/2006/relationships/tags" Target="../tags/tag340.xml"/><Relationship Id="rId24" Type="http://schemas.openxmlformats.org/officeDocument/2006/relationships/tags" Target="../tags/tag339.xml"/><Relationship Id="rId23" Type="http://schemas.openxmlformats.org/officeDocument/2006/relationships/tags" Target="../tags/tag338.xml"/><Relationship Id="rId22" Type="http://schemas.openxmlformats.org/officeDocument/2006/relationships/image" Target="../media/image22.png"/><Relationship Id="rId21" Type="http://schemas.openxmlformats.org/officeDocument/2006/relationships/tags" Target="../tags/tag337.xml"/><Relationship Id="rId20" Type="http://schemas.openxmlformats.org/officeDocument/2006/relationships/tags" Target="../tags/tag336.xml"/><Relationship Id="rId2" Type="http://schemas.openxmlformats.org/officeDocument/2006/relationships/tags" Target="../tags/tag319.xml"/><Relationship Id="rId19" Type="http://schemas.openxmlformats.org/officeDocument/2006/relationships/tags" Target="../tags/tag335.xml"/><Relationship Id="rId18" Type="http://schemas.openxmlformats.org/officeDocument/2006/relationships/tags" Target="../tags/tag334.xml"/><Relationship Id="rId17" Type="http://schemas.openxmlformats.org/officeDocument/2006/relationships/tags" Target="../tags/tag333.xml"/><Relationship Id="rId16" Type="http://schemas.openxmlformats.org/officeDocument/2006/relationships/tags" Target="../tags/tag332.xml"/><Relationship Id="rId15" Type="http://schemas.openxmlformats.org/officeDocument/2006/relationships/tags" Target="../tags/tag331.xml"/><Relationship Id="rId14" Type="http://schemas.openxmlformats.org/officeDocument/2006/relationships/tags" Target="../tags/tag330.xml"/><Relationship Id="rId13" Type="http://schemas.openxmlformats.org/officeDocument/2006/relationships/tags" Target="../tags/tag329.xml"/><Relationship Id="rId12" Type="http://schemas.openxmlformats.org/officeDocument/2006/relationships/tags" Target="../tags/tag328.xml"/><Relationship Id="rId11" Type="http://schemas.openxmlformats.org/officeDocument/2006/relationships/tags" Target="../tags/tag327.xml"/><Relationship Id="rId10" Type="http://schemas.openxmlformats.org/officeDocument/2006/relationships/tags" Target="../tags/tag326.xml"/><Relationship Id="rId1" Type="http://schemas.openxmlformats.org/officeDocument/2006/relationships/tags" Target="../tags/tag318.xml"/></Relationships>
</file>

<file path=ppt/slides/_rels/slide16.xml.rels><?xml version="1.0" encoding="UTF-8" standalone="yes"?>
<Relationships xmlns="http://schemas.openxmlformats.org/package/2006/relationships"><Relationship Id="rId9" Type="http://schemas.openxmlformats.org/officeDocument/2006/relationships/tags" Target="../tags/tag354.xml"/><Relationship Id="rId8" Type="http://schemas.openxmlformats.org/officeDocument/2006/relationships/tags" Target="../tags/tag353.xml"/><Relationship Id="rId7" Type="http://schemas.openxmlformats.org/officeDocument/2006/relationships/tags" Target="../tags/tag352.xml"/><Relationship Id="rId6" Type="http://schemas.openxmlformats.org/officeDocument/2006/relationships/tags" Target="../tags/tag351.xml"/><Relationship Id="rId5" Type="http://schemas.openxmlformats.org/officeDocument/2006/relationships/tags" Target="../tags/tag350.xml"/><Relationship Id="rId4" Type="http://schemas.openxmlformats.org/officeDocument/2006/relationships/image" Target="../media/image21.png"/><Relationship Id="rId3" Type="http://schemas.openxmlformats.org/officeDocument/2006/relationships/tags" Target="../tags/tag349.xml"/><Relationship Id="rId24" Type="http://schemas.openxmlformats.org/officeDocument/2006/relationships/slideLayout" Target="../slideLayouts/slideLayout39.xml"/><Relationship Id="rId23" Type="http://schemas.openxmlformats.org/officeDocument/2006/relationships/tags" Target="../tags/tag368.xml"/><Relationship Id="rId22" Type="http://schemas.openxmlformats.org/officeDocument/2006/relationships/tags" Target="../tags/tag367.xml"/><Relationship Id="rId21" Type="http://schemas.openxmlformats.org/officeDocument/2006/relationships/tags" Target="../tags/tag366.xml"/><Relationship Id="rId20" Type="http://schemas.openxmlformats.org/officeDocument/2006/relationships/tags" Target="../tags/tag365.xml"/><Relationship Id="rId2" Type="http://schemas.openxmlformats.org/officeDocument/2006/relationships/tags" Target="../tags/tag348.xml"/><Relationship Id="rId19" Type="http://schemas.openxmlformats.org/officeDocument/2006/relationships/tags" Target="../tags/tag364.xml"/><Relationship Id="rId18" Type="http://schemas.openxmlformats.org/officeDocument/2006/relationships/tags" Target="../tags/tag363.xml"/><Relationship Id="rId17" Type="http://schemas.openxmlformats.org/officeDocument/2006/relationships/tags" Target="../tags/tag362.xml"/><Relationship Id="rId16" Type="http://schemas.openxmlformats.org/officeDocument/2006/relationships/tags" Target="../tags/tag361.xml"/><Relationship Id="rId15" Type="http://schemas.openxmlformats.org/officeDocument/2006/relationships/tags" Target="../tags/tag360.xml"/><Relationship Id="rId14" Type="http://schemas.openxmlformats.org/officeDocument/2006/relationships/tags" Target="../tags/tag359.xml"/><Relationship Id="rId13" Type="http://schemas.openxmlformats.org/officeDocument/2006/relationships/tags" Target="../tags/tag358.xml"/><Relationship Id="rId12" Type="http://schemas.openxmlformats.org/officeDocument/2006/relationships/tags" Target="../tags/tag357.xml"/><Relationship Id="rId11" Type="http://schemas.openxmlformats.org/officeDocument/2006/relationships/tags" Target="../tags/tag356.xml"/><Relationship Id="rId10" Type="http://schemas.openxmlformats.org/officeDocument/2006/relationships/tags" Target="../tags/tag355.xml"/><Relationship Id="rId1" Type="http://schemas.openxmlformats.org/officeDocument/2006/relationships/tags" Target="../tags/tag347.xml"/></Relationships>
</file>

<file path=ppt/slides/_rels/slide17.xml.rels><?xml version="1.0" encoding="UTF-8" standalone="yes"?>
<Relationships xmlns="http://schemas.openxmlformats.org/package/2006/relationships"><Relationship Id="rId9" Type="http://schemas.openxmlformats.org/officeDocument/2006/relationships/tags" Target="../tags/tag376.xml"/><Relationship Id="rId8" Type="http://schemas.openxmlformats.org/officeDocument/2006/relationships/tags" Target="../tags/tag375.xml"/><Relationship Id="rId7" Type="http://schemas.openxmlformats.org/officeDocument/2006/relationships/tags" Target="../tags/tag374.xml"/><Relationship Id="rId6" Type="http://schemas.openxmlformats.org/officeDocument/2006/relationships/tags" Target="../tags/tag373.xml"/><Relationship Id="rId5" Type="http://schemas.openxmlformats.org/officeDocument/2006/relationships/tags" Target="../tags/tag372.xml"/><Relationship Id="rId40" Type="http://schemas.openxmlformats.org/officeDocument/2006/relationships/slideLayout" Target="../slideLayouts/slideLayout39.xml"/><Relationship Id="rId4" Type="http://schemas.openxmlformats.org/officeDocument/2006/relationships/image" Target="../media/image21.png"/><Relationship Id="rId39" Type="http://schemas.openxmlformats.org/officeDocument/2006/relationships/tags" Target="../tags/tag406.xml"/><Relationship Id="rId38" Type="http://schemas.openxmlformats.org/officeDocument/2006/relationships/tags" Target="../tags/tag405.xml"/><Relationship Id="rId37" Type="http://schemas.openxmlformats.org/officeDocument/2006/relationships/tags" Target="../tags/tag404.xml"/><Relationship Id="rId36" Type="http://schemas.openxmlformats.org/officeDocument/2006/relationships/tags" Target="../tags/tag403.xml"/><Relationship Id="rId35" Type="http://schemas.openxmlformats.org/officeDocument/2006/relationships/tags" Target="../tags/tag402.xml"/><Relationship Id="rId34" Type="http://schemas.openxmlformats.org/officeDocument/2006/relationships/tags" Target="../tags/tag401.xml"/><Relationship Id="rId33" Type="http://schemas.openxmlformats.org/officeDocument/2006/relationships/tags" Target="../tags/tag400.xml"/><Relationship Id="rId32" Type="http://schemas.openxmlformats.org/officeDocument/2006/relationships/tags" Target="../tags/tag399.xml"/><Relationship Id="rId31" Type="http://schemas.openxmlformats.org/officeDocument/2006/relationships/tags" Target="../tags/tag398.xml"/><Relationship Id="rId30" Type="http://schemas.openxmlformats.org/officeDocument/2006/relationships/tags" Target="../tags/tag397.xml"/><Relationship Id="rId3" Type="http://schemas.openxmlformats.org/officeDocument/2006/relationships/tags" Target="../tags/tag371.xml"/><Relationship Id="rId29" Type="http://schemas.openxmlformats.org/officeDocument/2006/relationships/tags" Target="../tags/tag396.xml"/><Relationship Id="rId28" Type="http://schemas.openxmlformats.org/officeDocument/2006/relationships/tags" Target="../tags/tag395.xml"/><Relationship Id="rId27" Type="http://schemas.openxmlformats.org/officeDocument/2006/relationships/tags" Target="../tags/tag394.xml"/><Relationship Id="rId26" Type="http://schemas.openxmlformats.org/officeDocument/2006/relationships/tags" Target="../tags/tag393.xml"/><Relationship Id="rId25" Type="http://schemas.openxmlformats.org/officeDocument/2006/relationships/tags" Target="../tags/tag392.xml"/><Relationship Id="rId24" Type="http://schemas.openxmlformats.org/officeDocument/2006/relationships/tags" Target="../tags/tag391.xml"/><Relationship Id="rId23" Type="http://schemas.openxmlformats.org/officeDocument/2006/relationships/tags" Target="../tags/tag390.xml"/><Relationship Id="rId22" Type="http://schemas.openxmlformats.org/officeDocument/2006/relationships/tags" Target="../tags/tag389.xml"/><Relationship Id="rId21" Type="http://schemas.openxmlformats.org/officeDocument/2006/relationships/tags" Target="../tags/tag388.xml"/><Relationship Id="rId20" Type="http://schemas.openxmlformats.org/officeDocument/2006/relationships/tags" Target="../tags/tag387.xml"/><Relationship Id="rId2" Type="http://schemas.openxmlformats.org/officeDocument/2006/relationships/tags" Target="../tags/tag370.xml"/><Relationship Id="rId19" Type="http://schemas.openxmlformats.org/officeDocument/2006/relationships/tags" Target="../tags/tag386.xml"/><Relationship Id="rId18" Type="http://schemas.openxmlformats.org/officeDocument/2006/relationships/tags" Target="../tags/tag385.xml"/><Relationship Id="rId17" Type="http://schemas.openxmlformats.org/officeDocument/2006/relationships/tags" Target="../tags/tag384.xml"/><Relationship Id="rId16" Type="http://schemas.openxmlformats.org/officeDocument/2006/relationships/tags" Target="../tags/tag383.xml"/><Relationship Id="rId15" Type="http://schemas.openxmlformats.org/officeDocument/2006/relationships/tags" Target="../tags/tag382.xml"/><Relationship Id="rId14" Type="http://schemas.openxmlformats.org/officeDocument/2006/relationships/tags" Target="../tags/tag381.xml"/><Relationship Id="rId13" Type="http://schemas.openxmlformats.org/officeDocument/2006/relationships/tags" Target="../tags/tag380.xml"/><Relationship Id="rId12" Type="http://schemas.openxmlformats.org/officeDocument/2006/relationships/tags" Target="../tags/tag379.xml"/><Relationship Id="rId11" Type="http://schemas.openxmlformats.org/officeDocument/2006/relationships/tags" Target="../tags/tag378.xml"/><Relationship Id="rId10" Type="http://schemas.openxmlformats.org/officeDocument/2006/relationships/tags" Target="../tags/tag377.xml"/><Relationship Id="rId1" Type="http://schemas.openxmlformats.org/officeDocument/2006/relationships/tags" Target="../tags/tag369.xml"/></Relationships>
</file>

<file path=ppt/slides/_rels/slide18.xml.rels><?xml version="1.0" encoding="UTF-8" standalone="yes"?>
<Relationships xmlns="http://schemas.openxmlformats.org/package/2006/relationships"><Relationship Id="rId9" Type="http://schemas.openxmlformats.org/officeDocument/2006/relationships/tags" Target="../tags/tag415.xml"/><Relationship Id="rId8" Type="http://schemas.openxmlformats.org/officeDocument/2006/relationships/tags" Target="../tags/tag414.xml"/><Relationship Id="rId7" Type="http://schemas.openxmlformats.org/officeDocument/2006/relationships/tags" Target="../tags/tag413.xml"/><Relationship Id="rId6" Type="http://schemas.openxmlformats.org/officeDocument/2006/relationships/tags" Target="../tags/tag412.xml"/><Relationship Id="rId5" Type="http://schemas.openxmlformats.org/officeDocument/2006/relationships/tags" Target="../tags/tag411.xml"/><Relationship Id="rId4" Type="http://schemas.openxmlformats.org/officeDocument/2006/relationships/tags" Target="../tags/tag410.xml"/><Relationship Id="rId3" Type="http://schemas.openxmlformats.org/officeDocument/2006/relationships/tags" Target="../tags/tag409.xml"/><Relationship Id="rId2" Type="http://schemas.openxmlformats.org/officeDocument/2006/relationships/tags" Target="../tags/tag408.xml"/><Relationship Id="rId15" Type="http://schemas.openxmlformats.org/officeDocument/2006/relationships/notesSlide" Target="../notesSlides/notesSlide7.xml"/><Relationship Id="rId14" Type="http://schemas.openxmlformats.org/officeDocument/2006/relationships/slideLayout" Target="../slideLayouts/slideLayout1.xml"/><Relationship Id="rId13" Type="http://schemas.openxmlformats.org/officeDocument/2006/relationships/tags" Target="../tags/tag418.xml"/><Relationship Id="rId12" Type="http://schemas.openxmlformats.org/officeDocument/2006/relationships/image" Target="../media/image19.png"/><Relationship Id="rId11" Type="http://schemas.openxmlformats.org/officeDocument/2006/relationships/tags" Target="../tags/tag417.xml"/><Relationship Id="rId10" Type="http://schemas.openxmlformats.org/officeDocument/2006/relationships/tags" Target="../tags/tag416.xml"/><Relationship Id="rId1" Type="http://schemas.openxmlformats.org/officeDocument/2006/relationships/tags" Target="../tags/tag407.xml"/></Relationships>
</file>

<file path=ppt/slides/_rels/slide19.xml.rels><?xml version="1.0" encoding="UTF-8" standalone="yes"?>
<Relationships xmlns="http://schemas.openxmlformats.org/package/2006/relationships"><Relationship Id="rId9" Type="http://schemas.openxmlformats.org/officeDocument/2006/relationships/tags" Target="../tags/tag426.xml"/><Relationship Id="rId8" Type="http://schemas.openxmlformats.org/officeDocument/2006/relationships/tags" Target="../tags/tag425.xml"/><Relationship Id="rId7" Type="http://schemas.openxmlformats.org/officeDocument/2006/relationships/tags" Target="../tags/tag424.xml"/><Relationship Id="rId6" Type="http://schemas.openxmlformats.org/officeDocument/2006/relationships/tags" Target="../tags/tag423.xml"/><Relationship Id="rId5" Type="http://schemas.openxmlformats.org/officeDocument/2006/relationships/tags" Target="../tags/tag422.xml"/><Relationship Id="rId4" Type="http://schemas.openxmlformats.org/officeDocument/2006/relationships/image" Target="../media/image21.png"/><Relationship Id="rId3" Type="http://schemas.openxmlformats.org/officeDocument/2006/relationships/tags" Target="../tags/tag421.xml"/><Relationship Id="rId24" Type="http://schemas.openxmlformats.org/officeDocument/2006/relationships/slideLayout" Target="../slideLayouts/slideLayout39.xml"/><Relationship Id="rId23" Type="http://schemas.openxmlformats.org/officeDocument/2006/relationships/tags" Target="../tags/tag440.xml"/><Relationship Id="rId22" Type="http://schemas.openxmlformats.org/officeDocument/2006/relationships/tags" Target="../tags/tag439.xml"/><Relationship Id="rId21" Type="http://schemas.openxmlformats.org/officeDocument/2006/relationships/tags" Target="../tags/tag438.xml"/><Relationship Id="rId20" Type="http://schemas.openxmlformats.org/officeDocument/2006/relationships/tags" Target="../tags/tag437.xml"/><Relationship Id="rId2" Type="http://schemas.openxmlformats.org/officeDocument/2006/relationships/tags" Target="../tags/tag420.xml"/><Relationship Id="rId19" Type="http://schemas.openxmlformats.org/officeDocument/2006/relationships/tags" Target="../tags/tag436.xml"/><Relationship Id="rId18" Type="http://schemas.openxmlformats.org/officeDocument/2006/relationships/tags" Target="../tags/tag435.xml"/><Relationship Id="rId17" Type="http://schemas.openxmlformats.org/officeDocument/2006/relationships/tags" Target="../tags/tag434.xml"/><Relationship Id="rId16" Type="http://schemas.openxmlformats.org/officeDocument/2006/relationships/tags" Target="../tags/tag433.xml"/><Relationship Id="rId15" Type="http://schemas.openxmlformats.org/officeDocument/2006/relationships/tags" Target="../tags/tag432.xml"/><Relationship Id="rId14" Type="http://schemas.openxmlformats.org/officeDocument/2006/relationships/tags" Target="../tags/tag431.xml"/><Relationship Id="rId13" Type="http://schemas.openxmlformats.org/officeDocument/2006/relationships/tags" Target="../tags/tag430.xml"/><Relationship Id="rId12" Type="http://schemas.openxmlformats.org/officeDocument/2006/relationships/tags" Target="../tags/tag429.xml"/><Relationship Id="rId11" Type="http://schemas.openxmlformats.org/officeDocument/2006/relationships/tags" Target="../tags/tag428.xml"/><Relationship Id="rId10" Type="http://schemas.openxmlformats.org/officeDocument/2006/relationships/tags" Target="../tags/tag427.xml"/><Relationship Id="rId1" Type="http://schemas.openxmlformats.org/officeDocument/2006/relationships/tags" Target="../tags/tag419.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image" Target="../media/image16.GIF"/><Relationship Id="rId3" Type="http://schemas.openxmlformats.org/officeDocument/2006/relationships/tags" Target="../tags/tag2.xml"/><Relationship Id="rId2" Type="http://schemas.openxmlformats.org/officeDocument/2006/relationships/image" Target="../media/image15.png"/><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tags" Target="../tags/tag448.xml"/><Relationship Id="rId8" Type="http://schemas.openxmlformats.org/officeDocument/2006/relationships/tags" Target="../tags/tag447.xml"/><Relationship Id="rId7" Type="http://schemas.openxmlformats.org/officeDocument/2006/relationships/tags" Target="../tags/tag446.xml"/><Relationship Id="rId6" Type="http://schemas.openxmlformats.org/officeDocument/2006/relationships/tags" Target="../tags/tag445.xml"/><Relationship Id="rId5" Type="http://schemas.openxmlformats.org/officeDocument/2006/relationships/tags" Target="../tags/tag444.xml"/><Relationship Id="rId4" Type="http://schemas.openxmlformats.org/officeDocument/2006/relationships/image" Target="../media/image21.png"/><Relationship Id="rId3" Type="http://schemas.openxmlformats.org/officeDocument/2006/relationships/tags" Target="../tags/tag443.xml"/><Relationship Id="rId24" Type="http://schemas.openxmlformats.org/officeDocument/2006/relationships/slideLayout" Target="../slideLayouts/slideLayout39.xml"/><Relationship Id="rId23" Type="http://schemas.openxmlformats.org/officeDocument/2006/relationships/tags" Target="../tags/tag462.xml"/><Relationship Id="rId22" Type="http://schemas.openxmlformats.org/officeDocument/2006/relationships/tags" Target="../tags/tag461.xml"/><Relationship Id="rId21" Type="http://schemas.openxmlformats.org/officeDocument/2006/relationships/tags" Target="../tags/tag460.xml"/><Relationship Id="rId20" Type="http://schemas.openxmlformats.org/officeDocument/2006/relationships/tags" Target="../tags/tag459.xml"/><Relationship Id="rId2" Type="http://schemas.openxmlformats.org/officeDocument/2006/relationships/tags" Target="../tags/tag442.xml"/><Relationship Id="rId19" Type="http://schemas.openxmlformats.org/officeDocument/2006/relationships/tags" Target="../tags/tag458.xml"/><Relationship Id="rId18" Type="http://schemas.openxmlformats.org/officeDocument/2006/relationships/tags" Target="../tags/tag457.xml"/><Relationship Id="rId17" Type="http://schemas.openxmlformats.org/officeDocument/2006/relationships/tags" Target="../tags/tag456.xml"/><Relationship Id="rId16" Type="http://schemas.openxmlformats.org/officeDocument/2006/relationships/tags" Target="../tags/tag455.xml"/><Relationship Id="rId15" Type="http://schemas.openxmlformats.org/officeDocument/2006/relationships/tags" Target="../tags/tag454.xml"/><Relationship Id="rId14" Type="http://schemas.openxmlformats.org/officeDocument/2006/relationships/tags" Target="../tags/tag453.xml"/><Relationship Id="rId13" Type="http://schemas.openxmlformats.org/officeDocument/2006/relationships/tags" Target="../tags/tag452.xml"/><Relationship Id="rId12" Type="http://schemas.openxmlformats.org/officeDocument/2006/relationships/tags" Target="../tags/tag451.xml"/><Relationship Id="rId11" Type="http://schemas.openxmlformats.org/officeDocument/2006/relationships/tags" Target="../tags/tag450.xml"/><Relationship Id="rId10" Type="http://schemas.openxmlformats.org/officeDocument/2006/relationships/tags" Target="../tags/tag449.xml"/><Relationship Id="rId1" Type="http://schemas.openxmlformats.org/officeDocument/2006/relationships/tags" Target="../tags/tag441.xml"/></Relationships>
</file>

<file path=ppt/slides/_rels/slide21.xml.rels><?xml version="1.0" encoding="UTF-8" standalone="yes"?>
<Relationships xmlns="http://schemas.openxmlformats.org/package/2006/relationships"><Relationship Id="rId9" Type="http://schemas.openxmlformats.org/officeDocument/2006/relationships/tags" Target="../tags/tag470.xml"/><Relationship Id="rId8" Type="http://schemas.openxmlformats.org/officeDocument/2006/relationships/tags" Target="../tags/tag469.xml"/><Relationship Id="rId7" Type="http://schemas.openxmlformats.org/officeDocument/2006/relationships/tags" Target="../tags/tag468.xml"/><Relationship Id="rId6" Type="http://schemas.openxmlformats.org/officeDocument/2006/relationships/tags" Target="../tags/tag467.xml"/><Relationship Id="rId5" Type="http://schemas.openxmlformats.org/officeDocument/2006/relationships/tags" Target="../tags/tag466.xml"/><Relationship Id="rId4" Type="http://schemas.openxmlformats.org/officeDocument/2006/relationships/image" Target="../media/image21.png"/><Relationship Id="rId3" Type="http://schemas.openxmlformats.org/officeDocument/2006/relationships/tags" Target="../tags/tag465.xml"/><Relationship Id="rId22" Type="http://schemas.openxmlformats.org/officeDocument/2006/relationships/slideLayout" Target="../slideLayouts/slideLayout39.xml"/><Relationship Id="rId21" Type="http://schemas.openxmlformats.org/officeDocument/2006/relationships/tags" Target="../tags/tag482.xml"/><Relationship Id="rId20" Type="http://schemas.openxmlformats.org/officeDocument/2006/relationships/tags" Target="../tags/tag481.xml"/><Relationship Id="rId2" Type="http://schemas.openxmlformats.org/officeDocument/2006/relationships/tags" Target="../tags/tag464.xml"/><Relationship Id="rId19" Type="http://schemas.openxmlformats.org/officeDocument/2006/relationships/tags" Target="../tags/tag480.xml"/><Relationship Id="rId18" Type="http://schemas.openxmlformats.org/officeDocument/2006/relationships/tags" Target="../tags/tag479.xml"/><Relationship Id="rId17" Type="http://schemas.openxmlformats.org/officeDocument/2006/relationships/tags" Target="../tags/tag478.xml"/><Relationship Id="rId16" Type="http://schemas.openxmlformats.org/officeDocument/2006/relationships/tags" Target="../tags/tag477.xml"/><Relationship Id="rId15" Type="http://schemas.openxmlformats.org/officeDocument/2006/relationships/tags" Target="../tags/tag476.xml"/><Relationship Id="rId14" Type="http://schemas.openxmlformats.org/officeDocument/2006/relationships/tags" Target="../tags/tag475.xml"/><Relationship Id="rId13" Type="http://schemas.openxmlformats.org/officeDocument/2006/relationships/tags" Target="../tags/tag474.xml"/><Relationship Id="rId12" Type="http://schemas.openxmlformats.org/officeDocument/2006/relationships/tags" Target="../tags/tag473.xml"/><Relationship Id="rId11" Type="http://schemas.openxmlformats.org/officeDocument/2006/relationships/tags" Target="../tags/tag472.xml"/><Relationship Id="rId10" Type="http://schemas.openxmlformats.org/officeDocument/2006/relationships/tags" Target="../tags/tag471.xml"/><Relationship Id="rId1" Type="http://schemas.openxmlformats.org/officeDocument/2006/relationships/tags" Target="../tags/tag463.xml"/></Relationships>
</file>

<file path=ppt/slides/_rels/slide22.xml.rels><?xml version="1.0" encoding="UTF-8" standalone="yes"?>
<Relationships xmlns="http://schemas.openxmlformats.org/package/2006/relationships"><Relationship Id="rId9" Type="http://schemas.openxmlformats.org/officeDocument/2006/relationships/tags" Target="../tags/tag490.xml"/><Relationship Id="rId8" Type="http://schemas.openxmlformats.org/officeDocument/2006/relationships/tags" Target="../tags/tag489.xml"/><Relationship Id="rId7" Type="http://schemas.openxmlformats.org/officeDocument/2006/relationships/tags" Target="../tags/tag488.xml"/><Relationship Id="rId6" Type="http://schemas.openxmlformats.org/officeDocument/2006/relationships/tags" Target="../tags/tag487.xml"/><Relationship Id="rId5" Type="http://schemas.openxmlformats.org/officeDocument/2006/relationships/tags" Target="../tags/tag486.xml"/><Relationship Id="rId4" Type="http://schemas.openxmlformats.org/officeDocument/2006/relationships/image" Target="../media/image20.png"/><Relationship Id="rId37" Type="http://schemas.openxmlformats.org/officeDocument/2006/relationships/slideLayout" Target="../slideLayouts/slideLayout39.xml"/><Relationship Id="rId36" Type="http://schemas.openxmlformats.org/officeDocument/2006/relationships/tags" Target="../tags/tag517.xml"/><Relationship Id="rId35" Type="http://schemas.openxmlformats.org/officeDocument/2006/relationships/tags" Target="../tags/tag516.xml"/><Relationship Id="rId34" Type="http://schemas.openxmlformats.org/officeDocument/2006/relationships/tags" Target="../tags/tag515.xml"/><Relationship Id="rId33" Type="http://schemas.openxmlformats.org/officeDocument/2006/relationships/tags" Target="../tags/tag514.xml"/><Relationship Id="rId32" Type="http://schemas.openxmlformats.org/officeDocument/2006/relationships/tags" Target="../tags/tag513.xml"/><Relationship Id="rId31" Type="http://schemas.openxmlformats.org/officeDocument/2006/relationships/tags" Target="../tags/tag512.xml"/><Relationship Id="rId30" Type="http://schemas.openxmlformats.org/officeDocument/2006/relationships/tags" Target="../tags/tag511.xml"/><Relationship Id="rId3" Type="http://schemas.openxmlformats.org/officeDocument/2006/relationships/tags" Target="../tags/tag485.xml"/><Relationship Id="rId29" Type="http://schemas.openxmlformats.org/officeDocument/2006/relationships/tags" Target="../tags/tag510.xml"/><Relationship Id="rId28" Type="http://schemas.openxmlformats.org/officeDocument/2006/relationships/tags" Target="../tags/tag509.xml"/><Relationship Id="rId27" Type="http://schemas.openxmlformats.org/officeDocument/2006/relationships/tags" Target="../tags/tag508.xml"/><Relationship Id="rId26" Type="http://schemas.openxmlformats.org/officeDocument/2006/relationships/tags" Target="../tags/tag507.xml"/><Relationship Id="rId25" Type="http://schemas.openxmlformats.org/officeDocument/2006/relationships/tags" Target="../tags/tag506.xml"/><Relationship Id="rId24" Type="http://schemas.openxmlformats.org/officeDocument/2006/relationships/tags" Target="../tags/tag505.xml"/><Relationship Id="rId23" Type="http://schemas.openxmlformats.org/officeDocument/2006/relationships/tags" Target="../tags/tag504.xml"/><Relationship Id="rId22" Type="http://schemas.openxmlformats.org/officeDocument/2006/relationships/tags" Target="../tags/tag503.xml"/><Relationship Id="rId21" Type="http://schemas.openxmlformats.org/officeDocument/2006/relationships/tags" Target="../tags/tag502.xml"/><Relationship Id="rId20" Type="http://schemas.openxmlformats.org/officeDocument/2006/relationships/tags" Target="../tags/tag501.xml"/><Relationship Id="rId2" Type="http://schemas.openxmlformats.org/officeDocument/2006/relationships/tags" Target="../tags/tag484.xml"/><Relationship Id="rId19" Type="http://schemas.openxmlformats.org/officeDocument/2006/relationships/tags" Target="../tags/tag500.xml"/><Relationship Id="rId18" Type="http://schemas.openxmlformats.org/officeDocument/2006/relationships/tags" Target="../tags/tag499.xml"/><Relationship Id="rId17" Type="http://schemas.openxmlformats.org/officeDocument/2006/relationships/tags" Target="../tags/tag498.xml"/><Relationship Id="rId16" Type="http://schemas.openxmlformats.org/officeDocument/2006/relationships/tags" Target="../tags/tag497.xml"/><Relationship Id="rId15" Type="http://schemas.openxmlformats.org/officeDocument/2006/relationships/tags" Target="../tags/tag496.xml"/><Relationship Id="rId14" Type="http://schemas.openxmlformats.org/officeDocument/2006/relationships/tags" Target="../tags/tag495.xml"/><Relationship Id="rId13" Type="http://schemas.openxmlformats.org/officeDocument/2006/relationships/tags" Target="../tags/tag494.xml"/><Relationship Id="rId12" Type="http://schemas.openxmlformats.org/officeDocument/2006/relationships/tags" Target="../tags/tag493.xml"/><Relationship Id="rId11" Type="http://schemas.openxmlformats.org/officeDocument/2006/relationships/tags" Target="../tags/tag492.xml"/><Relationship Id="rId10" Type="http://schemas.openxmlformats.org/officeDocument/2006/relationships/tags" Target="../tags/tag491.xml"/><Relationship Id="rId1" Type="http://schemas.openxmlformats.org/officeDocument/2006/relationships/tags" Target="../tags/tag483.xml"/></Relationships>
</file>

<file path=ppt/slides/_rels/slide23.xml.rels><?xml version="1.0" encoding="UTF-8" standalone="yes"?>
<Relationships xmlns="http://schemas.openxmlformats.org/package/2006/relationships"><Relationship Id="rId9" Type="http://schemas.openxmlformats.org/officeDocument/2006/relationships/tags" Target="../tags/tag525.xml"/><Relationship Id="rId8" Type="http://schemas.openxmlformats.org/officeDocument/2006/relationships/tags" Target="../tags/tag524.xml"/><Relationship Id="rId7" Type="http://schemas.openxmlformats.org/officeDocument/2006/relationships/tags" Target="../tags/tag523.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image" Target="../media/image20.png"/><Relationship Id="rId33" Type="http://schemas.openxmlformats.org/officeDocument/2006/relationships/slideLayout" Target="../slideLayouts/slideLayout39.xml"/><Relationship Id="rId32" Type="http://schemas.openxmlformats.org/officeDocument/2006/relationships/image" Target="../media/image22.png"/><Relationship Id="rId31" Type="http://schemas.openxmlformats.org/officeDocument/2006/relationships/tags" Target="../tags/tag547.xml"/><Relationship Id="rId30" Type="http://schemas.openxmlformats.org/officeDocument/2006/relationships/tags" Target="../tags/tag546.xml"/><Relationship Id="rId3" Type="http://schemas.openxmlformats.org/officeDocument/2006/relationships/tags" Target="../tags/tag520.xml"/><Relationship Id="rId29" Type="http://schemas.openxmlformats.org/officeDocument/2006/relationships/tags" Target="../tags/tag545.xml"/><Relationship Id="rId28" Type="http://schemas.openxmlformats.org/officeDocument/2006/relationships/tags" Target="../tags/tag544.xml"/><Relationship Id="rId27" Type="http://schemas.openxmlformats.org/officeDocument/2006/relationships/tags" Target="../tags/tag543.xml"/><Relationship Id="rId26" Type="http://schemas.openxmlformats.org/officeDocument/2006/relationships/tags" Target="../tags/tag542.xml"/><Relationship Id="rId25" Type="http://schemas.openxmlformats.org/officeDocument/2006/relationships/tags" Target="../tags/tag541.xml"/><Relationship Id="rId24" Type="http://schemas.openxmlformats.org/officeDocument/2006/relationships/tags" Target="../tags/tag540.xml"/><Relationship Id="rId23" Type="http://schemas.openxmlformats.org/officeDocument/2006/relationships/tags" Target="../tags/tag539.xml"/><Relationship Id="rId22" Type="http://schemas.openxmlformats.org/officeDocument/2006/relationships/tags" Target="../tags/tag538.xml"/><Relationship Id="rId21" Type="http://schemas.openxmlformats.org/officeDocument/2006/relationships/tags" Target="../tags/tag537.xml"/><Relationship Id="rId20" Type="http://schemas.openxmlformats.org/officeDocument/2006/relationships/tags" Target="../tags/tag536.xml"/><Relationship Id="rId2" Type="http://schemas.openxmlformats.org/officeDocument/2006/relationships/tags" Target="../tags/tag519.xml"/><Relationship Id="rId19" Type="http://schemas.openxmlformats.org/officeDocument/2006/relationships/tags" Target="../tags/tag535.xml"/><Relationship Id="rId18" Type="http://schemas.openxmlformats.org/officeDocument/2006/relationships/tags" Target="../tags/tag534.xml"/><Relationship Id="rId17" Type="http://schemas.openxmlformats.org/officeDocument/2006/relationships/tags" Target="../tags/tag533.xml"/><Relationship Id="rId16" Type="http://schemas.openxmlformats.org/officeDocument/2006/relationships/tags" Target="../tags/tag532.xml"/><Relationship Id="rId15" Type="http://schemas.openxmlformats.org/officeDocument/2006/relationships/tags" Target="../tags/tag531.xml"/><Relationship Id="rId14" Type="http://schemas.openxmlformats.org/officeDocument/2006/relationships/tags" Target="../tags/tag530.xml"/><Relationship Id="rId13" Type="http://schemas.openxmlformats.org/officeDocument/2006/relationships/tags" Target="../tags/tag529.xml"/><Relationship Id="rId12" Type="http://schemas.openxmlformats.org/officeDocument/2006/relationships/tags" Target="../tags/tag528.xml"/><Relationship Id="rId11" Type="http://schemas.openxmlformats.org/officeDocument/2006/relationships/tags" Target="../tags/tag527.xml"/><Relationship Id="rId10" Type="http://schemas.openxmlformats.org/officeDocument/2006/relationships/tags" Target="../tags/tag526.xml"/><Relationship Id="rId1" Type="http://schemas.openxmlformats.org/officeDocument/2006/relationships/tags" Target="../tags/tag518.xml"/></Relationships>
</file>

<file path=ppt/slides/_rels/slide24.xml.rels><?xml version="1.0" encoding="UTF-8" standalone="yes"?>
<Relationships xmlns="http://schemas.openxmlformats.org/package/2006/relationships"><Relationship Id="rId9" Type="http://schemas.openxmlformats.org/officeDocument/2006/relationships/tags" Target="../tags/tag555.xml"/><Relationship Id="rId8" Type="http://schemas.openxmlformats.org/officeDocument/2006/relationships/tags" Target="../tags/tag554.xml"/><Relationship Id="rId7" Type="http://schemas.openxmlformats.org/officeDocument/2006/relationships/tags" Target="../tags/tag553.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image" Target="../media/image20.png"/><Relationship Id="rId3" Type="http://schemas.openxmlformats.org/officeDocument/2006/relationships/tags" Target="../tags/tag550.xml"/><Relationship Id="rId24" Type="http://schemas.openxmlformats.org/officeDocument/2006/relationships/slideLayout" Target="../slideLayouts/slideLayout39.xml"/><Relationship Id="rId23" Type="http://schemas.openxmlformats.org/officeDocument/2006/relationships/tags" Target="../tags/tag569.xml"/><Relationship Id="rId22" Type="http://schemas.openxmlformats.org/officeDocument/2006/relationships/tags" Target="../tags/tag568.xml"/><Relationship Id="rId21" Type="http://schemas.openxmlformats.org/officeDocument/2006/relationships/tags" Target="../tags/tag567.xml"/><Relationship Id="rId20" Type="http://schemas.openxmlformats.org/officeDocument/2006/relationships/tags" Target="../tags/tag566.xml"/><Relationship Id="rId2" Type="http://schemas.openxmlformats.org/officeDocument/2006/relationships/tags" Target="../tags/tag549.xml"/><Relationship Id="rId19" Type="http://schemas.openxmlformats.org/officeDocument/2006/relationships/tags" Target="../tags/tag565.xml"/><Relationship Id="rId18" Type="http://schemas.openxmlformats.org/officeDocument/2006/relationships/tags" Target="../tags/tag564.xml"/><Relationship Id="rId17" Type="http://schemas.openxmlformats.org/officeDocument/2006/relationships/tags" Target="../tags/tag563.xml"/><Relationship Id="rId16" Type="http://schemas.openxmlformats.org/officeDocument/2006/relationships/tags" Target="../tags/tag562.xml"/><Relationship Id="rId15" Type="http://schemas.openxmlformats.org/officeDocument/2006/relationships/tags" Target="../tags/tag561.xml"/><Relationship Id="rId14" Type="http://schemas.openxmlformats.org/officeDocument/2006/relationships/tags" Target="../tags/tag560.xml"/><Relationship Id="rId13" Type="http://schemas.openxmlformats.org/officeDocument/2006/relationships/tags" Target="../tags/tag559.xml"/><Relationship Id="rId12" Type="http://schemas.openxmlformats.org/officeDocument/2006/relationships/tags" Target="../tags/tag558.xml"/><Relationship Id="rId11" Type="http://schemas.openxmlformats.org/officeDocument/2006/relationships/tags" Target="../tags/tag557.xml"/><Relationship Id="rId10" Type="http://schemas.openxmlformats.org/officeDocument/2006/relationships/tags" Target="../tags/tag556.xml"/><Relationship Id="rId1" Type="http://schemas.openxmlformats.org/officeDocument/2006/relationships/tags" Target="../tags/tag548.xml"/></Relationships>
</file>

<file path=ppt/slides/_rels/slide25.xml.rels><?xml version="1.0" encoding="UTF-8" standalone="yes"?>
<Relationships xmlns="http://schemas.openxmlformats.org/package/2006/relationships"><Relationship Id="rId9" Type="http://schemas.openxmlformats.org/officeDocument/2006/relationships/tags" Target="../tags/tag577.xml"/><Relationship Id="rId8" Type="http://schemas.openxmlformats.org/officeDocument/2006/relationships/tags" Target="../tags/tag576.xml"/><Relationship Id="rId7" Type="http://schemas.openxmlformats.org/officeDocument/2006/relationships/tags" Target="../tags/tag575.xml"/><Relationship Id="rId6" Type="http://schemas.openxmlformats.org/officeDocument/2006/relationships/tags" Target="../tags/tag574.xml"/><Relationship Id="rId5" Type="http://schemas.openxmlformats.org/officeDocument/2006/relationships/tags" Target="../tags/tag573.xml"/><Relationship Id="rId4" Type="http://schemas.openxmlformats.org/officeDocument/2006/relationships/image" Target="../media/image20.png"/><Relationship Id="rId3" Type="http://schemas.openxmlformats.org/officeDocument/2006/relationships/tags" Target="../tags/tag572.xml"/><Relationship Id="rId2" Type="http://schemas.openxmlformats.org/officeDocument/2006/relationships/tags" Target="../tags/tag571.xml"/><Relationship Id="rId18" Type="http://schemas.openxmlformats.org/officeDocument/2006/relationships/slideLayout" Target="../slideLayouts/slideLayout39.xml"/><Relationship Id="rId17" Type="http://schemas.openxmlformats.org/officeDocument/2006/relationships/tags" Target="../tags/tag585.xml"/><Relationship Id="rId16" Type="http://schemas.openxmlformats.org/officeDocument/2006/relationships/tags" Target="../tags/tag584.xml"/><Relationship Id="rId15" Type="http://schemas.openxmlformats.org/officeDocument/2006/relationships/tags" Target="../tags/tag583.xml"/><Relationship Id="rId14" Type="http://schemas.openxmlformats.org/officeDocument/2006/relationships/tags" Target="../tags/tag582.xml"/><Relationship Id="rId13" Type="http://schemas.openxmlformats.org/officeDocument/2006/relationships/tags" Target="../tags/tag581.xml"/><Relationship Id="rId12" Type="http://schemas.openxmlformats.org/officeDocument/2006/relationships/tags" Target="../tags/tag580.xml"/><Relationship Id="rId11" Type="http://schemas.openxmlformats.org/officeDocument/2006/relationships/tags" Target="../tags/tag579.xml"/><Relationship Id="rId10" Type="http://schemas.openxmlformats.org/officeDocument/2006/relationships/tags" Target="../tags/tag578.xml"/><Relationship Id="rId1" Type="http://schemas.openxmlformats.org/officeDocument/2006/relationships/tags" Target="../tags/tag570.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589.xml"/><Relationship Id="rId5" Type="http://schemas.openxmlformats.org/officeDocument/2006/relationships/tags" Target="../tags/tag588.xml"/><Relationship Id="rId4" Type="http://schemas.openxmlformats.org/officeDocument/2006/relationships/image" Target="../media/image16.GIF"/><Relationship Id="rId3" Type="http://schemas.openxmlformats.org/officeDocument/2006/relationships/tags" Target="../tags/tag587.xml"/><Relationship Id="rId2" Type="http://schemas.openxmlformats.org/officeDocument/2006/relationships/image" Target="../media/image24.png"/><Relationship Id="rId1" Type="http://schemas.openxmlformats.org/officeDocument/2006/relationships/tags" Target="../tags/tag586.xml"/></Relationships>
</file>

<file path=ppt/slides/_rels/slide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17.GIF"/><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3" Type="http://schemas.openxmlformats.org/officeDocument/2006/relationships/notesSlide" Target="../notesSlides/notesSlide1.xml"/><Relationship Id="rId12" Type="http://schemas.openxmlformats.org/officeDocument/2006/relationships/slideLayout" Target="../slideLayouts/slideLayout1.xml"/><Relationship Id="rId11" Type="http://schemas.openxmlformats.org/officeDocument/2006/relationships/tags" Target="../tags/tag11.xml"/><Relationship Id="rId10" Type="http://schemas.openxmlformats.org/officeDocument/2006/relationships/image" Target="../media/image18.GIF"/><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1" Type="http://schemas.openxmlformats.org/officeDocument/2006/relationships/notesSlide" Target="../notesSlides/notesSlide2.xml"/><Relationship Id="rId30" Type="http://schemas.openxmlformats.org/officeDocument/2006/relationships/slideLayout" Target="../slideLayouts/slideLayout1.xml"/><Relationship Id="rId3" Type="http://schemas.openxmlformats.org/officeDocument/2006/relationships/tags" Target="../tags/tag14.xml"/><Relationship Id="rId29" Type="http://schemas.openxmlformats.org/officeDocument/2006/relationships/tags" Target="../tags/tag39.xml"/><Relationship Id="rId28" Type="http://schemas.openxmlformats.org/officeDocument/2006/relationships/tags" Target="../tags/tag38.xml"/><Relationship Id="rId27" Type="http://schemas.openxmlformats.org/officeDocument/2006/relationships/tags" Target="../tags/tag37.xml"/><Relationship Id="rId26" Type="http://schemas.openxmlformats.org/officeDocument/2006/relationships/tags" Target="../tags/tag36.xml"/><Relationship Id="rId25" Type="http://schemas.openxmlformats.org/officeDocument/2006/relationships/tags" Target="../tags/tag35.xml"/><Relationship Id="rId24" Type="http://schemas.openxmlformats.org/officeDocument/2006/relationships/tags" Target="../tags/tag34.xml"/><Relationship Id="rId23" Type="http://schemas.openxmlformats.org/officeDocument/2006/relationships/tags" Target="../tags/tag33.xml"/><Relationship Id="rId22" Type="http://schemas.openxmlformats.org/officeDocument/2006/relationships/tags" Target="../tags/tag32.xml"/><Relationship Id="rId21" Type="http://schemas.openxmlformats.org/officeDocument/2006/relationships/tags" Target="../tags/tag31.xml"/><Relationship Id="rId20" Type="http://schemas.openxmlformats.org/officeDocument/2006/relationships/tags" Target="../tags/tag30.xml"/><Relationship Id="rId2" Type="http://schemas.openxmlformats.org/officeDocument/2006/relationships/tags" Target="../tags/tag13.xml"/><Relationship Id="rId19" Type="http://schemas.openxmlformats.org/officeDocument/2006/relationships/tags" Target="../tags/tag29.xml"/><Relationship Id="rId18" Type="http://schemas.openxmlformats.org/officeDocument/2006/relationships/tags" Target="../tags/tag28.xml"/><Relationship Id="rId17" Type="http://schemas.openxmlformats.org/officeDocument/2006/relationships/tags" Target="../tags/tag27.xml"/><Relationship Id="rId16" Type="http://schemas.openxmlformats.org/officeDocument/2006/relationships/tags" Target="../tags/tag26.xml"/><Relationship Id="rId15" Type="http://schemas.openxmlformats.org/officeDocument/2006/relationships/tags" Target="../tags/tag25.xml"/><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image" Target="../media/image19.png"/><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2.xml"/></Relationships>
</file>

<file path=ppt/slides/_rels/slide5.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image" Target="../media/image20.png"/><Relationship Id="rId15" Type="http://schemas.openxmlformats.org/officeDocument/2006/relationships/notesSlide" Target="../notesSlides/notesSlide3.xml"/><Relationship Id="rId14" Type="http://schemas.openxmlformats.org/officeDocument/2006/relationships/slideLayout" Target="../slideLayouts/slideLayout1.xml"/><Relationship Id="rId13" Type="http://schemas.openxmlformats.org/officeDocument/2006/relationships/image" Target="../media/image17.GIF"/><Relationship Id="rId12" Type="http://schemas.openxmlformats.org/officeDocument/2006/relationships/tags" Target="../tags/tag49.xml"/><Relationship Id="rId11" Type="http://schemas.openxmlformats.org/officeDocument/2006/relationships/tags" Target="../tags/tag48.xml"/><Relationship Id="rId10" Type="http://schemas.openxmlformats.org/officeDocument/2006/relationships/image" Target="../media/image18.GIF"/><Relationship Id="rId1" Type="http://schemas.openxmlformats.org/officeDocument/2006/relationships/tags" Target="../tags/tag40.xml"/></Relationships>
</file>

<file path=ppt/slides/_rels/slide6.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image" Target="../media/image18.GIF"/><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6" Type="http://schemas.openxmlformats.org/officeDocument/2006/relationships/notesSlide" Target="../notesSlides/notesSlide4.xml"/><Relationship Id="rId15" Type="http://schemas.openxmlformats.org/officeDocument/2006/relationships/slideLayout" Target="../slideLayouts/slideLayout1.xml"/><Relationship Id="rId14" Type="http://schemas.openxmlformats.org/officeDocument/2006/relationships/image" Target="../media/image17.GIF"/><Relationship Id="rId13" Type="http://schemas.openxmlformats.org/officeDocument/2006/relationships/tags" Target="../tags/tag60.xml"/><Relationship Id="rId12" Type="http://schemas.openxmlformats.org/officeDocument/2006/relationships/image" Target="../media/image21.png"/><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50.xml"/></Relationships>
</file>

<file path=ppt/slides/_rels/slide7.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image" Target="../media/image22.png"/><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image" Target="../media/image21.png"/><Relationship Id="rId28" Type="http://schemas.openxmlformats.org/officeDocument/2006/relationships/slideLayout" Target="../slideLayouts/slideLayout39.xml"/><Relationship Id="rId27" Type="http://schemas.openxmlformats.org/officeDocument/2006/relationships/tags" Target="../tags/tag85.xml"/><Relationship Id="rId26" Type="http://schemas.openxmlformats.org/officeDocument/2006/relationships/tags" Target="../tags/tag84.xml"/><Relationship Id="rId25" Type="http://schemas.openxmlformats.org/officeDocument/2006/relationships/tags" Target="../tags/tag83.xml"/><Relationship Id="rId24" Type="http://schemas.openxmlformats.org/officeDocument/2006/relationships/tags" Target="../tags/tag82.xml"/><Relationship Id="rId23" Type="http://schemas.openxmlformats.org/officeDocument/2006/relationships/tags" Target="../tags/tag81.xml"/><Relationship Id="rId22" Type="http://schemas.openxmlformats.org/officeDocument/2006/relationships/tags" Target="../tags/tag80.xml"/><Relationship Id="rId21" Type="http://schemas.openxmlformats.org/officeDocument/2006/relationships/tags" Target="../tags/tag79.xml"/><Relationship Id="rId20" Type="http://schemas.openxmlformats.org/officeDocument/2006/relationships/tags" Target="../tags/tag78.xml"/><Relationship Id="rId2" Type="http://schemas.openxmlformats.org/officeDocument/2006/relationships/tags" Target="../tags/tag62.xml"/><Relationship Id="rId19" Type="http://schemas.openxmlformats.org/officeDocument/2006/relationships/tags" Target="../tags/tag77.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tags" Target="../tags/tag61.xml"/></Relationships>
</file>

<file path=ppt/slides/_rels/slide8.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6" Type="http://schemas.openxmlformats.org/officeDocument/2006/relationships/notesSlide" Target="../notesSlides/notesSlide5.xml"/><Relationship Id="rId15" Type="http://schemas.openxmlformats.org/officeDocument/2006/relationships/slideLayout" Target="../slideLayouts/slideLayout1.xml"/><Relationship Id="rId14" Type="http://schemas.openxmlformats.org/officeDocument/2006/relationships/image" Target="../media/image23.png"/><Relationship Id="rId13" Type="http://schemas.openxmlformats.org/officeDocument/2006/relationships/tags" Target="../tags/tag97.xml"/><Relationship Id="rId12" Type="http://schemas.openxmlformats.org/officeDocument/2006/relationships/tags" Target="../tags/tag96.xml"/><Relationship Id="rId11" Type="http://schemas.openxmlformats.org/officeDocument/2006/relationships/image" Target="../media/image19.png"/><Relationship Id="rId10" Type="http://schemas.openxmlformats.org/officeDocument/2006/relationships/tags" Target="../tags/tag95.xml"/><Relationship Id="rId1" Type="http://schemas.openxmlformats.org/officeDocument/2006/relationships/tags" Target="../tags/tag86.xml"/></Relationships>
</file>

<file path=ppt/slides/_rels/slide9.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image" Target="../media/image22.png"/><Relationship Id="rId50" Type="http://schemas.openxmlformats.org/officeDocument/2006/relationships/slideLayout" Target="../slideLayouts/slideLayout39.xml"/><Relationship Id="rId5" Type="http://schemas.openxmlformats.org/officeDocument/2006/relationships/tags" Target="../tags/tag101.xml"/><Relationship Id="rId49" Type="http://schemas.openxmlformats.org/officeDocument/2006/relationships/tags" Target="../tags/tag144.xml"/><Relationship Id="rId48" Type="http://schemas.openxmlformats.org/officeDocument/2006/relationships/tags" Target="../tags/tag143.xml"/><Relationship Id="rId47" Type="http://schemas.openxmlformats.org/officeDocument/2006/relationships/tags" Target="../tags/tag142.xml"/><Relationship Id="rId46" Type="http://schemas.openxmlformats.org/officeDocument/2006/relationships/tags" Target="../tags/tag141.xml"/><Relationship Id="rId45" Type="http://schemas.openxmlformats.org/officeDocument/2006/relationships/tags" Target="../tags/tag140.xml"/><Relationship Id="rId44" Type="http://schemas.openxmlformats.org/officeDocument/2006/relationships/tags" Target="../tags/tag139.xml"/><Relationship Id="rId43" Type="http://schemas.openxmlformats.org/officeDocument/2006/relationships/tags" Target="../tags/tag138.xml"/><Relationship Id="rId42" Type="http://schemas.openxmlformats.org/officeDocument/2006/relationships/tags" Target="../tags/tag137.xml"/><Relationship Id="rId41" Type="http://schemas.openxmlformats.org/officeDocument/2006/relationships/tags" Target="../tags/tag136.xml"/><Relationship Id="rId40" Type="http://schemas.openxmlformats.org/officeDocument/2006/relationships/tags" Target="../tags/tag135.xml"/><Relationship Id="rId4" Type="http://schemas.openxmlformats.org/officeDocument/2006/relationships/tags" Target="../tags/tag100.xml"/><Relationship Id="rId39" Type="http://schemas.openxmlformats.org/officeDocument/2006/relationships/tags" Target="../tags/tag134.xml"/><Relationship Id="rId38" Type="http://schemas.openxmlformats.org/officeDocument/2006/relationships/tags" Target="../tags/tag133.xml"/><Relationship Id="rId37" Type="http://schemas.openxmlformats.org/officeDocument/2006/relationships/tags" Target="../tags/tag132.xml"/><Relationship Id="rId36" Type="http://schemas.openxmlformats.org/officeDocument/2006/relationships/tags" Target="../tags/tag131.xml"/><Relationship Id="rId35" Type="http://schemas.openxmlformats.org/officeDocument/2006/relationships/tags" Target="../tags/tag130.xml"/><Relationship Id="rId34" Type="http://schemas.openxmlformats.org/officeDocument/2006/relationships/tags" Target="../tags/tag129.xml"/><Relationship Id="rId33" Type="http://schemas.openxmlformats.org/officeDocument/2006/relationships/tags" Target="../tags/tag128.xml"/><Relationship Id="rId32" Type="http://schemas.openxmlformats.org/officeDocument/2006/relationships/tags" Target="../tags/tag127.xml"/><Relationship Id="rId31" Type="http://schemas.openxmlformats.org/officeDocument/2006/relationships/tags" Target="../tags/tag126.xml"/><Relationship Id="rId30" Type="http://schemas.openxmlformats.org/officeDocument/2006/relationships/tags" Target="../tags/tag125.xml"/><Relationship Id="rId3" Type="http://schemas.openxmlformats.org/officeDocument/2006/relationships/image" Target="../media/image21.png"/><Relationship Id="rId29" Type="http://schemas.openxmlformats.org/officeDocument/2006/relationships/tags" Target="../tags/tag124.xml"/><Relationship Id="rId28" Type="http://schemas.openxmlformats.org/officeDocument/2006/relationships/tags" Target="../tags/tag123.xml"/><Relationship Id="rId27" Type="http://schemas.openxmlformats.org/officeDocument/2006/relationships/tags" Target="../tags/tag122.xml"/><Relationship Id="rId26" Type="http://schemas.openxmlformats.org/officeDocument/2006/relationships/tags" Target="../tags/tag121.xml"/><Relationship Id="rId25" Type="http://schemas.openxmlformats.org/officeDocument/2006/relationships/tags" Target="../tags/tag120.xml"/><Relationship Id="rId24" Type="http://schemas.openxmlformats.org/officeDocument/2006/relationships/tags" Target="../tags/tag119.xml"/><Relationship Id="rId23" Type="http://schemas.openxmlformats.org/officeDocument/2006/relationships/tags" Target="../tags/tag118.xml"/><Relationship Id="rId22" Type="http://schemas.openxmlformats.org/officeDocument/2006/relationships/tags" Target="../tags/tag117.xml"/><Relationship Id="rId21" Type="http://schemas.openxmlformats.org/officeDocument/2006/relationships/tags" Target="../tags/tag116.xml"/><Relationship Id="rId20" Type="http://schemas.openxmlformats.org/officeDocument/2006/relationships/tags" Target="../tags/tag115.xml"/><Relationship Id="rId2" Type="http://schemas.openxmlformats.org/officeDocument/2006/relationships/tags" Target="../tags/tag99.xml"/><Relationship Id="rId19" Type="http://schemas.openxmlformats.org/officeDocument/2006/relationships/tags" Target="../tags/tag114.xml"/><Relationship Id="rId18" Type="http://schemas.openxmlformats.org/officeDocument/2006/relationships/tags" Target="../tags/tag113.xml"/><Relationship Id="rId17" Type="http://schemas.openxmlformats.org/officeDocument/2006/relationships/tags" Target="../tags/tag112.xml"/><Relationship Id="rId16" Type="http://schemas.openxmlformats.org/officeDocument/2006/relationships/tags" Target="../tags/tag111.xml"/><Relationship Id="rId15" Type="http://schemas.openxmlformats.org/officeDocument/2006/relationships/tags" Target="../tags/tag110.xml"/><Relationship Id="rId14" Type="http://schemas.openxmlformats.org/officeDocument/2006/relationships/tags" Target="../tags/tag109.xml"/><Relationship Id="rId13" Type="http://schemas.openxmlformats.org/officeDocument/2006/relationships/tags" Target="../tags/tag108.xml"/><Relationship Id="rId12" Type="http://schemas.openxmlformats.org/officeDocument/2006/relationships/tags" Target="../tags/tag107.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tags" Target="../tags/tag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文本框 21"/>
          <p:cNvSpPr txBox="1"/>
          <p:nvPr>
            <p:custDataLst>
              <p:tags r:id="rId1"/>
            </p:custDataLst>
          </p:nvPr>
        </p:nvSpPr>
        <p:spPr>
          <a:xfrm>
            <a:off x="6612255" y="2216150"/>
            <a:ext cx="5490210" cy="1104265"/>
          </a:xfrm>
          <a:prstGeom prst="rect">
            <a:avLst/>
          </a:prstGeom>
          <a:noFill/>
          <a:ln>
            <a:solidFill>
              <a:schemeClr val="accent6">
                <a:lumMod val="40000"/>
                <a:lumOff val="60000"/>
              </a:schemeClr>
            </a:solidFill>
          </a:ln>
          <a:extLst>
            <a:ext uri="{909E8E84-426E-40DD-AFC4-6F175D3DCCD1}">
              <a14:hiddenFill xmlns:a14="http://schemas.microsoft.com/office/drawing/2010/main">
                <a:solidFill>
                  <a:srgbClr val="C0504D">
                    <a:lumMod val="20000"/>
                    <a:lumOff val="80000"/>
                  </a:srgbClr>
                </a:solidFill>
              </a14:hiddenFill>
            </a:ext>
          </a:extLst>
        </p:spPr>
        <p:txBody>
          <a:bodyPr wrap="square">
            <a:spAutoFit/>
          </a:bodyPr>
          <a:p>
            <a:pPr marL="0" marR="0" lvl="0" indent="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28. Why did the researchers ask the woman to do bicycle exercise?</a:t>
            </a:r>
            <a:endParaRPr kumimoji="0" lang="en-US" altLang="zh-CN" sz="1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A. To predict their maximum heart rate.</a:t>
            </a:r>
            <a:endParaRPr kumimoji="0" lang="en-US" altLang="zh-CN" sz="1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B. To assess their cardiovascular capacity</a:t>
            </a:r>
            <a:endParaRPr kumimoji="0" lang="en-US" altLang="zh-CN" sz="1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C. To change their habits of working out</a:t>
            </a:r>
            <a:endParaRPr kumimoji="0" lang="en-US" altLang="zh-CN" sz="1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rPr>
              <a:t>D. To detect their potential health problems</a:t>
            </a:r>
            <a:endParaRPr kumimoji="0" lang="en-US" altLang="zh-CN" sz="14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custDataLst>
              <p:tags r:id="rId2"/>
            </p:custDataLst>
          </p:nvPr>
        </p:nvSpPr>
        <p:spPr>
          <a:xfrm>
            <a:off x="6609080" y="3402965"/>
            <a:ext cx="5494655" cy="1181100"/>
          </a:xfrm>
          <a:prstGeom prst="rect">
            <a:avLst/>
          </a:prstGeom>
          <a:noFill/>
          <a:ln>
            <a:solidFill>
              <a:schemeClr val="accent6">
                <a:lumMod val="40000"/>
                <a:lumOff val="60000"/>
              </a:schemeClr>
            </a:solidFill>
          </a:ln>
        </p:spPr>
        <p:txBody>
          <a:bodyPr wrap="square" rtlCol="0" anchor="t">
            <a:spAutoFit/>
          </a:bodyPr>
          <a:p>
            <a:pPr indent="0" fontAlgn="auto">
              <a:lnSpc>
                <a:spcPts val="1700"/>
              </a:lnSpc>
            </a:pPr>
            <a:r>
              <a:rPr sz="1400" b="1">
                <a:solidFill>
                  <a:srgbClr val="EEECE1">
                    <a:lumMod val="10000"/>
                  </a:srgbClr>
                </a:solidFill>
                <a:latin typeface="Times New Roman" panose="02020603050405020304" pitchFamily="18" charset="0"/>
                <a:cs typeface="Times New Roman" panose="02020603050405020304" pitchFamily="18" charset="0"/>
              </a:rPr>
              <a:t>29. What do we know about Dr Horder's study?</a:t>
            </a:r>
            <a:endParaRPr sz="1400" b="1">
              <a:solidFill>
                <a:srgbClr val="EEECE1">
                  <a:lumMod val="10000"/>
                </a:srgbClr>
              </a:solidFill>
              <a:latin typeface="Times New Roman" panose="02020603050405020304" pitchFamily="18" charset="0"/>
              <a:cs typeface="Times New Roman" panose="02020603050405020304" pitchFamily="18" charset="0"/>
            </a:endParaRPr>
          </a:p>
          <a:p>
            <a:pPr indent="0" fontAlgn="auto">
              <a:lnSpc>
                <a:spcPts val="1700"/>
              </a:lnSpc>
            </a:pPr>
            <a:r>
              <a:rPr sz="1400" b="1">
                <a:solidFill>
                  <a:srgbClr val="EEECE1">
                    <a:lumMod val="10000"/>
                  </a:srgbClr>
                </a:solidFill>
                <a:latin typeface="Times New Roman" panose="02020603050405020304" pitchFamily="18" charset="0"/>
                <a:cs typeface="Times New Roman" panose="02020603050405020304" pitchFamily="18" charset="0"/>
              </a:rPr>
              <a:t>A. It aimed to find a cure for dementia.       	</a:t>
            </a:r>
            <a:endParaRPr sz="1400" b="1">
              <a:solidFill>
                <a:srgbClr val="EEECE1">
                  <a:lumMod val="10000"/>
                </a:srgbClr>
              </a:solidFill>
              <a:latin typeface="Times New Roman" panose="02020603050405020304" pitchFamily="18" charset="0"/>
              <a:cs typeface="Times New Roman" panose="02020603050405020304" pitchFamily="18" charset="0"/>
            </a:endParaRPr>
          </a:p>
          <a:p>
            <a:pPr indent="0" fontAlgn="auto">
              <a:lnSpc>
                <a:spcPts val="1700"/>
              </a:lnSpc>
            </a:pPr>
            <a:r>
              <a:rPr sz="1400" b="1">
                <a:solidFill>
                  <a:srgbClr val="EEECE1">
                    <a:lumMod val="10000"/>
                  </a:srgbClr>
                </a:solidFill>
                <a:latin typeface="Times New Roman" panose="02020603050405020304" pitchFamily="18" charset="0"/>
                <a:cs typeface="Times New Roman" panose="02020603050405020304" pitchFamily="18" charset="0"/>
              </a:rPr>
              <a:t>B. Data collection was a lengthy process.</a:t>
            </a:r>
            <a:endParaRPr sz="1400" b="1">
              <a:solidFill>
                <a:srgbClr val="EEECE1">
                  <a:lumMod val="10000"/>
                </a:srgbClr>
              </a:solidFill>
              <a:latin typeface="Times New Roman" panose="02020603050405020304" pitchFamily="18" charset="0"/>
              <a:cs typeface="Times New Roman" panose="02020603050405020304" pitchFamily="18" charset="0"/>
            </a:endParaRPr>
          </a:p>
          <a:p>
            <a:pPr indent="0" fontAlgn="auto">
              <a:lnSpc>
                <a:spcPts val="1700"/>
              </a:lnSpc>
            </a:pPr>
            <a:r>
              <a:rPr sz="1400" b="1">
                <a:solidFill>
                  <a:srgbClr val="EEECE1">
                    <a:lumMod val="10000"/>
                  </a:srgbClr>
                </a:solidFill>
                <a:latin typeface="Times New Roman" panose="02020603050405020304" pitchFamily="18" charset="0"/>
                <a:cs typeface="Times New Roman" panose="02020603050405020304" pitchFamily="18" charset="0"/>
              </a:rPr>
              <a:t>C. Some participants withdrew from it.       	</a:t>
            </a:r>
            <a:endParaRPr sz="1400" b="1">
              <a:solidFill>
                <a:srgbClr val="EEECE1">
                  <a:lumMod val="10000"/>
                </a:srgbClr>
              </a:solidFill>
              <a:latin typeface="Times New Roman" panose="02020603050405020304" pitchFamily="18" charset="0"/>
              <a:cs typeface="Times New Roman" panose="02020603050405020304" pitchFamily="18" charset="0"/>
            </a:endParaRPr>
          </a:p>
          <a:p>
            <a:pPr indent="0" fontAlgn="auto">
              <a:lnSpc>
                <a:spcPts val="1700"/>
              </a:lnSpc>
            </a:pPr>
            <a:r>
              <a:rPr sz="1400" b="1">
                <a:solidFill>
                  <a:srgbClr val="EEECE1">
                    <a:lumMod val="10000"/>
                  </a:srgbClr>
                </a:solidFill>
                <a:latin typeface="Times New Roman" panose="02020603050405020304" pitchFamily="18" charset="0"/>
                <a:cs typeface="Times New Roman" panose="02020603050405020304" pitchFamily="18" charset="0"/>
              </a:rPr>
              <a:t>D. The results were far from satisfactory.</a:t>
            </a:r>
            <a:endParaRPr sz="1400" b="1">
              <a:solidFill>
                <a:srgbClr val="EEECE1">
                  <a:lumMod val="10000"/>
                </a:srgbClr>
              </a:solidFill>
              <a:latin typeface="Times New Roman" panose="02020603050405020304" pitchFamily="18" charset="0"/>
              <a:cs typeface="Times New Roman" panose="02020603050405020304" pitchFamily="18" charset="0"/>
            </a:endParaRPr>
          </a:p>
        </p:txBody>
      </p:sp>
      <p:sp>
        <p:nvSpPr>
          <p:cNvPr id="6" name="文本框 5"/>
          <p:cNvSpPr txBox="1"/>
          <p:nvPr>
            <p:custDataLst>
              <p:tags r:id="rId3"/>
            </p:custDataLst>
          </p:nvPr>
        </p:nvSpPr>
        <p:spPr>
          <a:xfrm>
            <a:off x="1967865" y="50165"/>
            <a:ext cx="9024620" cy="583565"/>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2022年1月浙江卷</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 </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pic>
        <p:nvPicPr>
          <p:cNvPr id="4" name="图片 3"/>
          <p:cNvPicPr>
            <a:picLocks noChangeAspect="1"/>
          </p:cNvPicPr>
          <p:nvPr>
            <p:custDataLst>
              <p:tags r:id="rId4"/>
            </p:custDataLst>
          </p:nvPr>
        </p:nvPicPr>
        <p:blipFill>
          <a:blip r:embed="rId5">
            <a:clrChange>
              <a:clrFrom>
                <a:srgbClr val="FFFFFF">
                  <a:alpha val="100000"/>
                </a:srgbClr>
              </a:clrFrom>
              <a:clrTo>
                <a:srgbClr val="FFFFFF">
                  <a:alpha val="100000"/>
                  <a:alpha val="0"/>
                </a:srgbClr>
              </a:clrTo>
            </a:clrChange>
          </a:blip>
          <a:srcRect l="1260" t="7605" b="16744"/>
          <a:stretch>
            <a:fillRect/>
          </a:stretch>
        </p:blipFill>
        <p:spPr>
          <a:xfrm>
            <a:off x="-48260" y="0"/>
            <a:ext cx="1990725" cy="945515"/>
          </a:xfrm>
          <a:prstGeom prst="rect">
            <a:avLst/>
          </a:prstGeom>
        </p:spPr>
      </p:pic>
      <p:sp>
        <p:nvSpPr>
          <p:cNvPr id="47" name="文本框 46"/>
          <p:cNvSpPr txBox="1"/>
          <p:nvPr>
            <p:custDataLst>
              <p:tags r:id="rId6"/>
            </p:custDataLst>
          </p:nvPr>
        </p:nvSpPr>
        <p:spPr>
          <a:xfrm>
            <a:off x="292100" y="1013460"/>
            <a:ext cx="6187440" cy="5692775"/>
          </a:xfrm>
          <a:prstGeom prst="rect">
            <a:avLst/>
          </a:prstGeom>
          <a:noFill/>
          <a:ln>
            <a:solidFill>
              <a:schemeClr val="tx2">
                <a:lumMod val="40000"/>
                <a:lumOff val="60000"/>
              </a:schemeClr>
            </a:solidFill>
          </a:ln>
        </p:spPr>
        <p:txBody>
          <a:bodyPr wrap="square" rtlCol="0" anchor="t">
            <a:spAutoFit/>
          </a:bodyPr>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The benefits of regular exercise are well documented but there's a new bonus to add to the ever-growing list. New research found that middle-aged women who were physically fit could be nearly 90 percent less likely to develop dementia(</a:t>
            </a:r>
            <a:r>
              <a:rPr lang="zh-CN" altLang="en-US"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失智症</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)in later life --- and if they did, it came on a decade later than less sporty women.</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Lead researcher Dr Helena </a:t>
            </a:r>
            <a:r>
              <a:rPr lang="en-US" altLang="zh-CN" sz="140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Hörder</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of the University of Gothenburg in Sweden, said: "These findings are exciting because it's possible that improving people's cardiovascular(</a:t>
            </a:r>
            <a:r>
              <a:rPr lang="zh-CN" altLang="en-US"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心血管的</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fitness in middle age could delay or even prevent them from developing dementia."</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For the study, 191 women with an average age of 50 took a bicycle exercise test until they were tired out to measure their peak (</a:t>
            </a:r>
            <a:r>
              <a:rPr lang="zh-CN" altLang="en-US"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最大值的</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cardiovascular capacity. The average peak workload was measured at 103 watts.</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 total of 40 women met the criteria for a high fitness level with a capacity of 120 watts or higher, while 92 women were in the medium fitness category. A total of 59 were of low fitness level, with a peak workload of 80 watts or less, or having their tests stopped because of health problems.</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These women were then tested for dementia six times over the following four decades. During that time, 44 of the women developed dementia. Five percent of the highly fit women developed dementia, compared to 25 percent of the women with medium fitness and 32 percent of the women with low fitness.</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“However, this study does not show cause and effect between cardiovascular fitness and dementia, it only shows an association," said </a:t>
            </a:r>
            <a:r>
              <a:rPr lang="en-US" altLang="zh-CN" sz="140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Hörder</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"More research is needed to see if improved fitness could have a positive effect on the risk of dementia and also to look at when during a lifetime a high fitness level is most important. " She also admitted that a relatively small number of women were studied, all of whom were from Sweden, so the results might not be applicable to other groups.</a:t>
            </a:r>
            <a:endParaRPr lang="zh-CN" altLang="en-US" sz="1400"/>
          </a:p>
        </p:txBody>
      </p:sp>
      <p:pic>
        <p:nvPicPr>
          <p:cNvPr id="48" name="图片 47"/>
          <p:cNvPicPr>
            <a:picLocks noChangeAspect="1"/>
          </p:cNvPicPr>
          <p:nvPr>
            <p:custDataLst>
              <p:tags r:id="rId7"/>
            </p:custDataLst>
          </p:nvPr>
        </p:nvPicPr>
        <p:blipFill>
          <a:blip r:embed="rId8"/>
          <a:stretch>
            <a:fillRect/>
          </a:stretch>
        </p:blipFill>
        <p:spPr>
          <a:xfrm>
            <a:off x="636270" y="4834890"/>
            <a:ext cx="469265" cy="648335"/>
          </a:xfrm>
          <a:prstGeom prst="rect">
            <a:avLst/>
          </a:prstGeom>
        </p:spPr>
      </p:pic>
      <p:sp>
        <p:nvSpPr>
          <p:cNvPr id="49" name="圆角矩形 48"/>
          <p:cNvSpPr/>
          <p:nvPr>
            <p:custDataLst>
              <p:tags r:id="rId9"/>
            </p:custDataLst>
          </p:nvPr>
        </p:nvSpPr>
        <p:spPr>
          <a:xfrm>
            <a:off x="371475" y="1272540"/>
            <a:ext cx="6006465" cy="57975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0" name="圆角矩形 49"/>
          <p:cNvSpPr/>
          <p:nvPr>
            <p:custDataLst>
              <p:tags r:id="rId10"/>
            </p:custDataLst>
          </p:nvPr>
        </p:nvSpPr>
        <p:spPr>
          <a:xfrm>
            <a:off x="372110" y="2159000"/>
            <a:ext cx="6063615" cy="56197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1" name="圆角矩形 50"/>
          <p:cNvSpPr/>
          <p:nvPr>
            <p:custDataLst>
              <p:tags r:id="rId11"/>
            </p:custDataLst>
          </p:nvPr>
        </p:nvSpPr>
        <p:spPr>
          <a:xfrm>
            <a:off x="1753235" y="4265930"/>
            <a:ext cx="1186815"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rgbClr val="7030A0"/>
              </a:solidFill>
              <a:latin typeface="Calibri" panose="020F0502020204030204" charset="0"/>
              <a:ea typeface="宋体" panose="02010600030101010101" pitchFamily="2" charset="-122"/>
            </a:endParaRPr>
          </a:p>
        </p:txBody>
      </p:sp>
      <p:sp>
        <p:nvSpPr>
          <p:cNvPr id="52" name="圆角矩形 51"/>
          <p:cNvSpPr/>
          <p:nvPr>
            <p:custDataLst>
              <p:tags r:id="rId12"/>
            </p:custDataLst>
          </p:nvPr>
        </p:nvSpPr>
        <p:spPr>
          <a:xfrm>
            <a:off x="2321560" y="2975610"/>
            <a:ext cx="618490"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3" name="圆角矩形 52"/>
          <p:cNvSpPr/>
          <p:nvPr>
            <p:custDataLst>
              <p:tags r:id="rId13"/>
            </p:custDataLst>
          </p:nvPr>
        </p:nvSpPr>
        <p:spPr>
          <a:xfrm>
            <a:off x="393700" y="4037965"/>
            <a:ext cx="711835"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4" name="圆角矩形 53"/>
          <p:cNvSpPr/>
          <p:nvPr>
            <p:custDataLst>
              <p:tags r:id="rId14"/>
            </p:custDataLst>
          </p:nvPr>
        </p:nvSpPr>
        <p:spPr>
          <a:xfrm>
            <a:off x="2708910" y="3203575"/>
            <a:ext cx="725170"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5" name="圆角矩形 54"/>
          <p:cNvSpPr/>
          <p:nvPr>
            <p:custDataLst>
              <p:tags r:id="rId15"/>
            </p:custDataLst>
          </p:nvPr>
        </p:nvSpPr>
        <p:spPr>
          <a:xfrm>
            <a:off x="2272665" y="5130800"/>
            <a:ext cx="102933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6" name="圆角矩形 55"/>
          <p:cNvSpPr/>
          <p:nvPr>
            <p:custDataLst>
              <p:tags r:id="rId16"/>
            </p:custDataLst>
          </p:nvPr>
        </p:nvSpPr>
        <p:spPr>
          <a:xfrm>
            <a:off x="2084705" y="5358130"/>
            <a:ext cx="783590"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7" name="圆角矩形 56"/>
          <p:cNvSpPr/>
          <p:nvPr>
            <p:custDataLst>
              <p:tags r:id="rId17"/>
            </p:custDataLst>
          </p:nvPr>
        </p:nvSpPr>
        <p:spPr>
          <a:xfrm>
            <a:off x="4209415" y="6172200"/>
            <a:ext cx="181419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8" name="圆角矩形 57"/>
          <p:cNvSpPr/>
          <p:nvPr>
            <p:custDataLst>
              <p:tags r:id="rId18"/>
            </p:custDataLst>
          </p:nvPr>
        </p:nvSpPr>
        <p:spPr>
          <a:xfrm>
            <a:off x="5063490" y="5313680"/>
            <a:ext cx="126047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9" name="圆角矩形 58"/>
          <p:cNvSpPr/>
          <p:nvPr>
            <p:custDataLst>
              <p:tags r:id="rId19"/>
            </p:custDataLst>
          </p:nvPr>
        </p:nvSpPr>
        <p:spPr>
          <a:xfrm>
            <a:off x="6055995" y="2795905"/>
            <a:ext cx="321310"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61" name="圆角矩形 60"/>
          <p:cNvSpPr/>
          <p:nvPr>
            <p:custDataLst>
              <p:tags r:id="rId20"/>
            </p:custDataLst>
          </p:nvPr>
        </p:nvSpPr>
        <p:spPr>
          <a:xfrm>
            <a:off x="292100" y="5542915"/>
            <a:ext cx="106997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7" name="圆角矩形 6"/>
          <p:cNvSpPr/>
          <p:nvPr>
            <p:custDataLst>
              <p:tags r:id="rId21"/>
            </p:custDataLst>
          </p:nvPr>
        </p:nvSpPr>
        <p:spPr>
          <a:xfrm>
            <a:off x="10169525" y="2216150"/>
            <a:ext cx="1477645" cy="236220"/>
          </a:xfrm>
          <a:prstGeom prst="roundRect">
            <a:avLst/>
          </a:prstGeom>
          <a:solidFill>
            <a:srgbClr val="FFFF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3" name="圆角矩形 22"/>
          <p:cNvSpPr/>
          <p:nvPr>
            <p:custDataLst>
              <p:tags r:id="rId22"/>
            </p:custDataLst>
          </p:nvPr>
        </p:nvSpPr>
        <p:spPr>
          <a:xfrm>
            <a:off x="8064500" y="2628265"/>
            <a:ext cx="1682750" cy="236220"/>
          </a:xfrm>
          <a:prstGeom prst="roundRect">
            <a:avLst/>
          </a:prstGeom>
          <a:solidFill>
            <a:srgbClr val="00B05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4" name="圆角矩形 23"/>
          <p:cNvSpPr/>
          <p:nvPr>
            <p:custDataLst>
              <p:tags r:id="rId23"/>
            </p:custDataLst>
          </p:nvPr>
        </p:nvSpPr>
        <p:spPr>
          <a:xfrm>
            <a:off x="6866890" y="2654300"/>
            <a:ext cx="697230"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4" name="矩形: 圆角 10"/>
          <p:cNvSpPr/>
          <p:nvPr>
            <p:custDataLst>
              <p:tags r:id="rId24"/>
            </p:custDataLst>
          </p:nvPr>
        </p:nvSpPr>
        <p:spPr>
          <a:xfrm>
            <a:off x="4430395" y="2720975"/>
            <a:ext cx="1626870" cy="254635"/>
          </a:xfrm>
          <a:prstGeom prst="roundRect">
            <a:avLst/>
          </a:prstGeom>
          <a:solidFill>
            <a:srgbClr val="FFFF00">
              <a:alpha val="28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5" name="减号 4"/>
          <p:cNvSpPr/>
          <p:nvPr>
            <p:custDataLst>
              <p:tags r:id="rId25"/>
            </p:custDataLst>
          </p:nvPr>
        </p:nvSpPr>
        <p:spPr>
          <a:xfrm>
            <a:off x="7754620" y="3762375"/>
            <a:ext cx="1092200" cy="76200"/>
          </a:xfrm>
          <a:prstGeom prst="mathMinus">
            <a:avLst/>
          </a:prstGeom>
          <a:solidFill>
            <a:srgbClr val="C00000">
              <a:alpha val="43000"/>
            </a:srgbClr>
          </a:solidFill>
          <a:ln>
            <a:solidFill>
              <a:srgbClr val="C00000"/>
            </a:solidFill>
          </a:ln>
        </p:spPr>
        <p:style>
          <a:lnRef idx="2">
            <a:srgbClr val="4F81BD">
              <a:shade val="50000"/>
            </a:srgbClr>
          </a:lnRef>
          <a:fillRef idx="1">
            <a:srgbClr val="4F81BD"/>
          </a:fillRef>
          <a:effectRef idx="0">
            <a:srgbClr val="4F81BD"/>
          </a:effectRef>
          <a:fontRef idx="minor">
            <a:srgbClr val="FFFFFF"/>
          </a:fontRef>
        </p:style>
        <p:txBody>
          <a:bodyPr rtlCol="0" anchor="ctr"/>
          <a:p>
            <a:pPr algn="ctr"/>
            <a:endParaRPr lang="zh-CN" altLang="en-US">
              <a:solidFill>
                <a:srgbClr val="FFFFFF"/>
              </a:solidFill>
              <a:latin typeface="Calibri" panose="020F0502020204030204" charset="0"/>
              <a:ea typeface="微软雅黑" panose="020B0503020204020204" charset="-122"/>
            </a:endParaRPr>
          </a:p>
        </p:txBody>
      </p:sp>
      <p:sp>
        <p:nvSpPr>
          <p:cNvPr id="8" name="减号 7"/>
          <p:cNvSpPr/>
          <p:nvPr>
            <p:custDataLst>
              <p:tags r:id="rId26"/>
            </p:custDataLst>
          </p:nvPr>
        </p:nvSpPr>
        <p:spPr>
          <a:xfrm>
            <a:off x="7934960" y="4182745"/>
            <a:ext cx="1092200" cy="76200"/>
          </a:xfrm>
          <a:prstGeom prst="mathMinus">
            <a:avLst/>
          </a:prstGeom>
          <a:solidFill>
            <a:srgbClr val="C00000">
              <a:alpha val="43000"/>
            </a:srgbClr>
          </a:solidFill>
          <a:ln>
            <a:solidFill>
              <a:srgbClr val="C00000"/>
            </a:solidFill>
          </a:ln>
        </p:spPr>
        <p:style>
          <a:lnRef idx="2">
            <a:srgbClr val="4F81BD">
              <a:shade val="50000"/>
            </a:srgbClr>
          </a:lnRef>
          <a:fillRef idx="1">
            <a:srgbClr val="4F81BD"/>
          </a:fillRef>
          <a:effectRef idx="0">
            <a:srgbClr val="4F81BD"/>
          </a:effectRef>
          <a:fontRef idx="minor">
            <a:srgbClr val="FFFFFF"/>
          </a:fontRef>
        </p:style>
        <p:txBody>
          <a:bodyPr rtlCol="0" anchor="ctr"/>
          <a:p>
            <a:pPr algn="ctr"/>
            <a:endParaRPr lang="zh-CN" altLang="en-US">
              <a:solidFill>
                <a:srgbClr val="FFFFFF"/>
              </a:solidFill>
              <a:latin typeface="Calibri" panose="020F0502020204030204" charset="0"/>
              <a:ea typeface="微软雅黑" panose="020B0503020204020204" charset="-122"/>
            </a:endParaRPr>
          </a:p>
        </p:txBody>
      </p:sp>
      <p:sp>
        <p:nvSpPr>
          <p:cNvPr id="9" name="减号 8"/>
          <p:cNvSpPr/>
          <p:nvPr>
            <p:custDataLst>
              <p:tags r:id="rId27"/>
            </p:custDataLst>
          </p:nvPr>
        </p:nvSpPr>
        <p:spPr>
          <a:xfrm>
            <a:off x="7898765" y="4396105"/>
            <a:ext cx="1748790" cy="93980"/>
          </a:xfrm>
          <a:prstGeom prst="mathMinus">
            <a:avLst/>
          </a:prstGeom>
          <a:solidFill>
            <a:srgbClr val="C00000">
              <a:alpha val="43000"/>
            </a:srgbClr>
          </a:solidFill>
          <a:ln>
            <a:solidFill>
              <a:srgbClr val="C00000"/>
            </a:solidFill>
          </a:ln>
        </p:spPr>
        <p:style>
          <a:lnRef idx="2">
            <a:srgbClr val="4F81BD">
              <a:shade val="50000"/>
            </a:srgbClr>
          </a:lnRef>
          <a:fillRef idx="1">
            <a:srgbClr val="4F81BD"/>
          </a:fillRef>
          <a:effectRef idx="0">
            <a:srgbClr val="4F81BD"/>
          </a:effectRef>
          <a:fontRef idx="minor">
            <a:srgbClr val="FFFFFF"/>
          </a:fontRef>
        </p:style>
        <p:txBody>
          <a:bodyPr rtlCol="0" anchor="ctr"/>
          <a:p>
            <a:pPr algn="ctr"/>
            <a:endParaRPr lang="zh-CN" altLang="en-US">
              <a:solidFill>
                <a:srgbClr val="FFFFFF"/>
              </a:solidFill>
              <a:latin typeface="Calibri" panose="020F0502020204030204" charset="0"/>
              <a:ea typeface="微软雅黑" panose="020B0503020204020204" charset="-122"/>
            </a:endParaRPr>
          </a:p>
        </p:txBody>
      </p:sp>
      <p:sp>
        <p:nvSpPr>
          <p:cNvPr id="10" name="矩形: 圆角 10"/>
          <p:cNvSpPr/>
          <p:nvPr>
            <p:custDataLst>
              <p:tags r:id="rId28"/>
            </p:custDataLst>
          </p:nvPr>
        </p:nvSpPr>
        <p:spPr>
          <a:xfrm>
            <a:off x="8355330" y="3944620"/>
            <a:ext cx="1391920" cy="16446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grpSp>
        <p:nvGrpSpPr>
          <p:cNvPr id="78" name="组 77"/>
          <p:cNvGrpSpPr/>
          <p:nvPr/>
        </p:nvGrpSpPr>
        <p:grpSpPr>
          <a:xfrm>
            <a:off x="6539865" y="4709795"/>
            <a:ext cx="5562600" cy="1964055"/>
            <a:chOff x="1217723" y="602796"/>
            <a:chExt cx="3733800" cy="2661073"/>
          </a:xfrm>
        </p:grpSpPr>
        <p:sp>
          <p:nvSpPr>
            <p:cNvPr id="85" name="矩形 84"/>
            <p:cNvSpPr/>
            <p:nvPr>
              <p:custDataLst>
                <p:tags r:id="rId29"/>
              </p:custDataLst>
            </p:nvPr>
          </p:nvSpPr>
          <p:spPr>
            <a:xfrm>
              <a:off x="1264609" y="863483"/>
              <a:ext cx="3686914" cy="2400386"/>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217723" y="602796"/>
              <a:ext cx="2912023" cy="567833"/>
              <a:chOff x="1217723" y="602796"/>
              <a:chExt cx="2912023" cy="567833"/>
            </a:xfrm>
          </p:grpSpPr>
          <p:sp>
            <p:nvSpPr>
              <p:cNvPr id="82" name="直角三角形 81"/>
              <p:cNvSpPr/>
              <p:nvPr>
                <p:custDataLst>
                  <p:tags r:id="rId30"/>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31"/>
                </p:custDataLst>
              </p:nvPr>
            </p:nvSpPr>
            <p:spPr>
              <a:xfrm>
                <a:off x="1217723" y="700876"/>
                <a:ext cx="2912023" cy="46975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32"/>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81" name="矩形 80"/>
            <p:cNvSpPr/>
            <p:nvPr>
              <p:custDataLst>
                <p:tags r:id="rId33"/>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6" name="文本框 15"/>
          <p:cNvSpPr txBox="1"/>
          <p:nvPr/>
        </p:nvSpPr>
        <p:spPr>
          <a:xfrm>
            <a:off x="6609080" y="5170805"/>
            <a:ext cx="5488940" cy="1322070"/>
          </a:xfrm>
          <a:prstGeom prst="rect">
            <a:avLst/>
          </a:prstGeom>
          <a:noFill/>
        </p:spPr>
        <p:txBody>
          <a:bodyPr wrap="square" rtlCol="0" anchor="t">
            <a:spAutoFit/>
          </a:bodyPr>
          <a:p>
            <a:r>
              <a:rPr lang="en-US" sz="1600" b="1">
                <a:latin typeface="微软雅黑" panose="020B0503020204020204" charset="-122"/>
                <a:ea typeface="微软雅黑" panose="020B0503020204020204" charset="-122"/>
                <a:cs typeface="微软雅黑" panose="020B0503020204020204" charset="-122"/>
              </a:rPr>
              <a:t>    </a:t>
            </a:r>
            <a:r>
              <a:rPr lang="en-US"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第</a:t>
            </a:r>
            <a:r>
              <a:rPr lang="en-US" altLang="zh-CN" sz="1600">
                <a:latin typeface="微软雅黑" panose="020B0503020204020204" charset="-122"/>
                <a:ea typeface="微软雅黑" panose="020B0503020204020204" charset="-122"/>
                <a:cs typeface="微软雅黑" panose="020B0503020204020204" charset="-122"/>
              </a:rPr>
              <a:t>29</a:t>
            </a:r>
            <a:r>
              <a:rPr lang="zh-CN" altLang="en-US" sz="1600">
                <a:latin typeface="微软雅黑" panose="020B0503020204020204" charset="-122"/>
                <a:ea typeface="微软雅黑" panose="020B0503020204020204" charset="-122"/>
                <a:cs typeface="微软雅黑" panose="020B0503020204020204" charset="-122"/>
              </a:rPr>
              <a:t>题错误率较高，错选</a:t>
            </a:r>
            <a:r>
              <a:rPr lang="en-US" altLang="zh-CN" sz="1600">
                <a:latin typeface="微软雅黑" panose="020B0503020204020204" charset="-122"/>
                <a:ea typeface="微软雅黑" panose="020B0503020204020204" charset="-122"/>
                <a:cs typeface="微软雅黑" panose="020B0503020204020204" charset="-122"/>
              </a:rPr>
              <a:t>D</a:t>
            </a:r>
            <a:r>
              <a:rPr lang="zh-CN" altLang="en-US" sz="1600">
                <a:latin typeface="微软雅黑" panose="020B0503020204020204" charset="-122"/>
                <a:ea typeface="微软雅黑" panose="020B0503020204020204" charset="-122"/>
                <a:cs typeface="微软雅黑" panose="020B0503020204020204" charset="-122"/>
              </a:rPr>
              <a:t>选项的考生较多。</a:t>
            </a:r>
            <a:r>
              <a:rPr lang="en-US" altLang="zh-CN" sz="1600">
                <a:latin typeface="微软雅黑" panose="020B0503020204020204" charset="-122"/>
                <a:ea typeface="微软雅黑" panose="020B0503020204020204" charset="-122"/>
                <a:cs typeface="微软雅黑" panose="020B0503020204020204" charset="-122"/>
              </a:rPr>
              <a:t>D</a:t>
            </a:r>
            <a:r>
              <a:rPr lang="zh-CN" altLang="en-US" sz="1600">
                <a:latin typeface="微软雅黑" panose="020B0503020204020204" charset="-122"/>
                <a:ea typeface="微软雅黑" panose="020B0503020204020204" charset="-122"/>
                <a:cs typeface="微软雅黑" panose="020B0503020204020204" charset="-122"/>
              </a:rPr>
              <a:t>选项是一个主观性很强的答案。本题要根据文章中的对研究结果的表述做出客观的判断。</a:t>
            </a:r>
            <a:endParaRPr lang="zh-CN" altLang="en-US" sz="1600">
              <a:latin typeface="微软雅黑" panose="020B0503020204020204" charset="-122"/>
              <a:ea typeface="微软雅黑" panose="020B0503020204020204" charset="-122"/>
              <a:cs typeface="微软雅黑" panose="020B0503020204020204" charset="-122"/>
            </a:endParaRPr>
          </a:p>
          <a:p>
            <a:r>
              <a:rPr lang="en-US" altLang="zh-CN" sz="1600" b="1">
                <a:latin typeface="微软雅黑" panose="020B0503020204020204" charset="-122"/>
                <a:ea typeface="微软雅黑" panose="020B0503020204020204" charset="-122"/>
                <a:cs typeface="微软雅黑" panose="020B0503020204020204" charset="-122"/>
              </a:rPr>
              <a:t>     </a:t>
            </a:r>
            <a:r>
              <a:rPr lang="zh-CN" altLang="en-US" sz="1600" b="1">
                <a:latin typeface="微软雅黑" panose="020B0503020204020204" charset="-122"/>
                <a:ea typeface="微软雅黑" panose="020B0503020204020204" charset="-122"/>
                <a:cs typeface="微软雅黑" panose="020B0503020204020204" charset="-122"/>
              </a:rPr>
              <a:t>本题很好地考查了学生</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严谨科学，</a:t>
            </a: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求真务实的思维品质。对实验结果的结论要</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不偏不倚，不夸大其词，不</a:t>
            </a:r>
            <a:r>
              <a:rPr lang="en-US" altLang="zh-CN" sz="1600" b="1">
                <a:solidFill>
                  <a:srgbClr val="C00000"/>
                </a:solidFill>
                <a:latin typeface="微软雅黑" panose="020B0503020204020204" charset="-122"/>
                <a:ea typeface="微软雅黑" panose="020B0503020204020204" charset="-122"/>
                <a:cs typeface="微软雅黑" panose="020B0503020204020204" charset="-122"/>
              </a:rPr>
              <a:t> </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妄下结论。</a:t>
            </a:r>
            <a:endParaRPr lang="zh-CN" altLang="en-US" sz="16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custDataLst>
              <p:tags r:id="rId34"/>
            </p:custDataLst>
          </p:nvPr>
        </p:nvSpPr>
        <p:spPr>
          <a:xfrm>
            <a:off x="7755255" y="4770755"/>
            <a:ext cx="3044825"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科技论文的结论要客观严谨</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3" name="矩形: 圆角 10"/>
          <p:cNvSpPr/>
          <p:nvPr>
            <p:custDataLst>
              <p:tags r:id="rId35"/>
            </p:custDataLst>
          </p:nvPr>
        </p:nvSpPr>
        <p:spPr>
          <a:xfrm>
            <a:off x="2084705" y="5399405"/>
            <a:ext cx="842010" cy="1866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5" name="矩形: 圆角 10"/>
          <p:cNvSpPr/>
          <p:nvPr>
            <p:custDataLst>
              <p:tags r:id="rId36"/>
            </p:custDataLst>
          </p:nvPr>
        </p:nvSpPr>
        <p:spPr>
          <a:xfrm>
            <a:off x="2321560" y="5170805"/>
            <a:ext cx="2218690" cy="15557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矩形: 圆角 10"/>
          <p:cNvSpPr/>
          <p:nvPr>
            <p:custDataLst>
              <p:tags r:id="rId37"/>
            </p:custDataLst>
          </p:nvPr>
        </p:nvSpPr>
        <p:spPr>
          <a:xfrm>
            <a:off x="5063490" y="5351780"/>
            <a:ext cx="993140" cy="20891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矩形: 圆角 10"/>
          <p:cNvSpPr/>
          <p:nvPr>
            <p:custDataLst>
              <p:tags r:id="rId38"/>
            </p:custDataLst>
          </p:nvPr>
        </p:nvSpPr>
        <p:spPr>
          <a:xfrm>
            <a:off x="4209415" y="6228715"/>
            <a:ext cx="1814195" cy="170815"/>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矩形: 圆角 10"/>
          <p:cNvSpPr/>
          <p:nvPr>
            <p:custDataLst>
              <p:tags r:id="rId39"/>
            </p:custDataLst>
          </p:nvPr>
        </p:nvSpPr>
        <p:spPr>
          <a:xfrm>
            <a:off x="2868295" y="5995670"/>
            <a:ext cx="1889760" cy="17907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6" name="圆角矩形 25"/>
          <p:cNvSpPr/>
          <p:nvPr>
            <p:custDataLst>
              <p:tags r:id="rId40"/>
            </p:custDataLst>
          </p:nvPr>
        </p:nvSpPr>
        <p:spPr>
          <a:xfrm>
            <a:off x="4589145" y="2967355"/>
            <a:ext cx="1664970" cy="236220"/>
          </a:xfrm>
          <a:prstGeom prst="roundRect">
            <a:avLst/>
          </a:prstGeom>
          <a:solidFill>
            <a:srgbClr val="00B050">
              <a:alpha val="33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圆角矩形 24"/>
          <p:cNvSpPr/>
          <p:nvPr>
            <p:custDataLst>
              <p:tags r:id="rId41"/>
            </p:custDataLst>
          </p:nvPr>
        </p:nvSpPr>
        <p:spPr>
          <a:xfrm>
            <a:off x="656590" y="3195320"/>
            <a:ext cx="1664970" cy="236220"/>
          </a:xfrm>
          <a:prstGeom prst="roundRect">
            <a:avLst/>
          </a:prstGeom>
          <a:solidFill>
            <a:srgbClr val="00B05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grpSp>
        <p:nvGrpSpPr>
          <p:cNvPr id="3" name="组 77"/>
          <p:cNvGrpSpPr/>
          <p:nvPr/>
        </p:nvGrpSpPr>
        <p:grpSpPr>
          <a:xfrm>
            <a:off x="6540500" y="850265"/>
            <a:ext cx="5563870" cy="1309370"/>
            <a:chOff x="15158113" y="491883"/>
            <a:chExt cx="7360884" cy="1584281"/>
          </a:xfrm>
        </p:grpSpPr>
        <p:sp>
          <p:nvSpPr>
            <p:cNvPr id="18" name="矩形 17"/>
            <p:cNvSpPr/>
            <p:nvPr>
              <p:custDataLst>
                <p:tags r:id="rId42"/>
              </p:custDataLst>
            </p:nvPr>
          </p:nvSpPr>
          <p:spPr>
            <a:xfrm>
              <a:off x="15253589" y="719093"/>
              <a:ext cx="7265408" cy="1357071"/>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19" name="组 79"/>
            <p:cNvGrpSpPr/>
            <p:nvPr/>
          </p:nvGrpSpPr>
          <p:grpSpPr>
            <a:xfrm>
              <a:off x="15158113" y="491883"/>
              <a:ext cx="5757989" cy="653339"/>
              <a:chOff x="15158113" y="491883"/>
              <a:chExt cx="5757989" cy="653339"/>
            </a:xfrm>
          </p:grpSpPr>
          <p:sp>
            <p:nvSpPr>
              <p:cNvPr id="27" name="直角三角形 26"/>
              <p:cNvSpPr/>
              <p:nvPr>
                <p:custDataLst>
                  <p:tags r:id="rId43"/>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28" name="矩形 27"/>
              <p:cNvSpPr/>
              <p:nvPr>
                <p:custDataLst>
                  <p:tags r:id="rId44"/>
                </p:custDataLst>
              </p:nvPr>
            </p:nvSpPr>
            <p:spPr>
              <a:xfrm>
                <a:off x="15158113" y="596205"/>
                <a:ext cx="5757989" cy="549017"/>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charset="-122"/>
                </a:endParaRPr>
              </a:p>
            </p:txBody>
          </p:sp>
          <p:sp>
            <p:nvSpPr>
              <p:cNvPr id="29" name="页外连接符 83"/>
              <p:cNvSpPr/>
              <p:nvPr>
                <p:custDataLst>
                  <p:tags r:id="rId45"/>
                </p:custDataLst>
              </p:nvPr>
            </p:nvSpPr>
            <p:spPr>
              <a:xfrm>
                <a:off x="15506021" y="491883"/>
                <a:ext cx="783947" cy="561394"/>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30" name="文本框 29"/>
          <p:cNvSpPr txBox="1"/>
          <p:nvPr>
            <p:custDataLst>
              <p:tags r:id="rId46"/>
            </p:custDataLst>
          </p:nvPr>
        </p:nvSpPr>
        <p:spPr>
          <a:xfrm>
            <a:off x="7508240" y="946150"/>
            <a:ext cx="3188335" cy="368300"/>
          </a:xfrm>
          <a:prstGeom prst="rect">
            <a:avLst/>
          </a:prstGeom>
          <a:noFill/>
        </p:spPr>
        <p:txBody>
          <a:bodyPr wrap="square" rtlCol="0" anchor="t">
            <a:spAutoFit/>
          </a:bodyPr>
          <a:p>
            <a:pPr algn="l"/>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建构语义场，形成秒杀答案</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32" name="直接连接符 17"/>
          <p:cNvCxnSpPr/>
          <p:nvPr>
            <p:custDataLst>
              <p:tags r:id="rId47"/>
            </p:custDataLst>
          </p:nvPr>
        </p:nvCxnSpPr>
        <p:spPr>
          <a:xfrm flipH="1" flipV="1">
            <a:off x="1894205" y="695960"/>
            <a:ext cx="8218170" cy="39370"/>
          </a:xfrm>
          <a:prstGeom prst="line">
            <a:avLst/>
          </a:prstGeom>
          <a:noFill/>
          <a:ln w="12700" cap="flat" cmpd="sng" algn="ctr">
            <a:solidFill>
              <a:srgbClr val="002060"/>
            </a:solidFill>
            <a:prstDash val="solid"/>
          </a:ln>
          <a:effectLst/>
        </p:spPr>
      </p:cxnSp>
      <p:sp>
        <p:nvSpPr>
          <p:cNvPr id="62" name="文本框 61"/>
          <p:cNvSpPr txBox="1"/>
          <p:nvPr>
            <p:custDataLst>
              <p:tags r:id="rId48"/>
            </p:custDataLst>
          </p:nvPr>
        </p:nvSpPr>
        <p:spPr>
          <a:xfrm>
            <a:off x="6674485" y="1390015"/>
            <a:ext cx="5354955" cy="783590"/>
          </a:xfrm>
          <a:prstGeom prst="rect">
            <a:avLst/>
          </a:prstGeom>
          <a:noFill/>
          <a:ln>
            <a:noFill/>
          </a:ln>
        </p:spPr>
        <p:txBody>
          <a:bodyPr wrap="square" rtlCol="0" anchor="t">
            <a:spAutoFit/>
          </a:bodyPr>
          <a:p>
            <a:pPr algn="l"/>
            <a:r>
              <a:rPr lang="zh-CN" sz="1500" b="1" dirty="0">
                <a:solidFill>
                  <a:srgbClr val="0070C0"/>
                </a:solidFill>
                <a:latin typeface="微软雅黑" panose="020B0503020204020204" charset="-122"/>
                <a:ea typeface="微软雅黑" panose="020B0503020204020204" charset="-122"/>
              </a:rPr>
              <a:t>善于捕捉</a:t>
            </a:r>
            <a:r>
              <a:rPr sz="1500" b="1" dirty="0">
                <a:solidFill>
                  <a:srgbClr val="0070C0"/>
                </a:solidFill>
                <a:latin typeface="微软雅黑" panose="020B0503020204020204" charset="-122"/>
                <a:ea typeface="微软雅黑" panose="020B0503020204020204" charset="-122"/>
              </a:rPr>
              <a:t>一些意义相同、相似、相反的词</a:t>
            </a:r>
            <a:r>
              <a:rPr lang="zh-CN" sz="1500" b="1" dirty="0">
                <a:solidFill>
                  <a:srgbClr val="0070C0"/>
                </a:solidFill>
                <a:latin typeface="微软雅黑" panose="020B0503020204020204" charset="-122"/>
                <a:ea typeface="微软雅黑" panose="020B0503020204020204" charset="-122"/>
              </a:rPr>
              <a:t>，联系</a:t>
            </a:r>
            <a:r>
              <a:rPr sz="1500" b="1" dirty="0">
                <a:solidFill>
                  <a:srgbClr val="0070C0"/>
                </a:solidFill>
                <a:latin typeface="微软雅黑" panose="020B0503020204020204" charset="-122"/>
                <a:ea typeface="微软雅黑" panose="020B0503020204020204" charset="-122"/>
              </a:rPr>
              <a:t>在一起，形成语义场</a:t>
            </a:r>
            <a:r>
              <a:rPr sz="1500" dirty="0">
                <a:solidFill>
                  <a:srgbClr val="0070C0"/>
                </a:solidFill>
                <a:latin typeface="微软雅黑" panose="020B0503020204020204" charset="-122"/>
                <a:ea typeface="微软雅黑" panose="020B0503020204020204" charset="-122"/>
              </a:rPr>
              <a:t>。</a:t>
            </a:r>
            <a:r>
              <a:rPr lang="en-US" sz="1500" dirty="0">
                <a:latin typeface="微软雅黑" panose="020B0503020204020204" charset="-122"/>
                <a:ea typeface="微软雅黑" panose="020B0503020204020204" charset="-122"/>
              </a:rPr>
              <a:t>28</a:t>
            </a:r>
            <a:r>
              <a:rPr lang="zh-CN" altLang="en-US" sz="1500" dirty="0">
                <a:latin typeface="微软雅黑" panose="020B0503020204020204" charset="-122"/>
                <a:ea typeface="微软雅黑" panose="020B0503020204020204" charset="-122"/>
              </a:rPr>
              <a:t>题</a:t>
            </a:r>
            <a:r>
              <a:rPr lang="en-US" altLang="zh-CN" sz="1500" dirty="0">
                <a:latin typeface="微软雅黑" panose="020B0503020204020204" charset="-122"/>
                <a:ea typeface="微软雅黑" panose="020B0503020204020204" charset="-122"/>
              </a:rPr>
              <a:t>B</a:t>
            </a:r>
            <a:r>
              <a:rPr lang="zh-CN" altLang="en-US" sz="1500" dirty="0">
                <a:latin typeface="微软雅黑" panose="020B0503020204020204" charset="-122"/>
                <a:ea typeface="微软雅黑" panose="020B0503020204020204" charset="-122"/>
              </a:rPr>
              <a:t>选项中的</a:t>
            </a:r>
            <a:r>
              <a:rPr lang="en-US" altLang="zh-CN" sz="1500" dirty="0">
                <a:latin typeface="微软雅黑" panose="020B0503020204020204" charset="-122"/>
                <a:ea typeface="微软雅黑" panose="020B0503020204020204" charset="-122"/>
              </a:rPr>
              <a:t>“ assess”</a:t>
            </a:r>
            <a:r>
              <a:rPr lang="zh-CN" altLang="en-US" sz="1500" dirty="0">
                <a:latin typeface="微软雅黑" panose="020B0503020204020204" charset="-122"/>
                <a:ea typeface="微软雅黑" panose="020B0503020204020204" charset="-122"/>
              </a:rPr>
              <a:t>与文中</a:t>
            </a:r>
            <a:r>
              <a:rPr lang="en-US" altLang="zh-CN" sz="1500" dirty="0">
                <a:latin typeface="微软雅黑" panose="020B0503020204020204" charset="-122"/>
                <a:ea typeface="微软雅黑" panose="020B0503020204020204" charset="-122"/>
              </a:rPr>
              <a:t>3-5</a:t>
            </a:r>
            <a:r>
              <a:rPr lang="zh-CN" altLang="en-US" sz="1500" dirty="0">
                <a:latin typeface="微软雅黑" panose="020B0503020204020204" charset="-122"/>
                <a:ea typeface="微软雅黑" panose="020B0503020204020204" charset="-122"/>
              </a:rPr>
              <a:t>段反复出现的</a:t>
            </a:r>
            <a:r>
              <a:rPr lang="en-US" altLang="zh-CN" sz="1500" dirty="0">
                <a:latin typeface="微软雅黑" panose="020B0503020204020204" charset="-122"/>
                <a:ea typeface="微软雅黑" panose="020B0503020204020204" charset="-122"/>
              </a:rPr>
              <a:t>“test”</a:t>
            </a:r>
            <a:r>
              <a:rPr lang="zh-CN" altLang="en-US" sz="1500" dirty="0">
                <a:latin typeface="微软雅黑" panose="020B0503020204020204" charset="-122"/>
                <a:ea typeface="微软雅黑" panose="020B0503020204020204" charset="-122"/>
              </a:rPr>
              <a:t>和</a:t>
            </a:r>
            <a:r>
              <a:rPr lang="en-US" altLang="zh-CN" sz="1500" dirty="0">
                <a:latin typeface="微软雅黑" panose="020B0503020204020204" charset="-122"/>
                <a:ea typeface="微软雅黑" panose="020B0503020204020204" charset="-122"/>
              </a:rPr>
              <a:t>“ measure”</a:t>
            </a:r>
            <a:r>
              <a:rPr lang="zh-CN" altLang="en-US" sz="1500" dirty="0">
                <a:latin typeface="微软雅黑" panose="020B0503020204020204" charset="-122"/>
                <a:ea typeface="微软雅黑" panose="020B0503020204020204" charset="-122"/>
              </a:rPr>
              <a:t>形成语义场，秒杀答案。</a:t>
            </a:r>
            <a:endParaRPr lang="zh-CN" altLang="en-US" sz="1500" dirty="0">
              <a:latin typeface="微软雅黑" panose="020B0503020204020204" charset="-122"/>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p:tgtEl>
                                          <p:spTgt spid="62"/>
                                        </p:tgtEl>
                                        <p:attrNameLst>
                                          <p:attrName>ppt_y</p:attrName>
                                        </p:attrNameLst>
                                      </p:cBhvr>
                                      <p:tavLst>
                                        <p:tav tm="0">
                                          <p:val>
                                            <p:strVal val="#ppt_y+#ppt_h*1.125000"/>
                                          </p:val>
                                        </p:tav>
                                        <p:tav tm="100000">
                                          <p:val>
                                            <p:strVal val="#ppt_y"/>
                                          </p:val>
                                        </p:tav>
                                      </p:tavLst>
                                    </p:anim>
                                    <p:animEffect transition="in" filter="wipe(up)">
                                      <p:cBhvr>
                                        <p:cTn id="8" dur="500"/>
                                        <p:tgtEl>
                                          <p:spTgt spid="6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1" animBg="1"/>
      <p:bldP spid="50" grpId="1" animBg="1"/>
      <p:bldP spid="52" grpId="1" animBg="1"/>
      <p:bldP spid="54" grpId="1" animBg="1"/>
      <p:bldP spid="53" grpId="1" animBg="1"/>
      <p:bldP spid="51" grpId="1" animBg="1"/>
      <p:bldP spid="55" grpId="1" animBg="1"/>
      <p:bldP spid="57" grpId="1" animBg="1"/>
      <p:bldP spid="58" grpId="1" animBg="1"/>
      <p:bldP spid="56" grpId="1" animBg="1"/>
      <p:bldP spid="59" grpId="1" animBg="1"/>
      <p:bldP spid="61" grpId="1" animBg="1"/>
      <p:bldP spid="62" grpId="0"/>
      <p:bldP spid="7" grpId="1" animBg="1"/>
      <p:bldP spid="23" grpId="1" animBg="1"/>
      <p:bldP spid="14" grpId="1" animBg="1"/>
      <p:bldP spid="10" grpId="1" animBg="1"/>
      <p:bldP spid="13" grpId="1" animBg="1"/>
      <p:bldP spid="15" grpId="1" animBg="1"/>
      <p:bldP spid="20" grpId="1" animBg="1"/>
      <p:bldP spid="17" grpId="1" animBg="1"/>
      <p:bldP spid="21" grpId="1" animBg="1"/>
      <p:bldP spid="26" grpId="1" animBg="1"/>
      <p:bldP spid="25" grpId="1" animBg="1"/>
      <p:bldP spid="16" grpId="0"/>
      <p:bldP spid="1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9024620" cy="659372"/>
            <a:chOff x="1267665" y="297419"/>
            <a:chExt cx="5724150" cy="791924"/>
          </a:xfrm>
        </p:grpSpPr>
        <p:sp>
          <p:nvSpPr>
            <p:cNvPr id="6" name="文本框 5"/>
            <p:cNvSpPr txBox="1"/>
            <p:nvPr>
              <p:custDataLst>
                <p:tags r:id="rId1"/>
              </p:custDataLst>
            </p:nvPr>
          </p:nvSpPr>
          <p:spPr>
            <a:xfrm>
              <a:off x="1267665" y="297419"/>
              <a:ext cx="5724150"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1</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年6月浙江卷 C篇</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 </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725" cy="999490"/>
          </a:xfrm>
          <a:prstGeom prst="rect">
            <a:avLst/>
          </a:prstGeom>
        </p:spPr>
      </p:pic>
      <p:sp>
        <p:nvSpPr>
          <p:cNvPr id="2" name="文本框 1"/>
          <p:cNvSpPr txBox="1"/>
          <p:nvPr>
            <p:custDataLst>
              <p:tags r:id="rId5"/>
            </p:custDataLst>
          </p:nvPr>
        </p:nvSpPr>
        <p:spPr>
          <a:xfrm>
            <a:off x="160020" y="1024890"/>
            <a:ext cx="8867775" cy="4399915"/>
          </a:xfrm>
          <a:prstGeom prst="rect">
            <a:avLst/>
          </a:prstGeom>
          <a:noFill/>
          <a:ln>
            <a:solidFill>
              <a:schemeClr val="tx2">
                <a:lumMod val="40000"/>
                <a:lumOff val="60000"/>
              </a:schemeClr>
            </a:solidFill>
          </a:ln>
        </p:spPr>
        <p:txBody>
          <a:bodyPr wrap="square" rtlCol="0" anchor="t">
            <a:spAutoFit/>
          </a:bodyPr>
          <a:p>
            <a:r>
              <a:rPr lang="en-US" altLang="zh-CN" sz="1400" b="1">
                <a:latin typeface="Times New Roman" panose="02020603050405020304" pitchFamily="18" charset="0"/>
                <a:cs typeface="Times New Roman" panose="02020603050405020304" pitchFamily="18" charset="0"/>
              </a:rPr>
              <a:t>    </a:t>
            </a:r>
            <a:r>
              <a:rPr lang="zh-CN" altLang="en-US" sz="1400" b="1">
                <a:latin typeface="Times New Roman" panose="02020603050405020304" pitchFamily="18" charset="0"/>
                <a:cs typeface="Times New Roman" panose="02020603050405020304" pitchFamily="18" charset="0"/>
              </a:rPr>
              <a:t>If you ever get the impression that your dog can "tell" whether you look content or annoyed, you may be onto something. Dogs may indeed be able to distinguish between happy and angry human faces, according to a new study.</a:t>
            </a:r>
            <a:endParaRPr lang="zh-CN" altLang="en-US"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rPr>
              <a:t>    </a:t>
            </a:r>
            <a:r>
              <a:rPr lang="zh-CN" altLang="en-US" sz="1400" b="1">
                <a:latin typeface="Times New Roman" panose="02020603050405020304" pitchFamily="18" charset="0"/>
                <a:cs typeface="Times New Roman" panose="02020603050405020304" pitchFamily="18" charset="0"/>
              </a:rPr>
              <a:t>Researchers trained a group of 11 dogs to distinguish between images（图像）of the same person making either a happy or an angry face. During the training stage, each dog was shown only the upper half or the lower half of the person’s face. The researchers then tested the dogs’ ability to distinguish between human facial expressions by showing them the other half of the person’s face or images totally different from the ones used in training. The researchers found that the dogs were able to pick the angry or happy face by touching a picture of it with their noses more often than one would expect by random chance. </a:t>
            </a:r>
            <a:endParaRPr lang="zh-CN" altLang="en-US"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rPr>
              <a:t>   </a:t>
            </a:r>
            <a:r>
              <a:rPr lang="zh-CN" altLang="en-US" sz="1400" b="1">
                <a:latin typeface="Times New Roman" panose="02020603050405020304" pitchFamily="18" charset="0"/>
                <a:cs typeface="Times New Roman" panose="02020603050405020304" pitchFamily="18" charset="0"/>
              </a:rPr>
              <a:t>The study showed the animals had figured out how to apply what they learned about human faces during training to new faces in the testing stage. "We can rule out that the dogs simply distinguish between the pictures based on a simple cue, such as the sight of teeth," said study author Corsin Muller. "Instead, our results suggest that the successful dogs realized that a smiling mouth means the same thing as smiling eyes, and the same rule applies to an angry mouth having the same meaning as angry eyes.”</a:t>
            </a:r>
            <a:endParaRPr lang="zh-CN" altLang="en-US"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rPr>
              <a:t>     </a:t>
            </a:r>
            <a:r>
              <a:rPr lang="zh-CN" altLang="en-US" sz="1400" b="1">
                <a:latin typeface="Times New Roman" panose="02020603050405020304" pitchFamily="18" charset="0"/>
                <a:cs typeface="Times New Roman" panose="02020603050405020304" pitchFamily="18" charset="0"/>
              </a:rPr>
              <a:t>"With our study, we think we can now confidently conclude that at least some dogs can distinguish human facial expressions," Muller told Live Science. </a:t>
            </a:r>
            <a:endParaRPr lang="zh-CN" altLang="en-US"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rPr>
              <a:t>     </a:t>
            </a:r>
            <a:r>
              <a:rPr lang="zh-CN" altLang="en-US" sz="1400" b="1">
                <a:latin typeface="Times New Roman" panose="02020603050405020304" pitchFamily="18" charset="0"/>
                <a:cs typeface="Times New Roman" panose="02020603050405020304" pitchFamily="18" charset="0"/>
              </a:rPr>
              <a:t>At this point, it is not clear why dogs seem to be equipped with the ability to recognize different facial expressions in humans. "To us, the most likely explanation appears to be that the basis lies in their living with humans, which gives them a lot of exposure to human facial expressions," and this exposure has provided them with many chances to learn to distinguish between them, Muller said. </a:t>
            </a:r>
            <a:endParaRPr lang="zh-CN" altLang="en-US" sz="1400" b="1">
              <a:latin typeface="Times New Roman" panose="02020603050405020304" pitchFamily="18" charset="0"/>
              <a:cs typeface="Times New Roman" panose="02020603050405020304" pitchFamily="18" charset="0"/>
            </a:endParaRPr>
          </a:p>
        </p:txBody>
      </p:sp>
      <p:sp>
        <p:nvSpPr>
          <p:cNvPr id="5" name="圆角矩形 4"/>
          <p:cNvSpPr/>
          <p:nvPr>
            <p:custDataLst>
              <p:tags r:id="rId6"/>
            </p:custDataLst>
          </p:nvPr>
        </p:nvSpPr>
        <p:spPr>
          <a:xfrm>
            <a:off x="1108710" y="1313180"/>
            <a:ext cx="6022340" cy="25527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3" name="圆角矩形 2"/>
          <p:cNvSpPr/>
          <p:nvPr>
            <p:custDataLst>
              <p:tags r:id="rId7"/>
            </p:custDataLst>
          </p:nvPr>
        </p:nvSpPr>
        <p:spPr>
          <a:xfrm>
            <a:off x="3870960" y="2969260"/>
            <a:ext cx="454025" cy="25527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7" name="圆角矩形 6"/>
          <p:cNvSpPr/>
          <p:nvPr>
            <p:custDataLst>
              <p:tags r:id="rId8"/>
            </p:custDataLst>
          </p:nvPr>
        </p:nvSpPr>
        <p:spPr>
          <a:xfrm>
            <a:off x="2489200" y="4481195"/>
            <a:ext cx="454025" cy="255270"/>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8" name="圆角矩形 7"/>
          <p:cNvSpPr/>
          <p:nvPr>
            <p:custDataLst>
              <p:tags r:id="rId9"/>
            </p:custDataLst>
          </p:nvPr>
        </p:nvSpPr>
        <p:spPr>
          <a:xfrm>
            <a:off x="3228340" y="2141220"/>
            <a:ext cx="524510" cy="22796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cxnSp>
        <p:nvCxnSpPr>
          <p:cNvPr id="10" name="直接箭头连接符 9"/>
          <p:cNvCxnSpPr/>
          <p:nvPr>
            <p:custDataLst>
              <p:tags r:id="rId10"/>
            </p:custDataLst>
          </p:nvPr>
        </p:nvCxnSpPr>
        <p:spPr>
          <a:xfrm>
            <a:off x="3447415" y="1563370"/>
            <a:ext cx="168910" cy="469900"/>
          </a:xfrm>
          <a:prstGeom prst="straightConnector1">
            <a:avLst/>
          </a:prstGeom>
          <a:noFill/>
          <a:ln w="22225" cap="flat" cmpd="sng" algn="ctr">
            <a:solidFill>
              <a:srgbClr val="C00000"/>
            </a:solidFill>
            <a:prstDash val="solid"/>
            <a:tailEnd type="arrow" w="med" len="med"/>
          </a:ln>
          <a:effectLst/>
        </p:spPr>
      </p:cxnSp>
      <p:cxnSp>
        <p:nvCxnSpPr>
          <p:cNvPr id="12" name="直接箭头连接符 11"/>
          <p:cNvCxnSpPr/>
          <p:nvPr>
            <p:custDataLst>
              <p:tags r:id="rId11"/>
            </p:custDataLst>
          </p:nvPr>
        </p:nvCxnSpPr>
        <p:spPr>
          <a:xfrm>
            <a:off x="3760470" y="2465070"/>
            <a:ext cx="168910" cy="469900"/>
          </a:xfrm>
          <a:prstGeom prst="straightConnector1">
            <a:avLst/>
          </a:prstGeom>
          <a:noFill/>
          <a:ln w="22225" cap="flat" cmpd="sng" algn="ctr">
            <a:solidFill>
              <a:srgbClr val="C00000"/>
            </a:solidFill>
            <a:prstDash val="solid"/>
            <a:tailEnd type="arrow" w="med" len="med"/>
          </a:ln>
          <a:effectLst/>
        </p:spPr>
      </p:cxnSp>
      <p:cxnSp>
        <p:nvCxnSpPr>
          <p:cNvPr id="13" name="直接箭头连接符 12"/>
          <p:cNvCxnSpPr/>
          <p:nvPr>
            <p:custDataLst>
              <p:tags r:id="rId12"/>
            </p:custDataLst>
          </p:nvPr>
        </p:nvCxnSpPr>
        <p:spPr>
          <a:xfrm flipH="1">
            <a:off x="2824480" y="3258820"/>
            <a:ext cx="1223645" cy="1150620"/>
          </a:xfrm>
          <a:prstGeom prst="straightConnector1">
            <a:avLst/>
          </a:prstGeom>
          <a:noFill/>
          <a:ln w="22225" cap="flat" cmpd="sng" algn="ctr">
            <a:solidFill>
              <a:srgbClr val="C00000"/>
            </a:solidFill>
            <a:prstDash val="solid"/>
            <a:tailEnd type="arrow" w="med" len="med"/>
          </a:ln>
          <a:effectLst/>
        </p:spPr>
      </p:cxnSp>
      <p:sp>
        <p:nvSpPr>
          <p:cNvPr id="14" name="圆角矩形 13"/>
          <p:cNvSpPr/>
          <p:nvPr>
            <p:custDataLst>
              <p:tags r:id="rId13"/>
            </p:custDataLst>
          </p:nvPr>
        </p:nvSpPr>
        <p:spPr>
          <a:xfrm>
            <a:off x="4048125" y="1101090"/>
            <a:ext cx="532130" cy="177165"/>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5" name="圆角矩形 14"/>
          <p:cNvSpPr/>
          <p:nvPr>
            <p:custDataLst>
              <p:tags r:id="rId14"/>
            </p:custDataLst>
          </p:nvPr>
        </p:nvSpPr>
        <p:spPr>
          <a:xfrm>
            <a:off x="3228340" y="1309370"/>
            <a:ext cx="819785" cy="219710"/>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6" name="圆角矩形 15"/>
          <p:cNvSpPr/>
          <p:nvPr>
            <p:custDataLst>
              <p:tags r:id="rId15"/>
            </p:custDataLst>
          </p:nvPr>
        </p:nvSpPr>
        <p:spPr>
          <a:xfrm>
            <a:off x="7131050" y="4049395"/>
            <a:ext cx="719455" cy="194945"/>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7" name="圆角矩形 16"/>
          <p:cNvSpPr/>
          <p:nvPr>
            <p:custDataLst>
              <p:tags r:id="rId16"/>
            </p:custDataLst>
          </p:nvPr>
        </p:nvSpPr>
        <p:spPr>
          <a:xfrm>
            <a:off x="6208395" y="4519930"/>
            <a:ext cx="766445" cy="177165"/>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8" name="文本框 17"/>
          <p:cNvSpPr txBox="1"/>
          <p:nvPr>
            <p:custDataLst>
              <p:tags r:id="rId17"/>
            </p:custDataLst>
          </p:nvPr>
        </p:nvSpPr>
        <p:spPr>
          <a:xfrm>
            <a:off x="160655" y="5547995"/>
            <a:ext cx="8867775" cy="922020"/>
          </a:xfrm>
          <a:prstGeom prst="rect">
            <a:avLst/>
          </a:prstGeom>
          <a:solidFill>
            <a:srgbClr val="C0504D">
              <a:lumMod val="20000"/>
              <a:lumOff val="80000"/>
            </a:srgbClr>
          </a:solidFill>
        </p:spPr>
        <p:txBody>
          <a:bodyPr wrap="square" rtlCol="0" anchor="t">
            <a:spAutoFit/>
          </a:bodyPr>
          <a:p>
            <a:r>
              <a:rPr lang="zh-CN" altLang="en-US">
                <a:sym typeface="宋体" panose="02010600030101010101" pitchFamily="2" charset="-122"/>
              </a:rPr>
              <a:t>28. The new study focused on whether dogs can_________.</a:t>
            </a:r>
            <a:endParaRPr lang="zh-CN" altLang="en-US"/>
          </a:p>
          <a:p>
            <a:r>
              <a:rPr lang="en-US" altLang="zh-CN">
                <a:sym typeface="+mn-ea"/>
              </a:rPr>
              <a:t>  </a:t>
            </a:r>
            <a:r>
              <a:rPr lang="zh-CN" altLang="en-US">
                <a:sym typeface="宋体" panose="02010600030101010101" pitchFamily="2" charset="-122"/>
              </a:rPr>
              <a:t>A. distinguish shapes                  		B. make sense of human faces</a:t>
            </a:r>
            <a:endParaRPr lang="zh-CN" altLang="en-US"/>
          </a:p>
          <a:p>
            <a:r>
              <a:rPr lang="en-US" altLang="zh-CN">
                <a:sym typeface="+mn-ea"/>
              </a:rPr>
              <a:t>  </a:t>
            </a:r>
            <a:r>
              <a:rPr lang="zh-CN" altLang="en-US">
                <a:sym typeface="宋体" panose="02010600030101010101" pitchFamily="2" charset="-122"/>
              </a:rPr>
              <a:t>C. feel happy or angry                 		D. communicate with each other</a:t>
            </a:r>
            <a:endParaRPr lang="zh-CN" altLang="en-US"/>
          </a:p>
        </p:txBody>
      </p:sp>
      <p:sp>
        <p:nvSpPr>
          <p:cNvPr id="19" name="圆角矩形 18"/>
          <p:cNvSpPr/>
          <p:nvPr>
            <p:custDataLst>
              <p:tags r:id="rId18"/>
            </p:custDataLst>
          </p:nvPr>
        </p:nvSpPr>
        <p:spPr>
          <a:xfrm>
            <a:off x="5052695" y="5920740"/>
            <a:ext cx="1452245" cy="177165"/>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0" name="圆角矩形 19"/>
          <p:cNvSpPr/>
          <p:nvPr>
            <p:custDataLst>
              <p:tags r:id="rId19"/>
            </p:custDataLst>
          </p:nvPr>
        </p:nvSpPr>
        <p:spPr>
          <a:xfrm>
            <a:off x="4768215" y="1329690"/>
            <a:ext cx="2336800" cy="177165"/>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1" name="圆角矩形 20"/>
          <p:cNvSpPr/>
          <p:nvPr>
            <p:custDataLst>
              <p:tags r:id="rId20"/>
            </p:custDataLst>
          </p:nvPr>
        </p:nvSpPr>
        <p:spPr>
          <a:xfrm>
            <a:off x="5128260" y="1101725"/>
            <a:ext cx="2336800" cy="177165"/>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2" name="圆角矩形 21"/>
          <p:cNvSpPr/>
          <p:nvPr>
            <p:custDataLst>
              <p:tags r:id="rId21"/>
            </p:custDataLst>
          </p:nvPr>
        </p:nvSpPr>
        <p:spPr>
          <a:xfrm>
            <a:off x="231775" y="1964055"/>
            <a:ext cx="1971675" cy="177165"/>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3" name="圆角矩形 22"/>
          <p:cNvSpPr/>
          <p:nvPr>
            <p:custDataLst>
              <p:tags r:id="rId22"/>
            </p:custDataLst>
          </p:nvPr>
        </p:nvSpPr>
        <p:spPr>
          <a:xfrm>
            <a:off x="6637655" y="2176780"/>
            <a:ext cx="2070100" cy="177165"/>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4" name="圆角矩形 23"/>
          <p:cNvSpPr/>
          <p:nvPr>
            <p:custDataLst>
              <p:tags r:id="rId23"/>
            </p:custDataLst>
          </p:nvPr>
        </p:nvSpPr>
        <p:spPr>
          <a:xfrm>
            <a:off x="231775" y="4304030"/>
            <a:ext cx="1350645" cy="177165"/>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5" name="圆角矩形 24"/>
          <p:cNvSpPr/>
          <p:nvPr>
            <p:custDataLst>
              <p:tags r:id="rId24"/>
            </p:custDataLst>
          </p:nvPr>
        </p:nvSpPr>
        <p:spPr>
          <a:xfrm>
            <a:off x="7000875" y="4520565"/>
            <a:ext cx="1243965" cy="177165"/>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6" name="圆角矩形 25"/>
          <p:cNvSpPr/>
          <p:nvPr>
            <p:custDataLst>
              <p:tags r:id="rId25"/>
            </p:custDataLst>
          </p:nvPr>
        </p:nvSpPr>
        <p:spPr>
          <a:xfrm>
            <a:off x="231775" y="4736465"/>
            <a:ext cx="1721485" cy="177165"/>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7" name="圆角矩形 26"/>
          <p:cNvSpPr/>
          <p:nvPr>
            <p:custDataLst>
              <p:tags r:id="rId26"/>
            </p:custDataLst>
          </p:nvPr>
        </p:nvSpPr>
        <p:spPr>
          <a:xfrm>
            <a:off x="3760470" y="4950460"/>
            <a:ext cx="1922780" cy="177165"/>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8" name="圆角矩形 27"/>
          <p:cNvSpPr/>
          <p:nvPr>
            <p:custDataLst>
              <p:tags r:id="rId27"/>
            </p:custDataLst>
          </p:nvPr>
        </p:nvSpPr>
        <p:spPr>
          <a:xfrm>
            <a:off x="2536190" y="5129530"/>
            <a:ext cx="819785" cy="219710"/>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9" name="圆角矩形 28"/>
          <p:cNvSpPr/>
          <p:nvPr>
            <p:custDataLst>
              <p:tags r:id="rId28"/>
            </p:custDataLst>
          </p:nvPr>
        </p:nvSpPr>
        <p:spPr>
          <a:xfrm>
            <a:off x="3616325" y="1762125"/>
            <a:ext cx="819785" cy="219710"/>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30" name="圆角矩形 29"/>
          <p:cNvSpPr/>
          <p:nvPr>
            <p:custDataLst>
              <p:tags r:id="rId29"/>
            </p:custDataLst>
          </p:nvPr>
        </p:nvSpPr>
        <p:spPr>
          <a:xfrm>
            <a:off x="3616325" y="2585085"/>
            <a:ext cx="2297430" cy="219710"/>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31" name="圆角矩形 30"/>
          <p:cNvSpPr/>
          <p:nvPr>
            <p:custDataLst>
              <p:tags r:id="rId30"/>
            </p:custDataLst>
          </p:nvPr>
        </p:nvSpPr>
        <p:spPr>
          <a:xfrm>
            <a:off x="6544945" y="5968365"/>
            <a:ext cx="1306195" cy="177165"/>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32" name="圆角矩形 31"/>
          <p:cNvSpPr/>
          <p:nvPr>
            <p:custDataLst>
              <p:tags r:id="rId31"/>
            </p:custDataLst>
          </p:nvPr>
        </p:nvSpPr>
        <p:spPr>
          <a:xfrm>
            <a:off x="5170170" y="2146300"/>
            <a:ext cx="819150" cy="212725"/>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grpSp>
        <p:nvGrpSpPr>
          <p:cNvPr id="42" name="组 77"/>
          <p:cNvGrpSpPr/>
          <p:nvPr/>
        </p:nvGrpSpPr>
        <p:grpSpPr>
          <a:xfrm>
            <a:off x="9084945" y="913130"/>
            <a:ext cx="3024505" cy="3037840"/>
            <a:chOff x="15158113" y="491883"/>
            <a:chExt cx="4001357" cy="3761112"/>
          </a:xfrm>
        </p:grpSpPr>
        <p:sp>
          <p:nvSpPr>
            <p:cNvPr id="43" name="矩形 42"/>
            <p:cNvSpPr/>
            <p:nvPr>
              <p:custDataLst>
                <p:tags r:id="rId32"/>
              </p:custDataLst>
            </p:nvPr>
          </p:nvSpPr>
          <p:spPr>
            <a:xfrm>
              <a:off x="15253883" y="719466"/>
              <a:ext cx="3905587" cy="3533529"/>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44" name="组 79"/>
            <p:cNvGrpSpPr/>
            <p:nvPr/>
          </p:nvGrpSpPr>
          <p:grpSpPr>
            <a:xfrm>
              <a:off x="15158113" y="491883"/>
              <a:ext cx="3870303" cy="653843"/>
              <a:chOff x="15158113" y="491883"/>
              <a:chExt cx="3870303" cy="653843"/>
            </a:xfrm>
          </p:grpSpPr>
          <p:sp>
            <p:nvSpPr>
              <p:cNvPr id="45" name="直角三角形 44"/>
              <p:cNvSpPr/>
              <p:nvPr>
                <p:custDataLst>
                  <p:tags r:id="rId33"/>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46" name="矩形 45"/>
              <p:cNvSpPr/>
              <p:nvPr>
                <p:custDataLst>
                  <p:tags r:id="rId34"/>
                </p:custDataLst>
              </p:nvPr>
            </p:nvSpPr>
            <p:spPr>
              <a:xfrm>
                <a:off x="15158113" y="596375"/>
                <a:ext cx="3870303" cy="549351"/>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charset="-122"/>
                </a:endParaRPr>
              </a:p>
            </p:txBody>
          </p:sp>
          <p:sp>
            <p:nvSpPr>
              <p:cNvPr id="47" name="页外连接符 83"/>
              <p:cNvSpPr/>
              <p:nvPr>
                <p:custDataLst>
                  <p:tags r:id="rId35"/>
                </p:custDataLst>
              </p:nvPr>
            </p:nvSpPr>
            <p:spPr>
              <a:xfrm>
                <a:off x="15506021" y="491883"/>
                <a:ext cx="783947" cy="561394"/>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48" name="文本框 47"/>
          <p:cNvSpPr txBox="1"/>
          <p:nvPr>
            <p:custDataLst>
              <p:tags r:id="rId36"/>
            </p:custDataLst>
          </p:nvPr>
        </p:nvSpPr>
        <p:spPr>
          <a:xfrm>
            <a:off x="9940925" y="1024890"/>
            <a:ext cx="2069465" cy="368300"/>
          </a:xfrm>
          <a:prstGeom prst="rect">
            <a:avLst/>
          </a:prstGeom>
          <a:noFill/>
        </p:spPr>
        <p:txBody>
          <a:bodyPr wrap="square" rtlCol="0" anchor="t">
            <a:spAutoFit/>
          </a:bodyPr>
          <a:p>
            <a:pPr algn="l"/>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厘清语篇框架结构</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49" name="直接连接符 17"/>
          <p:cNvCxnSpPr/>
          <p:nvPr>
            <p:custDataLst>
              <p:tags r:id="rId37"/>
            </p:custDataLst>
          </p:nvPr>
        </p:nvCxnSpPr>
        <p:spPr>
          <a:xfrm flipH="1" flipV="1">
            <a:off x="1894205" y="695960"/>
            <a:ext cx="8218170" cy="39370"/>
          </a:xfrm>
          <a:prstGeom prst="line">
            <a:avLst/>
          </a:prstGeom>
          <a:noFill/>
          <a:ln w="12700" cap="flat" cmpd="sng" algn="ctr">
            <a:solidFill>
              <a:srgbClr val="002060"/>
            </a:solidFill>
            <a:prstDash val="solid"/>
          </a:ln>
          <a:effectLst/>
        </p:spPr>
      </p:cxnSp>
      <p:sp>
        <p:nvSpPr>
          <p:cNvPr id="9" name="文本框 8"/>
          <p:cNvSpPr txBox="1"/>
          <p:nvPr>
            <p:custDataLst>
              <p:tags r:id="rId38"/>
            </p:custDataLst>
          </p:nvPr>
        </p:nvSpPr>
        <p:spPr>
          <a:xfrm>
            <a:off x="9213215" y="1398270"/>
            <a:ext cx="2896235" cy="2553335"/>
          </a:xfrm>
          <a:prstGeom prst="rect">
            <a:avLst/>
          </a:prstGeom>
          <a:noFill/>
        </p:spPr>
        <p:txBody>
          <a:bodyPr wrap="square" rtlCol="0">
            <a:spAutoFit/>
          </a:bodyPr>
          <a:p>
            <a:r>
              <a:rPr lang="en-US" altLang="zh-CN" sz="1600">
                <a:solidFill>
                  <a:srgbClr val="C00000"/>
                </a:solidFill>
                <a:latin typeface="微软雅黑" panose="020B0503020204020204" charset="-122"/>
                <a:ea typeface="微软雅黑" panose="020B0503020204020204" charset="-122"/>
                <a:cs typeface="微软雅黑" panose="020B0503020204020204" charset="-122"/>
              </a:rPr>
              <a:t>   </a:t>
            </a:r>
            <a:r>
              <a:rPr lang="en-US" altLang="zh-CN" sz="1600" b="1">
                <a:solidFill>
                  <a:srgbClr val="0070C0"/>
                </a:solidFill>
                <a:latin typeface="微软雅黑" panose="020B0503020204020204" charset="-122"/>
                <a:ea typeface="微软雅黑" panose="020B0503020204020204" charset="-122"/>
                <a:cs typeface="微软雅黑" panose="020B0503020204020204" charset="-122"/>
              </a:rPr>
              <a:t> </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快速了解本文的框架结构</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是解题关键：第一段according to a new study，捕捉</a:t>
            </a:r>
            <a:r>
              <a:rPr lang="en-US" altLang="zh-CN" sz="1600" b="1">
                <a:solidFill>
                  <a:srgbClr val="0070C0"/>
                </a:solidFill>
                <a:latin typeface="微软雅黑" panose="020B0503020204020204" charset="-122"/>
                <a:ea typeface="微软雅黑" panose="020B0503020204020204" charset="-122"/>
                <a:cs typeface="微软雅黑" panose="020B0503020204020204" charset="-122"/>
              </a:rPr>
              <a:t>w</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hat</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第二段的</a:t>
            </a:r>
            <a:r>
              <a:rPr lang="en-US" altLang="zh-CN" sz="1600">
                <a:solidFill>
                  <a:schemeClr val="tx1"/>
                </a:solidFill>
                <a:latin typeface="微软雅黑" panose="020B0503020204020204" charset="-122"/>
                <a:ea typeface="微软雅黑" panose="020B0503020204020204" charset="-122"/>
                <a:cs typeface="微软雅黑" panose="020B0503020204020204" charset="-122"/>
              </a:rPr>
              <a:t>test</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，检测结论是否成立</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whether</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第</a:t>
            </a:r>
            <a:r>
              <a:rPr lang="en-US" altLang="zh-CN" sz="1600">
                <a:solidFill>
                  <a:schemeClr val="tx1"/>
                </a:solidFill>
                <a:latin typeface="微软雅黑" panose="020B0503020204020204" charset="-122"/>
                <a:ea typeface="微软雅黑" panose="020B0503020204020204" charset="-122"/>
                <a:cs typeface="微软雅黑" panose="020B0503020204020204" charset="-122"/>
              </a:rPr>
              <a:t>3</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a:t>
            </a:r>
            <a:r>
              <a:rPr lang="en-US" altLang="zh-CN" sz="1600">
                <a:solidFill>
                  <a:schemeClr val="tx1"/>
                </a:solidFill>
                <a:latin typeface="微软雅黑" panose="020B0503020204020204" charset="-122"/>
                <a:ea typeface="微软雅黑" panose="020B0503020204020204" charset="-122"/>
                <a:cs typeface="微软雅黑" panose="020B0503020204020204" charset="-122"/>
              </a:rPr>
              <a:t>5</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段分别出现关键词</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how</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和</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why</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。从而形成</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What</a:t>
            </a:r>
            <a:r>
              <a:rPr lang="en-US" altLang="zh-CN" sz="16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whether</a:t>
            </a:r>
            <a:r>
              <a:rPr lang="en-US" altLang="zh-CN" sz="16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how</a:t>
            </a:r>
            <a:r>
              <a:rPr lang="en-US" altLang="zh-CN" sz="16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why</a:t>
            </a:r>
            <a:r>
              <a:rPr lang="en-US" altLang="zh-CN" sz="160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问题链，</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符合</a:t>
            </a:r>
            <a:r>
              <a:rPr lang="en-US" altLang="zh-CN" sz="1600">
                <a:solidFill>
                  <a:srgbClr val="C00000"/>
                </a:solidFill>
                <a:latin typeface="微软雅黑" panose="020B0503020204020204" charset="-122"/>
                <a:ea typeface="微软雅黑" panose="020B0503020204020204" charset="-122"/>
                <a:cs typeface="微软雅黑" panose="020B0503020204020204" charset="-122"/>
              </a:rPr>
              <a:t> “</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提问</a:t>
            </a:r>
            <a:r>
              <a:rPr lang="en-US" altLang="zh-CN" sz="16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解答</a:t>
            </a:r>
            <a:r>
              <a:rPr lang="en-US" altLang="zh-CN" sz="1600">
                <a:solidFill>
                  <a:srgbClr val="C00000"/>
                </a:solidFill>
                <a:latin typeface="微软雅黑" panose="020B0503020204020204" charset="-122"/>
                <a:ea typeface="微软雅黑" panose="020B0503020204020204" charset="-122"/>
                <a:cs typeface="微软雅黑" panose="020B0503020204020204" charset="-122"/>
              </a:rPr>
              <a:t>”</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的</a:t>
            </a:r>
            <a:r>
              <a:rPr lang="zh-CN" altLang="en-US" sz="1600">
                <a:solidFill>
                  <a:srgbClr val="C00000"/>
                </a:solidFill>
                <a:latin typeface="微软雅黑" panose="020B0503020204020204" charset="-122"/>
                <a:ea typeface="微软雅黑" panose="020B0503020204020204" charset="-122"/>
                <a:cs typeface="微软雅黑" panose="020B0503020204020204" charset="-122"/>
              </a:rPr>
              <a:t>篇章模式，</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搭建了信息流flow的通道。</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78" name="组 77"/>
          <p:cNvGrpSpPr/>
          <p:nvPr/>
        </p:nvGrpSpPr>
        <p:grpSpPr>
          <a:xfrm>
            <a:off x="9087485" y="4057015"/>
            <a:ext cx="3024506" cy="2635250"/>
            <a:chOff x="1217723" y="602796"/>
            <a:chExt cx="2030148" cy="3570466"/>
          </a:xfrm>
        </p:grpSpPr>
        <p:sp>
          <p:nvSpPr>
            <p:cNvPr id="85" name="矩形 84"/>
            <p:cNvSpPr/>
            <p:nvPr>
              <p:custDataLst>
                <p:tags r:id="rId39"/>
              </p:custDataLst>
            </p:nvPr>
          </p:nvSpPr>
          <p:spPr>
            <a:xfrm>
              <a:off x="1264609" y="863483"/>
              <a:ext cx="1983262" cy="3309779"/>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217723" y="602796"/>
              <a:ext cx="1963655" cy="567833"/>
              <a:chOff x="1217723" y="602796"/>
              <a:chExt cx="1963655" cy="567833"/>
            </a:xfrm>
          </p:grpSpPr>
          <p:sp>
            <p:nvSpPr>
              <p:cNvPr id="82" name="直角三角形 81"/>
              <p:cNvSpPr/>
              <p:nvPr>
                <p:custDataLst>
                  <p:tags r:id="rId40"/>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41"/>
                </p:custDataLst>
              </p:nvPr>
            </p:nvSpPr>
            <p:spPr>
              <a:xfrm>
                <a:off x="1217723" y="700876"/>
                <a:ext cx="1963655" cy="46975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42"/>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grpSp>
      <p:sp>
        <p:nvSpPr>
          <p:cNvPr id="51" name="文本框 50"/>
          <p:cNvSpPr txBox="1"/>
          <p:nvPr>
            <p:custDataLst>
              <p:tags r:id="rId43"/>
            </p:custDataLst>
          </p:nvPr>
        </p:nvSpPr>
        <p:spPr>
          <a:xfrm>
            <a:off x="10156190" y="4103370"/>
            <a:ext cx="16789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建构语义链</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2" name="文本框 51"/>
          <p:cNvSpPr txBox="1"/>
          <p:nvPr>
            <p:custDataLst>
              <p:tags r:id="rId44"/>
            </p:custDataLst>
          </p:nvPr>
        </p:nvSpPr>
        <p:spPr>
          <a:xfrm>
            <a:off x="9157970" y="4526280"/>
            <a:ext cx="2954020" cy="2061210"/>
          </a:xfrm>
          <a:prstGeom prst="rect">
            <a:avLst/>
          </a:prstGeom>
          <a:noFill/>
        </p:spPr>
        <p:txBody>
          <a:bodyPr wrap="square" rtlCol="0">
            <a:spAutoFit/>
          </a:bodyPr>
          <a:p>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快速</a:t>
            </a:r>
            <a:r>
              <a:rPr sz="1600" b="1">
                <a:solidFill>
                  <a:srgbClr val="0070C0"/>
                </a:solidFill>
                <a:latin typeface="微软雅黑" panose="020B0503020204020204" charset="-122"/>
                <a:ea typeface="微软雅黑" panose="020B0503020204020204" charset="-122"/>
                <a:cs typeface="微软雅黑" panose="020B0503020204020204" charset="-122"/>
              </a:rPr>
              <a:t>扫描同词/同</a:t>
            </a:r>
            <a:r>
              <a:rPr lang="zh-CN" sz="1600" b="1">
                <a:solidFill>
                  <a:srgbClr val="0070C0"/>
                </a:solidFill>
                <a:latin typeface="微软雅黑" panose="020B0503020204020204" charset="-122"/>
                <a:ea typeface="微软雅黑" panose="020B0503020204020204" charset="-122"/>
                <a:cs typeface="微软雅黑" panose="020B0503020204020204" charset="-122"/>
              </a:rPr>
              <a:t>义</a:t>
            </a:r>
            <a:r>
              <a:rPr sz="1600" b="1">
                <a:solidFill>
                  <a:srgbClr val="0070C0"/>
                </a:solidFill>
                <a:latin typeface="微软雅黑" panose="020B0503020204020204" charset="-122"/>
                <a:ea typeface="微软雅黑" panose="020B0503020204020204" charset="-122"/>
                <a:cs typeface="微软雅黑" panose="020B0503020204020204" charset="-122"/>
              </a:rPr>
              <a:t>词，建构语义</a:t>
            </a:r>
            <a:r>
              <a:rPr lang="zh-CN" sz="1600" b="1">
                <a:solidFill>
                  <a:srgbClr val="0070C0"/>
                </a:solidFill>
                <a:latin typeface="微软雅黑" panose="020B0503020204020204" charset="-122"/>
                <a:ea typeface="微软雅黑" panose="020B0503020204020204" charset="-122"/>
                <a:cs typeface="微软雅黑" panose="020B0503020204020204" charset="-122"/>
              </a:rPr>
              <a:t>链</a:t>
            </a:r>
            <a:r>
              <a:rPr lang="zh-CN" sz="1600">
                <a:latin typeface="微软雅黑" panose="020B0503020204020204" charset="-122"/>
                <a:ea typeface="微软雅黑" panose="020B0503020204020204" charset="-122"/>
                <a:cs typeface="微软雅黑" panose="020B0503020204020204" charset="-122"/>
              </a:rPr>
              <a:t>，本文中</a:t>
            </a:r>
            <a:r>
              <a:rPr lang="en-US" altLang="zh-CN" sz="1600">
                <a:latin typeface="微软雅黑" panose="020B0503020204020204" charset="-122"/>
                <a:ea typeface="微软雅黑" panose="020B0503020204020204" charset="-122"/>
                <a:cs typeface="微软雅黑" panose="020B0503020204020204" charset="-122"/>
              </a:rPr>
              <a:t>tell, distinguish , pick , recognize</a:t>
            </a:r>
            <a:r>
              <a:rPr lang="zh-CN" altLang="en-US" sz="1600">
                <a:latin typeface="微软雅黑" panose="020B0503020204020204" charset="-122"/>
                <a:ea typeface="微软雅黑" panose="020B0503020204020204" charset="-122"/>
                <a:cs typeface="微软雅黑" panose="020B0503020204020204" charset="-122"/>
              </a:rPr>
              <a:t>构成一条</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识别，分辨</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的语义链，与选项</a:t>
            </a:r>
            <a:r>
              <a:rPr lang="en-US" altLang="zh-CN" sz="1600">
                <a:latin typeface="微软雅黑" panose="020B0503020204020204" charset="-122"/>
                <a:ea typeface="微软雅黑" panose="020B0503020204020204" charset="-122"/>
                <a:cs typeface="微软雅黑" panose="020B0503020204020204" charset="-122"/>
              </a:rPr>
              <a:t>B</a:t>
            </a:r>
            <a:r>
              <a:rPr lang="zh-CN" altLang="en-US" sz="1600">
                <a:latin typeface="微软雅黑" panose="020B0503020204020204" charset="-122"/>
                <a:ea typeface="微软雅黑" panose="020B0503020204020204" charset="-122"/>
                <a:cs typeface="微软雅黑" panose="020B0503020204020204" charset="-122"/>
              </a:rPr>
              <a:t>中的 make sense of 同义信息匹配。</a:t>
            </a:r>
            <a:r>
              <a:rPr lang="zh-CN" altLang="en-US" sz="1600" b="1">
                <a:solidFill>
                  <a:srgbClr val="0070C0"/>
                </a:solidFill>
                <a:latin typeface="微软雅黑" panose="020B0503020204020204" charset="-122"/>
                <a:ea typeface="微软雅黑" panose="020B0503020204020204" charset="-122"/>
                <a:cs typeface="微软雅黑" panose="020B0503020204020204" charset="-122"/>
              </a:rPr>
              <a:t>注意：paraphrase(释义，改述，换说)的地方往往是秒杀正确答案的突破点。</a:t>
            </a:r>
            <a:endParaRPr lang="zh-CN" altLang="en-US" sz="1600" b="1">
              <a:solidFill>
                <a:srgbClr val="0070C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p:tgtEl>
                                          <p:spTgt spid="18"/>
                                        </p:tgtEl>
                                        <p:attrNameLst>
                                          <p:attrName>ppt_y</p:attrName>
                                        </p:attrNameLst>
                                      </p:cBhvr>
                                      <p:tavLst>
                                        <p:tav tm="0">
                                          <p:val>
                                            <p:strVal val="#ppt_y+#ppt_h*1.125000"/>
                                          </p:val>
                                        </p:tav>
                                        <p:tav tm="100000">
                                          <p:val>
                                            <p:strVal val="#ppt_y"/>
                                          </p:val>
                                        </p:tav>
                                      </p:tavLst>
                                    </p:anim>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p:tgtEl>
                                          <p:spTgt spid="14"/>
                                        </p:tgtEl>
                                        <p:attrNameLst>
                                          <p:attrName>ppt_y</p:attrName>
                                        </p:attrNameLst>
                                      </p:cBhvr>
                                      <p:tavLst>
                                        <p:tav tm="0">
                                          <p:val>
                                            <p:strVal val="#ppt_y+#ppt_h*1.125000"/>
                                          </p:val>
                                        </p:tav>
                                        <p:tav tm="100000">
                                          <p:val>
                                            <p:strVal val="#ppt_y"/>
                                          </p:val>
                                        </p:tav>
                                      </p:tavLst>
                                    </p:anim>
                                    <p:animEffect transition="in" filter="wipe(up)">
                                      <p:cBhvr>
                                        <p:cTn id="48" dur="500"/>
                                        <p:tgtEl>
                                          <p:spTgt spid="14"/>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p:tgtEl>
                                          <p:spTgt spid="15"/>
                                        </p:tgtEl>
                                        <p:attrNameLst>
                                          <p:attrName>ppt_y</p:attrName>
                                        </p:attrNameLst>
                                      </p:cBhvr>
                                      <p:tavLst>
                                        <p:tav tm="0">
                                          <p:val>
                                            <p:strVal val="#ppt_y+#ppt_h*1.125000"/>
                                          </p:val>
                                        </p:tav>
                                        <p:tav tm="100000">
                                          <p:val>
                                            <p:strVal val="#ppt_y"/>
                                          </p:val>
                                        </p:tav>
                                      </p:tavLst>
                                    </p:anim>
                                    <p:animEffect transition="in" filter="wipe(up)">
                                      <p:cBhvr>
                                        <p:cTn id="52" dur="500"/>
                                        <p:tgtEl>
                                          <p:spTgt spid="15"/>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p:tgtEl>
                                          <p:spTgt spid="29"/>
                                        </p:tgtEl>
                                        <p:attrNameLst>
                                          <p:attrName>ppt_y</p:attrName>
                                        </p:attrNameLst>
                                      </p:cBhvr>
                                      <p:tavLst>
                                        <p:tav tm="0">
                                          <p:val>
                                            <p:strVal val="#ppt_y+#ppt_h*1.125000"/>
                                          </p:val>
                                        </p:tav>
                                        <p:tav tm="100000">
                                          <p:val>
                                            <p:strVal val="#ppt_y"/>
                                          </p:val>
                                        </p:tav>
                                      </p:tavLst>
                                    </p:anim>
                                    <p:animEffect transition="in" filter="wipe(up)">
                                      <p:cBhvr>
                                        <p:cTn id="56" dur="500"/>
                                        <p:tgtEl>
                                          <p:spTgt spid="29"/>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p:tgtEl>
                                          <p:spTgt spid="32"/>
                                        </p:tgtEl>
                                        <p:attrNameLst>
                                          <p:attrName>ppt_y</p:attrName>
                                        </p:attrNameLst>
                                      </p:cBhvr>
                                      <p:tavLst>
                                        <p:tav tm="0">
                                          <p:val>
                                            <p:strVal val="#ppt_y+#ppt_h*1.125000"/>
                                          </p:val>
                                        </p:tav>
                                        <p:tav tm="100000">
                                          <p:val>
                                            <p:strVal val="#ppt_y"/>
                                          </p:val>
                                        </p:tav>
                                      </p:tavLst>
                                    </p:anim>
                                    <p:animEffect transition="in" filter="wipe(up)">
                                      <p:cBhvr>
                                        <p:cTn id="60" dur="500"/>
                                        <p:tgtEl>
                                          <p:spTgt spid="32"/>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p:tgtEl>
                                          <p:spTgt spid="30"/>
                                        </p:tgtEl>
                                        <p:attrNameLst>
                                          <p:attrName>ppt_y</p:attrName>
                                        </p:attrNameLst>
                                      </p:cBhvr>
                                      <p:tavLst>
                                        <p:tav tm="0">
                                          <p:val>
                                            <p:strVal val="#ppt_y+#ppt_h*1.125000"/>
                                          </p:val>
                                        </p:tav>
                                        <p:tav tm="100000">
                                          <p:val>
                                            <p:strVal val="#ppt_y"/>
                                          </p:val>
                                        </p:tav>
                                      </p:tavLst>
                                    </p:anim>
                                    <p:animEffect transition="in" filter="wipe(up)">
                                      <p:cBhvr>
                                        <p:cTn id="64" dur="500"/>
                                        <p:tgtEl>
                                          <p:spTgt spid="30"/>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p:tgtEl>
                                          <p:spTgt spid="16"/>
                                        </p:tgtEl>
                                        <p:attrNameLst>
                                          <p:attrName>ppt_y</p:attrName>
                                        </p:attrNameLst>
                                      </p:cBhvr>
                                      <p:tavLst>
                                        <p:tav tm="0">
                                          <p:val>
                                            <p:strVal val="#ppt_y+#ppt_h*1.125000"/>
                                          </p:val>
                                        </p:tav>
                                        <p:tav tm="100000">
                                          <p:val>
                                            <p:strVal val="#ppt_y"/>
                                          </p:val>
                                        </p:tav>
                                      </p:tavLst>
                                    </p:anim>
                                    <p:animEffect transition="in" filter="wipe(up)">
                                      <p:cBhvr>
                                        <p:cTn id="68" dur="500"/>
                                        <p:tgtEl>
                                          <p:spTgt spid="16"/>
                                        </p:tgtEl>
                                      </p:cBhvr>
                                    </p:animEffect>
                                  </p:childTnLst>
                                </p:cTn>
                              </p:par>
                              <p:par>
                                <p:cTn id="69" presetID="12" presetClass="entr" presetSubtype="4"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additive="base">
                                        <p:cTn id="71" dur="500"/>
                                        <p:tgtEl>
                                          <p:spTgt spid="17"/>
                                        </p:tgtEl>
                                        <p:attrNameLst>
                                          <p:attrName>ppt_y</p:attrName>
                                        </p:attrNameLst>
                                      </p:cBhvr>
                                      <p:tavLst>
                                        <p:tav tm="0">
                                          <p:val>
                                            <p:strVal val="#ppt_y+#ppt_h*1.125000"/>
                                          </p:val>
                                        </p:tav>
                                        <p:tav tm="100000">
                                          <p:val>
                                            <p:strVal val="#ppt_y"/>
                                          </p:val>
                                        </p:tav>
                                      </p:tavLst>
                                    </p:anim>
                                    <p:animEffect transition="in" filter="wipe(up)">
                                      <p:cBhvr>
                                        <p:cTn id="72" dur="500"/>
                                        <p:tgtEl>
                                          <p:spTgt spid="17"/>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p:tgtEl>
                                          <p:spTgt spid="28"/>
                                        </p:tgtEl>
                                        <p:attrNameLst>
                                          <p:attrName>ppt_y</p:attrName>
                                        </p:attrNameLst>
                                      </p:cBhvr>
                                      <p:tavLst>
                                        <p:tav tm="0">
                                          <p:val>
                                            <p:strVal val="#ppt_y+#ppt_h*1.125000"/>
                                          </p:val>
                                        </p:tav>
                                        <p:tav tm="100000">
                                          <p:val>
                                            <p:strVal val="#ppt_y"/>
                                          </p:val>
                                        </p:tav>
                                      </p:tavLst>
                                    </p:anim>
                                    <p:animEffect transition="in" filter="wipe(up)">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p:tgtEl>
                                          <p:spTgt spid="19"/>
                                        </p:tgtEl>
                                        <p:attrNameLst>
                                          <p:attrName>ppt_y</p:attrName>
                                        </p:attrNameLst>
                                      </p:cBhvr>
                                      <p:tavLst>
                                        <p:tav tm="0">
                                          <p:val>
                                            <p:strVal val="#ppt_y+#ppt_h*1.125000"/>
                                          </p:val>
                                        </p:tav>
                                        <p:tav tm="100000">
                                          <p:val>
                                            <p:strVal val="#ppt_y"/>
                                          </p:val>
                                        </p:tav>
                                      </p:tavLst>
                                    </p:anim>
                                    <p:animEffect transition="in" filter="wipe(up)">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ntr" presetSubtype="4"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p:tgtEl>
                                          <p:spTgt spid="21"/>
                                        </p:tgtEl>
                                        <p:attrNameLst>
                                          <p:attrName>ppt_y</p:attrName>
                                        </p:attrNameLst>
                                      </p:cBhvr>
                                      <p:tavLst>
                                        <p:tav tm="0">
                                          <p:val>
                                            <p:strVal val="#ppt_y+#ppt_h*1.125000"/>
                                          </p:val>
                                        </p:tav>
                                        <p:tav tm="100000">
                                          <p:val>
                                            <p:strVal val="#ppt_y"/>
                                          </p:val>
                                        </p:tav>
                                      </p:tavLst>
                                    </p:anim>
                                    <p:animEffect transition="in" filter="wipe(up)">
                                      <p:cBhvr>
                                        <p:cTn id="88" dur="500"/>
                                        <p:tgtEl>
                                          <p:spTgt spid="21"/>
                                        </p:tgtEl>
                                      </p:cBhvr>
                                    </p:animEffect>
                                  </p:childTnLst>
                                </p:cTn>
                              </p:par>
                              <p:par>
                                <p:cTn id="89" presetID="12" presetClass="entr" presetSubtype="4"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500"/>
                                        <p:tgtEl>
                                          <p:spTgt spid="20"/>
                                        </p:tgtEl>
                                        <p:attrNameLst>
                                          <p:attrName>ppt_y</p:attrName>
                                        </p:attrNameLst>
                                      </p:cBhvr>
                                      <p:tavLst>
                                        <p:tav tm="0">
                                          <p:val>
                                            <p:strVal val="#ppt_y+#ppt_h*1.125000"/>
                                          </p:val>
                                        </p:tav>
                                        <p:tav tm="100000">
                                          <p:val>
                                            <p:strVal val="#ppt_y"/>
                                          </p:val>
                                        </p:tav>
                                      </p:tavLst>
                                    </p:anim>
                                    <p:animEffect transition="in" filter="wipe(up)">
                                      <p:cBhvr>
                                        <p:cTn id="92" dur="500"/>
                                        <p:tgtEl>
                                          <p:spTgt spid="20"/>
                                        </p:tgtEl>
                                      </p:cBhvr>
                                    </p:animEffect>
                                  </p:childTnLst>
                                </p:cTn>
                              </p:par>
                              <p:par>
                                <p:cTn id="93" presetID="12" presetClass="entr" presetSubtype="4"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p:tgtEl>
                                          <p:spTgt spid="22"/>
                                        </p:tgtEl>
                                        <p:attrNameLst>
                                          <p:attrName>ppt_y</p:attrName>
                                        </p:attrNameLst>
                                      </p:cBhvr>
                                      <p:tavLst>
                                        <p:tav tm="0">
                                          <p:val>
                                            <p:strVal val="#ppt_y+#ppt_h*1.125000"/>
                                          </p:val>
                                        </p:tav>
                                        <p:tav tm="100000">
                                          <p:val>
                                            <p:strVal val="#ppt_y"/>
                                          </p:val>
                                        </p:tav>
                                      </p:tavLst>
                                    </p:anim>
                                    <p:animEffect transition="in" filter="wipe(up)">
                                      <p:cBhvr>
                                        <p:cTn id="96" dur="500"/>
                                        <p:tgtEl>
                                          <p:spTgt spid="22"/>
                                        </p:tgtEl>
                                      </p:cBhvr>
                                    </p:animEffect>
                                  </p:childTnLst>
                                </p:cTn>
                              </p:par>
                              <p:par>
                                <p:cTn id="97" presetID="12" presetClass="entr" presetSubtype="4"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p:tgtEl>
                                          <p:spTgt spid="23"/>
                                        </p:tgtEl>
                                        <p:attrNameLst>
                                          <p:attrName>ppt_y</p:attrName>
                                        </p:attrNameLst>
                                      </p:cBhvr>
                                      <p:tavLst>
                                        <p:tav tm="0">
                                          <p:val>
                                            <p:strVal val="#ppt_y+#ppt_h*1.125000"/>
                                          </p:val>
                                        </p:tav>
                                        <p:tav tm="100000">
                                          <p:val>
                                            <p:strVal val="#ppt_y"/>
                                          </p:val>
                                        </p:tav>
                                      </p:tavLst>
                                    </p:anim>
                                    <p:animEffect transition="in" filter="wipe(up)">
                                      <p:cBhvr>
                                        <p:cTn id="100" dur="500"/>
                                        <p:tgtEl>
                                          <p:spTgt spid="23"/>
                                        </p:tgtEl>
                                      </p:cBhvr>
                                    </p:animEffect>
                                  </p:childTnLst>
                                </p:cTn>
                              </p:par>
                              <p:par>
                                <p:cTn id="101" presetID="12" presetClass="entr" presetSubtype="4"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p:tgtEl>
                                          <p:spTgt spid="24"/>
                                        </p:tgtEl>
                                        <p:attrNameLst>
                                          <p:attrName>ppt_y</p:attrName>
                                        </p:attrNameLst>
                                      </p:cBhvr>
                                      <p:tavLst>
                                        <p:tav tm="0">
                                          <p:val>
                                            <p:strVal val="#ppt_y+#ppt_h*1.125000"/>
                                          </p:val>
                                        </p:tav>
                                        <p:tav tm="100000">
                                          <p:val>
                                            <p:strVal val="#ppt_y"/>
                                          </p:val>
                                        </p:tav>
                                      </p:tavLst>
                                    </p:anim>
                                    <p:animEffect transition="in" filter="wipe(up)">
                                      <p:cBhvr>
                                        <p:cTn id="104" dur="500"/>
                                        <p:tgtEl>
                                          <p:spTgt spid="24"/>
                                        </p:tgtEl>
                                      </p:cBhvr>
                                    </p:animEffect>
                                  </p:childTnLst>
                                </p:cTn>
                              </p:par>
                              <p:par>
                                <p:cTn id="105" presetID="12" presetClass="entr" presetSubtype="4" fill="hold" grpId="0" nodeType="with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p:tgtEl>
                                          <p:spTgt spid="25"/>
                                        </p:tgtEl>
                                        <p:attrNameLst>
                                          <p:attrName>ppt_y</p:attrName>
                                        </p:attrNameLst>
                                      </p:cBhvr>
                                      <p:tavLst>
                                        <p:tav tm="0">
                                          <p:val>
                                            <p:strVal val="#ppt_y+#ppt_h*1.125000"/>
                                          </p:val>
                                        </p:tav>
                                        <p:tav tm="100000">
                                          <p:val>
                                            <p:strVal val="#ppt_y"/>
                                          </p:val>
                                        </p:tav>
                                      </p:tavLst>
                                    </p:anim>
                                    <p:animEffect transition="in" filter="wipe(up)">
                                      <p:cBhvr>
                                        <p:cTn id="108" dur="500"/>
                                        <p:tgtEl>
                                          <p:spTgt spid="25"/>
                                        </p:tgtEl>
                                      </p:cBhvr>
                                    </p:animEffect>
                                  </p:childTnLst>
                                </p:cTn>
                              </p:par>
                              <p:par>
                                <p:cTn id="109" presetID="12" presetClass="entr" presetSubtype="4" fill="hold" grpId="0" nodeType="withEffect">
                                  <p:stCondLst>
                                    <p:cond delay="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p:tgtEl>
                                          <p:spTgt spid="26"/>
                                        </p:tgtEl>
                                        <p:attrNameLst>
                                          <p:attrName>ppt_y</p:attrName>
                                        </p:attrNameLst>
                                      </p:cBhvr>
                                      <p:tavLst>
                                        <p:tav tm="0">
                                          <p:val>
                                            <p:strVal val="#ppt_y+#ppt_h*1.125000"/>
                                          </p:val>
                                        </p:tav>
                                        <p:tav tm="100000">
                                          <p:val>
                                            <p:strVal val="#ppt_y"/>
                                          </p:val>
                                        </p:tav>
                                      </p:tavLst>
                                    </p:anim>
                                    <p:animEffect transition="in" filter="wipe(up)">
                                      <p:cBhvr>
                                        <p:cTn id="112" dur="500"/>
                                        <p:tgtEl>
                                          <p:spTgt spid="26"/>
                                        </p:tgtEl>
                                      </p:cBhvr>
                                    </p:animEffect>
                                  </p:childTnLst>
                                </p:cTn>
                              </p:par>
                              <p:par>
                                <p:cTn id="113" presetID="12" presetClass="entr" presetSubtype="4" fill="hold" grpId="0" nodeType="with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additive="base">
                                        <p:cTn id="115" dur="500"/>
                                        <p:tgtEl>
                                          <p:spTgt spid="27"/>
                                        </p:tgtEl>
                                        <p:attrNameLst>
                                          <p:attrName>ppt_y</p:attrName>
                                        </p:attrNameLst>
                                      </p:cBhvr>
                                      <p:tavLst>
                                        <p:tav tm="0">
                                          <p:val>
                                            <p:strVal val="#ppt_y+#ppt_h*1.125000"/>
                                          </p:val>
                                        </p:tav>
                                        <p:tav tm="100000">
                                          <p:val>
                                            <p:strVal val="#ppt_y"/>
                                          </p:val>
                                        </p:tav>
                                      </p:tavLst>
                                    </p:anim>
                                    <p:animEffect transition="in" filter="wipe(up)">
                                      <p:cBhvr>
                                        <p:cTn id="116" dur="500"/>
                                        <p:tgtEl>
                                          <p:spTgt spid="27"/>
                                        </p:tgtEl>
                                      </p:cBhvr>
                                    </p:animEffect>
                                  </p:childTnLst>
                                </p:cTn>
                              </p:par>
                            </p:childTnLst>
                          </p:cTn>
                        </p:par>
                      </p:childTnLst>
                    </p:cTn>
                  </p:par>
                  <p:par>
                    <p:cTn id="117" fill="hold">
                      <p:stCondLst>
                        <p:cond delay="indefinite"/>
                      </p:stCondLst>
                      <p:childTnLst>
                        <p:par>
                          <p:cTn id="118" fill="hold">
                            <p:stCondLst>
                              <p:cond delay="0"/>
                            </p:stCondLst>
                            <p:childTnLst>
                              <p:par>
                                <p:cTn id="119" presetID="12" presetClass="entr" presetSubtype="4" fill="hold" grpId="0" nodeType="clickEffect">
                                  <p:stCondLst>
                                    <p:cond delay="0"/>
                                  </p:stCondLst>
                                  <p:childTnLst>
                                    <p:set>
                                      <p:cBhvr>
                                        <p:cTn id="120" dur="1" fill="hold">
                                          <p:stCondLst>
                                            <p:cond delay="0"/>
                                          </p:stCondLst>
                                        </p:cTn>
                                        <p:tgtEl>
                                          <p:spTgt spid="31"/>
                                        </p:tgtEl>
                                        <p:attrNameLst>
                                          <p:attrName>style.visibility</p:attrName>
                                        </p:attrNameLst>
                                      </p:cBhvr>
                                      <p:to>
                                        <p:strVal val="visible"/>
                                      </p:to>
                                    </p:set>
                                    <p:anim calcmode="lin" valueType="num">
                                      <p:cBhvr additive="base">
                                        <p:cTn id="121" dur="500"/>
                                        <p:tgtEl>
                                          <p:spTgt spid="31"/>
                                        </p:tgtEl>
                                        <p:attrNameLst>
                                          <p:attrName>ppt_y</p:attrName>
                                        </p:attrNameLst>
                                      </p:cBhvr>
                                      <p:tavLst>
                                        <p:tav tm="0">
                                          <p:val>
                                            <p:strVal val="#ppt_y+#ppt_h*1.125000"/>
                                          </p:val>
                                        </p:tav>
                                        <p:tav tm="100000">
                                          <p:val>
                                            <p:strVal val="#ppt_y"/>
                                          </p:val>
                                        </p:tav>
                                      </p:tavLst>
                                    </p:anim>
                                    <p:animEffect transition="in" filter="wipe(up)">
                                      <p:cBhvr>
                                        <p:cTn id="122" dur="500"/>
                                        <p:tgtEl>
                                          <p:spTgt spid="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barn(inVertical)">
                                      <p:cBhvr>
                                        <p:cTn id="1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8" grpId="0" bldLvl="0" animBg="1"/>
      <p:bldP spid="8" grpId="1" animBg="1"/>
      <p:bldP spid="3" grpId="0" bldLvl="0" animBg="1"/>
      <p:bldP spid="3" grpId="1" animBg="1"/>
      <p:bldP spid="7" grpId="0" bldLvl="0" animBg="1"/>
      <p:bldP spid="7" grpId="1" animBg="1"/>
      <p:bldP spid="9" grpId="0"/>
      <p:bldP spid="9" grpId="1"/>
      <p:bldP spid="18" grpId="0" bldLvl="0" animBg="1"/>
      <p:bldP spid="18" grpId="1" animBg="1"/>
      <p:bldP spid="14" grpId="0" bldLvl="0" animBg="1"/>
      <p:bldP spid="14" grpId="1" animBg="1"/>
      <p:bldP spid="15" grpId="0" bldLvl="0" animBg="1"/>
      <p:bldP spid="15" grpId="1" animBg="1"/>
      <p:bldP spid="29" grpId="0" bldLvl="0" animBg="1"/>
      <p:bldP spid="29" grpId="1" animBg="1"/>
      <p:bldP spid="32" grpId="0" bldLvl="0" animBg="1"/>
      <p:bldP spid="32" grpId="1" animBg="1"/>
      <p:bldP spid="30" grpId="0" bldLvl="0" animBg="1"/>
      <p:bldP spid="30" grpId="1" animBg="1"/>
      <p:bldP spid="16" grpId="0" bldLvl="0" animBg="1"/>
      <p:bldP spid="16" grpId="1" animBg="1"/>
      <p:bldP spid="17" grpId="0" bldLvl="0" animBg="1"/>
      <p:bldP spid="17" grpId="1" animBg="1"/>
      <p:bldP spid="28" grpId="0" bldLvl="0" animBg="1"/>
      <p:bldP spid="28" grpId="1" animBg="1"/>
      <p:bldP spid="21" grpId="0" bldLvl="0" animBg="1"/>
      <p:bldP spid="21" grpId="1" animBg="1"/>
      <p:bldP spid="19" grpId="0" bldLvl="0" animBg="1"/>
      <p:bldP spid="19" grpId="1" animBg="1"/>
      <p:bldP spid="20" grpId="0" bldLvl="0" animBg="1"/>
      <p:bldP spid="20" grpId="1" animBg="1"/>
      <p:bldP spid="22" grpId="0" bldLvl="0" animBg="1"/>
      <p:bldP spid="22" grpId="1" animBg="1"/>
      <p:bldP spid="23" grpId="0" bldLvl="0" animBg="1"/>
      <p:bldP spid="23"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31" grpId="0" bldLvl="0" animBg="1"/>
      <p:bldP spid="52" grpId="0"/>
      <p:bldP spid="5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843915" y="303530"/>
            <a:ext cx="5319395" cy="715010"/>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ctr" defTabSz="514350">
              <a:lnSpc>
                <a:spcPct val="150000"/>
              </a:lnSpc>
            </a:pPr>
            <a:r>
              <a:rPr lang="zh-CN" sz="2400" b="1" dirty="0">
                <a:solidFill>
                  <a:prstClr val="white"/>
                </a:solidFill>
                <a:latin typeface="微软雅黑" panose="020B0503020204020204" charset="-122"/>
                <a:ea typeface="微软雅黑" panose="020B0503020204020204" charset="-122"/>
                <a:cs typeface="微软雅黑" panose="020B0503020204020204" charset="-122"/>
              </a:rPr>
              <a:t>基于</a:t>
            </a:r>
            <a:r>
              <a:rPr lang="zh-CN" sz="2400" b="1" dirty="0">
                <a:solidFill>
                  <a:srgbClr val="FFFF00"/>
                </a:solidFill>
                <a:latin typeface="微软雅黑" panose="020B0503020204020204" charset="-122"/>
                <a:ea typeface="微软雅黑" panose="020B0503020204020204" charset="-122"/>
                <a:cs typeface="微软雅黑" panose="020B0503020204020204" charset="-122"/>
              </a:rPr>
              <a:t>语义连贯</a:t>
            </a:r>
            <a:r>
              <a:rPr lang="zh-CN" sz="2400" b="1" dirty="0">
                <a:solidFill>
                  <a:prstClr val="white"/>
                </a:solidFill>
                <a:latin typeface="微软雅黑" panose="020B0503020204020204" charset="-122"/>
                <a:ea typeface="微软雅黑" panose="020B0503020204020204" charset="-122"/>
                <a:cs typeface="微软雅黑" panose="020B0503020204020204" charset="-122"/>
              </a:rPr>
              <a:t>的</a:t>
            </a:r>
            <a:r>
              <a:rPr sz="2400" b="1" dirty="0">
                <a:solidFill>
                  <a:prstClr val="white"/>
                </a:solidFill>
                <a:latin typeface="微软雅黑" panose="020B0503020204020204" charset="-122"/>
                <a:ea typeface="微软雅黑" panose="020B0503020204020204" charset="-122"/>
                <a:cs typeface="微软雅黑" panose="020B0503020204020204" charset="-122"/>
              </a:rPr>
              <a:t>阅读理解满分策略</a:t>
            </a:r>
            <a:endParaRPr sz="2400" b="1" dirty="0">
              <a:solidFill>
                <a:prstClr val="white"/>
              </a:solidFill>
              <a:latin typeface="微软雅黑" panose="020B0503020204020204" charset="-122"/>
              <a:ea typeface="微软雅黑" panose="020B0503020204020204" charset="-122"/>
              <a:cs typeface="微软雅黑" panose="020B0503020204020204" charset="-122"/>
            </a:endParaRPr>
          </a:p>
        </p:txBody>
      </p:sp>
      <p:sp>
        <p:nvSpPr>
          <p:cNvPr id="381" name="Shape 247"/>
          <p:cNvSpPr/>
          <p:nvPr/>
        </p:nvSpPr>
        <p:spPr>
          <a:xfrm>
            <a:off x="0" y="6346825"/>
            <a:ext cx="9968865" cy="511175"/>
          </a:xfrm>
          <a:prstGeom prst="rect">
            <a:avLst/>
          </a:prstGeom>
          <a:solidFill>
            <a:srgbClr val="C00000"/>
          </a:solidFill>
          <a:ln w="12700">
            <a:miter lim="400000"/>
          </a:ln>
        </p:spPr>
        <p:txBody>
          <a:bodyPr lIns="121917" tIns="121917" rIns="121917" bIns="121917" anchor="ctr"/>
          <a:lstStyle/>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2" name="Shape 247"/>
          <p:cNvSpPr/>
          <p:nvPr>
            <p:custDataLst>
              <p:tags r:id="rId2"/>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3"/>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4"/>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5"/>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6"/>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pic>
        <p:nvPicPr>
          <p:cNvPr id="101" name="图片 100"/>
          <p:cNvPicPr/>
          <p:nvPr>
            <p:custDataLst>
              <p:tags r:id="rId7"/>
            </p:custDataLst>
          </p:nvPr>
        </p:nvPicPr>
        <p:blipFill>
          <a:blip r:embed="rId8"/>
          <a:stretch>
            <a:fillRect/>
          </a:stretch>
        </p:blipFill>
        <p:spPr>
          <a:xfrm>
            <a:off x="9048935" y="-98141"/>
            <a:ext cx="3047206" cy="1009387"/>
          </a:xfrm>
          <a:prstGeom prst="rect">
            <a:avLst/>
          </a:prstGeom>
          <a:noFill/>
          <a:ln w="9525">
            <a:noFill/>
          </a:ln>
        </p:spPr>
      </p:pic>
      <p:pic>
        <p:nvPicPr>
          <p:cNvPr id="100" name="图片 99"/>
          <p:cNvPicPr/>
          <p:nvPr>
            <p:custDataLst>
              <p:tags r:id="rId9"/>
            </p:custDataLst>
          </p:nvPr>
        </p:nvPicPr>
        <p:blipFill>
          <a:blip r:embed="rId10"/>
          <a:stretch>
            <a:fillRect/>
          </a:stretch>
        </p:blipFill>
        <p:spPr>
          <a:xfrm>
            <a:off x="10200842" y="5175430"/>
            <a:ext cx="1456311" cy="1740082"/>
          </a:xfrm>
          <a:prstGeom prst="rect">
            <a:avLst/>
          </a:prstGeom>
          <a:noFill/>
          <a:ln w="9525">
            <a:noFill/>
          </a:ln>
        </p:spPr>
      </p:pic>
      <p:sp>
        <p:nvSpPr>
          <p:cNvPr id="23" name="矩形 22"/>
          <p:cNvSpPr/>
          <p:nvPr>
            <p:custDataLst>
              <p:tags r:id="rId11"/>
            </p:custDataLst>
          </p:nvPr>
        </p:nvSpPr>
        <p:spPr>
          <a:xfrm>
            <a:off x="5930350" y="4657189"/>
            <a:ext cx="4653326" cy="799541"/>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p>
            <a:pPr algn="ctr" defTabSz="685800"/>
            <a:r>
              <a:rPr lang="en-US" altLang="zh-CN" sz="1350">
                <a:solidFill>
                  <a:prstClr val="white"/>
                </a:solidFill>
                <a:latin typeface="Calibri" panose="020F0502020204030204"/>
                <a:ea typeface="宋体" panose="02010600030101010101" pitchFamily="2" charset="-122"/>
              </a:rPr>
              <a:t>What?/ Why?</a:t>
            </a:r>
            <a:endParaRPr lang="en-US" altLang="zh-CN" sz="1350">
              <a:solidFill>
                <a:prstClr val="white"/>
              </a:solidFill>
              <a:latin typeface="Calibri" panose="020F0502020204030204"/>
              <a:ea typeface="宋体" panose="02010600030101010101" pitchFamily="2" charset="-122"/>
            </a:endParaRPr>
          </a:p>
        </p:txBody>
      </p:sp>
      <p:sp>
        <p:nvSpPr>
          <p:cNvPr id="8" name="矩形 7"/>
          <p:cNvSpPr/>
          <p:nvPr>
            <p:custDataLst>
              <p:tags r:id="rId12"/>
            </p:custDataLst>
          </p:nvPr>
        </p:nvSpPr>
        <p:spPr>
          <a:xfrm>
            <a:off x="5930351" y="1534660"/>
            <a:ext cx="4653326" cy="819045"/>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p>
            <a:pPr algn="ctr" defTabSz="685800"/>
            <a:endParaRPr lang="zh-CN" altLang="en-US" sz="1350">
              <a:solidFill>
                <a:prstClr val="white"/>
              </a:solidFill>
              <a:latin typeface="Calibri" panose="020F0502020204030204"/>
              <a:ea typeface="宋体" panose="02010600030101010101" pitchFamily="2" charset="-122"/>
            </a:endParaRPr>
          </a:p>
        </p:txBody>
      </p:sp>
      <p:sp>
        <p:nvSpPr>
          <p:cNvPr id="13" name="矩形 12"/>
          <p:cNvSpPr/>
          <p:nvPr>
            <p:custDataLst>
              <p:tags r:id="rId13"/>
            </p:custDataLst>
          </p:nvPr>
        </p:nvSpPr>
        <p:spPr>
          <a:xfrm>
            <a:off x="6163310" y="1437640"/>
            <a:ext cx="4226560" cy="694690"/>
          </a:xfrm>
          <a:prstGeom prst="rect">
            <a:avLst/>
          </a:prstGeom>
          <a:solidFill>
            <a:srgbClr val="C00000"/>
          </a:solidFill>
          <a:ln w="12700" cap="flat" cmpd="sng" algn="ctr">
            <a:solidFill>
              <a:srgbClr val="C00000"/>
            </a:solidFill>
            <a:prstDash val="solid"/>
            <a:miter lim="800000"/>
          </a:ln>
          <a:effectLst/>
        </p:spPr>
        <p:txBody>
          <a:bodyPr lIns="56640" tIns="28320" rIns="56640" bIns="28320" rtlCol="0" anchor="ctr"/>
          <a:p>
            <a:pPr algn="ctr" defTabSz="685800"/>
            <a:r>
              <a:rPr lang="en-US" altLang="zh-CN" sz="2400" b="1" dirty="0">
                <a:solidFill>
                  <a:prstClr val="white"/>
                </a:solidFill>
                <a:latin typeface="微软雅黑" panose="020B0503020204020204" charset="-122"/>
                <a:ea typeface="微软雅黑" panose="020B0503020204020204" charset="-122"/>
              </a:rPr>
              <a:t>1. </a:t>
            </a:r>
            <a:r>
              <a:rPr sz="2400" b="1" dirty="0">
                <a:solidFill>
                  <a:prstClr val="white"/>
                </a:solidFill>
                <a:latin typeface="微软雅黑" panose="020B0503020204020204" charset="-122"/>
                <a:ea typeface="微软雅黑" panose="020B0503020204020204" charset="-122"/>
              </a:rPr>
              <a:t>概念成分上的</a:t>
            </a:r>
            <a:r>
              <a:rPr sz="2400" b="1" dirty="0">
                <a:solidFill>
                  <a:srgbClr val="FFFF00"/>
                </a:solidFill>
                <a:latin typeface="微软雅黑" panose="020B0503020204020204" charset="-122"/>
                <a:ea typeface="微软雅黑" panose="020B0503020204020204" charset="-122"/>
              </a:rPr>
              <a:t>照应性</a:t>
            </a:r>
            <a:endParaRPr sz="2400" b="1" dirty="0">
              <a:solidFill>
                <a:srgbClr val="FFFF00"/>
              </a:solidFill>
              <a:latin typeface="微软雅黑" panose="020B0503020204020204" charset="-122"/>
              <a:ea typeface="微软雅黑" panose="020B0503020204020204" charset="-122"/>
            </a:endParaRPr>
          </a:p>
        </p:txBody>
      </p:sp>
      <p:cxnSp>
        <p:nvCxnSpPr>
          <p:cNvPr id="9" name="直接箭头连接符 8"/>
          <p:cNvCxnSpPr/>
          <p:nvPr>
            <p:custDataLst>
              <p:tags r:id="rId14"/>
            </p:custDataLst>
          </p:nvPr>
        </p:nvCxnSpPr>
        <p:spPr>
          <a:xfrm flipV="1">
            <a:off x="4514628" y="1894048"/>
            <a:ext cx="1415415" cy="1673225"/>
          </a:xfrm>
          <a:prstGeom prst="straightConnector1">
            <a:avLst/>
          </a:prstGeom>
          <a:noFill/>
          <a:ln w="38100" cap="flat" cmpd="sng" algn="ctr">
            <a:solidFill>
              <a:srgbClr val="C00000"/>
            </a:solidFill>
            <a:prstDash val="solid"/>
            <a:miter lim="800000"/>
            <a:tailEnd type="arrow"/>
          </a:ln>
          <a:effectLst/>
        </p:spPr>
      </p:cxnSp>
      <p:cxnSp>
        <p:nvCxnSpPr>
          <p:cNvPr id="10" name="直接箭头连接符 9"/>
          <p:cNvCxnSpPr/>
          <p:nvPr>
            <p:custDataLst>
              <p:tags r:id="rId15"/>
            </p:custDataLst>
          </p:nvPr>
        </p:nvCxnSpPr>
        <p:spPr>
          <a:xfrm flipV="1">
            <a:off x="4522885" y="2956409"/>
            <a:ext cx="1301750" cy="635000"/>
          </a:xfrm>
          <a:prstGeom prst="straightConnector1">
            <a:avLst/>
          </a:prstGeom>
          <a:noFill/>
          <a:ln w="38100" cap="flat" cmpd="sng" algn="ctr">
            <a:solidFill>
              <a:srgbClr val="C00000"/>
            </a:solidFill>
            <a:prstDash val="solid"/>
            <a:miter lim="800000"/>
            <a:tailEnd type="arrow"/>
          </a:ln>
          <a:effectLst/>
        </p:spPr>
      </p:cxnSp>
      <p:cxnSp>
        <p:nvCxnSpPr>
          <p:cNvPr id="11" name="直接箭头连接符 10"/>
          <p:cNvCxnSpPr/>
          <p:nvPr>
            <p:custDataLst>
              <p:tags r:id="rId16"/>
            </p:custDataLst>
          </p:nvPr>
        </p:nvCxnSpPr>
        <p:spPr>
          <a:xfrm>
            <a:off x="4523047" y="3638965"/>
            <a:ext cx="1268730" cy="436880"/>
          </a:xfrm>
          <a:prstGeom prst="straightConnector1">
            <a:avLst/>
          </a:prstGeom>
          <a:noFill/>
          <a:ln w="38100" cap="flat" cmpd="sng" algn="ctr">
            <a:solidFill>
              <a:srgbClr val="C00000"/>
            </a:solidFill>
            <a:prstDash val="solid"/>
            <a:miter lim="800000"/>
            <a:tailEnd type="arrow"/>
          </a:ln>
          <a:effectLst/>
        </p:spPr>
      </p:cxnSp>
      <p:sp>
        <p:nvSpPr>
          <p:cNvPr id="12" name="矩形 11"/>
          <p:cNvSpPr/>
          <p:nvPr>
            <p:custDataLst>
              <p:tags r:id="rId17"/>
            </p:custDataLst>
          </p:nvPr>
        </p:nvSpPr>
        <p:spPr>
          <a:xfrm>
            <a:off x="5930350" y="2530833"/>
            <a:ext cx="4653326" cy="819044"/>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p>
            <a:pPr algn="ctr" defTabSz="685800"/>
            <a:endParaRPr lang="zh-CN" altLang="en-US" sz="1350">
              <a:solidFill>
                <a:prstClr val="white"/>
              </a:solidFill>
              <a:latin typeface="Calibri" panose="020F0502020204030204"/>
              <a:ea typeface="宋体" panose="02010600030101010101" pitchFamily="2" charset="-122"/>
            </a:endParaRPr>
          </a:p>
        </p:txBody>
      </p:sp>
      <p:sp>
        <p:nvSpPr>
          <p:cNvPr id="19" name="矩形 18"/>
          <p:cNvSpPr/>
          <p:nvPr>
            <p:custDataLst>
              <p:tags r:id="rId18"/>
            </p:custDataLst>
          </p:nvPr>
        </p:nvSpPr>
        <p:spPr>
          <a:xfrm>
            <a:off x="6172200" y="2445385"/>
            <a:ext cx="4217670" cy="689610"/>
          </a:xfrm>
          <a:prstGeom prst="rect">
            <a:avLst/>
          </a:prstGeom>
          <a:solidFill>
            <a:srgbClr val="C00000"/>
          </a:solidFill>
          <a:ln w="12700" cap="flat" cmpd="sng" algn="ctr">
            <a:solidFill>
              <a:srgbClr val="C00000"/>
            </a:solidFill>
            <a:prstDash val="solid"/>
            <a:miter lim="800000"/>
          </a:ln>
          <a:effectLst/>
        </p:spPr>
        <p:txBody>
          <a:bodyPr lIns="56640" tIns="28320" rIns="56640" bIns="28320" rtlCol="0" anchor="ctr"/>
          <a:p>
            <a:pPr algn="ctr" defTabSz="685800"/>
            <a:r>
              <a:rPr lang="en-US" altLang="zh-CN" sz="2400" b="1" dirty="0">
                <a:solidFill>
                  <a:prstClr val="white"/>
                </a:solidFill>
                <a:latin typeface="微软雅黑" panose="020B0503020204020204" charset="-122"/>
                <a:ea typeface="微软雅黑" panose="020B0503020204020204" charset="-122"/>
              </a:rPr>
              <a:t>2. </a:t>
            </a:r>
            <a:r>
              <a:rPr lang="zh-CN" altLang="en-US" sz="2400" b="1" dirty="0">
                <a:solidFill>
                  <a:prstClr val="white"/>
                </a:solidFill>
                <a:latin typeface="微软雅黑" panose="020B0503020204020204" charset="-122"/>
                <a:ea typeface="微软雅黑" panose="020B0503020204020204" charset="-122"/>
              </a:rPr>
              <a:t>命题发展的</a:t>
            </a:r>
            <a:r>
              <a:rPr lang="zh-CN" altLang="en-US" sz="2400" b="1" dirty="0">
                <a:solidFill>
                  <a:srgbClr val="FFFF00"/>
                </a:solidFill>
                <a:latin typeface="微软雅黑" panose="020B0503020204020204" charset="-122"/>
                <a:ea typeface="微软雅黑" panose="020B0503020204020204" charset="-122"/>
              </a:rPr>
              <a:t>索引性</a:t>
            </a:r>
            <a:endParaRPr lang="zh-CN" altLang="en-US" sz="2000" b="1" dirty="0">
              <a:solidFill>
                <a:srgbClr val="FFFF00"/>
              </a:solidFill>
              <a:latin typeface="微软雅黑" panose="020B0503020204020204" charset="-122"/>
              <a:ea typeface="微软雅黑" panose="020B0503020204020204" charset="-122"/>
            </a:endParaRPr>
          </a:p>
          <a:p>
            <a:pPr algn="ctr" defTabSz="685800"/>
            <a:r>
              <a:rPr lang="zh-CN" altLang="en-US" sz="1500" b="1" dirty="0">
                <a:solidFill>
                  <a:prstClr val="white"/>
                </a:solidFill>
                <a:latin typeface="微软雅黑" panose="020B0503020204020204" charset="-122"/>
                <a:ea typeface="微软雅黑" panose="020B0503020204020204" charset="-122"/>
              </a:rPr>
              <a:t>(命题发展的线条，信息互有关联）</a:t>
            </a:r>
            <a:endParaRPr lang="zh-CN" altLang="en-US" sz="1500" b="1" dirty="0">
              <a:solidFill>
                <a:prstClr val="white"/>
              </a:solidFill>
              <a:latin typeface="微软雅黑" panose="020B0503020204020204" charset="-122"/>
              <a:ea typeface="微软雅黑" panose="020B0503020204020204" charset="-122"/>
            </a:endParaRPr>
          </a:p>
        </p:txBody>
      </p:sp>
      <p:sp>
        <p:nvSpPr>
          <p:cNvPr id="20" name="矩形 19"/>
          <p:cNvSpPr/>
          <p:nvPr>
            <p:custDataLst>
              <p:tags r:id="rId19"/>
            </p:custDataLst>
          </p:nvPr>
        </p:nvSpPr>
        <p:spPr>
          <a:xfrm>
            <a:off x="5889377" y="3625916"/>
            <a:ext cx="4694299" cy="761320"/>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p>
            <a:pPr algn="ctr" defTabSz="685800"/>
            <a:endParaRPr lang="zh-CN" altLang="en-US" sz="1350">
              <a:solidFill>
                <a:prstClr val="white"/>
              </a:solidFill>
              <a:latin typeface="Calibri" panose="020F0502020204030204"/>
              <a:ea typeface="宋体" panose="02010600030101010101" pitchFamily="2" charset="-122"/>
            </a:endParaRPr>
          </a:p>
        </p:txBody>
      </p:sp>
      <p:sp>
        <p:nvSpPr>
          <p:cNvPr id="21" name="矩形 20"/>
          <p:cNvSpPr/>
          <p:nvPr>
            <p:custDataLst>
              <p:tags r:id="rId20"/>
            </p:custDataLst>
          </p:nvPr>
        </p:nvSpPr>
        <p:spPr>
          <a:xfrm>
            <a:off x="6206490" y="3490595"/>
            <a:ext cx="4183380" cy="694690"/>
          </a:xfrm>
          <a:prstGeom prst="rect">
            <a:avLst/>
          </a:prstGeom>
          <a:solidFill>
            <a:srgbClr val="C00000"/>
          </a:solidFill>
          <a:ln w="12700" cap="flat" cmpd="sng" algn="ctr">
            <a:solidFill>
              <a:srgbClr val="C00000"/>
            </a:solidFill>
            <a:prstDash val="solid"/>
            <a:miter lim="800000"/>
          </a:ln>
          <a:effectLst/>
        </p:spPr>
        <p:txBody>
          <a:bodyPr lIns="56640" tIns="28320" rIns="56640" bIns="28320" rtlCol="0" anchor="ctr"/>
          <a:p>
            <a:pPr algn="ctr" defTabSz="685800"/>
            <a:r>
              <a:rPr lang="en-US" altLang="zh-CN" sz="2400" b="1" dirty="0">
                <a:solidFill>
                  <a:prstClr val="white"/>
                </a:solidFill>
                <a:latin typeface="微软雅黑" panose="020B0503020204020204" charset="-122"/>
                <a:ea typeface="微软雅黑" panose="020B0503020204020204" charset="-122"/>
              </a:rPr>
              <a:t>3. </a:t>
            </a:r>
            <a:r>
              <a:rPr lang="zh-CN" altLang="en-US" sz="2400" b="1" dirty="0">
                <a:solidFill>
                  <a:prstClr val="white"/>
                </a:solidFill>
                <a:latin typeface="微软雅黑" panose="020B0503020204020204" charset="-122"/>
                <a:ea typeface="微软雅黑" panose="020B0503020204020204" charset="-122"/>
              </a:rPr>
              <a:t>语用推理上的</a:t>
            </a:r>
            <a:r>
              <a:rPr lang="zh-CN" altLang="en-US" sz="2400" b="1" dirty="0">
                <a:solidFill>
                  <a:srgbClr val="FFFF00"/>
                </a:solidFill>
                <a:latin typeface="微软雅黑" panose="020B0503020204020204" charset="-122"/>
                <a:ea typeface="微软雅黑" panose="020B0503020204020204" charset="-122"/>
              </a:rPr>
              <a:t>顺应性</a:t>
            </a:r>
            <a:endParaRPr lang="zh-CN" altLang="en-US" sz="2400" b="1" dirty="0">
              <a:solidFill>
                <a:srgbClr val="FFFF00"/>
              </a:solidFill>
              <a:latin typeface="微软雅黑" panose="020B0503020204020204" charset="-122"/>
              <a:ea typeface="微软雅黑" panose="020B0503020204020204" charset="-122"/>
            </a:endParaRPr>
          </a:p>
        </p:txBody>
      </p:sp>
      <p:sp>
        <p:nvSpPr>
          <p:cNvPr id="22" name="矩形 21"/>
          <p:cNvSpPr/>
          <p:nvPr>
            <p:custDataLst>
              <p:tags r:id="rId21"/>
            </p:custDataLst>
          </p:nvPr>
        </p:nvSpPr>
        <p:spPr>
          <a:xfrm>
            <a:off x="6214110" y="4554855"/>
            <a:ext cx="4175760" cy="694690"/>
          </a:xfrm>
          <a:prstGeom prst="rect">
            <a:avLst/>
          </a:prstGeom>
          <a:solidFill>
            <a:srgbClr val="C00000"/>
          </a:solidFill>
          <a:ln w="12700" cap="flat" cmpd="sng" algn="ctr">
            <a:solidFill>
              <a:srgbClr val="C00000"/>
            </a:solidFill>
            <a:prstDash val="solid"/>
            <a:miter lim="800000"/>
          </a:ln>
          <a:effectLst/>
        </p:spPr>
        <p:txBody>
          <a:bodyPr lIns="56640" tIns="28320" rIns="56640" bIns="28320" rtlCol="0" anchor="ctr"/>
          <a:p>
            <a:pPr algn="ctr" defTabSz="685800"/>
            <a:r>
              <a:rPr lang="en-US" altLang="zh-CN" sz="2400" b="1" dirty="0">
                <a:solidFill>
                  <a:prstClr val="white"/>
                </a:solidFill>
                <a:latin typeface="微软雅黑" panose="020B0503020204020204" charset="-122"/>
                <a:ea typeface="微软雅黑" panose="020B0503020204020204" charset="-122"/>
              </a:rPr>
              <a:t>4. </a:t>
            </a:r>
            <a:r>
              <a:rPr lang="zh-CN" altLang="en-US" sz="2400" b="1" dirty="0">
                <a:solidFill>
                  <a:prstClr val="white"/>
                </a:solidFill>
                <a:latin typeface="微软雅黑" panose="020B0503020204020204" charset="-122"/>
                <a:ea typeface="微软雅黑" panose="020B0503020204020204" charset="-122"/>
              </a:rPr>
              <a:t>语篇信息在逻辑上的</a:t>
            </a:r>
            <a:r>
              <a:rPr lang="zh-CN" altLang="en-US" sz="2400" b="1" dirty="0">
                <a:solidFill>
                  <a:srgbClr val="FFFF00"/>
                </a:solidFill>
                <a:latin typeface="微软雅黑" panose="020B0503020204020204" charset="-122"/>
                <a:ea typeface="微软雅黑" panose="020B0503020204020204" charset="-122"/>
              </a:rPr>
              <a:t>链接性</a:t>
            </a:r>
            <a:r>
              <a:rPr lang="zh-CN" altLang="en-US" sz="2000" b="1" dirty="0">
                <a:solidFill>
                  <a:prstClr val="white"/>
                </a:solidFill>
                <a:latin typeface="微软雅黑" panose="020B0503020204020204" charset="-122"/>
                <a:ea typeface="微软雅黑" panose="020B0503020204020204" charset="-122"/>
              </a:rPr>
              <a:t>  </a:t>
            </a:r>
            <a:r>
              <a:rPr lang="zh-CN" altLang="en-US" sz="1500" b="1" dirty="0">
                <a:solidFill>
                  <a:prstClr val="white"/>
                </a:solidFill>
                <a:latin typeface="微软雅黑" panose="020B0503020204020204" charset="-122"/>
                <a:ea typeface="微软雅黑" panose="020B0503020204020204" charset="-122"/>
              </a:rPr>
              <a:t>      </a:t>
            </a:r>
            <a:endParaRPr lang="en-US" altLang="zh-CN" sz="1500" b="1" dirty="0">
              <a:solidFill>
                <a:prstClr val="white"/>
              </a:solidFill>
              <a:latin typeface="微软雅黑" panose="020B0503020204020204" charset="-122"/>
              <a:ea typeface="微软雅黑" panose="020B0503020204020204" charset="-122"/>
            </a:endParaRPr>
          </a:p>
        </p:txBody>
      </p:sp>
      <p:cxnSp>
        <p:nvCxnSpPr>
          <p:cNvPr id="29" name="直接箭头连接符 28"/>
          <p:cNvCxnSpPr/>
          <p:nvPr>
            <p:custDataLst>
              <p:tags r:id="rId22"/>
            </p:custDataLst>
          </p:nvPr>
        </p:nvCxnSpPr>
        <p:spPr>
          <a:xfrm>
            <a:off x="4554632" y="3694284"/>
            <a:ext cx="1334135" cy="1324610"/>
          </a:xfrm>
          <a:prstGeom prst="straightConnector1">
            <a:avLst/>
          </a:prstGeom>
          <a:noFill/>
          <a:ln w="38100" cap="flat" cmpd="sng" algn="ctr">
            <a:solidFill>
              <a:srgbClr val="C00000"/>
            </a:solidFill>
            <a:prstDash val="solid"/>
            <a:miter lim="800000"/>
            <a:tailEnd type="arrow"/>
          </a:ln>
          <a:effectLst/>
        </p:spPr>
      </p:cxnSp>
      <p:sp>
        <p:nvSpPr>
          <p:cNvPr id="24" name="任意多边形 23"/>
          <p:cNvSpPr/>
          <p:nvPr>
            <p:custDataLst>
              <p:tags r:id="rId23"/>
            </p:custDataLst>
          </p:nvPr>
        </p:nvSpPr>
        <p:spPr>
          <a:xfrm>
            <a:off x="1943100" y="1230630"/>
            <a:ext cx="2882900" cy="4909820"/>
          </a:xfrm>
          <a:custGeom>
            <a:avLst/>
            <a:gdLst>
              <a:gd name="connsiteX0" fmla="*/ 140677 w 1784838"/>
              <a:gd name="connsiteY0" fmla="*/ 0 h 3288322"/>
              <a:gd name="connsiteX1" fmla="*/ 1784838 w 1784838"/>
              <a:gd name="connsiteY1" fmla="*/ 1644161 h 3288322"/>
              <a:gd name="connsiteX2" fmla="*/ 140677 w 1784838"/>
              <a:gd name="connsiteY2" fmla="*/ 3288322 h 3288322"/>
              <a:gd name="connsiteX3" fmla="*/ 0 w 1784838"/>
              <a:gd name="connsiteY3" fmla="*/ 3281219 h 3288322"/>
              <a:gd name="connsiteX4" fmla="*/ 27428 w 1784838"/>
              <a:gd name="connsiteY4" fmla="*/ 3279834 h 3288322"/>
              <a:gd name="connsiteX5" fmla="*/ 1503483 w 1784838"/>
              <a:gd name="connsiteY5" fmla="*/ 1644161 h 3288322"/>
              <a:gd name="connsiteX6" fmla="*/ 27428 w 1784838"/>
              <a:gd name="connsiteY6" fmla="*/ 8489 h 3288322"/>
              <a:gd name="connsiteX7" fmla="*/ 0 w 1784838"/>
              <a:gd name="connsiteY7" fmla="*/ 7104 h 328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4838" h="3288322">
                <a:moveTo>
                  <a:pt x="140677" y="0"/>
                </a:moveTo>
                <a:cubicBezTo>
                  <a:pt x="1048722" y="0"/>
                  <a:pt x="1784838" y="736116"/>
                  <a:pt x="1784838" y="1644161"/>
                </a:cubicBezTo>
                <a:cubicBezTo>
                  <a:pt x="1784838" y="2552206"/>
                  <a:pt x="1048722" y="3288322"/>
                  <a:pt x="140677" y="3288322"/>
                </a:cubicBezTo>
                <a:lnTo>
                  <a:pt x="0" y="3281219"/>
                </a:lnTo>
                <a:lnTo>
                  <a:pt x="27428" y="3279834"/>
                </a:lnTo>
                <a:cubicBezTo>
                  <a:pt x="856506" y="3195636"/>
                  <a:pt x="1503483" y="2495453"/>
                  <a:pt x="1503483" y="1644161"/>
                </a:cubicBezTo>
                <a:cubicBezTo>
                  <a:pt x="1503483" y="792869"/>
                  <a:pt x="856506" y="92686"/>
                  <a:pt x="27428" y="8489"/>
                </a:cubicBezTo>
                <a:lnTo>
                  <a:pt x="0" y="7104"/>
                </a:lnTo>
                <a:close/>
              </a:path>
            </a:pathLst>
          </a:custGeom>
          <a:solidFill>
            <a:schemeClr val="accent2"/>
          </a:solidFill>
          <a:effectLst>
            <a:softEdge rad="63500"/>
          </a:effectLst>
        </p:spPr>
        <p:txBody>
          <a:bodyPr rot="0" spcFirstLastPara="0" vertOverflow="overflow" horzOverflow="overflow" vert="horz" wrap="square" lIns="91440" tIns="45720" rIns="432000" bIns="45720" numCol="1" spcCol="0" rtlCol="0" fromWordArt="0" anchor="ctr" anchorCtr="0" forceAA="0" compatLnSpc="1">
            <a:normAutofit/>
          </a:bodyPr>
          <a:p>
            <a:pPr algn="ctr">
              <a:lnSpc>
                <a:spcPct val="130000"/>
              </a:lnSpc>
            </a:pPr>
            <a:endParaRPr lang="en-US" altLang="zh-CN" sz="4000" b="1" i="1" dirty="0">
              <a:solidFill>
                <a:srgbClr val="7030A0"/>
              </a:solidFill>
              <a:ea typeface="黑体" panose="02010609060101010101" charset="-122"/>
              <a:cs typeface="Arial" panose="020B0604020202020204" pitchFamily="34" charset="0"/>
              <a:sym typeface="Arial" panose="020B0604020202020204" pitchFamily="34" charset="0"/>
            </a:endParaRPr>
          </a:p>
          <a:p>
            <a:pPr algn="ctr">
              <a:lnSpc>
                <a:spcPct val="130000"/>
              </a:lnSpc>
            </a:pPr>
            <a:endParaRPr lang="en-US" altLang="zh-CN" sz="4000" b="1" i="1" dirty="0">
              <a:solidFill>
                <a:srgbClr val="7030A0"/>
              </a:solidFill>
              <a:latin typeface="Calibri" panose="020F0502020204030204" charset="0"/>
              <a:ea typeface="黑体" panose="02010609060101010101" charset="-122"/>
              <a:cs typeface="Arial" panose="020B0604020202020204" pitchFamily="34" charset="0"/>
              <a:sym typeface="Arial" panose="020B0604020202020204" pitchFamily="34" charset="0"/>
            </a:endParaRPr>
          </a:p>
        </p:txBody>
      </p:sp>
      <p:sp>
        <p:nvSpPr>
          <p:cNvPr id="25" name="椭圆 24"/>
          <p:cNvSpPr/>
          <p:nvPr/>
        </p:nvSpPr>
        <p:spPr>
          <a:xfrm>
            <a:off x="467995" y="2028190"/>
            <a:ext cx="3863340" cy="3429000"/>
          </a:xfrm>
          <a:prstGeom prst="ellipse">
            <a:avLst/>
          </a:prstGeom>
          <a:solidFill>
            <a:schemeClr val="accent2"/>
          </a:solidFill>
          <a:ln w="25400" cap="flat">
            <a:noFill/>
            <a:prstDash val="solid"/>
            <a:round/>
          </a:ln>
          <a:effectLst>
            <a:outerShdw blurRad="50800" dist="38100" dir="2700000" algn="tl" rotWithShape="0">
              <a:prstClr val="black">
                <a:alpha val="40000"/>
              </a:prstClr>
            </a:outerShdw>
            <a:softEdge rad="317500"/>
          </a:effectLst>
          <a:scene3d>
            <a:camera prst="obliqueTopLeft"/>
            <a:lightRig rig="threePt" dir="t"/>
          </a:scene3d>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noAutofit/>
          </a:bodyPr>
          <a:p>
            <a:pPr marL="0" algn="ctr" defTabSz="685800" rtl="0" latinLnBrk="0">
              <a:lnSpc>
                <a:spcPct val="100000"/>
              </a:lnSpc>
            </a:pPr>
            <a:endParaRPr lang="zh-CN" altLang="en-US" sz="2800" b="1" dirty="0">
              <a:solidFill>
                <a:prstClr val="white"/>
              </a:solidFill>
              <a:latin typeface="微软雅黑" panose="020B0503020204020204" charset="-122"/>
              <a:ea typeface="微软雅黑" panose="020B0503020204020204" charset="-122"/>
              <a:sym typeface="+mn-ea"/>
            </a:endParaRPr>
          </a:p>
          <a:p>
            <a:pPr marL="0" algn="ctr" defTabSz="685800" rtl="0" latinLnBrk="0">
              <a:lnSpc>
                <a:spcPct val="100000"/>
              </a:lnSpc>
            </a:pPr>
            <a:r>
              <a:rPr lang="zh-CN" altLang="en-US" sz="2800" b="1" dirty="0">
                <a:solidFill>
                  <a:prstClr val="white"/>
                </a:solidFill>
                <a:latin typeface="微软雅黑" panose="020B0503020204020204" charset="-122"/>
                <a:ea typeface="微软雅黑" panose="020B0503020204020204" charset="-122"/>
                <a:sym typeface="+mn-ea"/>
              </a:rPr>
              <a:t>构建</a:t>
            </a:r>
            <a:endParaRPr lang="zh-CN" altLang="en-US" sz="2800" b="1" dirty="0">
              <a:solidFill>
                <a:prstClr val="white"/>
              </a:solidFill>
              <a:latin typeface="微软雅黑" panose="020B0503020204020204" charset="-122"/>
              <a:ea typeface="微软雅黑" panose="020B0503020204020204" charset="-122"/>
            </a:endParaRPr>
          </a:p>
          <a:p>
            <a:pPr marL="0" algn="ctr" defTabSz="685800" rtl="0" latinLnBrk="0">
              <a:lnSpc>
                <a:spcPct val="100000"/>
              </a:lnSpc>
            </a:pPr>
            <a:r>
              <a:rPr lang="zh-CN" altLang="en-US" sz="2800" b="1" dirty="0">
                <a:solidFill>
                  <a:srgbClr val="FFFF00"/>
                </a:solidFill>
                <a:latin typeface="微软雅黑" panose="020B0503020204020204" charset="-122"/>
                <a:ea typeface="微软雅黑" panose="020B0503020204020204" charset="-122"/>
                <a:sym typeface="+mn-ea"/>
              </a:rPr>
              <a:t>语义链</a:t>
            </a:r>
            <a:r>
              <a:rPr lang="zh-CN" altLang="en-US" sz="2800" b="1" dirty="0">
                <a:solidFill>
                  <a:prstClr val="white"/>
                </a:solidFill>
                <a:latin typeface="微软雅黑" panose="020B0503020204020204" charset="-122"/>
                <a:ea typeface="微软雅黑" panose="020B0503020204020204" charset="-122"/>
                <a:sym typeface="+mn-ea"/>
              </a:rPr>
              <a:t>和</a:t>
            </a:r>
            <a:r>
              <a:rPr lang="zh-CN" altLang="en-US" sz="2800" b="1" dirty="0">
                <a:solidFill>
                  <a:srgbClr val="FFFF00"/>
                </a:solidFill>
                <a:latin typeface="微软雅黑" panose="020B0503020204020204" charset="-122"/>
                <a:ea typeface="微软雅黑" panose="020B0503020204020204" charset="-122"/>
                <a:sym typeface="+mn-ea"/>
              </a:rPr>
              <a:t>语义场</a:t>
            </a:r>
            <a:endParaRPr kumimoji="0" lang="zh-CN" altLang="en-US" sz="1400" b="0" i="0" u="none" strike="noStrike" cap="none" spc="0" normalizeH="0" baseline="0">
              <a:ln>
                <a:noFill/>
              </a:ln>
              <a:solidFill>
                <a:srgbClr val="000000"/>
              </a:solidFill>
              <a:effectLst/>
              <a:uFillTx/>
              <a:latin typeface="+mn-lt"/>
              <a:ea typeface="+mn-ea"/>
              <a:cs typeface="+mn-cs"/>
              <a:sym typeface="Helvetica"/>
            </a:endParaRPr>
          </a:p>
        </p:txBody>
      </p:sp>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9024620" cy="659372"/>
            <a:chOff x="1267665" y="297419"/>
            <a:chExt cx="5724150" cy="791924"/>
          </a:xfrm>
        </p:grpSpPr>
        <p:sp>
          <p:nvSpPr>
            <p:cNvPr id="6" name="文本框 5"/>
            <p:cNvSpPr txBox="1"/>
            <p:nvPr>
              <p:custDataLst>
                <p:tags r:id="rId1"/>
              </p:custDataLst>
            </p:nvPr>
          </p:nvSpPr>
          <p:spPr>
            <a:xfrm>
              <a:off x="1267665" y="297419"/>
              <a:ext cx="5724150"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1</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年6月浙江卷 C篇</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 </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725" cy="962660"/>
          </a:xfrm>
          <a:prstGeom prst="rect">
            <a:avLst/>
          </a:prstGeom>
        </p:spPr>
      </p:pic>
      <p:sp>
        <p:nvSpPr>
          <p:cNvPr id="2" name="文本框 1"/>
          <p:cNvSpPr txBox="1"/>
          <p:nvPr>
            <p:custDataLst>
              <p:tags r:id="rId5"/>
            </p:custDataLst>
          </p:nvPr>
        </p:nvSpPr>
        <p:spPr>
          <a:xfrm>
            <a:off x="49530" y="915670"/>
            <a:ext cx="9048750" cy="2768600"/>
          </a:xfrm>
          <a:prstGeom prst="rect">
            <a:avLst/>
          </a:prstGeom>
          <a:noFill/>
          <a:ln>
            <a:solidFill>
              <a:schemeClr val="tx2">
                <a:lumMod val="40000"/>
                <a:lumOff val="60000"/>
              </a:schemeClr>
            </a:solidFill>
          </a:ln>
        </p:spPr>
        <p:txBody>
          <a:bodyPr wrap="square" rtlCol="0" anchor="t">
            <a:spAutoFit/>
          </a:bodyPr>
          <a:p>
            <a:r>
              <a:rPr lang="en-US" altLang="zh-CN" sz="1400" b="1">
                <a:latin typeface="Times New Roman" panose="02020603050405020304" pitchFamily="18" charset="0"/>
                <a:cs typeface="Times New Roman" panose="02020603050405020304" pitchFamily="18" charset="0"/>
                <a:sym typeface="+mn-ea"/>
              </a:rPr>
              <a:t>    </a:t>
            </a:r>
            <a:r>
              <a:rPr lang="zh-CN" altLang="en-US" sz="1400" b="1">
                <a:latin typeface="Times New Roman" panose="02020603050405020304" pitchFamily="18" charset="0"/>
                <a:cs typeface="Times New Roman" panose="02020603050405020304" pitchFamily="18" charset="0"/>
                <a:sym typeface="宋体" panose="02010600030101010101" pitchFamily="2" charset="-122"/>
              </a:rPr>
              <a:t>Researchers trained a group of 11 dogs to distinguish between images（图像）of the same person making either a happy or an angry face. During the training stage, each dog was shown only the upper half or the lower half of the person</a:t>
            </a:r>
            <a:r>
              <a:rPr lang="en-US" altLang="zh-CN" sz="1400" b="1">
                <a:latin typeface="Times New Roman" panose="02020603050405020304" pitchFamily="18" charset="0"/>
                <a:cs typeface="Times New Roman" panose="02020603050405020304" pitchFamily="18" charset="0"/>
                <a:sym typeface="+mn-ea"/>
              </a:rPr>
              <a:t>’</a:t>
            </a:r>
            <a:r>
              <a:rPr lang="zh-CN" altLang="en-US" sz="1400" b="1">
                <a:latin typeface="Times New Roman" panose="02020603050405020304" pitchFamily="18" charset="0"/>
                <a:cs typeface="Times New Roman" panose="02020603050405020304" pitchFamily="18" charset="0"/>
                <a:sym typeface="宋体" panose="02010600030101010101" pitchFamily="2" charset="-122"/>
              </a:rPr>
              <a:t>s face. The researchers then tested the dogs</a:t>
            </a:r>
            <a:r>
              <a:rPr lang="en-US" altLang="zh-CN" sz="1400" b="1">
                <a:latin typeface="Times New Roman" panose="02020603050405020304" pitchFamily="18" charset="0"/>
                <a:cs typeface="Times New Roman" panose="02020603050405020304" pitchFamily="18" charset="0"/>
                <a:sym typeface="+mn-ea"/>
              </a:rPr>
              <a:t>’</a:t>
            </a:r>
            <a:r>
              <a:rPr lang="zh-CN" altLang="en-US" sz="1400" b="1">
                <a:latin typeface="Times New Roman" panose="02020603050405020304" pitchFamily="18" charset="0"/>
                <a:cs typeface="Times New Roman" panose="02020603050405020304" pitchFamily="18" charset="0"/>
                <a:sym typeface="宋体" panose="02010600030101010101" pitchFamily="2" charset="-122"/>
              </a:rPr>
              <a:t>ability to distinguish between human facial expressions by showing them the other half of the person</a:t>
            </a:r>
            <a:r>
              <a:rPr lang="en-US" altLang="zh-CN" sz="1400" b="1">
                <a:latin typeface="Times New Roman" panose="02020603050405020304" pitchFamily="18" charset="0"/>
                <a:cs typeface="Times New Roman" panose="02020603050405020304" pitchFamily="18" charset="0"/>
                <a:sym typeface="+mn-ea"/>
              </a:rPr>
              <a:t>’</a:t>
            </a:r>
            <a:r>
              <a:rPr lang="zh-CN" altLang="en-US" sz="1400" b="1">
                <a:latin typeface="Times New Roman" panose="02020603050405020304" pitchFamily="18" charset="0"/>
                <a:cs typeface="Times New Roman" panose="02020603050405020304" pitchFamily="18" charset="0"/>
                <a:sym typeface="宋体" panose="02010600030101010101" pitchFamily="2" charset="-122"/>
              </a:rPr>
              <a:t>s face or images totally different from the ones used in training. The researchers found that the dogs were able to pick the angry or happy face by touching a picture of it with their noses more often than one would expect by random chance. </a:t>
            </a:r>
            <a:endParaRPr lang="zh-CN" altLang="en-US" sz="1400" b="1">
              <a:latin typeface="Times New Roman" panose="02020603050405020304" pitchFamily="18" charset="0"/>
              <a:cs typeface="Times New Roman" panose="02020603050405020304" pitchFamily="18" charset="0"/>
            </a:endParaRPr>
          </a:p>
          <a:p>
            <a:r>
              <a:rPr lang="zh-CN" altLang="en-US"/>
              <a:t>29. What can we learn about the study from paragraph 2?</a:t>
            </a:r>
            <a:endParaRPr lang="zh-CN" altLang="en-US"/>
          </a:p>
          <a:p>
            <a:r>
              <a:rPr lang="en-US" altLang="zh-CN"/>
              <a:t>  </a:t>
            </a:r>
            <a:r>
              <a:rPr lang="zh-CN" altLang="en-US"/>
              <a:t>A. Researchers tested the dogs in random order. </a:t>
            </a:r>
            <a:endParaRPr lang="zh-CN" altLang="en-US"/>
          </a:p>
          <a:p>
            <a:r>
              <a:rPr lang="en-US" altLang="zh-CN"/>
              <a:t>  </a:t>
            </a:r>
            <a:r>
              <a:rPr lang="zh-CN" altLang="en-US"/>
              <a:t>B. Diverse methods were adopted during training. </a:t>
            </a:r>
            <a:endParaRPr lang="zh-CN" altLang="en-US"/>
          </a:p>
          <a:p>
            <a:r>
              <a:rPr lang="en-US" altLang="zh-CN"/>
              <a:t>  </a:t>
            </a:r>
            <a:r>
              <a:rPr lang="zh-CN" altLang="en-US"/>
              <a:t>C. Pictures used in the two stages were different</a:t>
            </a:r>
            <a:endParaRPr lang="zh-CN" altLang="en-US"/>
          </a:p>
          <a:p>
            <a:r>
              <a:rPr lang="en-US" altLang="zh-CN"/>
              <a:t>  </a:t>
            </a:r>
            <a:r>
              <a:rPr lang="zh-CN" altLang="en-US"/>
              <a:t>D. The dogs were photographed before the test. </a:t>
            </a:r>
            <a:endParaRPr lang="zh-CN" altLang="en-US"/>
          </a:p>
        </p:txBody>
      </p:sp>
      <p:sp>
        <p:nvSpPr>
          <p:cNvPr id="13" name="圆角矩形 12"/>
          <p:cNvSpPr/>
          <p:nvPr>
            <p:custDataLst>
              <p:tags r:id="rId6"/>
            </p:custDataLst>
          </p:nvPr>
        </p:nvSpPr>
        <p:spPr>
          <a:xfrm>
            <a:off x="2570480" y="1131570"/>
            <a:ext cx="1351280" cy="210820"/>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 name="圆角矩形 4"/>
          <p:cNvSpPr/>
          <p:nvPr>
            <p:custDataLst>
              <p:tags r:id="rId7"/>
            </p:custDataLst>
          </p:nvPr>
        </p:nvSpPr>
        <p:spPr>
          <a:xfrm>
            <a:off x="2513965" y="1419860"/>
            <a:ext cx="859790" cy="210820"/>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3" name="圆角矩形 2"/>
          <p:cNvSpPr/>
          <p:nvPr>
            <p:custDataLst>
              <p:tags r:id="rId8"/>
            </p:custDataLst>
          </p:nvPr>
        </p:nvSpPr>
        <p:spPr>
          <a:xfrm>
            <a:off x="1706245" y="3075940"/>
            <a:ext cx="1667510" cy="300355"/>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7" name="圆角矩形 6"/>
          <p:cNvSpPr/>
          <p:nvPr>
            <p:custDataLst>
              <p:tags r:id="rId9"/>
            </p:custDataLst>
          </p:nvPr>
        </p:nvSpPr>
        <p:spPr>
          <a:xfrm>
            <a:off x="4586605" y="1630680"/>
            <a:ext cx="1227455" cy="210820"/>
          </a:xfrm>
          <a:prstGeom prst="roundRect">
            <a:avLst/>
          </a:prstGeom>
          <a:solidFill>
            <a:srgbClr val="FF0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8" name="圆角矩形 7"/>
          <p:cNvSpPr/>
          <p:nvPr>
            <p:custDataLst>
              <p:tags r:id="rId10"/>
            </p:custDataLst>
          </p:nvPr>
        </p:nvSpPr>
        <p:spPr>
          <a:xfrm>
            <a:off x="6242685" y="1640840"/>
            <a:ext cx="1873250" cy="200660"/>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9" name="圆角矩形 8"/>
          <p:cNvSpPr/>
          <p:nvPr>
            <p:custDataLst>
              <p:tags r:id="rId11"/>
            </p:custDataLst>
          </p:nvPr>
        </p:nvSpPr>
        <p:spPr>
          <a:xfrm>
            <a:off x="38735" y="1640840"/>
            <a:ext cx="4466590" cy="200660"/>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0" name="圆角矩形 9"/>
          <p:cNvSpPr/>
          <p:nvPr>
            <p:custDataLst>
              <p:tags r:id="rId12"/>
            </p:custDataLst>
          </p:nvPr>
        </p:nvSpPr>
        <p:spPr>
          <a:xfrm>
            <a:off x="3374390" y="3075305"/>
            <a:ext cx="1369695" cy="301625"/>
          </a:xfrm>
          <a:prstGeom prst="roundRect">
            <a:avLst/>
          </a:prstGeom>
          <a:solidFill>
            <a:srgbClr val="FF0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2" name="圆角矩形 11"/>
          <p:cNvSpPr/>
          <p:nvPr>
            <p:custDataLst>
              <p:tags r:id="rId13"/>
            </p:custDataLst>
          </p:nvPr>
        </p:nvSpPr>
        <p:spPr>
          <a:xfrm>
            <a:off x="6746875" y="1851660"/>
            <a:ext cx="621030" cy="210820"/>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4" name="圆角矩形 13"/>
          <p:cNvSpPr/>
          <p:nvPr>
            <p:custDataLst>
              <p:tags r:id="rId14"/>
            </p:custDataLst>
          </p:nvPr>
        </p:nvSpPr>
        <p:spPr>
          <a:xfrm>
            <a:off x="481965" y="3121025"/>
            <a:ext cx="742315" cy="210820"/>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5" name="文本框 14"/>
          <p:cNvSpPr txBox="1"/>
          <p:nvPr>
            <p:custDataLst>
              <p:tags r:id="rId15"/>
            </p:custDataLst>
          </p:nvPr>
        </p:nvSpPr>
        <p:spPr>
          <a:xfrm>
            <a:off x="38735" y="3833495"/>
            <a:ext cx="9048750" cy="2491740"/>
          </a:xfrm>
          <a:prstGeom prst="rect">
            <a:avLst/>
          </a:prstGeom>
          <a:noFill/>
          <a:ln>
            <a:solidFill>
              <a:schemeClr val="tx2">
                <a:lumMod val="40000"/>
                <a:lumOff val="60000"/>
              </a:schemeClr>
            </a:solidFill>
          </a:ln>
        </p:spPr>
        <p:txBody>
          <a:bodyPr wrap="square" rtlCol="0" anchor="t">
            <a:spAutoFit/>
          </a:bodyPr>
          <a:p>
            <a:r>
              <a:rPr lang="en-US" altLang="zh-CN" sz="1400" b="1">
                <a:latin typeface="Times New Roman" panose="02020603050405020304" pitchFamily="18" charset="0"/>
                <a:cs typeface="Times New Roman" panose="02020603050405020304" pitchFamily="18" charset="0"/>
                <a:sym typeface="+mn-ea"/>
              </a:rPr>
              <a:t>      </a:t>
            </a:r>
            <a:r>
              <a:rPr lang="zh-CN" altLang="en-US" sz="1400" b="1">
                <a:latin typeface="Times New Roman" panose="02020603050405020304" pitchFamily="18" charset="0"/>
                <a:cs typeface="Times New Roman" panose="02020603050405020304" pitchFamily="18" charset="0"/>
                <a:sym typeface="宋体" panose="02010600030101010101" pitchFamily="2" charset="-122"/>
              </a:rPr>
              <a:t>"With our study, we think we can now confidently conclude that at least some dogs can distinguish human facial expressions," Muller told Live Science. </a:t>
            </a:r>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rPr>
              <a:t>     </a:t>
            </a:r>
            <a:r>
              <a:rPr lang="zh-CN" altLang="en-US" sz="1400" b="1">
                <a:latin typeface="Times New Roman" panose="02020603050405020304" pitchFamily="18" charset="0"/>
                <a:cs typeface="Times New Roman" panose="02020603050405020304" pitchFamily="18" charset="0"/>
                <a:sym typeface="宋体" panose="02010600030101010101" pitchFamily="2" charset="-122"/>
              </a:rPr>
              <a:t>At this point, it is not clear why dogs seem to be equipped with the ability to recognize different facial expressions in humans. "To us, the most likely explanation appears to be that the basis lies in their living with humans, which gives them a lot of exposure to human facial expressions," and this exposure has provided them with many chances to learn to distinguish between them, Muller said. </a:t>
            </a:r>
            <a:endParaRPr lang="zh-CN" altLang="en-US" sz="1400" b="1">
              <a:latin typeface="Times New Roman" panose="02020603050405020304" pitchFamily="18" charset="0"/>
              <a:cs typeface="Times New Roman" panose="02020603050405020304" pitchFamily="18" charset="0"/>
            </a:endParaRPr>
          </a:p>
          <a:p>
            <a:endParaRPr lang="zh-CN" altLang="en-US"/>
          </a:p>
          <a:p>
            <a:r>
              <a:rPr lang="zh-CN" altLang="en-US"/>
              <a:t>30. What is the last paragraph mainly about?</a:t>
            </a:r>
            <a:endParaRPr lang="zh-CN" altLang="en-US"/>
          </a:p>
          <a:p>
            <a:r>
              <a:rPr lang="en-US" altLang="zh-CN"/>
              <a:t>   </a:t>
            </a:r>
            <a:r>
              <a:rPr lang="zh-CN" altLang="en-US"/>
              <a:t>A. A suggestion for future studies.        	B. A possible reason for the study findings. </a:t>
            </a:r>
            <a:endParaRPr lang="zh-CN" altLang="en-US"/>
          </a:p>
          <a:p>
            <a:r>
              <a:rPr lang="en-US" altLang="zh-CN"/>
              <a:t>   </a:t>
            </a:r>
            <a:r>
              <a:rPr lang="zh-CN" altLang="en-US"/>
              <a:t>C. A major limitation of the study         	D. An explanation of the research method. </a:t>
            </a:r>
            <a:endParaRPr lang="zh-CN" altLang="en-US"/>
          </a:p>
        </p:txBody>
      </p:sp>
      <p:sp>
        <p:nvSpPr>
          <p:cNvPr id="16" name="圆角矩形 15"/>
          <p:cNvSpPr/>
          <p:nvPr>
            <p:custDataLst>
              <p:tags r:id="rId16"/>
            </p:custDataLst>
          </p:nvPr>
        </p:nvSpPr>
        <p:spPr>
          <a:xfrm>
            <a:off x="3351530" y="3905250"/>
            <a:ext cx="5556250" cy="210820"/>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7" name="圆角矩形 16"/>
          <p:cNvSpPr/>
          <p:nvPr>
            <p:custDataLst>
              <p:tags r:id="rId17"/>
            </p:custDataLst>
          </p:nvPr>
        </p:nvSpPr>
        <p:spPr>
          <a:xfrm>
            <a:off x="471170" y="3874135"/>
            <a:ext cx="1105535" cy="210820"/>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8" name="圆角矩形 17"/>
          <p:cNvSpPr/>
          <p:nvPr>
            <p:custDataLst>
              <p:tags r:id="rId18"/>
            </p:custDataLst>
          </p:nvPr>
        </p:nvSpPr>
        <p:spPr>
          <a:xfrm>
            <a:off x="327660" y="4316730"/>
            <a:ext cx="1031240" cy="186055"/>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19" name="圆角矩形 18"/>
          <p:cNvSpPr/>
          <p:nvPr>
            <p:custDataLst>
              <p:tags r:id="rId19"/>
            </p:custDataLst>
          </p:nvPr>
        </p:nvSpPr>
        <p:spPr>
          <a:xfrm>
            <a:off x="5871845" y="5777865"/>
            <a:ext cx="602615" cy="210820"/>
          </a:xfrm>
          <a:prstGeom prst="roundRect">
            <a:avLst/>
          </a:prstGeom>
          <a:solidFill>
            <a:srgbClr val="FF0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0" name="圆角矩形 19"/>
          <p:cNvSpPr/>
          <p:nvPr>
            <p:custDataLst>
              <p:tags r:id="rId20"/>
            </p:custDataLst>
          </p:nvPr>
        </p:nvSpPr>
        <p:spPr>
          <a:xfrm>
            <a:off x="6880225" y="5712460"/>
            <a:ext cx="1873250" cy="276225"/>
          </a:xfrm>
          <a:prstGeom prst="roundRect">
            <a:avLst/>
          </a:prstGeom>
          <a:solidFill>
            <a:srgbClr val="FFC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1" name="圆角矩形 20"/>
          <p:cNvSpPr/>
          <p:nvPr>
            <p:custDataLst>
              <p:tags r:id="rId21"/>
            </p:custDataLst>
          </p:nvPr>
        </p:nvSpPr>
        <p:spPr>
          <a:xfrm>
            <a:off x="2415540" y="4265295"/>
            <a:ext cx="420370" cy="301625"/>
          </a:xfrm>
          <a:prstGeom prst="roundRect">
            <a:avLst/>
          </a:prstGeom>
          <a:solidFill>
            <a:srgbClr val="FF0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2" name="圆角矩形 21"/>
          <p:cNvSpPr/>
          <p:nvPr>
            <p:custDataLst>
              <p:tags r:id="rId22"/>
            </p:custDataLst>
          </p:nvPr>
        </p:nvSpPr>
        <p:spPr>
          <a:xfrm>
            <a:off x="1623695" y="4553585"/>
            <a:ext cx="1051560" cy="210820"/>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3" name="圆角矩形 22"/>
          <p:cNvSpPr/>
          <p:nvPr>
            <p:custDataLst>
              <p:tags r:id="rId23"/>
            </p:custDataLst>
          </p:nvPr>
        </p:nvSpPr>
        <p:spPr>
          <a:xfrm>
            <a:off x="5129530" y="5761990"/>
            <a:ext cx="742315" cy="210820"/>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4" name="圆角矩形 23"/>
          <p:cNvSpPr/>
          <p:nvPr>
            <p:custDataLst>
              <p:tags r:id="rId24"/>
            </p:custDataLst>
          </p:nvPr>
        </p:nvSpPr>
        <p:spPr>
          <a:xfrm>
            <a:off x="2775585" y="4553585"/>
            <a:ext cx="915035" cy="210820"/>
          </a:xfrm>
          <a:prstGeom prst="roundRect">
            <a:avLst/>
          </a:prstGeom>
          <a:solidFill>
            <a:srgbClr val="FF0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5" name="圆角矩形 24"/>
          <p:cNvSpPr/>
          <p:nvPr>
            <p:custDataLst>
              <p:tags r:id="rId25"/>
            </p:custDataLst>
          </p:nvPr>
        </p:nvSpPr>
        <p:spPr>
          <a:xfrm>
            <a:off x="4791710" y="4553585"/>
            <a:ext cx="4046220" cy="210820"/>
          </a:xfrm>
          <a:prstGeom prst="roundRect">
            <a:avLst/>
          </a:prstGeom>
          <a:solidFill>
            <a:srgbClr val="FF0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6" name="圆角矩形 25"/>
          <p:cNvSpPr/>
          <p:nvPr>
            <p:custDataLst>
              <p:tags r:id="rId26"/>
            </p:custDataLst>
          </p:nvPr>
        </p:nvSpPr>
        <p:spPr>
          <a:xfrm>
            <a:off x="116840" y="4769485"/>
            <a:ext cx="4302760" cy="210820"/>
          </a:xfrm>
          <a:prstGeom prst="roundRect">
            <a:avLst/>
          </a:prstGeom>
          <a:solidFill>
            <a:srgbClr val="FF0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7" name="圆角矩形 26"/>
          <p:cNvSpPr/>
          <p:nvPr>
            <p:custDataLst>
              <p:tags r:id="rId27"/>
            </p:custDataLst>
          </p:nvPr>
        </p:nvSpPr>
        <p:spPr>
          <a:xfrm>
            <a:off x="4864100" y="4769485"/>
            <a:ext cx="3973830" cy="210820"/>
          </a:xfrm>
          <a:prstGeom prst="roundRect">
            <a:avLst/>
          </a:prstGeom>
          <a:solidFill>
            <a:srgbClr val="FF0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8" name="圆角矩形 27"/>
          <p:cNvSpPr/>
          <p:nvPr>
            <p:custDataLst>
              <p:tags r:id="rId28"/>
            </p:custDataLst>
          </p:nvPr>
        </p:nvSpPr>
        <p:spPr>
          <a:xfrm>
            <a:off x="116840" y="4969510"/>
            <a:ext cx="2784475" cy="210820"/>
          </a:xfrm>
          <a:prstGeom prst="roundRect">
            <a:avLst/>
          </a:prstGeom>
          <a:solidFill>
            <a:srgbClr val="FF000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9" name="圆角矩形 28"/>
          <p:cNvSpPr/>
          <p:nvPr>
            <p:custDataLst>
              <p:tags r:id="rId29"/>
            </p:custDataLst>
          </p:nvPr>
        </p:nvSpPr>
        <p:spPr>
          <a:xfrm>
            <a:off x="3690620" y="4553585"/>
            <a:ext cx="808990" cy="210820"/>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cxnSp>
        <p:nvCxnSpPr>
          <p:cNvPr id="49" name="直接连接符 17"/>
          <p:cNvCxnSpPr/>
          <p:nvPr>
            <p:custDataLst>
              <p:tags r:id="rId30"/>
            </p:custDataLst>
          </p:nvPr>
        </p:nvCxnSpPr>
        <p:spPr>
          <a:xfrm flipH="1" flipV="1">
            <a:off x="1894205" y="695960"/>
            <a:ext cx="8218170" cy="39370"/>
          </a:xfrm>
          <a:prstGeom prst="line">
            <a:avLst/>
          </a:prstGeom>
          <a:noFill/>
          <a:ln w="12700" cap="flat" cmpd="sng" algn="ctr">
            <a:solidFill>
              <a:srgbClr val="002060"/>
            </a:solidFill>
            <a:prstDash val="solid"/>
          </a:ln>
          <a:effectLst/>
        </p:spPr>
      </p:cxnSp>
      <p:grpSp>
        <p:nvGrpSpPr>
          <p:cNvPr id="42" name="组 77"/>
          <p:cNvGrpSpPr/>
          <p:nvPr/>
        </p:nvGrpSpPr>
        <p:grpSpPr>
          <a:xfrm>
            <a:off x="9114790" y="918845"/>
            <a:ext cx="2997835" cy="2771776"/>
            <a:chOff x="15328652" y="491883"/>
            <a:chExt cx="3966073" cy="3431701"/>
          </a:xfrm>
        </p:grpSpPr>
        <p:sp>
          <p:nvSpPr>
            <p:cNvPr id="43" name="矩形 42"/>
            <p:cNvSpPr/>
            <p:nvPr>
              <p:custDataLst>
                <p:tags r:id="rId31"/>
              </p:custDataLst>
            </p:nvPr>
          </p:nvSpPr>
          <p:spPr>
            <a:xfrm>
              <a:off x="15386618" y="719091"/>
              <a:ext cx="3908107" cy="3204493"/>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44" name="组 79"/>
            <p:cNvGrpSpPr/>
            <p:nvPr/>
          </p:nvGrpSpPr>
          <p:grpSpPr>
            <a:xfrm>
              <a:off x="15328652" y="491883"/>
              <a:ext cx="3831658" cy="654107"/>
              <a:chOff x="15328652" y="491883"/>
              <a:chExt cx="3831658" cy="654107"/>
            </a:xfrm>
          </p:grpSpPr>
          <p:sp>
            <p:nvSpPr>
              <p:cNvPr id="45" name="直角三角形 44"/>
              <p:cNvSpPr/>
              <p:nvPr>
                <p:custDataLst>
                  <p:tags r:id="rId32"/>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46" name="矩形 45"/>
              <p:cNvSpPr/>
              <p:nvPr>
                <p:custDataLst>
                  <p:tags r:id="rId33"/>
                </p:custDataLst>
              </p:nvPr>
            </p:nvSpPr>
            <p:spPr>
              <a:xfrm>
                <a:off x="15328652" y="596446"/>
                <a:ext cx="3831658" cy="549544"/>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charset="-122"/>
                </a:endParaRPr>
              </a:p>
            </p:txBody>
          </p:sp>
          <p:sp>
            <p:nvSpPr>
              <p:cNvPr id="47" name="页外连接符 83"/>
              <p:cNvSpPr/>
              <p:nvPr>
                <p:custDataLst>
                  <p:tags r:id="rId34"/>
                </p:custDataLst>
              </p:nvPr>
            </p:nvSpPr>
            <p:spPr>
              <a:xfrm>
                <a:off x="15506021" y="491883"/>
                <a:ext cx="783947" cy="561394"/>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48" name="文本框 47"/>
          <p:cNvSpPr txBox="1"/>
          <p:nvPr>
            <p:custDataLst>
              <p:tags r:id="rId35"/>
            </p:custDataLst>
          </p:nvPr>
        </p:nvSpPr>
        <p:spPr>
          <a:xfrm>
            <a:off x="9782810" y="1051560"/>
            <a:ext cx="2409190" cy="368300"/>
          </a:xfrm>
          <a:prstGeom prst="rect">
            <a:avLst/>
          </a:prstGeom>
          <a:noFill/>
        </p:spPr>
        <p:txBody>
          <a:bodyPr wrap="square" rtlCol="0" anchor="t">
            <a:spAutoFit/>
          </a:bodyPr>
          <a:p>
            <a:pPr algn="l"/>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微观结构的逻辑分析</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37" name="文本框 36"/>
          <p:cNvSpPr txBox="1"/>
          <p:nvPr>
            <p:custDataLst>
              <p:tags r:id="rId36"/>
            </p:custDataLst>
          </p:nvPr>
        </p:nvSpPr>
        <p:spPr>
          <a:xfrm>
            <a:off x="9245600" y="1511935"/>
            <a:ext cx="2852420" cy="2030730"/>
          </a:xfrm>
          <a:prstGeom prst="rect">
            <a:avLst/>
          </a:prstGeom>
          <a:noFill/>
        </p:spPr>
        <p:txBody>
          <a:bodyPr wrap="square" rtlCol="0">
            <a:noAutofit/>
          </a:bodyPr>
          <a:p>
            <a:r>
              <a:rPr sz="1600">
                <a:latin typeface="微软雅黑" panose="020B0503020204020204" charset="-122"/>
                <a:ea typeface="微软雅黑" panose="020B0503020204020204" charset="-122"/>
                <a:cs typeface="微软雅黑" panose="020B0503020204020204" charset="-122"/>
              </a:rPr>
              <a:t>1.细节理解题，理解文中具体信息，考查逻辑性思维。</a:t>
            </a:r>
            <a:endParaRPr sz="1600">
              <a:latin typeface="微软雅黑" panose="020B0503020204020204" charset="-122"/>
              <a:ea typeface="微软雅黑" panose="020B0503020204020204" charset="-122"/>
              <a:cs typeface="微软雅黑" panose="020B0503020204020204" charset="-122"/>
            </a:endParaRPr>
          </a:p>
          <a:p>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2.</a:t>
            </a:r>
            <a:r>
              <a:rPr lang="en-US" sz="1600">
                <a:latin typeface="微软雅黑" panose="020B0503020204020204" charset="-122"/>
                <a:ea typeface="微软雅黑" panose="020B0503020204020204" charset="-122"/>
                <a:cs typeface="微软雅黑" panose="020B0503020204020204" charset="-122"/>
              </a:rPr>
              <a:t> 29</a:t>
            </a:r>
            <a:r>
              <a:rPr lang="zh-CN" altLang="en-US" sz="1600">
                <a:latin typeface="微软雅黑" panose="020B0503020204020204" charset="-122"/>
                <a:ea typeface="微软雅黑" panose="020B0503020204020204" charset="-122"/>
                <a:cs typeface="微软雅黑" panose="020B0503020204020204" charset="-122"/>
              </a:rPr>
              <a:t>题的</a:t>
            </a:r>
            <a:r>
              <a:rPr sz="1600">
                <a:latin typeface="微软雅黑" panose="020B0503020204020204" charset="-122"/>
                <a:ea typeface="微软雅黑" panose="020B0503020204020204" charset="-122"/>
                <a:cs typeface="微软雅黑" panose="020B0503020204020204" charset="-122"/>
              </a:rPr>
              <a:t>难点在“the two stages”的理解，</a:t>
            </a:r>
            <a:r>
              <a:rPr sz="1600" b="1">
                <a:solidFill>
                  <a:srgbClr val="0070C0"/>
                </a:solidFill>
                <a:latin typeface="微软雅黑" panose="020B0503020204020204" charset="-122"/>
                <a:ea typeface="微软雅黑" panose="020B0503020204020204" charset="-122"/>
                <a:cs typeface="微软雅黑" panose="020B0503020204020204" charset="-122"/>
              </a:rPr>
              <a:t>联结词语反映语篇内部的逻辑关系</a:t>
            </a:r>
            <a:r>
              <a:rPr sz="1600">
                <a:latin typeface="微软雅黑" panose="020B0503020204020204" charset="-122"/>
                <a:ea typeface="微软雅黑" panose="020B0503020204020204" charset="-122"/>
                <a:cs typeface="微软雅黑" panose="020B0503020204020204" charset="-122"/>
              </a:rPr>
              <a:t>，根据 联结词</a:t>
            </a:r>
            <a:r>
              <a:rPr sz="1600" b="1">
                <a:solidFill>
                  <a:srgbClr val="0070C0"/>
                </a:solidFill>
                <a:latin typeface="微软雅黑" panose="020B0503020204020204" charset="-122"/>
                <a:ea typeface="微软雅黑" panose="020B0503020204020204" charset="-122"/>
                <a:cs typeface="微软雅黑" panose="020B0503020204020204" charset="-122"/>
              </a:rPr>
              <a:t>then</a:t>
            </a:r>
            <a:r>
              <a:rPr sz="1600">
                <a:latin typeface="微软雅黑" panose="020B0503020204020204" charset="-122"/>
                <a:ea typeface="微软雅黑" panose="020B0503020204020204" charset="-122"/>
                <a:cs typeface="微软雅黑" panose="020B0503020204020204" charset="-122"/>
              </a:rPr>
              <a:t> 作出判断和推理</a:t>
            </a:r>
            <a:r>
              <a:rPr lang="zh-CN" sz="1600">
                <a:latin typeface="微软雅黑" panose="020B0503020204020204" charset="-122"/>
                <a:ea typeface="微软雅黑" panose="020B0503020204020204" charset="-122"/>
                <a:cs typeface="微软雅黑" panose="020B0503020204020204" charset="-122"/>
              </a:rPr>
              <a:t>。要加强微观组织结构的逻辑关系分析能力。</a:t>
            </a:r>
            <a:endParaRPr lang="zh-CN" sz="1600">
              <a:latin typeface="微软雅黑" panose="020B0503020204020204" charset="-122"/>
              <a:ea typeface="微软雅黑" panose="020B0503020204020204" charset="-122"/>
              <a:cs typeface="微软雅黑" panose="020B0503020204020204" charset="-122"/>
            </a:endParaRPr>
          </a:p>
          <a:p>
            <a:endParaRPr lang="zh-CN" sz="1600">
              <a:latin typeface="微软雅黑" panose="020B0503020204020204" charset="-122"/>
              <a:ea typeface="微软雅黑" panose="020B0503020204020204" charset="-122"/>
              <a:cs typeface="微软雅黑" panose="020B0503020204020204" charset="-122"/>
            </a:endParaRPr>
          </a:p>
        </p:txBody>
      </p:sp>
      <p:grpSp>
        <p:nvGrpSpPr>
          <p:cNvPr id="78" name="组 77"/>
          <p:cNvGrpSpPr/>
          <p:nvPr/>
        </p:nvGrpSpPr>
        <p:grpSpPr>
          <a:xfrm>
            <a:off x="9157335" y="3833495"/>
            <a:ext cx="2952114" cy="2635250"/>
            <a:chOff x="1360085" y="602796"/>
            <a:chExt cx="1981556" cy="3570466"/>
          </a:xfrm>
        </p:grpSpPr>
        <p:sp>
          <p:nvSpPr>
            <p:cNvPr id="85" name="矩形 84"/>
            <p:cNvSpPr/>
            <p:nvPr>
              <p:custDataLst>
                <p:tags r:id="rId37"/>
              </p:custDataLst>
            </p:nvPr>
          </p:nvSpPr>
          <p:spPr>
            <a:xfrm>
              <a:off x="1419331" y="863483"/>
              <a:ext cx="1922310" cy="3309779"/>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360085" y="602796"/>
              <a:ext cx="1915064" cy="654729"/>
              <a:chOff x="1360085" y="602796"/>
              <a:chExt cx="1915064" cy="654729"/>
            </a:xfrm>
          </p:grpSpPr>
          <p:sp>
            <p:nvSpPr>
              <p:cNvPr id="82" name="直角三角形 81"/>
              <p:cNvSpPr/>
              <p:nvPr>
                <p:custDataLst>
                  <p:tags r:id="rId38"/>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39"/>
                </p:custDataLst>
              </p:nvPr>
            </p:nvSpPr>
            <p:spPr>
              <a:xfrm>
                <a:off x="1360085" y="700876"/>
                <a:ext cx="1915064" cy="55664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40"/>
                </p:custDataLst>
              </p:nvPr>
            </p:nvSpPr>
            <p:spPr>
              <a:xfrm>
                <a:off x="1543365" y="602796"/>
                <a:ext cx="391708" cy="561811"/>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grpSp>
      <p:sp>
        <p:nvSpPr>
          <p:cNvPr id="51" name="文本框 50"/>
          <p:cNvSpPr txBox="1"/>
          <p:nvPr>
            <p:custDataLst>
              <p:tags r:id="rId41"/>
            </p:custDataLst>
          </p:nvPr>
        </p:nvSpPr>
        <p:spPr>
          <a:xfrm>
            <a:off x="10013950" y="3879850"/>
            <a:ext cx="199644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段际的逻辑连贯</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2" name="文本框 51"/>
          <p:cNvSpPr txBox="1"/>
          <p:nvPr>
            <p:custDataLst>
              <p:tags r:id="rId42"/>
            </p:custDataLst>
          </p:nvPr>
        </p:nvSpPr>
        <p:spPr>
          <a:xfrm>
            <a:off x="9324340" y="4450715"/>
            <a:ext cx="2788285" cy="2061210"/>
          </a:xfrm>
          <a:prstGeom prst="rect">
            <a:avLst/>
          </a:prstGeom>
          <a:noFill/>
        </p:spPr>
        <p:txBody>
          <a:bodyPr wrap="square" rtlCol="0">
            <a:spAutoFit/>
          </a:bodyPr>
          <a:p>
            <a:r>
              <a:rPr sz="1600">
                <a:latin typeface="微软雅黑" panose="020B0503020204020204" charset="-122"/>
                <a:ea typeface="微软雅黑" panose="020B0503020204020204" charset="-122"/>
                <a:cs typeface="微软雅黑" panose="020B0503020204020204" charset="-122"/>
              </a:rPr>
              <a:t>1.</a:t>
            </a:r>
            <a:r>
              <a:rPr lang="en-US" sz="1600">
                <a:latin typeface="微软雅黑" panose="020B0503020204020204" charset="-122"/>
                <a:ea typeface="微软雅黑" panose="020B0503020204020204" charset="-122"/>
                <a:cs typeface="微软雅黑" panose="020B0503020204020204" charset="-122"/>
              </a:rPr>
              <a:t> </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善于</a:t>
            </a:r>
            <a:r>
              <a:rPr sz="1600" b="1">
                <a:solidFill>
                  <a:srgbClr val="C00000"/>
                </a:solidFill>
                <a:latin typeface="微软雅黑" panose="020B0503020204020204" charset="-122"/>
                <a:ea typeface="微软雅黑" panose="020B0503020204020204" charset="-122"/>
                <a:cs typeface="微软雅黑" panose="020B0503020204020204" charset="-122"/>
                <a:sym typeface="+mn-ea"/>
              </a:rPr>
              <a:t>从段际、句际、句内的逻辑关系去解读和建构语篇内含的衔接连贯。</a:t>
            </a:r>
            <a:endParaRPr sz="1600">
              <a:latin typeface="微软雅黑" panose="020B0503020204020204" charset="-122"/>
              <a:ea typeface="微软雅黑" panose="020B0503020204020204" charset="-122"/>
              <a:cs typeface="微软雅黑" panose="020B0503020204020204" charset="-122"/>
            </a:endParaRPr>
          </a:p>
          <a:p>
            <a:r>
              <a:rPr sz="1600">
                <a:latin typeface="微软雅黑" panose="020B0503020204020204" charset="-122"/>
                <a:ea typeface="微软雅黑" panose="020B0503020204020204" charset="-122"/>
                <a:cs typeface="微软雅黑" panose="020B0503020204020204" charset="-122"/>
              </a:rPr>
              <a:t> 2.</a:t>
            </a:r>
            <a:r>
              <a:rPr lang="en-US" sz="1600">
                <a:latin typeface="微软雅黑" panose="020B0503020204020204" charset="-122"/>
                <a:ea typeface="微软雅黑" panose="020B0503020204020204" charset="-122"/>
                <a:cs typeface="微软雅黑" panose="020B0503020204020204" charset="-122"/>
              </a:rPr>
              <a:t> 30</a:t>
            </a:r>
            <a:r>
              <a:rPr lang="zh-CN" altLang="en-US" sz="1600">
                <a:latin typeface="微软雅黑" panose="020B0503020204020204" charset="-122"/>
                <a:ea typeface="微软雅黑" panose="020B0503020204020204" charset="-122"/>
                <a:cs typeface="微软雅黑" panose="020B0503020204020204" charset="-122"/>
              </a:rPr>
              <a:t>题尽管设问最后一段，但 </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At this point</a:t>
            </a:r>
            <a:r>
              <a:rPr lang="zh-CN" altLang="en-US" sz="1600">
                <a:latin typeface="微软雅黑" panose="020B0503020204020204" charset="-122"/>
                <a:ea typeface="微软雅黑" panose="020B0503020204020204" charset="-122"/>
                <a:cs typeface="微软雅黑" panose="020B0503020204020204" charset="-122"/>
              </a:rPr>
              <a:t>，指引读者要阅读上一段的研究发现，导出最后一段</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狗能识别人脸的可能性原因</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a:t>
            </a:r>
            <a:endParaRPr lang="zh-CN" altLang="en-US" sz="1600">
              <a:latin typeface="微软雅黑" panose="020B0503020204020204" charset="-122"/>
              <a:ea typeface="微软雅黑" panose="020B0503020204020204" charset="-122"/>
              <a:cs typeface="微软雅黑" panose="020B0503020204020204" charset="-122"/>
            </a:endParaRPr>
          </a:p>
        </p:txBody>
      </p:sp>
      <p:cxnSp>
        <p:nvCxnSpPr>
          <p:cNvPr id="39" name="直接箭头连接符 38"/>
          <p:cNvCxnSpPr/>
          <p:nvPr/>
        </p:nvCxnSpPr>
        <p:spPr>
          <a:xfrm flipH="1" flipV="1">
            <a:off x="2752090" y="1589405"/>
            <a:ext cx="7230110" cy="126555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40" name="直接箭头连接符 39"/>
          <p:cNvCxnSpPr/>
          <p:nvPr/>
        </p:nvCxnSpPr>
        <p:spPr>
          <a:xfrm flipH="1" flipV="1">
            <a:off x="948690" y="4484370"/>
            <a:ext cx="8994140" cy="113157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41" name="直接箭头连接符 40"/>
          <p:cNvCxnSpPr/>
          <p:nvPr/>
        </p:nvCxnSpPr>
        <p:spPr>
          <a:xfrm flipV="1">
            <a:off x="1051560" y="4072255"/>
            <a:ext cx="403860" cy="28575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p:tgtEl>
                                          <p:spTgt spid="7"/>
                                        </p:tgtEl>
                                        <p:attrNameLst>
                                          <p:attrName>ppt_y</p:attrName>
                                        </p:attrNameLst>
                                      </p:cBhvr>
                                      <p:tavLst>
                                        <p:tav tm="0">
                                          <p:val>
                                            <p:strVal val="#ppt_y+#ppt_h*1.125000"/>
                                          </p:val>
                                        </p:tav>
                                        <p:tav tm="100000">
                                          <p:val>
                                            <p:strVal val="#ppt_y"/>
                                          </p:val>
                                        </p:tav>
                                      </p:tavLst>
                                    </p:anim>
                                    <p:animEffect transition="in" filter="wipe(up)">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p:tgtEl>
                                          <p:spTgt spid="14"/>
                                        </p:tgtEl>
                                        <p:attrNameLst>
                                          <p:attrName>ppt_y</p:attrName>
                                        </p:attrNameLst>
                                      </p:cBhvr>
                                      <p:tavLst>
                                        <p:tav tm="0">
                                          <p:val>
                                            <p:strVal val="#ppt_y+#ppt_h*1.125000"/>
                                          </p:val>
                                        </p:tav>
                                        <p:tav tm="100000">
                                          <p:val>
                                            <p:strVal val="#ppt_y"/>
                                          </p:val>
                                        </p:tav>
                                      </p:tavLst>
                                    </p:anim>
                                    <p:animEffect transition="in" filter="wipe(up)">
                                      <p:cBhvr>
                                        <p:cTn id="42" dur="500"/>
                                        <p:tgtEl>
                                          <p:spTgt spid="14"/>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p:tgtEl>
                                          <p:spTgt spid="12"/>
                                        </p:tgtEl>
                                        <p:attrNameLst>
                                          <p:attrName>ppt_y</p:attrName>
                                        </p:attrNameLst>
                                      </p:cBhvr>
                                      <p:tavLst>
                                        <p:tav tm="0">
                                          <p:val>
                                            <p:strVal val="#ppt_y+#ppt_h*1.125000"/>
                                          </p:val>
                                        </p:tav>
                                        <p:tav tm="100000">
                                          <p:val>
                                            <p:strVal val="#ppt_y"/>
                                          </p:val>
                                        </p:tav>
                                      </p:tavLst>
                                    </p:anim>
                                    <p:animEffect transition="in" filter="wipe(up)">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par>
                                <p:cTn id="52" presetID="16" presetClass="entr" presetSubtype="21"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barn(inVertical)">
                                      <p:cBhvr>
                                        <p:cTn id="54" dur="5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4"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p:tgtEl>
                                          <p:spTgt spid="20"/>
                                        </p:tgtEl>
                                        <p:attrNameLst>
                                          <p:attrName>ppt_y</p:attrName>
                                        </p:attrNameLst>
                                      </p:cBhvr>
                                      <p:tavLst>
                                        <p:tav tm="0">
                                          <p:val>
                                            <p:strVal val="#ppt_y+#ppt_h*1.125000"/>
                                          </p:val>
                                        </p:tav>
                                        <p:tav tm="100000">
                                          <p:val>
                                            <p:strVal val="#ppt_y"/>
                                          </p:val>
                                        </p:tav>
                                      </p:tavLst>
                                    </p:anim>
                                    <p:animEffect transition="in" filter="wipe(up)">
                                      <p:cBhvr>
                                        <p:cTn id="60" dur="500"/>
                                        <p:tgtEl>
                                          <p:spTgt spid="20"/>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p:tgtEl>
                                          <p:spTgt spid="18"/>
                                        </p:tgtEl>
                                        <p:attrNameLst>
                                          <p:attrName>ppt_y</p:attrName>
                                        </p:attrNameLst>
                                      </p:cBhvr>
                                      <p:tavLst>
                                        <p:tav tm="0">
                                          <p:val>
                                            <p:strVal val="#ppt_y+#ppt_h*1.125000"/>
                                          </p:val>
                                        </p:tav>
                                        <p:tav tm="100000">
                                          <p:val>
                                            <p:strVal val="#ppt_y"/>
                                          </p:val>
                                        </p:tav>
                                      </p:tavLst>
                                    </p:anim>
                                    <p:animEffect transition="in" filter="wipe(up)">
                                      <p:cBhvr>
                                        <p:cTn id="64" dur="500"/>
                                        <p:tgtEl>
                                          <p:spTgt spid="18"/>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p:tgtEl>
                                          <p:spTgt spid="17"/>
                                        </p:tgtEl>
                                        <p:attrNameLst>
                                          <p:attrName>ppt_y</p:attrName>
                                        </p:attrNameLst>
                                      </p:cBhvr>
                                      <p:tavLst>
                                        <p:tav tm="0">
                                          <p:val>
                                            <p:strVal val="#ppt_y+#ppt_h*1.125000"/>
                                          </p:val>
                                        </p:tav>
                                        <p:tav tm="100000">
                                          <p:val>
                                            <p:strVal val="#ppt_y"/>
                                          </p:val>
                                        </p:tav>
                                      </p:tavLst>
                                    </p:anim>
                                    <p:animEffect transition="in" filter="wipe(up)">
                                      <p:cBhvr>
                                        <p:cTn id="68" dur="500"/>
                                        <p:tgtEl>
                                          <p:spTgt spid="17"/>
                                        </p:tgtEl>
                                      </p:cBhvr>
                                    </p:animEffect>
                                  </p:childTnLst>
                                </p:cTn>
                              </p:par>
                              <p:par>
                                <p:cTn id="69" presetID="1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p:tgtEl>
                                          <p:spTgt spid="16"/>
                                        </p:tgtEl>
                                        <p:attrNameLst>
                                          <p:attrName>ppt_y</p:attrName>
                                        </p:attrNameLst>
                                      </p:cBhvr>
                                      <p:tavLst>
                                        <p:tav tm="0">
                                          <p:val>
                                            <p:strVal val="#ppt_y+#ppt_h*1.125000"/>
                                          </p:val>
                                        </p:tav>
                                        <p:tav tm="100000">
                                          <p:val>
                                            <p:strVal val="#ppt_y"/>
                                          </p:val>
                                        </p:tav>
                                      </p:tavLst>
                                    </p:anim>
                                    <p:animEffect transition="in" filter="wipe(up)">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4"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p:tgtEl>
                                          <p:spTgt spid="21"/>
                                        </p:tgtEl>
                                        <p:attrNameLst>
                                          <p:attrName>ppt_y</p:attrName>
                                        </p:attrNameLst>
                                      </p:cBhvr>
                                      <p:tavLst>
                                        <p:tav tm="0">
                                          <p:val>
                                            <p:strVal val="#ppt_y+#ppt_h*1.125000"/>
                                          </p:val>
                                        </p:tav>
                                        <p:tav tm="100000">
                                          <p:val>
                                            <p:strVal val="#ppt_y"/>
                                          </p:val>
                                        </p:tav>
                                      </p:tavLst>
                                    </p:anim>
                                    <p:animEffect transition="in" filter="wipe(up)">
                                      <p:cBhvr>
                                        <p:cTn id="78" dur="5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4"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p:tgtEl>
                                          <p:spTgt spid="24"/>
                                        </p:tgtEl>
                                        <p:attrNameLst>
                                          <p:attrName>ppt_y</p:attrName>
                                        </p:attrNameLst>
                                      </p:cBhvr>
                                      <p:tavLst>
                                        <p:tav tm="0">
                                          <p:val>
                                            <p:strVal val="#ppt_y+#ppt_h*1.125000"/>
                                          </p:val>
                                        </p:tav>
                                        <p:tav tm="100000">
                                          <p:val>
                                            <p:strVal val="#ppt_y"/>
                                          </p:val>
                                        </p:tav>
                                      </p:tavLst>
                                    </p:anim>
                                    <p:animEffect transition="in" filter="wipe(up)">
                                      <p:cBhvr>
                                        <p:cTn id="84" dur="500"/>
                                        <p:tgtEl>
                                          <p:spTgt spid="24"/>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4"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p:tgtEl>
                                          <p:spTgt spid="25"/>
                                        </p:tgtEl>
                                        <p:attrNameLst>
                                          <p:attrName>ppt_y</p:attrName>
                                        </p:attrNameLst>
                                      </p:cBhvr>
                                      <p:tavLst>
                                        <p:tav tm="0">
                                          <p:val>
                                            <p:strVal val="#ppt_y+#ppt_h*1.125000"/>
                                          </p:val>
                                        </p:tav>
                                        <p:tav tm="100000">
                                          <p:val>
                                            <p:strVal val="#ppt_y"/>
                                          </p:val>
                                        </p:tav>
                                      </p:tavLst>
                                    </p:anim>
                                    <p:animEffect transition="in" filter="wipe(up)">
                                      <p:cBhvr>
                                        <p:cTn id="90" dur="500"/>
                                        <p:tgtEl>
                                          <p:spTgt spid="25"/>
                                        </p:tgtEl>
                                      </p:cBhvr>
                                    </p:animEffect>
                                  </p:childTnLst>
                                </p:cTn>
                              </p:par>
                              <p:par>
                                <p:cTn id="91" presetID="12" presetClass="entr" presetSubtype="4"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p:tgtEl>
                                          <p:spTgt spid="26"/>
                                        </p:tgtEl>
                                        <p:attrNameLst>
                                          <p:attrName>ppt_y</p:attrName>
                                        </p:attrNameLst>
                                      </p:cBhvr>
                                      <p:tavLst>
                                        <p:tav tm="0">
                                          <p:val>
                                            <p:strVal val="#ppt_y+#ppt_h*1.125000"/>
                                          </p:val>
                                        </p:tav>
                                        <p:tav tm="100000">
                                          <p:val>
                                            <p:strVal val="#ppt_y"/>
                                          </p:val>
                                        </p:tav>
                                      </p:tavLst>
                                    </p:anim>
                                    <p:animEffect transition="in" filter="wipe(up)">
                                      <p:cBhvr>
                                        <p:cTn id="94" dur="500"/>
                                        <p:tgtEl>
                                          <p:spTgt spid="26"/>
                                        </p:tgtEl>
                                      </p:cBhvr>
                                    </p:animEffect>
                                  </p:childTnLst>
                                </p:cTn>
                              </p:par>
                              <p:par>
                                <p:cTn id="95" presetID="12" presetClass="entr" presetSubtype="4"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500"/>
                                        <p:tgtEl>
                                          <p:spTgt spid="27"/>
                                        </p:tgtEl>
                                        <p:attrNameLst>
                                          <p:attrName>ppt_y</p:attrName>
                                        </p:attrNameLst>
                                      </p:cBhvr>
                                      <p:tavLst>
                                        <p:tav tm="0">
                                          <p:val>
                                            <p:strVal val="#ppt_y+#ppt_h*1.125000"/>
                                          </p:val>
                                        </p:tav>
                                        <p:tav tm="100000">
                                          <p:val>
                                            <p:strVal val="#ppt_y"/>
                                          </p:val>
                                        </p:tav>
                                      </p:tavLst>
                                    </p:anim>
                                    <p:animEffect transition="in" filter="wipe(up)">
                                      <p:cBhvr>
                                        <p:cTn id="98" dur="500"/>
                                        <p:tgtEl>
                                          <p:spTgt spid="27"/>
                                        </p:tgtEl>
                                      </p:cBhvr>
                                    </p:animEffect>
                                  </p:childTnLst>
                                </p:cTn>
                              </p:par>
                              <p:par>
                                <p:cTn id="99" presetID="12" presetClass="entr" presetSubtype="4" fill="hold" grpId="0" nodeType="with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p:tgtEl>
                                          <p:spTgt spid="28"/>
                                        </p:tgtEl>
                                        <p:attrNameLst>
                                          <p:attrName>ppt_y</p:attrName>
                                        </p:attrNameLst>
                                      </p:cBhvr>
                                      <p:tavLst>
                                        <p:tav tm="0">
                                          <p:val>
                                            <p:strVal val="#ppt_y+#ppt_h*1.125000"/>
                                          </p:val>
                                        </p:tav>
                                        <p:tav tm="100000">
                                          <p:val>
                                            <p:strVal val="#ppt_y"/>
                                          </p:val>
                                        </p:tav>
                                      </p:tavLst>
                                    </p:anim>
                                    <p:animEffect transition="in" filter="wipe(up)">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12" presetClass="entr" presetSubtype="4" fill="hold" grpId="0" nodeType="clickEffect">
                                  <p:stCondLst>
                                    <p:cond delay="0"/>
                                  </p:stCondLst>
                                  <p:childTnLst>
                                    <p:set>
                                      <p:cBhvr>
                                        <p:cTn id="106" dur="1" fill="hold">
                                          <p:stCondLst>
                                            <p:cond delay="0"/>
                                          </p:stCondLst>
                                        </p:cTn>
                                        <p:tgtEl>
                                          <p:spTgt spid="19"/>
                                        </p:tgtEl>
                                        <p:attrNameLst>
                                          <p:attrName>style.visibility</p:attrName>
                                        </p:attrNameLst>
                                      </p:cBhvr>
                                      <p:to>
                                        <p:strVal val="visible"/>
                                      </p:to>
                                    </p:set>
                                    <p:anim calcmode="lin" valueType="num">
                                      <p:cBhvr additive="base">
                                        <p:cTn id="107" dur="500"/>
                                        <p:tgtEl>
                                          <p:spTgt spid="19"/>
                                        </p:tgtEl>
                                        <p:attrNameLst>
                                          <p:attrName>ppt_y</p:attrName>
                                        </p:attrNameLst>
                                      </p:cBhvr>
                                      <p:tavLst>
                                        <p:tav tm="0">
                                          <p:val>
                                            <p:strVal val="#ppt_y+#ppt_h*1.125000"/>
                                          </p:val>
                                        </p:tav>
                                        <p:tav tm="100000">
                                          <p:val>
                                            <p:strVal val="#ppt_y"/>
                                          </p:val>
                                        </p:tav>
                                      </p:tavLst>
                                    </p:anim>
                                    <p:animEffect transition="in" filter="wipe(up)">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12" presetClass="entr" presetSubtype="4" fill="hold" grpId="0" nodeType="click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500"/>
                                        <p:tgtEl>
                                          <p:spTgt spid="22"/>
                                        </p:tgtEl>
                                        <p:attrNameLst>
                                          <p:attrName>ppt_y</p:attrName>
                                        </p:attrNameLst>
                                      </p:cBhvr>
                                      <p:tavLst>
                                        <p:tav tm="0">
                                          <p:val>
                                            <p:strVal val="#ppt_y+#ppt_h*1.125000"/>
                                          </p:val>
                                        </p:tav>
                                        <p:tav tm="100000">
                                          <p:val>
                                            <p:strVal val="#ppt_y"/>
                                          </p:val>
                                        </p:tav>
                                      </p:tavLst>
                                    </p:anim>
                                    <p:animEffect transition="in" filter="wipe(up)">
                                      <p:cBhvr>
                                        <p:cTn id="114" dur="500"/>
                                        <p:tgtEl>
                                          <p:spTgt spid="22"/>
                                        </p:tgtEl>
                                      </p:cBhvr>
                                    </p:animEffect>
                                  </p:childTnLst>
                                </p:cTn>
                              </p:par>
                              <p:par>
                                <p:cTn id="115" presetID="12" presetClass="entr" presetSubtype="4" fill="hold" grpId="0" nodeType="withEffect">
                                  <p:stCondLst>
                                    <p:cond delay="0"/>
                                  </p:stCondLst>
                                  <p:childTnLst>
                                    <p:set>
                                      <p:cBhvr>
                                        <p:cTn id="116" dur="1" fill="hold">
                                          <p:stCondLst>
                                            <p:cond delay="0"/>
                                          </p:stCondLst>
                                        </p:cTn>
                                        <p:tgtEl>
                                          <p:spTgt spid="29"/>
                                        </p:tgtEl>
                                        <p:attrNameLst>
                                          <p:attrName>style.visibility</p:attrName>
                                        </p:attrNameLst>
                                      </p:cBhvr>
                                      <p:to>
                                        <p:strVal val="visible"/>
                                      </p:to>
                                    </p:set>
                                    <p:anim calcmode="lin" valueType="num">
                                      <p:cBhvr additive="base">
                                        <p:cTn id="117" dur="500"/>
                                        <p:tgtEl>
                                          <p:spTgt spid="29"/>
                                        </p:tgtEl>
                                        <p:attrNameLst>
                                          <p:attrName>ppt_y</p:attrName>
                                        </p:attrNameLst>
                                      </p:cBhvr>
                                      <p:tavLst>
                                        <p:tav tm="0">
                                          <p:val>
                                            <p:strVal val="#ppt_y+#ppt_h*1.125000"/>
                                          </p:val>
                                        </p:tav>
                                        <p:tav tm="100000">
                                          <p:val>
                                            <p:strVal val="#ppt_y"/>
                                          </p:val>
                                        </p:tav>
                                      </p:tavLst>
                                    </p:anim>
                                    <p:animEffect transition="in" filter="wipe(up)">
                                      <p:cBhvr>
                                        <p:cTn id="118" dur="500"/>
                                        <p:tgtEl>
                                          <p:spTgt spid="29"/>
                                        </p:tgtEl>
                                      </p:cBhvr>
                                    </p:animEffect>
                                  </p:childTnLst>
                                </p:cTn>
                              </p:par>
                              <p:par>
                                <p:cTn id="119" presetID="12" presetClass="entr" presetSubtype="4" fill="hold" grpId="0" nodeType="withEffect">
                                  <p:stCondLst>
                                    <p:cond delay="0"/>
                                  </p:stCondLst>
                                  <p:childTnLst>
                                    <p:set>
                                      <p:cBhvr>
                                        <p:cTn id="120" dur="1" fill="hold">
                                          <p:stCondLst>
                                            <p:cond delay="0"/>
                                          </p:stCondLst>
                                        </p:cTn>
                                        <p:tgtEl>
                                          <p:spTgt spid="23"/>
                                        </p:tgtEl>
                                        <p:attrNameLst>
                                          <p:attrName>style.visibility</p:attrName>
                                        </p:attrNameLst>
                                      </p:cBhvr>
                                      <p:to>
                                        <p:strVal val="visible"/>
                                      </p:to>
                                    </p:set>
                                    <p:anim calcmode="lin" valueType="num">
                                      <p:cBhvr additive="base">
                                        <p:cTn id="121" dur="500"/>
                                        <p:tgtEl>
                                          <p:spTgt spid="23"/>
                                        </p:tgtEl>
                                        <p:attrNameLst>
                                          <p:attrName>ppt_y</p:attrName>
                                        </p:attrNameLst>
                                      </p:cBhvr>
                                      <p:tavLst>
                                        <p:tav tm="0">
                                          <p:val>
                                            <p:strVal val="#ppt_y+#ppt_h*1.125000"/>
                                          </p:val>
                                        </p:tav>
                                        <p:tav tm="100000">
                                          <p:val>
                                            <p:strVal val="#ppt_y"/>
                                          </p:val>
                                        </p:tav>
                                      </p:tavLst>
                                    </p:anim>
                                    <p:animEffect transition="in" filter="wipe(up)">
                                      <p:cBhvr>
                                        <p:cTn id="122" dur="500"/>
                                        <p:tgtEl>
                                          <p:spTgt spid="23"/>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52"/>
                                        </p:tgtEl>
                                        <p:attrNameLst>
                                          <p:attrName>style.visibility</p:attrName>
                                        </p:attrNameLst>
                                      </p:cBhvr>
                                      <p:to>
                                        <p:strVal val="visible"/>
                                      </p:to>
                                    </p:set>
                                    <p:animEffect transition="in" filter="barn(inVertical)">
                                      <p:cBhvr>
                                        <p:cTn id="127" dur="500"/>
                                        <p:tgtEl>
                                          <p:spTgt spid="5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40"/>
                                        </p:tgtEl>
                                        <p:attrNameLst>
                                          <p:attrName>style.visibility</p:attrName>
                                        </p:attrNameLst>
                                      </p:cBhvr>
                                      <p:to>
                                        <p:strVal val="visible"/>
                                      </p:to>
                                    </p:set>
                                    <p:animEffect transition="in" filter="barn(inVertical)">
                                      <p:cBhvr>
                                        <p:cTn id="132" dur="500"/>
                                        <p:tgtEl>
                                          <p:spTgt spid="40"/>
                                        </p:tgtEl>
                                      </p:cBhvr>
                                    </p:animEffect>
                                  </p:childTnLst>
                                </p:cTn>
                              </p:par>
                              <p:par>
                                <p:cTn id="133" presetID="16" presetClass="entr" presetSubtype="21" fill="hold" nodeType="withEffect">
                                  <p:stCondLst>
                                    <p:cond delay="0"/>
                                  </p:stCondLst>
                                  <p:childTnLst>
                                    <p:set>
                                      <p:cBhvr>
                                        <p:cTn id="134" dur="1" fill="hold">
                                          <p:stCondLst>
                                            <p:cond delay="0"/>
                                          </p:stCondLst>
                                        </p:cTn>
                                        <p:tgtEl>
                                          <p:spTgt spid="41"/>
                                        </p:tgtEl>
                                        <p:attrNameLst>
                                          <p:attrName>style.visibility</p:attrName>
                                        </p:attrNameLst>
                                      </p:cBhvr>
                                      <p:to>
                                        <p:strVal val="visible"/>
                                      </p:to>
                                    </p:set>
                                    <p:animEffect transition="in" filter="barn(inVertical)">
                                      <p:cBhvr>
                                        <p:cTn id="1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P spid="5" grpId="0" bldLvl="0" animBg="1"/>
      <p:bldP spid="5" grpId="1" animBg="1"/>
      <p:bldP spid="9" grpId="0" bldLvl="0" animBg="1"/>
      <p:bldP spid="9" grpId="1" animBg="1"/>
      <p:bldP spid="8" grpId="0" bldLvl="0" animBg="1"/>
      <p:bldP spid="8" grpId="1" animBg="1"/>
      <p:bldP spid="3" grpId="0" bldLvl="0" animBg="1"/>
      <p:bldP spid="3" grpId="1" animBg="1"/>
      <p:bldP spid="10" grpId="0" bldLvl="0" animBg="1"/>
      <p:bldP spid="10" grpId="1" animBg="1"/>
      <p:bldP spid="7" grpId="0" bldLvl="0" animBg="1"/>
      <p:bldP spid="7" grpId="1" animBg="1"/>
      <p:bldP spid="14" grpId="0" bldLvl="0" animBg="1"/>
      <p:bldP spid="14" grpId="1" animBg="1"/>
      <p:bldP spid="12" grpId="0" bldLvl="0" animBg="1"/>
      <p:bldP spid="12" grpId="1" animBg="1"/>
      <p:bldP spid="20" grpId="0" bldLvl="0" animBg="1"/>
      <p:bldP spid="20" grpId="1" animBg="1"/>
      <p:bldP spid="18" grpId="0" bldLvl="0" animBg="1"/>
      <p:bldP spid="18" grpId="1" animBg="1"/>
      <p:bldP spid="17" grpId="0" bldLvl="0" animBg="1"/>
      <p:bldP spid="17" grpId="1" animBg="1"/>
      <p:bldP spid="16" grpId="0" bldLvl="0" animBg="1"/>
      <p:bldP spid="16" grpId="1" animBg="1"/>
      <p:bldP spid="24" grpId="0" bldLvl="0" animBg="1"/>
      <p:bldP spid="24" grpId="1" animBg="1"/>
      <p:bldP spid="25" grpId="0" bldLvl="0" animBg="1"/>
      <p:bldP spid="25" grpId="1" animBg="1"/>
      <p:bldP spid="26" grpId="0" bldLvl="0" animBg="1"/>
      <p:bldP spid="26" grpId="1" animBg="1"/>
      <p:bldP spid="27" grpId="0" bldLvl="0" animBg="1"/>
      <p:bldP spid="27" grpId="1" animBg="1"/>
      <p:bldP spid="28" grpId="0" bldLvl="0" animBg="1"/>
      <p:bldP spid="28" grpId="1" animBg="1"/>
      <p:bldP spid="21" grpId="0" bldLvl="0" animBg="1"/>
      <p:bldP spid="21" grpId="1" animBg="1"/>
      <p:bldP spid="19" grpId="0" bldLvl="0" animBg="1"/>
      <p:bldP spid="19" grpId="1" animBg="1"/>
      <p:bldP spid="22" grpId="0" bldLvl="0" animBg="1"/>
      <p:bldP spid="22" grpId="1" animBg="1"/>
      <p:bldP spid="29" grpId="0" bldLvl="0" animBg="1"/>
      <p:bldP spid="29" grpId="1" animBg="1"/>
      <p:bldP spid="23" grpId="0" bldLvl="0" animBg="1"/>
      <p:bldP spid="23" grpId="1" animBg="1"/>
      <p:bldP spid="37" grpId="0"/>
      <p:bldP spid="37" grpId="1"/>
      <p:bldP spid="52" grpId="0"/>
      <p:bldP spid="5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092054" cy="659372"/>
            <a:chOff x="1267665" y="297419"/>
            <a:chExt cx="6401204" cy="791924"/>
          </a:xfrm>
        </p:grpSpPr>
        <p:sp>
          <p:nvSpPr>
            <p:cNvPr id="6" name="文本框 5"/>
            <p:cNvSpPr txBox="1"/>
            <p:nvPr>
              <p:custDataLst>
                <p:tags r:id="rId1"/>
              </p:custDataLst>
            </p:nvPr>
          </p:nvSpPr>
          <p:spPr>
            <a:xfrm>
              <a:off x="1267665" y="297419"/>
              <a:ext cx="6401204"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1</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年</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1</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月浙江卷 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725" cy="979170"/>
          </a:xfrm>
          <a:prstGeom prst="rect">
            <a:avLst/>
          </a:prstGeom>
        </p:spPr>
      </p:pic>
      <p:cxnSp>
        <p:nvCxnSpPr>
          <p:cNvPr id="49" name="直接连接符 17"/>
          <p:cNvCxnSpPr/>
          <p:nvPr>
            <p:custDataLst>
              <p:tags r:id="rId5"/>
            </p:custDataLst>
          </p:nvPr>
        </p:nvCxnSpPr>
        <p:spPr>
          <a:xfrm flipH="1" flipV="1">
            <a:off x="1894205" y="695960"/>
            <a:ext cx="8218170" cy="39370"/>
          </a:xfrm>
          <a:prstGeom prst="line">
            <a:avLst/>
          </a:prstGeom>
          <a:noFill/>
          <a:ln w="12700" cap="flat" cmpd="sng" algn="ctr">
            <a:solidFill>
              <a:srgbClr val="002060"/>
            </a:solidFill>
            <a:prstDash val="solid"/>
          </a:ln>
          <a:effectLst/>
        </p:spPr>
      </p:cxnSp>
      <p:sp>
        <p:nvSpPr>
          <p:cNvPr id="100" name="文本框 99"/>
          <p:cNvSpPr txBox="1"/>
          <p:nvPr/>
        </p:nvSpPr>
        <p:spPr>
          <a:xfrm>
            <a:off x="219075" y="870585"/>
            <a:ext cx="7182485" cy="5908040"/>
          </a:xfrm>
          <a:prstGeom prst="rect">
            <a:avLst/>
          </a:prstGeom>
          <a:noFill/>
          <a:ln w="9525">
            <a:solidFill>
              <a:schemeClr val="tx2">
                <a:lumMod val="40000"/>
                <a:lumOff val="60000"/>
              </a:schemeClr>
            </a:solidFill>
          </a:ln>
        </p:spPr>
        <p:txBody>
          <a:bodyPr wrap="square">
            <a:spAutoFit/>
          </a:bodyPr>
          <a:p>
            <a:pPr indent="266700"/>
            <a:r>
              <a:rPr lang="en-US" sz="1400" b="1">
                <a:latin typeface="Times New Roman" panose="02020603050405020304" pitchFamily="18" charset="0"/>
                <a:ea typeface="宋体" panose="02010600030101010101" pitchFamily="2" charset="-122"/>
              </a:rPr>
              <a:t>Researchers say they have translated the meaning of gestures that wild chimpanzees</a:t>
            </a:r>
            <a:r>
              <a:rPr lang="en-US" sz="1400" b="1">
                <a:latin typeface="Times New Roman" panose="02020603050405020304" pitchFamily="18" charset="0"/>
                <a:cs typeface="Times New Roman" panose="02020603050405020304" pitchFamily="18" charset="0"/>
              </a:rPr>
              <a:t> </a:t>
            </a:r>
            <a:r>
              <a:rPr lang="en-US" sz="1400" b="1">
                <a:latin typeface="Times New Roman" panose="02020603050405020304" pitchFamily="18" charset="0"/>
                <a:ea typeface="宋体" panose="02010600030101010101" pitchFamily="2" charset="-122"/>
              </a:rPr>
              <a:t>(</a:t>
            </a:r>
            <a:r>
              <a:rPr lang="zh-CN" sz="1400" b="1">
                <a:ea typeface="宋体" panose="02010600030101010101" pitchFamily="2" charset="-122"/>
              </a:rPr>
              <a:t>黑猩猩</a:t>
            </a:r>
            <a:r>
              <a:rPr lang="en-US" sz="1400" b="1">
                <a:latin typeface="Times New Roman" panose="02020603050405020304" pitchFamily="18" charset="0"/>
                <a:ea typeface="宋体" panose="02010600030101010101" pitchFamily="2" charset="-122"/>
              </a:rPr>
              <a:t>) use to communicate. They say wild chimps communicate 19 specific messages to one another with a “vocabulary” of 66 gestures. The scientists discovered this by following and filming groups of chimps in Uganda, and examining more than 5,000 incidents of these meaningful exchanges.     Dr Catherine Hobaiter, who led the research, said that this was the only form of intentional communication to be recorded in the animal kingdom. Only humans and chimps, she said, had a system of communication where they deliberately sent a message to another group member.     “That’s what’s so amazing about chimp gestures,” she said. “They’re the only thing that looks like human language in that respect.”     Although previous research has shown that apes and monkeys can understand complex information from another animal’s call, the animals do not appear to use their voices intentionally to communicate messages. This was a significant difference between calls and gestures, Dr Hobaiter said.     Chimps will check to see if they have the attention of the animal with which they wish to communicate. In one case, a mother presents her foot to her crying baby, signa</a:t>
            </a:r>
            <a:r>
              <a:rPr lang="en-US" sz="1400" b="1">
                <a:latin typeface="Times New Roman" panose="02020603050405020304" pitchFamily="18" charset="0"/>
              </a:rPr>
              <a:t>l</a:t>
            </a:r>
            <a:r>
              <a:rPr lang="en-US" sz="1400" b="1">
                <a:latin typeface="Times New Roman" panose="02020603050405020304" pitchFamily="18" charset="0"/>
                <a:ea typeface="宋体" panose="02010600030101010101" pitchFamily="2" charset="-122"/>
              </a:rPr>
              <a:t>ling: “Climb on me.” The youngster immediately jumps on to its mother’s back and they travel off together. “The big message from this study is that there is another species (</a:t>
            </a:r>
            <a:r>
              <a:rPr lang="zh-CN" sz="1400" b="1">
                <a:ea typeface="宋体" panose="02010600030101010101" pitchFamily="2" charset="-122"/>
              </a:rPr>
              <a:t>物种</a:t>
            </a:r>
            <a:r>
              <a:rPr lang="en-US" sz="1400" b="1">
                <a:latin typeface="Times New Roman" panose="02020603050405020304" pitchFamily="18" charset="0"/>
                <a:ea typeface="宋体" panose="02010600030101010101" pitchFamily="2" charset="-122"/>
              </a:rPr>
              <a:t>) out there that is meaningful in its communication, so that’s not unique to humans,” said Dr Hobaiter.      Dr Susanne Shultz, an evolutionary biologist from the University of Manchester, said the study was praiseworthy in seeking to enrich our knowledge of the evolution of human language. But, she added, the results were “a little disappointing”.     “The vagueness of the gesture meanings suggests either that the chimps have little to communicate, or we are still missing a lot of the information contained in their gestures and actions,” she said. “Moreover, the meanings seem to not go beyond what other animals convey with non-verbal communication. So, it seems the </a:t>
            </a:r>
            <a:r>
              <a:rPr lang="en-US" sz="1400" b="1" u="sng">
                <a:latin typeface="Times New Roman" panose="02020603050405020304" pitchFamily="18" charset="0"/>
                <a:ea typeface="宋体" panose="02010600030101010101" pitchFamily="2" charset="-122"/>
              </a:rPr>
              <a:t>gulf</a:t>
            </a:r>
            <a:r>
              <a:rPr lang="en-US" sz="1400" b="1">
                <a:latin typeface="Times New Roman" panose="02020603050405020304" pitchFamily="18" charset="0"/>
                <a:ea typeface="宋体" panose="02010600030101010101" pitchFamily="2" charset="-122"/>
              </a:rPr>
              <a:t> remains.”</a:t>
            </a:r>
            <a:endParaRPr lang="en-US" altLang="en-US" sz="1400" b="1">
              <a:latin typeface="Times New Roman" panose="02020603050405020304" pitchFamily="18" charset="0"/>
              <a:ea typeface="宋体" panose="02010600030101010101" pitchFamily="2" charset="-122"/>
            </a:endParaRPr>
          </a:p>
        </p:txBody>
      </p:sp>
      <p:sp>
        <p:nvSpPr>
          <p:cNvPr id="2" name="文本框 1"/>
          <p:cNvSpPr txBox="1"/>
          <p:nvPr/>
        </p:nvSpPr>
        <p:spPr>
          <a:xfrm>
            <a:off x="7473950" y="4121785"/>
            <a:ext cx="4585970" cy="1398905"/>
          </a:xfrm>
          <a:prstGeom prst="rect">
            <a:avLst/>
          </a:prstGeom>
          <a:noFill/>
          <a:ln>
            <a:solidFill>
              <a:schemeClr val="accent6">
                <a:lumMod val="60000"/>
                <a:lumOff val="40000"/>
              </a:schemeClr>
            </a:solidFill>
          </a:ln>
        </p:spPr>
        <p:txBody>
          <a:bodyPr wrap="square" rtlCol="0" anchor="t">
            <a:spAutoFit/>
          </a:bodyPr>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27. What do chimps and humans have in common  </a:t>
            </a:r>
            <a:endParaRPr sz="1600" b="1">
              <a:solidFill>
                <a:srgbClr val="EEECE1">
                  <a:lumMod val="10000"/>
                </a:srgbClr>
              </a:solidFill>
              <a:latin typeface="Times New Roman" panose="02020603050405020304" pitchFamily="18" charset="0"/>
              <a:cs typeface="Times New Roman" panose="02020603050405020304" pitchFamily="18" charset="0"/>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    according to Dr Hobaiter?</a:t>
            </a:r>
            <a:endParaRPr sz="1600" b="1">
              <a:solidFill>
                <a:srgbClr val="EEECE1">
                  <a:lumMod val="10000"/>
                </a:srgbClr>
              </a:solidFill>
              <a:latin typeface="Times New Roman" panose="02020603050405020304" pitchFamily="18" charset="0"/>
              <a:cs typeface="Times New Roman" panose="02020603050405020304" pitchFamily="18" charset="0"/>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    A. Memorizing specific words.	</a:t>
            </a:r>
            <a:endParaRPr sz="1600" b="1">
              <a:solidFill>
                <a:srgbClr val="EEECE1">
                  <a:lumMod val="10000"/>
                </a:srgbClr>
              </a:solidFill>
              <a:latin typeface="Times New Roman" panose="02020603050405020304" pitchFamily="18" charset="0"/>
              <a:cs typeface="Times New Roman" panose="02020603050405020304" pitchFamily="18" charset="0"/>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    B. Understanding complex information.</a:t>
            </a:r>
            <a:endParaRPr sz="1600" b="1">
              <a:solidFill>
                <a:srgbClr val="EEECE1">
                  <a:lumMod val="10000"/>
                </a:srgbClr>
              </a:solidFill>
              <a:latin typeface="Times New Roman" panose="02020603050405020304" pitchFamily="18" charset="0"/>
              <a:cs typeface="Times New Roman" panose="02020603050405020304" pitchFamily="18" charset="0"/>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    C. Using voices to communicate.	</a:t>
            </a:r>
            <a:endParaRPr sz="1600" b="1">
              <a:solidFill>
                <a:srgbClr val="EEECE1">
                  <a:lumMod val="10000"/>
                </a:srgbClr>
              </a:solidFill>
              <a:latin typeface="Times New Roman" panose="02020603050405020304" pitchFamily="18" charset="0"/>
              <a:cs typeface="Times New Roman" panose="02020603050405020304" pitchFamily="18" charset="0"/>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    D. Communicating messages on purpose.</a:t>
            </a:r>
            <a:endParaRPr lang="zh-CN" altLang="en-US"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78" name="组 77"/>
          <p:cNvGrpSpPr/>
          <p:nvPr/>
        </p:nvGrpSpPr>
        <p:grpSpPr>
          <a:xfrm>
            <a:off x="7473315" y="1112520"/>
            <a:ext cx="4600575" cy="2815590"/>
            <a:chOff x="1264609" y="602796"/>
            <a:chExt cx="3088057" cy="3668662"/>
          </a:xfrm>
        </p:grpSpPr>
        <p:sp>
          <p:nvSpPr>
            <p:cNvPr id="85" name="矩形 84"/>
            <p:cNvSpPr/>
            <p:nvPr>
              <p:custDataLst>
                <p:tags r:id="rId6"/>
              </p:custDataLst>
            </p:nvPr>
          </p:nvSpPr>
          <p:spPr>
            <a:xfrm>
              <a:off x="1264609" y="863425"/>
              <a:ext cx="3088057" cy="3408033"/>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360937" y="602796"/>
              <a:ext cx="2768809" cy="567833"/>
              <a:chOff x="1360937" y="602796"/>
              <a:chExt cx="2768809" cy="567833"/>
            </a:xfrm>
          </p:grpSpPr>
          <p:sp>
            <p:nvSpPr>
              <p:cNvPr id="82" name="直角三角形 81"/>
              <p:cNvSpPr/>
              <p:nvPr>
                <p:custDataLst>
                  <p:tags r:id="rId7"/>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8"/>
                </p:custDataLst>
              </p:nvPr>
            </p:nvSpPr>
            <p:spPr>
              <a:xfrm>
                <a:off x="1360937" y="700876"/>
                <a:ext cx="2768809" cy="46975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9"/>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81" name="矩形 80"/>
            <p:cNvSpPr/>
            <p:nvPr>
              <p:custDataLst>
                <p:tags r:id="rId10"/>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6" name="文本框 15"/>
          <p:cNvSpPr txBox="1"/>
          <p:nvPr>
            <p:custDataLst>
              <p:tags r:id="rId11"/>
            </p:custDataLst>
          </p:nvPr>
        </p:nvSpPr>
        <p:spPr>
          <a:xfrm>
            <a:off x="7553325" y="1596390"/>
            <a:ext cx="4506595" cy="2288540"/>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第</a:t>
            </a:r>
            <a:r>
              <a:rPr lang="en-US" altLang="zh-CN" sz="1600">
                <a:latin typeface="微软雅黑" panose="020B0503020204020204" charset="-122"/>
                <a:ea typeface="微软雅黑" panose="020B0503020204020204" charset="-122"/>
                <a:cs typeface="微软雅黑" panose="020B0503020204020204" charset="-122"/>
              </a:rPr>
              <a:t>27</a:t>
            </a:r>
            <a:r>
              <a:rPr lang="zh-CN" altLang="en-US" sz="1600">
                <a:latin typeface="微软雅黑" panose="020B0503020204020204" charset="-122"/>
                <a:ea typeface="微软雅黑" panose="020B0503020204020204" charset="-122"/>
                <a:cs typeface="微软雅黑" panose="020B0503020204020204" charset="-122"/>
              </a:rPr>
              <a:t>题属于</a:t>
            </a:r>
            <a:r>
              <a:rPr lang="en-US" sz="1600">
                <a:latin typeface="微软雅黑" panose="020B0503020204020204" charset="-122"/>
                <a:ea typeface="微软雅黑" panose="020B0503020204020204" charset="-122"/>
                <a:cs typeface="微软雅黑" panose="020B0503020204020204" charset="-122"/>
              </a:rPr>
              <a:t>单点信息题</a:t>
            </a:r>
            <a:r>
              <a:rPr lang="zh-CN" altLang="en-US" sz="1600">
                <a:latin typeface="微软雅黑" panose="020B0503020204020204" charset="-122"/>
                <a:ea typeface="微软雅黑" panose="020B0503020204020204" charset="-122"/>
                <a:cs typeface="微软雅黑" panose="020B0503020204020204" charset="-122"/>
              </a:rPr>
              <a:t>，</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扫描同义词</a:t>
            </a:r>
            <a:r>
              <a:rPr lang="zh-CN" altLang="en-US" sz="1600">
                <a:latin typeface="微软雅黑" panose="020B0503020204020204" charset="-122"/>
                <a:ea typeface="微软雅黑" panose="020B0503020204020204" charset="-122"/>
                <a:cs typeface="微软雅黑" panose="020B0503020204020204" charset="-122"/>
              </a:rPr>
              <a:t>，很容易</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形成</a:t>
            </a:r>
            <a:r>
              <a:rPr lang="zh-CN" altLang="en-US" sz="1600">
                <a:latin typeface="微软雅黑" panose="020B0503020204020204" charset="-122"/>
                <a:ea typeface="微软雅黑" panose="020B0503020204020204" charset="-122"/>
                <a:cs typeface="微软雅黑" panose="020B0503020204020204" charset="-122"/>
              </a:rPr>
              <a:t>intentional / deliberately </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语义链</a:t>
            </a:r>
            <a:r>
              <a:rPr lang="zh-CN" altLang="en-US" sz="1600">
                <a:latin typeface="微软雅黑" panose="020B0503020204020204" charset="-122"/>
                <a:ea typeface="微软雅黑" panose="020B0503020204020204" charset="-122"/>
                <a:cs typeface="微软雅黑" panose="020B0503020204020204" charset="-122"/>
              </a:rPr>
              <a:t>，与</a:t>
            </a:r>
            <a:r>
              <a:rPr lang="en-US" altLang="zh-CN" sz="1600">
                <a:latin typeface="微软雅黑" panose="020B0503020204020204" charset="-122"/>
                <a:ea typeface="微软雅黑" panose="020B0503020204020204" charset="-122"/>
                <a:cs typeface="微软雅黑" panose="020B0503020204020204" charset="-122"/>
              </a:rPr>
              <a:t>A</a:t>
            </a:r>
            <a:r>
              <a:rPr lang="zh-CN" altLang="en-US" sz="1600">
                <a:latin typeface="微软雅黑" panose="020B0503020204020204" charset="-122"/>
                <a:ea typeface="微软雅黑" panose="020B0503020204020204" charset="-122"/>
                <a:cs typeface="微软雅黑" panose="020B0503020204020204" charset="-122"/>
              </a:rPr>
              <a:t>选项</a:t>
            </a:r>
            <a:r>
              <a:rPr lang="zh-CN" altLang="en-US" sz="1600">
                <a:latin typeface="微软雅黑" panose="020B0503020204020204" charset="-122"/>
                <a:ea typeface="微软雅黑" panose="020B0503020204020204" charset="-122"/>
                <a:cs typeface="微软雅黑" panose="020B0503020204020204" charset="-122"/>
                <a:sym typeface="+mn-ea"/>
              </a:rPr>
              <a:t>on purpose</a:t>
            </a:r>
            <a:r>
              <a:rPr lang="zh-CN" altLang="en-US"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sym typeface="+mn-ea"/>
              </a:rPr>
              <a:t>同义信息匹配，秒杀正确答案。</a:t>
            </a:r>
            <a:endParaRPr lang="zh-CN" altLang="en-US" sz="1600">
              <a:latin typeface="微软雅黑" panose="020B0503020204020204" charset="-122"/>
              <a:ea typeface="微软雅黑" panose="020B0503020204020204" charset="-122"/>
              <a:cs typeface="微软雅黑" panose="020B0503020204020204" charset="-122"/>
              <a:sym typeface="+mn-ea"/>
            </a:endParaRPr>
          </a:p>
          <a:p>
            <a:r>
              <a:rPr lang="en-US" altLang="zh-CN" sz="1600">
                <a:latin typeface="微软雅黑" panose="020B0503020204020204" charset="-122"/>
                <a:ea typeface="微软雅黑" panose="020B0503020204020204" charset="-122"/>
                <a:cs typeface="微软雅黑" panose="020B0503020204020204" charset="-122"/>
              </a:rPr>
              <a:t>    </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做题与看文章同步交替进行</a:t>
            </a:r>
            <a:r>
              <a:rPr lang="zh-CN" altLang="en-US" sz="1600">
                <a:latin typeface="微软雅黑" panose="020B0503020204020204" charset="-122"/>
                <a:ea typeface="微软雅黑" panose="020B0503020204020204" charset="-122"/>
                <a:cs typeface="微软雅黑" panose="020B0503020204020204" charset="-122"/>
              </a:rPr>
              <a:t>，</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paraphrase同义信息匹配</a:t>
            </a:r>
            <a:r>
              <a:rPr lang="zh-CN" altLang="en-US" sz="1600">
                <a:latin typeface="微软雅黑" panose="020B0503020204020204" charset="-122"/>
                <a:ea typeface="微软雅黑" panose="020B0503020204020204" charset="-122"/>
                <a:cs typeface="微软雅黑" panose="020B0503020204020204" charset="-122"/>
              </a:rPr>
              <a:t>：</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l"/>
            </a:pPr>
            <a:r>
              <a:rPr lang="zh-CN" altLang="en-US" sz="1600">
                <a:latin typeface="微软雅黑" panose="020B0503020204020204" charset="-122"/>
                <a:ea typeface="微软雅黑" panose="020B0503020204020204" charset="-122"/>
                <a:cs typeface="微软雅黑" panose="020B0503020204020204" charset="-122"/>
              </a:rPr>
              <a:t>only / look like – have in common;</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l"/>
            </a:pPr>
            <a:r>
              <a:rPr lang="zh-CN" altLang="en-US" sz="1600">
                <a:latin typeface="微软雅黑" panose="020B0503020204020204" charset="-122"/>
                <a:ea typeface="微软雅黑" panose="020B0503020204020204" charset="-122"/>
                <a:cs typeface="微软雅黑" panose="020B0503020204020204" charset="-122"/>
              </a:rPr>
              <a:t>intentional / deliberately– on purpose;</a:t>
            </a:r>
            <a:endParaRPr lang="zh-CN" altLang="en-US" sz="1600">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l"/>
            </a:pPr>
            <a:r>
              <a:rPr lang="zh-CN" altLang="en-US" sz="1600">
                <a:latin typeface="微软雅黑" panose="020B0503020204020204" charset="-122"/>
                <a:ea typeface="微软雅黑" panose="020B0503020204020204" charset="-122"/>
                <a:cs typeface="微软雅黑" panose="020B0503020204020204" charset="-122"/>
              </a:rPr>
              <a:t> send a message-– communicate messages</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custDataLst>
              <p:tags r:id="rId12"/>
            </p:custDataLst>
          </p:nvPr>
        </p:nvSpPr>
        <p:spPr>
          <a:xfrm>
            <a:off x="8798560" y="1173480"/>
            <a:ext cx="3275965"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精通词义延伸方式和过程</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圆角 10"/>
          <p:cNvSpPr/>
          <p:nvPr>
            <p:custDataLst>
              <p:tags r:id="rId13"/>
            </p:custDataLst>
          </p:nvPr>
        </p:nvSpPr>
        <p:spPr>
          <a:xfrm>
            <a:off x="5385435" y="1971040"/>
            <a:ext cx="1302385" cy="191135"/>
          </a:xfrm>
          <a:prstGeom prst="roundRect">
            <a:avLst/>
          </a:prstGeom>
          <a:solidFill>
            <a:srgbClr val="FFFF00">
              <a:alpha val="28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 name="矩形: 圆角 10"/>
          <p:cNvSpPr/>
          <p:nvPr>
            <p:custDataLst>
              <p:tags r:id="rId14"/>
            </p:custDataLst>
          </p:nvPr>
        </p:nvSpPr>
        <p:spPr>
          <a:xfrm>
            <a:off x="5385435" y="2229485"/>
            <a:ext cx="1847215" cy="191135"/>
          </a:xfrm>
          <a:prstGeom prst="roundRect">
            <a:avLst/>
          </a:prstGeom>
          <a:solidFill>
            <a:srgbClr val="FFFF00">
              <a:alpha val="28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5" name="矩形: 圆角 10"/>
          <p:cNvSpPr/>
          <p:nvPr>
            <p:custDataLst>
              <p:tags r:id="rId15"/>
            </p:custDataLst>
          </p:nvPr>
        </p:nvSpPr>
        <p:spPr>
          <a:xfrm>
            <a:off x="5267325" y="2865755"/>
            <a:ext cx="1577975" cy="191135"/>
          </a:xfrm>
          <a:prstGeom prst="roundRect">
            <a:avLst/>
          </a:prstGeom>
          <a:solidFill>
            <a:srgbClr val="FFFF00">
              <a:alpha val="28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7" name="矩形: 圆角 10"/>
          <p:cNvSpPr/>
          <p:nvPr>
            <p:custDataLst>
              <p:tags r:id="rId16"/>
            </p:custDataLst>
          </p:nvPr>
        </p:nvSpPr>
        <p:spPr>
          <a:xfrm>
            <a:off x="219075" y="3056890"/>
            <a:ext cx="3239135" cy="191135"/>
          </a:xfrm>
          <a:prstGeom prst="roundRect">
            <a:avLst/>
          </a:prstGeom>
          <a:solidFill>
            <a:srgbClr val="FFFF00">
              <a:alpha val="28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矩形: 圆角 10"/>
          <p:cNvSpPr/>
          <p:nvPr>
            <p:custDataLst>
              <p:tags r:id="rId17"/>
            </p:custDataLst>
          </p:nvPr>
        </p:nvSpPr>
        <p:spPr>
          <a:xfrm>
            <a:off x="10508615" y="4197985"/>
            <a:ext cx="1420495" cy="191135"/>
          </a:xfrm>
          <a:prstGeom prst="roundRect">
            <a:avLst/>
          </a:prstGeom>
          <a:solidFill>
            <a:srgbClr val="FFFF00">
              <a:alpha val="28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0" name="矩形: 圆角 10"/>
          <p:cNvSpPr/>
          <p:nvPr>
            <p:custDataLst>
              <p:tags r:id="rId18"/>
            </p:custDataLst>
          </p:nvPr>
        </p:nvSpPr>
        <p:spPr>
          <a:xfrm>
            <a:off x="264954" y="2191703"/>
            <a:ext cx="954405" cy="22860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custDataLst>
              <p:tags r:id="rId19"/>
            </p:custDataLst>
          </p:nvPr>
        </p:nvSpPr>
        <p:spPr>
          <a:xfrm>
            <a:off x="4313079" y="2420303"/>
            <a:ext cx="954405" cy="22860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3" name="矩形: 圆角 10"/>
          <p:cNvSpPr/>
          <p:nvPr>
            <p:custDataLst>
              <p:tags r:id="rId20"/>
            </p:custDataLst>
          </p:nvPr>
        </p:nvSpPr>
        <p:spPr>
          <a:xfrm>
            <a:off x="10323989" y="5235258"/>
            <a:ext cx="954405" cy="22860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4" name="矩形: 圆角 10"/>
          <p:cNvSpPr/>
          <p:nvPr>
            <p:custDataLst>
              <p:tags r:id="rId21"/>
            </p:custDataLst>
          </p:nvPr>
        </p:nvSpPr>
        <p:spPr>
          <a:xfrm>
            <a:off x="5267960" y="2419350"/>
            <a:ext cx="1964690" cy="189230"/>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矩形: 圆角 10"/>
          <p:cNvSpPr/>
          <p:nvPr>
            <p:custDataLst>
              <p:tags r:id="rId22"/>
            </p:custDataLst>
          </p:nvPr>
        </p:nvSpPr>
        <p:spPr>
          <a:xfrm>
            <a:off x="264795" y="2676525"/>
            <a:ext cx="1194435" cy="189230"/>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8" name="矩形: 圆角 10"/>
          <p:cNvSpPr/>
          <p:nvPr>
            <p:custDataLst>
              <p:tags r:id="rId23"/>
            </p:custDataLst>
          </p:nvPr>
        </p:nvSpPr>
        <p:spPr>
          <a:xfrm>
            <a:off x="8089265" y="5274945"/>
            <a:ext cx="2185035" cy="189230"/>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p:tgtEl>
                                          <p:spTgt spid="10"/>
                                        </p:tgtEl>
                                        <p:attrNameLst>
                                          <p:attrName>ppt_y</p:attrName>
                                        </p:attrNameLst>
                                      </p:cBhvr>
                                      <p:tavLst>
                                        <p:tav tm="0">
                                          <p:val>
                                            <p:strVal val="#ppt_y+#ppt_h*1.125000"/>
                                          </p:val>
                                        </p:tav>
                                        <p:tav tm="100000">
                                          <p:val>
                                            <p:strVal val="#ppt_y"/>
                                          </p:val>
                                        </p:tav>
                                      </p:tavLst>
                                    </p:anim>
                                    <p:animEffect transition="in" filter="wipe(up)">
                                      <p:cBhvr>
                                        <p:cTn id="30" dur="500"/>
                                        <p:tgtEl>
                                          <p:spTgt spid="1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p:tgtEl>
                                          <p:spTgt spid="9"/>
                                        </p:tgtEl>
                                        <p:attrNameLst>
                                          <p:attrName>ppt_y</p:attrName>
                                        </p:attrNameLst>
                                      </p:cBhvr>
                                      <p:tavLst>
                                        <p:tav tm="0">
                                          <p:val>
                                            <p:strVal val="#ppt_y+#ppt_h*1.125000"/>
                                          </p:val>
                                        </p:tav>
                                        <p:tav tm="100000">
                                          <p:val>
                                            <p:strVal val="#ppt_y"/>
                                          </p:val>
                                        </p:tav>
                                      </p:tavLst>
                                    </p:anim>
                                    <p:animEffect transition="in" filter="wipe(up)">
                                      <p:cBhvr>
                                        <p:cTn id="34" dur="500"/>
                                        <p:tgtEl>
                                          <p:spTgt spid="9"/>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p:tgtEl>
                                          <p:spTgt spid="13"/>
                                        </p:tgtEl>
                                        <p:attrNameLst>
                                          <p:attrName>ppt_y</p:attrName>
                                        </p:attrNameLst>
                                      </p:cBhvr>
                                      <p:tavLst>
                                        <p:tav tm="0">
                                          <p:val>
                                            <p:strVal val="#ppt_y+#ppt_h*1.125000"/>
                                          </p:val>
                                        </p:tav>
                                        <p:tav tm="100000">
                                          <p:val>
                                            <p:strVal val="#ppt_y"/>
                                          </p:val>
                                        </p:tav>
                                      </p:tavLst>
                                    </p:anim>
                                    <p:animEffect transition="in" filter="wipe(up)">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p:tgtEl>
                                          <p:spTgt spid="14"/>
                                        </p:tgtEl>
                                        <p:attrNameLst>
                                          <p:attrName>ppt_y</p:attrName>
                                        </p:attrNameLst>
                                      </p:cBhvr>
                                      <p:tavLst>
                                        <p:tav tm="0">
                                          <p:val>
                                            <p:strVal val="#ppt_y+#ppt_h*1.125000"/>
                                          </p:val>
                                        </p:tav>
                                        <p:tav tm="100000">
                                          <p:val>
                                            <p:strVal val="#ppt_y"/>
                                          </p:val>
                                        </p:tav>
                                      </p:tavLst>
                                    </p:anim>
                                    <p:animEffect transition="in" filter="wipe(up)">
                                      <p:cBhvr>
                                        <p:cTn id="44" dur="500"/>
                                        <p:tgtEl>
                                          <p:spTgt spid="14"/>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p:tgtEl>
                                          <p:spTgt spid="17"/>
                                        </p:tgtEl>
                                        <p:attrNameLst>
                                          <p:attrName>ppt_y</p:attrName>
                                        </p:attrNameLst>
                                      </p:cBhvr>
                                      <p:tavLst>
                                        <p:tav tm="0">
                                          <p:val>
                                            <p:strVal val="#ppt_y+#ppt_h*1.125000"/>
                                          </p:val>
                                        </p:tav>
                                        <p:tav tm="100000">
                                          <p:val>
                                            <p:strVal val="#ppt_y"/>
                                          </p:val>
                                        </p:tav>
                                      </p:tavLst>
                                    </p:anim>
                                    <p:animEffect transition="in" filter="wipe(up)">
                                      <p:cBhvr>
                                        <p:cTn id="48" dur="500"/>
                                        <p:tgtEl>
                                          <p:spTgt spid="17"/>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p:tgtEl>
                                          <p:spTgt spid="18"/>
                                        </p:tgtEl>
                                        <p:attrNameLst>
                                          <p:attrName>ppt_y</p:attrName>
                                        </p:attrNameLst>
                                      </p:cBhvr>
                                      <p:tavLst>
                                        <p:tav tm="0">
                                          <p:val>
                                            <p:strVal val="#ppt_y+#ppt_h*1.125000"/>
                                          </p:val>
                                        </p:tav>
                                        <p:tav tm="100000">
                                          <p:val>
                                            <p:strVal val="#ppt_y"/>
                                          </p:val>
                                        </p:tav>
                                      </p:tavLst>
                                    </p:anim>
                                    <p:animEffect transition="in" filter="wipe(up)">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3" grpId="0" bldLvl="0" animBg="1"/>
      <p:bldP spid="3" grpId="1" animBg="1"/>
      <p:bldP spid="5" grpId="0" bldLvl="0" animBg="1"/>
      <p:bldP spid="5" grpId="1" animBg="1"/>
      <p:bldP spid="7" grpId="0" bldLvl="0" animBg="1"/>
      <p:bldP spid="7" grpId="1" animBg="1"/>
      <p:bldP spid="8" grpId="0" bldLvl="0" animBg="1"/>
      <p:bldP spid="8" grpId="1" animBg="1"/>
      <p:bldP spid="10" grpId="0" bldLvl="0" animBg="1"/>
      <p:bldP spid="10" grpId="1" animBg="1"/>
      <p:bldP spid="9" grpId="0" bldLvl="0" animBg="1"/>
      <p:bldP spid="9" grpId="1" animBg="1"/>
      <p:bldP spid="13" grpId="0" bldLvl="0" animBg="1"/>
      <p:bldP spid="13" grpId="1" animBg="1"/>
      <p:bldP spid="14" grpId="0" bldLvl="0" animBg="1"/>
      <p:bldP spid="14" grpId="1" animBg="1"/>
      <p:bldP spid="17" grpId="0" bldLvl="0" animBg="1"/>
      <p:bldP spid="17" grpId="1" animBg="1"/>
      <p:bldP spid="18" grpId="0" bldLvl="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092054" cy="659372"/>
            <a:chOff x="1267665" y="297419"/>
            <a:chExt cx="6401204" cy="791924"/>
          </a:xfrm>
        </p:grpSpPr>
        <p:sp>
          <p:nvSpPr>
            <p:cNvPr id="6" name="文本框 5"/>
            <p:cNvSpPr txBox="1"/>
            <p:nvPr>
              <p:custDataLst>
                <p:tags r:id="rId1"/>
              </p:custDataLst>
            </p:nvPr>
          </p:nvSpPr>
          <p:spPr>
            <a:xfrm>
              <a:off x="1267665" y="297419"/>
              <a:ext cx="6401204"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1</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年</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1</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月浙江卷 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725" cy="979170"/>
          </a:xfrm>
          <a:prstGeom prst="rect">
            <a:avLst/>
          </a:prstGeom>
        </p:spPr>
      </p:pic>
      <p:cxnSp>
        <p:nvCxnSpPr>
          <p:cNvPr id="49" name="直接连接符 17"/>
          <p:cNvCxnSpPr/>
          <p:nvPr>
            <p:custDataLst>
              <p:tags r:id="rId5"/>
            </p:custDataLst>
          </p:nvPr>
        </p:nvCxnSpPr>
        <p:spPr>
          <a:xfrm flipH="1" flipV="1">
            <a:off x="1894205" y="695960"/>
            <a:ext cx="8218170" cy="39370"/>
          </a:xfrm>
          <a:prstGeom prst="line">
            <a:avLst/>
          </a:prstGeom>
          <a:noFill/>
          <a:ln w="12700" cap="flat" cmpd="sng" algn="ctr">
            <a:solidFill>
              <a:srgbClr val="002060"/>
            </a:solidFill>
            <a:prstDash val="solid"/>
          </a:ln>
          <a:effectLst/>
        </p:spPr>
      </p:cxnSp>
      <p:sp>
        <p:nvSpPr>
          <p:cNvPr id="100" name="文本框 99"/>
          <p:cNvSpPr txBox="1"/>
          <p:nvPr/>
        </p:nvSpPr>
        <p:spPr>
          <a:xfrm>
            <a:off x="219075" y="870585"/>
            <a:ext cx="7182485" cy="5908040"/>
          </a:xfrm>
          <a:prstGeom prst="rect">
            <a:avLst/>
          </a:prstGeom>
          <a:noFill/>
          <a:ln w="9525">
            <a:solidFill>
              <a:schemeClr val="tx2">
                <a:lumMod val="40000"/>
                <a:lumOff val="60000"/>
              </a:schemeClr>
            </a:solidFill>
          </a:ln>
        </p:spPr>
        <p:txBody>
          <a:bodyPr wrap="square">
            <a:spAutoFit/>
          </a:bodyPr>
          <a:p>
            <a:pPr indent="266700"/>
            <a:r>
              <a:rPr lang="en-US" sz="1400" b="1">
                <a:latin typeface="Times New Roman" panose="02020603050405020304" pitchFamily="18" charset="0"/>
                <a:ea typeface="宋体" panose="02010600030101010101" pitchFamily="2" charset="-122"/>
              </a:rPr>
              <a:t>Researchers say they have translated the meaning of gestures that wild chimpanzees</a:t>
            </a:r>
            <a:r>
              <a:rPr lang="en-US" sz="1400" b="1">
                <a:latin typeface="Times New Roman" panose="02020603050405020304" pitchFamily="18" charset="0"/>
                <a:cs typeface="Times New Roman" panose="02020603050405020304" pitchFamily="18" charset="0"/>
              </a:rPr>
              <a:t> </a:t>
            </a:r>
            <a:r>
              <a:rPr lang="en-US" sz="1400" b="1">
                <a:latin typeface="Times New Roman" panose="02020603050405020304" pitchFamily="18" charset="0"/>
                <a:ea typeface="宋体" panose="02010600030101010101" pitchFamily="2" charset="-122"/>
              </a:rPr>
              <a:t>(</a:t>
            </a:r>
            <a:r>
              <a:rPr lang="zh-CN" sz="1400" b="1">
                <a:ea typeface="宋体" panose="02010600030101010101" pitchFamily="2" charset="-122"/>
              </a:rPr>
              <a:t>黑猩猩</a:t>
            </a:r>
            <a:r>
              <a:rPr lang="en-US" sz="1400" b="1">
                <a:latin typeface="Times New Roman" panose="02020603050405020304" pitchFamily="18" charset="0"/>
                <a:ea typeface="宋体" panose="02010600030101010101" pitchFamily="2" charset="-122"/>
              </a:rPr>
              <a:t>) use to communicate. They say wild chimps communicate 19 specific messages to one another with a “vocabulary” of 66 gestures. The scientists discovered this by following and filming groups of chimps in Uganda, and examining more than 5,000 incidents of these meaningful exchanges.     Dr Catherine Hobaiter, who led the research, said that this was the only form of intentional communication to be recorded in the animal kingdom. Only humans and chimps, she said, had a system of communication where they deliberately sent a message to another group member.     “That’s what’s so amazing about chimp gestures,” she said. “They’re the only thing that looks like human language in that respect.”     Although previous research has shown that apes and monkeys can understand complex information from another animal’s call, the animals do not appear to use their voices intentionally to communicate messages. This was a significant difference between calls and gestures, Dr Hobaiter said.     Chimps will check to see if they have the attention of the animal with which they wish to communicate. In one case, a mother presents her foot to her crying baby, signa</a:t>
            </a:r>
            <a:r>
              <a:rPr lang="en-US" sz="1400" b="1">
                <a:latin typeface="Times New Roman" panose="02020603050405020304" pitchFamily="18" charset="0"/>
              </a:rPr>
              <a:t>l</a:t>
            </a:r>
            <a:r>
              <a:rPr lang="en-US" sz="1400" b="1">
                <a:latin typeface="Times New Roman" panose="02020603050405020304" pitchFamily="18" charset="0"/>
                <a:ea typeface="宋体" panose="02010600030101010101" pitchFamily="2" charset="-122"/>
              </a:rPr>
              <a:t>ling: “Climb on me.” The youngster immediately jumps on to its mother’s back and they travel off together. “The big message from this study is that there is another species (</a:t>
            </a:r>
            <a:r>
              <a:rPr lang="zh-CN" sz="1400" b="1">
                <a:ea typeface="宋体" panose="02010600030101010101" pitchFamily="2" charset="-122"/>
              </a:rPr>
              <a:t>物种</a:t>
            </a:r>
            <a:r>
              <a:rPr lang="en-US" sz="1400" b="1">
                <a:latin typeface="Times New Roman" panose="02020603050405020304" pitchFamily="18" charset="0"/>
                <a:ea typeface="宋体" panose="02010600030101010101" pitchFamily="2" charset="-122"/>
              </a:rPr>
              <a:t>) out there that is meaningful in its communication, so that’s not unique to humans,” said Dr Hobaiter.      Dr Susanne Shultz, an evolutionary biologist from the University of Manchester, said the study was praiseworthy in seeking to enrich our knowledge of the evolution of human language. But, she added, the results were “a little disappointing”.     “The vagueness of the gesture meanings suggests either that the chimps have little to communicate, or we are still missing a lot of the information contained in their gestures and actions,” she said. “Moreover, the meanings seem to not go beyond what other animals convey with non-verbal communication. So, it seems the </a:t>
            </a:r>
            <a:r>
              <a:rPr lang="en-US" sz="1400" b="1" u="sng">
                <a:latin typeface="Times New Roman" panose="02020603050405020304" pitchFamily="18" charset="0"/>
                <a:ea typeface="宋体" panose="02010600030101010101" pitchFamily="2" charset="-122"/>
              </a:rPr>
              <a:t>gulf</a:t>
            </a:r>
            <a:r>
              <a:rPr lang="en-US" sz="1400" b="1">
                <a:latin typeface="Times New Roman" panose="02020603050405020304" pitchFamily="18" charset="0"/>
                <a:ea typeface="宋体" panose="02010600030101010101" pitchFamily="2" charset="-122"/>
              </a:rPr>
              <a:t> remains.”</a:t>
            </a:r>
            <a:endParaRPr lang="en-US" altLang="en-US" sz="1400" b="1">
              <a:latin typeface="Times New Roman" panose="02020603050405020304" pitchFamily="18" charset="0"/>
              <a:ea typeface="宋体" panose="02010600030101010101" pitchFamily="2" charset="-122"/>
            </a:endParaRPr>
          </a:p>
        </p:txBody>
      </p:sp>
      <p:sp>
        <p:nvSpPr>
          <p:cNvPr id="2" name="文本框 1"/>
          <p:cNvSpPr txBox="1"/>
          <p:nvPr/>
        </p:nvSpPr>
        <p:spPr>
          <a:xfrm>
            <a:off x="7466330" y="2513965"/>
            <a:ext cx="4585970" cy="1181100"/>
          </a:xfrm>
          <a:prstGeom prst="rect">
            <a:avLst/>
          </a:prstGeom>
          <a:noFill/>
          <a:ln>
            <a:solidFill>
              <a:schemeClr val="accent6">
                <a:lumMod val="60000"/>
                <a:lumOff val="40000"/>
              </a:schemeClr>
            </a:solidFill>
          </a:ln>
        </p:spPr>
        <p:txBody>
          <a:bodyPr wrap="square" rtlCol="0" anchor="t">
            <a:spAutoFit/>
          </a:bodyPr>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28. What did Dr Shultz think of the study?</a:t>
            </a:r>
            <a:endPar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A. It was well designed but poorly conducted.</a:t>
            </a:r>
            <a:endPar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B. It was a good try but the findings were limited.</a:t>
            </a:r>
            <a:endPar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C. It was inspiring but the evidence was unreliable.</a:t>
            </a:r>
            <a:endPar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D. It was a failure but the methods deserved praise.</a:t>
            </a:r>
            <a:endPar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78" name="组 77"/>
          <p:cNvGrpSpPr/>
          <p:nvPr/>
        </p:nvGrpSpPr>
        <p:grpSpPr>
          <a:xfrm>
            <a:off x="7473315" y="735330"/>
            <a:ext cx="4600575" cy="1709420"/>
            <a:chOff x="1264609" y="602796"/>
            <a:chExt cx="3088057" cy="2227343"/>
          </a:xfrm>
        </p:grpSpPr>
        <p:sp>
          <p:nvSpPr>
            <p:cNvPr id="85" name="矩形 84"/>
            <p:cNvSpPr/>
            <p:nvPr>
              <p:custDataLst>
                <p:tags r:id="rId6"/>
              </p:custDataLst>
            </p:nvPr>
          </p:nvSpPr>
          <p:spPr>
            <a:xfrm>
              <a:off x="1264609" y="863425"/>
              <a:ext cx="3088057" cy="1966714"/>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360937" y="602796"/>
              <a:ext cx="2768809" cy="567833"/>
              <a:chOff x="1360937" y="602796"/>
              <a:chExt cx="2768809" cy="567833"/>
            </a:xfrm>
          </p:grpSpPr>
          <p:sp>
            <p:nvSpPr>
              <p:cNvPr id="82" name="直角三角形 81"/>
              <p:cNvSpPr/>
              <p:nvPr>
                <p:custDataLst>
                  <p:tags r:id="rId7"/>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8"/>
                </p:custDataLst>
              </p:nvPr>
            </p:nvSpPr>
            <p:spPr>
              <a:xfrm>
                <a:off x="1360937" y="700876"/>
                <a:ext cx="2768809" cy="46975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9"/>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81" name="矩形 80"/>
            <p:cNvSpPr/>
            <p:nvPr>
              <p:custDataLst>
                <p:tags r:id="rId10"/>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6" name="文本框 15"/>
          <p:cNvSpPr txBox="1"/>
          <p:nvPr/>
        </p:nvSpPr>
        <p:spPr>
          <a:xfrm>
            <a:off x="7538085" y="1219200"/>
            <a:ext cx="4521835" cy="1196340"/>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第</a:t>
            </a:r>
            <a:r>
              <a:rPr lang="en-US" altLang="zh-CN" sz="1400">
                <a:latin typeface="微软雅黑" panose="020B0503020204020204" charset="-122"/>
                <a:ea typeface="微软雅黑" panose="020B0503020204020204" charset="-122"/>
                <a:cs typeface="微软雅黑" panose="020B0503020204020204" charset="-122"/>
              </a:rPr>
              <a:t>28</a:t>
            </a:r>
            <a:r>
              <a:rPr lang="zh-CN" altLang="en-US" sz="1400">
                <a:latin typeface="微软雅黑" panose="020B0503020204020204" charset="-122"/>
                <a:ea typeface="微软雅黑" panose="020B0503020204020204" charset="-122"/>
                <a:cs typeface="微软雅黑" panose="020B0503020204020204" charset="-122"/>
              </a:rPr>
              <a:t>题</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关注路标词</a:t>
            </a:r>
            <a:r>
              <a:rPr lang="en-US" altLang="zh-CN" sz="1400" b="1">
                <a:solidFill>
                  <a:srgbClr val="C00000"/>
                </a:solidFill>
                <a:latin typeface="微软雅黑" panose="020B0503020204020204" charset="-122"/>
                <a:ea typeface="微软雅黑" panose="020B0503020204020204" charset="-122"/>
                <a:cs typeface="微软雅黑" panose="020B0503020204020204" charset="-122"/>
              </a:rPr>
              <a:t>but</a:t>
            </a:r>
            <a:r>
              <a:rPr lang="zh-CN" altLang="en-US" sz="1400">
                <a:latin typeface="微软雅黑" panose="020B0503020204020204" charset="-122"/>
                <a:ea typeface="微软雅黑" panose="020B0503020204020204" charset="-122"/>
                <a:cs typeface="微软雅黑" panose="020B0503020204020204" charset="-122"/>
              </a:rPr>
              <a:t>，</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扫描意义相同、相似、相反的词聚合在一起，形成统一语义特征的情感态度语义场</a:t>
            </a:r>
            <a:r>
              <a:rPr lang="en-US" altLang="zh-CN" sz="1400" u="sng">
                <a:solidFill>
                  <a:schemeClr val="tx1"/>
                </a:solidFill>
                <a:latin typeface="微软雅黑" panose="020B0503020204020204" charset="-122"/>
                <a:ea typeface="微软雅黑" panose="020B0503020204020204" charset="-122"/>
                <a:cs typeface="微软雅黑" panose="020B0503020204020204" charset="-122"/>
              </a:rPr>
              <a:t>“a little disappointing</a:t>
            </a:r>
            <a:r>
              <a:rPr lang="zh-CN" altLang="en-US" sz="1400" u="sng">
                <a:solidFill>
                  <a:schemeClr val="tx1"/>
                </a:solidFill>
                <a:latin typeface="微软雅黑" panose="020B0503020204020204" charset="-122"/>
                <a:ea typeface="微软雅黑" panose="020B0503020204020204" charset="-122"/>
                <a:cs typeface="微软雅黑" panose="020B0503020204020204" charset="-122"/>
              </a:rPr>
              <a:t>，little ，still missing a lot of the information，not go beyond </a:t>
            </a:r>
            <a:r>
              <a:rPr lang="en-US" altLang="zh-CN" sz="1400" u="sng">
                <a:solidFill>
                  <a:schemeClr val="tx1"/>
                </a:solidFill>
                <a:latin typeface="微软雅黑" panose="020B0503020204020204" charset="-122"/>
                <a:ea typeface="微软雅黑" panose="020B0503020204020204" charset="-122"/>
                <a:cs typeface="微软雅黑" panose="020B0503020204020204" charset="-122"/>
              </a:rPr>
              <a:t>”</a:t>
            </a:r>
            <a:r>
              <a:rPr lang="zh-CN" altLang="en-US" sz="1400">
                <a:latin typeface="微软雅黑" panose="020B0503020204020204" charset="-122"/>
                <a:ea typeface="微软雅黑" panose="020B0503020204020204" charset="-122"/>
                <a:cs typeface="微软雅黑" panose="020B0503020204020204" charset="-122"/>
              </a:rPr>
              <a:t>，与</a:t>
            </a:r>
            <a:r>
              <a:rPr lang="en-US" altLang="zh-CN" sz="1400">
                <a:latin typeface="微软雅黑" panose="020B0503020204020204" charset="-122"/>
                <a:ea typeface="微软雅黑" panose="020B0503020204020204" charset="-122"/>
                <a:cs typeface="微软雅黑" panose="020B0503020204020204" charset="-122"/>
              </a:rPr>
              <a:t>B</a:t>
            </a:r>
            <a:r>
              <a:rPr lang="zh-CN" altLang="en-US" sz="1400">
                <a:latin typeface="微软雅黑" panose="020B0503020204020204" charset="-122"/>
                <a:ea typeface="微软雅黑" panose="020B0503020204020204" charset="-122"/>
                <a:cs typeface="微软雅黑" panose="020B0503020204020204" charset="-122"/>
              </a:rPr>
              <a:t>选项</a:t>
            </a:r>
            <a:r>
              <a:rPr lang="en-US" altLang="zh-CN" sz="1400">
                <a:latin typeface="微软雅黑" panose="020B0503020204020204" charset="-122"/>
                <a:ea typeface="微软雅黑" panose="020B0503020204020204" charset="-122"/>
                <a:cs typeface="微软雅黑" panose="020B0503020204020204" charset="-122"/>
              </a:rPr>
              <a:t>limited</a:t>
            </a:r>
            <a:r>
              <a:rPr lang="zh-CN" altLang="en-US"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sym typeface="+mn-ea"/>
              </a:rPr>
              <a:t>同义信息匹配，秒杀正确答案。</a:t>
            </a:r>
            <a:endParaRPr lang="zh-CN" altLang="en-US" sz="1400">
              <a:latin typeface="微软雅黑" panose="020B0503020204020204" charset="-122"/>
              <a:ea typeface="微软雅黑" panose="020B0503020204020204" charset="-122"/>
              <a:cs typeface="微软雅黑" panose="020B0503020204020204" charset="-122"/>
              <a:sym typeface="+mn-ea"/>
            </a:endParaRPr>
          </a:p>
          <a:p>
            <a:r>
              <a:rPr lang="en-US" altLang="zh-CN" sz="1400">
                <a:latin typeface="微软雅黑" panose="020B0503020204020204" charset="-122"/>
                <a:ea typeface="微软雅黑" panose="020B0503020204020204" charset="-122"/>
                <a:cs typeface="微软雅黑" panose="020B0503020204020204" charset="-122"/>
              </a:rPr>
              <a:t> </a:t>
            </a:r>
            <a:endParaRPr lang="zh-CN" altLang="en-US" sz="1400">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custDataLst>
              <p:tags r:id="rId11"/>
            </p:custDataLst>
          </p:nvPr>
        </p:nvSpPr>
        <p:spPr>
          <a:xfrm>
            <a:off x="8798560" y="796290"/>
            <a:ext cx="3275965"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精通词义延伸方式和过程</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5" name="矩形: 圆角 10"/>
          <p:cNvSpPr/>
          <p:nvPr>
            <p:custDataLst>
              <p:tags r:id="rId12"/>
            </p:custDataLst>
          </p:nvPr>
        </p:nvSpPr>
        <p:spPr>
          <a:xfrm>
            <a:off x="665480" y="5198110"/>
            <a:ext cx="1302385" cy="191135"/>
          </a:xfrm>
          <a:prstGeom prst="roundRect">
            <a:avLst/>
          </a:prstGeom>
          <a:solidFill>
            <a:srgbClr val="FFFF00">
              <a:alpha val="28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8" name="矩形: 圆角 10"/>
          <p:cNvSpPr/>
          <p:nvPr>
            <p:custDataLst>
              <p:tags r:id="rId13"/>
            </p:custDataLst>
          </p:nvPr>
        </p:nvSpPr>
        <p:spPr>
          <a:xfrm>
            <a:off x="8684260" y="2597785"/>
            <a:ext cx="1420495" cy="191135"/>
          </a:xfrm>
          <a:prstGeom prst="roundRect">
            <a:avLst/>
          </a:prstGeom>
          <a:solidFill>
            <a:srgbClr val="FFFF00">
              <a:alpha val="28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custDataLst>
              <p:tags r:id="rId14"/>
            </p:custDataLst>
          </p:nvPr>
        </p:nvSpPr>
        <p:spPr>
          <a:xfrm>
            <a:off x="1116965" y="5441950"/>
            <a:ext cx="1776730" cy="1866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3" name="矩形: 圆角 10"/>
          <p:cNvSpPr/>
          <p:nvPr>
            <p:custDataLst>
              <p:tags r:id="rId15"/>
            </p:custDataLst>
          </p:nvPr>
        </p:nvSpPr>
        <p:spPr>
          <a:xfrm>
            <a:off x="8354854" y="3009583"/>
            <a:ext cx="954405" cy="22860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4" name="矩形: 圆角 10"/>
          <p:cNvSpPr/>
          <p:nvPr>
            <p:custDataLst>
              <p:tags r:id="rId16"/>
            </p:custDataLst>
          </p:nvPr>
        </p:nvSpPr>
        <p:spPr>
          <a:xfrm>
            <a:off x="2174875" y="6049645"/>
            <a:ext cx="2668905" cy="189230"/>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矩形: 圆角 10"/>
          <p:cNvSpPr/>
          <p:nvPr>
            <p:custDataLst>
              <p:tags r:id="rId17"/>
            </p:custDataLst>
          </p:nvPr>
        </p:nvSpPr>
        <p:spPr>
          <a:xfrm>
            <a:off x="6273800" y="5861050"/>
            <a:ext cx="498475" cy="188595"/>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8" name="矩形: 圆角 10"/>
          <p:cNvSpPr/>
          <p:nvPr>
            <p:custDataLst>
              <p:tags r:id="rId18"/>
            </p:custDataLst>
          </p:nvPr>
        </p:nvSpPr>
        <p:spPr>
          <a:xfrm>
            <a:off x="2291080" y="5671185"/>
            <a:ext cx="2825750" cy="189230"/>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9" name="矩形: 圆角 10"/>
          <p:cNvSpPr/>
          <p:nvPr>
            <p:custDataLst>
              <p:tags r:id="rId19"/>
            </p:custDataLst>
          </p:nvPr>
        </p:nvSpPr>
        <p:spPr>
          <a:xfrm>
            <a:off x="11097895" y="3009900"/>
            <a:ext cx="723265" cy="189230"/>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矩形: 圆角 10"/>
          <p:cNvSpPr/>
          <p:nvPr>
            <p:custDataLst>
              <p:tags r:id="rId20"/>
            </p:custDataLst>
          </p:nvPr>
        </p:nvSpPr>
        <p:spPr>
          <a:xfrm>
            <a:off x="4255770" y="6301740"/>
            <a:ext cx="1130300" cy="189230"/>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1" name="文本框 20"/>
          <p:cNvSpPr txBox="1"/>
          <p:nvPr/>
        </p:nvSpPr>
        <p:spPr>
          <a:xfrm>
            <a:off x="7466330" y="3695065"/>
            <a:ext cx="4585970" cy="963295"/>
          </a:xfrm>
          <a:prstGeom prst="rect">
            <a:avLst/>
          </a:prstGeom>
          <a:noFill/>
          <a:ln>
            <a:solidFill>
              <a:schemeClr val="accent6">
                <a:lumMod val="60000"/>
                <a:lumOff val="40000"/>
              </a:schemeClr>
            </a:solidFill>
          </a:ln>
        </p:spPr>
        <p:txBody>
          <a:bodyPr wrap="square" rtlCol="0" anchor="t">
            <a:spAutoFit/>
          </a:bodyPr>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29. What does the underlined word “</a:t>
            </a:r>
            <a:r>
              <a:rPr sz="1600" b="1" u="sng">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gulf</a:t>
            </a: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 in the last paragraph mean?</a:t>
            </a:r>
            <a:endParaRPr sz="1600" b="1">
              <a:solidFill>
                <a:srgbClr val="EEECE1">
                  <a:lumMod val="10000"/>
                </a:srgbClr>
              </a:solidFill>
              <a:latin typeface="Times New Roman" panose="02020603050405020304" pitchFamily="18" charset="0"/>
              <a:cs typeface="Times New Roman" panose="02020603050405020304" pitchFamily="18" charset="0"/>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 A. Difference.	B. Conflict.	</a:t>
            </a:r>
            <a:endParaRPr sz="1600" b="1">
              <a:solidFill>
                <a:srgbClr val="EEECE1">
                  <a:lumMod val="10000"/>
                </a:srgbClr>
              </a:solidFill>
              <a:latin typeface="Times New Roman" panose="02020603050405020304" pitchFamily="18" charset="0"/>
              <a:cs typeface="Times New Roman" panose="02020603050405020304" pitchFamily="18" charset="0"/>
            </a:endParaRPr>
          </a:p>
          <a:p>
            <a:pPr algn="l">
              <a:lnSpc>
                <a:spcPts val="1700"/>
              </a:lnSpc>
            </a:pPr>
            <a:r>
              <a:rPr lang="en-US"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 </a:t>
            </a: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C. Balance.	D. Connection.</a:t>
            </a:r>
            <a:endParaRPr lang="zh-CN" altLang="en-US"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pic>
        <p:nvPicPr>
          <p:cNvPr id="32" name="图片 31"/>
          <p:cNvPicPr>
            <a:picLocks noChangeAspect="1"/>
          </p:cNvPicPr>
          <p:nvPr>
            <p:custDataLst>
              <p:tags r:id="rId21"/>
            </p:custDataLst>
          </p:nvPr>
        </p:nvPicPr>
        <p:blipFill>
          <a:blip r:embed="rId22"/>
          <a:stretch>
            <a:fillRect/>
          </a:stretch>
        </p:blipFill>
        <p:spPr>
          <a:xfrm>
            <a:off x="836930" y="5441950"/>
            <a:ext cx="280035" cy="466090"/>
          </a:xfrm>
          <a:prstGeom prst="rect">
            <a:avLst/>
          </a:prstGeom>
        </p:spPr>
      </p:pic>
      <p:grpSp>
        <p:nvGrpSpPr>
          <p:cNvPr id="22" name="组 77"/>
          <p:cNvGrpSpPr/>
          <p:nvPr/>
        </p:nvGrpSpPr>
        <p:grpSpPr>
          <a:xfrm>
            <a:off x="7458710" y="4677410"/>
            <a:ext cx="4593589" cy="2101215"/>
            <a:chOff x="15158113" y="491883"/>
            <a:chExt cx="6077223" cy="2542379"/>
          </a:xfrm>
        </p:grpSpPr>
        <p:sp>
          <p:nvSpPr>
            <p:cNvPr id="23" name="矩形 22"/>
            <p:cNvSpPr/>
            <p:nvPr>
              <p:custDataLst>
                <p:tags r:id="rId23"/>
              </p:custDataLst>
            </p:nvPr>
          </p:nvSpPr>
          <p:spPr>
            <a:xfrm>
              <a:off x="15253883" y="719306"/>
              <a:ext cx="5981453" cy="2314956"/>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24" name="组 79"/>
            <p:cNvGrpSpPr/>
            <p:nvPr/>
          </p:nvGrpSpPr>
          <p:grpSpPr>
            <a:xfrm>
              <a:off x="15158113" y="491883"/>
              <a:ext cx="5656338" cy="561394"/>
              <a:chOff x="15158113" y="491883"/>
              <a:chExt cx="5656338" cy="561394"/>
            </a:xfrm>
          </p:grpSpPr>
          <p:sp>
            <p:nvSpPr>
              <p:cNvPr id="27" name="直角三角形 26"/>
              <p:cNvSpPr/>
              <p:nvPr>
                <p:custDataLst>
                  <p:tags r:id="rId24"/>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28" name="矩形 27"/>
              <p:cNvSpPr/>
              <p:nvPr>
                <p:custDataLst>
                  <p:tags r:id="rId25"/>
                </p:custDataLst>
              </p:nvPr>
            </p:nvSpPr>
            <p:spPr>
              <a:xfrm>
                <a:off x="15158113" y="596375"/>
                <a:ext cx="5656338" cy="439480"/>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charset="-122"/>
                </a:endParaRPr>
              </a:p>
            </p:txBody>
          </p:sp>
          <p:sp>
            <p:nvSpPr>
              <p:cNvPr id="29" name="页外连接符 83"/>
              <p:cNvSpPr/>
              <p:nvPr>
                <p:custDataLst>
                  <p:tags r:id="rId26"/>
                </p:custDataLst>
              </p:nvPr>
            </p:nvSpPr>
            <p:spPr>
              <a:xfrm>
                <a:off x="15506021" y="491883"/>
                <a:ext cx="783947" cy="561394"/>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25" name="文本框 24"/>
          <p:cNvSpPr txBox="1"/>
          <p:nvPr>
            <p:custDataLst>
              <p:tags r:id="rId27"/>
            </p:custDataLst>
          </p:nvPr>
        </p:nvSpPr>
        <p:spPr>
          <a:xfrm>
            <a:off x="8426450" y="4773295"/>
            <a:ext cx="3395345"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charset="-122"/>
                <a:sym typeface="微软雅黑" panose="020B0503020204020204" charset="-122"/>
              </a:rPr>
              <a:t>运用篇章模式理论</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charset="-122"/>
              <a:sym typeface="微软雅黑" panose="020B0503020204020204" charset="-122"/>
            </a:endParaRPr>
          </a:p>
        </p:txBody>
      </p:sp>
      <p:sp>
        <p:nvSpPr>
          <p:cNvPr id="62" name="文本框 61"/>
          <p:cNvSpPr txBox="1"/>
          <p:nvPr>
            <p:custDataLst>
              <p:tags r:id="rId28"/>
            </p:custDataLst>
          </p:nvPr>
        </p:nvSpPr>
        <p:spPr>
          <a:xfrm>
            <a:off x="7531100" y="5232400"/>
            <a:ext cx="4436110" cy="1476375"/>
          </a:xfrm>
          <a:prstGeom prst="rect">
            <a:avLst/>
          </a:prstGeom>
          <a:noFill/>
          <a:ln>
            <a:noFill/>
          </a:ln>
        </p:spPr>
        <p:txBody>
          <a:bodyPr wrap="square" rtlCol="0" anchor="t">
            <a:spAutoFit/>
          </a:bodyPr>
          <a:p>
            <a:pPr algn="l"/>
            <a:r>
              <a:rPr lang="en-US" altLang="zh-CN" sz="1500" dirty="0">
                <a:latin typeface="微软雅黑" panose="020B0503020204020204" charset="-122"/>
                <a:ea typeface="微软雅黑" panose="020B0503020204020204" charset="-122"/>
              </a:rPr>
              <a:t>    </a:t>
            </a:r>
            <a:r>
              <a:rPr lang="en-US" altLang="zh-CN" sz="1500" b="1" dirty="0">
                <a:latin typeface="微软雅黑" panose="020B0503020204020204" charset="-122"/>
                <a:ea typeface="微软雅黑" panose="020B0503020204020204" charset="-122"/>
              </a:rPr>
              <a:t> </a:t>
            </a:r>
            <a:r>
              <a:rPr sz="1500" b="1" dirty="0">
                <a:solidFill>
                  <a:srgbClr val="0070C0"/>
                </a:solidFill>
                <a:latin typeface="微软雅黑" panose="020B0503020204020204" charset="-122"/>
                <a:ea typeface="微软雅黑" panose="020B0503020204020204" charset="-122"/>
              </a:rPr>
              <a:t>运用语篇分析手段，从语境、信息、结构等层面分析文本，理清文本内在的错综复杂的关系，本篇属于“正反议论”的语篇模式。</a:t>
            </a:r>
            <a:endParaRPr sz="1500" dirty="0">
              <a:latin typeface="微软雅黑" panose="020B0503020204020204" charset="-122"/>
              <a:ea typeface="微软雅黑" panose="020B0503020204020204" charset="-122"/>
            </a:endParaRPr>
          </a:p>
          <a:p>
            <a:pPr algn="l"/>
            <a:r>
              <a:rPr sz="1500" dirty="0">
                <a:latin typeface="微软雅黑" panose="020B0503020204020204" charset="-122"/>
                <a:ea typeface="微软雅黑" panose="020B0503020204020204" charset="-122"/>
              </a:rPr>
              <a:t>      </a:t>
            </a:r>
            <a:r>
              <a:rPr lang="zh-CN" sz="1500" dirty="0">
                <a:latin typeface="微软雅黑" panose="020B0503020204020204" charset="-122"/>
                <a:ea typeface="微软雅黑" panose="020B0503020204020204" charset="-122"/>
              </a:rPr>
              <a:t>最后一段强调</a:t>
            </a:r>
            <a:r>
              <a:rPr sz="1500" dirty="0">
                <a:latin typeface="微软雅黑" panose="020B0503020204020204" charset="-122"/>
                <a:ea typeface="微软雅黑" panose="020B0503020204020204" charset="-122"/>
              </a:rPr>
              <a:t>科学家提出异议，认为这与人类交流的不同，存在差异。最后一句“So, it seems the gulf remains”呼应前文。</a:t>
            </a:r>
            <a:endParaRPr sz="1500" dirty="0">
              <a:latin typeface="微软雅黑" panose="020B0503020204020204" charset="-122"/>
              <a:ea typeface="微软雅黑" panose="020B0503020204020204" charset="-122"/>
            </a:endParaRPr>
          </a:p>
        </p:txBody>
      </p:sp>
      <p:sp>
        <p:nvSpPr>
          <p:cNvPr id="26" name="矩形: 圆角 10"/>
          <p:cNvSpPr/>
          <p:nvPr>
            <p:custDataLst>
              <p:tags r:id="rId29"/>
            </p:custDataLst>
          </p:nvPr>
        </p:nvSpPr>
        <p:spPr>
          <a:xfrm>
            <a:off x="7894955" y="4185285"/>
            <a:ext cx="903605" cy="189230"/>
          </a:xfrm>
          <a:prstGeom prst="roundRect">
            <a:avLst/>
          </a:prstGeom>
          <a:solidFill>
            <a:srgbClr val="92D050">
              <a:alpha val="35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0" name="矩形: 圆角 10"/>
          <p:cNvSpPr/>
          <p:nvPr>
            <p:custDataLst>
              <p:tags r:id="rId30"/>
            </p:custDataLst>
          </p:nvPr>
        </p:nvSpPr>
        <p:spPr>
          <a:xfrm>
            <a:off x="4368800" y="6522720"/>
            <a:ext cx="1165225" cy="168275"/>
          </a:xfrm>
          <a:prstGeom prst="roundRect">
            <a:avLst/>
          </a:prstGeom>
          <a:solidFill>
            <a:srgbClr val="92D050">
              <a:alpha val="35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1" name="矩形: 圆角 10"/>
          <p:cNvSpPr/>
          <p:nvPr>
            <p:custDataLst>
              <p:tags r:id="rId31"/>
            </p:custDataLst>
          </p:nvPr>
        </p:nvSpPr>
        <p:spPr>
          <a:xfrm>
            <a:off x="306705" y="2018030"/>
            <a:ext cx="7020560" cy="1219835"/>
          </a:xfrm>
          <a:prstGeom prst="roundRect">
            <a:avLst/>
          </a:prstGeom>
          <a:solidFill>
            <a:srgbClr val="7030A0">
              <a:alpha val="35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cxnSp>
        <p:nvCxnSpPr>
          <p:cNvPr id="33" name="直接箭头连接符 32"/>
          <p:cNvCxnSpPr>
            <a:stCxn id="26" idx="1"/>
          </p:cNvCxnSpPr>
          <p:nvPr/>
        </p:nvCxnSpPr>
        <p:spPr>
          <a:xfrm flipH="1" flipV="1">
            <a:off x="6495415" y="3046095"/>
            <a:ext cx="1399540" cy="1233805"/>
          </a:xfrm>
          <a:prstGeom prst="straightConnector1">
            <a:avLst/>
          </a:prstGeom>
          <a:ln>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34" name="直接箭头连接符 33"/>
          <p:cNvCxnSpPr>
            <a:stCxn id="26" idx="1"/>
          </p:cNvCxnSpPr>
          <p:nvPr/>
        </p:nvCxnSpPr>
        <p:spPr>
          <a:xfrm flipH="1">
            <a:off x="4756785" y="4279900"/>
            <a:ext cx="3138170" cy="1803400"/>
          </a:xfrm>
          <a:prstGeom prst="straightConnector1">
            <a:avLst/>
          </a:prstGeom>
          <a:ln>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ppt_y</p:attrName>
                                        </p:attrNameLst>
                                      </p:cBhvr>
                                      <p:tavLst>
                                        <p:tav tm="0">
                                          <p:val>
                                            <p:strVal val="#ppt_y+#ppt_h*1.125000"/>
                                          </p:val>
                                        </p:tav>
                                        <p:tav tm="100000">
                                          <p:val>
                                            <p:strVal val="#ppt_y"/>
                                          </p:val>
                                        </p:tav>
                                      </p:tavLst>
                                    </p:anim>
                                    <p:animEffect transition="in" filter="wipe(up)">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p:tgtEl>
                                          <p:spTgt spid="13"/>
                                        </p:tgtEl>
                                        <p:attrNameLst>
                                          <p:attrName>ppt_y</p:attrName>
                                        </p:attrNameLst>
                                      </p:cBhvr>
                                      <p:tavLst>
                                        <p:tav tm="0">
                                          <p:val>
                                            <p:strVal val="#ppt_y+#ppt_h*1.125000"/>
                                          </p:val>
                                        </p:tav>
                                        <p:tav tm="100000">
                                          <p:val>
                                            <p:strVal val="#ppt_y"/>
                                          </p:val>
                                        </p:tav>
                                      </p:tavLst>
                                    </p:anim>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p:tgtEl>
                                          <p:spTgt spid="14"/>
                                        </p:tgtEl>
                                        <p:attrNameLst>
                                          <p:attrName>ppt_y</p:attrName>
                                        </p:attrNameLst>
                                      </p:cBhvr>
                                      <p:tavLst>
                                        <p:tav tm="0">
                                          <p:val>
                                            <p:strVal val="#ppt_y+#ppt_h*1.125000"/>
                                          </p:val>
                                        </p:tav>
                                        <p:tav tm="100000">
                                          <p:val>
                                            <p:strVal val="#ppt_y"/>
                                          </p:val>
                                        </p:tav>
                                      </p:tavLst>
                                    </p:anim>
                                    <p:animEffect transition="in" filter="wipe(up)">
                                      <p:cBhvr>
                                        <p:cTn id="28" dur="500"/>
                                        <p:tgtEl>
                                          <p:spTgt spid="14"/>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p:tgtEl>
                                          <p:spTgt spid="17"/>
                                        </p:tgtEl>
                                        <p:attrNameLst>
                                          <p:attrName>ppt_y</p:attrName>
                                        </p:attrNameLst>
                                      </p:cBhvr>
                                      <p:tavLst>
                                        <p:tav tm="0">
                                          <p:val>
                                            <p:strVal val="#ppt_y+#ppt_h*1.125000"/>
                                          </p:val>
                                        </p:tav>
                                        <p:tav tm="100000">
                                          <p:val>
                                            <p:strVal val="#ppt_y"/>
                                          </p:val>
                                        </p:tav>
                                      </p:tavLst>
                                    </p:anim>
                                    <p:animEffect transition="in" filter="wipe(up)">
                                      <p:cBhvr>
                                        <p:cTn id="32" dur="500"/>
                                        <p:tgtEl>
                                          <p:spTgt spid="17"/>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p:tgtEl>
                                          <p:spTgt spid="18"/>
                                        </p:tgtEl>
                                        <p:attrNameLst>
                                          <p:attrName>ppt_y</p:attrName>
                                        </p:attrNameLst>
                                      </p:cBhvr>
                                      <p:tavLst>
                                        <p:tav tm="0">
                                          <p:val>
                                            <p:strVal val="#ppt_y+#ppt_h*1.125000"/>
                                          </p:val>
                                        </p:tav>
                                        <p:tav tm="100000">
                                          <p:val>
                                            <p:strVal val="#ppt_y"/>
                                          </p:val>
                                        </p:tav>
                                      </p:tavLst>
                                    </p:anim>
                                    <p:animEffect transition="in" filter="wipe(up)">
                                      <p:cBhvr>
                                        <p:cTn id="36" dur="500"/>
                                        <p:tgtEl>
                                          <p:spTgt spid="18"/>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p:tgtEl>
                                          <p:spTgt spid="19"/>
                                        </p:tgtEl>
                                        <p:attrNameLst>
                                          <p:attrName>ppt_y</p:attrName>
                                        </p:attrNameLst>
                                      </p:cBhvr>
                                      <p:tavLst>
                                        <p:tav tm="0">
                                          <p:val>
                                            <p:strVal val="#ppt_y+#ppt_h*1.125000"/>
                                          </p:val>
                                        </p:tav>
                                        <p:tav tm="100000">
                                          <p:val>
                                            <p:strVal val="#ppt_y"/>
                                          </p:val>
                                        </p:tav>
                                      </p:tavLst>
                                    </p:anim>
                                    <p:animEffect transition="in" filter="wipe(up)">
                                      <p:cBhvr>
                                        <p:cTn id="40" dur="500"/>
                                        <p:tgtEl>
                                          <p:spTgt spid="1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par>
                                <p:cTn id="50" presetID="21" presetClass="entr" presetSubtype="1"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heel(1)">
                                      <p:cBhvr>
                                        <p:cTn id="52" dur="2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62"/>
                                        </p:tgtEl>
                                        <p:attrNameLst>
                                          <p:attrName>style.visibility</p:attrName>
                                        </p:attrNameLst>
                                      </p:cBhvr>
                                      <p:to>
                                        <p:strVal val="visible"/>
                                      </p:to>
                                    </p:set>
                                    <p:anim calcmode="lin" valueType="num">
                                      <p:cBhvr additive="base">
                                        <p:cTn id="57" dur="500"/>
                                        <p:tgtEl>
                                          <p:spTgt spid="62"/>
                                        </p:tgtEl>
                                        <p:attrNameLst>
                                          <p:attrName>ppt_y</p:attrName>
                                        </p:attrNameLst>
                                      </p:cBhvr>
                                      <p:tavLst>
                                        <p:tav tm="0">
                                          <p:val>
                                            <p:strVal val="#ppt_y+#ppt_h*1.125000"/>
                                          </p:val>
                                        </p:tav>
                                        <p:tav tm="100000">
                                          <p:val>
                                            <p:strVal val="#ppt_y"/>
                                          </p:val>
                                        </p:tav>
                                      </p:tavLst>
                                    </p:anim>
                                    <p:animEffect transition="in" filter="wipe(up)">
                                      <p:cBhvr>
                                        <p:cTn id="58" dur="500"/>
                                        <p:tgtEl>
                                          <p:spTgt spid="62"/>
                                        </p:tgtEl>
                                      </p:cBhvr>
                                    </p:animEffect>
                                  </p:childTnLst>
                                </p:cTn>
                              </p:par>
                            </p:childTnLst>
                          </p:cTn>
                        </p:par>
                      </p:childTnLst>
                    </p:cTn>
                  </p:par>
                  <p:par>
                    <p:cTn id="59" fill="hold">
                      <p:stCondLst>
                        <p:cond delay="indefinite"/>
                      </p:stCondLst>
                      <p:childTnLst>
                        <p:par>
                          <p:cTn id="60" fill="hold">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p:tgtEl>
                                          <p:spTgt spid="26"/>
                                        </p:tgtEl>
                                        <p:attrNameLst>
                                          <p:attrName>ppt_y</p:attrName>
                                        </p:attrNameLst>
                                      </p:cBhvr>
                                      <p:tavLst>
                                        <p:tav tm="0">
                                          <p:val>
                                            <p:strVal val="#ppt_y+#ppt_h*1.125000"/>
                                          </p:val>
                                        </p:tav>
                                        <p:tav tm="100000">
                                          <p:val>
                                            <p:strVal val="#ppt_y"/>
                                          </p:val>
                                        </p:tav>
                                      </p:tavLst>
                                    </p:anim>
                                    <p:animEffect transition="in" filter="wipe(up)">
                                      <p:cBhvr>
                                        <p:cTn id="64" dur="500"/>
                                        <p:tgtEl>
                                          <p:spTgt spid="26"/>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p:tgtEl>
                                          <p:spTgt spid="30"/>
                                        </p:tgtEl>
                                        <p:attrNameLst>
                                          <p:attrName>ppt_y</p:attrName>
                                        </p:attrNameLst>
                                      </p:cBhvr>
                                      <p:tavLst>
                                        <p:tav tm="0">
                                          <p:val>
                                            <p:strVal val="#ppt_y+#ppt_h*1.125000"/>
                                          </p:val>
                                        </p:tav>
                                        <p:tav tm="100000">
                                          <p:val>
                                            <p:strVal val="#ppt_y"/>
                                          </p:val>
                                        </p:tav>
                                      </p:tavLst>
                                    </p:anim>
                                    <p:animEffect transition="in" filter="wipe(up)">
                                      <p:cBhvr>
                                        <p:cTn id="68" dur="500"/>
                                        <p:tgtEl>
                                          <p:spTgt spid="30"/>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p:tgtEl>
                                          <p:spTgt spid="31"/>
                                        </p:tgtEl>
                                        <p:attrNameLst>
                                          <p:attrName>ppt_y</p:attrName>
                                        </p:attrNameLst>
                                      </p:cBhvr>
                                      <p:tavLst>
                                        <p:tav tm="0">
                                          <p:val>
                                            <p:strVal val="#ppt_y+#ppt_h*1.125000"/>
                                          </p:val>
                                        </p:tav>
                                        <p:tav tm="100000">
                                          <p:val>
                                            <p:strVal val="#ppt_y"/>
                                          </p:val>
                                        </p:tav>
                                      </p:tavLst>
                                    </p:anim>
                                    <p:animEffect transition="in" filter="wipe(up)">
                                      <p:cBhvr>
                                        <p:cTn id="74" dur="500"/>
                                        <p:tgtEl>
                                          <p:spTgt spid="31"/>
                                        </p:tgtEl>
                                      </p:cBhvr>
                                    </p:animEffect>
                                  </p:childTnLst>
                                </p:cTn>
                              </p:par>
                              <p:par>
                                <p:cTn id="75" presetID="16" presetClass="entr" presetSubtype="21"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barn(inVertical)">
                                      <p:cBhvr>
                                        <p:cTn id="77" dur="500"/>
                                        <p:tgtEl>
                                          <p:spTgt spid="33"/>
                                        </p:tgtEl>
                                      </p:cBhvr>
                                    </p:animEffect>
                                  </p:childTnLst>
                                </p:cTn>
                              </p:par>
                              <p:par>
                                <p:cTn id="78" presetID="16" presetClass="entr" presetSubtype="21" fill="hold" nodeType="with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barn(inVertical)">
                                      <p:cBhvr>
                                        <p:cTn id="8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8" grpId="0" bldLvl="0" animBg="1"/>
      <p:bldP spid="8" grpId="1" animBg="1"/>
      <p:bldP spid="9" grpId="0" bldLvl="0" animBg="1"/>
      <p:bldP spid="9" grpId="1" animBg="1"/>
      <p:bldP spid="13" grpId="0" bldLvl="0" animBg="1"/>
      <p:bldP spid="13" grpId="1" animBg="1"/>
      <p:bldP spid="14" grpId="0" bldLvl="0" animBg="1"/>
      <p:bldP spid="14" grpId="1" animBg="1"/>
      <p:bldP spid="17" grpId="0" bldLvl="0" animBg="1"/>
      <p:bldP spid="17" grpId="1" animBg="1"/>
      <p:bldP spid="18" grpId="0" bldLvl="0" animBg="1"/>
      <p:bldP spid="18" grpId="1" animBg="1"/>
      <p:bldP spid="19" grpId="0" bldLvl="0" animBg="1"/>
      <p:bldP spid="19" grpId="1" animBg="1"/>
      <p:bldP spid="20" grpId="0" bldLvl="0" animBg="1"/>
      <p:bldP spid="20" grpId="1" animBg="1"/>
      <p:bldP spid="62" grpId="0"/>
      <p:bldP spid="26" grpId="0" bldLvl="0" animBg="1"/>
      <p:bldP spid="26" grpId="1" animBg="1"/>
      <p:bldP spid="30" grpId="0" bldLvl="0" animBg="1"/>
      <p:bldP spid="30" grpId="1" animBg="1"/>
      <p:bldP spid="31" grpId="0" bldLvl="0" animBg="1"/>
      <p:bldP spid="31" grpId="1" animBg="1"/>
      <p:bldP spid="16" grpId="0"/>
      <p:bldP spid="1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092054" cy="659372"/>
            <a:chOff x="1267665" y="297419"/>
            <a:chExt cx="6401204" cy="791924"/>
          </a:xfrm>
        </p:grpSpPr>
        <p:sp>
          <p:nvSpPr>
            <p:cNvPr id="6" name="文本框 5"/>
            <p:cNvSpPr txBox="1"/>
            <p:nvPr>
              <p:custDataLst>
                <p:tags r:id="rId1"/>
              </p:custDataLst>
            </p:nvPr>
          </p:nvSpPr>
          <p:spPr>
            <a:xfrm>
              <a:off x="1267665" y="297419"/>
              <a:ext cx="6401204"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1</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年</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1</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月浙江卷 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725" cy="979170"/>
          </a:xfrm>
          <a:prstGeom prst="rect">
            <a:avLst/>
          </a:prstGeom>
        </p:spPr>
      </p:pic>
      <p:cxnSp>
        <p:nvCxnSpPr>
          <p:cNvPr id="49" name="直接连接符 17"/>
          <p:cNvCxnSpPr/>
          <p:nvPr>
            <p:custDataLst>
              <p:tags r:id="rId5"/>
            </p:custDataLst>
          </p:nvPr>
        </p:nvCxnSpPr>
        <p:spPr>
          <a:xfrm flipH="1" flipV="1">
            <a:off x="1894205" y="695960"/>
            <a:ext cx="8218170" cy="39370"/>
          </a:xfrm>
          <a:prstGeom prst="line">
            <a:avLst/>
          </a:prstGeom>
          <a:noFill/>
          <a:ln w="12700" cap="flat" cmpd="sng" algn="ctr">
            <a:solidFill>
              <a:srgbClr val="002060"/>
            </a:solidFill>
            <a:prstDash val="solid"/>
          </a:ln>
          <a:effectLst/>
        </p:spPr>
      </p:cxnSp>
      <p:sp>
        <p:nvSpPr>
          <p:cNvPr id="100" name="文本框 99"/>
          <p:cNvSpPr txBox="1"/>
          <p:nvPr/>
        </p:nvSpPr>
        <p:spPr>
          <a:xfrm>
            <a:off x="219075" y="870585"/>
            <a:ext cx="7182485" cy="5908040"/>
          </a:xfrm>
          <a:prstGeom prst="rect">
            <a:avLst/>
          </a:prstGeom>
          <a:noFill/>
          <a:ln w="9525">
            <a:solidFill>
              <a:schemeClr val="tx2">
                <a:lumMod val="40000"/>
                <a:lumOff val="60000"/>
              </a:schemeClr>
            </a:solidFill>
          </a:ln>
        </p:spPr>
        <p:txBody>
          <a:bodyPr wrap="square">
            <a:spAutoFit/>
          </a:bodyPr>
          <a:p>
            <a:pPr indent="266700"/>
            <a:r>
              <a:rPr lang="en-US" sz="1400" b="1">
                <a:latin typeface="Times New Roman" panose="02020603050405020304" pitchFamily="18" charset="0"/>
                <a:ea typeface="宋体" panose="02010600030101010101" pitchFamily="2" charset="-122"/>
              </a:rPr>
              <a:t>Researchers say they have translated the meaning of gestures that wild chimpanzees</a:t>
            </a:r>
            <a:r>
              <a:rPr lang="en-US" sz="1400" b="1">
                <a:latin typeface="Times New Roman" panose="02020603050405020304" pitchFamily="18" charset="0"/>
                <a:cs typeface="Times New Roman" panose="02020603050405020304" pitchFamily="18" charset="0"/>
              </a:rPr>
              <a:t> </a:t>
            </a:r>
            <a:r>
              <a:rPr lang="en-US" sz="1400" b="1">
                <a:latin typeface="Times New Roman" panose="02020603050405020304" pitchFamily="18" charset="0"/>
                <a:ea typeface="宋体" panose="02010600030101010101" pitchFamily="2" charset="-122"/>
              </a:rPr>
              <a:t>(</a:t>
            </a:r>
            <a:r>
              <a:rPr lang="zh-CN" sz="1400" b="1">
                <a:ea typeface="宋体" panose="02010600030101010101" pitchFamily="2" charset="-122"/>
              </a:rPr>
              <a:t>黑猩猩</a:t>
            </a:r>
            <a:r>
              <a:rPr lang="en-US" sz="1400" b="1">
                <a:latin typeface="Times New Roman" panose="02020603050405020304" pitchFamily="18" charset="0"/>
                <a:ea typeface="宋体" panose="02010600030101010101" pitchFamily="2" charset="-122"/>
              </a:rPr>
              <a:t>) use to communicate. They say wild chimps communicate 19 specific messages to one another with a “vocabulary” of 66 gestures. The scientists discovered this by following and filming groups of chimps in Uganda, and examining more than 5,000 incidents of these meaningful exchanges.     Dr Catherine Hobaiter, who led the research, said that this was the only form of intentional communication to be recorded in the animal kingdom. Only humans and chimps, she said, had a system of communication where they deliberately sent a message to another group member.     “That’s what’s so amazing about chimp gestures,” she said. “They’re the only thing that looks like human language in that respect.”     Although previous research has shown that apes and monkeys can understand complex information from another animal’s call, the animals do not appear to use their voices intentionally to communicate messages. This was a significant difference between calls and gestures, Dr Hobaiter said.     Chimps will check to see if they have the attention of the animal with which they wish to communicate. In one case, a mother presents her foot to her crying baby, signa</a:t>
            </a:r>
            <a:r>
              <a:rPr lang="en-US" sz="1400" b="1">
                <a:latin typeface="Times New Roman" panose="02020603050405020304" pitchFamily="18" charset="0"/>
              </a:rPr>
              <a:t>l</a:t>
            </a:r>
            <a:r>
              <a:rPr lang="en-US" sz="1400" b="1">
                <a:latin typeface="Times New Roman" panose="02020603050405020304" pitchFamily="18" charset="0"/>
                <a:ea typeface="宋体" panose="02010600030101010101" pitchFamily="2" charset="-122"/>
              </a:rPr>
              <a:t>ling: “Climb on me.” The youngster immediately jumps on to its mother’s back and they travel off together. “The big message from this study is that there is another species (</a:t>
            </a:r>
            <a:r>
              <a:rPr lang="zh-CN" sz="1400" b="1">
                <a:ea typeface="宋体" panose="02010600030101010101" pitchFamily="2" charset="-122"/>
              </a:rPr>
              <a:t>物种</a:t>
            </a:r>
            <a:r>
              <a:rPr lang="en-US" sz="1400" b="1">
                <a:latin typeface="Times New Roman" panose="02020603050405020304" pitchFamily="18" charset="0"/>
                <a:ea typeface="宋体" panose="02010600030101010101" pitchFamily="2" charset="-122"/>
              </a:rPr>
              <a:t>) out there that is meaningful in its communication, so that’s not unique to humans,” said Dr Hobaiter.      Dr Susanne Shultz, an evolutionary biologist from the University of Manchester, said the study was praiseworthy in seeking to enrich our knowledge of the evolution of human language. But, she added, the results were “a little disappointing”.     “The vagueness of the gesture meanings suggests either that the chimps have little to communicate, or we are still missing a lot of the information contained in their gestures and actions,” she said. “Moreover, the meanings seem to not go beyond what other animals convey with non-verbal communication. So, it seems the </a:t>
            </a:r>
            <a:r>
              <a:rPr lang="en-US" sz="1400" b="1" u="sng">
                <a:latin typeface="Times New Roman" panose="02020603050405020304" pitchFamily="18" charset="0"/>
                <a:ea typeface="宋体" panose="02010600030101010101" pitchFamily="2" charset="-122"/>
              </a:rPr>
              <a:t>gulf</a:t>
            </a:r>
            <a:r>
              <a:rPr lang="en-US" sz="1400" b="1">
                <a:latin typeface="Times New Roman" panose="02020603050405020304" pitchFamily="18" charset="0"/>
                <a:ea typeface="宋体" panose="02010600030101010101" pitchFamily="2" charset="-122"/>
              </a:rPr>
              <a:t> remains.”</a:t>
            </a:r>
            <a:endParaRPr lang="en-US" altLang="en-US" sz="1400" b="1">
              <a:latin typeface="Times New Roman" panose="02020603050405020304" pitchFamily="18" charset="0"/>
              <a:ea typeface="宋体" panose="02010600030101010101" pitchFamily="2" charset="-122"/>
            </a:endParaRPr>
          </a:p>
        </p:txBody>
      </p:sp>
      <p:sp>
        <p:nvSpPr>
          <p:cNvPr id="2" name="文本框 1"/>
          <p:cNvSpPr txBox="1"/>
          <p:nvPr/>
        </p:nvSpPr>
        <p:spPr>
          <a:xfrm>
            <a:off x="7487920" y="4399280"/>
            <a:ext cx="4585970" cy="2271395"/>
          </a:xfrm>
          <a:prstGeom prst="rect">
            <a:avLst/>
          </a:prstGeom>
          <a:noFill/>
          <a:ln>
            <a:solidFill>
              <a:schemeClr val="accent6">
                <a:lumMod val="60000"/>
                <a:lumOff val="40000"/>
              </a:schemeClr>
            </a:solidFill>
          </a:ln>
        </p:spPr>
        <p:txBody>
          <a:bodyPr wrap="square" rtlCol="0" anchor="t">
            <a:spAutoFit/>
          </a:bodyPr>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30. Which of the following is the best title for the text?</a:t>
            </a:r>
            <a:endPar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A. Chimpanzee behaviour study achieved a breakthrough</a:t>
            </a:r>
            <a:endPar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B. Chimpanzees developed specific communication skills</a:t>
            </a:r>
            <a:endPar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C. Chimpanzees: the smartest species in the animal kingdom</a:t>
            </a:r>
            <a:endPar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a:p>
            <a:pPr algn="l">
              <a:lnSpc>
                <a:spcPts val="1700"/>
              </a:lnSpc>
            </a:pPr>
            <a:r>
              <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rPr>
              <a:t>D. Chimpanzee language: communication gestures translated </a:t>
            </a:r>
            <a:endParaRPr sz="1600" b="1">
              <a:solidFill>
                <a:srgbClr val="EEECE1">
                  <a:lumMod val="10000"/>
                </a:srgbClr>
              </a:solidFill>
              <a:latin typeface="Times New Roman" panose="02020603050405020304" pitchFamily="18" charset="0"/>
              <a:ea typeface="微软雅黑" panose="020B0503020204020204" charset="-122"/>
              <a:cs typeface="Times New Roman" panose="02020603050405020304" pitchFamily="18" charset="0"/>
              <a:sym typeface="+mn-ea"/>
            </a:endParaRPr>
          </a:p>
        </p:txBody>
      </p:sp>
      <p:grpSp>
        <p:nvGrpSpPr>
          <p:cNvPr id="78" name="组 77"/>
          <p:cNvGrpSpPr/>
          <p:nvPr/>
        </p:nvGrpSpPr>
        <p:grpSpPr>
          <a:xfrm>
            <a:off x="7473315" y="783590"/>
            <a:ext cx="4600575" cy="3484880"/>
            <a:chOff x="1264609" y="602796"/>
            <a:chExt cx="3088057" cy="4540734"/>
          </a:xfrm>
        </p:grpSpPr>
        <p:sp>
          <p:nvSpPr>
            <p:cNvPr id="85" name="矩形 84"/>
            <p:cNvSpPr/>
            <p:nvPr>
              <p:custDataLst>
                <p:tags r:id="rId6"/>
              </p:custDataLst>
            </p:nvPr>
          </p:nvSpPr>
          <p:spPr>
            <a:xfrm>
              <a:off x="1264609" y="863425"/>
              <a:ext cx="3088057" cy="4280105"/>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360937" y="602796"/>
              <a:ext cx="2890711" cy="568419"/>
              <a:chOff x="1360937" y="602796"/>
              <a:chExt cx="2890711" cy="568419"/>
            </a:xfrm>
          </p:grpSpPr>
          <p:sp>
            <p:nvSpPr>
              <p:cNvPr id="82" name="直角三角形 81"/>
              <p:cNvSpPr/>
              <p:nvPr>
                <p:custDataLst>
                  <p:tags r:id="rId7"/>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8"/>
                </p:custDataLst>
              </p:nvPr>
            </p:nvSpPr>
            <p:spPr>
              <a:xfrm>
                <a:off x="1360937" y="701256"/>
                <a:ext cx="289071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9"/>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81" name="矩形 80"/>
            <p:cNvSpPr/>
            <p:nvPr>
              <p:custDataLst>
                <p:tags r:id="rId10"/>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6" name="文本框 15"/>
          <p:cNvSpPr txBox="1"/>
          <p:nvPr>
            <p:custDataLst>
              <p:tags r:id="rId11"/>
            </p:custDataLst>
          </p:nvPr>
        </p:nvSpPr>
        <p:spPr>
          <a:xfrm>
            <a:off x="7553325" y="1267460"/>
            <a:ext cx="4506595" cy="3022600"/>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第</a:t>
            </a:r>
            <a:r>
              <a:rPr lang="en-US" altLang="zh-CN" sz="1600">
                <a:latin typeface="微软雅黑" panose="020B0503020204020204" charset="-122"/>
                <a:ea typeface="微软雅黑" panose="020B0503020204020204" charset="-122"/>
                <a:cs typeface="微软雅黑" panose="020B0503020204020204" charset="-122"/>
              </a:rPr>
              <a:t>30</a:t>
            </a:r>
            <a:r>
              <a:rPr lang="zh-CN" altLang="en-US" sz="1600">
                <a:latin typeface="微软雅黑" panose="020B0503020204020204" charset="-122"/>
                <a:ea typeface="微软雅黑" panose="020B0503020204020204" charset="-122"/>
                <a:cs typeface="微软雅黑" panose="020B0503020204020204" charset="-122"/>
              </a:rPr>
              <a:t>题属于</a:t>
            </a:r>
            <a:r>
              <a:rPr lang="en-US" sz="1600" b="1">
                <a:solidFill>
                  <a:srgbClr val="C00000"/>
                </a:solidFill>
                <a:latin typeface="微软雅黑" panose="020B0503020204020204" charset="-122"/>
                <a:ea typeface="微软雅黑" panose="020B0503020204020204" charset="-122"/>
                <a:cs typeface="微软雅黑" panose="020B0503020204020204" charset="-122"/>
              </a:rPr>
              <a:t>批判性思维能力</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和辩证思维能力的高阶思维能力考查</a:t>
            </a:r>
            <a:r>
              <a:rPr lang="zh-CN" altLang="en-US" sz="1600">
                <a:latin typeface="微软雅黑" panose="020B0503020204020204" charset="-122"/>
                <a:ea typeface="微软雅黑" panose="020B0503020204020204" charset="-122"/>
                <a:cs typeface="微软雅黑" panose="020B0503020204020204" charset="-122"/>
              </a:rPr>
              <a:t>。</a:t>
            </a:r>
            <a:endParaRPr lang="zh-CN" altLang="en-US" sz="1600">
              <a:latin typeface="微软雅黑" panose="020B0503020204020204" charset="-122"/>
              <a:ea typeface="微软雅黑" panose="020B0503020204020204" charset="-122"/>
              <a:cs typeface="微软雅黑" panose="020B0503020204020204" charset="-122"/>
            </a:endParaRPr>
          </a:p>
          <a:p>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科学研究类说明文往往第一段呈现研究发现或结论（文章主旨），即研究结论：“黑猩猩能够用来有目的的手势来交流，就像人一样”，但结合全文分析，这个结论 其实是有争议的。</a:t>
            </a:r>
            <a:endParaRPr lang="zh-CN" altLang="en-US" sz="1600">
              <a:latin typeface="微软雅黑" panose="020B0503020204020204" charset="-122"/>
              <a:ea typeface="微软雅黑" panose="020B0503020204020204" charset="-122"/>
              <a:cs typeface="微软雅黑" panose="020B0503020204020204" charset="-122"/>
            </a:endParaRPr>
          </a:p>
          <a:p>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sym typeface="+mn-ea"/>
              </a:rPr>
              <a:t>本题很好地考查了学生</a:t>
            </a: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严谨科学，求真务实的思维品质。对实验结果的结论要不偏不倚，措辞严谨。</a:t>
            </a:r>
            <a:endPar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endParaRPr>
          </a:p>
          <a:p>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16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夸大其词吸引眼球</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（如选项</a:t>
            </a:r>
            <a:r>
              <a:rPr lang="en-US" altLang="zh-CN" sz="1600">
                <a:solidFill>
                  <a:schemeClr val="tx1"/>
                </a:solidFill>
                <a:latin typeface="微软雅黑" panose="020B0503020204020204" charset="-122"/>
                <a:ea typeface="微软雅黑" panose="020B0503020204020204" charset="-122"/>
                <a:cs typeface="微软雅黑" panose="020B0503020204020204" charset="-122"/>
                <a:sym typeface="+mn-ea"/>
              </a:rPr>
              <a:t>A</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，歪曲事实妄下结论</a:t>
            </a:r>
            <a:r>
              <a:rPr lang="zh-CN" altLang="en-US" sz="1600">
                <a:latin typeface="微软雅黑" panose="020B0503020204020204" charset="-122"/>
                <a:ea typeface="微软雅黑" panose="020B0503020204020204" charset="-122"/>
                <a:cs typeface="微软雅黑" panose="020B0503020204020204" charset="-122"/>
                <a:sym typeface="+mn-ea"/>
              </a:rPr>
              <a:t>（如选项B）</a:t>
            </a:r>
            <a:r>
              <a:rPr lang="zh-CN" altLang="en-US" sz="1600" b="1">
                <a:solidFill>
                  <a:srgbClr val="C00000"/>
                </a:solidFill>
                <a:latin typeface="微软雅黑" panose="020B0503020204020204" charset="-122"/>
                <a:ea typeface="微软雅黑" panose="020B0503020204020204" charset="-122"/>
                <a:cs typeface="微软雅黑" panose="020B0503020204020204" charset="-122"/>
                <a:sym typeface="+mn-ea"/>
              </a:rPr>
              <a:t>，主观臆断</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凭空杜撰</a:t>
            </a:r>
            <a:r>
              <a:rPr lang="zh-CN" altLang="en-US" sz="1600">
                <a:latin typeface="微软雅黑" panose="020B0503020204020204" charset="-122"/>
                <a:ea typeface="微软雅黑" panose="020B0503020204020204" charset="-122"/>
                <a:cs typeface="微软雅黑" panose="020B0503020204020204" charset="-122"/>
                <a:sym typeface="+mn-ea"/>
              </a:rPr>
              <a:t>（如选项C）都是不严谨的科学态度。</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custDataLst>
              <p:tags r:id="rId12"/>
            </p:custDataLst>
          </p:nvPr>
        </p:nvSpPr>
        <p:spPr>
          <a:xfrm>
            <a:off x="8472170" y="878840"/>
            <a:ext cx="3522345"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科技论文的结论推断要客观严谨</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8" name="矩形: 圆角 10"/>
          <p:cNvSpPr/>
          <p:nvPr>
            <p:custDataLst>
              <p:tags r:id="rId13"/>
            </p:custDataLst>
          </p:nvPr>
        </p:nvSpPr>
        <p:spPr>
          <a:xfrm>
            <a:off x="1774190" y="979170"/>
            <a:ext cx="5236210" cy="175260"/>
          </a:xfrm>
          <a:prstGeom prst="roundRect">
            <a:avLst/>
          </a:prstGeom>
          <a:solidFill>
            <a:srgbClr val="FFFF00">
              <a:alpha val="28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9" name="矩形: 圆角 10"/>
          <p:cNvSpPr/>
          <p:nvPr>
            <p:custDataLst>
              <p:tags r:id="rId14"/>
            </p:custDataLst>
          </p:nvPr>
        </p:nvSpPr>
        <p:spPr>
          <a:xfrm>
            <a:off x="1116965" y="5441950"/>
            <a:ext cx="1776730" cy="186690"/>
          </a:xfrm>
          <a:prstGeom prst="roundRect">
            <a:avLst/>
          </a:prstGeom>
          <a:solidFill>
            <a:srgbClr val="00B0F0">
              <a:alpha val="33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4" name="矩形: 圆角 10"/>
          <p:cNvSpPr/>
          <p:nvPr>
            <p:custDataLst>
              <p:tags r:id="rId15"/>
            </p:custDataLst>
          </p:nvPr>
        </p:nvSpPr>
        <p:spPr>
          <a:xfrm>
            <a:off x="2174875" y="6049645"/>
            <a:ext cx="2668905" cy="189230"/>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7" name="矩形: 圆角 10"/>
          <p:cNvSpPr/>
          <p:nvPr>
            <p:custDataLst>
              <p:tags r:id="rId16"/>
            </p:custDataLst>
          </p:nvPr>
        </p:nvSpPr>
        <p:spPr>
          <a:xfrm>
            <a:off x="6273800" y="5861050"/>
            <a:ext cx="498475" cy="188595"/>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18" name="矩形: 圆角 10"/>
          <p:cNvSpPr/>
          <p:nvPr>
            <p:custDataLst>
              <p:tags r:id="rId17"/>
            </p:custDataLst>
          </p:nvPr>
        </p:nvSpPr>
        <p:spPr>
          <a:xfrm>
            <a:off x="2291080" y="5671185"/>
            <a:ext cx="2825750" cy="189230"/>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0" name="矩形: 圆角 10"/>
          <p:cNvSpPr/>
          <p:nvPr>
            <p:custDataLst>
              <p:tags r:id="rId18"/>
            </p:custDataLst>
          </p:nvPr>
        </p:nvSpPr>
        <p:spPr>
          <a:xfrm>
            <a:off x="4255770" y="6301740"/>
            <a:ext cx="1130300" cy="189230"/>
          </a:xfrm>
          <a:prstGeom prst="roundRect">
            <a:avLst/>
          </a:prstGeom>
          <a:solidFill>
            <a:srgbClr val="FF0000">
              <a:alpha val="29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3" name="矩形: 圆角 10"/>
          <p:cNvSpPr/>
          <p:nvPr>
            <p:custDataLst>
              <p:tags r:id="rId19"/>
            </p:custDataLst>
          </p:nvPr>
        </p:nvSpPr>
        <p:spPr>
          <a:xfrm>
            <a:off x="7630160" y="6207125"/>
            <a:ext cx="4378325" cy="401320"/>
          </a:xfrm>
          <a:prstGeom prst="roundRect">
            <a:avLst/>
          </a:prstGeom>
          <a:solidFill>
            <a:srgbClr val="FFFF00">
              <a:alpha val="28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5" name="矩形: 圆角 10"/>
          <p:cNvSpPr/>
          <p:nvPr>
            <p:custDataLst>
              <p:tags r:id="rId20"/>
            </p:custDataLst>
          </p:nvPr>
        </p:nvSpPr>
        <p:spPr>
          <a:xfrm>
            <a:off x="361315" y="1170305"/>
            <a:ext cx="2010410" cy="191135"/>
          </a:xfrm>
          <a:prstGeom prst="roundRect">
            <a:avLst/>
          </a:prstGeom>
          <a:solidFill>
            <a:srgbClr val="FFFF00">
              <a:alpha val="28000"/>
            </a:srgbClr>
          </a:solidFill>
          <a:ln>
            <a:noFill/>
          </a:ln>
        </p:spPr>
        <p:style>
          <a:lnRef idx="2">
            <a:srgbClr val="4E67C8">
              <a:shade val="50000"/>
            </a:srgbClr>
          </a:lnRef>
          <a:fillRef idx="1">
            <a:srgbClr val="4E67C8"/>
          </a:fillRef>
          <a:effectRef idx="0">
            <a:srgbClr val="4E67C8"/>
          </a:effectRef>
          <a:fontRef idx="minor">
            <a:sysClr val="window" lastClr="FFFFFF"/>
          </a:fontRef>
        </p:style>
        <p:txBody>
          <a:bodyPr rtlCol="0" anchor="ctr"/>
          <a:p>
            <a:pPr algn="ctr"/>
            <a:endParaRPr lang="zh-CN" altLang="en-US" sz="1350">
              <a:solidFill>
                <a:sysClr val="window" lastClr="FFFFFF"/>
              </a:solidFill>
              <a:latin typeface="Calibri" panose="020F0502020204030204" charset="0"/>
              <a:ea typeface="微软雅黑" panose="020B0503020204020204" charset="-122"/>
            </a:endParaRPr>
          </a:p>
        </p:txBody>
      </p:sp>
      <p:sp>
        <p:nvSpPr>
          <p:cNvPr id="28" name="减号 27"/>
          <p:cNvSpPr/>
          <p:nvPr>
            <p:custDataLst>
              <p:tags r:id="rId21"/>
            </p:custDataLst>
          </p:nvPr>
        </p:nvSpPr>
        <p:spPr>
          <a:xfrm>
            <a:off x="7487920" y="5191125"/>
            <a:ext cx="1092200" cy="76200"/>
          </a:xfrm>
          <a:prstGeom prst="mathMinus">
            <a:avLst/>
          </a:prstGeom>
          <a:solidFill>
            <a:srgbClr val="C00000">
              <a:alpha val="43000"/>
            </a:srgbClr>
          </a:solidFill>
          <a:ln>
            <a:solidFill>
              <a:srgbClr val="C00000"/>
            </a:solidFill>
          </a:ln>
        </p:spPr>
        <p:style>
          <a:lnRef idx="2">
            <a:srgbClr val="4F81BD">
              <a:shade val="50000"/>
            </a:srgbClr>
          </a:lnRef>
          <a:fillRef idx="1">
            <a:srgbClr val="4F81BD"/>
          </a:fillRef>
          <a:effectRef idx="0">
            <a:srgbClr val="4F81BD"/>
          </a:effectRef>
          <a:fontRef idx="minor">
            <a:srgbClr val="FFFFFF"/>
          </a:fontRef>
        </p:style>
        <p:txBody>
          <a:bodyPr rtlCol="0" anchor="ctr"/>
          <a:p>
            <a:pPr algn="ctr"/>
            <a:endParaRPr lang="zh-CN" altLang="en-US">
              <a:solidFill>
                <a:srgbClr val="FFFFFF"/>
              </a:solidFill>
              <a:latin typeface="Calibri" panose="020F0502020204030204" charset="0"/>
              <a:ea typeface="微软雅黑" panose="020B0503020204020204" charset="-122"/>
            </a:endParaRPr>
          </a:p>
        </p:txBody>
      </p:sp>
      <p:sp>
        <p:nvSpPr>
          <p:cNvPr id="7" name="减号 6"/>
          <p:cNvSpPr/>
          <p:nvPr>
            <p:custDataLst>
              <p:tags r:id="rId22"/>
            </p:custDataLst>
          </p:nvPr>
        </p:nvSpPr>
        <p:spPr>
          <a:xfrm>
            <a:off x="9034145" y="5396865"/>
            <a:ext cx="1527175" cy="76200"/>
          </a:xfrm>
          <a:prstGeom prst="mathMinus">
            <a:avLst/>
          </a:prstGeom>
          <a:solidFill>
            <a:srgbClr val="C00000">
              <a:alpha val="43000"/>
            </a:srgbClr>
          </a:solidFill>
          <a:ln>
            <a:solidFill>
              <a:srgbClr val="C00000"/>
            </a:solidFill>
          </a:ln>
        </p:spPr>
        <p:style>
          <a:lnRef idx="2">
            <a:srgbClr val="4F81BD">
              <a:shade val="50000"/>
            </a:srgbClr>
          </a:lnRef>
          <a:fillRef idx="1">
            <a:srgbClr val="4F81BD"/>
          </a:fillRef>
          <a:effectRef idx="0">
            <a:srgbClr val="4F81BD"/>
          </a:effectRef>
          <a:fontRef idx="minor">
            <a:srgbClr val="FFFFFF"/>
          </a:fontRef>
        </p:style>
        <p:txBody>
          <a:bodyPr rtlCol="0" anchor="ctr"/>
          <a:p>
            <a:pPr algn="ctr"/>
            <a:endParaRPr lang="zh-CN" altLang="en-US">
              <a:solidFill>
                <a:srgbClr val="FFFFFF"/>
              </a:solidFill>
              <a:latin typeface="Calibri" panose="020F0502020204030204" charset="0"/>
              <a:ea typeface="微软雅黑" panose="020B0503020204020204" charset="-122"/>
            </a:endParaRPr>
          </a:p>
        </p:txBody>
      </p:sp>
      <p:sp>
        <p:nvSpPr>
          <p:cNvPr id="10" name="减号 9"/>
          <p:cNvSpPr/>
          <p:nvPr>
            <p:custDataLst>
              <p:tags r:id="rId23"/>
            </p:custDataLst>
          </p:nvPr>
        </p:nvSpPr>
        <p:spPr>
          <a:xfrm>
            <a:off x="9196070" y="5801995"/>
            <a:ext cx="1092200" cy="76200"/>
          </a:xfrm>
          <a:prstGeom prst="mathMinus">
            <a:avLst/>
          </a:prstGeom>
          <a:solidFill>
            <a:srgbClr val="C00000">
              <a:alpha val="43000"/>
            </a:srgbClr>
          </a:solidFill>
          <a:ln>
            <a:solidFill>
              <a:srgbClr val="C00000"/>
            </a:solidFill>
          </a:ln>
        </p:spPr>
        <p:style>
          <a:lnRef idx="2">
            <a:srgbClr val="4F81BD">
              <a:shade val="50000"/>
            </a:srgbClr>
          </a:lnRef>
          <a:fillRef idx="1">
            <a:srgbClr val="4F81BD"/>
          </a:fillRef>
          <a:effectRef idx="0">
            <a:srgbClr val="4F81BD"/>
          </a:effectRef>
          <a:fontRef idx="minor">
            <a:srgbClr val="FFFFFF"/>
          </a:fontRef>
        </p:style>
        <p:txBody>
          <a:bodyPr rtlCol="0" anchor="ctr"/>
          <a:p>
            <a:pPr algn="ctr"/>
            <a:endParaRPr lang="zh-CN" altLang="en-US">
              <a:solidFill>
                <a:srgbClr val="FFFFFF"/>
              </a:solidFill>
              <a:latin typeface="Calibri" panose="020F0502020204030204" charset="0"/>
              <a:ea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1" animBg="1"/>
      <p:bldP spid="14" grpId="1" animBg="1"/>
      <p:bldP spid="17" grpId="1" animBg="1"/>
      <p:bldP spid="18" grpId="1" animBg="1"/>
      <p:bldP spid="20" grpId="1" animBg="1"/>
      <p:bldP spid="3" grpId="0" bldLvl="0" animBg="1"/>
      <p:bldP spid="3" grpId="1" animBg="1"/>
      <p:bldP spid="5" grpId="0" bldLvl="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155555" cy="659372"/>
            <a:chOff x="1267665" y="297419"/>
            <a:chExt cx="6441481" cy="791924"/>
          </a:xfrm>
        </p:grpSpPr>
        <p:sp>
          <p:nvSpPr>
            <p:cNvPr id="6" name="文本框 5"/>
            <p:cNvSpPr txBox="1"/>
            <p:nvPr>
              <p:custDataLst>
                <p:tags r:id="rId1"/>
              </p:custDataLst>
            </p:nvPr>
          </p:nvSpPr>
          <p:spPr>
            <a:xfrm>
              <a:off x="1267665" y="297419"/>
              <a:ext cx="6441481"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513" cy="766233"/>
          </a:xfrm>
          <a:prstGeom prst="rect">
            <a:avLst/>
          </a:prstGeom>
        </p:spPr>
      </p:pic>
      <p:sp>
        <p:nvSpPr>
          <p:cNvPr id="2" name="文本框 1"/>
          <p:cNvSpPr txBox="1"/>
          <p:nvPr>
            <p:custDataLst>
              <p:tags r:id="rId5"/>
            </p:custDataLst>
          </p:nvPr>
        </p:nvSpPr>
        <p:spPr>
          <a:xfrm>
            <a:off x="179493" y="740833"/>
            <a:ext cx="11855027" cy="4919980"/>
          </a:xfrm>
          <a:prstGeom prst="rect">
            <a:avLst/>
          </a:prstGeom>
          <a:noFill/>
          <a:ln>
            <a:solidFill>
              <a:schemeClr val="tx2">
                <a:lumMod val="40000"/>
                <a:lumOff val="60000"/>
              </a:schemeClr>
            </a:solidFill>
          </a:ln>
        </p:spPr>
        <p:txBody>
          <a:bodyPr wrap="square" rtlCol="0" anchor="t">
            <a:noAutofit/>
          </a:bodyPr>
          <a:p>
            <a:pPr indent="0" fontAlgn="auto">
              <a:lnSpc>
                <a:spcPts val="228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goal of this book is to make the case for digital minimalism, including a detailed exploration of what it asks and why it works, and then to teach you how to adopt this philosophy if you decide it’s right for you.</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To do so, I divided the book into two parts. In part one, I describe the philosophical foundations of digital minimalism, starting with an examination of the forces that are making so many people’s digital lives increasingly intolerable, before moving on to a detailed discussion of the digital minimalism philosophy.</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Part one concludes by introducing my suggested method for adopting this philosophy: the digital </a:t>
            </a:r>
            <a:r>
              <a:rPr lang="zh-CN" altLang="en-US" sz="1865" u="sng">
                <a:latin typeface="Times New Roman" panose="02020603050405020304" pitchFamily="18" charset="0"/>
                <a:cs typeface="Times New Roman" panose="02020603050405020304" pitchFamily="18" charset="0"/>
              </a:rPr>
              <a:t>declutter</a:t>
            </a:r>
            <a:r>
              <a:rPr lang="zh-CN" altLang="en-US" sz="1865">
                <a:latin typeface="Times New Roman" panose="02020603050405020304" pitchFamily="18" charset="0"/>
                <a:cs typeface="Times New Roman" panose="02020603050405020304" pitchFamily="18" charset="0"/>
              </a:rPr>
              <a:t>. This process requires you to step away from optional online activities for thirty days. At the end of the thirty days, you will then add back a small number of carefully chosen online activities that you believe will provide massive benefits to the things you value.</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the final chapter of part one, I’ll guide you through carrying out your own digital declutter. In doing so, I’ll draw on an experiment I ran in 2018 in which over 1,600 people agreed to perform a digital declutter. You’ll hear these participants’ stories and learn what strategies worked well for them, and what traps they encountered that you should avoid.</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second part of this book takes a closer look at some ideas that will help you cultivate (培养) a sustainable digital minimalism lifestyle. In these chapters, I examine issues such as the importance of solitude (独处) and the necessity of cultivating high-quality leisure to replace the time most now spen</a:t>
            </a:r>
            <a:r>
              <a:rPr lang="en-US" altLang="zh-CN" sz="1865">
                <a:latin typeface="Times New Roman" panose="02020603050405020304" pitchFamily="18" charset="0"/>
                <a:cs typeface="Times New Roman" panose="02020603050405020304" pitchFamily="18" charset="0"/>
              </a:rPr>
              <a:t>t</a:t>
            </a:r>
            <a:r>
              <a:rPr lang="zh-CN" altLang="en-US" sz="1865">
                <a:latin typeface="Times New Roman" panose="02020603050405020304" pitchFamily="18" charset="0"/>
                <a:cs typeface="Times New Roman" panose="02020603050405020304" pitchFamily="18" charset="0"/>
              </a:rPr>
              <a:t> on mindless device use. Each chapter concludes with a collection of practices, which are designed to help you act on the big ideas of the chapter. You can view these practices as a toolbox meant to aid your efforts to build a minimalist lifestyle that wor</a:t>
            </a:r>
            <a:r>
              <a:rPr lang="en-US" altLang="zh-CN" sz="1865">
                <a:latin typeface="Times New Roman" panose="02020603050405020304" pitchFamily="18" charset="0"/>
                <a:cs typeface="Times New Roman" panose="02020603050405020304" pitchFamily="18" charset="0"/>
              </a:rPr>
              <a:t>k</a:t>
            </a:r>
            <a:r>
              <a:rPr lang="zh-CN" altLang="en-US" sz="1865">
                <a:latin typeface="Times New Roman" panose="02020603050405020304" pitchFamily="18" charset="0"/>
                <a:cs typeface="Times New Roman" panose="02020603050405020304" pitchFamily="18" charset="0"/>
              </a:rPr>
              <a:t>s for your particular circumstances.</a:t>
            </a:r>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custDataLst>
              <p:tags r:id="rId6"/>
            </p:custDataLst>
          </p:nvPr>
        </p:nvSpPr>
        <p:spPr>
          <a:xfrm>
            <a:off x="143933" y="5712460"/>
            <a:ext cx="11855027" cy="929640"/>
          </a:xfrm>
          <a:prstGeom prst="rect">
            <a:avLst/>
          </a:prstGeom>
          <a:noFill/>
          <a:ln>
            <a:solidFill>
              <a:schemeClr val="accent6">
                <a:lumMod val="40000"/>
                <a:lumOff val="60000"/>
              </a:schemeClr>
            </a:solidFill>
          </a:ln>
        </p:spPr>
        <p:txBody>
          <a:bodyPr wrap="square" rtlCol="0" anchor="t">
            <a:spAutoFit/>
          </a:bodyPr>
          <a:p>
            <a:pPr indent="0" fontAlgn="auto">
              <a:lnSpc>
                <a:spcPts val="2180"/>
              </a:lnSpc>
            </a:pPr>
            <a:r>
              <a:rPr lang="zh-CN" altLang="en-US" sz="1865">
                <a:latin typeface="Times New Roman" panose="02020603050405020304" pitchFamily="18" charset="0"/>
                <a:cs typeface="Times New Roman" panose="02020603050405020304" pitchFamily="18" charset="0"/>
                <a:sym typeface="+mn-ea"/>
              </a:rPr>
              <a:t>28. What is the book aimed at?</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180"/>
              </a:lnSpc>
            </a:pPr>
            <a:r>
              <a:rPr lang="zh-CN" altLang="en-US" sz="1865">
                <a:latin typeface="Times New Roman" panose="02020603050405020304" pitchFamily="18" charset="0"/>
                <a:cs typeface="Times New Roman" panose="02020603050405020304" pitchFamily="18" charset="0"/>
                <a:sym typeface="+mn-ea"/>
              </a:rPr>
              <a:t>A. Teaching critical thinking skills.	B. Advocating a simple digital lifestyle.</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180"/>
              </a:lnSpc>
            </a:pPr>
            <a:r>
              <a:rPr lang="zh-CN" altLang="en-US" sz="1865">
                <a:latin typeface="Times New Roman" panose="02020603050405020304" pitchFamily="18" charset="0"/>
                <a:cs typeface="Times New Roman" panose="02020603050405020304" pitchFamily="18" charset="0"/>
                <a:sym typeface="+mn-ea"/>
              </a:rPr>
              <a:t>C. Solving philosophical problems.</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D. Promoting the use of a digital device.</a:t>
            </a:r>
            <a:endParaRPr lang="zh-CN" altLang="en-US" sz="1865">
              <a:latin typeface="Times New Roman" panose="02020603050405020304" pitchFamily="18" charset="0"/>
              <a:cs typeface="Times New Roman" panose="02020603050405020304" pitchFamily="18" charset="0"/>
              <a:sym typeface="+mn-ea"/>
            </a:endParaRPr>
          </a:p>
        </p:txBody>
      </p:sp>
      <p:sp>
        <p:nvSpPr>
          <p:cNvPr id="13" name="圆角矩形 12"/>
          <p:cNvSpPr/>
          <p:nvPr>
            <p:custDataLst>
              <p:tags r:id="rId7"/>
            </p:custDataLst>
          </p:nvPr>
        </p:nvSpPr>
        <p:spPr>
          <a:xfrm>
            <a:off x="409787" y="836507"/>
            <a:ext cx="103716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custDataLst>
              <p:tags r:id="rId8"/>
            </p:custDataLst>
          </p:nvPr>
        </p:nvSpPr>
        <p:spPr>
          <a:xfrm>
            <a:off x="1487805" y="1403985"/>
            <a:ext cx="3014345" cy="24955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2" name="圆角矩形 11"/>
          <p:cNvSpPr/>
          <p:nvPr>
            <p:custDataLst>
              <p:tags r:id="rId9"/>
            </p:custDataLst>
          </p:nvPr>
        </p:nvSpPr>
        <p:spPr>
          <a:xfrm>
            <a:off x="5471583" y="6055783"/>
            <a:ext cx="866987"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圆角矩形 4"/>
          <p:cNvSpPr/>
          <p:nvPr>
            <p:custDataLst>
              <p:tags r:id="rId10"/>
            </p:custDataLst>
          </p:nvPr>
        </p:nvSpPr>
        <p:spPr>
          <a:xfrm>
            <a:off x="527473" y="2203873"/>
            <a:ext cx="1015153"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8" name="圆角矩形 7"/>
          <p:cNvSpPr/>
          <p:nvPr>
            <p:custDataLst>
              <p:tags r:id="rId11"/>
            </p:custDataLst>
          </p:nvPr>
        </p:nvSpPr>
        <p:spPr>
          <a:xfrm>
            <a:off x="527473" y="4196927"/>
            <a:ext cx="2796540"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12"/>
            </p:custDataLst>
          </p:nvPr>
        </p:nvSpPr>
        <p:spPr>
          <a:xfrm>
            <a:off x="2255520" y="5737860"/>
            <a:ext cx="103716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4" name="圆角矩形 13"/>
          <p:cNvSpPr/>
          <p:nvPr>
            <p:custDataLst>
              <p:tags r:id="rId13"/>
            </p:custDataLst>
          </p:nvPr>
        </p:nvSpPr>
        <p:spPr>
          <a:xfrm>
            <a:off x="2927773" y="836507"/>
            <a:ext cx="3591560"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8" name="圆角矩形 17"/>
          <p:cNvSpPr/>
          <p:nvPr>
            <p:custDataLst>
              <p:tags r:id="rId14"/>
            </p:custDataLst>
          </p:nvPr>
        </p:nvSpPr>
        <p:spPr>
          <a:xfrm>
            <a:off x="10032153" y="766233"/>
            <a:ext cx="55456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9" name="圆角矩形 18"/>
          <p:cNvSpPr/>
          <p:nvPr>
            <p:custDataLst>
              <p:tags r:id="rId15"/>
            </p:custDataLst>
          </p:nvPr>
        </p:nvSpPr>
        <p:spPr>
          <a:xfrm>
            <a:off x="3600027" y="1047327"/>
            <a:ext cx="829733"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0" name="圆角矩形 19"/>
          <p:cNvSpPr/>
          <p:nvPr>
            <p:custDataLst>
              <p:tags r:id="rId16"/>
            </p:custDataLst>
          </p:nvPr>
        </p:nvSpPr>
        <p:spPr>
          <a:xfrm>
            <a:off x="4429125" y="5379720"/>
            <a:ext cx="1894205" cy="28130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1" name="圆角矩形 20"/>
          <p:cNvSpPr/>
          <p:nvPr>
            <p:custDataLst>
              <p:tags r:id="rId17"/>
            </p:custDataLst>
          </p:nvPr>
        </p:nvSpPr>
        <p:spPr>
          <a:xfrm>
            <a:off x="6728248" y="6066367"/>
            <a:ext cx="101430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2" name="圆角矩形 21"/>
          <p:cNvSpPr/>
          <p:nvPr>
            <p:custDataLst>
              <p:tags r:id="rId18"/>
            </p:custDataLst>
          </p:nvPr>
        </p:nvSpPr>
        <p:spPr>
          <a:xfrm>
            <a:off x="335280" y="4533900"/>
            <a:ext cx="1888913"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3" name="圆角矩形 22"/>
          <p:cNvSpPr/>
          <p:nvPr>
            <p:custDataLst>
              <p:tags r:id="rId19"/>
            </p:custDataLst>
          </p:nvPr>
        </p:nvSpPr>
        <p:spPr>
          <a:xfrm>
            <a:off x="815340" y="2852420"/>
            <a:ext cx="2426547" cy="20997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4" name="圆角矩形 23"/>
          <p:cNvSpPr/>
          <p:nvPr>
            <p:custDataLst>
              <p:tags r:id="rId20"/>
            </p:custDataLst>
          </p:nvPr>
        </p:nvSpPr>
        <p:spPr>
          <a:xfrm>
            <a:off x="1357207" y="4814993"/>
            <a:ext cx="1820333"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5" name="圆角矩形 24"/>
          <p:cNvSpPr/>
          <p:nvPr>
            <p:custDataLst>
              <p:tags r:id="rId21"/>
            </p:custDataLst>
          </p:nvPr>
        </p:nvSpPr>
        <p:spPr>
          <a:xfrm>
            <a:off x="4271433" y="4794250"/>
            <a:ext cx="4562687"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6" name="圆角矩形 25"/>
          <p:cNvSpPr/>
          <p:nvPr>
            <p:custDataLst>
              <p:tags r:id="rId22"/>
            </p:custDataLst>
          </p:nvPr>
        </p:nvSpPr>
        <p:spPr>
          <a:xfrm>
            <a:off x="4138930" y="6008158"/>
            <a:ext cx="977053" cy="339513"/>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7" name="圆角矩形 26"/>
          <p:cNvSpPr/>
          <p:nvPr>
            <p:custDataLst>
              <p:tags r:id="rId23"/>
            </p:custDataLst>
          </p:nvPr>
        </p:nvSpPr>
        <p:spPr>
          <a:xfrm>
            <a:off x="2733040" y="1122680"/>
            <a:ext cx="866987" cy="281093"/>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8" name="圆角矩形 27"/>
          <p:cNvSpPr/>
          <p:nvPr>
            <p:custDataLst>
              <p:tags r:id="rId24"/>
            </p:custDataLst>
          </p:nvPr>
        </p:nvSpPr>
        <p:spPr>
          <a:xfrm>
            <a:off x="335280" y="5122968"/>
            <a:ext cx="2004060" cy="281093"/>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9" name="圆角矩形 28"/>
          <p:cNvSpPr/>
          <p:nvPr>
            <p:custDataLst>
              <p:tags r:id="rId25"/>
            </p:custDataLst>
          </p:nvPr>
        </p:nvSpPr>
        <p:spPr>
          <a:xfrm>
            <a:off x="4560147" y="5075767"/>
            <a:ext cx="1241213" cy="281093"/>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3" name="直接箭头连接符 2"/>
          <p:cNvCxnSpPr/>
          <p:nvPr/>
        </p:nvCxnSpPr>
        <p:spPr>
          <a:xfrm flipH="1" flipV="1">
            <a:off x="6231890" y="1051560"/>
            <a:ext cx="4081780" cy="1289685"/>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5" name="直接箭头连接符 14"/>
          <p:cNvCxnSpPr/>
          <p:nvPr/>
        </p:nvCxnSpPr>
        <p:spPr>
          <a:xfrm flipH="1" flipV="1">
            <a:off x="6144895" y="1075690"/>
            <a:ext cx="1771650" cy="1209675"/>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6" name="直接箭头连接符 15"/>
          <p:cNvCxnSpPr/>
          <p:nvPr/>
        </p:nvCxnSpPr>
        <p:spPr>
          <a:xfrm flipH="1" flipV="1">
            <a:off x="6184265" y="1170305"/>
            <a:ext cx="55245" cy="4349115"/>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7" name="直接箭头连接符 16"/>
          <p:cNvCxnSpPr>
            <a:stCxn id="23" idx="0"/>
          </p:cNvCxnSpPr>
          <p:nvPr/>
        </p:nvCxnSpPr>
        <p:spPr>
          <a:xfrm flipV="1">
            <a:off x="2028825" y="1035685"/>
            <a:ext cx="3728085" cy="1816735"/>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30" name="直接箭头连接符 29"/>
          <p:cNvCxnSpPr/>
          <p:nvPr/>
        </p:nvCxnSpPr>
        <p:spPr>
          <a:xfrm flipV="1">
            <a:off x="2451100" y="1130935"/>
            <a:ext cx="3250565" cy="3851910"/>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32" name="直接箭头连接符 31"/>
          <p:cNvCxnSpPr/>
          <p:nvPr>
            <p:custDataLst>
              <p:tags r:id="rId26"/>
            </p:custDataLst>
          </p:nvPr>
        </p:nvCxnSpPr>
        <p:spPr>
          <a:xfrm flipH="1" flipV="1">
            <a:off x="6228080" y="1118870"/>
            <a:ext cx="3959225" cy="3236595"/>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33" name="圆角矩形 32"/>
          <p:cNvSpPr/>
          <p:nvPr>
            <p:custDataLst>
              <p:tags r:id="rId27"/>
            </p:custDataLst>
          </p:nvPr>
        </p:nvSpPr>
        <p:spPr>
          <a:xfrm>
            <a:off x="9780270" y="4304665"/>
            <a:ext cx="1888913"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4" name="圆角矩形 33"/>
          <p:cNvSpPr/>
          <p:nvPr>
            <p:custDataLst>
              <p:tags r:id="rId28"/>
            </p:custDataLst>
          </p:nvPr>
        </p:nvSpPr>
        <p:spPr>
          <a:xfrm>
            <a:off x="6338570" y="2259330"/>
            <a:ext cx="2276475" cy="28130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5" name="圆角矩形 34"/>
          <p:cNvSpPr/>
          <p:nvPr>
            <p:custDataLst>
              <p:tags r:id="rId29"/>
            </p:custDataLst>
          </p:nvPr>
        </p:nvSpPr>
        <p:spPr>
          <a:xfrm>
            <a:off x="9780270" y="2285365"/>
            <a:ext cx="940435" cy="28130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49" name="直接连接符 17"/>
          <p:cNvCxnSpPr/>
          <p:nvPr>
            <p:custDataLst>
              <p:tags r:id="rId30"/>
            </p:custDataLst>
          </p:nvPr>
        </p:nvCxnSpPr>
        <p:spPr>
          <a:xfrm flipH="1" flipV="1">
            <a:off x="1894205" y="55562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7742555" y="5015865"/>
            <a:ext cx="4291965" cy="1626235"/>
            <a:chOff x="1264609" y="602796"/>
            <a:chExt cx="2899846" cy="2118954"/>
          </a:xfrm>
        </p:grpSpPr>
        <p:sp>
          <p:nvSpPr>
            <p:cNvPr id="40" name="矩形 39"/>
            <p:cNvSpPr/>
            <p:nvPr>
              <p:custDataLst>
                <p:tags r:id="rId31"/>
              </p:custDataLst>
            </p:nvPr>
          </p:nvSpPr>
          <p:spPr>
            <a:xfrm>
              <a:off x="1264609" y="863425"/>
              <a:ext cx="2899846" cy="1858325"/>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41" name="组 79"/>
            <p:cNvGrpSpPr/>
            <p:nvPr/>
          </p:nvGrpSpPr>
          <p:grpSpPr>
            <a:xfrm>
              <a:off x="1360937" y="602796"/>
              <a:ext cx="2683241" cy="568419"/>
              <a:chOff x="1360937" y="602796"/>
              <a:chExt cx="2683241" cy="568419"/>
            </a:xfrm>
          </p:grpSpPr>
          <p:sp>
            <p:nvSpPr>
              <p:cNvPr id="42" name="直角三角形 41"/>
              <p:cNvSpPr/>
              <p:nvPr>
                <p:custDataLst>
                  <p:tags r:id="rId32"/>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43" name="矩形 42"/>
              <p:cNvSpPr/>
              <p:nvPr>
                <p:custDataLst>
                  <p:tags r:id="rId33"/>
                </p:custDataLst>
              </p:nvPr>
            </p:nvSpPr>
            <p:spPr>
              <a:xfrm>
                <a:off x="1360937" y="701256"/>
                <a:ext cx="268324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44" name="页外连接符 83"/>
              <p:cNvSpPr/>
              <p:nvPr>
                <p:custDataLst>
                  <p:tags r:id="rId34"/>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45" name="矩形 44"/>
            <p:cNvSpPr/>
            <p:nvPr>
              <p:custDataLst>
                <p:tags r:id="rId35"/>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46" name="文本框 45"/>
          <p:cNvSpPr txBox="1"/>
          <p:nvPr>
            <p:custDataLst>
              <p:tags r:id="rId36"/>
            </p:custDataLst>
          </p:nvPr>
        </p:nvSpPr>
        <p:spPr>
          <a:xfrm>
            <a:off x="7742555" y="5379720"/>
            <a:ext cx="4255770" cy="1261745"/>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第</a:t>
            </a:r>
            <a:r>
              <a:rPr lang="en-US" altLang="zh-CN" sz="1600">
                <a:latin typeface="微软雅黑" panose="020B0503020204020204" charset="-122"/>
                <a:ea typeface="微软雅黑" panose="020B0503020204020204" charset="-122"/>
                <a:cs typeface="微软雅黑" panose="020B0503020204020204" charset="-122"/>
              </a:rPr>
              <a:t>28</a:t>
            </a:r>
            <a:r>
              <a:rPr lang="zh-CN" altLang="en-US" sz="1600">
                <a:latin typeface="微软雅黑" panose="020B0503020204020204" charset="-122"/>
                <a:ea typeface="微软雅黑" panose="020B0503020204020204" charset="-122"/>
                <a:cs typeface="微软雅黑" panose="020B0503020204020204" charset="-122"/>
              </a:rPr>
              <a:t>题涉及本篇的核心概念，是阅读障碍词块，我们可以先放下，做后面的题，相信</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核心关键词存在复现的关系，围绕同一主题会前后呼应，形成词汇链，使文本语际间实现语义上的衔接和连贯</a:t>
            </a:r>
            <a:r>
              <a:rPr lang="zh-CN" altLang="en-US" sz="1600">
                <a:latin typeface="微软雅黑" panose="020B0503020204020204" charset="-122"/>
                <a:ea typeface="微软雅黑" panose="020B0503020204020204" charset="-122"/>
                <a:cs typeface="微软雅黑" panose="020B0503020204020204" charset="-122"/>
              </a:rPr>
              <a:t>，让核心概念逐渐明朗清晰。</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37"/>
            </p:custDataLst>
          </p:nvPr>
        </p:nvSpPr>
        <p:spPr>
          <a:xfrm>
            <a:off x="8776970" y="5091430"/>
            <a:ext cx="303911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核心概念模糊时：围点打援</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48" name="圆角矩形 47"/>
          <p:cNvSpPr/>
          <p:nvPr>
            <p:custDataLst>
              <p:tags r:id="rId38"/>
            </p:custDataLst>
          </p:nvPr>
        </p:nvSpPr>
        <p:spPr>
          <a:xfrm>
            <a:off x="3815080" y="5404485"/>
            <a:ext cx="614680" cy="29210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0" name="圆角矩形 49"/>
          <p:cNvSpPr/>
          <p:nvPr>
            <p:custDataLst>
              <p:tags r:id="rId39"/>
            </p:custDataLst>
          </p:nvPr>
        </p:nvSpPr>
        <p:spPr>
          <a:xfrm>
            <a:off x="335280" y="4815205"/>
            <a:ext cx="977265" cy="27622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10" grpId="1"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247"/>
          <p:cNvSpPr/>
          <p:nvPr>
            <p:custDataLst>
              <p:tags r:id="rId1"/>
            </p:custDataLst>
          </p:nvPr>
        </p:nvSpPr>
        <p:spPr>
          <a:xfrm>
            <a:off x="8188325" y="-60960"/>
            <a:ext cx="4003675" cy="6918960"/>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18" name="矩形 17"/>
          <p:cNvSpPr/>
          <p:nvPr>
            <p:custDataLst>
              <p:tags r:id="rId2"/>
            </p:custDataLst>
          </p:nvPr>
        </p:nvSpPr>
        <p:spPr>
          <a:xfrm>
            <a:off x="843915" y="303530"/>
            <a:ext cx="6220460"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just" defTabSz="514350">
              <a:lnSpc>
                <a:spcPct val="150000"/>
              </a:lnSpc>
            </a:pPr>
            <a:r>
              <a:rPr lang="zh-CN" altLang="en-US" sz="2100" b="1" dirty="0">
                <a:solidFill>
                  <a:prstClr val="white"/>
                </a:solidFill>
                <a:latin typeface="微软雅黑" panose="020B0503020204020204" charset="-122"/>
                <a:ea typeface="微软雅黑" panose="020B0503020204020204" charset="-122"/>
                <a:cs typeface="微软雅黑" panose="020B0503020204020204" charset="-122"/>
                <a:sym typeface="+mn-ea"/>
              </a:rPr>
              <a:t>核心概念模糊时：围点打援，成合围之势</a:t>
            </a:r>
            <a:endParaRPr lang="zh-CN" altLang="en-US" sz="2100" b="1" dirty="0">
              <a:solidFill>
                <a:prstClr val="white"/>
              </a:solidFill>
              <a:latin typeface="微软雅黑" panose="020B0503020204020204" charset="-122"/>
              <a:ea typeface="微软雅黑" panose="020B0503020204020204" charset="-122"/>
              <a:cs typeface="微软雅黑" panose="020B0503020204020204" charset="-122"/>
              <a:sym typeface="+mn-ea"/>
            </a:endParaRPr>
          </a:p>
        </p:txBody>
      </p:sp>
      <p:sp>
        <p:nvSpPr>
          <p:cNvPr id="2" name="Shape 247"/>
          <p:cNvSpPr/>
          <p:nvPr>
            <p:custDataLst>
              <p:tags r:id="rId3"/>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4"/>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5"/>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6"/>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7"/>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sp>
        <p:nvSpPr>
          <p:cNvPr id="4" name="矩形 3"/>
          <p:cNvSpPr/>
          <p:nvPr>
            <p:custDataLst>
              <p:tags r:id="rId8"/>
            </p:custDataLst>
          </p:nvPr>
        </p:nvSpPr>
        <p:spPr>
          <a:xfrm>
            <a:off x="360045" y="1102995"/>
            <a:ext cx="7980680" cy="4705985"/>
          </a:xfrm>
          <a:prstGeom prst="rect">
            <a:avLst/>
          </a:prstGeom>
        </p:spPr>
        <p:txBody>
          <a:bodyPr wrap="square">
            <a:noAutofit/>
          </a:bodyPr>
          <a:p>
            <a:pPr marL="285750" indent="-285750" algn="l" defTabSz="685800" fontAlgn="auto" hangingPunct="0">
              <a:lnSpc>
                <a:spcPts val="3480"/>
              </a:lnSpc>
              <a:spcBef>
                <a:spcPts val="0"/>
              </a:spcBef>
              <a:spcAft>
                <a:spcPts val="0"/>
              </a:spcAft>
              <a:buClrTx/>
              <a:buSzTx/>
              <a:buFont typeface="Wingdings" panose="05000000000000000000" charset="0"/>
              <a:buChar char="Ø"/>
            </a:pP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2023年英语高考全国卷应用文写作试题的新动向预示着今后英语写作教学应着重培养以下几方面能力：</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用英语描述事件、描述</a:t>
            </a:r>
            <a:r>
              <a:rPr lang="zh-CN" altLang="en-US" b="1">
                <a:ln>
                  <a:noFill/>
                </a:ln>
                <a:solidFill>
                  <a:srgbClr val="002060"/>
                </a:solidFill>
                <a:effectLst/>
                <a:uFillTx/>
                <a:latin typeface="微软雅黑" panose="020B0503020204020204" charset="-122"/>
                <a:ea typeface="微软雅黑" panose="020B0503020204020204" charset="-122"/>
                <a:cs typeface="宋体" panose="02010600030101010101" pitchFamily="2" charset="-122"/>
                <a:sym typeface="Helvetica"/>
              </a:rPr>
              <a:t>个人经历</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和事物特征的能力；</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描述、概括</a:t>
            </a:r>
            <a:r>
              <a:rPr lang="zh-CN" altLang="en-US" b="1">
                <a:ln>
                  <a:noFill/>
                </a:ln>
                <a:solidFill>
                  <a:srgbClr val="002060"/>
                </a:solidFill>
                <a:effectLst/>
                <a:uFillTx/>
                <a:latin typeface="微软雅黑" panose="020B0503020204020204" charset="-122"/>
                <a:ea typeface="微软雅黑" panose="020B0503020204020204" charset="-122"/>
                <a:cs typeface="宋体" panose="02010600030101010101" pitchFamily="2" charset="-122"/>
                <a:sym typeface="Helvetica"/>
              </a:rPr>
              <a:t>真实的</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经验和事实的能力；</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传递信息、</a:t>
            </a:r>
            <a:r>
              <a:rPr lang="zh-CN" altLang="en-US" b="1">
                <a:ln>
                  <a:noFill/>
                </a:ln>
                <a:solidFill>
                  <a:srgbClr val="7030A0"/>
                </a:solidFill>
                <a:effectLst/>
                <a:uFillTx/>
                <a:latin typeface="微软雅黑" panose="020B0503020204020204" charset="-122"/>
                <a:ea typeface="微软雅黑" panose="020B0503020204020204" charset="-122"/>
                <a:cs typeface="宋体" panose="02010600030101010101" pitchFamily="2" charset="-122"/>
                <a:sym typeface="Helvetica"/>
              </a:rPr>
              <a:t>论证观点</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r>
              <a:rPr lang="zh-CN" altLang="en-US" b="1">
                <a:ln>
                  <a:noFill/>
                </a:ln>
                <a:solidFill>
                  <a:srgbClr val="7030A0"/>
                </a:solidFill>
                <a:effectLst/>
                <a:uFillTx/>
                <a:latin typeface="微软雅黑" panose="020B0503020204020204" charset="-122"/>
                <a:ea typeface="微软雅黑" panose="020B0503020204020204" charset="-122"/>
                <a:cs typeface="宋体" panose="02010600030101010101" pitchFamily="2" charset="-122"/>
                <a:sym typeface="Helvetica"/>
              </a:rPr>
              <a:t>表达情感的能力</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对观点、事件、经验进行</a:t>
            </a:r>
            <a:r>
              <a:rPr lang="zh-CN" altLang="en-US" b="1">
                <a:ln>
                  <a:noFill/>
                </a:ln>
                <a:solidFill>
                  <a:srgbClr val="7030A0"/>
                </a:solidFill>
                <a:effectLst/>
                <a:uFillTx/>
                <a:latin typeface="微软雅黑" panose="020B0503020204020204" charset="-122"/>
                <a:ea typeface="微软雅黑" panose="020B0503020204020204" charset="-122"/>
                <a:cs typeface="宋体" panose="02010600030101010101" pitchFamily="2" charset="-122"/>
                <a:sym typeface="Helvetica"/>
              </a:rPr>
              <a:t>阐释和评论</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的能力等。</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285750" indent="-285750" algn="l" defTabSz="685800" fontAlgn="auto" hangingPunct="0">
              <a:lnSpc>
                <a:spcPts val="3480"/>
              </a:lnSpc>
              <a:spcBef>
                <a:spcPts val="0"/>
              </a:spcBef>
              <a:spcAft>
                <a:spcPts val="0"/>
              </a:spcAft>
              <a:buClrTx/>
              <a:buSzTx/>
              <a:buFont typeface="Wingdings" panose="05000000000000000000" charset="0"/>
              <a:buChar char="Ø"/>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因此，今后的英语写作教学既要关注如何写，</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更要关注</a:t>
            </a:r>
            <a:r>
              <a:rPr lang="zh-CN" altLang="en-US" b="1" u="sng">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写什么</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；既要关注写作结果，更要</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注重</a:t>
            </a:r>
            <a:r>
              <a:rPr lang="zh-CN" altLang="en-US" b="1" u="sng">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写作过程</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；既要关注写作的准确性，</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更要关注写作的</a:t>
            </a:r>
            <a:r>
              <a:rPr lang="zh-CN" altLang="en-US" b="1" u="sng">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流畅性</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；既要有适当的模仿和借鉴，但</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更要有创造</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，要使学生能够</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用英语进行</a:t>
            </a:r>
            <a:r>
              <a:rPr lang="zh-CN" altLang="en-US" b="1">
                <a:ln>
                  <a:noFill/>
                </a:ln>
                <a:solidFill>
                  <a:srgbClr val="002060"/>
                </a:solidFill>
                <a:effectLst/>
                <a:uFillTx/>
                <a:latin typeface="微软雅黑" panose="020B0503020204020204" charset="-122"/>
                <a:ea typeface="微软雅黑" panose="020B0503020204020204" charset="-122"/>
                <a:cs typeface="宋体" panose="02010600030101010101" pitchFamily="2" charset="-122"/>
                <a:sym typeface="Helvetica"/>
              </a:rPr>
              <a:t>真实</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表达</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lang="zh-CN" altLang="en-US" dirty="0">
              <a:solidFill>
                <a:srgbClr val="002060"/>
              </a:solidFill>
              <a:latin typeface="微软雅黑 Light" panose="020B0502040204020203" pitchFamily="34" charset="-122"/>
              <a:ea typeface="微软雅黑 Light" panose="020B0502040204020203" pitchFamily="34" charset="-122"/>
            </a:endParaRPr>
          </a:p>
        </p:txBody>
      </p:sp>
      <p:grpSp>
        <p:nvGrpSpPr>
          <p:cNvPr id="8" name="组合 7"/>
          <p:cNvGrpSpPr/>
          <p:nvPr/>
        </p:nvGrpSpPr>
        <p:grpSpPr>
          <a:xfrm>
            <a:off x="304165" y="1229995"/>
            <a:ext cx="10915650" cy="5191760"/>
            <a:chOff x="0" y="-839"/>
            <a:chExt cx="13105326" cy="6858839"/>
          </a:xfrm>
        </p:grpSpPr>
        <p:sp>
          <p:nvSpPr>
            <p:cNvPr id="9" name="矩形 8"/>
            <p:cNvSpPr/>
            <p:nvPr>
              <p:custDataLst>
                <p:tags r:id="rId9"/>
              </p:custDataLst>
            </p:nvPr>
          </p:nvSpPr>
          <p:spPr>
            <a:xfrm>
              <a:off x="0" y="0"/>
              <a:ext cx="9106930" cy="6858000"/>
            </a:xfrm>
            <a:prstGeom prst="rect">
              <a:avLst/>
            </a:prstGeom>
            <a:solidFill>
              <a:sysClr val="window" lastClr="FFFFFF"/>
            </a:solidFill>
            <a:ln w="12700" cap="flat" cmpd="sng" algn="ctr">
              <a:noFill/>
              <a:prstDash val="solid"/>
              <a:miter lim="800000"/>
            </a:ln>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sp>
          <p:nvSpPr>
            <p:cNvPr id="10" name="矩形 9"/>
            <p:cNvSpPr/>
            <p:nvPr>
              <p:custDataLst>
                <p:tags r:id="rId10"/>
              </p:custDataLst>
            </p:nvPr>
          </p:nvSpPr>
          <p:spPr>
            <a:xfrm>
              <a:off x="0" y="-839"/>
              <a:ext cx="9762286" cy="685800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pic>
          <p:nvPicPr>
            <p:cNvPr id="11" name="图片 10"/>
            <p:cNvPicPr>
              <a:picLocks noChangeAspect="1"/>
            </p:cNvPicPr>
            <p:nvPr>
              <p:custDataLst>
                <p:tags r:id="rId11"/>
              </p:custDataLst>
            </p:nvPr>
          </p:nvPicPr>
          <p:blipFill>
            <a:blip r:embed="rId12"/>
            <a:stretch>
              <a:fillRect/>
            </a:stretch>
          </p:blipFill>
          <p:spPr>
            <a:xfrm>
              <a:off x="9762286" y="352338"/>
              <a:ext cx="3343040" cy="6082857"/>
            </a:xfrm>
            <a:prstGeom prst="rect">
              <a:avLst/>
            </a:prstGeom>
          </p:spPr>
        </p:pic>
      </p:grpSp>
      <p:sp>
        <p:nvSpPr>
          <p:cNvPr id="12" name="矩形 11"/>
          <p:cNvSpPr/>
          <p:nvPr>
            <p:custDataLst>
              <p:tags r:id="rId13"/>
            </p:custDataLst>
          </p:nvPr>
        </p:nvSpPr>
        <p:spPr>
          <a:xfrm>
            <a:off x="291465" y="1398270"/>
            <a:ext cx="8176260" cy="4855845"/>
          </a:xfrm>
          <a:prstGeom prst="rect">
            <a:avLst/>
          </a:prstGeom>
        </p:spPr>
        <p:txBody>
          <a:bodyPr wrap="square">
            <a:noAutofit/>
          </a:bodyPr>
          <a:p>
            <a:pPr indent="0" algn="l" defTabSz="685800" fontAlgn="auto" hangingPunct="0">
              <a:lnSpc>
                <a:spcPts val="3480"/>
              </a:lnSpc>
              <a:spcBef>
                <a:spcPts val="0"/>
              </a:spcBef>
              <a:spcAft>
                <a:spcPts val="0"/>
              </a:spcAft>
              <a:buClrTx/>
              <a:buSzTx/>
              <a:buFont typeface="Wingdings" panose="05000000000000000000" charset="0"/>
              <a:buNone/>
            </a:pP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en-US" altLang="zh-CN"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2023</a:t>
            </a:r>
            <a:r>
              <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年</a:t>
            </a:r>
            <a:r>
              <a:rPr lang="en-US" altLang="zh-CN"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6</a:t>
            </a:r>
            <a:r>
              <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月全国新课标I卷C</a:t>
            </a:r>
            <a:r>
              <a:rPr lang="en-US" altLang="zh-CN"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D</a:t>
            </a:r>
            <a:r>
              <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篇均出现小众话题</a:t>
            </a:r>
            <a:r>
              <a:rPr lang="en-US" altLang="zh-CN"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digital minimalism”</a:t>
            </a:r>
            <a:r>
              <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a:t>
            </a:r>
            <a:r>
              <a:rPr lang="en-US" altLang="zh-CN"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“wisdom of crowds” effect</a:t>
            </a:r>
            <a:r>
              <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，话题不熟无相关</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背景知识</a:t>
            </a:r>
            <a:r>
              <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，信息缺省认知不足，</a:t>
            </a:r>
            <a:endPar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endParaRPr>
          </a:p>
          <a:p>
            <a:pPr indent="0" algn="l" defTabSz="685800" fontAlgn="auto" hangingPunct="0">
              <a:lnSpc>
                <a:spcPts val="3480"/>
              </a:lnSpc>
              <a:spcBef>
                <a:spcPts val="0"/>
              </a:spcBef>
              <a:spcAft>
                <a:spcPts val="0"/>
              </a:spcAft>
              <a:buClrTx/>
              <a:buSzTx/>
              <a:buFont typeface="Wingdings" panose="05000000000000000000" charset="0"/>
              <a:buNone/>
            </a:pPr>
            <a:r>
              <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单词不明核心概念模糊，导致</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语篇发展方向</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不清晰，阅读难度增大。</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endPar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indent="0" algn="l" defTabSz="685800" fontAlgn="auto" hangingPunct="0">
              <a:lnSpc>
                <a:spcPts val="3480"/>
              </a:lnSpc>
              <a:spcBef>
                <a:spcPts val="0"/>
              </a:spcBef>
              <a:spcAft>
                <a:spcPts val="0"/>
              </a:spcAft>
              <a:buClrTx/>
              <a:buSzTx/>
              <a:buFont typeface="Wingdings" panose="05000000000000000000" charset="0"/>
              <a:buNone/>
            </a:pP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解</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决</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核心概念模糊需要进行</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信息“搭桥”，</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建议考生</a:t>
            </a:r>
            <a:r>
              <a:rPr lang="zh-CN" altLang="en-US"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采取</a:t>
            </a:r>
            <a:r>
              <a:rPr lang="en-US" altLang="zh-CN"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“围点打援”</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的阅读战术，</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先攻克单点信息题，激活</a:t>
            </a:r>
            <a:r>
              <a:rPr lang="en-US" altLang="zh-CN"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语篇的已有信息</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不断创造关联性，并通过已有信息</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激活概念之间的照应关系</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，建立话语之间的</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语义关联</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成合围之势</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统一认知世界，获得语篇或话语的连贯性，</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如</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C</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篇</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28</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题</a:t>
            </a:r>
            <a:r>
              <a:rPr lang="en-US" altLang="zh-CN"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digital minimalism”</a:t>
            </a:r>
            <a:r>
              <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，我们可以先做后面的题，构建核心概念的语义场</a:t>
            </a:r>
            <a:r>
              <a:rPr lang="en-US" altLang="zh-CN"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“adopt this philosophy, </a:t>
            </a:r>
            <a:r>
              <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a small number of carefully chosen online activities</a:t>
            </a:r>
            <a:r>
              <a:rPr lang="en-US" altLang="zh-CN"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a:t>
            </a:r>
            <a:r>
              <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a sustainable digital lifestyle</a:t>
            </a:r>
            <a:r>
              <a:rPr lang="en-US" altLang="zh-CN"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 replace the time most now spent on mindless device use. ”</a:t>
            </a:r>
            <a:r>
              <a:rPr lang="zh-CN" altLang="en-US" b="1">
                <a:ln>
                  <a:noFill/>
                </a:ln>
                <a:solidFill>
                  <a:srgbClr val="000000"/>
                </a:solidFill>
                <a:effectLst/>
                <a:uFillTx/>
                <a:latin typeface="Times New Roman" panose="02020603050405020304" pitchFamily="18" charset="0"/>
                <a:ea typeface="宋体" panose="02010600030101010101" pitchFamily="2" charset="-122"/>
                <a:cs typeface="Times New Roman" panose="02020603050405020304" pitchFamily="18" charset="0"/>
                <a:sym typeface="Helvetica"/>
              </a:rPr>
              <a:t>，</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让</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核心概念</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逐渐明朗清晰，最后攻克之</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indent="0" algn="l" defTabSz="685800" fontAlgn="auto" hangingPunct="0">
              <a:lnSpc>
                <a:spcPts val="3480"/>
              </a:lnSpc>
              <a:spcBef>
                <a:spcPts val="0"/>
              </a:spcBef>
              <a:spcAft>
                <a:spcPts val="0"/>
              </a:spcAft>
              <a:buClrTx/>
              <a:buSzTx/>
              <a:buFont typeface="Wingdings" panose="05000000000000000000" charset="0"/>
              <a:buNone/>
            </a:pPr>
            <a:endPar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p:txBody>
      </p:sp>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224135" cy="659372"/>
            <a:chOff x="1267665" y="297419"/>
            <a:chExt cx="6484980" cy="791924"/>
          </a:xfrm>
        </p:grpSpPr>
        <p:sp>
          <p:nvSpPr>
            <p:cNvPr id="6" name="文本框 5"/>
            <p:cNvSpPr txBox="1"/>
            <p:nvPr>
              <p:custDataLst>
                <p:tags r:id="rId1"/>
              </p:custDataLst>
            </p:nvPr>
          </p:nvSpPr>
          <p:spPr>
            <a:xfrm>
              <a:off x="1267665" y="297419"/>
              <a:ext cx="6484980"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513" cy="766233"/>
          </a:xfrm>
          <a:prstGeom prst="rect">
            <a:avLst/>
          </a:prstGeom>
        </p:spPr>
      </p:pic>
      <p:sp>
        <p:nvSpPr>
          <p:cNvPr id="2" name="文本框 1"/>
          <p:cNvSpPr txBox="1"/>
          <p:nvPr>
            <p:custDataLst>
              <p:tags r:id="rId5"/>
            </p:custDataLst>
          </p:nvPr>
        </p:nvSpPr>
        <p:spPr>
          <a:xfrm>
            <a:off x="179493" y="740833"/>
            <a:ext cx="11855027" cy="4919980"/>
          </a:xfrm>
          <a:prstGeom prst="rect">
            <a:avLst/>
          </a:prstGeom>
          <a:noFill/>
          <a:ln>
            <a:solidFill>
              <a:schemeClr val="tx2">
                <a:lumMod val="40000"/>
                <a:lumOff val="60000"/>
              </a:schemeClr>
            </a:solidFill>
          </a:ln>
        </p:spPr>
        <p:txBody>
          <a:bodyPr wrap="square" rtlCol="0" anchor="t">
            <a:noAutofit/>
          </a:bodyPr>
          <a:p>
            <a:pPr indent="0" fontAlgn="auto">
              <a:lnSpc>
                <a:spcPts val="228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goal of this book is to make the case for digital minimalism, including a detailed exploration of what it asks and why it works, and then to teach you how to adopt this philosophy if you decide it’s right for you.</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To do so, I divided the book into two parts. In part one, I describe the philosophical foundations of digital minimalism, starting with an examination of the forces that are making so many people’s digital lives increasingly intolerable, before moving on to a detailed discussion of the digital minimalism philosophy.</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Part one concludes by introducing my suggested method for adopting this philosophy: the digital </a:t>
            </a:r>
            <a:r>
              <a:rPr lang="zh-CN" altLang="en-US" sz="1865" u="sng">
                <a:latin typeface="Times New Roman" panose="02020603050405020304" pitchFamily="18" charset="0"/>
                <a:cs typeface="Times New Roman" panose="02020603050405020304" pitchFamily="18" charset="0"/>
              </a:rPr>
              <a:t>declutter</a:t>
            </a:r>
            <a:r>
              <a:rPr lang="zh-CN" altLang="en-US" sz="1865">
                <a:latin typeface="Times New Roman" panose="02020603050405020304" pitchFamily="18" charset="0"/>
                <a:cs typeface="Times New Roman" panose="02020603050405020304" pitchFamily="18" charset="0"/>
              </a:rPr>
              <a:t>. This process requires you to step away from optional online activities for thirty days. At the end of the thirty days, you will then add back a small number of carefully chosen online activities that you believe will provide massive benefits to the things you value.</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the final chapter of part one, I’ll guide you through carrying out your own digital declutter. In doing so, I’ll draw on an experiment I ran in 2018 in which over 1,600 people agreed to perform a digital declutter. You’ll hear these participants’ stories and learn what strategies worked well for them, and what traps they encountered that you should avoid.</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second part of this book takes a closer look at some ideas that will help you cultivate (培养) a sustainable digital minimalism lifestyle. In these chapters, I examine issues such as the importance of solitude (独处) and the necessity of cultivating high-quality leisure to replace the time most now spen</a:t>
            </a:r>
            <a:r>
              <a:rPr lang="en-US" altLang="zh-CN" sz="1865">
                <a:latin typeface="Times New Roman" panose="02020603050405020304" pitchFamily="18" charset="0"/>
                <a:cs typeface="Times New Roman" panose="02020603050405020304" pitchFamily="18" charset="0"/>
              </a:rPr>
              <a:t>t</a:t>
            </a:r>
            <a:r>
              <a:rPr lang="zh-CN" altLang="en-US" sz="1865">
                <a:latin typeface="Times New Roman" panose="02020603050405020304" pitchFamily="18" charset="0"/>
                <a:cs typeface="Times New Roman" panose="02020603050405020304" pitchFamily="18" charset="0"/>
              </a:rPr>
              <a:t> on mindless device use. Each chapter concludes with a collection of practices, which are designed to help you act on the big ideas of the chapter. You can view these practices as a toolbox meant to aid your efforts to build a minimalist lifestyle that wor</a:t>
            </a:r>
            <a:r>
              <a:rPr lang="en-US" altLang="zh-CN" sz="1865">
                <a:latin typeface="Times New Roman" panose="02020603050405020304" pitchFamily="18" charset="0"/>
                <a:cs typeface="Times New Roman" panose="02020603050405020304" pitchFamily="18" charset="0"/>
              </a:rPr>
              <a:t>k</a:t>
            </a:r>
            <a:r>
              <a:rPr lang="zh-CN" altLang="en-US" sz="1865">
                <a:latin typeface="Times New Roman" panose="02020603050405020304" pitchFamily="18" charset="0"/>
                <a:cs typeface="Times New Roman" panose="02020603050405020304" pitchFamily="18" charset="0"/>
              </a:rPr>
              <a:t>s for your particular circumstances.</a:t>
            </a:r>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custDataLst>
              <p:tags r:id="rId6"/>
            </p:custDataLst>
          </p:nvPr>
        </p:nvSpPr>
        <p:spPr>
          <a:xfrm>
            <a:off x="143933" y="5878830"/>
            <a:ext cx="11855027" cy="675640"/>
          </a:xfrm>
          <a:prstGeom prst="rect">
            <a:avLst/>
          </a:prstGeom>
          <a:noFill/>
          <a:ln>
            <a:solidFill>
              <a:schemeClr val="accent6">
                <a:lumMod val="40000"/>
                <a:lumOff val="60000"/>
              </a:schemeClr>
            </a:solidFill>
          </a:ln>
        </p:spPr>
        <p:txBody>
          <a:bodyPr wrap="square" rtlCol="0" anchor="t">
            <a:spAutoFit/>
          </a:bodyPr>
          <a:p>
            <a:pPr indent="0" fontAlgn="auto">
              <a:lnSpc>
                <a:spcPts val="2280"/>
              </a:lnSpc>
            </a:pPr>
            <a:r>
              <a:rPr lang="zh-CN" altLang="en-US" sz="1865">
                <a:latin typeface="Times New Roman" panose="02020603050405020304" pitchFamily="18" charset="0"/>
                <a:cs typeface="Times New Roman" panose="02020603050405020304" pitchFamily="18" charset="0"/>
                <a:sym typeface="+mn-ea"/>
              </a:rPr>
              <a:t>29. What does the underlined word “declutter” in paragraph 3 mean?</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28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A. Clear-up.	B. Add-on.</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C. Check-in.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D. Take-over.</a:t>
            </a:r>
            <a:endParaRPr lang="zh-CN" altLang="en-US" sz="1865">
              <a:latin typeface="Times New Roman" panose="02020603050405020304" pitchFamily="18" charset="0"/>
              <a:cs typeface="Times New Roman" panose="02020603050405020304" pitchFamily="18" charset="0"/>
              <a:sym typeface="+mn-ea"/>
            </a:endParaRPr>
          </a:p>
        </p:txBody>
      </p:sp>
      <p:sp>
        <p:nvSpPr>
          <p:cNvPr id="8" name="圆角矩形 7"/>
          <p:cNvSpPr/>
          <p:nvPr>
            <p:custDataLst>
              <p:tags r:id="rId7"/>
            </p:custDataLst>
          </p:nvPr>
        </p:nvSpPr>
        <p:spPr>
          <a:xfrm>
            <a:off x="9670627" y="2181013"/>
            <a:ext cx="1015153"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2" name="圆角矩形 11"/>
          <p:cNvSpPr/>
          <p:nvPr>
            <p:custDataLst>
              <p:tags r:id="rId8"/>
            </p:custDataLst>
          </p:nvPr>
        </p:nvSpPr>
        <p:spPr>
          <a:xfrm>
            <a:off x="6288193" y="2276687"/>
            <a:ext cx="2311400"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9"/>
            </p:custDataLst>
          </p:nvPr>
        </p:nvSpPr>
        <p:spPr>
          <a:xfrm>
            <a:off x="4463415" y="1125220"/>
            <a:ext cx="2113915"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custDataLst>
              <p:tags r:id="rId10"/>
            </p:custDataLst>
          </p:nvPr>
        </p:nvSpPr>
        <p:spPr>
          <a:xfrm>
            <a:off x="1760220" y="2517775"/>
            <a:ext cx="3872865" cy="30480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3" name="圆角矩形 12"/>
          <p:cNvSpPr/>
          <p:nvPr>
            <p:custDataLst>
              <p:tags r:id="rId11"/>
            </p:custDataLst>
          </p:nvPr>
        </p:nvSpPr>
        <p:spPr>
          <a:xfrm>
            <a:off x="746760" y="2854960"/>
            <a:ext cx="2639695" cy="26606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4" name="圆角矩形 13"/>
          <p:cNvSpPr/>
          <p:nvPr>
            <p:custDataLst>
              <p:tags r:id="rId12"/>
            </p:custDataLst>
          </p:nvPr>
        </p:nvSpPr>
        <p:spPr>
          <a:xfrm>
            <a:off x="815340" y="6217497"/>
            <a:ext cx="1015153"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圆角矩形 14"/>
          <p:cNvSpPr/>
          <p:nvPr>
            <p:custDataLst>
              <p:tags r:id="rId13"/>
            </p:custDataLst>
          </p:nvPr>
        </p:nvSpPr>
        <p:spPr>
          <a:xfrm>
            <a:off x="7824047" y="3333327"/>
            <a:ext cx="1581573"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6" name="圆角矩形 15"/>
          <p:cNvSpPr/>
          <p:nvPr>
            <p:custDataLst>
              <p:tags r:id="rId14"/>
            </p:custDataLst>
          </p:nvPr>
        </p:nvSpPr>
        <p:spPr>
          <a:xfrm>
            <a:off x="3503295" y="4822190"/>
            <a:ext cx="5412740" cy="26733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17" name="直接箭头连接符 16"/>
          <p:cNvCxnSpPr/>
          <p:nvPr/>
        </p:nvCxnSpPr>
        <p:spPr>
          <a:xfrm>
            <a:off x="5735320" y="1380490"/>
            <a:ext cx="1295400" cy="873760"/>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3" name="直接箭头连接符 2"/>
          <p:cNvCxnSpPr/>
          <p:nvPr/>
        </p:nvCxnSpPr>
        <p:spPr>
          <a:xfrm flipH="1" flipV="1">
            <a:off x="6184265" y="964565"/>
            <a:ext cx="3696335" cy="1216660"/>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5" name="圆角矩形 4"/>
          <p:cNvSpPr/>
          <p:nvPr>
            <p:custDataLst>
              <p:tags r:id="rId15"/>
            </p:custDataLst>
          </p:nvPr>
        </p:nvSpPr>
        <p:spPr>
          <a:xfrm>
            <a:off x="5447030" y="748665"/>
            <a:ext cx="1130935" cy="33718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49" name="直接连接符 17"/>
          <p:cNvCxnSpPr/>
          <p:nvPr>
            <p:custDataLst>
              <p:tags r:id="rId16"/>
            </p:custDataLst>
          </p:nvPr>
        </p:nvCxnSpPr>
        <p:spPr>
          <a:xfrm flipH="1" flipV="1">
            <a:off x="1894205" y="55562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6851015" y="5123815"/>
            <a:ext cx="5183505" cy="1626235"/>
            <a:chOff x="1264609" y="602796"/>
            <a:chExt cx="3502211" cy="2118954"/>
          </a:xfrm>
        </p:grpSpPr>
        <p:sp>
          <p:nvSpPr>
            <p:cNvPr id="40" name="矩形 39"/>
            <p:cNvSpPr/>
            <p:nvPr>
              <p:custDataLst>
                <p:tags r:id="rId17"/>
              </p:custDataLst>
            </p:nvPr>
          </p:nvSpPr>
          <p:spPr>
            <a:xfrm>
              <a:off x="1264609" y="863425"/>
              <a:ext cx="3502211" cy="1858325"/>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41" name="组 79"/>
            <p:cNvGrpSpPr/>
            <p:nvPr/>
          </p:nvGrpSpPr>
          <p:grpSpPr>
            <a:xfrm>
              <a:off x="1360937" y="602796"/>
              <a:ext cx="2683241" cy="568419"/>
              <a:chOff x="1360937" y="602796"/>
              <a:chExt cx="2683241" cy="568419"/>
            </a:xfrm>
          </p:grpSpPr>
          <p:sp>
            <p:nvSpPr>
              <p:cNvPr id="42" name="直角三角形 41"/>
              <p:cNvSpPr/>
              <p:nvPr>
                <p:custDataLst>
                  <p:tags r:id="rId18"/>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43" name="矩形 42"/>
              <p:cNvSpPr/>
              <p:nvPr>
                <p:custDataLst>
                  <p:tags r:id="rId19"/>
                </p:custDataLst>
              </p:nvPr>
            </p:nvSpPr>
            <p:spPr>
              <a:xfrm>
                <a:off x="1360937" y="701256"/>
                <a:ext cx="268324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44" name="页外连接符 83"/>
              <p:cNvSpPr/>
              <p:nvPr>
                <p:custDataLst>
                  <p:tags r:id="rId20"/>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45" name="矩形 44"/>
            <p:cNvSpPr/>
            <p:nvPr>
              <p:custDataLst>
                <p:tags r:id="rId21"/>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46" name="文本框 45"/>
          <p:cNvSpPr txBox="1"/>
          <p:nvPr>
            <p:custDataLst>
              <p:tags r:id="rId22"/>
            </p:custDataLst>
          </p:nvPr>
        </p:nvSpPr>
        <p:spPr>
          <a:xfrm>
            <a:off x="6851650" y="5488305"/>
            <a:ext cx="4926965" cy="1261745"/>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核心关键词存在复现的关系，实现语义上的衔接和连贯</a:t>
            </a:r>
            <a:r>
              <a:rPr lang="zh-CN" altLang="en-US" sz="1600">
                <a:latin typeface="微软雅黑" panose="020B0503020204020204" charset="-122"/>
                <a:ea typeface="微软雅黑" panose="020B0503020204020204" charset="-122"/>
                <a:cs typeface="微软雅黑" panose="020B0503020204020204" charset="-122"/>
              </a:rPr>
              <a:t>， 通过adopt this philosophy的复现，我们可知minimalism与 declutter同义，并</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建构语义场</a:t>
            </a:r>
            <a:r>
              <a:rPr lang="en-US" altLang="zh-CN" sz="1600">
                <a:latin typeface="微软雅黑" panose="020B0503020204020204" charset="-122"/>
                <a:ea typeface="微软雅黑" panose="020B0503020204020204" charset="-122"/>
                <a:cs typeface="微软雅黑" panose="020B0503020204020204" charset="-122"/>
              </a:rPr>
              <a:t>“ step away from</a:t>
            </a:r>
            <a:r>
              <a:rPr lang="zh-CN" altLang="en-US" sz="1600">
                <a:latin typeface="微软雅黑" panose="020B0503020204020204" charset="-122"/>
                <a:ea typeface="微软雅黑" panose="020B0503020204020204" charset="-122"/>
                <a:cs typeface="微软雅黑" panose="020B0503020204020204" charset="-122"/>
              </a:rPr>
              <a:t>， a small number of</a:t>
            </a:r>
            <a:r>
              <a:rPr lang="en-US" altLang="zh-CN" sz="1600">
                <a:latin typeface="微软雅黑" panose="020B0503020204020204" charset="-122"/>
                <a:ea typeface="微软雅黑" panose="020B0503020204020204" charset="-122"/>
                <a:cs typeface="微软雅黑" panose="020B0503020204020204" charset="-122"/>
              </a:rPr>
              <a:t>..,  replace...”</a:t>
            </a:r>
            <a:r>
              <a:rPr lang="zh-CN" altLang="en-US" sz="1600">
                <a:latin typeface="微软雅黑" panose="020B0503020204020204" charset="-122"/>
                <a:ea typeface="微软雅黑" panose="020B0503020204020204" charset="-122"/>
                <a:cs typeface="微软雅黑" panose="020B0503020204020204" charset="-122"/>
              </a:rPr>
              <a:t>解释所猜词义</a:t>
            </a:r>
            <a:r>
              <a:rPr lang="en-US" altLang="zh-CN" sz="1600">
                <a:latin typeface="微软雅黑" panose="020B0503020204020204" charset="-122"/>
                <a:ea typeface="微软雅黑" panose="020B0503020204020204" charset="-122"/>
                <a:cs typeface="微软雅黑" panose="020B0503020204020204" charset="-122"/>
              </a:rPr>
              <a:t>“Clear-up.”</a:t>
            </a:r>
            <a:endParaRPr lang="en-US" altLang="zh-CN" sz="1600">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23"/>
            </p:custDataLst>
          </p:nvPr>
        </p:nvSpPr>
        <p:spPr>
          <a:xfrm>
            <a:off x="7885430" y="5199380"/>
            <a:ext cx="303911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精通词义延伸方式和过程</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18" name="直接箭头连接符 17"/>
          <p:cNvCxnSpPr/>
          <p:nvPr/>
        </p:nvCxnSpPr>
        <p:spPr>
          <a:xfrm flipH="1" flipV="1">
            <a:off x="4048760" y="2767965"/>
            <a:ext cx="6082030" cy="335724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9" name="直接箭头连接符 18"/>
          <p:cNvCxnSpPr/>
          <p:nvPr/>
        </p:nvCxnSpPr>
        <p:spPr>
          <a:xfrm flipH="1" flipV="1">
            <a:off x="3018790" y="3098165"/>
            <a:ext cx="7153910" cy="302704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20" name="直接箭头连接符 19"/>
          <p:cNvCxnSpPr/>
          <p:nvPr/>
        </p:nvCxnSpPr>
        <p:spPr>
          <a:xfrm flipH="1" flipV="1">
            <a:off x="3815080" y="5057140"/>
            <a:ext cx="6452235" cy="110998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0" y="4445"/>
            <a:ext cx="12191365" cy="6854190"/>
          </a:xfrm>
          <a:prstGeom prst="rect">
            <a:avLst/>
          </a:prstGeom>
        </p:spPr>
      </p:pic>
      <p:pic>
        <p:nvPicPr>
          <p:cNvPr id="100" name="图片 99"/>
          <p:cNvPicPr/>
          <p:nvPr>
            <p:custDataLst>
              <p:tags r:id="rId3"/>
            </p:custDataLst>
          </p:nvPr>
        </p:nvPicPr>
        <p:blipFill>
          <a:blip r:embed="rId4"/>
          <a:stretch>
            <a:fillRect/>
          </a:stretch>
        </p:blipFill>
        <p:spPr>
          <a:xfrm>
            <a:off x="6909435" y="1138555"/>
            <a:ext cx="1447800" cy="1293495"/>
          </a:xfrm>
          <a:prstGeom prst="rect">
            <a:avLst/>
          </a:prstGeom>
          <a:noFill/>
          <a:ln w="9525">
            <a:noFill/>
          </a:ln>
        </p:spPr>
      </p:pic>
    </p:spTree>
  </p:cSld>
  <p:clrMapOvr>
    <a:masterClrMapping/>
  </p:clrMapOvr>
  <p:transition>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224135" cy="659372"/>
            <a:chOff x="1267665" y="297419"/>
            <a:chExt cx="6484980" cy="791924"/>
          </a:xfrm>
        </p:grpSpPr>
        <p:sp>
          <p:nvSpPr>
            <p:cNvPr id="6" name="文本框 5"/>
            <p:cNvSpPr txBox="1"/>
            <p:nvPr>
              <p:custDataLst>
                <p:tags r:id="rId1"/>
              </p:custDataLst>
            </p:nvPr>
          </p:nvSpPr>
          <p:spPr>
            <a:xfrm>
              <a:off x="1267665" y="297419"/>
              <a:ext cx="6484980"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513" cy="766233"/>
          </a:xfrm>
          <a:prstGeom prst="rect">
            <a:avLst/>
          </a:prstGeom>
        </p:spPr>
      </p:pic>
      <p:sp>
        <p:nvSpPr>
          <p:cNvPr id="2" name="文本框 1"/>
          <p:cNvSpPr txBox="1"/>
          <p:nvPr>
            <p:custDataLst>
              <p:tags r:id="rId5"/>
            </p:custDataLst>
          </p:nvPr>
        </p:nvSpPr>
        <p:spPr>
          <a:xfrm>
            <a:off x="179493" y="740833"/>
            <a:ext cx="11855027" cy="4919980"/>
          </a:xfrm>
          <a:prstGeom prst="rect">
            <a:avLst/>
          </a:prstGeom>
          <a:noFill/>
          <a:ln>
            <a:solidFill>
              <a:schemeClr val="tx2">
                <a:lumMod val="40000"/>
                <a:lumOff val="60000"/>
              </a:schemeClr>
            </a:solidFill>
          </a:ln>
        </p:spPr>
        <p:txBody>
          <a:bodyPr wrap="square" rtlCol="0" anchor="t">
            <a:noAutofit/>
          </a:bodyPr>
          <a:p>
            <a:pPr indent="0" fontAlgn="auto">
              <a:lnSpc>
                <a:spcPts val="228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goal of this book is to make the case for digital minimalism, including a detailed exploration of what it asks and why it works, and then to teach you how to adopt this philosophy if you decide it’s right for you.</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To do so, I divided the book into two parts. In part one, I describe the philosophical foundations of digital minimalism, starting with an examination of the forces that are making so many people’s digital lives increasingly intolerable, before moving on to a detailed discussion of the digital minimalism philosophy.</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Part one concludes by introducing my suggested method for adopting this philosophy: the digital </a:t>
            </a:r>
            <a:r>
              <a:rPr lang="zh-CN" altLang="en-US" sz="1865" u="sng">
                <a:latin typeface="Times New Roman" panose="02020603050405020304" pitchFamily="18" charset="0"/>
                <a:cs typeface="Times New Roman" panose="02020603050405020304" pitchFamily="18" charset="0"/>
              </a:rPr>
              <a:t>declutter</a:t>
            </a:r>
            <a:r>
              <a:rPr lang="zh-CN" altLang="en-US" sz="1865">
                <a:latin typeface="Times New Roman" panose="02020603050405020304" pitchFamily="18" charset="0"/>
                <a:cs typeface="Times New Roman" panose="02020603050405020304" pitchFamily="18" charset="0"/>
              </a:rPr>
              <a:t>. This process requires you to step away from optional online activities for thirty days. At the end of the thirty days, you will then add back a small number of carefully chosen online activities that you believe will provide massive benefits to the things you value.</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the final chapter of part one, I’ll guide you through carrying out your own digital declutter. In doing so, I’ll draw on an experiment I ran in 2018 in which over 1,600 people agreed to perform a digital declutter. You’ll hear these participants’ stories and learn what strategies worked well for them, and what traps they encountered that you should avoid.</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second part of this book takes a closer look at some ideas that will help you cultivate (培养) a sustainable digital minimalism lifestyle. In these chapters, I examine issues such as the importance of solitude (独处) and the necessity of cultivating high-quality leisure to replace the time most now spen</a:t>
            </a:r>
            <a:r>
              <a:rPr lang="en-US" altLang="zh-CN" sz="1865">
                <a:latin typeface="Times New Roman" panose="02020603050405020304" pitchFamily="18" charset="0"/>
                <a:cs typeface="Times New Roman" panose="02020603050405020304" pitchFamily="18" charset="0"/>
              </a:rPr>
              <a:t>t</a:t>
            </a:r>
            <a:r>
              <a:rPr lang="zh-CN" altLang="en-US" sz="1865">
                <a:latin typeface="Times New Roman" panose="02020603050405020304" pitchFamily="18" charset="0"/>
                <a:cs typeface="Times New Roman" panose="02020603050405020304" pitchFamily="18" charset="0"/>
              </a:rPr>
              <a:t> on mindless device use. Each chapter concludes with a collection of practices, which are designed to help you act on the big ideas of the chapter. You can view these practices as a toolbox meant to aid your efforts to build a minimalist lifestyle that wor</a:t>
            </a:r>
            <a:r>
              <a:rPr lang="en-US" altLang="zh-CN" sz="1865">
                <a:latin typeface="Times New Roman" panose="02020603050405020304" pitchFamily="18" charset="0"/>
                <a:cs typeface="Times New Roman" panose="02020603050405020304" pitchFamily="18" charset="0"/>
              </a:rPr>
              <a:t>k</a:t>
            </a:r>
            <a:r>
              <a:rPr lang="zh-CN" altLang="en-US" sz="1865">
                <a:latin typeface="Times New Roman" panose="02020603050405020304" pitchFamily="18" charset="0"/>
                <a:cs typeface="Times New Roman" panose="02020603050405020304" pitchFamily="18" charset="0"/>
              </a:rPr>
              <a:t>s for your particular circumstances.</a:t>
            </a:r>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custDataLst>
              <p:tags r:id="rId6"/>
            </p:custDataLst>
          </p:nvPr>
        </p:nvSpPr>
        <p:spPr>
          <a:xfrm>
            <a:off x="143933" y="5768340"/>
            <a:ext cx="11855027" cy="675640"/>
          </a:xfrm>
          <a:prstGeom prst="rect">
            <a:avLst/>
          </a:prstGeom>
          <a:noFill/>
          <a:ln>
            <a:solidFill>
              <a:schemeClr val="accent6">
                <a:lumMod val="40000"/>
                <a:lumOff val="60000"/>
              </a:schemeClr>
            </a:solidFill>
          </a:ln>
        </p:spPr>
        <p:txBody>
          <a:bodyPr wrap="square" rtlCol="0" anchor="t">
            <a:spAutoFit/>
          </a:bodyPr>
          <a:p>
            <a:pPr indent="0" fontAlgn="auto">
              <a:lnSpc>
                <a:spcPts val="2280"/>
              </a:lnSpc>
            </a:pPr>
            <a:r>
              <a:rPr lang="zh-CN" altLang="en-US" sz="1865">
                <a:latin typeface="Times New Roman" panose="02020603050405020304" pitchFamily="18" charset="0"/>
                <a:cs typeface="Times New Roman" panose="02020603050405020304" pitchFamily="18" charset="0"/>
                <a:sym typeface="+mn-ea"/>
              </a:rPr>
              <a:t>30. What is presented in the final chapter of part one?</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28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A. Theoretical models.</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B. Statistical methods.</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C. Practical examples.</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D. Historical analyses.</a:t>
            </a:r>
            <a:endParaRPr lang="zh-CN" altLang="en-US" sz="1865">
              <a:latin typeface="Times New Roman" panose="02020603050405020304" pitchFamily="18" charset="0"/>
              <a:cs typeface="Times New Roman" panose="02020603050405020304" pitchFamily="18" charset="0"/>
              <a:sym typeface="+mn-ea"/>
            </a:endParaRPr>
          </a:p>
        </p:txBody>
      </p:sp>
      <p:sp>
        <p:nvSpPr>
          <p:cNvPr id="18" name="圆角矩形 17"/>
          <p:cNvSpPr/>
          <p:nvPr>
            <p:custDataLst>
              <p:tags r:id="rId7"/>
            </p:custDataLst>
          </p:nvPr>
        </p:nvSpPr>
        <p:spPr>
          <a:xfrm>
            <a:off x="2402205" y="3980180"/>
            <a:ext cx="2160270" cy="21018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8" name="圆角矩形 7"/>
          <p:cNvSpPr/>
          <p:nvPr>
            <p:custDataLst>
              <p:tags r:id="rId8"/>
            </p:custDataLst>
          </p:nvPr>
        </p:nvSpPr>
        <p:spPr>
          <a:xfrm>
            <a:off x="439420" y="3429000"/>
            <a:ext cx="3104515" cy="24130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 name="圆角矩形 2"/>
          <p:cNvSpPr/>
          <p:nvPr>
            <p:custDataLst>
              <p:tags r:id="rId9"/>
            </p:custDataLst>
          </p:nvPr>
        </p:nvSpPr>
        <p:spPr>
          <a:xfrm>
            <a:off x="2447925" y="5815965"/>
            <a:ext cx="3104515" cy="25463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10"/>
            </p:custDataLst>
          </p:nvPr>
        </p:nvSpPr>
        <p:spPr>
          <a:xfrm>
            <a:off x="7767320" y="6070600"/>
            <a:ext cx="950807"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4" name="圆角矩形 13"/>
          <p:cNvSpPr/>
          <p:nvPr>
            <p:custDataLst>
              <p:tags r:id="rId11"/>
            </p:custDataLst>
          </p:nvPr>
        </p:nvSpPr>
        <p:spPr>
          <a:xfrm>
            <a:off x="179705" y="3980180"/>
            <a:ext cx="871855" cy="21018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圆角矩形 14"/>
          <p:cNvSpPr/>
          <p:nvPr>
            <p:custDataLst>
              <p:tags r:id="rId12"/>
            </p:custDataLst>
          </p:nvPr>
        </p:nvSpPr>
        <p:spPr>
          <a:xfrm>
            <a:off x="6919807" y="6070600"/>
            <a:ext cx="817880"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6" name="圆角矩形 15"/>
          <p:cNvSpPr/>
          <p:nvPr>
            <p:custDataLst>
              <p:tags r:id="rId13"/>
            </p:custDataLst>
          </p:nvPr>
        </p:nvSpPr>
        <p:spPr>
          <a:xfrm>
            <a:off x="5920740" y="3980180"/>
            <a:ext cx="1048385" cy="21018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7" name="圆角矩形 16"/>
          <p:cNvSpPr/>
          <p:nvPr>
            <p:custDataLst>
              <p:tags r:id="rId14"/>
            </p:custDataLst>
          </p:nvPr>
        </p:nvSpPr>
        <p:spPr>
          <a:xfrm>
            <a:off x="3888740" y="3429000"/>
            <a:ext cx="966470" cy="241300"/>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圆角矩形 4"/>
          <p:cNvSpPr/>
          <p:nvPr>
            <p:custDataLst>
              <p:tags r:id="rId15"/>
            </p:custDataLst>
          </p:nvPr>
        </p:nvSpPr>
        <p:spPr>
          <a:xfrm>
            <a:off x="9480550" y="3980180"/>
            <a:ext cx="1238250" cy="21018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10" name="直接箭头连接符 9"/>
          <p:cNvCxnSpPr/>
          <p:nvPr/>
        </p:nvCxnSpPr>
        <p:spPr>
          <a:xfrm>
            <a:off x="4388485" y="4192270"/>
            <a:ext cx="2768600" cy="1906270"/>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flipH="1">
            <a:off x="7205345" y="4207510"/>
            <a:ext cx="3147695" cy="1863090"/>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49" name="直接连接符 17"/>
          <p:cNvCxnSpPr/>
          <p:nvPr>
            <p:custDataLst>
              <p:tags r:id="rId16"/>
            </p:custDataLst>
          </p:nvPr>
        </p:nvCxnSpPr>
        <p:spPr>
          <a:xfrm flipH="1" flipV="1">
            <a:off x="1894205" y="55562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1413510" y="887095"/>
            <a:ext cx="10585451" cy="2207895"/>
            <a:chOff x="1264609" y="602796"/>
            <a:chExt cx="7152010" cy="2876846"/>
          </a:xfrm>
        </p:grpSpPr>
        <p:sp>
          <p:nvSpPr>
            <p:cNvPr id="40" name="矩形 39"/>
            <p:cNvSpPr/>
            <p:nvPr>
              <p:custDataLst>
                <p:tags r:id="rId17"/>
              </p:custDataLst>
            </p:nvPr>
          </p:nvSpPr>
          <p:spPr>
            <a:xfrm>
              <a:off x="1264609" y="863425"/>
              <a:ext cx="7152010" cy="2616217"/>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41" name="组 79"/>
            <p:cNvGrpSpPr/>
            <p:nvPr/>
          </p:nvGrpSpPr>
          <p:grpSpPr>
            <a:xfrm>
              <a:off x="1360937" y="602796"/>
              <a:ext cx="2683183" cy="732243"/>
              <a:chOff x="1360937" y="602796"/>
              <a:chExt cx="2683183" cy="732243"/>
            </a:xfrm>
          </p:grpSpPr>
          <p:sp>
            <p:nvSpPr>
              <p:cNvPr id="42" name="直角三角形 41"/>
              <p:cNvSpPr/>
              <p:nvPr>
                <p:custDataLst>
                  <p:tags r:id="rId18"/>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43" name="矩形 42"/>
              <p:cNvSpPr/>
              <p:nvPr>
                <p:custDataLst>
                  <p:tags r:id="rId19"/>
                </p:custDataLst>
              </p:nvPr>
            </p:nvSpPr>
            <p:spPr>
              <a:xfrm>
                <a:off x="1360937" y="701256"/>
                <a:ext cx="2683183" cy="63378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44" name="页外连接符 83"/>
              <p:cNvSpPr/>
              <p:nvPr>
                <p:custDataLst>
                  <p:tags r:id="rId20"/>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45" name="矩形 44"/>
            <p:cNvSpPr/>
            <p:nvPr>
              <p:custDataLst>
                <p:tags r:id="rId21"/>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46" name="文本框 45"/>
          <p:cNvSpPr txBox="1"/>
          <p:nvPr>
            <p:custDataLst>
              <p:tags r:id="rId22"/>
            </p:custDataLst>
          </p:nvPr>
        </p:nvSpPr>
        <p:spPr>
          <a:xfrm>
            <a:off x="1531620" y="1557655"/>
            <a:ext cx="10372725" cy="1459230"/>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b="1">
                <a:solidFill>
                  <a:srgbClr val="C00000"/>
                </a:solidFill>
                <a:latin typeface="微软雅黑" panose="020B0503020204020204" charset="-122"/>
                <a:ea typeface="微软雅黑" panose="020B0503020204020204" charset="-122"/>
                <a:cs typeface="微软雅黑" panose="020B0503020204020204" charset="-122"/>
              </a:rPr>
              <a:t>善于扫描同义词/同话题词，</a:t>
            </a:r>
            <a:r>
              <a:rPr lang="zh-CN" b="1">
                <a:solidFill>
                  <a:srgbClr val="C00000"/>
                </a:solidFill>
                <a:latin typeface="微软雅黑" panose="020B0503020204020204" charset="-122"/>
                <a:ea typeface="微软雅黑" panose="020B0503020204020204" charset="-122"/>
                <a:cs typeface="微软雅黑" panose="020B0503020204020204" charset="-122"/>
              </a:rPr>
              <a:t>快速</a:t>
            </a:r>
            <a:r>
              <a:rPr b="1">
                <a:solidFill>
                  <a:srgbClr val="C00000"/>
                </a:solidFill>
                <a:latin typeface="微软雅黑" panose="020B0503020204020204" charset="-122"/>
                <a:ea typeface="微软雅黑" panose="020B0503020204020204" charset="-122"/>
                <a:cs typeface="微软雅黑" panose="020B0503020204020204" charset="-122"/>
              </a:rPr>
              <a:t>捕捉一些意义相同、相似、相反的词，联系在一起，</a:t>
            </a:r>
            <a:r>
              <a:rPr b="1">
                <a:solidFill>
                  <a:srgbClr val="C00000"/>
                </a:solidFill>
                <a:latin typeface="微软雅黑" panose="020B0503020204020204" charset="-122"/>
                <a:ea typeface="微软雅黑" panose="020B0503020204020204" charset="-122"/>
                <a:cs typeface="微软雅黑" panose="020B0503020204020204" charset="-122"/>
                <a:sym typeface="+mn-ea"/>
              </a:rPr>
              <a:t>建构语义场，促进语篇理解</a:t>
            </a:r>
            <a:r>
              <a:rPr lang="zh-CN" b="1">
                <a:solidFill>
                  <a:srgbClr val="C00000"/>
                </a:solidFill>
                <a:latin typeface="微软雅黑" panose="020B0503020204020204" charset="-122"/>
                <a:ea typeface="微软雅黑" panose="020B0503020204020204" charset="-122"/>
                <a:cs typeface="微软雅黑" panose="020B0503020204020204" charset="-122"/>
                <a:sym typeface="+mn-ea"/>
              </a:rPr>
              <a:t>，秒杀正确答案。</a:t>
            </a:r>
            <a:endParaRPr lang="zh-CN" b="1">
              <a:solidFill>
                <a:srgbClr val="C00000"/>
              </a:solidFill>
              <a:latin typeface="微软雅黑" panose="020B0503020204020204" charset="-122"/>
              <a:ea typeface="微软雅黑" panose="020B0503020204020204" charset="-122"/>
              <a:cs typeface="微软雅黑" panose="020B0503020204020204" charset="-122"/>
              <a:sym typeface="+mn-ea"/>
            </a:endParaRPr>
          </a:p>
          <a:p>
            <a:r>
              <a:rPr lang="zh-CN"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a:latin typeface="微软雅黑" panose="020B0503020204020204" charset="-122"/>
                <a:ea typeface="微软雅黑" panose="020B0503020204020204" charset="-122"/>
                <a:cs typeface="微软雅黑" panose="020B0503020204020204" charset="-122"/>
                <a:sym typeface="+mn-ea"/>
              </a:rPr>
              <a:t>”</a:t>
            </a:r>
            <a:r>
              <a:rPr lang="zh-CN">
                <a:latin typeface="微软雅黑" panose="020B0503020204020204" charset="-122"/>
                <a:ea typeface="微软雅黑" panose="020B0503020204020204" charset="-122"/>
                <a:cs typeface="微软雅黑" panose="020B0503020204020204" charset="-122"/>
                <a:sym typeface="+mn-ea"/>
              </a:rPr>
              <a:t>strategies worked well</a:t>
            </a:r>
            <a:r>
              <a:rPr lang="en-US" altLang="zh-CN">
                <a:latin typeface="微软雅黑" panose="020B0503020204020204" charset="-122"/>
                <a:ea typeface="微软雅黑" panose="020B0503020204020204" charset="-122"/>
                <a:cs typeface="微软雅黑" panose="020B0503020204020204" charset="-122"/>
                <a:sym typeface="+mn-ea"/>
              </a:rPr>
              <a:t>, what traps... avoid“形成语义场</a:t>
            </a:r>
            <a:r>
              <a:rPr lang="zh-CN" altLang="en-US">
                <a:latin typeface="微软雅黑" panose="020B0503020204020204" charset="-122"/>
                <a:ea typeface="微软雅黑" panose="020B0503020204020204" charset="-122"/>
                <a:cs typeface="微软雅黑" panose="020B0503020204020204" charset="-122"/>
                <a:sym typeface="+mn-ea"/>
              </a:rPr>
              <a:t>，与</a:t>
            </a:r>
            <a:r>
              <a:rPr lang="en-US" altLang="zh-CN">
                <a:latin typeface="微软雅黑" panose="020B0503020204020204" charset="-122"/>
                <a:ea typeface="微软雅黑" panose="020B0503020204020204" charset="-122"/>
                <a:cs typeface="微软雅黑" panose="020B0503020204020204" charset="-122"/>
                <a:sym typeface="+mn-ea"/>
              </a:rPr>
              <a:t> ”Practical“同义信息匹配</a:t>
            </a:r>
            <a:r>
              <a:rPr lang="zh-CN" altLang="en-US">
                <a:latin typeface="微软雅黑" panose="020B0503020204020204" charset="-122"/>
                <a:ea typeface="微软雅黑" panose="020B0503020204020204" charset="-122"/>
                <a:cs typeface="微软雅黑" panose="020B0503020204020204" charset="-122"/>
                <a:sym typeface="+mn-ea"/>
              </a:rPr>
              <a:t>。</a:t>
            </a:r>
            <a:endParaRPr lang="zh-CN" altLang="en-US">
              <a:latin typeface="微软雅黑" panose="020B0503020204020204" charset="-122"/>
              <a:ea typeface="微软雅黑" panose="020B0503020204020204" charset="-122"/>
              <a:cs typeface="微软雅黑" panose="020B0503020204020204" charset="-122"/>
              <a:sym typeface="+mn-ea"/>
            </a:endParaRPr>
          </a:p>
          <a:p>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 participants</a:t>
            </a:r>
            <a:r>
              <a:rPr lang="en-US">
                <a:latin typeface="微软雅黑" panose="020B0503020204020204" charset="-122"/>
                <a:ea typeface="微软雅黑" panose="020B0503020204020204"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 stories”与“examples ”形成同义信息匹配</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23"/>
            </p:custDataLst>
          </p:nvPr>
        </p:nvSpPr>
        <p:spPr>
          <a:xfrm>
            <a:off x="2550795" y="1030605"/>
            <a:ext cx="3039110" cy="398780"/>
          </a:xfrm>
          <a:prstGeom prst="rect">
            <a:avLst/>
          </a:prstGeom>
          <a:noFill/>
        </p:spPr>
        <p:txBody>
          <a:bodyPr wrap="square" rtlCol="0" anchor="t">
            <a:spAutoFit/>
          </a:bodyPr>
          <a:p>
            <a:r>
              <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搭建信息流flow的通道</a:t>
            </a:r>
            <a:endParaRPr lang="zh-CN" altLang="en-US" sz="2000"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1967653" y="49953"/>
            <a:ext cx="10223499" cy="659372"/>
            <a:chOff x="1267665" y="297419"/>
            <a:chExt cx="6484577" cy="791924"/>
          </a:xfrm>
        </p:grpSpPr>
        <p:sp>
          <p:nvSpPr>
            <p:cNvPr id="6" name="文本框 5"/>
            <p:cNvSpPr txBox="1"/>
            <p:nvPr>
              <p:custDataLst>
                <p:tags r:id="rId1"/>
              </p:custDataLst>
            </p:nvPr>
          </p:nvSpPr>
          <p:spPr>
            <a:xfrm>
              <a:off x="1267665" y="297419"/>
              <a:ext cx="6484577"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260" t="7605" b="16744"/>
          <a:stretch>
            <a:fillRect/>
          </a:stretch>
        </p:blipFill>
        <p:spPr>
          <a:xfrm>
            <a:off x="-48260" y="0"/>
            <a:ext cx="1990513" cy="766233"/>
          </a:xfrm>
          <a:prstGeom prst="rect">
            <a:avLst/>
          </a:prstGeom>
        </p:spPr>
      </p:pic>
      <p:sp>
        <p:nvSpPr>
          <p:cNvPr id="2" name="文本框 1"/>
          <p:cNvSpPr txBox="1"/>
          <p:nvPr>
            <p:custDataLst>
              <p:tags r:id="rId5"/>
            </p:custDataLst>
          </p:nvPr>
        </p:nvSpPr>
        <p:spPr>
          <a:xfrm>
            <a:off x="179493" y="740833"/>
            <a:ext cx="11855027" cy="4919980"/>
          </a:xfrm>
          <a:prstGeom prst="rect">
            <a:avLst/>
          </a:prstGeom>
          <a:noFill/>
          <a:ln>
            <a:solidFill>
              <a:schemeClr val="tx2">
                <a:lumMod val="40000"/>
                <a:lumOff val="60000"/>
              </a:schemeClr>
            </a:solidFill>
          </a:ln>
        </p:spPr>
        <p:txBody>
          <a:bodyPr wrap="square" rtlCol="0" anchor="t">
            <a:noAutofit/>
          </a:bodyPr>
          <a:p>
            <a:pPr indent="0" fontAlgn="auto">
              <a:lnSpc>
                <a:spcPts val="228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goal of this book is to make the case for digital minimalism, including a detailed exploration of what it asks and why it works, and then to teach you how to adopt this philosophy if you decide it’s right for you.</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To do so, I divided the book into two parts. In part one, I describe the philosophical foundations of digital minimalism, starting with an examination of the forces that are making so many people’s digital lives increasingly intolerable, before moving on to a detailed discussion of the digital minimalism philosophy.</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Part one concludes by introducing my suggested method for adopting this philosophy: the digital </a:t>
            </a:r>
            <a:r>
              <a:rPr lang="zh-CN" altLang="en-US" sz="1865" u="sng">
                <a:latin typeface="Times New Roman" panose="02020603050405020304" pitchFamily="18" charset="0"/>
                <a:cs typeface="Times New Roman" panose="02020603050405020304" pitchFamily="18" charset="0"/>
              </a:rPr>
              <a:t>declutter</a:t>
            </a:r>
            <a:r>
              <a:rPr lang="zh-CN" altLang="en-US" sz="1865">
                <a:latin typeface="Times New Roman" panose="02020603050405020304" pitchFamily="18" charset="0"/>
                <a:cs typeface="Times New Roman" panose="02020603050405020304" pitchFamily="18" charset="0"/>
              </a:rPr>
              <a:t>. This process requires you to step away from optional online activities for thirty days. At the end of the thirty days, you will then add back a small number of carefully chosen online activities that you believe will provide massive benefits to the things you value.</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the final chapter of part one, I’ll guide you through carrying out your own digital declutter. In doing so, I’ll draw on an experiment I ran in 2018 in which over 1,600 people agreed to perform a digital declutter. You’ll hear these participants’ stories and learn what strategies worked well for them, and what traps they encountered that you should avoid.</a:t>
            </a:r>
            <a:endParaRPr lang="zh-CN" altLang="en-US" sz="1865">
              <a:latin typeface="Times New Roman" panose="02020603050405020304" pitchFamily="18" charset="0"/>
              <a:cs typeface="Times New Roman" panose="02020603050405020304" pitchFamily="18" charset="0"/>
            </a:endParaRPr>
          </a:p>
          <a:p>
            <a:pPr indent="0" fontAlgn="auto">
              <a:lnSpc>
                <a:spcPts val="228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The second part of this book takes a closer look at some ideas that will help you cultivate (培养) a sustainable digital minimalism lifestyle. In these chapters, I examine issues such as the importance of solitude (独处) and the necessity of cultivating high-quality leisure to replace the time most now spen</a:t>
            </a:r>
            <a:r>
              <a:rPr lang="en-US" altLang="zh-CN" sz="1865">
                <a:latin typeface="Times New Roman" panose="02020603050405020304" pitchFamily="18" charset="0"/>
                <a:cs typeface="Times New Roman" panose="02020603050405020304" pitchFamily="18" charset="0"/>
              </a:rPr>
              <a:t>t</a:t>
            </a:r>
            <a:r>
              <a:rPr lang="zh-CN" altLang="en-US" sz="1865">
                <a:latin typeface="Times New Roman" panose="02020603050405020304" pitchFamily="18" charset="0"/>
                <a:cs typeface="Times New Roman" panose="02020603050405020304" pitchFamily="18" charset="0"/>
              </a:rPr>
              <a:t> on mindless device use. Each chapter concludes with a collection of practices, which are designed to help you act on the big ideas of the chapter. You can view these practices as a toolbox meant to aid your efforts to build a minimalist lifestyle that wor</a:t>
            </a:r>
            <a:r>
              <a:rPr lang="en-US" altLang="zh-CN" sz="1865">
                <a:latin typeface="Times New Roman" panose="02020603050405020304" pitchFamily="18" charset="0"/>
                <a:cs typeface="Times New Roman" panose="02020603050405020304" pitchFamily="18" charset="0"/>
              </a:rPr>
              <a:t>k</a:t>
            </a:r>
            <a:r>
              <a:rPr lang="zh-CN" altLang="en-US" sz="1865">
                <a:latin typeface="Times New Roman" panose="02020603050405020304" pitchFamily="18" charset="0"/>
                <a:cs typeface="Times New Roman" panose="02020603050405020304" pitchFamily="18" charset="0"/>
              </a:rPr>
              <a:t>s for your particular circumstances.</a:t>
            </a:r>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custDataLst>
              <p:tags r:id="rId6"/>
            </p:custDataLst>
          </p:nvPr>
        </p:nvSpPr>
        <p:spPr>
          <a:xfrm>
            <a:off x="143933" y="5768340"/>
            <a:ext cx="11855027" cy="968375"/>
          </a:xfrm>
          <a:prstGeom prst="rect">
            <a:avLst/>
          </a:prstGeom>
          <a:noFill/>
          <a:ln>
            <a:solidFill>
              <a:schemeClr val="accent6">
                <a:lumMod val="40000"/>
                <a:lumOff val="60000"/>
              </a:schemeClr>
            </a:solidFill>
          </a:ln>
        </p:spPr>
        <p:txBody>
          <a:bodyPr wrap="square" rtlCol="0" anchor="t">
            <a:spAutoFit/>
          </a:bodyPr>
          <a:p>
            <a:pPr indent="0" fontAlgn="auto">
              <a:lnSpc>
                <a:spcPts val="2280"/>
              </a:lnSpc>
            </a:pPr>
            <a:r>
              <a:rPr lang="zh-CN" altLang="en-US" sz="1865">
                <a:latin typeface="Times New Roman" panose="02020603050405020304" pitchFamily="18" charset="0"/>
                <a:cs typeface="Times New Roman" panose="02020603050405020304" pitchFamily="18" charset="0"/>
                <a:sym typeface="+mn-ea"/>
              </a:rPr>
              <a:t>31. What does the author suggest readers do with the practices offered in part two?</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28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A. Use them as needed.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B. Recommend them to friends.</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28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C. Evaluate their effects.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D. Identify the ideas behind them.</a:t>
            </a:r>
            <a:endParaRPr lang="zh-CN" altLang="en-US" sz="1865">
              <a:latin typeface="Times New Roman" panose="02020603050405020304" pitchFamily="18" charset="0"/>
              <a:cs typeface="Times New Roman" panose="02020603050405020304" pitchFamily="18" charset="0"/>
              <a:sym typeface="+mn-ea"/>
            </a:endParaRPr>
          </a:p>
        </p:txBody>
      </p:sp>
      <p:sp>
        <p:nvSpPr>
          <p:cNvPr id="8" name="圆角矩形 7"/>
          <p:cNvSpPr/>
          <p:nvPr>
            <p:custDataLst>
              <p:tags r:id="rId7"/>
            </p:custDataLst>
          </p:nvPr>
        </p:nvSpPr>
        <p:spPr>
          <a:xfrm>
            <a:off x="1871980" y="6062980"/>
            <a:ext cx="1015153"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2" name="圆角矩形 11"/>
          <p:cNvSpPr/>
          <p:nvPr>
            <p:custDataLst>
              <p:tags r:id="rId8"/>
            </p:custDataLst>
          </p:nvPr>
        </p:nvSpPr>
        <p:spPr>
          <a:xfrm>
            <a:off x="3682365" y="1099185"/>
            <a:ext cx="1362710"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圆角矩形 4"/>
          <p:cNvSpPr/>
          <p:nvPr>
            <p:custDataLst>
              <p:tags r:id="rId9"/>
            </p:custDataLst>
          </p:nvPr>
        </p:nvSpPr>
        <p:spPr>
          <a:xfrm>
            <a:off x="239607" y="5379720"/>
            <a:ext cx="984673"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10"/>
            </p:custDataLst>
          </p:nvPr>
        </p:nvSpPr>
        <p:spPr>
          <a:xfrm>
            <a:off x="815340" y="6062980"/>
            <a:ext cx="1006687"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custDataLst>
              <p:tags r:id="rId11"/>
            </p:custDataLst>
          </p:nvPr>
        </p:nvSpPr>
        <p:spPr>
          <a:xfrm>
            <a:off x="6480175" y="5379085"/>
            <a:ext cx="4391025" cy="30734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3" name="圆角矩形 12"/>
          <p:cNvSpPr/>
          <p:nvPr>
            <p:custDataLst>
              <p:tags r:id="rId12"/>
            </p:custDataLst>
          </p:nvPr>
        </p:nvSpPr>
        <p:spPr>
          <a:xfrm>
            <a:off x="1487593" y="5098627"/>
            <a:ext cx="1006687"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3" name="直接箭头连接符 2"/>
          <p:cNvCxnSpPr/>
          <p:nvPr/>
        </p:nvCxnSpPr>
        <p:spPr>
          <a:xfrm flipV="1">
            <a:off x="7038975" y="1328420"/>
            <a:ext cx="419100" cy="4121150"/>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4" name="圆角矩形 13"/>
          <p:cNvSpPr/>
          <p:nvPr>
            <p:custDataLst>
              <p:tags r:id="rId13"/>
            </p:custDataLst>
          </p:nvPr>
        </p:nvSpPr>
        <p:spPr>
          <a:xfrm>
            <a:off x="6480175" y="1099185"/>
            <a:ext cx="2951480" cy="30734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17" name="直接箭头连接符 16"/>
          <p:cNvCxnSpPr>
            <a:stCxn id="12" idx="2"/>
          </p:cNvCxnSpPr>
          <p:nvPr/>
        </p:nvCxnSpPr>
        <p:spPr>
          <a:xfrm flipH="1">
            <a:off x="1138555" y="1380490"/>
            <a:ext cx="3225165" cy="4773295"/>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49" name="直接连接符 17"/>
          <p:cNvCxnSpPr/>
          <p:nvPr>
            <p:custDataLst>
              <p:tags r:id="rId14"/>
            </p:custDataLst>
          </p:nvPr>
        </p:nvCxnSpPr>
        <p:spPr>
          <a:xfrm flipH="1" flipV="1">
            <a:off x="1894205" y="55562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7706360" y="1910715"/>
            <a:ext cx="4291965" cy="2922905"/>
            <a:chOff x="1264609" y="602796"/>
            <a:chExt cx="2899846" cy="3808491"/>
          </a:xfrm>
        </p:grpSpPr>
        <p:sp>
          <p:nvSpPr>
            <p:cNvPr id="40" name="矩形 39"/>
            <p:cNvSpPr/>
            <p:nvPr>
              <p:custDataLst>
                <p:tags r:id="rId15"/>
              </p:custDataLst>
            </p:nvPr>
          </p:nvSpPr>
          <p:spPr>
            <a:xfrm>
              <a:off x="1264609" y="863425"/>
              <a:ext cx="2899846" cy="3547862"/>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41" name="组 79"/>
            <p:cNvGrpSpPr/>
            <p:nvPr/>
          </p:nvGrpSpPr>
          <p:grpSpPr>
            <a:xfrm>
              <a:off x="1360937" y="602796"/>
              <a:ext cx="2683241" cy="568419"/>
              <a:chOff x="1360937" y="602796"/>
              <a:chExt cx="2683241" cy="568419"/>
            </a:xfrm>
          </p:grpSpPr>
          <p:sp>
            <p:nvSpPr>
              <p:cNvPr id="42" name="直角三角形 41"/>
              <p:cNvSpPr/>
              <p:nvPr>
                <p:custDataLst>
                  <p:tags r:id="rId16"/>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43" name="矩形 42"/>
              <p:cNvSpPr/>
              <p:nvPr>
                <p:custDataLst>
                  <p:tags r:id="rId17"/>
                </p:custDataLst>
              </p:nvPr>
            </p:nvSpPr>
            <p:spPr>
              <a:xfrm>
                <a:off x="1360937" y="701256"/>
                <a:ext cx="268324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44" name="页外连接符 83"/>
              <p:cNvSpPr/>
              <p:nvPr>
                <p:custDataLst>
                  <p:tags r:id="rId18"/>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45" name="矩形 44"/>
            <p:cNvSpPr/>
            <p:nvPr>
              <p:custDataLst>
                <p:tags r:id="rId19"/>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46" name="文本框 45"/>
          <p:cNvSpPr txBox="1"/>
          <p:nvPr>
            <p:custDataLst>
              <p:tags r:id="rId20"/>
            </p:custDataLst>
          </p:nvPr>
        </p:nvSpPr>
        <p:spPr>
          <a:xfrm>
            <a:off x="7778750" y="2418715"/>
            <a:ext cx="4255770" cy="2337435"/>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核心关键词存在复现的关系，围绕同一主题会前后呼应，形成词汇链，使文本语际间实现语义上的衔接和连贯</a:t>
            </a:r>
            <a:r>
              <a:rPr lang="zh-CN" altLang="en-US" sz="1600">
                <a:latin typeface="微软雅黑" panose="020B0503020204020204" charset="-122"/>
                <a:ea typeface="微软雅黑" panose="020B0503020204020204" charset="-122"/>
                <a:cs typeface="微软雅黑" panose="020B0503020204020204" charset="-122"/>
              </a:rPr>
              <a:t>，文末 that works for your particular circumstances与首段 if you decide it’s right for you呼应，与选项</a:t>
            </a:r>
            <a:r>
              <a:rPr lang="en-US" altLang="zh-CN" sz="1600">
                <a:latin typeface="微软雅黑" panose="020B0503020204020204" charset="-122"/>
                <a:ea typeface="微软雅黑" panose="020B0503020204020204" charset="-122"/>
                <a:cs typeface="微软雅黑" panose="020B0503020204020204" charset="-122"/>
              </a:rPr>
              <a:t>A</a:t>
            </a:r>
            <a:r>
              <a:rPr lang="zh-CN" altLang="en-US" sz="1600">
                <a:latin typeface="微软雅黑" panose="020B0503020204020204" charset="-122"/>
                <a:ea typeface="微软雅黑" panose="020B0503020204020204" charset="-122"/>
                <a:cs typeface="微软雅黑" panose="020B0503020204020204" charset="-122"/>
              </a:rPr>
              <a:t>的as needed信息同义匹配。</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 </a:t>
            </a: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而且，尾段呼应了首段的how to adopt，与collection of practices，a toolbox 构建语义场，与选项A的Use them信息同义匹配。	  </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21"/>
            </p:custDataLst>
          </p:nvPr>
        </p:nvSpPr>
        <p:spPr>
          <a:xfrm>
            <a:off x="8698865" y="1986280"/>
            <a:ext cx="303911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抓住关键词复现与呼应</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cxnSp>
        <p:nvCxnSpPr>
          <p:cNvPr id="15" name="直接箭头连接符 14"/>
          <p:cNvCxnSpPr/>
          <p:nvPr/>
        </p:nvCxnSpPr>
        <p:spPr>
          <a:xfrm>
            <a:off x="640080" y="5607685"/>
            <a:ext cx="498475" cy="474980"/>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cxnSp>
        <p:nvCxnSpPr>
          <p:cNvPr id="16" name="直接箭头连接符 15"/>
          <p:cNvCxnSpPr>
            <a:stCxn id="13" idx="2"/>
          </p:cNvCxnSpPr>
          <p:nvPr/>
        </p:nvCxnSpPr>
        <p:spPr>
          <a:xfrm flipH="1">
            <a:off x="1241425" y="5379720"/>
            <a:ext cx="749300" cy="734695"/>
          </a:xfrm>
          <a:prstGeom prst="straightConnector1">
            <a:avLst/>
          </a:prstGeom>
          <a:ln>
            <a:tailEnd type="arrow" w="med" len="med"/>
          </a:ln>
        </p:spPr>
        <p:style>
          <a:lnRef idx="3">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2448560" y="101600"/>
            <a:ext cx="9834881" cy="659372"/>
            <a:chOff x="1267665" y="297419"/>
            <a:chExt cx="6380552" cy="791924"/>
          </a:xfrm>
        </p:grpSpPr>
        <p:sp>
          <p:nvSpPr>
            <p:cNvPr id="6" name="文本框 5"/>
            <p:cNvSpPr txBox="1"/>
            <p:nvPr>
              <p:custDataLst>
                <p:tags r:id="rId1"/>
              </p:custDataLst>
            </p:nvPr>
          </p:nvSpPr>
          <p:spPr>
            <a:xfrm>
              <a:off x="1267665" y="297419"/>
              <a:ext cx="6380552"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D</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篇阅读高分突破思维策略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2" name="图片 1"/>
          <p:cNvPicPr>
            <a:picLocks noChangeAspect="1"/>
          </p:cNvPicPr>
          <p:nvPr>
            <p:custDataLst>
              <p:tags r:id="rId3"/>
            </p:custDataLst>
          </p:nvPr>
        </p:nvPicPr>
        <p:blipFill>
          <a:blip r:embed="rId4"/>
          <a:srcRect l="9755" t="13732" r="8170" b="6199"/>
          <a:stretch>
            <a:fillRect/>
          </a:stretch>
        </p:blipFill>
        <p:spPr>
          <a:xfrm>
            <a:off x="0" y="-27093"/>
            <a:ext cx="2448560" cy="722207"/>
          </a:xfrm>
          <a:prstGeom prst="rect">
            <a:avLst/>
          </a:prstGeom>
        </p:spPr>
      </p:pic>
      <p:sp>
        <p:nvSpPr>
          <p:cNvPr id="4" name="文本框 3"/>
          <p:cNvSpPr txBox="1"/>
          <p:nvPr/>
        </p:nvSpPr>
        <p:spPr>
          <a:xfrm>
            <a:off x="179493" y="740833"/>
            <a:ext cx="11855027" cy="5079153"/>
          </a:xfrm>
          <a:prstGeom prst="rect">
            <a:avLst/>
          </a:prstGeom>
          <a:noFill/>
          <a:ln>
            <a:solidFill>
              <a:schemeClr val="tx2">
                <a:lumMod val="40000"/>
                <a:lumOff val="60000"/>
              </a:schemeClr>
            </a:solidFill>
          </a:ln>
        </p:spPr>
        <p:txBody>
          <a:bodyPr wrap="square" rtlCol="0" anchor="t">
            <a:noAutofit/>
          </a:bodyPr>
          <a:p>
            <a:pPr indent="0" fontAlgn="auto">
              <a:lnSpc>
                <a:spcPts val="200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On March 7, 1907, the English statistician Francis Galton published a paper which illustrated what has come to be known as the “wisdom of crowds” effect. The experiment of estimation he conducted showed that in some cases, the average of a large number of independent estimates could be quite accurate.</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This effect capitalizes on the fact that when people make errors, those errors aren’t always the same. Some people will tend to overestimate, and some to underestimate. When enough of these errors are averaged together, they cancel each other out, resulting in a more accurate estimate. If people are similar and tend to make the same errors, then their errors won’t cancel each other out. In more technical terms, the wisdom of crowds requires that people’s estimates be independent. If for whatever reasons, people’s errors become correlated or dependent, the accuracy of the estimate will go down.</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But a new study led by Joaquin Navajas offered an interesting twist (转折) on this classic phenomenon. The key finding of the study was that when crowds were further divided into smaller groups that were allowed to have a discussion, the averages from these groups were more accurate than those from an equal number of independent individuals. For instance, the average obtained from the estimates of four discussion groups of five was significantly more accurate than the average obtained from 20 independent individuals.</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a follow-up study with 100 university students, the researchers tried to get a better sense of what the group members actually did in their discussion. Did they tend to go with those most confident about their estimates? Did they follow those least willing to change their minds? This happened some of the time, but it wasn’t the dominant response. Most frequently, the groups reported that they “shared arguments and reasoned together.” Somehow, these arguments and reasoning resulted in a global reduction in error. Although the studies led by Navajas have limitations and many questions remain</a:t>
            </a:r>
            <a:r>
              <a:rPr lang="en-US" altLang="zh-CN" sz="1865">
                <a:latin typeface="Times New Roman" panose="02020603050405020304" pitchFamily="18" charset="0"/>
                <a:cs typeface="Times New Roman" panose="02020603050405020304" pitchFamily="18" charset="0"/>
              </a:rPr>
              <a:t>,</a:t>
            </a:r>
            <a:r>
              <a:rPr lang="zh-CN" altLang="en-US" sz="1865">
                <a:latin typeface="Times New Roman" panose="02020603050405020304" pitchFamily="18" charset="0"/>
                <a:cs typeface="Times New Roman" panose="02020603050405020304" pitchFamily="18" charset="0"/>
              </a:rPr>
              <a:t> the potential implications for group discussion and decision-making are enormous.</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nvSpPr>
        <p:spPr>
          <a:xfrm>
            <a:off x="171873" y="5865707"/>
            <a:ext cx="11861800" cy="860425"/>
          </a:xfrm>
          <a:prstGeom prst="rect">
            <a:avLst/>
          </a:prstGeom>
          <a:noFill/>
          <a:ln>
            <a:solidFill>
              <a:schemeClr val="accent6">
                <a:lumMod val="40000"/>
                <a:lumOff val="60000"/>
              </a:schemeClr>
            </a:solidFill>
          </a:ln>
        </p:spPr>
        <p:txBody>
          <a:bodyPr wrap="square" rtlCol="0" anchor="t">
            <a:spAutoFit/>
          </a:bodyPr>
          <a:p>
            <a:pPr indent="0" fontAlgn="auto">
              <a:lnSpc>
                <a:spcPts val="2000"/>
              </a:lnSpc>
            </a:pPr>
            <a:r>
              <a:rPr lang="zh-CN" altLang="en-US" sz="1865">
                <a:latin typeface="Times New Roman" panose="02020603050405020304" pitchFamily="18" charset="0"/>
                <a:cs typeface="Times New Roman" panose="02020603050405020304" pitchFamily="18" charset="0"/>
                <a:sym typeface="+mn-ea"/>
              </a:rPr>
              <a:t>32. What is paragraph 2 of the text mainly about?</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A. The methods of estimation.	B. The underlying logic of the effect.</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C. The causes of people’s errors.	D. The design of Galton’s experiment.</a:t>
            </a:r>
            <a:endParaRPr lang="zh-CN" altLang="en-US" sz="1865">
              <a:latin typeface="Times New Roman" panose="02020603050405020304" pitchFamily="18" charset="0"/>
              <a:cs typeface="Times New Roman" panose="02020603050405020304" pitchFamily="18" charset="0"/>
              <a:sym typeface="+mn-ea"/>
            </a:endParaRPr>
          </a:p>
        </p:txBody>
      </p:sp>
      <p:sp>
        <p:nvSpPr>
          <p:cNvPr id="26" name="圆角矩形 25"/>
          <p:cNvSpPr/>
          <p:nvPr>
            <p:custDataLst>
              <p:tags r:id="rId5"/>
            </p:custDataLst>
          </p:nvPr>
        </p:nvSpPr>
        <p:spPr>
          <a:xfrm>
            <a:off x="5384165" y="2298700"/>
            <a:ext cx="2149475" cy="28130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8" name="圆角矩形 17"/>
          <p:cNvSpPr/>
          <p:nvPr>
            <p:custDataLst>
              <p:tags r:id="rId6"/>
            </p:custDataLst>
          </p:nvPr>
        </p:nvSpPr>
        <p:spPr>
          <a:xfrm>
            <a:off x="1544955" y="2580005"/>
            <a:ext cx="2158365" cy="28130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8" name="圆角矩形 7"/>
          <p:cNvSpPr/>
          <p:nvPr>
            <p:custDataLst>
              <p:tags r:id="rId7"/>
            </p:custDataLst>
          </p:nvPr>
        </p:nvSpPr>
        <p:spPr>
          <a:xfrm>
            <a:off x="1584325" y="1028700"/>
            <a:ext cx="2565400" cy="24574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8"/>
            </p:custDataLst>
          </p:nvPr>
        </p:nvSpPr>
        <p:spPr>
          <a:xfrm>
            <a:off x="335280" y="1535007"/>
            <a:ext cx="1209887" cy="33697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custDataLst>
              <p:tags r:id="rId9"/>
            </p:custDataLst>
          </p:nvPr>
        </p:nvSpPr>
        <p:spPr>
          <a:xfrm>
            <a:off x="431800" y="3074670"/>
            <a:ext cx="1720215" cy="21145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3" name="圆角矩形 12"/>
          <p:cNvSpPr/>
          <p:nvPr>
            <p:custDataLst>
              <p:tags r:id="rId10"/>
            </p:custDataLst>
          </p:nvPr>
        </p:nvSpPr>
        <p:spPr>
          <a:xfrm>
            <a:off x="3847465" y="5608955"/>
            <a:ext cx="3686175" cy="25654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圆角矩形 14"/>
          <p:cNvSpPr/>
          <p:nvPr>
            <p:custDataLst>
              <p:tags r:id="rId11"/>
            </p:custDataLst>
          </p:nvPr>
        </p:nvSpPr>
        <p:spPr>
          <a:xfrm>
            <a:off x="1199727" y="2085340"/>
            <a:ext cx="109304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6" name="圆角矩形 15"/>
          <p:cNvSpPr/>
          <p:nvPr>
            <p:custDataLst>
              <p:tags r:id="rId12"/>
            </p:custDataLst>
          </p:nvPr>
        </p:nvSpPr>
        <p:spPr>
          <a:xfrm>
            <a:off x="4655820" y="6165427"/>
            <a:ext cx="1595120"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7" name="圆角矩形 16"/>
          <p:cNvSpPr/>
          <p:nvPr>
            <p:custDataLst>
              <p:tags r:id="rId13"/>
            </p:custDataLst>
          </p:nvPr>
        </p:nvSpPr>
        <p:spPr>
          <a:xfrm>
            <a:off x="6480175" y="6116955"/>
            <a:ext cx="1053465" cy="337185"/>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9" name="圆角矩形 18"/>
          <p:cNvSpPr/>
          <p:nvPr>
            <p:custDataLst>
              <p:tags r:id="rId14"/>
            </p:custDataLst>
          </p:nvPr>
        </p:nvSpPr>
        <p:spPr>
          <a:xfrm>
            <a:off x="1584113" y="1512993"/>
            <a:ext cx="211920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0" name="圆角矩形 19"/>
          <p:cNvSpPr/>
          <p:nvPr>
            <p:custDataLst>
              <p:tags r:id="rId15"/>
            </p:custDataLst>
          </p:nvPr>
        </p:nvSpPr>
        <p:spPr>
          <a:xfrm>
            <a:off x="4080087" y="1535007"/>
            <a:ext cx="72474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1" name="圆角矩形 20"/>
          <p:cNvSpPr/>
          <p:nvPr>
            <p:custDataLst>
              <p:tags r:id="rId16"/>
            </p:custDataLst>
          </p:nvPr>
        </p:nvSpPr>
        <p:spPr>
          <a:xfrm>
            <a:off x="4943687" y="1794087"/>
            <a:ext cx="600287"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 name="圆角矩形 2"/>
          <p:cNvSpPr/>
          <p:nvPr>
            <p:custDataLst>
              <p:tags r:id="rId17"/>
            </p:custDataLst>
          </p:nvPr>
        </p:nvSpPr>
        <p:spPr>
          <a:xfrm>
            <a:off x="2939415" y="2298700"/>
            <a:ext cx="2158365" cy="281305"/>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圆角矩形 4"/>
          <p:cNvSpPr/>
          <p:nvPr>
            <p:custDataLst>
              <p:tags r:id="rId18"/>
            </p:custDataLst>
          </p:nvPr>
        </p:nvSpPr>
        <p:spPr>
          <a:xfrm>
            <a:off x="179705" y="2580005"/>
            <a:ext cx="1290955" cy="198120"/>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4" name="圆角矩形 13"/>
          <p:cNvSpPr/>
          <p:nvPr>
            <p:custDataLst>
              <p:tags r:id="rId19"/>
            </p:custDataLst>
          </p:nvPr>
        </p:nvSpPr>
        <p:spPr>
          <a:xfrm>
            <a:off x="6118860" y="2652395"/>
            <a:ext cx="2295525" cy="20891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2" name="圆角矩形 21"/>
          <p:cNvSpPr/>
          <p:nvPr>
            <p:custDataLst>
              <p:tags r:id="rId20"/>
            </p:custDataLst>
          </p:nvPr>
        </p:nvSpPr>
        <p:spPr>
          <a:xfrm>
            <a:off x="172085" y="2861310"/>
            <a:ext cx="819785" cy="20891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3" name="圆角矩形 22"/>
          <p:cNvSpPr/>
          <p:nvPr>
            <p:custDataLst>
              <p:tags r:id="rId21"/>
            </p:custDataLst>
          </p:nvPr>
        </p:nvSpPr>
        <p:spPr>
          <a:xfrm>
            <a:off x="8234680" y="3556635"/>
            <a:ext cx="2149475" cy="28130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4" name="圆角矩形 23"/>
          <p:cNvSpPr/>
          <p:nvPr>
            <p:custDataLst>
              <p:tags r:id="rId22"/>
            </p:custDataLst>
          </p:nvPr>
        </p:nvSpPr>
        <p:spPr>
          <a:xfrm>
            <a:off x="4330700" y="3825875"/>
            <a:ext cx="2955290" cy="28130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25" name="直接箭头连接符 24"/>
          <p:cNvCxnSpPr/>
          <p:nvPr>
            <p:custDataLst>
              <p:tags r:id="rId23"/>
            </p:custDataLst>
          </p:nvPr>
        </p:nvCxnSpPr>
        <p:spPr>
          <a:xfrm flipH="1" flipV="1">
            <a:off x="3328035" y="1252220"/>
            <a:ext cx="1697990" cy="4378325"/>
          </a:xfrm>
          <a:prstGeom prst="straightConnector1">
            <a:avLst/>
          </a:prstGeom>
          <a:ln w="1905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7" name="圆角矩形 26"/>
          <p:cNvSpPr/>
          <p:nvPr>
            <p:custDataLst>
              <p:tags r:id="rId24"/>
            </p:custDataLst>
          </p:nvPr>
        </p:nvSpPr>
        <p:spPr>
          <a:xfrm>
            <a:off x="335280" y="1282065"/>
            <a:ext cx="3995420" cy="276225"/>
          </a:xfrm>
          <a:prstGeom prst="roundRect">
            <a:avLst/>
          </a:prstGeom>
          <a:solidFill>
            <a:schemeClr val="accent3">
              <a:lumMod val="60000"/>
              <a:lumOff val="40000"/>
              <a:alpha val="58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28" name="直接箭头连接符 27"/>
          <p:cNvCxnSpPr/>
          <p:nvPr>
            <p:custDataLst>
              <p:tags r:id="rId25"/>
            </p:custDataLst>
          </p:nvPr>
        </p:nvCxnSpPr>
        <p:spPr>
          <a:xfrm>
            <a:off x="4079875" y="1517015"/>
            <a:ext cx="3637915" cy="1285240"/>
          </a:xfrm>
          <a:prstGeom prst="straightConnector1">
            <a:avLst/>
          </a:prstGeom>
          <a:ln w="19050">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9" name="直接箭头连接符 28"/>
          <p:cNvCxnSpPr/>
          <p:nvPr>
            <p:custDataLst>
              <p:tags r:id="rId26"/>
            </p:custDataLst>
          </p:nvPr>
        </p:nvCxnSpPr>
        <p:spPr>
          <a:xfrm flipH="1">
            <a:off x="1181735" y="1513840"/>
            <a:ext cx="2755265" cy="1120775"/>
          </a:xfrm>
          <a:prstGeom prst="straightConnector1">
            <a:avLst/>
          </a:prstGeom>
          <a:ln w="19050">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30" name="直接箭头连接符 29"/>
          <p:cNvCxnSpPr/>
          <p:nvPr>
            <p:custDataLst>
              <p:tags r:id="rId27"/>
            </p:custDataLst>
          </p:nvPr>
        </p:nvCxnSpPr>
        <p:spPr>
          <a:xfrm>
            <a:off x="4114800" y="1576705"/>
            <a:ext cx="4681855" cy="2063750"/>
          </a:xfrm>
          <a:prstGeom prst="straightConnector1">
            <a:avLst/>
          </a:prstGeom>
          <a:ln w="19050">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31" name="直接箭头连接符 30"/>
          <p:cNvCxnSpPr/>
          <p:nvPr>
            <p:custDataLst>
              <p:tags r:id="rId28"/>
            </p:custDataLst>
          </p:nvPr>
        </p:nvCxnSpPr>
        <p:spPr>
          <a:xfrm>
            <a:off x="4051935" y="1450975"/>
            <a:ext cx="1529080" cy="2472055"/>
          </a:xfrm>
          <a:prstGeom prst="straightConnector1">
            <a:avLst/>
          </a:prstGeom>
          <a:ln w="19050">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49" name="直接连接符 17"/>
          <p:cNvCxnSpPr/>
          <p:nvPr>
            <p:custDataLst>
              <p:tags r:id="rId29"/>
            </p:custDataLst>
          </p:nvPr>
        </p:nvCxnSpPr>
        <p:spPr>
          <a:xfrm flipH="1" flipV="1">
            <a:off x="1894205" y="59499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7606665" y="3750310"/>
            <a:ext cx="4385945" cy="2976245"/>
            <a:chOff x="1201112" y="602796"/>
            <a:chExt cx="2963343" cy="3509802"/>
          </a:xfrm>
        </p:grpSpPr>
        <p:sp>
          <p:nvSpPr>
            <p:cNvPr id="40" name="矩形 39"/>
            <p:cNvSpPr/>
            <p:nvPr>
              <p:custDataLst>
                <p:tags r:id="rId30"/>
              </p:custDataLst>
            </p:nvPr>
          </p:nvSpPr>
          <p:spPr>
            <a:xfrm>
              <a:off x="1201112" y="863425"/>
              <a:ext cx="2963343" cy="3249173"/>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41" name="组 79"/>
            <p:cNvGrpSpPr/>
            <p:nvPr/>
          </p:nvGrpSpPr>
          <p:grpSpPr>
            <a:xfrm>
              <a:off x="1360937" y="602796"/>
              <a:ext cx="2683241" cy="568419"/>
              <a:chOff x="1360937" y="602796"/>
              <a:chExt cx="2683241" cy="568419"/>
            </a:xfrm>
          </p:grpSpPr>
          <p:sp>
            <p:nvSpPr>
              <p:cNvPr id="42" name="直角三角形 41"/>
              <p:cNvSpPr/>
              <p:nvPr>
                <p:custDataLst>
                  <p:tags r:id="rId31"/>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43" name="矩形 42"/>
              <p:cNvSpPr/>
              <p:nvPr>
                <p:custDataLst>
                  <p:tags r:id="rId32"/>
                </p:custDataLst>
              </p:nvPr>
            </p:nvSpPr>
            <p:spPr>
              <a:xfrm>
                <a:off x="1360937" y="701256"/>
                <a:ext cx="268324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44" name="页外连接符 83"/>
              <p:cNvSpPr/>
              <p:nvPr>
                <p:custDataLst>
                  <p:tags r:id="rId33"/>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45" name="矩形 44"/>
            <p:cNvSpPr/>
            <p:nvPr>
              <p:custDataLst>
                <p:tags r:id="rId34"/>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46" name="文本框 45"/>
          <p:cNvSpPr txBox="1"/>
          <p:nvPr>
            <p:custDataLst>
              <p:tags r:id="rId35"/>
            </p:custDataLst>
          </p:nvPr>
        </p:nvSpPr>
        <p:spPr>
          <a:xfrm>
            <a:off x="7606665" y="4216400"/>
            <a:ext cx="4444365" cy="2192655"/>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第</a:t>
            </a:r>
            <a:r>
              <a:rPr lang="en-US" altLang="zh-CN" sz="1600">
                <a:latin typeface="微软雅黑" panose="020B0503020204020204" charset="-122"/>
                <a:ea typeface="微软雅黑" panose="020B0503020204020204" charset="-122"/>
                <a:cs typeface="微软雅黑" panose="020B0503020204020204" charset="-122"/>
              </a:rPr>
              <a:t>32</a:t>
            </a:r>
            <a:r>
              <a:rPr lang="zh-CN" altLang="en-US" sz="1600">
                <a:latin typeface="微软雅黑" panose="020B0503020204020204" charset="-122"/>
                <a:ea typeface="微软雅黑" panose="020B0503020204020204" charset="-122"/>
                <a:cs typeface="微软雅黑" panose="020B0503020204020204" charset="-122"/>
              </a:rPr>
              <a:t>题涉及本篇的核心概念“wisdom of crowds” effect，是阅读障碍词块，我们可以先放下，做后面的题，相信</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核心关键词存在复现的关系，围绕同一主题形成词汇链，使文本语际间实现语义上的衔接和连贯</a:t>
            </a:r>
            <a:r>
              <a:rPr lang="zh-CN" altLang="en-US" sz="1600">
                <a:latin typeface="微软雅黑" panose="020B0503020204020204" charset="-122"/>
                <a:ea typeface="微软雅黑" panose="020B0503020204020204" charset="-122"/>
                <a:cs typeface="微软雅黑" panose="020B0503020204020204" charset="-122"/>
              </a:rPr>
              <a:t>，如文末的group discussion and decision-making让核心概念逐渐明朗清晰，再通过本段表明工作原理的语义场</a:t>
            </a:r>
            <a:r>
              <a:rPr lang="en-US" altLang="zh-CN" sz="1600">
                <a:latin typeface="微软雅黑" panose="020B0503020204020204" charset="-122"/>
                <a:ea typeface="微软雅黑" panose="020B0503020204020204" charset="-122"/>
                <a:cs typeface="微软雅黑" panose="020B0503020204020204" charset="-122"/>
              </a:rPr>
              <a:t>“when..., if...,  resulting in..., the accuracy...will go down. ”与选项B的underlying logic信息同义匹配</a:t>
            </a:r>
            <a:r>
              <a:rPr lang="zh-CN" altLang="en-US" sz="1600">
                <a:latin typeface="微软雅黑" panose="020B0503020204020204" charset="-122"/>
                <a:ea typeface="微软雅黑" panose="020B0503020204020204" charset="-122"/>
                <a:cs typeface="微软雅黑" panose="020B0503020204020204" charset="-122"/>
              </a:rPr>
              <a:t>。</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36"/>
            </p:custDataLst>
          </p:nvPr>
        </p:nvSpPr>
        <p:spPr>
          <a:xfrm>
            <a:off x="8735060" y="3825875"/>
            <a:ext cx="3039110" cy="375920"/>
          </a:xfrm>
          <a:prstGeom prst="rect">
            <a:avLst/>
          </a:prstGeom>
          <a:noFill/>
        </p:spPr>
        <p:txBody>
          <a:bodyPr wrap="square" rtlCol="0" anchor="t">
            <a:no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核心概念模糊时：围点打援</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2448560" y="101600"/>
            <a:ext cx="9585959" cy="659372"/>
            <a:chOff x="1267665" y="297419"/>
            <a:chExt cx="6219060" cy="791924"/>
          </a:xfrm>
        </p:grpSpPr>
        <p:sp>
          <p:nvSpPr>
            <p:cNvPr id="6" name="文本框 5"/>
            <p:cNvSpPr txBox="1"/>
            <p:nvPr>
              <p:custDataLst>
                <p:tags r:id="rId1"/>
              </p:custDataLst>
            </p:nvPr>
          </p:nvSpPr>
          <p:spPr>
            <a:xfrm>
              <a:off x="1267665" y="297419"/>
              <a:ext cx="6219060"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D</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篇阅读高分突破思维策略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2" name="图片 1"/>
          <p:cNvPicPr>
            <a:picLocks noChangeAspect="1"/>
          </p:cNvPicPr>
          <p:nvPr>
            <p:custDataLst>
              <p:tags r:id="rId3"/>
            </p:custDataLst>
          </p:nvPr>
        </p:nvPicPr>
        <p:blipFill>
          <a:blip r:embed="rId4"/>
          <a:srcRect l="9755" t="13732" r="8170" b="6199"/>
          <a:stretch>
            <a:fillRect/>
          </a:stretch>
        </p:blipFill>
        <p:spPr>
          <a:xfrm>
            <a:off x="0" y="-27093"/>
            <a:ext cx="2448560" cy="722207"/>
          </a:xfrm>
          <a:prstGeom prst="rect">
            <a:avLst/>
          </a:prstGeom>
        </p:spPr>
      </p:pic>
      <p:sp>
        <p:nvSpPr>
          <p:cNvPr id="4" name="文本框 3"/>
          <p:cNvSpPr txBox="1"/>
          <p:nvPr/>
        </p:nvSpPr>
        <p:spPr>
          <a:xfrm>
            <a:off x="179493" y="740833"/>
            <a:ext cx="11855027" cy="5079153"/>
          </a:xfrm>
          <a:prstGeom prst="rect">
            <a:avLst/>
          </a:prstGeom>
          <a:noFill/>
          <a:ln>
            <a:solidFill>
              <a:schemeClr val="tx2">
                <a:lumMod val="40000"/>
                <a:lumOff val="60000"/>
              </a:schemeClr>
            </a:solidFill>
          </a:ln>
        </p:spPr>
        <p:txBody>
          <a:bodyPr wrap="square" rtlCol="0" anchor="t">
            <a:noAutofit/>
          </a:bodyPr>
          <a:p>
            <a:pPr indent="0" fontAlgn="auto">
              <a:lnSpc>
                <a:spcPts val="200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On March 7, 1907, the English statistician Francis Galton published a paper which illustrated what has come to be known as the “wisdom of crowds” effect. The experiment of estimation he conducted showed that in some cases, the average of a large number of independent estimates could be quite accurate.</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This effect capitalizes on the fact that when people make errors, those errors aren’t always the same. Some people will tend to overestimate, and some to underestimate. When enough of these errors are averaged together, they cancel each other out, resulting in a more accurate estimate. If people are similar and tend to make the same errors, then their errors won’t cancel each other out. In more technical terms, the wisdom of crowds requires that people’s estimates be independent. If for whatever reasons, people’s errors become correlated or dependent, the accuracy of the estimate will go down.</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But a new study led by Joaquin Navajas offered an interesting twist (转折) on this classic phenomenon. The key finding of the study was that when crowds were further divided into smaller groups that were allowed to have a discussion, the averages from these groups were more accurate than those from an equal number of independent individuals. For instance, the average obtained from the estimates of four discussion groups of five was significantly more accurate than the average obtained from 20 independent individuals.</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a follow-up study with 100 university students, the researchers tried to get a better sense of what the group members actually did in their discussion. Did they tend to go with those most confident about their estimates? Did they follow those least willing to change their minds? This happened some of the time, but it wasn’t the dominant response. Most frequently, the groups reported that they “shared arguments and reasoned together.” Somehow, these arguments and reasoning resulted in a global reduction in error. Although the studies led by Navajas have limitations and many questions remain</a:t>
            </a:r>
            <a:r>
              <a:rPr lang="en-US" altLang="zh-CN" sz="1865">
                <a:latin typeface="Times New Roman" panose="02020603050405020304" pitchFamily="18" charset="0"/>
                <a:cs typeface="Times New Roman" panose="02020603050405020304" pitchFamily="18" charset="0"/>
              </a:rPr>
              <a:t>,</a:t>
            </a:r>
            <a:r>
              <a:rPr lang="zh-CN" altLang="en-US" sz="1865">
                <a:latin typeface="Times New Roman" panose="02020603050405020304" pitchFamily="18" charset="0"/>
                <a:cs typeface="Times New Roman" panose="02020603050405020304" pitchFamily="18" charset="0"/>
              </a:rPr>
              <a:t> the potential implications for group discussion and decision-making are enormous.</a:t>
            </a:r>
            <a:endParaRPr lang="zh-CN" altLang="en-US" sz="1865">
              <a:latin typeface="Times New Roman" panose="02020603050405020304" pitchFamily="18" charset="0"/>
              <a:cs typeface="Times New Roman" panose="02020603050405020304" pitchFamily="18" charset="0"/>
            </a:endParaRPr>
          </a:p>
          <a:p>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nvSpPr>
        <p:spPr>
          <a:xfrm>
            <a:off x="179493" y="5865707"/>
            <a:ext cx="11855027" cy="860425"/>
          </a:xfrm>
          <a:prstGeom prst="rect">
            <a:avLst/>
          </a:prstGeom>
          <a:noFill/>
          <a:ln>
            <a:solidFill>
              <a:schemeClr val="accent6">
                <a:lumMod val="40000"/>
                <a:lumOff val="60000"/>
              </a:schemeClr>
            </a:solidFill>
          </a:ln>
        </p:spPr>
        <p:txBody>
          <a:bodyPr wrap="square" rtlCol="0" anchor="t">
            <a:spAutoFit/>
          </a:bodyPr>
          <a:p>
            <a:pPr indent="0" fontAlgn="auto">
              <a:lnSpc>
                <a:spcPts val="2000"/>
              </a:lnSpc>
            </a:pPr>
            <a:r>
              <a:rPr lang="zh-CN" altLang="en-US" sz="1865">
                <a:latin typeface="Times New Roman" panose="02020603050405020304" pitchFamily="18" charset="0"/>
                <a:cs typeface="Times New Roman" panose="02020603050405020304" pitchFamily="18" charset="0"/>
                <a:sym typeface="+mn-ea"/>
              </a:rPr>
              <a:t>33. Navajas’ study found that the average accuracy could increase even if ________.</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A. the crowds were relatively small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B. there were occasional underestimates</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C. individuals did not communicate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D. estimates were not fully independent</a:t>
            </a:r>
            <a:endParaRPr lang="zh-CN" altLang="en-US" sz="1865">
              <a:latin typeface="Times New Roman" panose="02020603050405020304" pitchFamily="18" charset="0"/>
              <a:cs typeface="Times New Roman" panose="02020603050405020304" pitchFamily="18" charset="0"/>
              <a:sym typeface="+mn-ea"/>
            </a:endParaRPr>
          </a:p>
        </p:txBody>
      </p:sp>
      <p:sp>
        <p:nvSpPr>
          <p:cNvPr id="8" name="圆角矩形 7"/>
          <p:cNvSpPr/>
          <p:nvPr>
            <p:custDataLst>
              <p:tags r:id="rId5"/>
            </p:custDataLst>
          </p:nvPr>
        </p:nvSpPr>
        <p:spPr>
          <a:xfrm>
            <a:off x="3407833" y="5925820"/>
            <a:ext cx="3147060" cy="21844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2" name="圆角矩形 11"/>
          <p:cNvSpPr/>
          <p:nvPr>
            <p:custDataLst>
              <p:tags r:id="rId6"/>
            </p:custDataLst>
          </p:nvPr>
        </p:nvSpPr>
        <p:spPr>
          <a:xfrm>
            <a:off x="6056418" y="3339888"/>
            <a:ext cx="1419860"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 name="圆角矩形 2"/>
          <p:cNvSpPr/>
          <p:nvPr>
            <p:custDataLst>
              <p:tags r:id="rId7"/>
            </p:custDataLst>
          </p:nvPr>
        </p:nvSpPr>
        <p:spPr>
          <a:xfrm>
            <a:off x="260985" y="3621405"/>
            <a:ext cx="4672330" cy="21844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圆角矩形 4"/>
          <p:cNvSpPr/>
          <p:nvPr>
            <p:custDataLst>
              <p:tags r:id="rId8"/>
            </p:custDataLst>
          </p:nvPr>
        </p:nvSpPr>
        <p:spPr>
          <a:xfrm>
            <a:off x="6171142" y="6444403"/>
            <a:ext cx="2000673"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custDataLst>
              <p:tags r:id="rId9"/>
            </p:custDataLst>
          </p:nvPr>
        </p:nvSpPr>
        <p:spPr>
          <a:xfrm>
            <a:off x="4365413" y="3839633"/>
            <a:ext cx="2872740"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3" name="圆角矩形 12"/>
          <p:cNvSpPr/>
          <p:nvPr>
            <p:custDataLst>
              <p:tags r:id="rId10"/>
            </p:custDataLst>
          </p:nvPr>
        </p:nvSpPr>
        <p:spPr>
          <a:xfrm>
            <a:off x="7639685" y="3839633"/>
            <a:ext cx="2678007" cy="218440"/>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11"/>
            </p:custDataLst>
          </p:nvPr>
        </p:nvSpPr>
        <p:spPr>
          <a:xfrm>
            <a:off x="8316595" y="3620135"/>
            <a:ext cx="2294255" cy="219710"/>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4" name="圆角矩形 13"/>
          <p:cNvSpPr/>
          <p:nvPr>
            <p:custDataLst>
              <p:tags r:id="rId12"/>
            </p:custDataLst>
          </p:nvPr>
        </p:nvSpPr>
        <p:spPr>
          <a:xfrm>
            <a:off x="4055745" y="3288030"/>
            <a:ext cx="775970"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圆角矩形 14"/>
          <p:cNvSpPr/>
          <p:nvPr>
            <p:custDataLst>
              <p:tags r:id="rId13"/>
            </p:custDataLst>
          </p:nvPr>
        </p:nvSpPr>
        <p:spPr>
          <a:xfrm>
            <a:off x="1963420" y="4058285"/>
            <a:ext cx="2283460"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6" name="圆角矩形 15"/>
          <p:cNvSpPr/>
          <p:nvPr>
            <p:custDataLst>
              <p:tags r:id="rId14"/>
            </p:custDataLst>
          </p:nvPr>
        </p:nvSpPr>
        <p:spPr>
          <a:xfrm>
            <a:off x="1303655" y="1314450"/>
            <a:ext cx="2943225"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7" name="圆角矩形 16"/>
          <p:cNvSpPr/>
          <p:nvPr>
            <p:custDataLst>
              <p:tags r:id="rId15"/>
            </p:custDataLst>
          </p:nvPr>
        </p:nvSpPr>
        <p:spPr>
          <a:xfrm>
            <a:off x="6056630" y="2570480"/>
            <a:ext cx="2355850"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9" name="圆角矩形 18"/>
          <p:cNvSpPr/>
          <p:nvPr>
            <p:custDataLst>
              <p:tags r:id="rId16"/>
            </p:custDataLst>
          </p:nvPr>
        </p:nvSpPr>
        <p:spPr>
          <a:xfrm>
            <a:off x="179705" y="2570480"/>
            <a:ext cx="1299845" cy="28130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20" name="直接箭头连接符 19"/>
          <p:cNvCxnSpPr/>
          <p:nvPr>
            <p:custDataLst>
              <p:tags r:id="rId17"/>
            </p:custDataLst>
          </p:nvPr>
        </p:nvCxnSpPr>
        <p:spPr>
          <a:xfrm>
            <a:off x="3779520" y="1545590"/>
            <a:ext cx="1801495" cy="2377440"/>
          </a:xfrm>
          <a:prstGeom prst="straightConnector1">
            <a:avLst/>
          </a:prstGeom>
          <a:ln w="19050">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custDataLst>
              <p:tags r:id="rId18"/>
            </p:custDataLst>
          </p:nvPr>
        </p:nvCxnSpPr>
        <p:spPr>
          <a:xfrm flipH="1">
            <a:off x="889000" y="1534795"/>
            <a:ext cx="2817495" cy="1078865"/>
          </a:xfrm>
          <a:prstGeom prst="straightConnector1">
            <a:avLst/>
          </a:prstGeom>
          <a:ln w="19050">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2" name="直接箭头连接符 21"/>
          <p:cNvCxnSpPr/>
          <p:nvPr>
            <p:custDataLst>
              <p:tags r:id="rId19"/>
            </p:custDataLst>
          </p:nvPr>
        </p:nvCxnSpPr>
        <p:spPr>
          <a:xfrm>
            <a:off x="3811270" y="1597660"/>
            <a:ext cx="3110865" cy="1822450"/>
          </a:xfrm>
          <a:prstGeom prst="straightConnector1">
            <a:avLst/>
          </a:prstGeom>
          <a:ln w="19050">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3" name="直接箭头连接符 22"/>
          <p:cNvCxnSpPr/>
          <p:nvPr>
            <p:custDataLst>
              <p:tags r:id="rId20"/>
            </p:custDataLst>
          </p:nvPr>
        </p:nvCxnSpPr>
        <p:spPr>
          <a:xfrm>
            <a:off x="3727450" y="1555750"/>
            <a:ext cx="4964430" cy="2073910"/>
          </a:xfrm>
          <a:prstGeom prst="straightConnector1">
            <a:avLst/>
          </a:prstGeom>
          <a:ln w="19050">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4" name="直接箭头连接符 23"/>
          <p:cNvCxnSpPr/>
          <p:nvPr>
            <p:custDataLst>
              <p:tags r:id="rId21"/>
            </p:custDataLst>
          </p:nvPr>
        </p:nvCxnSpPr>
        <p:spPr>
          <a:xfrm>
            <a:off x="3695700" y="1545590"/>
            <a:ext cx="3205480" cy="4933315"/>
          </a:xfrm>
          <a:prstGeom prst="straightConnector1">
            <a:avLst/>
          </a:prstGeom>
          <a:ln w="19050">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custDataLst>
              <p:tags r:id="rId22"/>
            </p:custDataLst>
          </p:nvPr>
        </p:nvCxnSpPr>
        <p:spPr>
          <a:xfrm flipH="1">
            <a:off x="3224530" y="1492885"/>
            <a:ext cx="481965" cy="2566035"/>
          </a:xfrm>
          <a:prstGeom prst="straightConnector1">
            <a:avLst/>
          </a:prstGeom>
          <a:ln w="19050">
            <a:solidFill>
              <a:schemeClr val="accent3">
                <a:lumMod val="75000"/>
              </a:schemeClr>
            </a:solidFill>
            <a:tailEnd type="arrow"/>
          </a:ln>
        </p:spPr>
        <p:style>
          <a:lnRef idx="2">
            <a:schemeClr val="accent1"/>
          </a:lnRef>
          <a:fillRef idx="0">
            <a:srgbClr val="FFFFFF"/>
          </a:fillRef>
          <a:effectRef idx="0">
            <a:srgbClr val="FFFFFF"/>
          </a:effectRef>
          <a:fontRef idx="minor">
            <a:schemeClr val="tx1"/>
          </a:fontRef>
        </p:style>
      </p:cxnSp>
      <p:cxnSp>
        <p:nvCxnSpPr>
          <p:cNvPr id="49" name="直接连接符 17"/>
          <p:cNvCxnSpPr/>
          <p:nvPr>
            <p:custDataLst>
              <p:tags r:id="rId23"/>
            </p:custDataLst>
          </p:nvPr>
        </p:nvCxnSpPr>
        <p:spPr>
          <a:xfrm flipH="1" flipV="1">
            <a:off x="1894205" y="59499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6753225" y="4136390"/>
            <a:ext cx="5217795" cy="1684655"/>
            <a:chOff x="1264609" y="602796"/>
            <a:chExt cx="3525379" cy="2195074"/>
          </a:xfrm>
        </p:grpSpPr>
        <p:sp>
          <p:nvSpPr>
            <p:cNvPr id="40" name="矩形 39"/>
            <p:cNvSpPr/>
            <p:nvPr>
              <p:custDataLst>
                <p:tags r:id="rId24"/>
              </p:custDataLst>
            </p:nvPr>
          </p:nvSpPr>
          <p:spPr>
            <a:xfrm>
              <a:off x="1264609" y="863425"/>
              <a:ext cx="3525379" cy="1934445"/>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41" name="组 79"/>
            <p:cNvGrpSpPr/>
            <p:nvPr/>
          </p:nvGrpSpPr>
          <p:grpSpPr>
            <a:xfrm>
              <a:off x="1360937" y="602796"/>
              <a:ext cx="2683241" cy="568419"/>
              <a:chOff x="1360937" y="602796"/>
              <a:chExt cx="2683241" cy="568419"/>
            </a:xfrm>
          </p:grpSpPr>
          <p:sp>
            <p:nvSpPr>
              <p:cNvPr id="42" name="直角三角形 41"/>
              <p:cNvSpPr/>
              <p:nvPr>
                <p:custDataLst>
                  <p:tags r:id="rId25"/>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43" name="矩形 42"/>
              <p:cNvSpPr/>
              <p:nvPr>
                <p:custDataLst>
                  <p:tags r:id="rId26"/>
                </p:custDataLst>
              </p:nvPr>
            </p:nvSpPr>
            <p:spPr>
              <a:xfrm>
                <a:off x="1360937" y="701256"/>
                <a:ext cx="268324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44" name="页外连接符 83"/>
              <p:cNvSpPr/>
              <p:nvPr>
                <p:custDataLst>
                  <p:tags r:id="rId27"/>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45" name="矩形 44"/>
            <p:cNvSpPr/>
            <p:nvPr>
              <p:custDataLst>
                <p:tags r:id="rId28"/>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46" name="文本框 45"/>
          <p:cNvSpPr txBox="1"/>
          <p:nvPr>
            <p:custDataLst>
              <p:tags r:id="rId29"/>
            </p:custDataLst>
          </p:nvPr>
        </p:nvSpPr>
        <p:spPr>
          <a:xfrm>
            <a:off x="6817360" y="4562475"/>
            <a:ext cx="5217160" cy="1261745"/>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本文多次</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核心关键词independent 复现，</a:t>
            </a:r>
            <a:r>
              <a:rPr lang="zh-CN" altLang="en-US" sz="1600">
                <a:latin typeface="微软雅黑" panose="020B0503020204020204" charset="-122"/>
                <a:ea typeface="微软雅黑" panose="020B0503020204020204" charset="-122"/>
                <a:cs typeface="微软雅黑" panose="020B0503020204020204" charset="-122"/>
              </a:rPr>
              <a:t>在</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Navajas’ study处出现路标词</a:t>
            </a:r>
            <a:r>
              <a:rPr lang="en-US" altLang="zh-CN" sz="1600">
                <a:solidFill>
                  <a:schemeClr val="tx1"/>
                </a:solidFill>
                <a:latin typeface="微软雅黑" panose="020B0503020204020204" charset="-122"/>
                <a:ea typeface="微软雅黑" panose="020B0503020204020204" charset="-122"/>
                <a:cs typeface="微软雅黑" panose="020B0503020204020204" charset="-122"/>
              </a:rPr>
              <a:t>but</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，该研究不同点在于 further divided into smaller groups，结果 average accuracy could increase</a:t>
            </a:r>
            <a:r>
              <a:rPr lang="zh-CN" altLang="en-US" sz="1600">
                <a:latin typeface="微软雅黑" panose="020B0503020204020204" charset="-122"/>
                <a:ea typeface="微软雅黑" panose="020B0503020204020204" charset="-122"/>
                <a:cs typeface="微软雅黑" panose="020B0503020204020204" charset="-122"/>
              </a:rPr>
              <a:t>。group discussion与 not fully independent信息同义匹配。</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30"/>
            </p:custDataLst>
          </p:nvPr>
        </p:nvSpPr>
        <p:spPr>
          <a:xfrm>
            <a:off x="7787640" y="4211955"/>
            <a:ext cx="3039110"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抓住核心关键词复现与呼应</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pic>
        <p:nvPicPr>
          <p:cNvPr id="48" name="图片 47"/>
          <p:cNvPicPr>
            <a:picLocks noChangeAspect="1"/>
          </p:cNvPicPr>
          <p:nvPr>
            <p:custDataLst>
              <p:tags r:id="rId31"/>
            </p:custDataLst>
          </p:nvPr>
        </p:nvPicPr>
        <p:blipFill>
          <a:blip r:embed="rId32"/>
          <a:stretch>
            <a:fillRect/>
          </a:stretch>
        </p:blipFill>
        <p:spPr>
          <a:xfrm>
            <a:off x="181610" y="2673985"/>
            <a:ext cx="650240" cy="797560"/>
          </a:xfrm>
          <a:prstGeom prst="rect">
            <a:avLst/>
          </a:prstGeom>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2448560" y="101600"/>
            <a:ext cx="9585959" cy="659372"/>
            <a:chOff x="1267665" y="297419"/>
            <a:chExt cx="6219060" cy="791924"/>
          </a:xfrm>
        </p:grpSpPr>
        <p:sp>
          <p:nvSpPr>
            <p:cNvPr id="6" name="文本框 5"/>
            <p:cNvSpPr txBox="1"/>
            <p:nvPr>
              <p:custDataLst>
                <p:tags r:id="rId1"/>
              </p:custDataLst>
            </p:nvPr>
          </p:nvSpPr>
          <p:spPr>
            <a:xfrm>
              <a:off x="1267665" y="297419"/>
              <a:ext cx="6219060"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D</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篇阅读高分突破思维策略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2" name="图片 1"/>
          <p:cNvPicPr>
            <a:picLocks noChangeAspect="1"/>
          </p:cNvPicPr>
          <p:nvPr>
            <p:custDataLst>
              <p:tags r:id="rId3"/>
            </p:custDataLst>
          </p:nvPr>
        </p:nvPicPr>
        <p:blipFill>
          <a:blip r:embed="rId4"/>
          <a:srcRect l="9755" t="13732" r="8170" b="6199"/>
          <a:stretch>
            <a:fillRect/>
          </a:stretch>
        </p:blipFill>
        <p:spPr>
          <a:xfrm>
            <a:off x="0" y="-27093"/>
            <a:ext cx="2448560" cy="722207"/>
          </a:xfrm>
          <a:prstGeom prst="rect">
            <a:avLst/>
          </a:prstGeom>
        </p:spPr>
      </p:pic>
      <p:sp>
        <p:nvSpPr>
          <p:cNvPr id="4" name="文本框 3"/>
          <p:cNvSpPr txBox="1"/>
          <p:nvPr/>
        </p:nvSpPr>
        <p:spPr>
          <a:xfrm>
            <a:off x="179493" y="740833"/>
            <a:ext cx="11855027" cy="5079153"/>
          </a:xfrm>
          <a:prstGeom prst="rect">
            <a:avLst/>
          </a:prstGeom>
          <a:noFill/>
          <a:ln>
            <a:solidFill>
              <a:schemeClr val="tx2">
                <a:lumMod val="40000"/>
                <a:lumOff val="60000"/>
              </a:schemeClr>
            </a:solidFill>
          </a:ln>
        </p:spPr>
        <p:txBody>
          <a:bodyPr wrap="square" rtlCol="0" anchor="t">
            <a:noAutofit/>
          </a:bodyPr>
          <a:p>
            <a:pPr indent="0" fontAlgn="auto">
              <a:lnSpc>
                <a:spcPts val="200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On March 7, 1907, the English statistician Francis Galton published a paper which illustrated what has come to be known as the “wisdom of crowds” effect. The experiment of estimation he conducted showed that in some cases, the average of a large number of independent estimates could be quite accurate.</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This effect capitalizes on the fact that when people make errors, those errors aren’t always the same. Some people will tend to overestimate, and some to underestimate. When enough of these errors are averaged together, they cancel each other out, resulting in a more accurate estimate. If people are similar and tend to make the same errors, then their errors won’t cancel each other out. In more technical terms, the wisdom of crowds requires that people’s estimates be independent. If for whatever reasons, people’s errors become correlated or dependent, the accuracy of the estimate will go down.</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But a new study led by Joaquin Navajas offered an interesting twist (转折) on this classic phenomenon. The key finding of the study was that when crowds were further divided into smaller groups that were allowed to have a discussion, the averages from these groups were more accurate than those from an equal number of independent individuals. For instance, the average obtained from the estimates of four discussion groups of five was significantly more accurate than the average obtained from 20 independent individuals.</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a follow-up study with 100 university students, the researchers tried to get a better sense of what the group members actually did in their discussion. Did they tend to go with those most confident about their estimates? Did they follow those least willing to change their minds? This happened some of the time, but it wasn’t the dominant response. Most frequently, the groups reported that they “shared arguments and reasoned together.” Somehow, these arguments and reasoning resulted in a global reduction in error. Although the studies led by Navajas have limitations and many questions remain</a:t>
            </a:r>
            <a:r>
              <a:rPr lang="en-US" altLang="zh-CN" sz="1865">
                <a:latin typeface="Times New Roman" panose="02020603050405020304" pitchFamily="18" charset="0"/>
                <a:cs typeface="Times New Roman" panose="02020603050405020304" pitchFamily="18" charset="0"/>
              </a:rPr>
              <a:t>,</a:t>
            </a:r>
            <a:r>
              <a:rPr lang="zh-CN" altLang="en-US" sz="1865">
                <a:latin typeface="Times New Roman" panose="02020603050405020304" pitchFamily="18" charset="0"/>
                <a:cs typeface="Times New Roman" panose="02020603050405020304" pitchFamily="18" charset="0"/>
              </a:rPr>
              <a:t> the potential implications for group discussion and decision-making are enormous.</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nvSpPr>
        <p:spPr>
          <a:xfrm>
            <a:off x="179493" y="5865707"/>
            <a:ext cx="11855027" cy="860425"/>
          </a:xfrm>
          <a:prstGeom prst="rect">
            <a:avLst/>
          </a:prstGeom>
          <a:noFill/>
          <a:ln>
            <a:solidFill>
              <a:schemeClr val="accent6">
                <a:lumMod val="40000"/>
                <a:lumOff val="60000"/>
              </a:schemeClr>
            </a:solidFill>
          </a:ln>
        </p:spPr>
        <p:txBody>
          <a:bodyPr wrap="square" rtlCol="0" anchor="t">
            <a:spAutoFit/>
          </a:bodyPr>
          <a:p>
            <a:pPr indent="0" fontAlgn="auto">
              <a:lnSpc>
                <a:spcPts val="2000"/>
              </a:lnSpc>
            </a:pPr>
            <a:r>
              <a:rPr lang="zh-CN" altLang="en-US" sz="1865">
                <a:latin typeface="Times New Roman" panose="02020603050405020304" pitchFamily="18" charset="0"/>
                <a:cs typeface="Times New Roman" panose="02020603050405020304" pitchFamily="18" charset="0"/>
                <a:sym typeface="+mn-ea"/>
              </a:rPr>
              <a:t>34. What did the follow-up study focus on?</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00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A. The size of the groups.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B. The dominant members.</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00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C. The discussion process.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D. The individual estimates.</a:t>
            </a:r>
            <a:endParaRPr lang="zh-CN" altLang="en-US" sz="1865">
              <a:latin typeface="Times New Roman" panose="02020603050405020304" pitchFamily="18" charset="0"/>
              <a:cs typeface="Times New Roman" panose="02020603050405020304" pitchFamily="18" charset="0"/>
              <a:sym typeface="+mn-ea"/>
            </a:endParaRPr>
          </a:p>
        </p:txBody>
      </p:sp>
      <p:sp>
        <p:nvSpPr>
          <p:cNvPr id="18" name="圆角矩形 17"/>
          <p:cNvSpPr/>
          <p:nvPr>
            <p:custDataLst>
              <p:tags r:id="rId5"/>
            </p:custDataLst>
          </p:nvPr>
        </p:nvSpPr>
        <p:spPr>
          <a:xfrm>
            <a:off x="2352040" y="4555913"/>
            <a:ext cx="1756833"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8" name="圆角矩形 7"/>
          <p:cNvSpPr/>
          <p:nvPr>
            <p:custDataLst>
              <p:tags r:id="rId6"/>
            </p:custDataLst>
          </p:nvPr>
        </p:nvSpPr>
        <p:spPr>
          <a:xfrm>
            <a:off x="716280" y="4293447"/>
            <a:ext cx="2396067" cy="25569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2" name="圆角矩形 11"/>
          <p:cNvSpPr/>
          <p:nvPr>
            <p:custDataLst>
              <p:tags r:id="rId7"/>
            </p:custDataLst>
          </p:nvPr>
        </p:nvSpPr>
        <p:spPr>
          <a:xfrm>
            <a:off x="7632700" y="4293447"/>
            <a:ext cx="1877907" cy="255693"/>
          </a:xfrm>
          <a:prstGeom prst="roundRect">
            <a:avLst/>
          </a:prstGeom>
          <a:solidFill>
            <a:srgbClr val="92D050">
              <a:alpha val="42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 name="圆角矩形 2"/>
          <p:cNvSpPr/>
          <p:nvPr>
            <p:custDataLst>
              <p:tags r:id="rId8"/>
            </p:custDataLst>
          </p:nvPr>
        </p:nvSpPr>
        <p:spPr>
          <a:xfrm>
            <a:off x="1967653" y="5925820"/>
            <a:ext cx="1598507" cy="255693"/>
          </a:xfrm>
          <a:prstGeom prst="roundRect">
            <a:avLst/>
          </a:prstGeom>
          <a:solidFill>
            <a:srgbClr val="FF0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9"/>
            </p:custDataLst>
          </p:nvPr>
        </p:nvSpPr>
        <p:spPr>
          <a:xfrm>
            <a:off x="1210733" y="4581313"/>
            <a:ext cx="1076960" cy="2556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0" name="圆角矩形 9"/>
          <p:cNvSpPr/>
          <p:nvPr>
            <p:custDataLst>
              <p:tags r:id="rId10"/>
            </p:custDataLst>
          </p:nvPr>
        </p:nvSpPr>
        <p:spPr>
          <a:xfrm>
            <a:off x="4272280" y="4581313"/>
            <a:ext cx="977900" cy="2556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3" name="圆角矩形 12"/>
          <p:cNvSpPr/>
          <p:nvPr>
            <p:custDataLst>
              <p:tags r:id="rId11"/>
            </p:custDataLst>
          </p:nvPr>
        </p:nvSpPr>
        <p:spPr>
          <a:xfrm>
            <a:off x="10629053" y="4549140"/>
            <a:ext cx="1179407" cy="2556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圆角矩形 14"/>
          <p:cNvSpPr/>
          <p:nvPr>
            <p:custDataLst>
              <p:tags r:id="rId12"/>
            </p:custDataLst>
          </p:nvPr>
        </p:nvSpPr>
        <p:spPr>
          <a:xfrm>
            <a:off x="1210733" y="6405880"/>
            <a:ext cx="1031240" cy="281093"/>
          </a:xfrm>
          <a:prstGeom prst="roundRect">
            <a:avLst/>
          </a:prstGeom>
          <a:solidFill>
            <a:srgbClr val="FFC00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6" name="圆角矩形 15"/>
          <p:cNvSpPr/>
          <p:nvPr>
            <p:custDataLst>
              <p:tags r:id="rId13"/>
            </p:custDataLst>
          </p:nvPr>
        </p:nvSpPr>
        <p:spPr>
          <a:xfrm>
            <a:off x="2241973" y="6405880"/>
            <a:ext cx="1076960" cy="2556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7" name="圆角矩形 16"/>
          <p:cNvSpPr/>
          <p:nvPr>
            <p:custDataLst>
              <p:tags r:id="rId14"/>
            </p:custDataLst>
          </p:nvPr>
        </p:nvSpPr>
        <p:spPr>
          <a:xfrm>
            <a:off x="4222327" y="5061373"/>
            <a:ext cx="4561840" cy="2556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49" name="直接连接符 17"/>
          <p:cNvCxnSpPr/>
          <p:nvPr>
            <p:custDataLst>
              <p:tags r:id="rId15"/>
            </p:custDataLst>
          </p:nvPr>
        </p:nvCxnSpPr>
        <p:spPr>
          <a:xfrm flipH="1" flipV="1">
            <a:off x="1894205" y="59499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3795395" y="1263015"/>
            <a:ext cx="8123555" cy="2686050"/>
            <a:chOff x="1264609" y="602796"/>
            <a:chExt cx="5535322" cy="2899186"/>
          </a:xfrm>
        </p:grpSpPr>
        <p:sp>
          <p:nvSpPr>
            <p:cNvPr id="40" name="矩形 39"/>
            <p:cNvSpPr/>
            <p:nvPr>
              <p:custDataLst>
                <p:tags r:id="rId16"/>
              </p:custDataLst>
            </p:nvPr>
          </p:nvSpPr>
          <p:spPr>
            <a:xfrm>
              <a:off x="1264609" y="863425"/>
              <a:ext cx="5535322" cy="2638557"/>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41" name="组 79"/>
            <p:cNvGrpSpPr/>
            <p:nvPr/>
          </p:nvGrpSpPr>
          <p:grpSpPr>
            <a:xfrm>
              <a:off x="1360937" y="602796"/>
              <a:ext cx="2683241" cy="568419"/>
              <a:chOff x="1360937" y="602796"/>
              <a:chExt cx="2683241" cy="568419"/>
            </a:xfrm>
          </p:grpSpPr>
          <p:sp>
            <p:nvSpPr>
              <p:cNvPr id="42" name="直角三角形 41"/>
              <p:cNvSpPr/>
              <p:nvPr>
                <p:custDataLst>
                  <p:tags r:id="rId17"/>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43" name="矩形 42"/>
              <p:cNvSpPr/>
              <p:nvPr>
                <p:custDataLst>
                  <p:tags r:id="rId18"/>
                </p:custDataLst>
              </p:nvPr>
            </p:nvSpPr>
            <p:spPr>
              <a:xfrm>
                <a:off x="1360937" y="701256"/>
                <a:ext cx="268324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44" name="页外连接符 83"/>
              <p:cNvSpPr/>
              <p:nvPr>
                <p:custDataLst>
                  <p:tags r:id="rId19"/>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45" name="矩形 44"/>
            <p:cNvSpPr/>
            <p:nvPr>
              <p:custDataLst>
                <p:tags r:id="rId20"/>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46" name="文本框 45"/>
          <p:cNvSpPr txBox="1"/>
          <p:nvPr>
            <p:custDataLst>
              <p:tags r:id="rId21"/>
            </p:custDataLst>
          </p:nvPr>
        </p:nvSpPr>
        <p:spPr>
          <a:xfrm>
            <a:off x="3882390" y="1856105"/>
            <a:ext cx="7980680" cy="2011045"/>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en-US" sz="1400">
                <a:latin typeface="微软雅黑" panose="020B0503020204020204" charset="-122"/>
                <a:ea typeface="微软雅黑" panose="020B0503020204020204" charset="-122"/>
                <a:cs typeface="微软雅黑" panose="020B0503020204020204" charset="-122"/>
                <a:sym typeface="+mn-ea"/>
              </a:rPr>
              <a:t> </a:t>
            </a:r>
            <a:r>
              <a:rPr b="1">
                <a:solidFill>
                  <a:srgbClr val="C00000"/>
                </a:solidFill>
                <a:latin typeface="微软雅黑" panose="020B0503020204020204" charset="-122"/>
                <a:ea typeface="微软雅黑" panose="020B0503020204020204" charset="-122"/>
                <a:cs typeface="微软雅黑" panose="020B0503020204020204" charset="-122"/>
                <a:sym typeface="+mn-ea"/>
              </a:rPr>
              <a:t>善于扫描同义词/同话题词</a:t>
            </a:r>
            <a:r>
              <a:rPr lang="en-US"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小句</a:t>
            </a:r>
            <a:r>
              <a:rPr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b="1">
                <a:solidFill>
                  <a:srgbClr val="C00000"/>
                </a:solidFill>
                <a:latin typeface="微软雅黑" panose="020B0503020204020204" charset="-122"/>
                <a:ea typeface="微软雅黑" panose="020B0503020204020204" charset="-122"/>
                <a:cs typeface="微软雅黑" panose="020B0503020204020204" charset="-122"/>
                <a:sym typeface="+mn-ea"/>
              </a:rPr>
              <a:t>快速</a:t>
            </a:r>
            <a:r>
              <a:rPr b="1">
                <a:solidFill>
                  <a:srgbClr val="C00000"/>
                </a:solidFill>
                <a:latin typeface="微软雅黑" panose="020B0503020204020204" charset="-122"/>
                <a:ea typeface="微软雅黑" panose="020B0503020204020204" charset="-122"/>
                <a:cs typeface="微软雅黑" panose="020B0503020204020204" charset="-122"/>
                <a:sym typeface="+mn-ea"/>
              </a:rPr>
              <a:t>捕捉一些意义相同、相似、相反的词</a:t>
            </a:r>
            <a:r>
              <a:rPr lang="en-US" b="1">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C00000"/>
                </a:solidFill>
                <a:latin typeface="微软雅黑" panose="020B0503020204020204" charset="-122"/>
                <a:ea typeface="微软雅黑" panose="020B0503020204020204" charset="-122"/>
                <a:cs typeface="微软雅黑" panose="020B0503020204020204" charset="-122"/>
                <a:sym typeface="+mn-ea"/>
              </a:rPr>
              <a:t>小句</a:t>
            </a:r>
            <a:r>
              <a:rPr b="1">
                <a:solidFill>
                  <a:srgbClr val="C00000"/>
                </a:solidFill>
                <a:latin typeface="微软雅黑" panose="020B0503020204020204" charset="-122"/>
                <a:ea typeface="微软雅黑" panose="020B0503020204020204" charset="-122"/>
                <a:cs typeface="微软雅黑" panose="020B0503020204020204" charset="-122"/>
                <a:sym typeface="+mn-ea"/>
              </a:rPr>
              <a:t>，联系在一起，建构语义场，促进语篇理解</a:t>
            </a:r>
            <a:r>
              <a:rPr lang="zh-CN" b="1">
                <a:solidFill>
                  <a:srgbClr val="C00000"/>
                </a:solidFill>
                <a:latin typeface="微软雅黑" panose="020B0503020204020204" charset="-122"/>
                <a:ea typeface="微软雅黑" panose="020B0503020204020204" charset="-122"/>
                <a:cs typeface="微软雅黑" panose="020B0503020204020204" charset="-122"/>
                <a:sym typeface="+mn-ea"/>
              </a:rPr>
              <a:t>，秒杀正确答案。</a:t>
            </a:r>
            <a:endParaRPr lang="zh-CN" b="1">
              <a:solidFill>
                <a:srgbClr val="C00000"/>
              </a:solidFill>
              <a:latin typeface="微软雅黑" panose="020B0503020204020204" charset="-122"/>
              <a:ea typeface="微软雅黑" panose="020B0503020204020204" charset="-122"/>
              <a:cs typeface="微软雅黑" panose="020B0503020204020204" charset="-122"/>
              <a:sym typeface="+mn-ea"/>
            </a:endParaRPr>
          </a:p>
          <a:p>
            <a:r>
              <a:rPr lang="zh-CN">
                <a:latin typeface="微软雅黑" panose="020B0503020204020204" charset="-122"/>
                <a:ea typeface="微软雅黑" panose="020B0503020204020204" charset="-122"/>
                <a:cs typeface="微软雅黑" panose="020B0503020204020204" charset="-122"/>
                <a:sym typeface="+mn-ea"/>
              </a:rPr>
              <a:t> </a:t>
            </a:r>
            <a:r>
              <a:rPr lang="zh-CN">
                <a:solidFill>
                  <a:schemeClr val="tx1"/>
                </a:solidFill>
                <a:latin typeface="微软雅黑" panose="020B0503020204020204" charset="-122"/>
                <a:ea typeface="微软雅黑" panose="020B0503020204020204" charset="-122"/>
                <a:cs typeface="微软雅黑" panose="020B0503020204020204" charset="-122"/>
                <a:sym typeface="+mn-ea"/>
              </a:rPr>
              <a:t> 本题重点在what the group members actually did in their discussion的理解，通过下文小句关系Did they...?Did they...? they “shared arguments and reasoned together. 形成语义概括 discussion process，并与actually did信息同义匹配</a:t>
            </a:r>
            <a:r>
              <a:rPr lang="zh-CN" sz="1800">
                <a:solidFill>
                  <a:schemeClr val="tx1"/>
                </a:solidFill>
                <a:latin typeface="微软雅黑" panose="020B0503020204020204" charset="-122"/>
                <a:ea typeface="微软雅黑" panose="020B0503020204020204" charset="-122"/>
                <a:cs typeface="微软雅黑" panose="020B0503020204020204" charset="-122"/>
              </a:rPr>
              <a:t>。</a:t>
            </a:r>
            <a:r>
              <a:rPr lang="zh-CN" sz="1800" b="1">
                <a:solidFill>
                  <a:srgbClr val="C00000"/>
                </a:solidFill>
                <a:latin typeface="微软雅黑" panose="020B0503020204020204" charset="-122"/>
                <a:ea typeface="微软雅黑" panose="020B0503020204020204" charset="-122"/>
                <a:cs typeface="微软雅黑" panose="020B0503020204020204" charset="-122"/>
              </a:rPr>
              <a:t>小句关系是逻辑-语义连贯的重要形式，</a:t>
            </a:r>
            <a:r>
              <a:rPr lang="zh-CN" sz="1800">
                <a:solidFill>
                  <a:schemeClr val="tx1"/>
                </a:solidFill>
                <a:latin typeface="微软雅黑" panose="020B0503020204020204" charset="-122"/>
                <a:ea typeface="微软雅黑" panose="020B0503020204020204" charset="-122"/>
                <a:cs typeface="微软雅黑" panose="020B0503020204020204" charset="-122"/>
              </a:rPr>
              <a:t>考生要善于将语篇中一个或一组小句与另一个或一组小句之间建构逻辑-语义关系。</a:t>
            </a:r>
            <a:endParaRPr lang="zh-CN" sz="18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22"/>
            </p:custDataLst>
          </p:nvPr>
        </p:nvSpPr>
        <p:spPr>
          <a:xfrm>
            <a:off x="4829810" y="1338580"/>
            <a:ext cx="3039110" cy="451485"/>
          </a:xfrm>
          <a:prstGeom prst="rect">
            <a:avLst/>
          </a:prstGeom>
          <a:noFill/>
        </p:spPr>
        <p:txBody>
          <a:bodyPr wrap="square" rtlCol="0" anchor="t">
            <a:no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搭建信息流flow的通道</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5" name="圆角矩形 4"/>
          <p:cNvSpPr/>
          <p:nvPr>
            <p:custDataLst>
              <p:tags r:id="rId23"/>
            </p:custDataLst>
          </p:nvPr>
        </p:nvSpPr>
        <p:spPr>
          <a:xfrm>
            <a:off x="3372485" y="5926455"/>
            <a:ext cx="1102360" cy="255905"/>
          </a:xfrm>
          <a:prstGeom prst="roundRect">
            <a:avLst/>
          </a:prstGeom>
          <a:solidFill>
            <a:srgbClr val="92D050">
              <a:alpha val="42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7893" name="组合 2"/>
          <p:cNvGrpSpPr/>
          <p:nvPr/>
        </p:nvGrpSpPr>
        <p:grpSpPr>
          <a:xfrm>
            <a:off x="2448560" y="101600"/>
            <a:ext cx="9585959" cy="659372"/>
            <a:chOff x="1267665" y="297419"/>
            <a:chExt cx="6219060" cy="791924"/>
          </a:xfrm>
        </p:grpSpPr>
        <p:sp>
          <p:nvSpPr>
            <p:cNvPr id="6" name="文本框 5"/>
            <p:cNvSpPr txBox="1"/>
            <p:nvPr>
              <p:custDataLst>
                <p:tags r:id="rId1"/>
              </p:custDataLst>
            </p:nvPr>
          </p:nvSpPr>
          <p:spPr>
            <a:xfrm>
              <a:off x="1267665" y="297419"/>
              <a:ext cx="6219060" cy="700878"/>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2023年6月全国新课标I卷</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D</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篇阅读高分突破思维策略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sp>
          <p:nvSpPr>
            <p:cNvPr id="11" name="文本框 10"/>
            <p:cNvSpPr txBox="1"/>
            <p:nvPr>
              <p:custDataLst>
                <p:tags r:id="rId2"/>
              </p:custDataLst>
            </p:nvPr>
          </p:nvSpPr>
          <p:spPr>
            <a:xfrm>
              <a:off x="1267665" y="758352"/>
              <a:ext cx="4885992" cy="330991"/>
            </a:xfrm>
            <a:prstGeom prst="rect">
              <a:avLst/>
            </a:prstGeom>
            <a:noFill/>
          </p:spPr>
          <p:txBody>
            <a:bodyPr>
              <a:spAutoFit/>
              <a:scene3d>
                <a:camera prst="orthographicFront"/>
                <a:lightRig rig="threePt" dir="t"/>
              </a:scene3d>
              <a:sp3d contourW="12700"/>
            </a:bodyPr>
            <a:p>
              <a:pPr marR="0" defTabSz="457200" eaLnBrk="1" hangingPunct="1">
                <a:lnSpc>
                  <a:spcPct val="120000"/>
                </a:lnSpc>
                <a:buClrTx/>
                <a:buSzTx/>
                <a:buFont typeface="Arial" panose="020B0604020202020204" pitchFamily="34" charset="0"/>
                <a:buNone/>
                <a:defRPr/>
              </a:pPr>
              <a:endParaRPr kumimoji="0" lang="en-US" altLang="zh-CN" sz="1000" kern="1200" cap="none" spc="0" normalizeH="0" baseline="0" noProof="1">
                <a:solidFill>
                  <a:schemeClr val="bg1">
                    <a:lumMod val="50000"/>
                  </a:schemeClr>
                </a:solidFill>
                <a:latin typeface="+mj-ea"/>
                <a:ea typeface="+mj-ea"/>
                <a:cs typeface="+mn-cs"/>
                <a:sym typeface="+mn-ea"/>
              </a:endParaRPr>
            </a:p>
          </p:txBody>
        </p:sp>
      </p:grpSp>
      <p:pic>
        <p:nvPicPr>
          <p:cNvPr id="2" name="图片 1"/>
          <p:cNvPicPr>
            <a:picLocks noChangeAspect="1"/>
          </p:cNvPicPr>
          <p:nvPr>
            <p:custDataLst>
              <p:tags r:id="rId3"/>
            </p:custDataLst>
          </p:nvPr>
        </p:nvPicPr>
        <p:blipFill>
          <a:blip r:embed="rId4"/>
          <a:srcRect l="9755" t="13732" r="8170" b="6199"/>
          <a:stretch>
            <a:fillRect/>
          </a:stretch>
        </p:blipFill>
        <p:spPr>
          <a:xfrm>
            <a:off x="0" y="-27093"/>
            <a:ext cx="2448560" cy="722207"/>
          </a:xfrm>
          <a:prstGeom prst="rect">
            <a:avLst/>
          </a:prstGeom>
        </p:spPr>
      </p:pic>
      <p:sp>
        <p:nvSpPr>
          <p:cNvPr id="4" name="文本框 3"/>
          <p:cNvSpPr txBox="1"/>
          <p:nvPr/>
        </p:nvSpPr>
        <p:spPr>
          <a:xfrm>
            <a:off x="179493" y="740833"/>
            <a:ext cx="11855027" cy="5079153"/>
          </a:xfrm>
          <a:prstGeom prst="rect">
            <a:avLst/>
          </a:prstGeom>
          <a:noFill/>
          <a:ln>
            <a:solidFill>
              <a:schemeClr val="tx2">
                <a:lumMod val="40000"/>
                <a:lumOff val="60000"/>
              </a:schemeClr>
            </a:solidFill>
          </a:ln>
        </p:spPr>
        <p:txBody>
          <a:bodyPr wrap="square" rtlCol="0" anchor="t">
            <a:noAutofit/>
          </a:bodyPr>
          <a:p>
            <a:pPr indent="0" fontAlgn="auto">
              <a:lnSpc>
                <a:spcPts val="2000"/>
              </a:lnSpc>
            </a:pPr>
            <a:r>
              <a:rPr lang="en-US" altLang="zh-CN" sz="1865"/>
              <a:t>   </a:t>
            </a: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On March 7, 1907, the English statistician Francis Galton published a paper which illustrated what has come to be known as the “wisdom of crowds” effect. The experiment of estimation he conducted showed that in some cases, the average of a large number of independent estimates could be quite accurate.</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This effect capitalizes on the fact that when people make errors, those errors aren’t always the same. Some people will tend to overestimate, and some to underestimate. When enough of these errors are averaged together, they cancel each other out, resulting in a more accurate estimate. If people are similar and tend to make the same errors, then their errors won’t cancel each other out. In more technical terms, the wisdom of crowds requires that people’s estimates be independent. If for whatever reasons, people’s errors become correlated or dependent, the accuracy of the estimate will go down.</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But a new study led by Joaquin Navajas offered an interesting twist (转折) on this classic phenomenon. The key finding of the study was that when crowds were further divided into smaller groups that were allowed to have a discussion, the averages from these groups were more accurate than those from an equal number of independent individuals. For instance, the average obtained from the estimates of four discussion groups of five was significantly more accurate than the average obtained from 20 independent individuals.</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r>
              <a:rPr lang="en-US" altLang="zh-CN" sz="1865">
                <a:latin typeface="Times New Roman" panose="02020603050405020304" pitchFamily="18" charset="0"/>
                <a:cs typeface="Times New Roman" panose="02020603050405020304" pitchFamily="18" charset="0"/>
              </a:rPr>
              <a:t>      </a:t>
            </a:r>
            <a:r>
              <a:rPr lang="zh-CN" altLang="en-US" sz="1865">
                <a:latin typeface="Times New Roman" panose="02020603050405020304" pitchFamily="18" charset="0"/>
                <a:cs typeface="Times New Roman" panose="02020603050405020304" pitchFamily="18" charset="0"/>
              </a:rPr>
              <a:t>In a follow-up study with 100 university students, the researchers tried to get a better sense of what the group members actually did in their discussion. Did they tend to go with those most confident about their estimates? Did they follow those least willing to change their minds? This happened some of the time, but it wasn’t the dominant response. Most frequently, the groups reported that they “shared arguments and reasoned together.” Somehow, these arguments and reasoning resulted in a global reduction in error. Although the studies led by Navajas have limitations and many questions remain</a:t>
            </a:r>
            <a:r>
              <a:rPr lang="en-US" altLang="zh-CN" sz="1865">
                <a:latin typeface="Times New Roman" panose="02020603050405020304" pitchFamily="18" charset="0"/>
                <a:cs typeface="Times New Roman" panose="02020603050405020304" pitchFamily="18" charset="0"/>
              </a:rPr>
              <a:t>,</a:t>
            </a:r>
            <a:r>
              <a:rPr lang="zh-CN" altLang="en-US" sz="1865">
                <a:latin typeface="Times New Roman" panose="02020603050405020304" pitchFamily="18" charset="0"/>
                <a:cs typeface="Times New Roman" panose="02020603050405020304" pitchFamily="18" charset="0"/>
              </a:rPr>
              <a:t> the potential implications for group discussion and decision-making are enormous.</a:t>
            </a:r>
            <a:endParaRPr lang="zh-CN" altLang="en-US" sz="1865">
              <a:latin typeface="Times New Roman" panose="02020603050405020304" pitchFamily="18" charset="0"/>
              <a:cs typeface="Times New Roman" panose="02020603050405020304" pitchFamily="18" charset="0"/>
            </a:endParaRPr>
          </a:p>
          <a:p>
            <a:pPr indent="0" fontAlgn="auto">
              <a:lnSpc>
                <a:spcPts val="2000"/>
              </a:lnSpc>
            </a:pPr>
            <a:endParaRPr lang="zh-CN" altLang="en-US" sz="1865">
              <a:latin typeface="Times New Roman" panose="02020603050405020304" pitchFamily="18" charset="0"/>
              <a:cs typeface="Times New Roman" panose="02020603050405020304" pitchFamily="18" charset="0"/>
            </a:endParaRPr>
          </a:p>
        </p:txBody>
      </p:sp>
      <p:sp>
        <p:nvSpPr>
          <p:cNvPr id="7" name="文本框 6"/>
          <p:cNvSpPr txBox="1"/>
          <p:nvPr/>
        </p:nvSpPr>
        <p:spPr>
          <a:xfrm>
            <a:off x="179493" y="5925820"/>
            <a:ext cx="11855027" cy="603885"/>
          </a:xfrm>
          <a:prstGeom prst="rect">
            <a:avLst/>
          </a:prstGeom>
          <a:noFill/>
          <a:ln>
            <a:solidFill>
              <a:schemeClr val="accent6">
                <a:lumMod val="40000"/>
                <a:lumOff val="60000"/>
              </a:schemeClr>
            </a:solidFill>
          </a:ln>
        </p:spPr>
        <p:txBody>
          <a:bodyPr wrap="square" rtlCol="0" anchor="t">
            <a:spAutoFit/>
          </a:bodyPr>
          <a:p>
            <a:pPr indent="0" fontAlgn="auto">
              <a:lnSpc>
                <a:spcPts val="2000"/>
              </a:lnSpc>
            </a:pPr>
            <a:r>
              <a:rPr lang="zh-CN" altLang="en-US" sz="1865">
                <a:latin typeface="Times New Roman" panose="02020603050405020304" pitchFamily="18" charset="0"/>
                <a:cs typeface="Times New Roman" panose="02020603050405020304" pitchFamily="18" charset="0"/>
                <a:sym typeface="+mn-ea"/>
              </a:rPr>
              <a:t>35. What is the author’s attitude toward Navajas’ studies?</a:t>
            </a:r>
            <a:endParaRPr lang="zh-CN" altLang="en-US" sz="1865">
              <a:latin typeface="Times New Roman" panose="02020603050405020304" pitchFamily="18" charset="0"/>
              <a:cs typeface="Times New Roman" panose="02020603050405020304" pitchFamily="18" charset="0"/>
              <a:sym typeface="+mn-ea"/>
            </a:endParaRPr>
          </a:p>
          <a:p>
            <a:pPr indent="0" fontAlgn="auto">
              <a:lnSpc>
                <a:spcPts val="2000"/>
              </a:lnSpc>
            </a:pP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A. Unclear.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B. Dismissive.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C. Doubtful.	</a:t>
            </a:r>
            <a:r>
              <a:rPr lang="en-US" altLang="zh-CN" sz="1865">
                <a:latin typeface="Times New Roman" panose="02020603050405020304" pitchFamily="18" charset="0"/>
                <a:cs typeface="Times New Roman" panose="02020603050405020304" pitchFamily="18" charset="0"/>
                <a:sym typeface="+mn-ea"/>
              </a:rPr>
              <a:t>                </a:t>
            </a:r>
            <a:r>
              <a:rPr lang="zh-CN" altLang="en-US" sz="1865">
                <a:latin typeface="Times New Roman" panose="02020603050405020304" pitchFamily="18" charset="0"/>
                <a:cs typeface="Times New Roman" panose="02020603050405020304" pitchFamily="18" charset="0"/>
                <a:sym typeface="+mn-ea"/>
              </a:rPr>
              <a:t>D. Approving.</a:t>
            </a:r>
            <a:endParaRPr lang="zh-CN" altLang="en-US" sz="1865">
              <a:latin typeface="Times New Roman" panose="02020603050405020304" pitchFamily="18" charset="0"/>
              <a:cs typeface="Times New Roman" panose="02020603050405020304" pitchFamily="18" charset="0"/>
              <a:sym typeface="+mn-ea"/>
            </a:endParaRPr>
          </a:p>
        </p:txBody>
      </p:sp>
      <p:sp>
        <p:nvSpPr>
          <p:cNvPr id="12" name="圆角矩形 11"/>
          <p:cNvSpPr/>
          <p:nvPr>
            <p:custDataLst>
              <p:tags r:id="rId5"/>
            </p:custDataLst>
          </p:nvPr>
        </p:nvSpPr>
        <p:spPr>
          <a:xfrm>
            <a:off x="7920567" y="5541433"/>
            <a:ext cx="1064260" cy="2810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6" name="圆角矩形 15"/>
          <p:cNvSpPr/>
          <p:nvPr>
            <p:custDataLst>
              <p:tags r:id="rId6"/>
            </p:custDataLst>
          </p:nvPr>
        </p:nvSpPr>
        <p:spPr>
          <a:xfrm>
            <a:off x="8791575" y="6226387"/>
            <a:ext cx="1076960" cy="2556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3" name="圆角矩形 2"/>
          <p:cNvSpPr/>
          <p:nvPr>
            <p:custDataLst>
              <p:tags r:id="rId7"/>
            </p:custDataLst>
          </p:nvPr>
        </p:nvSpPr>
        <p:spPr>
          <a:xfrm>
            <a:off x="1104265" y="5604510"/>
            <a:ext cx="2333625" cy="218440"/>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 name="圆角矩形 4"/>
          <p:cNvSpPr/>
          <p:nvPr>
            <p:custDataLst>
              <p:tags r:id="rId8"/>
            </p:custDataLst>
          </p:nvPr>
        </p:nvSpPr>
        <p:spPr>
          <a:xfrm>
            <a:off x="4848013" y="5349240"/>
            <a:ext cx="1076960" cy="255693"/>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圆角矩形 8"/>
          <p:cNvSpPr/>
          <p:nvPr>
            <p:custDataLst>
              <p:tags r:id="rId9"/>
            </p:custDataLst>
          </p:nvPr>
        </p:nvSpPr>
        <p:spPr>
          <a:xfrm>
            <a:off x="2244725" y="5323205"/>
            <a:ext cx="2541270" cy="219075"/>
          </a:xfrm>
          <a:prstGeom prst="roundRect">
            <a:avLst/>
          </a:prstGeom>
          <a:solidFill>
            <a:srgbClr val="00B0F0">
              <a:alpha val="3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49" name="直接连接符 17"/>
          <p:cNvCxnSpPr/>
          <p:nvPr>
            <p:custDataLst>
              <p:tags r:id="rId10"/>
            </p:custDataLst>
          </p:nvPr>
        </p:nvCxnSpPr>
        <p:spPr>
          <a:xfrm flipH="1" flipV="1">
            <a:off x="1894205" y="594995"/>
            <a:ext cx="8218170" cy="39370"/>
          </a:xfrm>
          <a:prstGeom prst="line">
            <a:avLst/>
          </a:prstGeom>
          <a:noFill/>
          <a:ln w="12700" cap="flat" cmpd="sng" algn="ctr">
            <a:solidFill>
              <a:srgbClr val="002060"/>
            </a:solidFill>
            <a:prstDash val="solid"/>
          </a:ln>
          <a:effectLst/>
        </p:spPr>
      </p:cxnSp>
      <p:grpSp>
        <p:nvGrpSpPr>
          <p:cNvPr id="39" name="组 77"/>
          <p:cNvGrpSpPr/>
          <p:nvPr/>
        </p:nvGrpSpPr>
        <p:grpSpPr>
          <a:xfrm>
            <a:off x="7085330" y="1323975"/>
            <a:ext cx="4838065" cy="2813685"/>
            <a:chOff x="1264609" y="602796"/>
            <a:chExt cx="3268816" cy="3666179"/>
          </a:xfrm>
        </p:grpSpPr>
        <p:sp>
          <p:nvSpPr>
            <p:cNvPr id="40" name="矩形 39"/>
            <p:cNvSpPr/>
            <p:nvPr>
              <p:custDataLst>
                <p:tags r:id="rId11"/>
              </p:custDataLst>
            </p:nvPr>
          </p:nvSpPr>
          <p:spPr>
            <a:xfrm>
              <a:off x="1264609" y="863425"/>
              <a:ext cx="3268816" cy="3405550"/>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41" name="组 79"/>
            <p:cNvGrpSpPr/>
            <p:nvPr/>
          </p:nvGrpSpPr>
          <p:grpSpPr>
            <a:xfrm>
              <a:off x="1360937" y="602796"/>
              <a:ext cx="2683241" cy="568419"/>
              <a:chOff x="1360937" y="602796"/>
              <a:chExt cx="2683241" cy="568419"/>
            </a:xfrm>
          </p:grpSpPr>
          <p:sp>
            <p:nvSpPr>
              <p:cNvPr id="42" name="直角三角形 41"/>
              <p:cNvSpPr/>
              <p:nvPr>
                <p:custDataLst>
                  <p:tags r:id="rId12"/>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43" name="矩形 42"/>
              <p:cNvSpPr/>
              <p:nvPr>
                <p:custDataLst>
                  <p:tags r:id="rId13"/>
                </p:custDataLst>
              </p:nvPr>
            </p:nvSpPr>
            <p:spPr>
              <a:xfrm>
                <a:off x="1360937" y="701256"/>
                <a:ext cx="2683241" cy="469959"/>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44" name="页外连接符 83"/>
              <p:cNvSpPr/>
              <p:nvPr>
                <p:custDataLst>
                  <p:tags r:id="rId14"/>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45" name="矩形 44"/>
            <p:cNvSpPr/>
            <p:nvPr>
              <p:custDataLst>
                <p:tags r:id="rId15"/>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46" name="文本框 45"/>
          <p:cNvSpPr txBox="1"/>
          <p:nvPr>
            <p:custDataLst>
              <p:tags r:id="rId16"/>
            </p:custDataLst>
          </p:nvPr>
        </p:nvSpPr>
        <p:spPr>
          <a:xfrm>
            <a:off x="7157720" y="1858010"/>
            <a:ext cx="4765040" cy="2204720"/>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en-US" sz="1400">
                <a:latin typeface="微软雅黑" panose="020B0503020204020204" charset="-122"/>
                <a:ea typeface="微软雅黑" panose="020B0503020204020204" charset="-122"/>
                <a:cs typeface="微软雅黑" panose="020B0503020204020204" charset="-122"/>
                <a:sym typeface="+mn-ea"/>
              </a:rPr>
              <a:t> </a:t>
            </a:r>
            <a:r>
              <a:rPr b="1">
                <a:solidFill>
                  <a:srgbClr val="C00000"/>
                </a:solidFill>
                <a:latin typeface="微软雅黑" panose="020B0503020204020204" charset="-122"/>
                <a:ea typeface="微软雅黑" panose="020B0503020204020204" charset="-122"/>
                <a:cs typeface="微软雅黑" panose="020B0503020204020204" charset="-122"/>
                <a:sym typeface="+mn-ea"/>
              </a:rPr>
              <a:t>善于扫描同义词/同话题词，</a:t>
            </a:r>
            <a:r>
              <a:rPr lang="zh-CN" b="1">
                <a:solidFill>
                  <a:srgbClr val="C00000"/>
                </a:solidFill>
                <a:latin typeface="微软雅黑" panose="020B0503020204020204" charset="-122"/>
                <a:ea typeface="微软雅黑" panose="020B0503020204020204" charset="-122"/>
                <a:cs typeface="微软雅黑" panose="020B0503020204020204" charset="-122"/>
                <a:sym typeface="+mn-ea"/>
              </a:rPr>
              <a:t>快速</a:t>
            </a:r>
            <a:r>
              <a:rPr b="1">
                <a:solidFill>
                  <a:srgbClr val="C00000"/>
                </a:solidFill>
                <a:latin typeface="微软雅黑" panose="020B0503020204020204" charset="-122"/>
                <a:ea typeface="微软雅黑" panose="020B0503020204020204" charset="-122"/>
                <a:cs typeface="微软雅黑" panose="020B0503020204020204" charset="-122"/>
                <a:sym typeface="+mn-ea"/>
              </a:rPr>
              <a:t>捕捉一些意义相同、相似、相反的词，联系在一起，建构语义场，促进语篇理解</a:t>
            </a:r>
            <a:r>
              <a:rPr lang="zh-CN" b="1">
                <a:solidFill>
                  <a:srgbClr val="C00000"/>
                </a:solidFill>
                <a:latin typeface="微软雅黑" panose="020B0503020204020204" charset="-122"/>
                <a:ea typeface="微软雅黑" panose="020B0503020204020204" charset="-122"/>
                <a:cs typeface="微软雅黑" panose="020B0503020204020204" charset="-122"/>
                <a:sym typeface="+mn-ea"/>
              </a:rPr>
              <a:t>，秒杀正确答案。</a:t>
            </a:r>
            <a:endParaRPr lang="zh-CN" b="1">
              <a:solidFill>
                <a:srgbClr val="C00000"/>
              </a:solidFill>
              <a:latin typeface="微软雅黑" panose="020B0503020204020204" charset="-122"/>
              <a:ea typeface="微软雅黑" panose="020B0503020204020204" charset="-122"/>
              <a:cs typeface="微软雅黑" panose="020B0503020204020204" charset="-122"/>
              <a:sym typeface="+mn-ea"/>
            </a:endParaRPr>
          </a:p>
          <a:p>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通过</a:t>
            </a:r>
            <a:r>
              <a:rPr lang="en-US" altLang="zh-CN">
                <a:latin typeface="微软雅黑" panose="020B0503020204020204" charset="-122"/>
                <a:ea typeface="微软雅黑" panose="020B0503020204020204" charset="-122"/>
                <a:cs typeface="微软雅黑" panose="020B0503020204020204" charset="-122"/>
              </a:rPr>
              <a:t>“a global reduction in error; </a:t>
            </a:r>
            <a:r>
              <a:rPr lang="zh-CN" altLang="en-US">
                <a:latin typeface="微软雅黑" panose="020B0503020204020204" charset="-122"/>
                <a:ea typeface="微软雅黑" panose="020B0503020204020204" charset="-122"/>
                <a:cs typeface="微软雅黑" panose="020B0503020204020204" charset="-122"/>
              </a:rPr>
              <a:t>the potential implications</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 are enormous.</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建构情感态度的语义场，精准获得语篇观点、意图和态度 </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Approving</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a:t>
            </a:r>
            <a:endParaRPr lang="zh-CN" altLang="en-US">
              <a:latin typeface="微软雅黑" panose="020B0503020204020204" charset="-122"/>
              <a:ea typeface="微软雅黑" panose="020B0503020204020204" charset="-122"/>
              <a:cs typeface="微软雅黑" panose="020B0503020204020204" charset="-122"/>
            </a:endParaRPr>
          </a:p>
        </p:txBody>
      </p:sp>
      <p:sp>
        <p:nvSpPr>
          <p:cNvPr id="47" name="文本框 46"/>
          <p:cNvSpPr txBox="1"/>
          <p:nvPr>
            <p:custDataLst>
              <p:tags r:id="rId17"/>
            </p:custDataLst>
          </p:nvPr>
        </p:nvSpPr>
        <p:spPr>
          <a:xfrm>
            <a:off x="8119745" y="1399540"/>
            <a:ext cx="3039110" cy="368300"/>
          </a:xfrm>
          <a:prstGeom prst="rect">
            <a:avLst/>
          </a:prstGeom>
          <a:noFill/>
        </p:spPr>
        <p:txBody>
          <a:bodyPr wrap="square" rtlCol="0" anchor="t">
            <a:spAutoFit/>
          </a:bodyPr>
          <a:p>
            <a:pPr algn="l"/>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建构语义场，形成秒杀答案</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charset="-122"/>
              <a:sym typeface="微软雅黑" panose="020B0503020204020204" charset="-122"/>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826347" y="6531187"/>
            <a:ext cx="5544820" cy="297180"/>
          </a:xfrm>
          <a:prstGeom prst="rect">
            <a:avLst/>
          </a:prstGeom>
          <a:noFill/>
        </p:spPr>
        <p:txBody>
          <a:bodyPr wrap="square" rtlCol="0" anchor="t">
            <a:spAutoFit/>
          </a:bodyPr>
          <a:p>
            <a:r>
              <a:rPr lang="zh-CN" altLang="en-US" sz="1335" b="1">
                <a:solidFill>
                  <a:schemeClr val="bg1"/>
                </a:solidFill>
              </a:rPr>
              <a:t>基于提升英语核心素养的高考精准科学备考指导 </a:t>
            </a:r>
            <a:endParaRPr lang="zh-CN" altLang="en-US" sz="1335" b="1">
              <a:solidFill>
                <a:schemeClr val="bg1"/>
              </a:solidFill>
            </a:endParaRPr>
          </a:p>
        </p:txBody>
      </p:sp>
      <p:pic>
        <p:nvPicPr>
          <p:cNvPr id="11" name="图片 10"/>
          <p:cNvPicPr>
            <a:picLocks noChangeAspect="1"/>
          </p:cNvPicPr>
          <p:nvPr>
            <p:custDataLst>
              <p:tags r:id="rId1"/>
            </p:custDataLst>
          </p:nvPr>
        </p:nvPicPr>
        <p:blipFill>
          <a:blip r:embed="rId2">
            <a:clrChange>
              <a:clrFrom>
                <a:srgbClr val="FFFFFF">
                  <a:alpha val="100000"/>
                </a:srgbClr>
              </a:clrFrom>
              <a:clrTo>
                <a:srgbClr val="FFFFFF">
                  <a:alpha val="100000"/>
                  <a:alpha val="0"/>
                </a:srgbClr>
              </a:clrTo>
            </a:clrChange>
          </a:blip>
          <a:srcRect l="13228" t="13692" r="5291" b="6604"/>
          <a:stretch>
            <a:fillRect/>
          </a:stretch>
        </p:blipFill>
        <p:spPr>
          <a:xfrm>
            <a:off x="4921885" y="-19685"/>
            <a:ext cx="6617970" cy="6908800"/>
          </a:xfrm>
          <a:prstGeom prst="rect">
            <a:avLst/>
          </a:prstGeom>
        </p:spPr>
      </p:pic>
      <p:pic>
        <p:nvPicPr>
          <p:cNvPr id="100" name="图片 99"/>
          <p:cNvPicPr/>
          <p:nvPr>
            <p:custDataLst>
              <p:tags r:id="rId3"/>
            </p:custDataLst>
          </p:nvPr>
        </p:nvPicPr>
        <p:blipFill>
          <a:blip r:embed="rId4"/>
          <a:stretch>
            <a:fillRect/>
          </a:stretch>
        </p:blipFill>
        <p:spPr>
          <a:xfrm>
            <a:off x="7990205" y="3042285"/>
            <a:ext cx="1614805" cy="1580515"/>
          </a:xfrm>
          <a:prstGeom prst="rect">
            <a:avLst/>
          </a:prstGeom>
          <a:noFill/>
          <a:ln w="9525">
            <a:noFill/>
          </a:ln>
        </p:spPr>
      </p:pic>
      <p:sp>
        <p:nvSpPr>
          <p:cNvPr id="4" name="PA_文本框 27"/>
          <p:cNvSpPr txBox="1"/>
          <p:nvPr>
            <p:custDataLst>
              <p:tags r:id="rId5"/>
            </p:custDataLst>
          </p:nvPr>
        </p:nvSpPr>
        <p:spPr>
          <a:xfrm>
            <a:off x="395605" y="2397125"/>
            <a:ext cx="6162040" cy="2306955"/>
          </a:xfrm>
          <a:prstGeom prst="rect">
            <a:avLst/>
          </a:prstGeom>
          <a:noFill/>
        </p:spPr>
        <p:txBody>
          <a:bodyPr wrap="square" rtlCol="0">
            <a:spAutoFit/>
          </a:bodyPr>
          <a:p>
            <a:r>
              <a:rPr lang="zh-CN" altLang="en-US" sz="4800" b="1" smtClean="0">
                <a:solidFill>
                  <a:srgbClr val="C00000"/>
                </a:solidFill>
                <a:latin typeface="微软雅黑" panose="020B0503020204020204" charset="-122"/>
                <a:ea typeface="微软雅黑" panose="020B0503020204020204" charset="-122"/>
              </a:rPr>
              <a:t>奇迹总在拼搏之后；</a:t>
            </a:r>
            <a:endParaRPr lang="zh-CN" altLang="en-US" sz="4800" b="1" smtClean="0">
              <a:solidFill>
                <a:srgbClr val="C00000"/>
              </a:solidFill>
              <a:latin typeface="微软雅黑" panose="020B0503020204020204" charset="-122"/>
              <a:ea typeface="微软雅黑" panose="020B0503020204020204" charset="-122"/>
            </a:endParaRPr>
          </a:p>
          <a:p>
            <a:r>
              <a:rPr lang="zh-CN" altLang="en-US" sz="4800" b="1" smtClean="0">
                <a:solidFill>
                  <a:srgbClr val="C00000"/>
                </a:solidFill>
                <a:latin typeface="微软雅黑" panose="020B0503020204020204" charset="-122"/>
                <a:ea typeface="微软雅黑" panose="020B0503020204020204" charset="-122"/>
              </a:rPr>
              <a:t>成功蕴于进取之中。</a:t>
            </a:r>
            <a:endParaRPr lang="zh-CN" altLang="en-US" sz="4800" b="1" smtClean="0">
              <a:solidFill>
                <a:srgbClr val="C00000"/>
              </a:solidFill>
              <a:latin typeface="微软雅黑" panose="020B0503020204020204" charset="-122"/>
              <a:ea typeface="微软雅黑" panose="020B0503020204020204" charset="-122"/>
            </a:endParaRPr>
          </a:p>
          <a:p>
            <a:r>
              <a:rPr lang="zh-CN" altLang="en-US" sz="4800" b="1" smtClean="0">
                <a:solidFill>
                  <a:srgbClr val="C00000"/>
                </a:solidFill>
                <a:latin typeface="微软雅黑" panose="020B0503020204020204" charset="-122"/>
                <a:ea typeface="微软雅黑" panose="020B0503020204020204" charset="-122"/>
              </a:rPr>
              <a:t>    </a:t>
            </a:r>
            <a:endParaRPr lang="zh-CN" altLang="en-US" sz="4800" b="1" smtClean="0">
              <a:solidFill>
                <a:srgbClr val="C00000"/>
              </a:solidFill>
              <a:latin typeface="微软雅黑" panose="020B0503020204020204" charset="-122"/>
              <a:ea typeface="微软雅黑" panose="020B0503020204020204" charset="-122"/>
            </a:endParaRPr>
          </a:p>
        </p:txBody>
      </p:sp>
      <p:sp>
        <p:nvSpPr>
          <p:cNvPr id="2" name="文本框 1"/>
          <p:cNvSpPr txBox="1"/>
          <p:nvPr>
            <p:custDataLst>
              <p:tags r:id="rId6"/>
            </p:custDataLst>
          </p:nvPr>
        </p:nvSpPr>
        <p:spPr>
          <a:xfrm>
            <a:off x="478155" y="123825"/>
            <a:ext cx="6290310" cy="501650"/>
          </a:xfrm>
          <a:prstGeom prst="rect">
            <a:avLst/>
          </a:prstGeom>
          <a:noFill/>
        </p:spPr>
        <p:txBody>
          <a:bodyPr wrap="none" rtlCol="0" anchor="t">
            <a:spAutoFit/>
          </a:bodyPr>
          <a:p>
            <a:pPr marL="457200" indent="-457200" algn="l">
              <a:buFont typeface="Wingdings" panose="05000000000000000000" charset="0"/>
              <a:buChar char="Ø"/>
            </a:pPr>
            <a:r>
              <a:rPr lang="en-US" altLang="zh-CN"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rPr>
              <a:t>CD</a:t>
            </a:r>
            <a:r>
              <a:rPr lang="zh-CN" altLang="en-US"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rPr>
              <a:t>篇阅读理解</a:t>
            </a:r>
            <a:r>
              <a:rPr lang="en-US" altLang="zh-CN"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rPr>
              <a:t>        </a:t>
            </a:r>
            <a:r>
              <a:rPr lang="zh-CN" altLang="en-US"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rPr>
              <a:t>高分突破思维策略</a:t>
            </a:r>
            <a:endParaRPr lang="zh-CN" altLang="en-US" sz="2665" b="1" dirty="0">
              <a:solidFill>
                <a:srgbClr val="C00000"/>
              </a:solidFill>
              <a:latin typeface="Arial" panose="020B0604020202020204" pitchFamily="34" charset="0"/>
              <a:ea typeface="微软雅黑" panose="020B0503020204020204" charset="-122"/>
              <a:cs typeface="Arial" panose="020B0604020202020204" pitchFamily="34" charset="0"/>
              <a:sym typeface="Calibri" panose="020F05020202040302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843915" y="303530"/>
            <a:ext cx="4511675"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ctr" defTabSz="514350">
              <a:lnSpc>
                <a:spcPct val="150000"/>
              </a:lnSpc>
            </a:pPr>
            <a:r>
              <a:rPr sz="2100" b="1" dirty="0">
                <a:solidFill>
                  <a:prstClr val="white"/>
                </a:solidFill>
                <a:latin typeface="微软雅黑" panose="020B0503020204020204" charset="-122"/>
                <a:ea typeface="微软雅黑" panose="020B0503020204020204" charset="-122"/>
                <a:cs typeface="微软雅黑" panose="020B0503020204020204" charset="-122"/>
              </a:rPr>
              <a:t>阅读理解</a:t>
            </a:r>
            <a:r>
              <a:rPr lang="zh-CN" sz="2100" b="1" dirty="0">
                <a:solidFill>
                  <a:prstClr val="white"/>
                </a:solidFill>
                <a:latin typeface="微软雅黑" panose="020B0503020204020204" charset="-122"/>
                <a:ea typeface="微软雅黑" panose="020B0503020204020204" charset="-122"/>
                <a:cs typeface="微软雅黑" panose="020B0503020204020204" charset="-122"/>
              </a:rPr>
              <a:t>基本</a:t>
            </a:r>
            <a:r>
              <a:rPr sz="2100" b="1" dirty="0">
                <a:solidFill>
                  <a:prstClr val="white"/>
                </a:solidFill>
                <a:latin typeface="微软雅黑" panose="020B0503020204020204" charset="-122"/>
                <a:ea typeface="微软雅黑" panose="020B0503020204020204" charset="-122"/>
                <a:cs typeface="微软雅黑" panose="020B0503020204020204" charset="-122"/>
              </a:rPr>
              <a:t>策略</a:t>
            </a:r>
            <a:endParaRPr sz="2100" b="1" dirty="0">
              <a:solidFill>
                <a:prstClr val="white"/>
              </a:solidFill>
              <a:latin typeface="微软雅黑" panose="020B0503020204020204" charset="-122"/>
              <a:ea typeface="微软雅黑" panose="020B0503020204020204" charset="-122"/>
              <a:cs typeface="微软雅黑" panose="020B0503020204020204" charset="-122"/>
            </a:endParaRPr>
          </a:p>
        </p:txBody>
      </p:sp>
      <p:sp>
        <p:nvSpPr>
          <p:cNvPr id="381" name="Shape 247"/>
          <p:cNvSpPr/>
          <p:nvPr/>
        </p:nvSpPr>
        <p:spPr>
          <a:xfrm>
            <a:off x="0" y="6346825"/>
            <a:ext cx="9968865" cy="511175"/>
          </a:xfrm>
          <a:prstGeom prst="rect">
            <a:avLst/>
          </a:prstGeom>
          <a:solidFill>
            <a:srgbClr val="C00000"/>
          </a:solidFill>
          <a:ln w="12700">
            <a:miter lim="400000"/>
          </a:ln>
        </p:spPr>
        <p:txBody>
          <a:bodyPr lIns="121917" tIns="121917" rIns="121917" bIns="121917" anchor="ctr"/>
          <a:lstStyle/>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2" name="Shape 247"/>
          <p:cNvSpPr/>
          <p:nvPr>
            <p:custDataLst>
              <p:tags r:id="rId2"/>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3"/>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4"/>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5"/>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6"/>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pic>
        <p:nvPicPr>
          <p:cNvPr id="101" name="图片 100"/>
          <p:cNvPicPr/>
          <p:nvPr>
            <p:custDataLst>
              <p:tags r:id="rId7"/>
            </p:custDataLst>
          </p:nvPr>
        </p:nvPicPr>
        <p:blipFill>
          <a:blip r:embed="rId8"/>
          <a:stretch>
            <a:fillRect/>
          </a:stretch>
        </p:blipFill>
        <p:spPr>
          <a:xfrm>
            <a:off x="6445885" y="-98425"/>
            <a:ext cx="5650230" cy="1856105"/>
          </a:xfrm>
          <a:prstGeom prst="rect">
            <a:avLst/>
          </a:prstGeom>
          <a:noFill/>
          <a:ln w="9525">
            <a:noFill/>
          </a:ln>
        </p:spPr>
      </p:pic>
      <p:pic>
        <p:nvPicPr>
          <p:cNvPr id="100" name="图片 99"/>
          <p:cNvPicPr/>
          <p:nvPr>
            <p:custDataLst>
              <p:tags r:id="rId9"/>
            </p:custDataLst>
          </p:nvPr>
        </p:nvPicPr>
        <p:blipFill>
          <a:blip r:embed="rId10"/>
          <a:stretch>
            <a:fillRect/>
          </a:stretch>
        </p:blipFill>
        <p:spPr>
          <a:xfrm>
            <a:off x="10200842" y="5175430"/>
            <a:ext cx="1456311" cy="1740082"/>
          </a:xfrm>
          <a:prstGeom prst="rect">
            <a:avLst/>
          </a:prstGeom>
          <a:noFill/>
          <a:ln w="9525">
            <a:noFill/>
          </a:ln>
        </p:spPr>
      </p:pic>
      <p:sp>
        <p:nvSpPr>
          <p:cNvPr id="8" name="文本框 7"/>
          <p:cNvSpPr txBox="1"/>
          <p:nvPr>
            <p:custDataLst>
              <p:tags r:id="rId11"/>
            </p:custDataLst>
          </p:nvPr>
        </p:nvSpPr>
        <p:spPr>
          <a:xfrm>
            <a:off x="501786" y="1122669"/>
            <a:ext cx="10956612" cy="461327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14" tIns="91414" rIns="91414" bIns="91414" numCol="1" spcCol="38100" rtlCol="0" anchor="t" forceAA="0">
            <a:spAutoFit/>
          </a:bodyPr>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mn-lt"/>
                <a:ea typeface="+mn-ea"/>
                <a:cs typeface="+mn-cs"/>
                <a:sym typeface="Helvetica"/>
              </a:rPr>
              <a:t>1. </a:t>
            </a:r>
            <a:r>
              <a:rPr kumimoji="0" lang="zh-CN" altLang="en-US" sz="2400" b="0" i="0" u="none" strike="noStrike" cap="none" spc="0" normalizeH="0" baseline="0">
                <a:ln>
                  <a:noFill/>
                </a:ln>
                <a:solidFill>
                  <a:srgbClr val="000000"/>
                </a:solidFill>
                <a:effectLst/>
                <a:uFillTx/>
                <a:latin typeface="+mn-lt"/>
                <a:ea typeface="+mn-ea"/>
                <a:cs typeface="+mn-cs"/>
                <a:sym typeface="Helvetica"/>
              </a:rPr>
              <a:t>用</a:t>
            </a:r>
            <a:r>
              <a:rPr kumimoji="0" lang="zh-CN" altLang="en-US" sz="2400" b="1" i="0" u="none" strike="noStrike" cap="none" spc="0" normalizeH="0" baseline="0">
                <a:ln>
                  <a:noFill/>
                </a:ln>
                <a:solidFill>
                  <a:srgbClr val="C00000"/>
                </a:solidFill>
                <a:effectLst/>
                <a:uFillTx/>
                <a:latin typeface="+mn-lt"/>
                <a:ea typeface="+mn-ea"/>
                <a:cs typeface="+mn-cs"/>
                <a:sym typeface="Helvetica"/>
              </a:rPr>
              <a:t>有限的词汇</a:t>
            </a:r>
            <a:r>
              <a:rPr kumimoji="0" lang="zh-CN" altLang="en-US" sz="2400" b="0" i="0" u="none" strike="noStrike" cap="none" spc="0" normalizeH="0" baseline="0">
                <a:ln>
                  <a:noFill/>
                </a:ln>
                <a:solidFill>
                  <a:srgbClr val="000000"/>
                </a:solidFill>
                <a:effectLst/>
                <a:uFillTx/>
                <a:latin typeface="+mn-lt"/>
                <a:ea typeface="+mn-ea"/>
                <a:cs typeface="+mn-cs"/>
                <a:sym typeface="Helvetica"/>
              </a:rPr>
              <a:t> 获取 最有用信息</a:t>
            </a:r>
            <a:endParaRPr kumimoji="0" lang="zh-CN" altLang="en-US"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mn-lt"/>
                <a:ea typeface="+mn-ea"/>
                <a:cs typeface="+mn-cs"/>
                <a:sym typeface="Helvetica"/>
              </a:rPr>
              <a:t>    </a:t>
            </a:r>
            <a:r>
              <a:rPr kumimoji="0" lang="zh-CN" altLang="en-US" sz="2400" b="0" i="0" u="none" strike="noStrike" cap="none" spc="0" normalizeH="0" baseline="0">
                <a:ln>
                  <a:noFill/>
                </a:ln>
                <a:solidFill>
                  <a:srgbClr val="000000"/>
                </a:solidFill>
                <a:effectLst/>
                <a:uFillTx/>
                <a:latin typeface="+mn-lt"/>
                <a:ea typeface="+mn-ea"/>
                <a:cs typeface="+mn-cs"/>
                <a:sym typeface="Helvetica"/>
              </a:rPr>
              <a:t>用</a:t>
            </a:r>
            <a:r>
              <a:rPr kumimoji="0" lang="zh-CN" altLang="en-US" sz="2400" b="1" i="0" u="none" strike="noStrike" cap="none" spc="0" normalizeH="0" baseline="0">
                <a:ln>
                  <a:noFill/>
                </a:ln>
                <a:solidFill>
                  <a:srgbClr val="C00000"/>
                </a:solidFill>
                <a:effectLst/>
                <a:uFillTx/>
                <a:latin typeface="+mn-lt"/>
                <a:ea typeface="+mn-ea"/>
                <a:cs typeface="+mn-cs"/>
                <a:sym typeface="Helvetica"/>
              </a:rPr>
              <a:t>有限的时间</a:t>
            </a:r>
            <a:r>
              <a:rPr kumimoji="0" lang="zh-CN" altLang="en-US" sz="2400" b="0" i="0" u="none" strike="noStrike" cap="none" spc="0" normalizeH="0" baseline="0">
                <a:ln>
                  <a:noFill/>
                </a:ln>
                <a:solidFill>
                  <a:srgbClr val="000000"/>
                </a:solidFill>
                <a:effectLst/>
                <a:uFillTx/>
                <a:latin typeface="+mn-lt"/>
                <a:ea typeface="+mn-ea"/>
                <a:cs typeface="+mn-cs"/>
                <a:sym typeface="Helvetica"/>
              </a:rPr>
              <a:t> 获取 最精准答案</a:t>
            </a:r>
            <a:endParaRPr kumimoji="0" lang="zh-CN" altLang="en-US"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mn-lt"/>
                <a:ea typeface="+mn-ea"/>
                <a:cs typeface="+mn-cs"/>
                <a:sym typeface="Helvetica"/>
              </a:rPr>
              <a:t>2. </a:t>
            </a:r>
            <a:r>
              <a:rPr kumimoji="0" lang="zh-CN" altLang="en-US" sz="2400" b="1" i="0" u="none" strike="noStrike" cap="none" spc="0" normalizeH="0" baseline="0">
                <a:ln>
                  <a:noFill/>
                </a:ln>
                <a:solidFill>
                  <a:srgbClr val="C00000"/>
                </a:solidFill>
                <a:effectLst/>
                <a:uFillTx/>
                <a:latin typeface="+mn-lt"/>
                <a:ea typeface="+mn-ea"/>
                <a:cs typeface="+mn-cs"/>
                <a:sym typeface="Helvetica"/>
              </a:rPr>
              <a:t>科学打开阅读理解的方式：</a:t>
            </a:r>
            <a:endParaRPr kumimoji="0" lang="zh-CN" altLang="en-US" sz="2400" b="1" i="0" u="none" strike="noStrike" cap="none" spc="0" normalizeH="0" baseline="0">
              <a:ln>
                <a:noFill/>
              </a:ln>
              <a:solidFill>
                <a:srgbClr val="C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mn-lt"/>
                <a:ea typeface="+mn-ea"/>
                <a:cs typeface="+mn-cs"/>
                <a:sym typeface="Helvetica"/>
              </a:rPr>
              <a:t>   </a:t>
            </a:r>
            <a:r>
              <a:rPr kumimoji="0" lang="zh-CN" altLang="en-US" sz="2400" b="0" i="0" u="none" strike="noStrike" cap="none" spc="0" normalizeH="0" baseline="0">
                <a:ln>
                  <a:noFill/>
                </a:ln>
                <a:solidFill>
                  <a:srgbClr val="000000"/>
                </a:solidFill>
                <a:effectLst/>
                <a:uFillTx/>
                <a:latin typeface="+mn-lt"/>
                <a:ea typeface="+mn-ea"/>
                <a:cs typeface="+mn-cs"/>
                <a:sym typeface="Helvetica"/>
              </a:rPr>
              <a:t>①</a:t>
            </a:r>
            <a:r>
              <a:rPr kumimoji="0" lang="en-US" altLang="zh-CN" sz="2400" b="0" i="0" u="none" strike="noStrike" cap="none" spc="0" normalizeH="0" baseline="0">
                <a:ln>
                  <a:noFill/>
                </a:ln>
                <a:solidFill>
                  <a:srgbClr val="000000"/>
                </a:solidFill>
                <a:effectLst/>
                <a:uFillTx/>
                <a:latin typeface="+mn-lt"/>
                <a:ea typeface="+mn-ea"/>
                <a:cs typeface="+mn-cs"/>
                <a:sym typeface="Helvetica"/>
              </a:rPr>
              <a:t> </a:t>
            </a:r>
            <a:r>
              <a:rPr kumimoji="0" lang="zh-CN" altLang="en-US" sz="2400" b="0" i="0" u="none" strike="noStrike" cap="none" spc="0" normalizeH="0" baseline="0">
                <a:ln>
                  <a:noFill/>
                </a:ln>
                <a:solidFill>
                  <a:srgbClr val="000000"/>
                </a:solidFill>
                <a:effectLst/>
                <a:uFillTx/>
                <a:latin typeface="+mn-lt"/>
                <a:ea typeface="+mn-ea"/>
                <a:cs typeface="+mn-cs"/>
                <a:sym typeface="Helvetica"/>
              </a:rPr>
              <a:t>找到主题句/文章主旨大意（一般在第一段）</a:t>
            </a:r>
            <a:endParaRPr kumimoji="0" lang="zh-CN" altLang="en-US"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a:ln>
                  <a:noFill/>
                </a:ln>
                <a:solidFill>
                  <a:srgbClr val="000000"/>
                </a:solidFill>
                <a:effectLst/>
                <a:uFillTx/>
                <a:sym typeface="Helvetica"/>
              </a:rPr>
              <a:t>②</a:t>
            </a:r>
            <a:r>
              <a:rPr lang="en-US" altLang="zh-CN" sz="2400">
                <a:ln>
                  <a:noFill/>
                </a:ln>
                <a:solidFill>
                  <a:srgbClr val="000000"/>
                </a:solidFill>
                <a:effectLst/>
                <a:uFillTx/>
                <a:sym typeface="Helvetica"/>
              </a:rPr>
              <a:t> </a:t>
            </a:r>
            <a:r>
              <a:rPr kumimoji="0" lang="zh-CN" altLang="en-US" sz="2400" b="0" i="0" u="none" strike="noStrike" cap="none" spc="0" normalizeH="0" baseline="0">
                <a:ln>
                  <a:noFill/>
                </a:ln>
                <a:solidFill>
                  <a:srgbClr val="000000"/>
                </a:solidFill>
                <a:effectLst/>
                <a:uFillTx/>
                <a:latin typeface="+mn-lt"/>
                <a:ea typeface="+mn-ea"/>
                <a:cs typeface="+mn-cs"/>
                <a:sym typeface="Helvetica"/>
              </a:rPr>
              <a:t>了解文章的框架结构/语篇组织（</a:t>
            </a:r>
            <a:r>
              <a:rPr kumimoji="0" lang="en-US" altLang="zh-CN" sz="2400" b="0" i="0" u="none" strike="noStrike" cap="none" spc="0" normalizeH="0" baseline="0">
                <a:ln>
                  <a:noFill/>
                </a:ln>
                <a:solidFill>
                  <a:srgbClr val="000000"/>
                </a:solidFill>
                <a:effectLst/>
                <a:uFillTx/>
                <a:latin typeface="+mn-lt"/>
                <a:ea typeface="+mn-ea"/>
                <a:cs typeface="+mn-cs"/>
                <a:sym typeface="Helvetica"/>
              </a:rPr>
              <a:t>what/ why/ how/ whether</a:t>
            </a:r>
            <a:r>
              <a:rPr kumimoji="0" lang="zh-CN" altLang="en-US" sz="2400" b="0" i="0" u="none" strike="noStrike" cap="none" spc="0" normalizeH="0" baseline="0">
                <a:ln>
                  <a:noFill/>
                </a:ln>
                <a:solidFill>
                  <a:srgbClr val="000000"/>
                </a:solidFill>
                <a:effectLst/>
                <a:uFillTx/>
                <a:latin typeface="+mn-lt"/>
                <a:ea typeface="+mn-ea"/>
                <a:cs typeface="+mn-cs"/>
                <a:sym typeface="Helvetica"/>
              </a:rPr>
              <a:t>），见下页</a:t>
            </a:r>
            <a:r>
              <a:rPr kumimoji="0" lang="en-US" altLang="zh-CN" sz="2400" b="0" i="0" u="none" strike="noStrike" cap="none" spc="0" normalizeH="0" baseline="0">
                <a:ln>
                  <a:noFill/>
                </a:ln>
                <a:solidFill>
                  <a:srgbClr val="000000"/>
                </a:solidFill>
                <a:effectLst/>
                <a:uFillTx/>
                <a:latin typeface="+mn-lt"/>
                <a:ea typeface="+mn-ea"/>
                <a:cs typeface="+mn-cs"/>
                <a:sym typeface="Helvetica"/>
              </a:rPr>
              <a:t>PPT</a:t>
            </a:r>
            <a:endParaRPr kumimoji="0" lang="zh-CN" altLang="en-US"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a:ln>
                  <a:noFill/>
                </a:ln>
                <a:solidFill>
                  <a:srgbClr val="000000"/>
                </a:solidFill>
                <a:effectLst/>
                <a:uFillTx/>
                <a:sym typeface="Helvetica"/>
              </a:rPr>
              <a:t>③</a:t>
            </a:r>
            <a:r>
              <a:rPr lang="en-US" altLang="zh-CN" sz="2400">
                <a:ln>
                  <a:noFill/>
                </a:ln>
                <a:solidFill>
                  <a:srgbClr val="000000"/>
                </a:solidFill>
                <a:effectLst/>
                <a:uFillTx/>
                <a:sym typeface="Helvetica"/>
              </a:rPr>
              <a:t> </a:t>
            </a:r>
            <a:r>
              <a:rPr kumimoji="0" lang="zh-CN" altLang="en-US" sz="2400" b="0" i="0" u="none" strike="noStrike" cap="none" spc="0" normalizeH="0" baseline="0">
                <a:ln>
                  <a:noFill/>
                </a:ln>
                <a:solidFill>
                  <a:srgbClr val="000000"/>
                </a:solidFill>
                <a:effectLst/>
                <a:uFillTx/>
                <a:latin typeface="+mn-lt"/>
                <a:ea typeface="+mn-ea"/>
                <a:cs typeface="+mn-cs"/>
                <a:sym typeface="Helvetica"/>
              </a:rPr>
              <a:t>做题与看文章同步交替进行（题目=阅读提纲）</a:t>
            </a:r>
            <a:endParaRPr kumimoji="0" lang="zh-CN" altLang="en-US"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mn-lt"/>
                <a:ea typeface="+mn-ea"/>
                <a:cs typeface="+mn-cs"/>
                <a:sym typeface="Helvetica"/>
              </a:rPr>
              <a:t>3. </a:t>
            </a:r>
            <a:r>
              <a:rPr kumimoji="0" lang="zh-CN" altLang="en-US" sz="2400" b="1" i="0" u="none" strike="noStrike" cap="none" spc="0" normalizeH="0" baseline="0">
                <a:ln>
                  <a:noFill/>
                </a:ln>
                <a:solidFill>
                  <a:srgbClr val="C00000"/>
                </a:solidFill>
                <a:effectLst/>
                <a:uFillTx/>
                <a:latin typeface="+mn-lt"/>
                <a:ea typeface="+mn-ea"/>
                <a:cs typeface="+mn-cs"/>
                <a:sym typeface="Helvetica"/>
              </a:rPr>
              <a:t>C、D篇：</a:t>
            </a:r>
            <a:endParaRPr kumimoji="0" lang="zh-CN" altLang="en-US"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zh-CN" altLang="en-US" sz="2400" b="0" i="0" u="none" strike="noStrike" cap="none" spc="0" normalizeH="0" baseline="0">
                <a:ln>
                  <a:noFill/>
                </a:ln>
                <a:solidFill>
                  <a:srgbClr val="000000"/>
                </a:solidFill>
                <a:effectLst/>
                <a:uFillTx/>
                <a:latin typeface="+mn-lt"/>
                <a:ea typeface="+mn-ea"/>
                <a:cs typeface="+mn-cs"/>
                <a:sym typeface="Helvetica"/>
              </a:rPr>
              <a:t> </a:t>
            </a:r>
            <a:r>
              <a:rPr kumimoji="0" lang="en-US" altLang="zh-CN" sz="2400" b="0" i="0" u="none" strike="noStrike" cap="none" spc="0" normalizeH="0" baseline="0">
                <a:ln>
                  <a:noFill/>
                </a:ln>
                <a:solidFill>
                  <a:srgbClr val="000000"/>
                </a:solidFill>
                <a:effectLst/>
                <a:uFillTx/>
                <a:latin typeface="+mn-lt"/>
                <a:ea typeface="+mn-ea"/>
                <a:cs typeface="+mn-cs"/>
                <a:sym typeface="Helvetica"/>
              </a:rPr>
              <a:t>    ①</a:t>
            </a:r>
            <a:r>
              <a:rPr kumimoji="0" lang="zh-CN" altLang="en-US" sz="2400" b="0" i="0" u="none" strike="noStrike" cap="none" spc="0" normalizeH="0" baseline="0">
                <a:ln>
                  <a:noFill/>
                </a:ln>
                <a:solidFill>
                  <a:srgbClr val="000000"/>
                </a:solidFill>
                <a:effectLst/>
                <a:uFillTx/>
                <a:latin typeface="+mn-lt"/>
                <a:ea typeface="+mn-ea"/>
                <a:cs typeface="+mn-cs"/>
                <a:sym typeface="Helvetica"/>
              </a:rPr>
              <a:t>科学研究类说明文往往第一段呈现</a:t>
            </a:r>
            <a:r>
              <a:rPr kumimoji="0" lang="zh-CN" altLang="en-US" sz="2400" b="1" i="0" u="none" strike="noStrike" cap="none" spc="0" normalizeH="0" baseline="0">
                <a:ln>
                  <a:noFill/>
                </a:ln>
                <a:solidFill>
                  <a:srgbClr val="C00000"/>
                </a:solidFill>
                <a:effectLst/>
                <a:uFillTx/>
                <a:latin typeface="+mn-lt"/>
                <a:ea typeface="+mn-ea"/>
                <a:cs typeface="+mn-cs"/>
                <a:sym typeface="Helvetica"/>
              </a:rPr>
              <a:t>研究发现或结论（文章主旨）</a:t>
            </a:r>
            <a:endParaRPr kumimoji="0" lang="zh-CN" altLang="en-US" sz="2400" b="1" i="0" u="none" strike="noStrike" cap="none" spc="0" normalizeH="0" baseline="0">
              <a:ln>
                <a:noFill/>
              </a:ln>
              <a:solidFill>
                <a:srgbClr val="C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zh-CN" altLang="en-US" sz="2400" b="0" i="0" u="none" strike="noStrike" cap="none" spc="0" normalizeH="0" baseline="0">
                <a:ln>
                  <a:noFill/>
                </a:ln>
                <a:solidFill>
                  <a:srgbClr val="000000"/>
                </a:solidFill>
                <a:effectLst/>
                <a:uFillTx/>
                <a:latin typeface="+mn-lt"/>
                <a:ea typeface="+mn-ea"/>
                <a:cs typeface="+mn-cs"/>
                <a:sym typeface="Helvetica"/>
              </a:rPr>
              <a:t></a:t>
            </a:r>
            <a:r>
              <a:rPr kumimoji="0" lang="en-US" altLang="zh-CN" sz="2400" b="0" i="0" u="none" strike="noStrike" cap="none" spc="0" normalizeH="0" baseline="0">
                <a:ln>
                  <a:noFill/>
                </a:ln>
                <a:solidFill>
                  <a:srgbClr val="000000"/>
                </a:solidFill>
                <a:effectLst/>
                <a:uFillTx/>
                <a:latin typeface="+mn-lt"/>
                <a:ea typeface="+mn-ea"/>
                <a:cs typeface="+mn-cs"/>
                <a:sym typeface="Helvetica"/>
              </a:rPr>
              <a:t> </a:t>
            </a:r>
            <a:r>
              <a:rPr lang="en-US" altLang="zh-CN" sz="2400">
                <a:ln>
                  <a:noFill/>
                </a:ln>
                <a:solidFill>
                  <a:srgbClr val="000000"/>
                </a:solidFill>
                <a:effectLst/>
                <a:uFillTx/>
                <a:sym typeface="Helvetica"/>
              </a:rPr>
              <a:t>②</a:t>
            </a:r>
            <a:r>
              <a:rPr kumimoji="0" lang="en-US" altLang="zh-CN" sz="2400" b="0" i="0" u="none" strike="noStrike" cap="none" spc="0" normalizeH="0" baseline="0">
                <a:ln>
                  <a:noFill/>
                </a:ln>
                <a:solidFill>
                  <a:srgbClr val="000000"/>
                </a:solidFill>
                <a:effectLst/>
                <a:uFillTx/>
                <a:latin typeface="+mn-lt"/>
                <a:ea typeface="+mn-ea"/>
                <a:cs typeface="+mn-cs"/>
                <a:sym typeface="Helvetica"/>
              </a:rPr>
              <a:t>路标词</a:t>
            </a:r>
            <a:r>
              <a:rPr kumimoji="0" lang="zh-CN" altLang="en-US" sz="2400" b="0" i="0" u="none" strike="noStrike" cap="none" spc="0" normalizeH="0" baseline="0">
                <a:ln>
                  <a:noFill/>
                </a:ln>
                <a:solidFill>
                  <a:srgbClr val="000000"/>
                </a:solidFill>
                <a:effectLst/>
                <a:uFillTx/>
                <a:latin typeface="+mn-lt"/>
                <a:ea typeface="宋体" panose="02010600030101010101" pitchFamily="2" charset="-122"/>
                <a:cs typeface="+mn-cs"/>
                <a:sym typeface="Helvetica"/>
              </a:rPr>
              <a:t>，</a:t>
            </a:r>
            <a:r>
              <a:rPr kumimoji="0" lang="en-US" altLang="zh-CN" sz="2400" b="0" i="0" u="none" strike="noStrike" cap="none" spc="0" normalizeH="0" baseline="0">
                <a:ln>
                  <a:noFill/>
                </a:ln>
                <a:solidFill>
                  <a:srgbClr val="000000"/>
                </a:solidFill>
                <a:effectLst/>
                <a:uFillTx/>
                <a:latin typeface="+mn-lt"/>
                <a:ea typeface="+mn-ea"/>
                <a:cs typeface="+mn-cs"/>
                <a:sym typeface="Helvetica"/>
              </a:rPr>
              <a:t>带出作者真正写作意图</a:t>
            </a:r>
            <a:r>
              <a:rPr kumimoji="0" lang="zh-CN" altLang="en-US" sz="2400" b="0" i="0" u="none" strike="noStrike" cap="none" spc="0" normalizeH="0" baseline="0">
                <a:ln>
                  <a:noFill/>
                </a:ln>
                <a:solidFill>
                  <a:srgbClr val="000000"/>
                </a:solidFill>
                <a:effectLst/>
                <a:uFillTx/>
                <a:latin typeface="+mn-lt"/>
                <a:ea typeface="宋体" panose="02010600030101010101" pitchFamily="2" charset="-122"/>
                <a:cs typeface="+mn-cs"/>
                <a:sym typeface="Helvetica"/>
              </a:rPr>
              <a:t>：</a:t>
            </a:r>
            <a:r>
              <a:rPr kumimoji="0" lang="en-US" altLang="zh-CN" sz="2400" b="0" i="0" u="none" strike="noStrike" cap="none" spc="0" normalizeH="0" baseline="0">
                <a:ln>
                  <a:noFill/>
                </a:ln>
                <a:solidFill>
                  <a:srgbClr val="000000"/>
                </a:solidFill>
                <a:effectLst/>
                <a:uFillTx/>
                <a:latin typeface="+mn-lt"/>
                <a:ea typeface="+mn-ea"/>
                <a:cs typeface="+mn-cs"/>
                <a:sym typeface="Helvetica"/>
              </a:rPr>
              <a:t>However, but, in fact, actually</a:t>
            </a:r>
            <a:r>
              <a:rPr kumimoji="0" lang="zh-CN" altLang="en-US" sz="2400" b="0" i="0" u="none" strike="noStrike" cap="none" spc="0" normalizeH="0" baseline="0">
                <a:ln>
                  <a:noFill/>
                </a:ln>
                <a:solidFill>
                  <a:srgbClr val="000000"/>
                </a:solidFill>
                <a:effectLst/>
                <a:uFillTx/>
                <a:latin typeface="+mn-lt"/>
                <a:ea typeface="宋体" panose="02010600030101010101" pitchFamily="2" charset="-122"/>
                <a:cs typeface="+mn-cs"/>
                <a:sym typeface="Helvetica"/>
              </a:rPr>
              <a:t>；</a:t>
            </a:r>
            <a:endParaRPr kumimoji="0" lang="en-US" altLang="zh-CN"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mn-lt"/>
                <a:ea typeface="+mn-ea"/>
                <a:cs typeface="+mn-cs"/>
                <a:sym typeface="Helvetica"/>
              </a:rPr>
              <a:t>         studys find out (研究发现/</a:t>
            </a:r>
            <a:r>
              <a:rPr kumimoji="0" lang="zh-CN" altLang="en-US" sz="2400" b="0" i="0" u="none" strike="noStrike" cap="none" spc="0" normalizeH="0" baseline="0">
                <a:ln>
                  <a:noFill/>
                </a:ln>
                <a:solidFill>
                  <a:srgbClr val="000000"/>
                </a:solidFill>
                <a:effectLst/>
                <a:uFillTx/>
                <a:latin typeface="+mn-lt"/>
                <a:ea typeface="宋体" panose="02010600030101010101" pitchFamily="2" charset="-122"/>
                <a:cs typeface="+mn-cs"/>
                <a:sym typeface="Helvetica"/>
              </a:rPr>
              <a:t>表</a:t>
            </a:r>
            <a:r>
              <a:rPr kumimoji="0" lang="en-US" altLang="zh-CN" sz="2400" b="0" i="0" u="none" strike="noStrike" cap="none" spc="0" normalizeH="0" baseline="0">
                <a:ln>
                  <a:noFill/>
                </a:ln>
                <a:solidFill>
                  <a:srgbClr val="000000"/>
                </a:solidFill>
                <a:effectLst/>
                <a:uFillTx/>
                <a:latin typeface="+mn-lt"/>
                <a:ea typeface="+mn-ea"/>
                <a:cs typeface="+mn-cs"/>
                <a:sym typeface="Helvetica"/>
              </a:rPr>
              <a:t>明…)</a:t>
            </a:r>
            <a:endParaRPr kumimoji="0" lang="en-US" altLang="zh-CN"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mn-lt"/>
                <a:ea typeface="+mn-ea"/>
                <a:cs typeface="+mn-cs"/>
                <a:sym typeface="Helvetica"/>
              </a:rPr>
              <a:t>4. 先做 </a:t>
            </a:r>
            <a:r>
              <a:rPr kumimoji="0" lang="zh-CN" altLang="en-US" sz="2400" b="1" i="0" u="none" strike="noStrike" cap="none" spc="0" normalizeH="0" baseline="0">
                <a:ln>
                  <a:noFill/>
                </a:ln>
                <a:solidFill>
                  <a:srgbClr val="C00000"/>
                </a:solidFill>
                <a:effectLst/>
                <a:uFillTx/>
                <a:latin typeface="+mn-lt"/>
                <a:ea typeface="+mn-ea"/>
                <a:cs typeface="+mn-cs"/>
                <a:sym typeface="Helvetica"/>
              </a:rPr>
              <a:t>单点信息题</a:t>
            </a:r>
            <a:r>
              <a:rPr kumimoji="0" lang="en-US" altLang="zh-CN" sz="2400" b="0" i="0" u="none" strike="noStrike" cap="none" spc="0" normalizeH="0" baseline="0">
                <a:ln>
                  <a:noFill/>
                </a:ln>
                <a:solidFill>
                  <a:srgbClr val="000000"/>
                </a:solidFill>
                <a:effectLst/>
                <a:uFillTx/>
                <a:latin typeface="+mn-lt"/>
                <a:ea typeface="+mn-ea"/>
                <a:cs typeface="+mn-cs"/>
                <a:sym typeface="Helvetica"/>
              </a:rPr>
              <a:t>（猜词，态度、段落</a:t>
            </a:r>
            <a:r>
              <a:rPr kumimoji="0" lang="zh-CN" altLang="en-US" sz="2400" b="0" i="0" u="none" strike="noStrike" cap="none" spc="0" normalizeH="0" baseline="0">
                <a:ln>
                  <a:noFill/>
                </a:ln>
                <a:solidFill>
                  <a:srgbClr val="000000"/>
                </a:solidFill>
                <a:effectLst/>
                <a:uFillTx/>
                <a:latin typeface="+mn-lt"/>
                <a:ea typeface="宋体" panose="02010600030101010101" pitchFamily="2" charset="-122"/>
                <a:cs typeface="+mn-cs"/>
                <a:sym typeface="Helvetica"/>
              </a:rPr>
              <a:t>或文</a:t>
            </a:r>
            <a:r>
              <a:rPr kumimoji="0" lang="en-US" altLang="zh-CN" sz="2400" b="0" i="0" u="none" strike="noStrike" cap="none" spc="0" normalizeH="0" baseline="0">
                <a:ln>
                  <a:noFill/>
                </a:ln>
                <a:solidFill>
                  <a:srgbClr val="000000"/>
                </a:solidFill>
                <a:effectLst/>
                <a:uFillTx/>
                <a:latin typeface="+mn-lt"/>
                <a:ea typeface="+mn-ea"/>
                <a:cs typeface="+mn-cs"/>
                <a:sym typeface="Helvetica"/>
              </a:rPr>
              <a:t>章主旨）</a:t>
            </a:r>
            <a:endParaRPr kumimoji="0" lang="en-US" altLang="zh-CN"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ct val="10000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mn-lt"/>
                <a:ea typeface="+mn-ea"/>
                <a:cs typeface="+mn-cs"/>
                <a:sym typeface="Helvetica"/>
              </a:rPr>
              <a:t>    再做 </a:t>
            </a:r>
            <a:r>
              <a:rPr kumimoji="0" lang="zh-CN" altLang="en-US" sz="2400" b="1" i="0" u="none" strike="noStrike" cap="none" spc="0" normalizeH="0" baseline="0">
                <a:ln>
                  <a:noFill/>
                </a:ln>
                <a:solidFill>
                  <a:srgbClr val="C00000"/>
                </a:solidFill>
                <a:effectLst/>
                <a:uFillTx/>
                <a:latin typeface="+mn-lt"/>
                <a:ea typeface="+mn-ea"/>
                <a:cs typeface="+mn-cs"/>
                <a:sym typeface="Helvetica"/>
              </a:rPr>
              <a:t>多点信息题</a:t>
            </a:r>
            <a:r>
              <a:rPr lang="en-US" altLang="zh-CN" sz="2400">
                <a:ln>
                  <a:noFill/>
                </a:ln>
                <a:solidFill>
                  <a:srgbClr val="000000"/>
                </a:solidFill>
                <a:effectLst/>
                <a:uFillTx/>
                <a:sym typeface="Helvetica"/>
              </a:rPr>
              <a:t>（细节理解</a:t>
            </a:r>
            <a:r>
              <a:rPr lang="zh-CN" altLang="en-US" sz="2400">
                <a:ln>
                  <a:noFill/>
                </a:ln>
                <a:solidFill>
                  <a:srgbClr val="000000"/>
                </a:solidFill>
                <a:effectLst/>
                <a:uFillTx/>
                <a:ea typeface="宋体" panose="02010600030101010101" pitchFamily="2" charset="-122"/>
                <a:sym typeface="Helvetica"/>
              </a:rPr>
              <a:t>；文章主旨</a:t>
            </a:r>
            <a:r>
              <a:rPr lang="en-US" altLang="zh-CN" sz="2400">
                <a:ln>
                  <a:noFill/>
                </a:ln>
                <a:solidFill>
                  <a:srgbClr val="000000"/>
                </a:solidFill>
                <a:effectLst/>
                <a:uFillTx/>
                <a:sym typeface="Helvetica"/>
              </a:rPr>
              <a:t>）</a:t>
            </a:r>
            <a:endParaRPr kumimoji="0" lang="en-US" altLang="zh-CN" sz="2400" b="0" i="0" u="none" strike="noStrike" cap="none" spc="0" normalizeH="0" baseline="0">
              <a:ln>
                <a:noFill/>
              </a:ln>
              <a:solidFill>
                <a:srgbClr val="000000"/>
              </a:solidFill>
              <a:effectLst/>
              <a:uFillTx/>
              <a:latin typeface="+mn-lt"/>
              <a:ea typeface="+mn-ea"/>
              <a:cs typeface="+mn-cs"/>
              <a:sym typeface="Helvetica"/>
            </a:endParaRPr>
          </a:p>
        </p:txBody>
      </p:sp>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247"/>
          <p:cNvSpPr/>
          <p:nvPr>
            <p:custDataLst>
              <p:tags r:id="rId1"/>
            </p:custDataLst>
          </p:nvPr>
        </p:nvSpPr>
        <p:spPr>
          <a:xfrm>
            <a:off x="8188325" y="-60960"/>
            <a:ext cx="4003675" cy="6918960"/>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18" name="矩形 17"/>
          <p:cNvSpPr/>
          <p:nvPr>
            <p:custDataLst>
              <p:tags r:id="rId2"/>
            </p:custDataLst>
          </p:nvPr>
        </p:nvSpPr>
        <p:spPr>
          <a:xfrm>
            <a:off x="843915" y="287655"/>
            <a:ext cx="6220460"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just" defTabSz="514350">
              <a:lnSpc>
                <a:spcPct val="150000"/>
              </a:lnSpc>
            </a:pPr>
            <a:r>
              <a:rPr lang="zh-CN" altLang="en-US" sz="2100" b="1" dirty="0">
                <a:solidFill>
                  <a:prstClr val="white"/>
                </a:solidFill>
                <a:latin typeface="微软雅黑" panose="020B0503020204020204" charset="-122"/>
                <a:ea typeface="微软雅黑" panose="020B0503020204020204" charset="-122"/>
                <a:cs typeface="微软雅黑" panose="020B0503020204020204" charset="-122"/>
                <a:sym typeface="+mn-ea"/>
              </a:rPr>
              <a:t>高分策略</a:t>
            </a:r>
            <a:r>
              <a:rPr lang="en-US" altLang="zh-CN" sz="2100" b="1" dirty="0">
                <a:solidFill>
                  <a:prstClr val="white"/>
                </a:solidFill>
                <a:latin typeface="微软雅黑" panose="020B0503020204020204" charset="-122"/>
                <a:ea typeface="微软雅黑" panose="020B0503020204020204" charset="-122"/>
                <a:cs typeface="微软雅黑" panose="020B0503020204020204" charset="-122"/>
                <a:sym typeface="+mn-ea"/>
              </a:rPr>
              <a:t>——</a:t>
            </a:r>
            <a:r>
              <a:rPr lang="zh-CN" altLang="en-US" sz="2100" b="1" dirty="0">
                <a:solidFill>
                  <a:prstClr val="white"/>
                </a:solidFill>
                <a:latin typeface="微软雅黑" panose="020B0503020204020204" charset="-122"/>
                <a:ea typeface="微软雅黑" panose="020B0503020204020204" charset="-122"/>
                <a:cs typeface="微软雅黑" panose="020B0503020204020204" charset="-122"/>
                <a:sym typeface="+mn-ea"/>
              </a:rPr>
              <a:t>快速</a:t>
            </a:r>
            <a:r>
              <a:rPr lang="en-US" altLang="zh-CN" sz="2100" b="1" dirty="0">
                <a:solidFill>
                  <a:prstClr val="white"/>
                </a:solidFill>
                <a:latin typeface="微软雅黑" panose="020B0503020204020204" charset="-122"/>
                <a:ea typeface="微软雅黑" panose="020B0503020204020204" charset="-122"/>
                <a:cs typeface="微软雅黑" panose="020B0503020204020204" charset="-122"/>
                <a:sym typeface="+mn-ea"/>
              </a:rPr>
              <a:t>厘清CD</a:t>
            </a:r>
            <a:r>
              <a:rPr lang="zh-CN" altLang="en-US" sz="2100" b="1" dirty="0">
                <a:solidFill>
                  <a:prstClr val="white"/>
                </a:solidFill>
                <a:latin typeface="微软雅黑" panose="020B0503020204020204" charset="-122"/>
                <a:ea typeface="微软雅黑" panose="020B0503020204020204" charset="-122"/>
                <a:cs typeface="微软雅黑" panose="020B0503020204020204" charset="-122"/>
                <a:sym typeface="+mn-ea"/>
              </a:rPr>
              <a:t>篇说明文的篇章结构</a:t>
            </a:r>
            <a:endParaRPr lang="zh-CN" altLang="en-US" sz="2100" b="1" dirty="0">
              <a:solidFill>
                <a:prstClr val="white"/>
              </a:solidFill>
              <a:latin typeface="微软雅黑" panose="020B0503020204020204" charset="-122"/>
              <a:ea typeface="微软雅黑" panose="020B0503020204020204" charset="-122"/>
              <a:cs typeface="微软雅黑" panose="020B0503020204020204" charset="-122"/>
              <a:sym typeface="+mn-ea"/>
            </a:endParaRPr>
          </a:p>
        </p:txBody>
      </p:sp>
      <p:sp>
        <p:nvSpPr>
          <p:cNvPr id="2" name="Shape 247"/>
          <p:cNvSpPr/>
          <p:nvPr>
            <p:custDataLst>
              <p:tags r:id="rId3"/>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4"/>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5"/>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6"/>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7"/>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sp>
        <p:nvSpPr>
          <p:cNvPr id="4" name="矩形 3"/>
          <p:cNvSpPr/>
          <p:nvPr>
            <p:custDataLst>
              <p:tags r:id="rId8"/>
            </p:custDataLst>
          </p:nvPr>
        </p:nvSpPr>
        <p:spPr>
          <a:xfrm>
            <a:off x="360045" y="1102995"/>
            <a:ext cx="7980680" cy="4705985"/>
          </a:xfrm>
          <a:prstGeom prst="rect">
            <a:avLst/>
          </a:prstGeom>
        </p:spPr>
        <p:txBody>
          <a:bodyPr wrap="square">
            <a:noAutofit/>
          </a:bodyPr>
          <a:p>
            <a:pPr marL="285750" indent="-285750" algn="l" defTabSz="685800" fontAlgn="auto" hangingPunct="0">
              <a:lnSpc>
                <a:spcPts val="3480"/>
              </a:lnSpc>
              <a:spcBef>
                <a:spcPts val="0"/>
              </a:spcBef>
              <a:spcAft>
                <a:spcPts val="0"/>
              </a:spcAft>
              <a:buClrTx/>
              <a:buSzTx/>
              <a:buFont typeface="Wingdings" panose="05000000000000000000" charset="0"/>
              <a:buChar char="Ø"/>
            </a:pP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2023年英语高考全国卷应用文写作试题的新动向预示着今后英语写作教学应着重培养以下几方面能力：</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用英语描述事件、描述</a:t>
            </a:r>
            <a:r>
              <a:rPr lang="zh-CN" altLang="en-US" b="1">
                <a:ln>
                  <a:noFill/>
                </a:ln>
                <a:solidFill>
                  <a:srgbClr val="002060"/>
                </a:solidFill>
                <a:effectLst/>
                <a:uFillTx/>
                <a:latin typeface="微软雅黑" panose="020B0503020204020204" charset="-122"/>
                <a:ea typeface="微软雅黑" panose="020B0503020204020204" charset="-122"/>
                <a:cs typeface="宋体" panose="02010600030101010101" pitchFamily="2" charset="-122"/>
                <a:sym typeface="Helvetica"/>
              </a:rPr>
              <a:t>个人经历</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和事物特征的能力；</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描述、概括</a:t>
            </a:r>
            <a:r>
              <a:rPr lang="zh-CN" altLang="en-US" b="1">
                <a:ln>
                  <a:noFill/>
                </a:ln>
                <a:solidFill>
                  <a:srgbClr val="002060"/>
                </a:solidFill>
                <a:effectLst/>
                <a:uFillTx/>
                <a:latin typeface="微软雅黑" panose="020B0503020204020204" charset="-122"/>
                <a:ea typeface="微软雅黑" panose="020B0503020204020204" charset="-122"/>
                <a:cs typeface="宋体" panose="02010600030101010101" pitchFamily="2" charset="-122"/>
                <a:sym typeface="Helvetica"/>
              </a:rPr>
              <a:t>真实的</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经验和事实的能力；</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传递信息、</a:t>
            </a:r>
            <a:r>
              <a:rPr lang="zh-CN" altLang="en-US" b="1">
                <a:ln>
                  <a:noFill/>
                </a:ln>
                <a:solidFill>
                  <a:srgbClr val="7030A0"/>
                </a:solidFill>
                <a:effectLst/>
                <a:uFillTx/>
                <a:latin typeface="微软雅黑" panose="020B0503020204020204" charset="-122"/>
                <a:ea typeface="微软雅黑" panose="020B0503020204020204" charset="-122"/>
                <a:cs typeface="宋体" panose="02010600030101010101" pitchFamily="2" charset="-122"/>
                <a:sym typeface="Helvetica"/>
              </a:rPr>
              <a:t>论证观点</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r>
              <a:rPr lang="zh-CN" altLang="en-US" b="1">
                <a:ln>
                  <a:noFill/>
                </a:ln>
                <a:solidFill>
                  <a:srgbClr val="7030A0"/>
                </a:solidFill>
                <a:effectLst/>
                <a:uFillTx/>
                <a:latin typeface="微软雅黑" panose="020B0503020204020204" charset="-122"/>
                <a:ea typeface="微软雅黑" panose="020B0503020204020204" charset="-122"/>
                <a:cs typeface="宋体" panose="02010600030101010101" pitchFamily="2" charset="-122"/>
                <a:sym typeface="Helvetica"/>
              </a:rPr>
              <a:t>表达情感的能力</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342900" indent="-342900" algn="l" defTabSz="685800" fontAlgn="auto" hangingPunct="0">
              <a:lnSpc>
                <a:spcPts val="3480"/>
              </a:lnSpc>
              <a:spcBef>
                <a:spcPts val="0"/>
              </a:spcBef>
              <a:spcAft>
                <a:spcPts val="0"/>
              </a:spcAft>
              <a:buClrTx/>
              <a:buSzTx/>
              <a:buFont typeface="Arial" panose="020B0604020202020204" pitchFamily="34" charset="0"/>
              <a:buChar char="•"/>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对观点、事件、经验进行</a:t>
            </a:r>
            <a:r>
              <a:rPr lang="zh-CN" altLang="en-US" b="1">
                <a:ln>
                  <a:noFill/>
                </a:ln>
                <a:solidFill>
                  <a:srgbClr val="7030A0"/>
                </a:solidFill>
                <a:effectLst/>
                <a:uFillTx/>
                <a:latin typeface="微软雅黑" panose="020B0503020204020204" charset="-122"/>
                <a:ea typeface="微软雅黑" panose="020B0503020204020204" charset="-122"/>
                <a:cs typeface="宋体" panose="02010600030101010101" pitchFamily="2" charset="-122"/>
                <a:sym typeface="Helvetica"/>
              </a:rPr>
              <a:t>阐释和评论</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的能力等。</a:t>
            </a:r>
            <a:endParaRPr kumimoji="0" lang="zh-CN" altLang="en-US"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285750" indent="-285750" algn="l" defTabSz="685800" fontAlgn="auto" hangingPunct="0">
              <a:lnSpc>
                <a:spcPts val="3480"/>
              </a:lnSpc>
              <a:spcBef>
                <a:spcPts val="0"/>
              </a:spcBef>
              <a:spcAft>
                <a:spcPts val="0"/>
              </a:spcAft>
              <a:buClrTx/>
              <a:buSzTx/>
              <a:buFont typeface="Wingdings" panose="05000000000000000000" charset="0"/>
              <a:buChar char="Ø"/>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因此，今后的英语写作教学既要关注如何写，</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更要关注</a:t>
            </a:r>
            <a:r>
              <a:rPr lang="zh-CN" altLang="en-US" b="1" u="sng">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写什么</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；既要关注写作结果，更要</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注重</a:t>
            </a:r>
            <a:r>
              <a:rPr lang="zh-CN" altLang="en-US" b="1" u="sng">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写作过程</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；既要关注写作的准确性，</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更要关注写作的</a:t>
            </a:r>
            <a:r>
              <a:rPr lang="zh-CN" altLang="en-US" b="1" u="sng">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流畅性</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；既要有适当的模仿和借鉴，但</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更要有创造</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，要使学生能够</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用英语进行</a:t>
            </a:r>
            <a:r>
              <a:rPr lang="zh-CN" altLang="en-US" b="1">
                <a:ln>
                  <a:noFill/>
                </a:ln>
                <a:solidFill>
                  <a:srgbClr val="002060"/>
                </a:solidFill>
                <a:effectLst/>
                <a:uFillTx/>
                <a:latin typeface="微软雅黑" panose="020B0503020204020204" charset="-122"/>
                <a:ea typeface="微软雅黑" panose="020B0503020204020204" charset="-122"/>
                <a:cs typeface="宋体" panose="02010600030101010101" pitchFamily="2" charset="-122"/>
                <a:sym typeface="Helvetica"/>
              </a:rPr>
              <a:t>真实</a:t>
            </a:r>
            <a:r>
              <a:rPr lang="zh-CN" altLang="en-US" b="1">
                <a:ln>
                  <a:noFill/>
                </a:ln>
                <a:solidFill>
                  <a:srgbClr val="C00000"/>
                </a:solidFill>
                <a:effectLst/>
                <a:uFillTx/>
                <a:latin typeface="微软雅黑" panose="020B0503020204020204" charset="-122"/>
                <a:ea typeface="微软雅黑" panose="020B0503020204020204" charset="-122"/>
                <a:cs typeface="宋体" panose="02010600030101010101" pitchFamily="2" charset="-122"/>
                <a:sym typeface="Helvetica"/>
              </a:rPr>
              <a:t>表达</a:t>
            </a: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a:t>
            </a:r>
            <a:endParaRPr lang="zh-CN" altLang="en-US" dirty="0">
              <a:solidFill>
                <a:srgbClr val="002060"/>
              </a:solidFill>
              <a:latin typeface="微软雅黑 Light" panose="020B0502040204020203" pitchFamily="34" charset="-122"/>
              <a:ea typeface="微软雅黑 Light" panose="020B0502040204020203" pitchFamily="34" charset="-122"/>
            </a:endParaRPr>
          </a:p>
        </p:txBody>
      </p:sp>
      <p:grpSp>
        <p:nvGrpSpPr>
          <p:cNvPr id="8" name="组合 7"/>
          <p:cNvGrpSpPr/>
          <p:nvPr/>
        </p:nvGrpSpPr>
        <p:grpSpPr>
          <a:xfrm>
            <a:off x="304165" y="1229995"/>
            <a:ext cx="10915650" cy="5191760"/>
            <a:chOff x="0" y="-839"/>
            <a:chExt cx="13105326" cy="6858839"/>
          </a:xfrm>
        </p:grpSpPr>
        <p:sp>
          <p:nvSpPr>
            <p:cNvPr id="9" name="矩形 8"/>
            <p:cNvSpPr/>
            <p:nvPr>
              <p:custDataLst>
                <p:tags r:id="rId9"/>
              </p:custDataLst>
            </p:nvPr>
          </p:nvSpPr>
          <p:spPr>
            <a:xfrm>
              <a:off x="0" y="0"/>
              <a:ext cx="9106930" cy="6858000"/>
            </a:xfrm>
            <a:prstGeom prst="rect">
              <a:avLst/>
            </a:prstGeom>
            <a:solidFill>
              <a:sysClr val="window" lastClr="FFFFFF"/>
            </a:solidFill>
            <a:ln w="12700" cap="flat" cmpd="sng" algn="ctr">
              <a:noFill/>
              <a:prstDash val="solid"/>
              <a:miter lim="800000"/>
            </a:ln>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sp>
          <p:nvSpPr>
            <p:cNvPr id="10" name="矩形 9"/>
            <p:cNvSpPr/>
            <p:nvPr>
              <p:custDataLst>
                <p:tags r:id="rId10"/>
              </p:custDataLst>
            </p:nvPr>
          </p:nvSpPr>
          <p:spPr>
            <a:xfrm>
              <a:off x="0" y="-839"/>
              <a:ext cx="9762286" cy="630936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pic>
          <p:nvPicPr>
            <p:cNvPr id="11" name="图片 10"/>
            <p:cNvPicPr>
              <a:picLocks noChangeAspect="1"/>
            </p:cNvPicPr>
            <p:nvPr>
              <p:custDataLst>
                <p:tags r:id="rId11"/>
              </p:custDataLst>
            </p:nvPr>
          </p:nvPicPr>
          <p:blipFill>
            <a:blip r:embed="rId12"/>
            <a:stretch>
              <a:fillRect/>
            </a:stretch>
          </p:blipFill>
          <p:spPr>
            <a:xfrm>
              <a:off x="9762286" y="261736"/>
              <a:ext cx="3343040" cy="5832026"/>
            </a:xfrm>
            <a:prstGeom prst="rect">
              <a:avLst/>
            </a:prstGeom>
          </p:spPr>
        </p:pic>
      </p:grpSp>
      <p:sp>
        <p:nvSpPr>
          <p:cNvPr id="30" name="矩形 29"/>
          <p:cNvSpPr/>
          <p:nvPr>
            <p:custDataLst>
              <p:tags r:id="rId13"/>
            </p:custDataLst>
          </p:nvPr>
        </p:nvSpPr>
        <p:spPr>
          <a:xfrm>
            <a:off x="3472265" y="4983579"/>
            <a:ext cx="4653326" cy="799541"/>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lstStyle/>
          <a:p>
            <a:pPr algn="ctr" defTabSz="685800"/>
            <a:r>
              <a:rPr lang="en-US" altLang="zh-CN" sz="1350">
                <a:solidFill>
                  <a:prstClr val="white"/>
                </a:solidFill>
                <a:latin typeface="Calibri" panose="020F0502020204030204"/>
                <a:ea typeface="宋体" panose="02010600030101010101" pitchFamily="2" charset="-122"/>
              </a:rPr>
              <a:t>What?/ Why?</a:t>
            </a:r>
            <a:endParaRPr lang="en-US" altLang="zh-CN" sz="1350">
              <a:solidFill>
                <a:prstClr val="white"/>
              </a:solidFill>
              <a:latin typeface="Calibri" panose="020F0502020204030204"/>
              <a:ea typeface="宋体" panose="02010600030101010101" pitchFamily="2" charset="-122"/>
            </a:endParaRPr>
          </a:p>
        </p:txBody>
      </p:sp>
      <p:sp>
        <p:nvSpPr>
          <p:cNvPr id="31" name="矩形 30"/>
          <p:cNvSpPr/>
          <p:nvPr>
            <p:custDataLst>
              <p:tags r:id="rId14"/>
            </p:custDataLst>
          </p:nvPr>
        </p:nvSpPr>
        <p:spPr>
          <a:xfrm>
            <a:off x="3472266" y="1861050"/>
            <a:ext cx="4653326" cy="819045"/>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lstStyle/>
          <a:p>
            <a:pPr algn="ctr" defTabSz="685800"/>
            <a:endParaRPr lang="zh-CN" altLang="en-US" sz="1350">
              <a:solidFill>
                <a:prstClr val="white"/>
              </a:solidFill>
              <a:latin typeface="Calibri" panose="020F0502020204030204"/>
              <a:ea typeface="宋体" panose="02010600030101010101" pitchFamily="2" charset="-122"/>
            </a:endParaRPr>
          </a:p>
        </p:txBody>
      </p:sp>
      <p:sp>
        <p:nvSpPr>
          <p:cNvPr id="32" name="矩形 31"/>
          <p:cNvSpPr/>
          <p:nvPr>
            <p:custDataLst>
              <p:tags r:id="rId15"/>
            </p:custDataLst>
          </p:nvPr>
        </p:nvSpPr>
        <p:spPr>
          <a:xfrm>
            <a:off x="3704913" y="1764310"/>
            <a:ext cx="3973080" cy="694628"/>
          </a:xfrm>
          <a:prstGeom prst="rect">
            <a:avLst/>
          </a:prstGeom>
          <a:solidFill>
            <a:srgbClr val="C00000"/>
          </a:solidFill>
          <a:ln w="12700" cap="flat" cmpd="sng" algn="ctr">
            <a:solidFill>
              <a:srgbClr val="C00000"/>
            </a:solidFill>
            <a:prstDash val="solid"/>
            <a:miter lim="800000"/>
          </a:ln>
          <a:effectLst/>
        </p:spPr>
        <p:txBody>
          <a:bodyPr lIns="56640" tIns="28320" rIns="56640" bIns="28320" rtlCol="0" anchor="ctr"/>
          <a:lstStyle/>
          <a:p>
            <a:pPr algn="ctr" defTabSz="685800"/>
            <a:r>
              <a:rPr lang="en-US" altLang="zh-CN" sz="1500" b="1" dirty="0">
                <a:solidFill>
                  <a:prstClr val="white"/>
                </a:solidFill>
                <a:latin typeface="微软雅黑" panose="020B0503020204020204" charset="-122"/>
                <a:ea typeface="微软雅黑" panose="020B0503020204020204" charset="-122"/>
              </a:rPr>
              <a:t>1.</a:t>
            </a:r>
            <a:r>
              <a:rPr lang="zh-CN" altLang="en-US" sz="1500" b="1" dirty="0">
                <a:solidFill>
                  <a:prstClr val="white"/>
                </a:solidFill>
                <a:latin typeface="微软雅黑" panose="020B0503020204020204" charset="-122"/>
                <a:ea typeface="微软雅黑" panose="020B0503020204020204" charset="-122"/>
              </a:rPr>
              <a:t>主张</a:t>
            </a:r>
            <a:r>
              <a:rPr lang="en-US" altLang="zh-CN" sz="1500" b="1" dirty="0">
                <a:solidFill>
                  <a:prstClr val="white"/>
                </a:solidFill>
                <a:latin typeface="微软雅黑" panose="020B0503020204020204" charset="-122"/>
                <a:ea typeface="微软雅黑" panose="020B0503020204020204" charset="-122"/>
              </a:rPr>
              <a:t>-</a:t>
            </a:r>
            <a:r>
              <a:rPr lang="zh-CN" altLang="en-US" sz="1500" b="1" dirty="0">
                <a:solidFill>
                  <a:prstClr val="white"/>
                </a:solidFill>
                <a:latin typeface="微软雅黑" panose="020B0503020204020204" charset="-122"/>
                <a:ea typeface="微软雅黑" panose="020B0503020204020204" charset="-122"/>
              </a:rPr>
              <a:t>反主张模式  </a:t>
            </a:r>
            <a:endParaRPr lang="en-US" altLang="zh-CN" sz="1500" b="1" dirty="0">
              <a:solidFill>
                <a:prstClr val="white"/>
              </a:solidFill>
              <a:latin typeface="微软雅黑" panose="020B0503020204020204" charset="-122"/>
              <a:ea typeface="微软雅黑" panose="020B0503020204020204" charset="-122"/>
            </a:endParaRPr>
          </a:p>
          <a:p>
            <a:pPr algn="ctr" defTabSz="685800"/>
            <a:r>
              <a:rPr lang="en-US" altLang="zh-CN" sz="1500" b="1" dirty="0">
                <a:solidFill>
                  <a:prstClr val="white"/>
                </a:solidFill>
                <a:latin typeface="微软雅黑" panose="020B0503020204020204" charset="-122"/>
                <a:ea typeface="微软雅黑" panose="020B0503020204020204" charset="-122"/>
              </a:rPr>
              <a:t>(Claim–counterclaim pattern)</a:t>
            </a:r>
            <a:endParaRPr lang="en-US" altLang="zh-CN" sz="1500" b="1" dirty="0">
              <a:solidFill>
                <a:prstClr val="white"/>
              </a:solidFill>
              <a:latin typeface="微软雅黑" panose="020B0503020204020204" charset="-122"/>
              <a:ea typeface="微软雅黑" panose="020B0503020204020204" charset="-122"/>
            </a:endParaRPr>
          </a:p>
        </p:txBody>
      </p:sp>
      <p:sp>
        <p:nvSpPr>
          <p:cNvPr id="33" name="六边形 32"/>
          <p:cNvSpPr/>
          <p:nvPr>
            <p:custDataLst>
              <p:tags r:id="rId16"/>
            </p:custDataLst>
          </p:nvPr>
        </p:nvSpPr>
        <p:spPr>
          <a:xfrm>
            <a:off x="522672" y="3402809"/>
            <a:ext cx="2320004" cy="845831"/>
          </a:xfrm>
          <a:prstGeom prst="hexagon">
            <a:avLst/>
          </a:prstGeom>
          <a:solidFill>
            <a:srgbClr val="C00000"/>
          </a:solidFill>
          <a:ln w="12700" cap="flat" cmpd="sng" algn="ctr">
            <a:noFill/>
            <a:prstDash val="solid"/>
            <a:miter lim="800000"/>
          </a:ln>
          <a:effectLst/>
        </p:spPr>
        <p:txBody>
          <a:bodyPr lIns="56640" tIns="28320" rIns="56640" bIns="28320" rtlCol="0" anchor="ctr"/>
          <a:lstStyle/>
          <a:p>
            <a:pPr algn="ctr" defTabSz="685800"/>
            <a:r>
              <a:rPr lang="zh-CN" altLang="en-US" sz="1950" b="1" dirty="0">
                <a:solidFill>
                  <a:prstClr val="white"/>
                </a:solidFill>
                <a:latin typeface="微软雅黑" panose="020B0503020204020204" charset="-122"/>
                <a:ea typeface="微软雅黑" panose="020B0503020204020204" charset="-122"/>
              </a:rPr>
              <a:t>篇章组织</a:t>
            </a:r>
            <a:endParaRPr lang="en-US" altLang="zh-CN" sz="1950" b="1" dirty="0">
              <a:solidFill>
                <a:prstClr val="white"/>
              </a:solidFill>
              <a:latin typeface="微软雅黑" panose="020B0503020204020204" charset="-122"/>
              <a:ea typeface="微软雅黑" panose="020B0503020204020204" charset="-122"/>
            </a:endParaRPr>
          </a:p>
          <a:p>
            <a:pPr algn="ctr" defTabSz="685800"/>
            <a:r>
              <a:rPr lang="zh-CN" altLang="en-US" sz="1950" b="1" dirty="0">
                <a:solidFill>
                  <a:prstClr val="white"/>
                </a:solidFill>
                <a:latin typeface="微软雅黑" panose="020B0503020204020204" charset="-122"/>
                <a:ea typeface="微软雅黑" panose="020B0503020204020204" charset="-122"/>
              </a:rPr>
              <a:t>结构模式</a:t>
            </a:r>
            <a:endParaRPr lang="zh-CN" altLang="en-US" sz="1950" b="1" dirty="0">
              <a:solidFill>
                <a:prstClr val="white"/>
              </a:solidFill>
              <a:latin typeface="微软雅黑" panose="020B0503020204020204" charset="-122"/>
              <a:ea typeface="微软雅黑" panose="020B0503020204020204" charset="-122"/>
            </a:endParaRPr>
          </a:p>
        </p:txBody>
      </p:sp>
      <p:cxnSp>
        <p:nvCxnSpPr>
          <p:cNvPr id="34" name="直接箭头连接符 33"/>
          <p:cNvCxnSpPr>
            <a:stCxn id="33" idx="5"/>
          </p:cNvCxnSpPr>
          <p:nvPr>
            <p:custDataLst>
              <p:tags r:id="rId17"/>
            </p:custDataLst>
          </p:nvPr>
        </p:nvCxnSpPr>
        <p:spPr>
          <a:xfrm flipV="1">
            <a:off x="2631218" y="2459056"/>
            <a:ext cx="841048" cy="943752"/>
          </a:xfrm>
          <a:prstGeom prst="straightConnector1">
            <a:avLst/>
          </a:prstGeom>
          <a:noFill/>
          <a:ln w="38100" cap="flat" cmpd="sng" algn="ctr">
            <a:solidFill>
              <a:srgbClr val="C00000"/>
            </a:solidFill>
            <a:prstDash val="solid"/>
            <a:miter lim="800000"/>
            <a:tailEnd type="arrow"/>
          </a:ln>
          <a:effectLst/>
        </p:spPr>
      </p:cxnSp>
      <p:cxnSp>
        <p:nvCxnSpPr>
          <p:cNvPr id="35" name="直接箭头连接符 34"/>
          <p:cNvCxnSpPr>
            <a:stCxn id="33" idx="0"/>
          </p:cNvCxnSpPr>
          <p:nvPr>
            <p:custDataLst>
              <p:tags r:id="rId18"/>
            </p:custDataLst>
          </p:nvPr>
        </p:nvCxnSpPr>
        <p:spPr>
          <a:xfrm flipV="1">
            <a:off x="2842675" y="3275374"/>
            <a:ext cx="541437" cy="550350"/>
          </a:xfrm>
          <a:prstGeom prst="straightConnector1">
            <a:avLst/>
          </a:prstGeom>
          <a:noFill/>
          <a:ln w="38100" cap="flat" cmpd="sng" algn="ctr">
            <a:solidFill>
              <a:srgbClr val="C00000"/>
            </a:solidFill>
            <a:prstDash val="solid"/>
            <a:miter lim="800000"/>
            <a:tailEnd type="arrow"/>
          </a:ln>
          <a:effectLst/>
        </p:spPr>
      </p:cxnSp>
      <p:cxnSp>
        <p:nvCxnSpPr>
          <p:cNvPr id="40" name="直接箭头连接符 39"/>
          <p:cNvCxnSpPr/>
          <p:nvPr>
            <p:custDataLst>
              <p:tags r:id="rId19"/>
            </p:custDataLst>
          </p:nvPr>
        </p:nvCxnSpPr>
        <p:spPr>
          <a:xfrm>
            <a:off x="2842837" y="3851690"/>
            <a:ext cx="490831" cy="550350"/>
          </a:xfrm>
          <a:prstGeom prst="straightConnector1">
            <a:avLst/>
          </a:prstGeom>
          <a:noFill/>
          <a:ln w="38100" cap="flat" cmpd="sng" algn="ctr">
            <a:solidFill>
              <a:srgbClr val="C00000"/>
            </a:solidFill>
            <a:prstDash val="solid"/>
            <a:miter lim="800000"/>
            <a:tailEnd type="arrow"/>
          </a:ln>
          <a:effectLst/>
        </p:spPr>
      </p:cxnSp>
      <p:sp>
        <p:nvSpPr>
          <p:cNvPr id="41" name="矩形 40"/>
          <p:cNvSpPr/>
          <p:nvPr>
            <p:custDataLst>
              <p:tags r:id="rId20"/>
            </p:custDataLst>
          </p:nvPr>
        </p:nvSpPr>
        <p:spPr>
          <a:xfrm>
            <a:off x="3472265" y="2857223"/>
            <a:ext cx="4653326" cy="819044"/>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lstStyle/>
          <a:p>
            <a:pPr algn="ctr" defTabSz="685800"/>
            <a:endParaRPr lang="zh-CN" altLang="en-US" sz="1350">
              <a:solidFill>
                <a:prstClr val="white"/>
              </a:solidFill>
              <a:latin typeface="Calibri" panose="020F0502020204030204"/>
              <a:ea typeface="宋体" panose="02010600030101010101" pitchFamily="2" charset="-122"/>
            </a:endParaRPr>
          </a:p>
        </p:txBody>
      </p:sp>
      <p:sp>
        <p:nvSpPr>
          <p:cNvPr id="42" name="矩形 41"/>
          <p:cNvSpPr/>
          <p:nvPr>
            <p:custDataLst>
              <p:tags r:id="rId21"/>
            </p:custDataLst>
          </p:nvPr>
        </p:nvSpPr>
        <p:spPr>
          <a:xfrm>
            <a:off x="3713913" y="2771992"/>
            <a:ext cx="3955825" cy="689523"/>
          </a:xfrm>
          <a:prstGeom prst="rect">
            <a:avLst/>
          </a:prstGeom>
          <a:solidFill>
            <a:srgbClr val="C00000"/>
          </a:solidFill>
          <a:ln w="12700" cap="flat" cmpd="sng" algn="ctr">
            <a:solidFill>
              <a:srgbClr val="C00000"/>
            </a:solidFill>
            <a:prstDash val="solid"/>
            <a:miter lim="800000"/>
          </a:ln>
          <a:effectLst/>
        </p:spPr>
        <p:txBody>
          <a:bodyPr lIns="56640" tIns="28320" rIns="56640" bIns="28320" rtlCol="0" anchor="ctr"/>
          <a:lstStyle/>
          <a:p>
            <a:pPr algn="ctr" defTabSz="685800"/>
            <a:r>
              <a:rPr lang="en-US" altLang="zh-CN" sz="1500" b="1" dirty="0">
                <a:solidFill>
                  <a:prstClr val="white"/>
                </a:solidFill>
                <a:latin typeface="微软雅黑" panose="020B0503020204020204" charset="-122"/>
                <a:ea typeface="微软雅黑" panose="020B0503020204020204" charset="-122"/>
              </a:rPr>
              <a:t>2. </a:t>
            </a:r>
            <a:r>
              <a:rPr lang="zh-CN" altLang="en-US" sz="1500" b="1" dirty="0">
                <a:solidFill>
                  <a:prstClr val="white"/>
                </a:solidFill>
                <a:latin typeface="微软雅黑" panose="020B0503020204020204" charset="-122"/>
                <a:ea typeface="微软雅黑" panose="020B0503020204020204" charset="-122"/>
              </a:rPr>
              <a:t>先破后立模式     </a:t>
            </a:r>
            <a:endParaRPr lang="en-US" altLang="zh-CN" sz="1500" b="1" dirty="0">
              <a:solidFill>
                <a:prstClr val="white"/>
              </a:solidFill>
              <a:latin typeface="微软雅黑" panose="020B0503020204020204" charset="-122"/>
              <a:ea typeface="微软雅黑" panose="020B0503020204020204" charset="-122"/>
            </a:endParaRPr>
          </a:p>
          <a:p>
            <a:pPr algn="ctr" defTabSz="685800"/>
            <a:r>
              <a:rPr lang="zh-CN" altLang="en-US" sz="1500" b="1" dirty="0">
                <a:solidFill>
                  <a:prstClr val="white"/>
                </a:solidFill>
                <a:latin typeface="微软雅黑" panose="020B0503020204020204" charset="-122"/>
                <a:ea typeface="微软雅黑" panose="020B0503020204020204" charset="-122"/>
              </a:rPr>
              <a:t>  </a:t>
            </a:r>
            <a:r>
              <a:rPr lang="en-US" altLang="zh-CN" sz="1500" b="1" dirty="0">
                <a:solidFill>
                  <a:prstClr val="white"/>
                </a:solidFill>
                <a:latin typeface="微软雅黑" panose="020B0503020204020204" charset="-122"/>
                <a:ea typeface="微软雅黑" panose="020B0503020204020204" charset="-122"/>
              </a:rPr>
              <a:t>(Break- establish pattern)</a:t>
            </a:r>
            <a:endParaRPr lang="zh-CN" altLang="en-US" sz="1500" b="1" dirty="0">
              <a:solidFill>
                <a:prstClr val="white"/>
              </a:solidFill>
              <a:latin typeface="微软雅黑" panose="020B0503020204020204" charset="-122"/>
              <a:ea typeface="微软雅黑" panose="020B0503020204020204" charset="-122"/>
            </a:endParaRPr>
          </a:p>
        </p:txBody>
      </p:sp>
      <p:sp>
        <p:nvSpPr>
          <p:cNvPr id="43" name="矩形 42"/>
          <p:cNvSpPr/>
          <p:nvPr>
            <p:custDataLst>
              <p:tags r:id="rId22"/>
            </p:custDataLst>
          </p:nvPr>
        </p:nvSpPr>
        <p:spPr>
          <a:xfrm>
            <a:off x="3431292" y="3952306"/>
            <a:ext cx="4694299" cy="761320"/>
          </a:xfrm>
          <a:prstGeom prst="rect">
            <a:avLst/>
          </a:prstGeom>
          <a:solidFill>
            <a:sysClr val="window" lastClr="FFFFFF">
              <a:lumMod val="75000"/>
            </a:sysClr>
          </a:solidFill>
          <a:ln w="12700" cap="flat" cmpd="sng" algn="ctr">
            <a:solidFill>
              <a:srgbClr val="FFFFFF"/>
            </a:solidFill>
            <a:prstDash val="solid"/>
            <a:miter lim="800000"/>
          </a:ln>
          <a:effectLst/>
        </p:spPr>
        <p:txBody>
          <a:bodyPr lIns="56640" tIns="28320" rIns="56640" bIns="28320" rtlCol="0" anchor="ctr"/>
          <a:lstStyle/>
          <a:p>
            <a:pPr algn="ctr" defTabSz="685800"/>
            <a:endParaRPr lang="zh-CN" altLang="en-US" sz="1350">
              <a:solidFill>
                <a:prstClr val="white"/>
              </a:solidFill>
              <a:latin typeface="Calibri" panose="020F0502020204030204"/>
              <a:ea typeface="宋体" panose="02010600030101010101" pitchFamily="2" charset="-122"/>
            </a:endParaRPr>
          </a:p>
        </p:txBody>
      </p:sp>
      <p:sp>
        <p:nvSpPr>
          <p:cNvPr id="44" name="矩形 43"/>
          <p:cNvSpPr/>
          <p:nvPr>
            <p:custDataLst>
              <p:tags r:id="rId23"/>
            </p:custDataLst>
          </p:nvPr>
        </p:nvSpPr>
        <p:spPr>
          <a:xfrm>
            <a:off x="3748506" y="3817092"/>
            <a:ext cx="3913612" cy="694968"/>
          </a:xfrm>
          <a:prstGeom prst="rect">
            <a:avLst/>
          </a:prstGeom>
          <a:solidFill>
            <a:srgbClr val="C00000"/>
          </a:solidFill>
          <a:ln w="12700" cap="flat" cmpd="sng" algn="ctr">
            <a:solidFill>
              <a:srgbClr val="C00000"/>
            </a:solidFill>
            <a:prstDash val="solid"/>
            <a:miter lim="800000"/>
          </a:ln>
          <a:effectLst/>
        </p:spPr>
        <p:txBody>
          <a:bodyPr lIns="56640" tIns="28320" rIns="56640" bIns="28320" rtlCol="0" anchor="ctr"/>
          <a:lstStyle/>
          <a:p>
            <a:pPr algn="ctr" defTabSz="685800"/>
            <a:r>
              <a:rPr lang="en-US" altLang="zh-CN" sz="1500" b="1" dirty="0">
                <a:solidFill>
                  <a:prstClr val="white"/>
                </a:solidFill>
                <a:latin typeface="微软雅黑" panose="020B0503020204020204" charset="-122"/>
                <a:ea typeface="微软雅黑" panose="020B0503020204020204" charset="-122"/>
              </a:rPr>
              <a:t>3.</a:t>
            </a:r>
            <a:r>
              <a:rPr lang="zh-CN" altLang="en-US" sz="1500" b="1" dirty="0">
                <a:solidFill>
                  <a:prstClr val="white"/>
                </a:solidFill>
                <a:latin typeface="微软雅黑" panose="020B0503020204020204" charset="-122"/>
                <a:ea typeface="微软雅黑" panose="020B0503020204020204" charset="-122"/>
              </a:rPr>
              <a:t>提问解答模式      </a:t>
            </a:r>
            <a:endParaRPr lang="en-US" altLang="zh-CN" sz="1500" b="1" dirty="0">
              <a:solidFill>
                <a:prstClr val="white"/>
              </a:solidFill>
              <a:latin typeface="微软雅黑" panose="020B0503020204020204" charset="-122"/>
              <a:ea typeface="微软雅黑" panose="020B0503020204020204" charset="-122"/>
            </a:endParaRPr>
          </a:p>
          <a:p>
            <a:pPr algn="ctr" defTabSz="685800"/>
            <a:r>
              <a:rPr lang="zh-CN" altLang="en-US" sz="1500" b="1" dirty="0">
                <a:solidFill>
                  <a:prstClr val="white"/>
                </a:solidFill>
                <a:latin typeface="微软雅黑" panose="020B0503020204020204" charset="-122"/>
                <a:ea typeface="微软雅黑" panose="020B0503020204020204" charset="-122"/>
              </a:rPr>
              <a:t> </a:t>
            </a:r>
            <a:r>
              <a:rPr lang="en-US" altLang="zh-CN" sz="1500" b="1" dirty="0">
                <a:solidFill>
                  <a:prstClr val="white"/>
                </a:solidFill>
                <a:latin typeface="微软雅黑" panose="020B0503020204020204" charset="-122"/>
                <a:ea typeface="微软雅黑" panose="020B0503020204020204" charset="-122"/>
              </a:rPr>
              <a:t>(Question-answer pattern)</a:t>
            </a:r>
            <a:endParaRPr lang="en-US" altLang="zh-CN" sz="1500" b="1" dirty="0">
              <a:solidFill>
                <a:prstClr val="white"/>
              </a:solidFill>
              <a:latin typeface="微软雅黑" panose="020B0503020204020204" charset="-122"/>
              <a:ea typeface="微软雅黑" panose="020B0503020204020204" charset="-122"/>
            </a:endParaRPr>
          </a:p>
        </p:txBody>
      </p:sp>
      <p:sp>
        <p:nvSpPr>
          <p:cNvPr id="45" name="矩形 44"/>
          <p:cNvSpPr/>
          <p:nvPr>
            <p:custDataLst>
              <p:tags r:id="rId24"/>
            </p:custDataLst>
          </p:nvPr>
        </p:nvSpPr>
        <p:spPr>
          <a:xfrm>
            <a:off x="3756126" y="4881204"/>
            <a:ext cx="3913612" cy="694968"/>
          </a:xfrm>
          <a:prstGeom prst="rect">
            <a:avLst/>
          </a:prstGeom>
          <a:solidFill>
            <a:srgbClr val="C00000"/>
          </a:solidFill>
          <a:ln w="12700" cap="flat" cmpd="sng" algn="ctr">
            <a:solidFill>
              <a:srgbClr val="C00000"/>
            </a:solidFill>
            <a:prstDash val="solid"/>
            <a:miter lim="800000"/>
          </a:ln>
          <a:effectLst/>
        </p:spPr>
        <p:txBody>
          <a:bodyPr lIns="56640" tIns="28320" rIns="56640" bIns="28320" rtlCol="0" anchor="ctr"/>
          <a:lstStyle/>
          <a:p>
            <a:pPr algn="ctr" defTabSz="685800"/>
            <a:r>
              <a:rPr lang="en-US" altLang="zh-CN" sz="1500" b="1" dirty="0">
                <a:solidFill>
                  <a:prstClr val="white"/>
                </a:solidFill>
                <a:latin typeface="微软雅黑" panose="020B0503020204020204" charset="-122"/>
                <a:ea typeface="微软雅黑" panose="020B0503020204020204" charset="-122"/>
              </a:rPr>
              <a:t>4.</a:t>
            </a:r>
            <a:r>
              <a:rPr lang="zh-CN" altLang="en-US" sz="1500" b="1" dirty="0">
                <a:solidFill>
                  <a:prstClr val="white"/>
                </a:solidFill>
                <a:latin typeface="微软雅黑" panose="020B0503020204020204" charset="-122"/>
                <a:ea typeface="微软雅黑" panose="020B0503020204020204" charset="-122"/>
              </a:rPr>
              <a:t>问题解决模式        </a:t>
            </a:r>
            <a:endParaRPr lang="en-US" altLang="zh-CN" sz="1500" b="1" dirty="0">
              <a:solidFill>
                <a:prstClr val="white"/>
              </a:solidFill>
              <a:latin typeface="微软雅黑" panose="020B0503020204020204" charset="-122"/>
              <a:ea typeface="微软雅黑" panose="020B0503020204020204" charset="-122"/>
            </a:endParaRPr>
          </a:p>
          <a:p>
            <a:pPr algn="ctr" defTabSz="685800"/>
            <a:r>
              <a:rPr lang="en-US" altLang="zh-CN" sz="1500" b="1" dirty="0">
                <a:solidFill>
                  <a:prstClr val="white"/>
                </a:solidFill>
                <a:latin typeface="微软雅黑" panose="020B0503020204020204" charset="-122"/>
                <a:ea typeface="微软雅黑" panose="020B0503020204020204" charset="-122"/>
              </a:rPr>
              <a:t>(Problem-solution pattern)</a:t>
            </a:r>
            <a:endParaRPr lang="en-US" altLang="zh-CN" sz="1500" b="1" dirty="0">
              <a:solidFill>
                <a:prstClr val="white"/>
              </a:solidFill>
              <a:latin typeface="微软雅黑" panose="020B0503020204020204" charset="-122"/>
              <a:ea typeface="微软雅黑" panose="020B0503020204020204" charset="-122"/>
            </a:endParaRPr>
          </a:p>
        </p:txBody>
      </p:sp>
      <p:cxnSp>
        <p:nvCxnSpPr>
          <p:cNvPr id="46" name="直接箭头连接符 45"/>
          <p:cNvCxnSpPr>
            <a:stCxn id="33" idx="1"/>
          </p:cNvCxnSpPr>
          <p:nvPr>
            <p:custDataLst>
              <p:tags r:id="rId25"/>
            </p:custDataLst>
          </p:nvPr>
        </p:nvCxnSpPr>
        <p:spPr>
          <a:xfrm>
            <a:off x="2631217" y="4248639"/>
            <a:ext cx="800075" cy="943752"/>
          </a:xfrm>
          <a:prstGeom prst="straightConnector1">
            <a:avLst/>
          </a:prstGeom>
          <a:noFill/>
          <a:ln w="38100" cap="flat" cmpd="sng" algn="ctr">
            <a:solidFill>
              <a:srgbClr val="C00000"/>
            </a:solidFill>
            <a:prstDash val="solid"/>
            <a:miter lim="800000"/>
            <a:tailEnd type="arrow"/>
          </a:ln>
          <a:effectLst/>
        </p:spPr>
      </p:cxnSp>
      <p:sp>
        <p:nvSpPr>
          <p:cNvPr id="47" name="矩形 46"/>
          <p:cNvSpPr/>
          <p:nvPr>
            <p:custDataLst>
              <p:tags r:id="rId26"/>
            </p:custDataLst>
          </p:nvPr>
        </p:nvSpPr>
        <p:spPr>
          <a:xfrm>
            <a:off x="6026900" y="2386188"/>
            <a:ext cx="2176943" cy="415498"/>
          </a:xfrm>
          <a:prstGeom prst="rect">
            <a:avLst/>
          </a:prstGeom>
        </p:spPr>
        <p:txBody>
          <a:bodyPr wrap="none">
            <a:spAutoFit/>
          </a:bodyPr>
          <a:lstStyle/>
          <a:p>
            <a:pPr defTabSz="685800"/>
            <a:r>
              <a:rPr lang="en-US" altLang="zh-CN" sz="2100" b="1" dirty="0">
                <a:solidFill>
                  <a:prstClr val="black"/>
                </a:solidFill>
                <a:latin typeface="Calibri" panose="020F0502020204030204"/>
                <a:ea typeface="宋体" panose="02010600030101010101" pitchFamily="2" charset="-122"/>
              </a:rPr>
              <a:t>Whether…or not?</a:t>
            </a:r>
            <a:endParaRPr lang="en-US" altLang="zh-CN" sz="2100" b="1" dirty="0">
              <a:solidFill>
                <a:prstClr val="black"/>
              </a:solidFill>
              <a:latin typeface="Calibri" panose="020F0502020204030204"/>
              <a:ea typeface="宋体" panose="02010600030101010101" pitchFamily="2" charset="-122"/>
            </a:endParaRPr>
          </a:p>
        </p:txBody>
      </p:sp>
      <p:sp>
        <p:nvSpPr>
          <p:cNvPr id="48" name="矩形 47"/>
          <p:cNvSpPr/>
          <p:nvPr>
            <p:custDataLst>
              <p:tags r:id="rId27"/>
            </p:custDataLst>
          </p:nvPr>
        </p:nvSpPr>
        <p:spPr>
          <a:xfrm>
            <a:off x="6026900" y="3368944"/>
            <a:ext cx="1263423" cy="415498"/>
          </a:xfrm>
          <a:prstGeom prst="rect">
            <a:avLst/>
          </a:prstGeom>
        </p:spPr>
        <p:txBody>
          <a:bodyPr wrap="none">
            <a:spAutoFit/>
          </a:bodyPr>
          <a:lstStyle/>
          <a:p>
            <a:pPr defTabSz="685800"/>
            <a:r>
              <a:rPr lang="en-US" altLang="zh-CN" sz="2100" b="1" dirty="0">
                <a:solidFill>
                  <a:prstClr val="black"/>
                </a:solidFill>
                <a:latin typeface="Calibri" panose="020F0502020204030204"/>
                <a:ea typeface="宋体" panose="02010600030101010101" pitchFamily="2" charset="-122"/>
              </a:rPr>
              <a:t>Why not?</a:t>
            </a:r>
            <a:endParaRPr lang="en-US" altLang="zh-CN" sz="2100" b="1" dirty="0">
              <a:solidFill>
                <a:prstClr val="black"/>
              </a:solidFill>
              <a:latin typeface="Calibri" panose="020F0502020204030204"/>
              <a:ea typeface="宋体" panose="02010600030101010101" pitchFamily="2" charset="-122"/>
            </a:endParaRPr>
          </a:p>
        </p:txBody>
      </p:sp>
      <p:sp>
        <p:nvSpPr>
          <p:cNvPr id="49" name="矩形 48"/>
          <p:cNvSpPr/>
          <p:nvPr>
            <p:custDataLst>
              <p:tags r:id="rId28"/>
            </p:custDataLst>
          </p:nvPr>
        </p:nvSpPr>
        <p:spPr>
          <a:xfrm>
            <a:off x="6103986" y="4433105"/>
            <a:ext cx="1733808" cy="415498"/>
          </a:xfrm>
          <a:prstGeom prst="rect">
            <a:avLst/>
          </a:prstGeom>
        </p:spPr>
        <p:txBody>
          <a:bodyPr wrap="none">
            <a:spAutoFit/>
          </a:bodyPr>
          <a:lstStyle/>
          <a:p>
            <a:pPr defTabSz="685800"/>
            <a:r>
              <a:rPr lang="en-US" altLang="zh-CN" sz="2100" b="1" dirty="0">
                <a:solidFill>
                  <a:prstClr val="black"/>
                </a:solidFill>
                <a:latin typeface="Calibri" panose="020F0502020204030204"/>
                <a:ea typeface="宋体" panose="02010600030101010101" pitchFamily="2" charset="-122"/>
              </a:rPr>
              <a:t>What?/ Why?</a:t>
            </a:r>
            <a:endParaRPr lang="en-US" altLang="zh-CN" sz="2100" b="1" dirty="0">
              <a:solidFill>
                <a:prstClr val="black"/>
              </a:solidFill>
              <a:latin typeface="Calibri" panose="020F0502020204030204"/>
              <a:ea typeface="宋体" panose="02010600030101010101" pitchFamily="2" charset="-122"/>
            </a:endParaRPr>
          </a:p>
        </p:txBody>
      </p:sp>
      <p:sp>
        <p:nvSpPr>
          <p:cNvPr id="50" name="矩形 49"/>
          <p:cNvSpPr/>
          <p:nvPr>
            <p:custDataLst>
              <p:tags r:id="rId29"/>
            </p:custDataLst>
          </p:nvPr>
        </p:nvSpPr>
        <p:spPr>
          <a:xfrm>
            <a:off x="6103986" y="5481740"/>
            <a:ext cx="823752" cy="415498"/>
          </a:xfrm>
          <a:prstGeom prst="rect">
            <a:avLst/>
          </a:prstGeom>
        </p:spPr>
        <p:txBody>
          <a:bodyPr wrap="none">
            <a:spAutoFit/>
          </a:bodyPr>
          <a:lstStyle/>
          <a:p>
            <a:pPr defTabSz="685800"/>
            <a:r>
              <a:rPr lang="en-US" altLang="zh-CN" sz="2100" b="1" dirty="0">
                <a:solidFill>
                  <a:prstClr val="black"/>
                </a:solidFill>
                <a:latin typeface="Calibri" panose="020F0502020204030204"/>
                <a:ea typeface="宋体" panose="02010600030101010101" pitchFamily="2" charset="-122"/>
              </a:rPr>
              <a:t>How?</a:t>
            </a:r>
            <a:endParaRPr lang="en-US" altLang="zh-CN" sz="2100" b="1" dirty="0">
              <a:solidFill>
                <a:prstClr val="black"/>
              </a:solidFill>
              <a:latin typeface="Calibri" panose="020F0502020204030204"/>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5899150" y="145415"/>
            <a:ext cx="5908040" cy="3618230"/>
          </a:xfrm>
          <a:prstGeom prst="rect">
            <a:avLst/>
          </a:prstGeom>
        </p:spPr>
      </p:pic>
      <p:sp>
        <p:nvSpPr>
          <p:cNvPr id="18" name="矩形 17"/>
          <p:cNvSpPr/>
          <p:nvPr>
            <p:custDataLst>
              <p:tags r:id="rId3"/>
            </p:custDataLst>
          </p:nvPr>
        </p:nvSpPr>
        <p:spPr>
          <a:xfrm>
            <a:off x="843915" y="303530"/>
            <a:ext cx="4511675"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ctr" defTabSz="514350">
              <a:lnSpc>
                <a:spcPct val="150000"/>
              </a:lnSpc>
            </a:pPr>
            <a:r>
              <a:rPr sz="2100" b="1" dirty="0">
                <a:solidFill>
                  <a:prstClr val="white"/>
                </a:solidFill>
                <a:latin typeface="微软雅黑" panose="020B0503020204020204" charset="-122"/>
                <a:ea typeface="微软雅黑" panose="020B0503020204020204" charset="-122"/>
                <a:cs typeface="微软雅黑" panose="020B0503020204020204" charset="-122"/>
              </a:rPr>
              <a:t>阅读理解满分策略</a:t>
            </a:r>
            <a:endParaRPr sz="2100" b="1" dirty="0">
              <a:solidFill>
                <a:prstClr val="white"/>
              </a:solidFill>
              <a:latin typeface="微软雅黑" panose="020B0503020204020204" charset="-122"/>
              <a:ea typeface="微软雅黑" panose="020B0503020204020204" charset="-122"/>
              <a:cs typeface="微软雅黑" panose="020B0503020204020204" charset="-122"/>
            </a:endParaRPr>
          </a:p>
        </p:txBody>
      </p:sp>
      <p:sp>
        <p:nvSpPr>
          <p:cNvPr id="381" name="Shape 247"/>
          <p:cNvSpPr/>
          <p:nvPr/>
        </p:nvSpPr>
        <p:spPr>
          <a:xfrm>
            <a:off x="0" y="6346825"/>
            <a:ext cx="9968865" cy="511175"/>
          </a:xfrm>
          <a:prstGeom prst="rect">
            <a:avLst/>
          </a:prstGeom>
          <a:solidFill>
            <a:srgbClr val="C00000"/>
          </a:solidFill>
          <a:ln w="12700">
            <a:miter lim="400000"/>
          </a:ln>
        </p:spPr>
        <p:txBody>
          <a:bodyPr lIns="121917" tIns="121917" rIns="121917" bIns="121917" anchor="ctr"/>
          <a:lstStyle/>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2" name="Shape 247"/>
          <p:cNvSpPr/>
          <p:nvPr>
            <p:custDataLst>
              <p:tags r:id="rId4"/>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5"/>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6"/>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7"/>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8"/>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pic>
        <p:nvPicPr>
          <p:cNvPr id="100" name="图片 99"/>
          <p:cNvPicPr/>
          <p:nvPr>
            <p:custDataLst>
              <p:tags r:id="rId9"/>
            </p:custDataLst>
          </p:nvPr>
        </p:nvPicPr>
        <p:blipFill>
          <a:blip r:embed="rId10"/>
          <a:stretch>
            <a:fillRect/>
          </a:stretch>
        </p:blipFill>
        <p:spPr>
          <a:xfrm>
            <a:off x="10200842" y="5175430"/>
            <a:ext cx="1456311" cy="1740082"/>
          </a:xfrm>
          <a:prstGeom prst="rect">
            <a:avLst/>
          </a:prstGeom>
          <a:noFill/>
          <a:ln w="9525">
            <a:noFill/>
          </a:ln>
        </p:spPr>
      </p:pic>
      <p:sp>
        <p:nvSpPr>
          <p:cNvPr id="8" name="文本框 7"/>
          <p:cNvSpPr txBox="1"/>
          <p:nvPr>
            <p:custDataLst>
              <p:tags r:id="rId11"/>
            </p:custDataLst>
          </p:nvPr>
        </p:nvSpPr>
        <p:spPr>
          <a:xfrm>
            <a:off x="291465" y="1094105"/>
            <a:ext cx="5608320" cy="26695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14" tIns="91414" rIns="91414" bIns="91414" numCol="1" spcCol="38100" rtlCol="0" anchor="t" forceAA="0">
            <a:spAutoFit/>
          </a:bodyPr>
          <a:p>
            <a:pPr marR="0" indent="0" algn="l" defTabSz="685800" rtl="0" fontAlgn="auto" hangingPunct="0">
              <a:lnSpc>
                <a:spcPts val="3880"/>
              </a:lnSpc>
              <a:spcBef>
                <a:spcPts val="0"/>
              </a:spcBef>
              <a:spcAft>
                <a:spcPts val="0"/>
              </a:spcAft>
              <a:buClrTx/>
              <a:buSzTx/>
              <a:buFontTx/>
              <a:buNone/>
            </a:pPr>
            <a:r>
              <a:rPr kumimoji="0" lang="en-US" altLang="zh-CN" sz="28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5.</a:t>
            </a:r>
            <a:r>
              <a:rPr kumimoji="0" lang="zh-CN" altLang="en-US" sz="2800" b="1" i="0" u="none" strike="noStrike" cap="none" spc="0" normalizeH="0" baseline="0">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Helvetica"/>
              </a:rPr>
              <a:t>精通词义延伸方式和过程：</a:t>
            </a:r>
            <a:endParaRPr kumimoji="0" lang="zh-CN" altLang="en-US" sz="2400" b="1" i="0" u="none" strike="noStrike" cap="none" spc="0" normalizeH="0" baseline="0">
              <a:ln>
                <a:noFill/>
              </a:ln>
              <a:solidFill>
                <a:srgbClr val="C00000"/>
              </a:solidFill>
              <a:effectLst/>
              <a:uFillTx/>
              <a:latin typeface="+mn-lt"/>
              <a:ea typeface="+mn-ea"/>
              <a:cs typeface="+mn-cs"/>
              <a:sym typeface="Helvetica"/>
            </a:endParaRPr>
          </a:p>
          <a:p>
            <a:pPr marR="0" indent="0" algn="l" defTabSz="685800" rtl="0" fontAlgn="auto" hangingPunct="0">
              <a:lnSpc>
                <a:spcPts val="3880"/>
              </a:lnSpc>
              <a:spcBef>
                <a:spcPts val="0"/>
              </a:spcBef>
              <a:spcAft>
                <a:spcPts val="0"/>
              </a:spcAft>
              <a:buClrTx/>
              <a:buSzTx/>
              <a:buFontTx/>
              <a:buNone/>
            </a:pPr>
            <a:r>
              <a:rPr kumimoji="0" lang="en-US" altLang="zh-CN" sz="2400" b="0" i="0" u="none" strike="noStrike" cap="none" spc="0" normalizeH="0" baseline="0">
                <a:ln>
                  <a:noFill/>
                </a:ln>
                <a:solidFill>
                  <a:srgbClr val="000000"/>
                </a:solidFill>
                <a:effectLst/>
                <a:uFillTx/>
                <a:latin typeface="+mn-lt"/>
                <a:ea typeface="+mn-ea"/>
                <a:cs typeface="+mn-cs"/>
                <a:sym typeface="Helvetica"/>
              </a:rPr>
              <a:t>     </a:t>
            </a:r>
            <a:r>
              <a:rPr lang="zh-CN" altLang="en-US" sz="2400">
                <a:ln>
                  <a:noFill/>
                </a:ln>
                <a:solidFill>
                  <a:srgbClr val="000000"/>
                </a:solidFill>
                <a:effectLst/>
                <a:uFillTx/>
                <a:sym typeface="Helvetica"/>
              </a:rPr>
              <a:t>①</a:t>
            </a:r>
            <a:r>
              <a:rPr kumimoji="0" lang="zh-CN" altLang="en-US" sz="2400" b="1" i="0" u="sng" strike="noStrike" cap="none" spc="0" normalizeH="0" baseline="0">
                <a:ln>
                  <a:noFill/>
                </a:ln>
                <a:solidFill>
                  <a:srgbClr val="002060"/>
                </a:solidFill>
                <a:effectLst/>
                <a:uFillTx/>
                <a:latin typeface="微软雅黑" panose="020B0503020204020204" charset="-122"/>
                <a:ea typeface="微软雅黑" panose="020B0503020204020204" charset="-122"/>
                <a:cs typeface="+mn-cs"/>
                <a:sym typeface="Helvetica"/>
              </a:rPr>
              <a:t>主题句</a:t>
            </a:r>
            <a:r>
              <a:rPr kumimoji="0" lang="zh-CN" altLang="en-US" sz="2400" b="0" i="0" u="none" strike="noStrike" cap="none" spc="0" normalizeH="0" baseline="0">
                <a:ln>
                  <a:noFill/>
                </a:ln>
                <a:solidFill>
                  <a:srgbClr val="000000"/>
                </a:solidFill>
                <a:effectLst/>
                <a:uFillTx/>
                <a:latin typeface="+mn-lt"/>
                <a:ea typeface="+mn-ea"/>
                <a:cs typeface="+mn-cs"/>
                <a:sym typeface="Helvetica"/>
              </a:rPr>
              <a:t>本身会包含</a:t>
            </a:r>
            <a:r>
              <a:rPr kumimoji="0" lang="zh-CN" altLang="en-US" sz="2400" b="1" i="0" u="sng" strike="noStrike" cap="none" spc="0" normalizeH="0" baseline="0">
                <a:ln>
                  <a:noFill/>
                </a:ln>
                <a:solidFill>
                  <a:srgbClr val="002060"/>
                </a:solidFill>
                <a:effectLst/>
                <a:uFillTx/>
                <a:latin typeface="微软雅黑" panose="020B0503020204020204" charset="-122"/>
                <a:ea typeface="微软雅黑" panose="020B0503020204020204" charset="-122"/>
                <a:cs typeface="+mn-cs"/>
                <a:sym typeface="Helvetica"/>
              </a:rPr>
              <a:t>核心话题</a:t>
            </a:r>
            <a:r>
              <a:rPr kumimoji="0" lang="zh-CN" altLang="en-US" sz="2400" b="0" i="0" u="none" strike="noStrike" cap="none" spc="0" normalizeH="0" baseline="0">
                <a:ln>
                  <a:noFill/>
                </a:ln>
                <a:solidFill>
                  <a:srgbClr val="000000"/>
                </a:solidFill>
                <a:effectLst/>
                <a:uFillTx/>
                <a:latin typeface="+mn-lt"/>
                <a:ea typeface="+mn-ea"/>
                <a:cs typeface="+mn-cs"/>
                <a:sym typeface="Helvetica"/>
              </a:rPr>
              <a:t>和决定</a:t>
            </a:r>
            <a:r>
              <a:rPr kumimoji="0" lang="zh-CN" altLang="en-US" sz="2400" b="1" i="0" u="sng" strike="noStrike" cap="none" spc="0" normalizeH="0" baseline="0">
                <a:ln>
                  <a:noFill/>
                </a:ln>
                <a:solidFill>
                  <a:srgbClr val="002060"/>
                </a:solidFill>
                <a:effectLst/>
                <a:uFillTx/>
                <a:latin typeface="微软雅黑" panose="020B0503020204020204" charset="-122"/>
                <a:ea typeface="微软雅黑" panose="020B0503020204020204" charset="-122"/>
                <a:cs typeface="+mn-cs"/>
                <a:sym typeface="Helvetica"/>
              </a:rPr>
              <a:t>语篇发展方向的控制性信息</a:t>
            </a:r>
            <a:r>
              <a:rPr kumimoji="0" lang="zh-CN" altLang="en-US" sz="2400" b="0" i="0" u="none" strike="noStrike" cap="none" spc="0" normalizeH="0" baseline="0">
                <a:ln>
                  <a:noFill/>
                </a:ln>
                <a:solidFill>
                  <a:srgbClr val="000000"/>
                </a:solidFill>
                <a:effectLst/>
                <a:uFillTx/>
                <a:latin typeface="+mn-lt"/>
                <a:ea typeface="+mn-ea"/>
                <a:cs typeface="+mn-cs"/>
                <a:sym typeface="Helvetica"/>
              </a:rPr>
              <a:t>，主要陈述部分则需要将控制性信息进行语义延展，为支撑主题句服务。</a:t>
            </a:r>
            <a:endParaRPr kumimoji="0" lang="zh-CN" altLang="en-US" sz="2400" b="0" i="0" u="none" strike="noStrike" cap="none" spc="0" normalizeH="0" baseline="0">
              <a:ln>
                <a:noFill/>
              </a:ln>
              <a:solidFill>
                <a:srgbClr val="000000"/>
              </a:solidFill>
              <a:effectLst/>
              <a:uFillTx/>
              <a:latin typeface="+mn-lt"/>
              <a:ea typeface="+mn-ea"/>
              <a:cs typeface="+mn-cs"/>
              <a:sym typeface="Helvetica"/>
            </a:endParaRPr>
          </a:p>
        </p:txBody>
      </p:sp>
      <p:sp>
        <p:nvSpPr>
          <p:cNvPr id="3" name="文本框 2"/>
          <p:cNvSpPr txBox="1"/>
          <p:nvPr/>
        </p:nvSpPr>
        <p:spPr>
          <a:xfrm>
            <a:off x="291465" y="3763645"/>
            <a:ext cx="11515725" cy="26695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0" marR="0" indent="0" algn="l" defTabSz="685800" rtl="0" fontAlgn="auto" latinLnBrk="0" hangingPunct="0">
              <a:lnSpc>
                <a:spcPts val="388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a:ln>
                  <a:noFill/>
                </a:ln>
                <a:solidFill>
                  <a:srgbClr val="000000"/>
                </a:solidFill>
                <a:effectLst/>
                <a:uFillTx/>
                <a:sym typeface="Helvetica"/>
              </a:rPr>
              <a:t>②利用</a:t>
            </a:r>
            <a:r>
              <a:rPr lang="zh-CN" altLang="en-US" sz="2400" b="1" u="sng">
                <a:ln>
                  <a:noFill/>
                </a:ln>
                <a:solidFill>
                  <a:srgbClr val="002060"/>
                </a:solidFill>
                <a:effectLst/>
                <a:uFillTx/>
                <a:latin typeface="微软雅黑" panose="020B0503020204020204" charset="-122"/>
                <a:ea typeface="微软雅黑" panose="020B0503020204020204" charset="-122"/>
                <a:sym typeface="Helvetica"/>
              </a:rPr>
              <a:t>关键词重复</a:t>
            </a:r>
            <a:r>
              <a:rPr lang="zh-CN" altLang="en-US" sz="2400">
                <a:ln>
                  <a:noFill/>
                </a:ln>
                <a:solidFill>
                  <a:srgbClr val="000000"/>
                </a:solidFill>
                <a:effectLst/>
                <a:uFillTx/>
                <a:sym typeface="Helvetica"/>
              </a:rPr>
              <a:t>来突出并强化主旨。核心关键词存在复现的关系，</a:t>
            </a:r>
            <a:r>
              <a:rPr lang="zh-CN" altLang="en-US" sz="2400" b="1" u="sng">
                <a:ln>
                  <a:noFill/>
                </a:ln>
                <a:solidFill>
                  <a:srgbClr val="002060"/>
                </a:solidFill>
                <a:effectLst/>
                <a:uFillTx/>
                <a:latin typeface="微软雅黑" panose="020B0503020204020204" charset="-122"/>
                <a:ea typeface="微软雅黑" panose="020B0503020204020204" charset="-122"/>
                <a:sym typeface="Helvetica"/>
              </a:rPr>
              <a:t>围绕同一主题前后呼应，形成词汇链和语义链</a:t>
            </a:r>
            <a:r>
              <a:rPr lang="zh-CN" altLang="en-US" sz="2400">
                <a:ln>
                  <a:noFill/>
                </a:ln>
                <a:solidFill>
                  <a:srgbClr val="000000"/>
                </a:solidFill>
                <a:effectLst/>
                <a:uFillTx/>
                <a:sym typeface="Helvetica"/>
              </a:rPr>
              <a:t>，使文本语际间实现语义上的衔接和连贯。</a:t>
            </a:r>
            <a:endParaRPr kumimoji="0" lang="zh-CN" altLang="en-US"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ts val="388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a:ln>
                  <a:noFill/>
                </a:ln>
                <a:solidFill>
                  <a:srgbClr val="000000"/>
                </a:solidFill>
                <a:effectLst/>
                <a:uFillTx/>
                <a:sym typeface="Helvetica"/>
              </a:rPr>
              <a:t>③利用语义场保证主题和语义传递取得统一（信息流</a:t>
            </a:r>
            <a:r>
              <a:rPr lang="en-US" altLang="zh-CN" sz="2400">
                <a:ln>
                  <a:noFill/>
                </a:ln>
                <a:solidFill>
                  <a:srgbClr val="000000"/>
                </a:solidFill>
                <a:effectLst/>
                <a:uFillTx/>
                <a:sym typeface="Helvetica"/>
              </a:rPr>
              <a:t>flow</a:t>
            </a:r>
            <a:r>
              <a:rPr lang="zh-CN" altLang="en-US" sz="2400">
                <a:ln>
                  <a:noFill/>
                </a:ln>
                <a:solidFill>
                  <a:srgbClr val="000000"/>
                </a:solidFill>
                <a:effectLst/>
                <a:uFillTx/>
                <a:ea typeface="宋体" panose="02010600030101010101" pitchFamily="2" charset="-122"/>
                <a:sym typeface="Helvetica"/>
              </a:rPr>
              <a:t>的</a:t>
            </a:r>
            <a:r>
              <a:rPr lang="zh-CN" altLang="en-US" sz="2400">
                <a:ln>
                  <a:noFill/>
                </a:ln>
                <a:solidFill>
                  <a:srgbClr val="000000"/>
                </a:solidFill>
                <a:effectLst/>
                <a:uFillTx/>
                <a:sym typeface="Helvetica"/>
              </a:rPr>
              <a:t>桥梁通道）</a:t>
            </a:r>
            <a:endParaRPr kumimoji="0" lang="zh-CN" altLang="en-US" sz="2400" b="0" i="0" u="none" strike="noStrike" cap="none" spc="0" normalizeH="0" baseline="0">
              <a:ln>
                <a:noFill/>
              </a:ln>
              <a:solidFill>
                <a:srgbClr val="000000"/>
              </a:solidFill>
              <a:effectLst/>
              <a:uFillTx/>
              <a:latin typeface="+mn-lt"/>
              <a:ea typeface="+mn-ea"/>
              <a:cs typeface="+mn-cs"/>
              <a:sym typeface="Helvetica"/>
            </a:endParaRPr>
          </a:p>
          <a:p>
            <a:pPr marL="0" marR="0" indent="0" algn="l" defTabSz="685800" rtl="0" fontAlgn="auto" latinLnBrk="0" hangingPunct="0">
              <a:lnSpc>
                <a:spcPts val="3880"/>
              </a:lnSpc>
              <a:spcBef>
                <a:spcPts val="0"/>
              </a:spcBef>
              <a:spcAft>
                <a:spcPts val="0"/>
              </a:spcAft>
              <a:buClrTx/>
              <a:buSzTx/>
              <a:buFontTx/>
              <a:buNone/>
            </a:pPr>
            <a:r>
              <a:rPr lang="en-US" altLang="zh-CN" sz="2400">
                <a:ln>
                  <a:noFill/>
                </a:ln>
                <a:solidFill>
                  <a:srgbClr val="000000"/>
                </a:solidFill>
                <a:effectLst/>
                <a:uFillTx/>
                <a:sym typeface="Helvetica"/>
              </a:rPr>
              <a:t>         </a:t>
            </a:r>
            <a:r>
              <a:rPr lang="zh-CN" altLang="en-US" sz="2400">
                <a:ln>
                  <a:noFill/>
                </a:ln>
                <a:solidFill>
                  <a:srgbClr val="000000"/>
                </a:solidFill>
                <a:effectLst/>
                <a:uFillTx/>
                <a:sym typeface="Helvetica"/>
              </a:rPr>
              <a:t>阅读过程中要</a:t>
            </a:r>
            <a:r>
              <a:rPr lang="zh-CN" altLang="en-US" sz="24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善于扫描同词/同话题词，建构语义场</a:t>
            </a:r>
            <a:r>
              <a:rPr lang="zh-CN" altLang="en-US" sz="2400">
                <a:ln>
                  <a:noFill/>
                </a:ln>
                <a:solidFill>
                  <a:srgbClr val="000000"/>
                </a:solidFill>
                <a:effectLst/>
                <a:uFillTx/>
                <a:sym typeface="Helvetica"/>
              </a:rPr>
              <a:t>，搭建</a:t>
            </a:r>
            <a:r>
              <a:rPr lang="zh-CN" altLang="en-US" sz="24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信息流flow的通道</a:t>
            </a:r>
            <a:r>
              <a:rPr lang="zh-CN" altLang="en-US" sz="2400">
                <a:ln>
                  <a:noFill/>
                </a:ln>
                <a:solidFill>
                  <a:srgbClr val="000000"/>
                </a:solidFill>
                <a:effectLst/>
                <a:uFillTx/>
                <a:sym typeface="Helvetica"/>
              </a:rPr>
              <a:t>。尤其</a:t>
            </a:r>
            <a:r>
              <a:rPr lang="zh-CN" altLang="en-US" sz="2400" b="1" u="sng">
                <a:ln>
                  <a:noFill/>
                </a:ln>
                <a:solidFill>
                  <a:srgbClr val="002060"/>
                </a:solidFill>
                <a:effectLst/>
                <a:uFillTx/>
                <a:latin typeface="微软雅黑" panose="020B0503020204020204" charset="-122"/>
                <a:ea typeface="微软雅黑" panose="020B0503020204020204" charset="-122"/>
                <a:cs typeface="微软雅黑" panose="020B0503020204020204" charset="-122"/>
                <a:sym typeface="Helvetica"/>
              </a:rPr>
              <a:t>注意paraphrase(释义，改述，换说)的地方往往是题眼</a:t>
            </a:r>
            <a:r>
              <a:rPr lang="zh-CN" altLang="en-US" sz="2400">
                <a:ln>
                  <a:noFill/>
                </a:ln>
                <a:solidFill>
                  <a:srgbClr val="000000"/>
                </a:solidFill>
                <a:effectLst/>
                <a:uFillTx/>
                <a:sym typeface="Helvetica"/>
              </a:rPr>
              <a:t>。</a:t>
            </a:r>
            <a:endParaRPr kumimoji="0" lang="zh-CN" altLang="en-US" sz="2400" b="0" i="0" u="none" strike="noStrike" cap="none" spc="0" normalizeH="0" baseline="0">
              <a:ln>
                <a:noFill/>
              </a:ln>
              <a:solidFill>
                <a:srgbClr val="000000"/>
              </a:solidFill>
              <a:effectLst/>
              <a:uFillTx/>
              <a:latin typeface="+mn-lt"/>
              <a:ea typeface="+mn-ea"/>
              <a:cs typeface="+mn-cs"/>
              <a:sym typeface="Helvetica"/>
            </a:endParaRPr>
          </a:p>
        </p:txBody>
      </p:sp>
      <p:pic>
        <p:nvPicPr>
          <p:cNvPr id="101" name="图片 100"/>
          <p:cNvPicPr/>
          <p:nvPr>
            <p:custDataLst>
              <p:tags r:id="rId12"/>
            </p:custDataLst>
          </p:nvPr>
        </p:nvPicPr>
        <p:blipFill>
          <a:blip r:embed="rId13"/>
          <a:stretch>
            <a:fillRect/>
          </a:stretch>
        </p:blipFill>
        <p:spPr>
          <a:xfrm>
            <a:off x="9968230" y="-98425"/>
            <a:ext cx="2127885" cy="57531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843915" y="303530"/>
            <a:ext cx="4511675"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ctr" defTabSz="514350">
              <a:lnSpc>
                <a:spcPct val="150000"/>
              </a:lnSpc>
            </a:pPr>
            <a:r>
              <a:rPr sz="2100" b="1" dirty="0">
                <a:solidFill>
                  <a:prstClr val="white"/>
                </a:solidFill>
                <a:latin typeface="微软雅黑" panose="020B0503020204020204" charset="-122"/>
                <a:ea typeface="微软雅黑" panose="020B0503020204020204" charset="-122"/>
                <a:cs typeface="微软雅黑" panose="020B0503020204020204" charset="-122"/>
              </a:rPr>
              <a:t>阅读理解满分策略</a:t>
            </a:r>
            <a:endParaRPr sz="2100" b="1" dirty="0">
              <a:solidFill>
                <a:prstClr val="white"/>
              </a:solidFill>
              <a:latin typeface="微软雅黑" panose="020B0503020204020204" charset="-122"/>
              <a:ea typeface="微软雅黑" panose="020B0503020204020204" charset="-122"/>
              <a:cs typeface="微软雅黑" panose="020B0503020204020204" charset="-122"/>
            </a:endParaRPr>
          </a:p>
        </p:txBody>
      </p:sp>
      <p:sp>
        <p:nvSpPr>
          <p:cNvPr id="381" name="Shape 247"/>
          <p:cNvSpPr/>
          <p:nvPr/>
        </p:nvSpPr>
        <p:spPr>
          <a:xfrm>
            <a:off x="0" y="6346825"/>
            <a:ext cx="9968865" cy="511175"/>
          </a:xfrm>
          <a:prstGeom prst="rect">
            <a:avLst/>
          </a:prstGeom>
          <a:solidFill>
            <a:srgbClr val="C00000"/>
          </a:solidFill>
          <a:ln w="12700">
            <a:miter lim="400000"/>
          </a:ln>
        </p:spPr>
        <p:txBody>
          <a:bodyPr lIns="121917" tIns="121917" rIns="121917" bIns="121917" anchor="ctr"/>
          <a:lstStyle/>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2" name="Shape 247"/>
          <p:cNvSpPr/>
          <p:nvPr>
            <p:custDataLst>
              <p:tags r:id="rId2"/>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3"/>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4"/>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5"/>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6"/>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pic>
        <p:nvPicPr>
          <p:cNvPr id="100" name="图片 99"/>
          <p:cNvPicPr/>
          <p:nvPr>
            <p:custDataLst>
              <p:tags r:id="rId7"/>
            </p:custDataLst>
          </p:nvPr>
        </p:nvPicPr>
        <p:blipFill>
          <a:blip r:embed="rId8"/>
          <a:stretch>
            <a:fillRect/>
          </a:stretch>
        </p:blipFill>
        <p:spPr>
          <a:xfrm>
            <a:off x="10200842" y="5175430"/>
            <a:ext cx="1456311" cy="1740082"/>
          </a:xfrm>
          <a:prstGeom prst="rect">
            <a:avLst/>
          </a:prstGeom>
          <a:noFill/>
          <a:ln w="9525">
            <a:noFill/>
          </a:ln>
        </p:spPr>
      </p:pic>
      <p:sp>
        <p:nvSpPr>
          <p:cNvPr id="9" name="文本框 8"/>
          <p:cNvSpPr txBox="1"/>
          <p:nvPr>
            <p:custDataLst>
              <p:tags r:id="rId9"/>
            </p:custDataLst>
          </p:nvPr>
        </p:nvSpPr>
        <p:spPr>
          <a:xfrm>
            <a:off x="618647" y="1777207"/>
            <a:ext cx="10562379" cy="4569460"/>
          </a:xfrm>
          <a:prstGeom prst="rect">
            <a:avLst/>
          </a:prstGeom>
          <a:noFill/>
          <a:extLst>
            <a:ext uri="{909E8E84-426E-40DD-AFC4-6F175D3DCCD1}">
              <a14:hiddenFill xmlns:a14="http://schemas.microsoft.com/office/drawing/2010/main">
                <a:solidFill>
                  <a:srgbClr val="4472C4">
                    <a:lumMod val="20000"/>
                    <a:lumOff val="80000"/>
                  </a:srgbClr>
                </a:solidFill>
              </a14:hiddenFill>
            </a:ext>
          </a:extLst>
        </p:spPr>
        <p:txBody>
          <a:bodyPr wrap="square" rtlCol="0">
            <a:spAutoFit/>
          </a:bodyPr>
          <a:p>
            <a:pPr algn="l" defTabSz="685800" hangingPunct="0">
              <a:lnSpc>
                <a:spcPts val="3880"/>
              </a:lnSpc>
              <a:spcBef>
                <a:spcPts val="0"/>
              </a:spcBef>
              <a:spcAft>
                <a:spcPts val="0"/>
              </a:spcAft>
              <a:buClrTx/>
              <a:buSzTx/>
              <a:buFontTx/>
            </a:pPr>
            <a:r>
              <a:rPr lang="en-US" altLang="zh-CN" sz="2400" b="1">
                <a:ln>
                  <a:noFill/>
                </a:ln>
                <a:solidFill>
                  <a:srgbClr val="000000"/>
                </a:solidFill>
                <a:effectLst/>
                <a:uFillTx/>
                <a:sym typeface="等线" panose="02010600030101010101" charset="-122"/>
              </a:rPr>
              <a:t>①从特性角度：</a:t>
            </a:r>
            <a:endParaRPr lang="en-US" altLang="zh-CN" sz="2400" b="1">
              <a:ln>
                <a:noFill/>
              </a:ln>
              <a:solidFill>
                <a:srgbClr val="000000"/>
              </a:solidFill>
              <a:effectLst/>
              <a:uFillTx/>
              <a:sym typeface="等线" panose="02010600030101010101" charset="-122"/>
            </a:endParaRPr>
          </a:p>
          <a:p>
            <a:pPr algn="l" defTabSz="685800" hangingPunct="0">
              <a:lnSpc>
                <a:spcPts val="3880"/>
              </a:lnSpc>
              <a:spcBef>
                <a:spcPts val="0"/>
              </a:spcBef>
              <a:spcAft>
                <a:spcPts val="0"/>
              </a:spcAft>
              <a:buClrTx/>
              <a:buSzTx/>
              <a:buFontTx/>
            </a:pPr>
            <a:r>
              <a:rPr lang="en-US" altLang="zh-CN" sz="2400">
                <a:ln>
                  <a:noFill/>
                </a:ln>
                <a:solidFill>
                  <a:srgbClr val="000000"/>
                </a:solidFill>
                <a:effectLst/>
                <a:uFillTx/>
                <a:sym typeface="等线" panose="02010600030101010101" charset="-122"/>
              </a:rPr>
              <a:t> </a:t>
            </a:r>
            <a:r>
              <a:rPr lang="en-US" altLang="zh-CN" sz="2400">
                <a:ln>
                  <a:noFill/>
                </a:ln>
                <a:solidFill>
                  <a:srgbClr val="000000"/>
                </a:solidFill>
                <a:effectLst/>
                <a:uFillTx/>
                <a:sym typeface="+mn-ea"/>
              </a:rPr>
              <a:t>  </a:t>
            </a:r>
            <a:r>
              <a:rPr lang="en-US" altLang="zh-CN" sz="2400">
                <a:ln>
                  <a:noFill/>
                </a:ln>
                <a:solidFill>
                  <a:srgbClr val="000000"/>
                </a:solidFill>
                <a:effectLst/>
                <a:uFillTx/>
                <a:sym typeface="等线" panose="02010600030101010101" charset="-122"/>
              </a:rPr>
              <a:t>（</a:t>
            </a:r>
            <a:r>
              <a:rPr lang="en-US" altLang="zh-CN" sz="2400">
                <a:ln>
                  <a:noFill/>
                </a:ln>
                <a:solidFill>
                  <a:srgbClr val="000000"/>
                </a:solidFill>
                <a:effectLst/>
                <a:uFillTx/>
                <a:sym typeface="+mn-ea"/>
              </a:rPr>
              <a:t>1</a:t>
            </a:r>
            <a:r>
              <a:rPr lang="en-US" altLang="zh-CN" sz="2400">
                <a:ln>
                  <a:noFill/>
                </a:ln>
                <a:solidFill>
                  <a:srgbClr val="000000"/>
                </a:solidFill>
                <a:effectLst/>
                <a:uFillTx/>
                <a:sym typeface="等线" panose="02010600030101010101" charset="-122"/>
              </a:rPr>
              <a:t>）</a:t>
            </a:r>
            <a:r>
              <a:rPr lang="zh-CN" altLang="en-US" sz="2400" b="1" u="sng">
                <a:ln>
                  <a:noFill/>
                </a:ln>
                <a:solidFill>
                  <a:srgbClr val="002060"/>
                </a:solidFill>
                <a:effectLst/>
                <a:uFillTx/>
                <a:sym typeface="等线" panose="02010600030101010101" charset="-122"/>
              </a:rPr>
              <a:t>概括性</a:t>
            </a:r>
            <a:r>
              <a:rPr lang="en-US" altLang="zh-CN" sz="2400">
                <a:ln>
                  <a:noFill/>
                </a:ln>
                <a:solidFill>
                  <a:srgbClr val="000000"/>
                </a:solidFill>
                <a:effectLst/>
                <a:uFillTx/>
                <a:sym typeface="等线" panose="02010600030101010101" charset="-122"/>
              </a:rPr>
              <a:t>：涵盖全文内容；</a:t>
            </a:r>
            <a:endParaRPr lang="en-US" altLang="zh-CN" sz="2400">
              <a:ln>
                <a:noFill/>
              </a:ln>
              <a:solidFill>
                <a:srgbClr val="000000"/>
              </a:solidFill>
              <a:effectLst/>
              <a:uFillTx/>
              <a:sym typeface="等线" panose="02010600030101010101" charset="-122"/>
            </a:endParaRPr>
          </a:p>
          <a:p>
            <a:pPr algn="l" defTabSz="685800" hangingPunct="0">
              <a:lnSpc>
                <a:spcPts val="3880"/>
              </a:lnSpc>
              <a:spcBef>
                <a:spcPts val="0"/>
              </a:spcBef>
              <a:spcAft>
                <a:spcPts val="0"/>
              </a:spcAft>
              <a:buClrTx/>
              <a:buSzTx/>
              <a:buFontTx/>
            </a:pPr>
            <a:r>
              <a:rPr lang="en-US" altLang="zh-CN" sz="2400">
                <a:ln>
                  <a:noFill/>
                </a:ln>
                <a:solidFill>
                  <a:srgbClr val="000000"/>
                </a:solidFill>
                <a:effectLst/>
                <a:uFillTx/>
                <a:sym typeface="等线" panose="02010600030101010101" charset="-122"/>
              </a:rPr>
              <a:t>             </a:t>
            </a:r>
            <a:r>
              <a:rPr lang="en-US" altLang="zh-CN" sz="2400">
                <a:ln>
                  <a:noFill/>
                </a:ln>
                <a:solidFill>
                  <a:srgbClr val="000000"/>
                </a:solidFill>
                <a:effectLst/>
                <a:uFillTx/>
                <a:sym typeface="+mn-ea"/>
              </a:rPr>
              <a:t>    </a:t>
            </a:r>
            <a:r>
              <a:rPr lang="en-US" altLang="zh-CN" sz="2400">
                <a:ln>
                  <a:noFill/>
                </a:ln>
                <a:solidFill>
                  <a:srgbClr val="000000"/>
                </a:solidFill>
                <a:effectLst/>
                <a:uFillTx/>
                <a:sym typeface="等线" panose="02010600030101010101" charset="-122"/>
              </a:rPr>
              <a:t>特征：范围大而包容；</a:t>
            </a:r>
            <a:endParaRPr lang="en-US" altLang="zh-CN" sz="2400">
              <a:ln>
                <a:noFill/>
              </a:ln>
              <a:solidFill>
                <a:srgbClr val="000000"/>
              </a:solidFill>
              <a:effectLst/>
              <a:uFillTx/>
            </a:endParaRPr>
          </a:p>
          <a:p>
            <a:pPr algn="l" defTabSz="685800" hangingPunct="0">
              <a:lnSpc>
                <a:spcPts val="3880"/>
              </a:lnSpc>
              <a:spcBef>
                <a:spcPts val="0"/>
              </a:spcBef>
              <a:spcAft>
                <a:spcPts val="0"/>
              </a:spcAft>
              <a:buClrTx/>
              <a:buSzTx/>
              <a:buFontTx/>
            </a:pPr>
            <a:r>
              <a:rPr lang="en-US" altLang="zh-CN" sz="2400">
                <a:ln>
                  <a:noFill/>
                </a:ln>
                <a:solidFill>
                  <a:srgbClr val="000000"/>
                </a:solidFill>
                <a:effectLst/>
                <a:uFillTx/>
                <a:sym typeface="等线" panose="02010600030101010101" charset="-122"/>
              </a:rPr>
              <a:t>  </a:t>
            </a:r>
            <a:r>
              <a:rPr lang="en-US" altLang="zh-CN" sz="2400">
                <a:ln>
                  <a:noFill/>
                </a:ln>
                <a:solidFill>
                  <a:srgbClr val="000000"/>
                </a:solidFill>
                <a:effectLst/>
                <a:uFillTx/>
                <a:sym typeface="+mn-ea"/>
              </a:rPr>
              <a:t> </a:t>
            </a:r>
            <a:r>
              <a:rPr lang="en-US" altLang="zh-CN" sz="2400">
                <a:ln>
                  <a:noFill/>
                </a:ln>
                <a:solidFill>
                  <a:srgbClr val="000000"/>
                </a:solidFill>
                <a:effectLst/>
                <a:uFillTx/>
                <a:sym typeface="等线" panose="02010600030101010101" charset="-122"/>
              </a:rPr>
              <a:t>（</a:t>
            </a:r>
            <a:r>
              <a:rPr lang="en-US" altLang="zh-CN" sz="2400">
                <a:ln>
                  <a:noFill/>
                </a:ln>
                <a:solidFill>
                  <a:srgbClr val="000000"/>
                </a:solidFill>
                <a:effectLst/>
                <a:uFillTx/>
                <a:sym typeface="+mn-ea"/>
              </a:rPr>
              <a:t>2</a:t>
            </a:r>
            <a:r>
              <a:rPr lang="en-US" altLang="zh-CN" sz="2400">
                <a:ln>
                  <a:noFill/>
                </a:ln>
                <a:solidFill>
                  <a:srgbClr val="000000"/>
                </a:solidFill>
                <a:effectLst/>
                <a:uFillTx/>
                <a:sym typeface="等线" panose="02010600030101010101" charset="-122"/>
              </a:rPr>
              <a:t>）</a:t>
            </a:r>
            <a:r>
              <a:rPr lang="zh-CN" altLang="en-US" sz="2400" b="1" u="sng">
                <a:ln>
                  <a:noFill/>
                </a:ln>
                <a:solidFill>
                  <a:srgbClr val="002060"/>
                </a:solidFill>
                <a:effectLst/>
                <a:uFillTx/>
                <a:sym typeface="等线" panose="02010600030101010101" charset="-122"/>
              </a:rPr>
              <a:t>针对性</a:t>
            </a:r>
            <a:r>
              <a:rPr lang="en-US" altLang="zh-CN" sz="2400">
                <a:ln>
                  <a:noFill/>
                </a:ln>
                <a:solidFill>
                  <a:srgbClr val="000000"/>
                </a:solidFill>
                <a:effectLst/>
                <a:uFillTx/>
                <a:sym typeface="等线" panose="02010600030101010101" charset="-122"/>
              </a:rPr>
              <a:t>：</a:t>
            </a:r>
            <a:r>
              <a:rPr lang="en-US" altLang="zh-CN" sz="2400">
                <a:ln>
                  <a:noFill/>
                </a:ln>
                <a:solidFill>
                  <a:srgbClr val="000000"/>
                </a:solidFill>
                <a:effectLst/>
                <a:uFillTx/>
              </a:rPr>
              <a:t>高频词（即关键词）应在标题类题目中出现；</a:t>
            </a:r>
            <a:endParaRPr lang="en-US" altLang="zh-CN" sz="2400">
              <a:ln>
                <a:noFill/>
              </a:ln>
              <a:solidFill>
                <a:srgbClr val="000000"/>
              </a:solidFill>
              <a:effectLst/>
              <a:uFillTx/>
            </a:endParaRPr>
          </a:p>
          <a:p>
            <a:pPr algn="l" defTabSz="685800" hangingPunct="0">
              <a:lnSpc>
                <a:spcPts val="3880"/>
              </a:lnSpc>
              <a:spcBef>
                <a:spcPts val="0"/>
              </a:spcBef>
              <a:spcAft>
                <a:spcPts val="0"/>
              </a:spcAft>
              <a:buClrTx/>
              <a:buSzTx/>
              <a:buFontTx/>
            </a:pPr>
            <a:r>
              <a:rPr lang="en-US" altLang="zh-CN" sz="2400">
                <a:ln>
                  <a:noFill/>
                </a:ln>
                <a:solidFill>
                  <a:srgbClr val="000000"/>
                </a:solidFill>
                <a:effectLst/>
                <a:uFillTx/>
              </a:rPr>
              <a:t>                 特征：范围小而有针对性</a:t>
            </a:r>
            <a:endParaRPr lang="en-US" altLang="zh-CN" sz="2400">
              <a:ln>
                <a:noFill/>
              </a:ln>
              <a:solidFill>
                <a:srgbClr val="000000"/>
              </a:solidFill>
              <a:effectLst/>
              <a:uFillTx/>
            </a:endParaRPr>
          </a:p>
          <a:p>
            <a:pPr algn="l" defTabSz="685800" hangingPunct="0">
              <a:lnSpc>
                <a:spcPts val="3880"/>
              </a:lnSpc>
              <a:spcBef>
                <a:spcPts val="0"/>
              </a:spcBef>
              <a:spcAft>
                <a:spcPts val="0"/>
              </a:spcAft>
              <a:buClrTx/>
              <a:buSzTx/>
              <a:buFontTx/>
            </a:pPr>
            <a:r>
              <a:rPr lang="en-US" altLang="zh-CN" sz="2400">
                <a:ln>
                  <a:noFill/>
                </a:ln>
                <a:solidFill>
                  <a:srgbClr val="000000"/>
                </a:solidFill>
                <a:effectLst/>
                <a:uFillTx/>
              </a:rPr>
              <a:t>   （3）</a:t>
            </a:r>
            <a:r>
              <a:rPr lang="zh-CN" altLang="en-US" sz="2400" b="1" u="sng">
                <a:ln>
                  <a:noFill/>
                </a:ln>
                <a:solidFill>
                  <a:srgbClr val="002060"/>
                </a:solidFill>
                <a:effectLst/>
                <a:uFillTx/>
              </a:rPr>
              <a:t>醒目性</a:t>
            </a:r>
            <a:r>
              <a:rPr lang="en-US" altLang="zh-CN" sz="2400">
                <a:ln>
                  <a:noFill/>
                </a:ln>
                <a:solidFill>
                  <a:srgbClr val="000000"/>
                </a:solidFill>
                <a:effectLst/>
                <a:uFillTx/>
              </a:rPr>
              <a:t>：吸引读者的关注；</a:t>
            </a:r>
            <a:endParaRPr lang="en-US" altLang="zh-CN" sz="2400">
              <a:ln>
                <a:noFill/>
              </a:ln>
              <a:solidFill>
                <a:srgbClr val="000000"/>
              </a:solidFill>
              <a:effectLst/>
              <a:uFillTx/>
            </a:endParaRPr>
          </a:p>
          <a:p>
            <a:pPr algn="l" defTabSz="685800" hangingPunct="0">
              <a:lnSpc>
                <a:spcPts val="3880"/>
              </a:lnSpc>
              <a:spcBef>
                <a:spcPts val="0"/>
              </a:spcBef>
              <a:spcAft>
                <a:spcPts val="0"/>
              </a:spcAft>
              <a:buClrTx/>
              <a:buSzTx/>
              <a:buFontTx/>
            </a:pPr>
            <a:r>
              <a:rPr lang="en-US" altLang="zh-CN" sz="2400">
                <a:ln>
                  <a:noFill/>
                </a:ln>
                <a:solidFill>
                  <a:srgbClr val="000000"/>
                </a:solidFill>
                <a:effectLst/>
                <a:uFillTx/>
              </a:rPr>
              <a:t>                 特征：运用文学中的修辞，尤其是双关语</a:t>
            </a:r>
            <a:endParaRPr lang="en-US" altLang="zh-CN" sz="2400">
              <a:ln>
                <a:noFill/>
              </a:ln>
              <a:solidFill>
                <a:srgbClr val="000000"/>
              </a:solidFill>
              <a:effectLst/>
              <a:uFillTx/>
            </a:endParaRPr>
          </a:p>
          <a:p>
            <a:pPr algn="l" defTabSz="685800" hangingPunct="0">
              <a:lnSpc>
                <a:spcPts val="3880"/>
              </a:lnSpc>
              <a:spcBef>
                <a:spcPts val="0"/>
              </a:spcBef>
              <a:spcAft>
                <a:spcPts val="0"/>
              </a:spcAft>
              <a:buClrTx/>
              <a:buSzTx/>
              <a:buFontTx/>
            </a:pPr>
            <a:r>
              <a:rPr lang="en-US" altLang="zh-CN" sz="2400" b="1">
                <a:ln>
                  <a:noFill/>
                </a:ln>
                <a:solidFill>
                  <a:srgbClr val="000000"/>
                </a:solidFill>
                <a:effectLst/>
                <a:uFillTx/>
                <a:sym typeface="等线" panose="02010600030101010101" charset="-122"/>
              </a:rPr>
              <a:t>②</a:t>
            </a:r>
            <a:r>
              <a:rPr lang="en-US" altLang="zh-CN" sz="2400" b="1">
                <a:ln>
                  <a:noFill/>
                </a:ln>
                <a:solidFill>
                  <a:srgbClr val="000000"/>
                </a:solidFill>
                <a:effectLst/>
                <a:uFillTx/>
              </a:rPr>
              <a:t>从语篇结构角度：</a:t>
            </a:r>
            <a:endParaRPr lang="en-US" altLang="zh-CN" sz="2400" b="1">
              <a:ln>
                <a:noFill/>
              </a:ln>
              <a:solidFill>
                <a:srgbClr val="000000"/>
              </a:solidFill>
              <a:effectLst/>
              <a:uFillTx/>
            </a:endParaRPr>
          </a:p>
          <a:p>
            <a:pPr algn="l" defTabSz="685800" hangingPunct="0">
              <a:lnSpc>
                <a:spcPts val="3880"/>
              </a:lnSpc>
              <a:spcBef>
                <a:spcPts val="0"/>
              </a:spcBef>
              <a:spcAft>
                <a:spcPts val="0"/>
              </a:spcAft>
              <a:buClrTx/>
              <a:buSzTx/>
              <a:buFontTx/>
            </a:pPr>
            <a:r>
              <a:rPr lang="en-US" altLang="zh-CN" sz="2400">
                <a:ln>
                  <a:noFill/>
                </a:ln>
                <a:solidFill>
                  <a:srgbClr val="000000"/>
                </a:solidFill>
                <a:effectLst/>
                <a:uFillTx/>
              </a:rPr>
              <a:t>          与</a:t>
            </a:r>
            <a:r>
              <a:rPr lang="zh-CN" altLang="en-US" sz="2400" b="1" u="sng">
                <a:ln>
                  <a:noFill/>
                </a:ln>
                <a:solidFill>
                  <a:srgbClr val="002060"/>
                </a:solidFill>
                <a:effectLst/>
                <a:uFillTx/>
              </a:rPr>
              <a:t>首段中转折连接词后的主旨大意</a:t>
            </a:r>
            <a:r>
              <a:rPr lang="en-US" altLang="zh-CN" sz="2400">
                <a:ln>
                  <a:noFill/>
                </a:ln>
                <a:solidFill>
                  <a:srgbClr val="000000"/>
                </a:solidFill>
                <a:effectLst/>
                <a:uFillTx/>
              </a:rPr>
              <a:t>在词汇</a:t>
            </a:r>
            <a:r>
              <a:rPr lang="zh-CN" altLang="en-US" sz="2400" b="1" u="sng">
                <a:ln>
                  <a:noFill/>
                </a:ln>
                <a:solidFill>
                  <a:srgbClr val="002060"/>
                </a:solidFill>
                <a:effectLst/>
                <a:uFillTx/>
              </a:rPr>
              <a:t>换说</a:t>
            </a:r>
            <a:r>
              <a:rPr lang="en-US" altLang="zh-CN" sz="2400">
                <a:ln>
                  <a:noFill/>
                </a:ln>
                <a:solidFill>
                  <a:srgbClr val="000000"/>
                </a:solidFill>
                <a:effectLst/>
                <a:uFillTx/>
              </a:rPr>
              <a:t>上的</a:t>
            </a:r>
            <a:r>
              <a:rPr lang="zh-CN" altLang="en-US" sz="2400" b="1" u="sng">
                <a:ln>
                  <a:noFill/>
                </a:ln>
                <a:solidFill>
                  <a:srgbClr val="002060"/>
                </a:solidFill>
                <a:effectLst/>
                <a:uFillTx/>
              </a:rPr>
              <a:t>吻合度</a:t>
            </a:r>
            <a:endParaRPr lang="zh-CN" altLang="en-US" sz="2400" b="1" u="sng">
              <a:ln>
                <a:noFill/>
              </a:ln>
              <a:solidFill>
                <a:srgbClr val="002060"/>
              </a:solidFill>
              <a:effectLst/>
              <a:uFillTx/>
            </a:endParaRPr>
          </a:p>
        </p:txBody>
      </p:sp>
      <p:sp>
        <p:nvSpPr>
          <p:cNvPr id="8" name="文本框 7"/>
          <p:cNvSpPr txBox="1"/>
          <p:nvPr>
            <p:custDataLst>
              <p:tags r:id="rId10"/>
            </p:custDataLst>
          </p:nvPr>
        </p:nvSpPr>
        <p:spPr>
          <a:xfrm>
            <a:off x="617318" y="1110610"/>
            <a:ext cx="4869180" cy="588645"/>
          </a:xfrm>
          <a:prstGeom prst="rect">
            <a:avLst/>
          </a:prstGeom>
          <a:noFill/>
        </p:spPr>
        <p:txBody>
          <a:bodyPr wrap="none" rtlCol="0">
            <a:spAutoFit/>
          </a:bodyPr>
          <a:p>
            <a:pPr algn="l" defTabSz="685800" hangingPunct="0">
              <a:lnSpc>
                <a:spcPts val="3880"/>
              </a:lnSpc>
              <a:spcBef>
                <a:spcPts val="0"/>
              </a:spcBef>
              <a:spcAft>
                <a:spcPts val="0"/>
              </a:spcAft>
              <a:buClrTx/>
              <a:buSzTx/>
              <a:buNone/>
            </a:pP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6.主旨大意</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mn-ea"/>
              </a:rPr>
              <a:t>/</a:t>
            </a:r>
            <a:r>
              <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rPr>
              <a:t>标题类题目解题策略：</a:t>
            </a:r>
            <a:endParaRPr lang="en-US" altLang="zh-CN" sz="2400" b="1">
              <a:ln>
                <a:noFill/>
              </a:ln>
              <a:solidFill>
                <a:srgbClr val="C00000"/>
              </a:solidFill>
              <a:effectLst/>
              <a:uFillTx/>
              <a:latin typeface="微软雅黑" panose="020B0503020204020204" charset="-122"/>
              <a:ea typeface="微软雅黑" panose="020B0503020204020204" charset="-122"/>
              <a:cs typeface="微软雅黑" panose="020B0503020204020204" charset="-122"/>
              <a:sym typeface="等线" panose="02010600030101010101" charset="-122"/>
            </a:endParaRPr>
          </a:p>
        </p:txBody>
      </p:sp>
      <p:pic>
        <p:nvPicPr>
          <p:cNvPr id="14" name="图片 13"/>
          <p:cNvPicPr>
            <a:picLocks noChangeAspect="1"/>
          </p:cNvPicPr>
          <p:nvPr>
            <p:custDataLst>
              <p:tags r:id="rId11"/>
            </p:custDataLst>
          </p:nvPr>
        </p:nvPicPr>
        <p:blipFill>
          <a:blip r:embed="rId12">
            <a:clrChange>
              <a:clrFrom>
                <a:srgbClr val="FFFFFF">
                  <a:alpha val="100000"/>
                </a:srgbClr>
              </a:clrFrom>
              <a:clrTo>
                <a:srgbClr val="FFFFFF">
                  <a:alpha val="100000"/>
                  <a:alpha val="0"/>
                </a:srgbClr>
              </a:clrTo>
            </a:clrChange>
          </a:blip>
          <a:srcRect l="1260"/>
          <a:stretch>
            <a:fillRect/>
          </a:stretch>
        </p:blipFill>
        <p:spPr>
          <a:xfrm>
            <a:off x="5733415" y="200660"/>
            <a:ext cx="6268085" cy="3542665"/>
          </a:xfrm>
          <a:prstGeom prst="rect">
            <a:avLst/>
          </a:prstGeom>
        </p:spPr>
      </p:pic>
      <p:pic>
        <p:nvPicPr>
          <p:cNvPr id="101" name="图片 100"/>
          <p:cNvPicPr/>
          <p:nvPr>
            <p:custDataLst>
              <p:tags r:id="rId13"/>
            </p:custDataLst>
          </p:nvPr>
        </p:nvPicPr>
        <p:blipFill>
          <a:blip r:embed="rId14"/>
          <a:stretch>
            <a:fillRect/>
          </a:stretch>
        </p:blipFill>
        <p:spPr>
          <a:xfrm>
            <a:off x="9902190" y="-98425"/>
            <a:ext cx="2193925" cy="66103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967865" y="50165"/>
            <a:ext cx="9024620" cy="583565"/>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2022年1月浙江卷</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 </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pic>
        <p:nvPicPr>
          <p:cNvPr id="4" name="图片 3"/>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rcRect l="1260" t="7605" b="16744"/>
          <a:stretch>
            <a:fillRect/>
          </a:stretch>
        </p:blipFill>
        <p:spPr>
          <a:xfrm>
            <a:off x="-48260" y="0"/>
            <a:ext cx="1990725" cy="981710"/>
          </a:xfrm>
          <a:prstGeom prst="rect">
            <a:avLst/>
          </a:prstGeom>
        </p:spPr>
      </p:pic>
      <p:sp>
        <p:nvSpPr>
          <p:cNvPr id="47" name="文本框 46"/>
          <p:cNvSpPr txBox="1"/>
          <p:nvPr>
            <p:custDataLst>
              <p:tags r:id="rId4"/>
            </p:custDataLst>
          </p:nvPr>
        </p:nvSpPr>
        <p:spPr>
          <a:xfrm>
            <a:off x="292100" y="1013460"/>
            <a:ext cx="6187440" cy="5692775"/>
          </a:xfrm>
          <a:prstGeom prst="rect">
            <a:avLst/>
          </a:prstGeom>
          <a:noFill/>
          <a:ln>
            <a:solidFill>
              <a:schemeClr val="tx2">
                <a:lumMod val="40000"/>
                <a:lumOff val="60000"/>
              </a:schemeClr>
            </a:solidFill>
          </a:ln>
        </p:spPr>
        <p:txBody>
          <a:bodyPr wrap="square" rtlCol="0" anchor="t">
            <a:spAutoFit/>
          </a:bodyPr>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The benefits of regular exercise are well documented but there's a new bonus to add to the ever-growing list. New research found that middle-aged women who were physically fit could be nearly 90 percent less likely to develop dementia(</a:t>
            </a:r>
            <a:r>
              <a:rPr lang="zh-CN" altLang="en-US"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失智症</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)in later life --- and if they did, it came on a decade later than less sporty women.</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Lead researcher Dr Helena </a:t>
            </a:r>
            <a:r>
              <a:rPr lang="en-US" altLang="zh-CN" sz="140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Hörder</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of the University of Gothenburg in Sweden, said: "These findings are exciting because it's possible that improving people's cardiovascular(</a:t>
            </a:r>
            <a:r>
              <a:rPr lang="zh-CN" altLang="en-US"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心血管的</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fitness in middle age could delay or even prevent them from developing dementia."</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For the study, 191 women with an average age of 50 took a bicycle exercise test until they were tired out to measure their peak (</a:t>
            </a:r>
            <a:r>
              <a:rPr lang="zh-CN" altLang="en-US"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最大值的</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cardiovascular capacity. The average peak workload was measured at 103 watts.</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 total of 40 women met the criteria for a high fitness level with a capacity of 120 watts or higher, while 92 women were in the medium fitness category. A total of 59 were of low fitness level, with a peak workload of 80 watts or less, or having their tests stopped because of health problems.</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These women were then tested for dementia six times over the following four decades. During that time, 44 of the women developed dementia. Five percent of the highly fit women developed dementia, compared to 25 percent of the women with medium fitness and 32 percent of the women with low fitness.</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“However, this study does not show cause and effect between cardiovascular fitness and dementia, it only shows an association," said </a:t>
            </a:r>
            <a:r>
              <a:rPr lang="en-US" altLang="zh-CN" sz="140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Hörder</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"More research is needed to see if improved fitness could have a positive effect on the risk of dementia and also to look at when during a lifetime a high fitness level is most important. " She also admitted that a relatively small number of women were studied, all of whom were from Sweden, so the results might not be applicable to other groups.</a:t>
            </a:r>
            <a:endParaRPr lang="zh-CN" altLang="en-US" sz="1400"/>
          </a:p>
        </p:txBody>
      </p:sp>
      <p:pic>
        <p:nvPicPr>
          <p:cNvPr id="48" name="图片 47"/>
          <p:cNvPicPr>
            <a:picLocks noChangeAspect="1"/>
          </p:cNvPicPr>
          <p:nvPr>
            <p:custDataLst>
              <p:tags r:id="rId5"/>
            </p:custDataLst>
          </p:nvPr>
        </p:nvPicPr>
        <p:blipFill>
          <a:blip r:embed="rId6"/>
          <a:stretch>
            <a:fillRect/>
          </a:stretch>
        </p:blipFill>
        <p:spPr>
          <a:xfrm>
            <a:off x="636270" y="4834890"/>
            <a:ext cx="469265" cy="648335"/>
          </a:xfrm>
          <a:prstGeom prst="rect">
            <a:avLst/>
          </a:prstGeom>
        </p:spPr>
      </p:pic>
      <p:sp>
        <p:nvSpPr>
          <p:cNvPr id="49" name="圆角矩形 48"/>
          <p:cNvSpPr/>
          <p:nvPr>
            <p:custDataLst>
              <p:tags r:id="rId7"/>
            </p:custDataLst>
          </p:nvPr>
        </p:nvSpPr>
        <p:spPr>
          <a:xfrm>
            <a:off x="371475" y="1324610"/>
            <a:ext cx="6006465" cy="57975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0" name="圆角矩形 49"/>
          <p:cNvSpPr/>
          <p:nvPr>
            <p:custDataLst>
              <p:tags r:id="rId8"/>
            </p:custDataLst>
          </p:nvPr>
        </p:nvSpPr>
        <p:spPr>
          <a:xfrm>
            <a:off x="372110" y="2159000"/>
            <a:ext cx="6063615" cy="56197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1" name="圆角矩形 50"/>
          <p:cNvSpPr/>
          <p:nvPr>
            <p:custDataLst>
              <p:tags r:id="rId9"/>
            </p:custDataLst>
          </p:nvPr>
        </p:nvSpPr>
        <p:spPr>
          <a:xfrm>
            <a:off x="1753235" y="4265930"/>
            <a:ext cx="1186815"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rgbClr val="7030A0"/>
              </a:solidFill>
              <a:latin typeface="Calibri" panose="020F0502020204030204" charset="0"/>
              <a:ea typeface="宋体" panose="02010600030101010101" pitchFamily="2" charset="-122"/>
            </a:endParaRPr>
          </a:p>
        </p:txBody>
      </p:sp>
      <p:sp>
        <p:nvSpPr>
          <p:cNvPr id="52" name="圆角矩形 51"/>
          <p:cNvSpPr/>
          <p:nvPr>
            <p:custDataLst>
              <p:tags r:id="rId10"/>
            </p:custDataLst>
          </p:nvPr>
        </p:nvSpPr>
        <p:spPr>
          <a:xfrm>
            <a:off x="2321560" y="2975610"/>
            <a:ext cx="618490"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3" name="圆角矩形 52"/>
          <p:cNvSpPr/>
          <p:nvPr>
            <p:custDataLst>
              <p:tags r:id="rId11"/>
            </p:custDataLst>
          </p:nvPr>
        </p:nvSpPr>
        <p:spPr>
          <a:xfrm>
            <a:off x="393700" y="4037965"/>
            <a:ext cx="711835"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4" name="圆角矩形 53"/>
          <p:cNvSpPr/>
          <p:nvPr>
            <p:custDataLst>
              <p:tags r:id="rId12"/>
            </p:custDataLst>
          </p:nvPr>
        </p:nvSpPr>
        <p:spPr>
          <a:xfrm>
            <a:off x="2708910" y="3203575"/>
            <a:ext cx="725170"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5" name="圆角矩形 54"/>
          <p:cNvSpPr/>
          <p:nvPr>
            <p:custDataLst>
              <p:tags r:id="rId13"/>
            </p:custDataLst>
          </p:nvPr>
        </p:nvSpPr>
        <p:spPr>
          <a:xfrm>
            <a:off x="2272665" y="5130800"/>
            <a:ext cx="102933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6" name="圆角矩形 55"/>
          <p:cNvSpPr/>
          <p:nvPr>
            <p:custDataLst>
              <p:tags r:id="rId14"/>
            </p:custDataLst>
          </p:nvPr>
        </p:nvSpPr>
        <p:spPr>
          <a:xfrm>
            <a:off x="2084705" y="5358130"/>
            <a:ext cx="783590"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7" name="圆角矩形 56"/>
          <p:cNvSpPr/>
          <p:nvPr>
            <p:custDataLst>
              <p:tags r:id="rId15"/>
            </p:custDataLst>
          </p:nvPr>
        </p:nvSpPr>
        <p:spPr>
          <a:xfrm>
            <a:off x="4209415" y="6172200"/>
            <a:ext cx="181419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8" name="圆角矩形 57"/>
          <p:cNvSpPr/>
          <p:nvPr>
            <p:custDataLst>
              <p:tags r:id="rId16"/>
            </p:custDataLst>
          </p:nvPr>
        </p:nvSpPr>
        <p:spPr>
          <a:xfrm>
            <a:off x="5063490" y="5313680"/>
            <a:ext cx="126047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9" name="圆角矩形 58"/>
          <p:cNvSpPr/>
          <p:nvPr>
            <p:custDataLst>
              <p:tags r:id="rId17"/>
            </p:custDataLst>
          </p:nvPr>
        </p:nvSpPr>
        <p:spPr>
          <a:xfrm>
            <a:off x="6055995" y="2795905"/>
            <a:ext cx="321310"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60" name="文本框 59"/>
          <p:cNvSpPr txBox="1"/>
          <p:nvPr>
            <p:custDataLst>
              <p:tags r:id="rId18"/>
            </p:custDataLst>
          </p:nvPr>
        </p:nvSpPr>
        <p:spPr>
          <a:xfrm>
            <a:off x="6540500" y="2562860"/>
            <a:ext cx="5508625" cy="4143375"/>
          </a:xfrm>
          <a:prstGeom prst="rect">
            <a:avLst/>
          </a:prstGeom>
          <a:solidFill>
            <a:sysClr val="window" lastClr="FFFFFF"/>
          </a:solidFill>
          <a:ln>
            <a:solidFill>
              <a:schemeClr val="accent6">
                <a:lumMod val="40000"/>
                <a:lumOff val="60000"/>
              </a:schemeClr>
            </a:solidFill>
          </a:ln>
        </p:spPr>
        <p:txBody>
          <a:bodyPr wrap="square">
            <a:spAutoFit/>
          </a:bodyPr>
          <a:p>
            <a:pPr marL="0" marR="0" lvl="0" indent="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27. </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What </a:t>
            </a: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is on the ever-growing list mentioned in the first paragraph</a:t>
            </a: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Positive effects of doing exercises.</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 Exercises suitable for the middle-aged.</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 Experimental studies on diseases.</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 Advantages of sporty woman over man</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28. </a:t>
            </a:r>
            <a:r>
              <a:rPr kumimoji="0" lang="en-US" altLang="zh-CN" sz="1400" b="1" i="0" u="none" strike="noStrike" kern="100" cap="none" spc="0" normalizeH="0" baseline="0" noProof="0" dirty="0">
                <a:ln>
                  <a:noFill/>
                </a:ln>
                <a:solidFill>
                  <a:srgbClr val="7030A0"/>
                </a:solidFill>
                <a:effectLst/>
                <a:uLnTx/>
                <a:uFillTx/>
                <a:latin typeface="Times New Roman" panose="02020603050405020304" pitchFamily="18" charset="0"/>
                <a:ea typeface="宋体" panose="02010600030101010101" pitchFamily="2" charset="-122"/>
                <a:cs typeface="Times New Roman" panose="02020603050405020304" pitchFamily="18" charset="0"/>
              </a:rPr>
              <a:t>Why </a:t>
            </a: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did the researchers ask the woman to do bicycle exercise</a:t>
            </a: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To predict their maximum heart rate.</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 To assess their cardiovascular capacity</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 To change their habits of working out</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 To detect their potential health problems</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29. </a:t>
            </a:r>
            <a:r>
              <a:rPr kumimoji="0" lang="en-US" altLang="zh-CN" sz="1400" b="1"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What do we know about </a:t>
            </a:r>
            <a:r>
              <a:rPr kumimoji="0" lang="en-US" altLang="zh-CN" sz="1400" b="1" i="0" u="none" strike="noStrike" kern="100" cap="none" spc="0" normalizeH="0" baseline="0" noProof="0" dirty="0" err="1">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Dr.Horder's</a:t>
            </a:r>
            <a:r>
              <a:rPr kumimoji="0" lang="en-US" altLang="zh-CN" sz="1400" b="1" i="0" u="none" strike="noStrike" kern="100" cap="none" spc="0" normalizeH="0" baseline="0" noProof="0" dirty="0">
                <a:ln>
                  <a:noFill/>
                </a:ln>
                <a:solidFill>
                  <a:srgbClr val="00B0F0"/>
                </a:solidFill>
                <a:effectLst/>
                <a:uLnTx/>
                <a:uFillTx/>
                <a:latin typeface="Times New Roman" panose="02020603050405020304" pitchFamily="18" charset="0"/>
                <a:ea typeface="宋体" panose="02010600030101010101" pitchFamily="2" charset="-122"/>
                <a:cs typeface="Times New Roman" panose="02020603050405020304" pitchFamily="18" charset="0"/>
              </a:rPr>
              <a:t> study</a:t>
            </a: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It aimed to find a cure for dementia.</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 Data collection was a lengthy process.</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 Some participants withdrew from it.</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 The results were far from satisfactory.</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30. </a:t>
            </a: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Which of the following is the best title for the text?</a:t>
            </a:r>
            <a:endParaRPr kumimoji="0" lang="zh-CN" altLang="zh-CN" sz="1400" b="1"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More Women Are Exercising to Prevent Dementia</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 Middle-Aged Women Need to Do More Exercise</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 Fit Women Are Less Likely to Develop Dementia</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0"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 Biking Improves Women's Cardiovascular Fitness</a:t>
            </a:r>
            <a:endParaRPr kumimoji="0" lang="zh-CN" altLang="zh-CN" sz="1400" b="0"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p:txBody>
      </p:sp>
      <p:sp>
        <p:nvSpPr>
          <p:cNvPr id="61" name="圆角矩形 60"/>
          <p:cNvSpPr/>
          <p:nvPr>
            <p:custDataLst>
              <p:tags r:id="rId19"/>
            </p:custDataLst>
          </p:nvPr>
        </p:nvSpPr>
        <p:spPr>
          <a:xfrm>
            <a:off x="292100" y="5542915"/>
            <a:ext cx="106997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grpSp>
        <p:nvGrpSpPr>
          <p:cNvPr id="78" name="组 77"/>
          <p:cNvGrpSpPr/>
          <p:nvPr/>
        </p:nvGrpSpPr>
        <p:grpSpPr>
          <a:xfrm>
            <a:off x="6541135" y="831850"/>
            <a:ext cx="5491480" cy="1527175"/>
            <a:chOff x="1217723" y="602796"/>
            <a:chExt cx="3733800" cy="2661073"/>
          </a:xfrm>
        </p:grpSpPr>
        <p:sp>
          <p:nvSpPr>
            <p:cNvPr id="85" name="矩形 84"/>
            <p:cNvSpPr/>
            <p:nvPr>
              <p:custDataLst>
                <p:tags r:id="rId20"/>
              </p:custDataLst>
            </p:nvPr>
          </p:nvSpPr>
          <p:spPr>
            <a:xfrm>
              <a:off x="1264609" y="863483"/>
              <a:ext cx="3686914" cy="2400386"/>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217723" y="602796"/>
              <a:ext cx="2912174" cy="719209"/>
              <a:chOff x="1217723" y="602796"/>
              <a:chExt cx="2912174" cy="719209"/>
            </a:xfrm>
          </p:grpSpPr>
          <p:sp>
            <p:nvSpPr>
              <p:cNvPr id="82" name="直角三角形 81"/>
              <p:cNvSpPr/>
              <p:nvPr>
                <p:custDataLst>
                  <p:tags r:id="rId21"/>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22"/>
                </p:custDataLst>
              </p:nvPr>
            </p:nvSpPr>
            <p:spPr>
              <a:xfrm>
                <a:off x="1217723" y="701272"/>
                <a:ext cx="2912174" cy="62073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23"/>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81" name="矩形 80"/>
            <p:cNvSpPr/>
            <p:nvPr>
              <p:custDataLst>
                <p:tags r:id="rId24"/>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6" name="文本框 15"/>
          <p:cNvSpPr txBox="1"/>
          <p:nvPr>
            <p:custDataLst>
              <p:tags r:id="rId25"/>
            </p:custDataLst>
          </p:nvPr>
        </p:nvSpPr>
        <p:spPr>
          <a:xfrm>
            <a:off x="6720205" y="1299210"/>
            <a:ext cx="5184140" cy="1076325"/>
          </a:xfrm>
          <a:prstGeom prst="rect">
            <a:avLst/>
          </a:prstGeom>
          <a:noFill/>
        </p:spPr>
        <p:txBody>
          <a:bodyPr wrap="square" rtlCol="0" anchor="t">
            <a:spAutoFit/>
          </a:bodyPr>
          <a:p>
            <a:r>
              <a:rPr lang="en-US" sz="1600"/>
              <a:t>    </a:t>
            </a:r>
            <a:r>
              <a:rPr lang="en-US" sz="1600">
                <a:latin typeface="微软雅黑" panose="020B0503020204020204" charset="-122"/>
                <a:ea typeface="微软雅黑" panose="020B0503020204020204" charset="-122"/>
                <a:cs typeface="微软雅黑" panose="020B0503020204020204" charset="-122"/>
              </a:rPr>
              <a:t> </a:t>
            </a:r>
            <a:r>
              <a:rPr lang="zh-CN" altLang="en-US" sz="1600" b="1">
                <a:solidFill>
                  <a:srgbClr val="C00000"/>
                </a:solidFill>
                <a:latin typeface="微软雅黑" panose="020B0503020204020204" charset="-122"/>
                <a:ea typeface="微软雅黑" panose="020B0503020204020204" charset="-122"/>
                <a:cs typeface="微软雅黑" panose="020B0503020204020204" charset="-122"/>
              </a:rPr>
              <a:t>核心话题决定着语篇发展方向的控制性信息</a:t>
            </a:r>
            <a:r>
              <a:rPr lang="zh-CN" altLang="en-US" sz="1600">
                <a:latin typeface="微软雅黑" panose="020B0503020204020204" charset="-122"/>
                <a:ea typeface="微软雅黑" panose="020B0503020204020204" charset="-122"/>
                <a:cs typeface="微软雅黑" panose="020B0503020204020204" charset="-122"/>
              </a:rPr>
              <a:t>，本篇需要借助语篇宏观结构和文脉逻辑连贯特征进行解读。按照</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提问解答模式</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What-</a:t>
            </a:r>
            <a:r>
              <a:rPr lang="en-US" altLang="zh-CN" sz="16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1600" b="1" dirty="0">
                <a:solidFill>
                  <a:srgbClr val="7030A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why</a:t>
            </a:r>
            <a:r>
              <a:rPr lang="zh-CN" altLang="en-US" sz="1600" b="1" dirty="0">
                <a:solidFill>
                  <a:srgbClr val="C0000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 --</a:t>
            </a:r>
            <a:r>
              <a:rPr lang="zh-CN" altLang="en-US" sz="1600" b="1" dirty="0">
                <a:solidFill>
                  <a:srgbClr val="00B0F0"/>
                </a:solidFill>
                <a:latin typeface="微软雅黑" panose="020B0503020204020204" charset="-122"/>
                <a:ea typeface="微软雅黑" panose="020B0503020204020204" charset="-122"/>
                <a:cs typeface="微软雅黑" panose="020B0503020204020204" charset="-122"/>
                <a:sym typeface="宋体" panose="02010600030101010101" pitchFamily="2" charset="-122"/>
              </a:rPr>
              <a:t>whether </a:t>
            </a:r>
            <a:r>
              <a:rPr lang="zh-CN" altLang="en-US" sz="1600">
                <a:latin typeface="微软雅黑" panose="020B0503020204020204" charset="-122"/>
                <a:ea typeface="微软雅黑" panose="020B0503020204020204" charset="-122"/>
                <a:cs typeface="微软雅黑" panose="020B0503020204020204" charset="-122"/>
                <a:sym typeface="宋体" panose="02010600030101010101" pitchFamily="2" charset="-122"/>
              </a:rPr>
              <a:t>组织语篇和设问。</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custDataLst>
              <p:tags r:id="rId26"/>
            </p:custDataLst>
          </p:nvPr>
        </p:nvSpPr>
        <p:spPr>
          <a:xfrm>
            <a:off x="8152765" y="890905"/>
            <a:ext cx="2324100" cy="368300"/>
          </a:xfrm>
          <a:prstGeom prst="rect">
            <a:avLst/>
          </a:prstGeom>
          <a:noFill/>
        </p:spPr>
        <p:txBody>
          <a:bodyPr wrap="square" rtlCol="0" anchor="t">
            <a:spAutoFit/>
          </a:bodyPr>
          <a:p>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charset="-122"/>
                <a:sym typeface="微软雅黑" panose="020B0503020204020204" charset="-122"/>
              </a:rPr>
              <a:t>厘清语篇框架结构</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charset="-122"/>
              <a:sym typeface="微软雅黑" panose="020B0503020204020204" charset="-122"/>
            </a:endParaRPr>
          </a:p>
        </p:txBody>
      </p:sp>
      <p:cxnSp>
        <p:nvCxnSpPr>
          <p:cNvPr id="2" name="直接连接符 17"/>
          <p:cNvCxnSpPr/>
          <p:nvPr>
            <p:custDataLst>
              <p:tags r:id="rId27"/>
            </p:custDataLst>
          </p:nvPr>
        </p:nvCxnSpPr>
        <p:spPr>
          <a:xfrm flipH="1" flipV="1">
            <a:off x="1894205" y="695960"/>
            <a:ext cx="8218170" cy="39370"/>
          </a:xfrm>
          <a:prstGeom prst="line">
            <a:avLst/>
          </a:prstGeom>
          <a:noFill/>
          <a:ln w="12700" cap="flat" cmpd="sng" algn="ctr">
            <a:solidFill>
              <a:srgbClr val="002060"/>
            </a:solidFill>
            <a:prstDash val="solid"/>
          </a:ln>
          <a:effectLst/>
        </p:spPr>
      </p:cxnSp>
      <p:cxnSp>
        <p:nvCxnSpPr>
          <p:cNvPr id="3" name="直接箭头连接符 2"/>
          <p:cNvCxnSpPr/>
          <p:nvPr/>
        </p:nvCxnSpPr>
        <p:spPr>
          <a:xfrm flipH="1" flipV="1">
            <a:off x="6263640" y="1589405"/>
            <a:ext cx="2346325" cy="386080"/>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5" name="直接箭头连接符 4"/>
          <p:cNvCxnSpPr/>
          <p:nvPr/>
        </p:nvCxnSpPr>
        <p:spPr>
          <a:xfrm flipH="1">
            <a:off x="7157720" y="2019300"/>
            <a:ext cx="1560830" cy="597535"/>
          </a:xfrm>
          <a:prstGeom prst="straightConnector1">
            <a:avLst/>
          </a:prstGeom>
          <a:ln>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7" name="直接箭头连接符 6"/>
          <p:cNvCxnSpPr/>
          <p:nvPr/>
        </p:nvCxnSpPr>
        <p:spPr>
          <a:xfrm flipH="1">
            <a:off x="3156585" y="1998345"/>
            <a:ext cx="6001385" cy="2357120"/>
          </a:xfrm>
          <a:prstGeom prst="straightConnector1">
            <a:avLst/>
          </a:prstGeom>
          <a:ln>
            <a:solidFill>
              <a:srgbClr val="7030A0"/>
            </a:solidFill>
            <a:tailEnd type="arrow"/>
          </a:ln>
        </p:spPr>
        <p:style>
          <a:lnRef idx="2">
            <a:schemeClr val="accent1"/>
          </a:lnRef>
          <a:fillRef idx="0">
            <a:srgbClr val="FFFFFF"/>
          </a:fillRef>
          <a:effectRef idx="0">
            <a:srgbClr val="FFFFFF"/>
          </a:effectRef>
          <a:fontRef idx="minor">
            <a:schemeClr val="tx1"/>
          </a:fontRef>
        </p:style>
      </p:cxnSp>
      <p:cxnSp>
        <p:nvCxnSpPr>
          <p:cNvPr id="8" name="直接箭头连接符 7"/>
          <p:cNvCxnSpPr/>
          <p:nvPr/>
        </p:nvCxnSpPr>
        <p:spPr>
          <a:xfrm flipH="1">
            <a:off x="7220585" y="2009140"/>
            <a:ext cx="1979295" cy="1654810"/>
          </a:xfrm>
          <a:prstGeom prst="straightConnector1">
            <a:avLst/>
          </a:prstGeom>
          <a:ln>
            <a:solidFill>
              <a:srgbClr val="7030A0"/>
            </a:solidFill>
            <a:tailEnd type="arrow"/>
          </a:ln>
        </p:spPr>
        <p:style>
          <a:lnRef idx="2">
            <a:schemeClr val="accent1"/>
          </a:lnRef>
          <a:fillRef idx="0">
            <a:srgbClr val="FFFFFF"/>
          </a:fillRef>
          <a:effectRef idx="0">
            <a:srgbClr val="FFFFFF"/>
          </a:effectRef>
          <a:fontRef idx="minor">
            <a:schemeClr val="tx1"/>
          </a:fontRef>
        </p:style>
      </p:cxnSp>
      <p:cxnSp>
        <p:nvCxnSpPr>
          <p:cNvPr id="9" name="直接箭头连接符 8"/>
          <p:cNvCxnSpPr/>
          <p:nvPr/>
        </p:nvCxnSpPr>
        <p:spPr>
          <a:xfrm flipH="1">
            <a:off x="5083810" y="2103120"/>
            <a:ext cx="5100955" cy="3257550"/>
          </a:xfrm>
          <a:prstGeom prst="straightConnector1">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H="1">
            <a:off x="7105015" y="2155825"/>
            <a:ext cx="3068955" cy="2607945"/>
          </a:xfrm>
          <a:prstGeom prst="straightConnector1">
            <a:avLst/>
          </a:prstGeom>
          <a:ln>
            <a:solidFill>
              <a:srgbClr val="0070C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2000"/>
                                        <p:tgtEl>
                                          <p:spTgt spid="4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20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heel(1)">
                                      <p:cBhvr>
                                        <p:cTn id="15" dur="2000"/>
                                        <p:tgtEl>
                                          <p:spTgt spid="5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heel(1)">
                                      <p:cBhvr>
                                        <p:cTn id="18" dur="2000"/>
                                        <p:tgtEl>
                                          <p:spTgt spid="54"/>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heel(1)">
                                      <p:cBhvr>
                                        <p:cTn id="21" dur="2000"/>
                                        <p:tgtEl>
                                          <p:spTgt spid="53"/>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heel(1)">
                                      <p:cBhvr>
                                        <p:cTn id="24" dur="2000"/>
                                        <p:tgtEl>
                                          <p:spTgt spid="51"/>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heel(1)">
                                      <p:cBhvr>
                                        <p:cTn id="27" dur="2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heel(1)">
                                      <p:cBhvr>
                                        <p:cTn id="32" dur="2000"/>
                                        <p:tgtEl>
                                          <p:spTgt spid="55"/>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wheel(1)">
                                      <p:cBhvr>
                                        <p:cTn id="35" dur="2000"/>
                                        <p:tgtEl>
                                          <p:spTgt spid="57"/>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wheel(1)">
                                      <p:cBhvr>
                                        <p:cTn id="38" dur="2000"/>
                                        <p:tgtEl>
                                          <p:spTgt spid="58"/>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heel(1)">
                                      <p:cBhvr>
                                        <p:cTn id="41" dur="2000"/>
                                        <p:tgtEl>
                                          <p:spTgt spid="5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barn(inVertical)">
                                      <p:cBhvr>
                                        <p:cTn id="46" dur="500"/>
                                        <p:tgtEl>
                                          <p:spTgt spid="60"/>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heel(1)">
                                      <p:cBhvr>
                                        <p:cTn id="49" dur="2000"/>
                                        <p:tgtEl>
                                          <p:spTgt spid="6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par>
                                <p:cTn id="55" presetID="16" presetClass="entr" presetSubtype="21"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arn(inVertical)">
                                      <p:cBhvr>
                                        <p:cTn id="57" dur="500"/>
                                        <p:tgtEl>
                                          <p:spTgt spid="5"/>
                                        </p:tgtEl>
                                      </p:cBhvr>
                                    </p:animEffect>
                                  </p:childTnLst>
                                </p:cTn>
                              </p:par>
                              <p:par>
                                <p:cTn id="58" presetID="16" presetClass="entr" presetSubtype="21"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barn(inVertical)">
                                      <p:cBhvr>
                                        <p:cTn id="60" dur="500"/>
                                        <p:tgtEl>
                                          <p:spTgt spid="7"/>
                                        </p:tgtEl>
                                      </p:cBhvr>
                                    </p:animEffect>
                                  </p:childTnLst>
                                </p:cTn>
                              </p:par>
                              <p:par>
                                <p:cTn id="61" presetID="16" presetClass="entr" presetSubtype="21"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par>
                                <p:cTn id="64" presetID="16" presetClass="entr" presetSubtype="21" fill="hold"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barn(inVertical)">
                                      <p:cBhvr>
                                        <p:cTn id="66" dur="500"/>
                                        <p:tgtEl>
                                          <p:spTgt spid="9"/>
                                        </p:tgtEl>
                                      </p:cBhvr>
                                    </p:animEffect>
                                  </p:childTnLst>
                                </p:cTn>
                              </p:par>
                              <p:par>
                                <p:cTn id="67" presetID="16" presetClass="entr" presetSubtype="21" fill="hold"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barn(inVertical)">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49" grpId="1" animBg="1"/>
      <p:bldP spid="50" grpId="0" bldLvl="0" animBg="1"/>
      <p:bldP spid="50" grpId="1" animBg="1"/>
      <p:bldP spid="52" grpId="0" bldLvl="0" animBg="1"/>
      <p:bldP spid="52" grpId="1" animBg="1"/>
      <p:bldP spid="54" grpId="0" bldLvl="0" animBg="1"/>
      <p:bldP spid="54" grpId="1" animBg="1"/>
      <p:bldP spid="53" grpId="0" bldLvl="0" animBg="1"/>
      <p:bldP spid="53" grpId="1" animBg="1"/>
      <p:bldP spid="51" grpId="0" bldLvl="0" animBg="1"/>
      <p:bldP spid="51" grpId="1" animBg="1"/>
      <p:bldP spid="55" grpId="0" bldLvl="0" animBg="1"/>
      <p:bldP spid="55" grpId="1" animBg="1"/>
      <p:bldP spid="57" grpId="0" bldLvl="0" animBg="1"/>
      <p:bldP spid="57" grpId="1" animBg="1"/>
      <p:bldP spid="58" grpId="0" bldLvl="0" animBg="1"/>
      <p:bldP spid="58" grpId="1" animBg="1"/>
      <p:bldP spid="56" grpId="0" bldLvl="0" animBg="1"/>
      <p:bldP spid="56" grpId="1" animBg="1"/>
      <p:bldP spid="60" grpId="0" bldLvl="0" animBg="1"/>
      <p:bldP spid="60" grpId="1" animBg="1"/>
      <p:bldP spid="59" grpId="0" bldLvl="0" animBg="1"/>
      <p:bldP spid="59" grpId="1" animBg="1"/>
      <p:bldP spid="61" grpId="0" bldLvl="0" animBg="1"/>
      <p:bldP spid="6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247"/>
          <p:cNvSpPr/>
          <p:nvPr>
            <p:custDataLst>
              <p:tags r:id="rId1"/>
            </p:custDataLst>
          </p:nvPr>
        </p:nvSpPr>
        <p:spPr>
          <a:xfrm>
            <a:off x="8188325" y="-60960"/>
            <a:ext cx="4003675" cy="6918960"/>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sp>
        <p:nvSpPr>
          <p:cNvPr id="18" name="矩形 17"/>
          <p:cNvSpPr/>
          <p:nvPr>
            <p:custDataLst>
              <p:tags r:id="rId2"/>
            </p:custDataLst>
          </p:nvPr>
        </p:nvSpPr>
        <p:spPr>
          <a:xfrm>
            <a:off x="843915" y="303530"/>
            <a:ext cx="6220460" cy="645795"/>
          </a:xfrm>
          <a:prstGeom prst="rect">
            <a:avLst/>
          </a:prstGeom>
          <a:gradFill flip="none" rotWithShape="1">
            <a:gsLst>
              <a:gs pos="50000">
                <a:schemeClr val="accent2"/>
              </a:gs>
              <a:gs pos="0">
                <a:schemeClr val="accent2">
                  <a:lumMod val="25000"/>
                  <a:lumOff val="75000"/>
                </a:schemeClr>
              </a:gs>
              <a:gs pos="100000">
                <a:schemeClr val="accent2">
                  <a:lumMod val="85000"/>
                </a:schemeClr>
              </a:gs>
            </a:gsLst>
            <a:lin ang="5400000" scaled="1"/>
          </a:gradFill>
        </p:spPr>
        <p:txBody>
          <a:bodyPr wrap="square" lIns="216000" tIns="27000" rIns="216000" bIns="135000">
            <a:spAutoFit/>
          </a:bodyPr>
          <a:p>
            <a:pPr indent="10795" algn="just" defTabSz="514350">
              <a:lnSpc>
                <a:spcPct val="150000"/>
              </a:lnSpc>
            </a:pPr>
            <a:r>
              <a:rPr lang="zh-CN" altLang="en-US" sz="2100" b="1" dirty="0">
                <a:solidFill>
                  <a:prstClr val="white"/>
                </a:solidFill>
                <a:latin typeface="微软雅黑" panose="020B0503020204020204" charset="-122"/>
                <a:ea typeface="微软雅黑" panose="020B0503020204020204" charset="-122"/>
                <a:cs typeface="微软雅黑" panose="020B0503020204020204" charset="-122"/>
                <a:sym typeface="+mn-ea"/>
              </a:rPr>
              <a:t>把握阅读理解CD篇的语篇结构特点：</a:t>
            </a:r>
            <a:endParaRPr sz="2100" b="1" dirty="0">
              <a:solidFill>
                <a:prstClr val="white"/>
              </a:solidFill>
              <a:latin typeface="微软雅黑" panose="020B0503020204020204" charset="-122"/>
              <a:ea typeface="微软雅黑" panose="020B0503020204020204" charset="-122"/>
              <a:cs typeface="微软雅黑" panose="020B0503020204020204" charset="-122"/>
            </a:endParaRPr>
          </a:p>
        </p:txBody>
      </p:sp>
      <p:sp>
        <p:nvSpPr>
          <p:cNvPr id="2" name="Shape 247"/>
          <p:cNvSpPr/>
          <p:nvPr>
            <p:custDataLst>
              <p:tags r:id="rId3"/>
            </p:custDataLst>
          </p:nvPr>
        </p:nvSpPr>
        <p:spPr>
          <a:xfrm>
            <a:off x="11555730" y="6346825"/>
            <a:ext cx="683895" cy="511175"/>
          </a:xfrm>
          <a:prstGeom prst="rect">
            <a:avLst/>
          </a:prstGeom>
          <a:solidFill>
            <a:srgbClr val="C00000"/>
          </a:solidFill>
          <a:ln w="12700">
            <a:miter lim="400000"/>
          </a:ln>
        </p:spPr>
        <p:txBody>
          <a:bodyPr lIns="121917" tIns="121917" rIns="121917" bIns="121917" anchor="ctr"/>
          <a:p>
            <a:pPr marL="0" marR="0" lvl="0" indent="0" algn="ctr" defTabSz="684530" rtl="0" eaLnBrk="1" fontAlgn="auto" latinLnBrk="0" hangingPunct="0">
              <a:lnSpc>
                <a:spcPct val="100000"/>
              </a:lnSpc>
              <a:spcBef>
                <a:spcPts val="0"/>
              </a:spcBef>
              <a:spcAft>
                <a:spcPts val="0"/>
              </a:spcAft>
              <a:buClrTx/>
              <a:buSzTx/>
              <a:buFontTx/>
              <a:buNone/>
              <a:defRPr sz="3800">
                <a:solidFill>
                  <a:srgbClr val="FFFFFF"/>
                </a:solidFill>
                <a:latin typeface="方正兰亭黑_GBK"/>
                <a:ea typeface="方正兰亭黑_GBK"/>
                <a:cs typeface="方正兰亭黑_GBK"/>
                <a:sym typeface="方正兰亭黑_GBK"/>
              </a:defRPr>
            </a:pPr>
            <a:endParaRPr kumimoji="0" sz="5065" b="0" i="0" u="none" strike="noStrike" kern="0" cap="none" spc="0" normalizeH="0" baseline="0" noProof="0">
              <a:ln>
                <a:noFill/>
              </a:ln>
              <a:solidFill>
                <a:srgbClr val="FFFFFF"/>
              </a:solidFill>
              <a:effectLst/>
              <a:uLnTx/>
              <a:uFillTx/>
              <a:latin typeface="方正兰亭黑_GBK"/>
              <a:sym typeface="方正兰亭黑_GBK"/>
            </a:endParaRPr>
          </a:p>
        </p:txBody>
      </p:sp>
      <p:grpSp>
        <p:nvGrpSpPr>
          <p:cNvPr id="5" name="组合 4"/>
          <p:cNvGrpSpPr/>
          <p:nvPr/>
        </p:nvGrpSpPr>
        <p:grpSpPr>
          <a:xfrm>
            <a:off x="-617161" y="-699940"/>
            <a:ext cx="1234322" cy="1399881"/>
            <a:chOff x="4064000" y="1049357"/>
            <a:chExt cx="4064000" cy="4609122"/>
          </a:xfrm>
        </p:grpSpPr>
        <p:sp>
          <p:nvSpPr>
            <p:cNvPr id="6" name="Freeform 5"/>
            <p:cNvSpPr/>
            <p:nvPr>
              <p:custDataLst>
                <p:tags r:id="rId4"/>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7" name="Freeform 5"/>
            <p:cNvSpPr/>
            <p:nvPr>
              <p:custDataLst>
                <p:tags r:id="rId5"/>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15" name="组合 14"/>
          <p:cNvGrpSpPr/>
          <p:nvPr/>
        </p:nvGrpSpPr>
        <p:grpSpPr>
          <a:xfrm>
            <a:off x="291645" y="303438"/>
            <a:ext cx="552314" cy="626396"/>
            <a:chOff x="4064000" y="1049357"/>
            <a:chExt cx="4064000" cy="4609122"/>
          </a:xfrm>
        </p:grpSpPr>
        <p:sp>
          <p:nvSpPr>
            <p:cNvPr id="16" name="Freeform 5"/>
            <p:cNvSpPr/>
            <p:nvPr>
              <p:custDataLst>
                <p:tags r:id="rId6"/>
              </p:custDataLst>
            </p:nvPr>
          </p:nvSpPr>
          <p:spPr bwMode="auto">
            <a:xfrm>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sp>
          <p:nvSpPr>
            <p:cNvPr id="17" name="Freeform 5"/>
            <p:cNvSpPr/>
            <p:nvPr>
              <p:custDataLst>
                <p:tags r:id="rId7"/>
              </p:custDataLst>
            </p:nvPr>
          </p:nvSpPr>
          <p:spPr bwMode="auto">
            <a:xfrm rot="2193448">
              <a:off x="4064000" y="1049357"/>
              <a:ext cx="4064000" cy="4609122"/>
            </a:xfrm>
            <a:custGeom>
              <a:avLst/>
              <a:gdLst>
                <a:gd name="T0" fmla="*/ 589 w 1178"/>
                <a:gd name="T1" fmla="*/ 1336 h 1336"/>
                <a:gd name="T2" fmla="*/ 547 w 1178"/>
                <a:gd name="T3" fmla="*/ 1324 h 1336"/>
                <a:gd name="T4" fmla="*/ 42 w 1178"/>
                <a:gd name="T5" fmla="*/ 1032 h 1336"/>
                <a:gd name="T6" fmla="*/ 0 w 1178"/>
                <a:gd name="T7" fmla="*/ 959 h 1336"/>
                <a:gd name="T8" fmla="*/ 0 w 1178"/>
                <a:gd name="T9" fmla="*/ 376 h 1336"/>
                <a:gd name="T10" fmla="*/ 42 w 1178"/>
                <a:gd name="T11" fmla="*/ 303 h 1336"/>
                <a:gd name="T12" fmla="*/ 547 w 1178"/>
                <a:gd name="T13" fmla="*/ 11 h 1336"/>
                <a:gd name="T14" fmla="*/ 589 w 1178"/>
                <a:gd name="T15" fmla="*/ 0 h 1336"/>
                <a:gd name="T16" fmla="*/ 631 w 1178"/>
                <a:gd name="T17" fmla="*/ 11 h 1336"/>
                <a:gd name="T18" fmla="*/ 1136 w 1178"/>
                <a:gd name="T19" fmla="*/ 303 h 1336"/>
                <a:gd name="T20" fmla="*/ 1178 w 1178"/>
                <a:gd name="T21" fmla="*/ 376 h 1336"/>
                <a:gd name="T22" fmla="*/ 1178 w 1178"/>
                <a:gd name="T23" fmla="*/ 959 h 1336"/>
                <a:gd name="T24" fmla="*/ 1136 w 1178"/>
                <a:gd name="T25" fmla="*/ 1032 h 1336"/>
                <a:gd name="T26" fmla="*/ 631 w 1178"/>
                <a:gd name="T27" fmla="*/ 1324 h 1336"/>
                <a:gd name="T28" fmla="*/ 589 w 1178"/>
                <a:gd name="T29" fmla="*/ 133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8" h="1336">
                  <a:moveTo>
                    <a:pt x="589" y="1336"/>
                  </a:moveTo>
                  <a:cubicBezTo>
                    <a:pt x="574" y="1336"/>
                    <a:pt x="560" y="1332"/>
                    <a:pt x="547" y="1324"/>
                  </a:cubicBezTo>
                  <a:cubicBezTo>
                    <a:pt x="42" y="1032"/>
                    <a:pt x="42" y="1032"/>
                    <a:pt x="42" y="1032"/>
                  </a:cubicBezTo>
                  <a:cubicBezTo>
                    <a:pt x="16" y="1017"/>
                    <a:pt x="0" y="989"/>
                    <a:pt x="0" y="959"/>
                  </a:cubicBezTo>
                  <a:cubicBezTo>
                    <a:pt x="0" y="376"/>
                    <a:pt x="0" y="376"/>
                    <a:pt x="0" y="376"/>
                  </a:cubicBezTo>
                  <a:cubicBezTo>
                    <a:pt x="0" y="346"/>
                    <a:pt x="16" y="318"/>
                    <a:pt x="42" y="303"/>
                  </a:cubicBezTo>
                  <a:cubicBezTo>
                    <a:pt x="547" y="11"/>
                    <a:pt x="547" y="11"/>
                    <a:pt x="547" y="11"/>
                  </a:cubicBezTo>
                  <a:cubicBezTo>
                    <a:pt x="560" y="4"/>
                    <a:pt x="574" y="0"/>
                    <a:pt x="589" y="0"/>
                  </a:cubicBezTo>
                  <a:cubicBezTo>
                    <a:pt x="604" y="0"/>
                    <a:pt x="618" y="4"/>
                    <a:pt x="631" y="11"/>
                  </a:cubicBezTo>
                  <a:cubicBezTo>
                    <a:pt x="1136" y="303"/>
                    <a:pt x="1136" y="303"/>
                    <a:pt x="1136" y="303"/>
                  </a:cubicBezTo>
                  <a:cubicBezTo>
                    <a:pt x="1162" y="318"/>
                    <a:pt x="1178" y="346"/>
                    <a:pt x="1178" y="376"/>
                  </a:cubicBezTo>
                  <a:cubicBezTo>
                    <a:pt x="1178" y="959"/>
                    <a:pt x="1178" y="959"/>
                    <a:pt x="1178" y="959"/>
                  </a:cubicBezTo>
                  <a:cubicBezTo>
                    <a:pt x="1178" y="989"/>
                    <a:pt x="1162" y="1017"/>
                    <a:pt x="1136" y="1032"/>
                  </a:cubicBezTo>
                  <a:cubicBezTo>
                    <a:pt x="631" y="1324"/>
                    <a:pt x="631" y="1324"/>
                    <a:pt x="631" y="1324"/>
                  </a:cubicBezTo>
                  <a:cubicBezTo>
                    <a:pt x="618" y="1332"/>
                    <a:pt x="604" y="1336"/>
                    <a:pt x="589" y="1336"/>
                  </a:cubicBezTo>
                  <a:close/>
                </a:path>
              </a:pathLst>
            </a:custGeom>
            <a:noFill/>
            <a:ln w="15875">
              <a:solidFill>
                <a:srgbClr val="C00000"/>
              </a:solidFill>
            </a:ln>
            <a:effectLst>
              <a:outerShdw blurRad="139700" sx="102000" sy="102000" algn="ctr" rotWithShape="0">
                <a:prstClr val="black">
                  <a:alpha val="18000"/>
                </a:prstClr>
              </a:outerShdw>
            </a:effectLst>
          </p:spPr>
          <p:txBody>
            <a:bodyPr vert="horz" wrap="square" lIns="68580" tIns="34290" rIns="68580" bIns="34290" numCol="1" anchor="t" anchorCtr="0" compatLnSpc="1"/>
            <a:p>
              <a:endParaRPr lang="zh-CN" altLang="en-US" dirty="0">
                <a:latin typeface="黑体" panose="02010609060101010101" charset="-122"/>
                <a:ea typeface="黑体" panose="02010609060101010101" charset="-122"/>
                <a:cs typeface="思源黑体 CN" panose="020B0500000000000000" charset="-122"/>
                <a:sym typeface="思源黑体 CN" panose="020B0500000000000000" charset="-122"/>
              </a:endParaRPr>
            </a:p>
          </p:txBody>
        </p:sp>
      </p:grpSp>
      <p:grpSp>
        <p:nvGrpSpPr>
          <p:cNvPr id="8" name="组合 7"/>
          <p:cNvGrpSpPr/>
          <p:nvPr/>
        </p:nvGrpSpPr>
        <p:grpSpPr>
          <a:xfrm>
            <a:off x="411480" y="1279525"/>
            <a:ext cx="10915650" cy="5191760"/>
            <a:chOff x="0" y="-839"/>
            <a:chExt cx="13105326" cy="6858839"/>
          </a:xfrm>
        </p:grpSpPr>
        <p:sp>
          <p:nvSpPr>
            <p:cNvPr id="9" name="矩形 8"/>
            <p:cNvSpPr/>
            <p:nvPr>
              <p:custDataLst>
                <p:tags r:id="rId8"/>
              </p:custDataLst>
            </p:nvPr>
          </p:nvSpPr>
          <p:spPr>
            <a:xfrm>
              <a:off x="0" y="0"/>
              <a:ext cx="9106930" cy="6858000"/>
            </a:xfrm>
            <a:prstGeom prst="rect">
              <a:avLst/>
            </a:prstGeom>
            <a:solidFill>
              <a:sysClr val="window" lastClr="FFFFFF"/>
            </a:solidFill>
            <a:ln w="12700" cap="flat" cmpd="sng" algn="ctr">
              <a:noFill/>
              <a:prstDash val="solid"/>
              <a:miter lim="800000"/>
            </a:ln>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sp>
          <p:nvSpPr>
            <p:cNvPr id="10" name="矩形 9"/>
            <p:cNvSpPr/>
            <p:nvPr>
              <p:custDataLst>
                <p:tags r:id="rId9"/>
              </p:custDataLst>
            </p:nvPr>
          </p:nvSpPr>
          <p:spPr>
            <a:xfrm>
              <a:off x="0" y="-839"/>
              <a:ext cx="9762286" cy="6309360"/>
            </a:xfrm>
            <a:prstGeom prst="rect">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p>
              <a:pPr algn="ctr"/>
              <a:endParaRPr kumimoji="1" lang="zh-CN" altLang="en-US">
                <a:solidFill>
                  <a:prstClr val="white"/>
                </a:solidFill>
                <a:latin typeface="思源黑体 CN Medium" panose="020B0600000000000000" charset="-122"/>
                <a:ea typeface="思源黑体 CN Medium" panose="020B0600000000000000" charset="-122"/>
              </a:endParaRPr>
            </a:p>
          </p:txBody>
        </p:sp>
        <p:pic>
          <p:nvPicPr>
            <p:cNvPr id="11" name="图片 10"/>
            <p:cNvPicPr>
              <a:picLocks noChangeAspect="1"/>
            </p:cNvPicPr>
            <p:nvPr>
              <p:custDataLst>
                <p:tags r:id="rId10"/>
              </p:custDataLst>
            </p:nvPr>
          </p:nvPicPr>
          <p:blipFill>
            <a:blip r:embed="rId11"/>
            <a:stretch>
              <a:fillRect/>
            </a:stretch>
          </p:blipFill>
          <p:spPr>
            <a:xfrm>
              <a:off x="9762286" y="261736"/>
              <a:ext cx="3343040" cy="5832026"/>
            </a:xfrm>
            <a:prstGeom prst="rect">
              <a:avLst/>
            </a:prstGeom>
          </p:spPr>
        </p:pic>
      </p:grpSp>
      <p:sp>
        <p:nvSpPr>
          <p:cNvPr id="12" name="矩形 11"/>
          <p:cNvSpPr/>
          <p:nvPr>
            <p:custDataLst>
              <p:tags r:id="rId12"/>
            </p:custDataLst>
          </p:nvPr>
        </p:nvSpPr>
        <p:spPr>
          <a:xfrm>
            <a:off x="487045" y="1374140"/>
            <a:ext cx="7980680" cy="4831715"/>
          </a:xfrm>
          <a:prstGeom prst="rect">
            <a:avLst/>
          </a:prstGeom>
        </p:spPr>
        <p:txBody>
          <a:bodyPr wrap="square">
            <a:noAutofit/>
          </a:bodyPr>
          <a:p>
            <a:pPr marL="285750" indent="-285750" algn="l" defTabSz="685800" fontAlgn="auto" hangingPunct="0">
              <a:lnSpc>
                <a:spcPts val="3480"/>
              </a:lnSpc>
              <a:spcBef>
                <a:spcPts val="0"/>
              </a:spcBef>
              <a:spcAft>
                <a:spcPts val="0"/>
              </a:spcAft>
              <a:buClrTx/>
              <a:buSzTx/>
              <a:buFont typeface="Wingdings" panose="05000000000000000000" charset="0"/>
              <a:buChar char="Ø"/>
            </a:pPr>
            <a:r>
              <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   英语语篇通常属于演绎型的直线型思维模式，这种思维模式对语篇的影响直接体现在段落结构和篇章结构。常见的语篇形式图式是：主题段/句→支持段/句→结论段/句。</a:t>
            </a:r>
            <a:endParaRPr lang="en-US" altLang="zh-CN"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a:p>
            <a:pPr marL="285750" indent="-285750" algn="l" defTabSz="685800" fontAlgn="auto" hangingPunct="0">
              <a:lnSpc>
                <a:spcPts val="3480"/>
              </a:lnSpc>
              <a:spcBef>
                <a:spcPts val="0"/>
              </a:spcBef>
              <a:spcAft>
                <a:spcPts val="0"/>
              </a:spcAft>
              <a:buClrTx/>
              <a:buSzTx/>
              <a:buFont typeface="Wingdings" panose="05000000000000000000" charset="0"/>
              <a:buChar char="Ø"/>
            </a:pPr>
            <a:endPar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p:txBody>
      </p:sp>
      <p:sp>
        <p:nvSpPr>
          <p:cNvPr id="3" name="文本框 2"/>
          <p:cNvSpPr txBox="1"/>
          <p:nvPr/>
        </p:nvSpPr>
        <p:spPr>
          <a:xfrm>
            <a:off x="478790" y="2830195"/>
            <a:ext cx="5083810" cy="330517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438" tIns="91438" rIns="91438" bIns="91438" numCol="1" spcCol="38100" rtlCol="0" anchor="t" forceAA="0">
            <a:spAutoFit/>
          </a:bodyPr>
          <a:p>
            <a:pPr marL="285750" indent="-285750" algn="l" defTabSz="685800" rtl="0" fontAlgn="auto" latinLnBrk="0" hangingPunct="0">
              <a:lnSpc>
                <a:spcPts val="3480"/>
              </a:lnSpc>
              <a:spcBef>
                <a:spcPts val="0"/>
              </a:spcBef>
              <a:spcAft>
                <a:spcPts val="0"/>
              </a:spcAft>
              <a:buClrTx/>
              <a:buSzTx/>
              <a:buFont typeface="Wingdings" panose="05000000000000000000" charset="0"/>
              <a:buChar char="Ø"/>
            </a:pPr>
            <a:r>
              <a:rPr lang="zh-CN" altLang="en-US" b="1">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rPr>
              <a:t>阅读理解CD语篇的论点较明显地体现在语篇首段或末段之中，“首段开门见山，落笔入题；结尾卒章显志，篇末点题”（诸孝正）。论点通常清楚明了；主体部分以恰当的方式对论点进行论证，逻辑严谨，推理自然，结构清晰，例证典型；结尾不是对开头的简单重复，而是对前面内容的总结和升华。</a:t>
            </a:r>
            <a:endParaRPr kumimoji="0" lang="zh-CN" altLang="en-US" sz="1400" b="1" i="0" u="none" strike="noStrike" cap="none" spc="0" normalizeH="0" baseline="0">
              <a:ln>
                <a:noFill/>
              </a:ln>
              <a:solidFill>
                <a:srgbClr val="000000"/>
              </a:solidFill>
              <a:effectLst/>
              <a:uFillTx/>
              <a:latin typeface="宋体" panose="02010600030101010101" pitchFamily="2" charset="-122"/>
              <a:ea typeface="宋体" panose="02010600030101010101" pitchFamily="2" charset="-122"/>
              <a:cs typeface="宋体" panose="02010600030101010101" pitchFamily="2" charset="-122"/>
              <a:sym typeface="Helvetica"/>
            </a:endParaRPr>
          </a:p>
        </p:txBody>
      </p:sp>
      <p:pic>
        <p:nvPicPr>
          <p:cNvPr id="14" name="图片 1"/>
          <p:cNvPicPr>
            <a:picLocks noChangeAspect="1"/>
          </p:cNvPicPr>
          <p:nvPr>
            <p:custDataLst>
              <p:tags r:id="rId13"/>
            </p:custDataLst>
          </p:nvPr>
        </p:nvPicPr>
        <p:blipFill>
          <a:blip r:embed="rId14"/>
          <a:srcRect r="56407" b="-9600"/>
          <a:stretch>
            <a:fillRect/>
          </a:stretch>
        </p:blipFill>
        <p:spPr>
          <a:xfrm>
            <a:off x="5765165" y="2573655"/>
            <a:ext cx="2574925" cy="3401695"/>
          </a:xfrm>
          <a:prstGeom prst="rect">
            <a:avLst/>
          </a:prstGeom>
          <a:ln>
            <a:solidFill>
              <a:schemeClr val="accent1">
                <a:lumMod val="20000"/>
                <a:lumOff val="80000"/>
              </a:schemeClr>
            </a:solidFill>
          </a:ln>
        </p:spPr>
      </p:pic>
    </p:spTree>
  </p:cSld>
  <p:clrMapOvr>
    <a:masterClrMapping/>
  </p:clrMapOvr>
  <mc:AlternateContent xmlns:mc="http://schemas.openxmlformats.org/markup-compatibility/2006">
    <mc:Choice xmlns:p14="http://schemas.microsoft.com/office/powerpoint/2010/main" Requires="p14">
      <p:transition spd="slow" p14:dur="1200">
        <p:blinds dir="vert"/>
      </p:transition>
    </mc:Choice>
    <mc:Fallback>
      <p:transition spd="slow">
        <p:blinds dir="vert"/>
      </p:transition>
    </mc:Fallback>
  </mc:AlternateContent>
  <p:timing>
    <p:tnLst>
      <p:par>
        <p:cTn id="1" dur="indefinite" restart="never" fill="hold" nodeType="tmRoot"/>
      </p:par>
    </p:tnLst>
    <p:bldLst>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custDataLst>
              <p:tags r:id="rId1"/>
            </p:custDataLst>
          </p:nvPr>
        </p:nvSpPr>
        <p:spPr>
          <a:xfrm>
            <a:off x="1967865" y="50165"/>
            <a:ext cx="9024620" cy="583565"/>
          </a:xfrm>
          <a:prstGeom prst="rect">
            <a:avLst/>
          </a:prstGeom>
          <a:noFill/>
        </p:spPr>
        <p:txBody>
          <a:bodyPr wrap="square">
            <a:spAutoFit/>
            <a:scene3d>
              <a:camera prst="orthographicFront"/>
              <a:lightRig rig="threePt" dir="t"/>
            </a:scene3d>
            <a:sp3d contourW="12700"/>
          </a:bodyPr>
          <a:p>
            <a:pPr marR="0" defTabSz="457200" eaLnBrk="1" hangingPunct="1">
              <a:buClrTx/>
              <a:buSzTx/>
              <a:buFont typeface="Arial" panose="020B0604020202020204" pitchFamily="34" charset="0"/>
              <a:buNone/>
              <a:defRPr/>
            </a:pP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2022年1月浙江卷</a:t>
            </a:r>
            <a:r>
              <a:rPr kumimoji="0" lang="en-US" altLang="zh-CN" sz="3200" b="1" kern="1200" cap="none" spc="0" normalizeH="0" baseline="0" noProof="1">
                <a:solidFill>
                  <a:schemeClr val="tx1">
                    <a:lumMod val="75000"/>
                    <a:lumOff val="25000"/>
                  </a:schemeClr>
                </a:solidFill>
                <a:latin typeface="Calibri" panose="020F0502020204030204" charset="0"/>
                <a:ea typeface="+mn-ea"/>
                <a:cs typeface="+mn-cs"/>
                <a:sym typeface="+mn-ea"/>
              </a:rPr>
              <a:t> </a:t>
            </a:r>
            <a:r>
              <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rPr>
              <a:t>C篇阅读理解高分突破思维策略</a:t>
            </a:r>
            <a:endParaRPr kumimoji="0" lang="zh-CN" altLang="en-US" sz="3200" b="1" kern="1200" cap="none" spc="0" normalizeH="0" baseline="0" noProof="1">
              <a:solidFill>
                <a:schemeClr val="tx1">
                  <a:lumMod val="75000"/>
                  <a:lumOff val="25000"/>
                </a:schemeClr>
              </a:solidFill>
              <a:latin typeface="Calibri" panose="020F0502020204030204" charset="0"/>
              <a:ea typeface="+mn-ea"/>
              <a:cs typeface="+mn-cs"/>
              <a:sym typeface="+mn-ea"/>
            </a:endParaRPr>
          </a:p>
        </p:txBody>
      </p:sp>
      <p:pic>
        <p:nvPicPr>
          <p:cNvPr id="4" name="图片 3"/>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rcRect l="1260" t="7605" b="16744"/>
          <a:stretch>
            <a:fillRect/>
          </a:stretch>
        </p:blipFill>
        <p:spPr>
          <a:xfrm>
            <a:off x="-48260" y="0"/>
            <a:ext cx="1990725" cy="956310"/>
          </a:xfrm>
          <a:prstGeom prst="rect">
            <a:avLst/>
          </a:prstGeom>
        </p:spPr>
      </p:pic>
      <p:sp>
        <p:nvSpPr>
          <p:cNvPr id="47" name="文本框 46"/>
          <p:cNvSpPr txBox="1"/>
          <p:nvPr>
            <p:custDataLst>
              <p:tags r:id="rId4"/>
            </p:custDataLst>
          </p:nvPr>
        </p:nvSpPr>
        <p:spPr>
          <a:xfrm>
            <a:off x="292100" y="1013460"/>
            <a:ext cx="6187440" cy="5692775"/>
          </a:xfrm>
          <a:prstGeom prst="rect">
            <a:avLst/>
          </a:prstGeom>
          <a:noFill/>
          <a:ln>
            <a:solidFill>
              <a:schemeClr val="tx2">
                <a:lumMod val="40000"/>
                <a:lumOff val="60000"/>
              </a:schemeClr>
            </a:solidFill>
          </a:ln>
        </p:spPr>
        <p:txBody>
          <a:bodyPr wrap="square" rtlCol="0" anchor="t">
            <a:spAutoFit/>
          </a:bodyPr>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The benefits of regular exercise are well documented but there's a new bonus to add to the ever-growing list. New research found that middle-aged women who were physically fit could be nearly 90 percent less likely to develop dementia(</a:t>
            </a:r>
            <a:r>
              <a:rPr lang="zh-CN" altLang="en-US"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失智症</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)in later life --- and if they did, it came on a decade later than less sporty women.</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Lead researcher Dr Helena </a:t>
            </a:r>
            <a:r>
              <a:rPr lang="en-US" altLang="zh-CN" sz="140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Hörder</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of the University of Gothenburg in Sweden, said: "These findings are exciting because it's possible that improving people's cardiovascular(</a:t>
            </a:r>
            <a:r>
              <a:rPr lang="zh-CN" altLang="en-US"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心血管的</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fitness in middle age could delay or even prevent them from developing dementia."</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For the study, 191 women with an average age of 50 took a bicycle exercise test until they were tired out to measure their peak (</a:t>
            </a:r>
            <a:r>
              <a:rPr lang="zh-CN" altLang="en-US"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宋体" panose="02010600030101010101" pitchFamily="2" charset="-122"/>
              </a:rPr>
              <a:t>最大值的</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cardiovascular capacity. The average peak workload was measured at 103 watts.</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A total of 40 women met the criteria for a high fitness level with a capacity of 120 watts or higher, while 92 women were in the medium fitness category. A total of 59 were of low fitness level, with a peak workload of 80 watts or less, or having their tests stopped because of health problems.</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These women were then tested for dementia six times over the following four decades. During that time, 44 of the women developed dementia. Five percent of the highly fit women developed dementia, compared to 25 percent of the women with medium fitness and 32 percent of the women with low fitness.</a:t>
            </a:r>
            <a:endParaRPr kumimoji="0" lang="en-US" altLang="zh-CN" sz="1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algn="l" fontAlgn="base">
              <a:buClrTx/>
              <a:buSzTx/>
              <a:buFontTx/>
              <a:defRPr/>
            </a:pP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“However, this study does not show cause and effect between cardiovascular fitness and dementia, it only shows an association," said </a:t>
            </a:r>
            <a:r>
              <a:rPr lang="en-US" altLang="zh-CN" sz="140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Hörder</a:t>
            </a:r>
            <a:r>
              <a:rPr lang="en-US" altLang="zh-CN" sz="140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ea"/>
              </a:rPr>
              <a:t>. "More research is needed to see if improved fitness could have a positive effect on the risk of dementia and also to look at when during a lifetime a high fitness level is most important. " She also admitted that a relatively small number of women were studied, all of whom were from Sweden, so the results might not be applicable to other groups.</a:t>
            </a:r>
            <a:endParaRPr lang="zh-CN" altLang="en-US" sz="1400"/>
          </a:p>
        </p:txBody>
      </p:sp>
      <p:pic>
        <p:nvPicPr>
          <p:cNvPr id="48" name="图片 47"/>
          <p:cNvPicPr>
            <a:picLocks noChangeAspect="1"/>
          </p:cNvPicPr>
          <p:nvPr>
            <p:custDataLst>
              <p:tags r:id="rId5"/>
            </p:custDataLst>
          </p:nvPr>
        </p:nvPicPr>
        <p:blipFill>
          <a:blip r:embed="rId6"/>
          <a:stretch>
            <a:fillRect/>
          </a:stretch>
        </p:blipFill>
        <p:spPr>
          <a:xfrm>
            <a:off x="636270" y="4834890"/>
            <a:ext cx="469265" cy="648335"/>
          </a:xfrm>
          <a:prstGeom prst="rect">
            <a:avLst/>
          </a:prstGeom>
        </p:spPr>
      </p:pic>
      <p:sp>
        <p:nvSpPr>
          <p:cNvPr id="49" name="圆角矩形 48"/>
          <p:cNvSpPr/>
          <p:nvPr>
            <p:custDataLst>
              <p:tags r:id="rId7"/>
            </p:custDataLst>
          </p:nvPr>
        </p:nvSpPr>
        <p:spPr>
          <a:xfrm>
            <a:off x="371475" y="1324610"/>
            <a:ext cx="6006465" cy="57975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0" name="圆角矩形 49"/>
          <p:cNvSpPr/>
          <p:nvPr>
            <p:custDataLst>
              <p:tags r:id="rId8"/>
            </p:custDataLst>
          </p:nvPr>
        </p:nvSpPr>
        <p:spPr>
          <a:xfrm>
            <a:off x="372110" y="2159000"/>
            <a:ext cx="6063615" cy="561975"/>
          </a:xfrm>
          <a:prstGeom prst="roundRect">
            <a:avLst/>
          </a:prstGeom>
          <a:noFill/>
          <a:ln w="25400" cap="flat" cmpd="sng" algn="ctr">
            <a:solidFill>
              <a:srgbClr val="C0000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1" name="圆角矩形 50"/>
          <p:cNvSpPr/>
          <p:nvPr>
            <p:custDataLst>
              <p:tags r:id="rId9"/>
            </p:custDataLst>
          </p:nvPr>
        </p:nvSpPr>
        <p:spPr>
          <a:xfrm>
            <a:off x="1753235" y="4265930"/>
            <a:ext cx="1186815"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rgbClr val="7030A0"/>
              </a:solidFill>
              <a:latin typeface="Calibri" panose="020F0502020204030204" charset="0"/>
              <a:ea typeface="宋体" panose="02010600030101010101" pitchFamily="2" charset="-122"/>
            </a:endParaRPr>
          </a:p>
        </p:txBody>
      </p:sp>
      <p:sp>
        <p:nvSpPr>
          <p:cNvPr id="52" name="圆角矩形 51"/>
          <p:cNvSpPr/>
          <p:nvPr>
            <p:custDataLst>
              <p:tags r:id="rId10"/>
            </p:custDataLst>
          </p:nvPr>
        </p:nvSpPr>
        <p:spPr>
          <a:xfrm>
            <a:off x="2321560" y="2975610"/>
            <a:ext cx="618490"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3" name="圆角矩形 52"/>
          <p:cNvSpPr/>
          <p:nvPr>
            <p:custDataLst>
              <p:tags r:id="rId11"/>
            </p:custDataLst>
          </p:nvPr>
        </p:nvSpPr>
        <p:spPr>
          <a:xfrm>
            <a:off x="393700" y="4037965"/>
            <a:ext cx="711835"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4" name="圆角矩形 53"/>
          <p:cNvSpPr/>
          <p:nvPr>
            <p:custDataLst>
              <p:tags r:id="rId12"/>
            </p:custDataLst>
          </p:nvPr>
        </p:nvSpPr>
        <p:spPr>
          <a:xfrm>
            <a:off x="2708910" y="3203575"/>
            <a:ext cx="725170"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5" name="圆角矩形 54"/>
          <p:cNvSpPr/>
          <p:nvPr>
            <p:custDataLst>
              <p:tags r:id="rId13"/>
            </p:custDataLst>
          </p:nvPr>
        </p:nvSpPr>
        <p:spPr>
          <a:xfrm>
            <a:off x="2272665" y="5130800"/>
            <a:ext cx="102933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6" name="圆角矩形 55"/>
          <p:cNvSpPr/>
          <p:nvPr>
            <p:custDataLst>
              <p:tags r:id="rId14"/>
            </p:custDataLst>
          </p:nvPr>
        </p:nvSpPr>
        <p:spPr>
          <a:xfrm>
            <a:off x="2084705" y="5358130"/>
            <a:ext cx="783590"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7" name="圆角矩形 56"/>
          <p:cNvSpPr/>
          <p:nvPr>
            <p:custDataLst>
              <p:tags r:id="rId15"/>
            </p:custDataLst>
          </p:nvPr>
        </p:nvSpPr>
        <p:spPr>
          <a:xfrm>
            <a:off x="4209415" y="6172200"/>
            <a:ext cx="181419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8" name="圆角矩形 57"/>
          <p:cNvSpPr/>
          <p:nvPr>
            <p:custDataLst>
              <p:tags r:id="rId16"/>
            </p:custDataLst>
          </p:nvPr>
        </p:nvSpPr>
        <p:spPr>
          <a:xfrm>
            <a:off x="5063490" y="5313680"/>
            <a:ext cx="126047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9" name="圆角矩形 58"/>
          <p:cNvSpPr/>
          <p:nvPr>
            <p:custDataLst>
              <p:tags r:id="rId17"/>
            </p:custDataLst>
          </p:nvPr>
        </p:nvSpPr>
        <p:spPr>
          <a:xfrm>
            <a:off x="6055995" y="2795905"/>
            <a:ext cx="321310" cy="227965"/>
          </a:xfrm>
          <a:prstGeom prst="roundRect">
            <a:avLst/>
          </a:prstGeom>
          <a:noFill/>
          <a:ln w="25400" cap="flat" cmpd="sng" algn="ctr">
            <a:solidFill>
              <a:srgbClr val="7030A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61" name="圆角矩形 60"/>
          <p:cNvSpPr/>
          <p:nvPr>
            <p:custDataLst>
              <p:tags r:id="rId18"/>
            </p:custDataLst>
          </p:nvPr>
        </p:nvSpPr>
        <p:spPr>
          <a:xfrm>
            <a:off x="292100" y="5542915"/>
            <a:ext cx="1069975" cy="227965"/>
          </a:xfrm>
          <a:prstGeom prst="roundRect">
            <a:avLst/>
          </a:prstGeom>
          <a:noFill/>
          <a:ln w="25400" cap="flat" cmpd="sng" algn="ctr">
            <a:solidFill>
              <a:srgbClr val="00B0F0"/>
            </a:solidFill>
            <a:prstDash val="solid"/>
          </a:ln>
          <a:effectLst/>
          <a:extLst>
            <a:ext uri="{909E8E84-426E-40DD-AFC4-6F175D3DCCD1}">
              <a14:hiddenFill xmlns:a14="http://schemas.microsoft.com/office/drawing/2010/main">
                <a:solidFill>
                  <a:srgbClr val="4F81BD"/>
                </a:solidFill>
              </a14:hiddenFill>
            </a:ext>
          </a:ex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5" name="圆角矩形 4"/>
          <p:cNvSpPr/>
          <p:nvPr>
            <p:custDataLst>
              <p:tags r:id="rId19"/>
            </p:custDataLst>
          </p:nvPr>
        </p:nvSpPr>
        <p:spPr>
          <a:xfrm>
            <a:off x="859790" y="1013460"/>
            <a:ext cx="715645" cy="236220"/>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 name="圆角矩形 1"/>
          <p:cNvSpPr/>
          <p:nvPr>
            <p:custDataLst>
              <p:tags r:id="rId20"/>
            </p:custDataLst>
          </p:nvPr>
        </p:nvSpPr>
        <p:spPr>
          <a:xfrm>
            <a:off x="5580380" y="1017270"/>
            <a:ext cx="488950" cy="236220"/>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3" name="圆角矩形 22"/>
          <p:cNvSpPr/>
          <p:nvPr>
            <p:custDataLst>
              <p:tags r:id="rId21"/>
            </p:custDataLst>
          </p:nvPr>
        </p:nvSpPr>
        <p:spPr>
          <a:xfrm>
            <a:off x="5221605" y="1677670"/>
            <a:ext cx="1257935" cy="236220"/>
          </a:xfrm>
          <a:prstGeom prst="roundRect">
            <a:avLst/>
          </a:prstGeom>
          <a:solidFill>
            <a:srgbClr val="00B05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5" name="圆角矩形 24"/>
          <p:cNvSpPr/>
          <p:nvPr>
            <p:custDataLst>
              <p:tags r:id="rId22"/>
            </p:custDataLst>
          </p:nvPr>
        </p:nvSpPr>
        <p:spPr>
          <a:xfrm>
            <a:off x="1713865" y="1040765"/>
            <a:ext cx="1154430" cy="236220"/>
          </a:xfrm>
          <a:prstGeom prst="roundRect">
            <a:avLst/>
          </a:prstGeom>
          <a:solidFill>
            <a:srgbClr val="00B05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30" name="圆角矩形 29"/>
          <p:cNvSpPr/>
          <p:nvPr>
            <p:custDataLst>
              <p:tags r:id="rId23"/>
            </p:custDataLst>
          </p:nvPr>
        </p:nvSpPr>
        <p:spPr>
          <a:xfrm>
            <a:off x="2152650" y="2120265"/>
            <a:ext cx="715645" cy="236220"/>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35" name="圆角矩形 34"/>
          <p:cNvSpPr/>
          <p:nvPr>
            <p:custDataLst>
              <p:tags r:id="rId24"/>
            </p:custDataLst>
          </p:nvPr>
        </p:nvSpPr>
        <p:spPr>
          <a:xfrm>
            <a:off x="636905" y="1513205"/>
            <a:ext cx="1076325" cy="180975"/>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36" name="圆角矩形 35"/>
          <p:cNvSpPr/>
          <p:nvPr>
            <p:custDataLst>
              <p:tags r:id="rId25"/>
            </p:custDataLst>
          </p:nvPr>
        </p:nvSpPr>
        <p:spPr>
          <a:xfrm>
            <a:off x="3731260" y="1521460"/>
            <a:ext cx="1397000" cy="180975"/>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2" name="文本框 21"/>
          <p:cNvSpPr txBox="1"/>
          <p:nvPr>
            <p:custDataLst>
              <p:tags r:id="rId26"/>
            </p:custDataLst>
          </p:nvPr>
        </p:nvSpPr>
        <p:spPr>
          <a:xfrm>
            <a:off x="6605270" y="3023870"/>
            <a:ext cx="5523230" cy="1104265"/>
          </a:xfrm>
          <a:prstGeom prst="rect">
            <a:avLst/>
          </a:prstGeom>
          <a:noFill/>
          <a:ln>
            <a:solidFill>
              <a:schemeClr val="accent6">
                <a:lumMod val="40000"/>
                <a:lumOff val="60000"/>
              </a:schemeClr>
            </a:solidFill>
          </a:ln>
          <a:extLst>
            <a:ext uri="{909E8E84-426E-40DD-AFC4-6F175D3DCCD1}">
              <a14:hiddenFill xmlns:a14="http://schemas.microsoft.com/office/drawing/2010/main">
                <a:solidFill>
                  <a:srgbClr val="F79646">
                    <a:lumMod val="20000"/>
                    <a:lumOff val="80000"/>
                  </a:srgbClr>
                </a:solidFill>
              </a14:hiddenFill>
            </a:ext>
          </a:extLst>
        </p:spPr>
        <p:txBody>
          <a:bodyPr wrap="square">
            <a:spAutoFit/>
          </a:bodyPr>
          <a:p>
            <a:pPr marL="0" marR="0" lvl="0" indent="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27. </a:t>
            </a:r>
            <a:r>
              <a:rPr kumimoji="0" lang="en-US" altLang="zh-CN" sz="1400" b="1"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What </a:t>
            </a: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is on the ever-growing list mentioned in the first paragraph?</a:t>
            </a:r>
            <a:endParaRPr kumimoji="0" lang="zh-CN" altLang="zh-CN" sz="1400" b="1"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Positive effects of doing exercises.</a:t>
            </a:r>
            <a:endParaRPr kumimoji="0" lang="zh-CN" altLang="zh-CN" sz="1400" b="1"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 Exercises suitable for the middle-aged.</a:t>
            </a:r>
            <a:endParaRPr kumimoji="0" lang="zh-CN" altLang="zh-CN" sz="1400" b="1"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 Experimental studies on diseases.</a:t>
            </a:r>
            <a:endParaRPr kumimoji="0" lang="zh-CN" altLang="zh-CN" sz="1400" b="1"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 Advantages of sporty woman over man</a:t>
            </a:r>
            <a:endParaRPr kumimoji="0" lang="zh-CN" altLang="zh-CN" sz="1400" b="1"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p:txBody>
      </p:sp>
      <p:sp>
        <p:nvSpPr>
          <p:cNvPr id="15" name="圆角矩形 14"/>
          <p:cNvSpPr/>
          <p:nvPr>
            <p:custDataLst>
              <p:tags r:id="rId27"/>
            </p:custDataLst>
          </p:nvPr>
        </p:nvSpPr>
        <p:spPr>
          <a:xfrm>
            <a:off x="6904990" y="3239770"/>
            <a:ext cx="1098550" cy="236220"/>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26" name="圆角矩形 25"/>
          <p:cNvSpPr/>
          <p:nvPr>
            <p:custDataLst>
              <p:tags r:id="rId28"/>
            </p:custDataLst>
          </p:nvPr>
        </p:nvSpPr>
        <p:spPr>
          <a:xfrm>
            <a:off x="8279765" y="3239770"/>
            <a:ext cx="1177925" cy="236220"/>
          </a:xfrm>
          <a:prstGeom prst="roundRect">
            <a:avLst/>
          </a:prstGeom>
          <a:solidFill>
            <a:srgbClr val="00B05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31" name="文本框 30"/>
          <p:cNvSpPr txBox="1"/>
          <p:nvPr>
            <p:custDataLst>
              <p:tags r:id="rId29"/>
            </p:custDataLst>
          </p:nvPr>
        </p:nvSpPr>
        <p:spPr>
          <a:xfrm>
            <a:off x="6605270" y="4265930"/>
            <a:ext cx="5523230" cy="1104265"/>
          </a:xfrm>
          <a:prstGeom prst="rect">
            <a:avLst/>
          </a:prstGeom>
          <a:noFill/>
          <a:ln>
            <a:solidFill>
              <a:schemeClr val="accent6">
                <a:lumMod val="40000"/>
                <a:lumOff val="60000"/>
              </a:schemeClr>
            </a:solidFill>
          </a:ln>
          <a:extLst>
            <a:ext uri="{909E8E84-426E-40DD-AFC4-6F175D3DCCD1}">
              <a14:hiddenFill xmlns:a14="http://schemas.microsoft.com/office/drawing/2010/main">
                <a:solidFill>
                  <a:srgbClr val="4BACC6">
                    <a:lumMod val="20000"/>
                    <a:lumOff val="80000"/>
                  </a:srgbClr>
                </a:solidFill>
              </a14:hiddenFill>
            </a:ext>
          </a:extLst>
        </p:spPr>
        <p:txBody>
          <a:bodyPr wrap="square">
            <a:spAutoFit/>
          </a:bodyPr>
          <a:p>
            <a:pPr marL="0" marR="0" lvl="0" indent="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30. Which of the following is the best title for the text?</a:t>
            </a:r>
            <a:endParaRPr kumimoji="0" lang="zh-CN" altLang="zh-CN" sz="1400" b="1"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More Women Are Exercising to Prevent Dementia</a:t>
            </a:r>
            <a:endParaRPr kumimoji="0" lang="zh-CN" altLang="zh-CN" sz="1400" b="1"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B. Middle-Aged Women Need to Do More Exercise</a:t>
            </a:r>
            <a:endParaRPr kumimoji="0" lang="zh-CN" altLang="zh-CN" sz="1400" b="1"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 Fit Women Are Less Likely to Develop Dementia</a:t>
            </a:r>
            <a:endParaRPr kumimoji="0" lang="zh-CN" altLang="zh-CN" sz="1400" b="1"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a:p>
            <a:pPr marL="0" marR="0" lvl="0" indent="76200" algn="just" defTabSz="914400" rtl="0" fontAlgn="auto">
              <a:lnSpc>
                <a:spcPts val="1580"/>
              </a:lnSpc>
              <a:spcBef>
                <a:spcPts val="0"/>
              </a:spcBef>
              <a:spcAft>
                <a:spcPts val="0"/>
              </a:spcAft>
              <a:buClrTx/>
              <a:buSzTx/>
              <a:buFontTx/>
              <a:buNone/>
              <a:defRPr/>
            </a:pPr>
            <a:r>
              <a:rPr kumimoji="0" lang="en-US" altLang="zh-CN" sz="14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 Biking Improves Women's Cardiovascular Fitness</a:t>
            </a:r>
            <a:endParaRPr kumimoji="0" lang="zh-CN" altLang="zh-CN" sz="1400" b="1" i="0" u="none" strike="noStrike" kern="100" cap="none" spc="0" normalizeH="0" baseline="0" noProof="0" dirty="0">
              <a:ln>
                <a:noFill/>
              </a:ln>
              <a:solidFill>
                <a:srgbClr val="000000"/>
              </a:solidFill>
              <a:effectLst/>
              <a:uLnTx/>
              <a:uFillTx/>
              <a:latin typeface="Calibri" panose="020F0502020204030204" charset="0"/>
              <a:ea typeface="宋体" panose="02010600030101010101" pitchFamily="2" charset="-122"/>
              <a:cs typeface="Times New Roman" panose="02020603050405020304" pitchFamily="18" charset="0"/>
            </a:endParaRPr>
          </a:p>
        </p:txBody>
      </p:sp>
      <p:sp>
        <p:nvSpPr>
          <p:cNvPr id="33" name="圆角矩形 32"/>
          <p:cNvSpPr/>
          <p:nvPr>
            <p:custDataLst>
              <p:tags r:id="rId30"/>
            </p:custDataLst>
          </p:nvPr>
        </p:nvSpPr>
        <p:spPr>
          <a:xfrm>
            <a:off x="6904990" y="4890770"/>
            <a:ext cx="3489960" cy="180975"/>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3" name="圆角矩形 2"/>
          <p:cNvSpPr/>
          <p:nvPr>
            <p:custDataLst>
              <p:tags r:id="rId31"/>
            </p:custDataLst>
          </p:nvPr>
        </p:nvSpPr>
        <p:spPr>
          <a:xfrm>
            <a:off x="4504055" y="2175510"/>
            <a:ext cx="926465" cy="180975"/>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7" name="圆角矩形 6"/>
          <p:cNvSpPr/>
          <p:nvPr>
            <p:custDataLst>
              <p:tags r:id="rId32"/>
            </p:custDataLst>
          </p:nvPr>
        </p:nvSpPr>
        <p:spPr>
          <a:xfrm>
            <a:off x="371475" y="2356485"/>
            <a:ext cx="2386330" cy="180975"/>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8" name="圆角矩形 7"/>
          <p:cNvSpPr/>
          <p:nvPr>
            <p:custDataLst>
              <p:tags r:id="rId33"/>
            </p:custDataLst>
          </p:nvPr>
        </p:nvSpPr>
        <p:spPr>
          <a:xfrm>
            <a:off x="5221605" y="2370455"/>
            <a:ext cx="1076325" cy="180975"/>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
        <p:nvSpPr>
          <p:cNvPr id="9" name="圆角矩形 8"/>
          <p:cNvSpPr/>
          <p:nvPr>
            <p:custDataLst>
              <p:tags r:id="rId34"/>
            </p:custDataLst>
          </p:nvPr>
        </p:nvSpPr>
        <p:spPr>
          <a:xfrm>
            <a:off x="292100" y="2595245"/>
            <a:ext cx="1860550" cy="180975"/>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grpSp>
        <p:nvGrpSpPr>
          <p:cNvPr id="78" name="组 77"/>
          <p:cNvGrpSpPr/>
          <p:nvPr/>
        </p:nvGrpSpPr>
        <p:grpSpPr>
          <a:xfrm>
            <a:off x="6534785" y="756920"/>
            <a:ext cx="5593716" cy="2167890"/>
            <a:chOff x="1217723" y="602796"/>
            <a:chExt cx="3754686" cy="2937246"/>
          </a:xfrm>
        </p:grpSpPr>
        <p:sp>
          <p:nvSpPr>
            <p:cNvPr id="85" name="矩形 84"/>
            <p:cNvSpPr/>
            <p:nvPr>
              <p:custDataLst>
                <p:tags r:id="rId35"/>
              </p:custDataLst>
            </p:nvPr>
          </p:nvSpPr>
          <p:spPr>
            <a:xfrm>
              <a:off x="1264609" y="863483"/>
              <a:ext cx="3707800" cy="2676559"/>
            </a:xfrm>
            <a:prstGeom prst="rect">
              <a:avLst/>
            </a:prstGeom>
            <a:solidFill>
              <a:srgbClr val="FFFFFF"/>
            </a:solidFill>
            <a:ln>
              <a:solidFill>
                <a:srgbClr val="C00000"/>
              </a:solid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grpSp>
          <p:nvGrpSpPr>
            <p:cNvPr id="80" name="组 79"/>
            <p:cNvGrpSpPr/>
            <p:nvPr/>
          </p:nvGrpSpPr>
          <p:grpSpPr>
            <a:xfrm>
              <a:off x="1217723" y="602796"/>
              <a:ext cx="2912023" cy="567833"/>
              <a:chOff x="1217723" y="602796"/>
              <a:chExt cx="2912023" cy="567833"/>
            </a:xfrm>
          </p:grpSpPr>
          <p:sp>
            <p:nvSpPr>
              <p:cNvPr id="82" name="直角三角形 81"/>
              <p:cNvSpPr/>
              <p:nvPr>
                <p:custDataLst>
                  <p:tags r:id="rId36"/>
                </p:custDataLst>
              </p:nvPr>
            </p:nvSpPr>
            <p:spPr>
              <a:xfrm>
                <a:off x="1935233" y="602835"/>
                <a:ext cx="97714" cy="97714"/>
              </a:xfrm>
              <a:prstGeom prst="rtTriangle">
                <a:avLst/>
              </a:prstGeom>
              <a:solidFill>
                <a:srgbClr val="FF5100">
                  <a:lumMod val="75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sp>
            <p:nvSpPr>
              <p:cNvPr id="83" name="矩形 82"/>
              <p:cNvSpPr/>
              <p:nvPr>
                <p:custDataLst>
                  <p:tags r:id="rId37"/>
                </p:custDataLst>
              </p:nvPr>
            </p:nvSpPr>
            <p:spPr>
              <a:xfrm>
                <a:off x="1217723" y="700876"/>
                <a:ext cx="2912023" cy="469753"/>
              </a:xfrm>
              <a:prstGeom prst="rect">
                <a:avLst/>
              </a:prstGeom>
              <a:solidFill>
                <a:srgbClr val="FF5100"/>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lvl="0" algn="ctr" defTabSz="609600">
                  <a:lnSpc>
                    <a:spcPct val="130000"/>
                  </a:lnSpc>
                </a:pPr>
                <a:endParaRPr lang="en-US" altLang="zh-CN" sz="1200" b="1" dirty="0">
                  <a:solidFill>
                    <a:srgbClr val="FFFFFF"/>
                  </a:solidFill>
                  <a:latin typeface="Calibri" panose="020F0502020204030204" charset="0"/>
                  <a:ea typeface="微软雅黑" panose="020B0503020204020204" charset="-122"/>
                </a:endParaRPr>
              </a:p>
            </p:txBody>
          </p:sp>
          <p:sp>
            <p:nvSpPr>
              <p:cNvPr id="84" name="页外连接符 83"/>
              <p:cNvSpPr/>
              <p:nvPr>
                <p:custDataLst>
                  <p:tags r:id="rId38"/>
                </p:custDataLst>
              </p:nvPr>
            </p:nvSpPr>
            <p:spPr>
              <a:xfrm>
                <a:off x="1491070" y="602796"/>
                <a:ext cx="444137" cy="561703"/>
              </a:xfrm>
              <a:prstGeom prst="flowChartOffpageConnector">
                <a:avLst/>
              </a:prstGeom>
              <a:solidFill>
                <a:srgbClr val="FF5100">
                  <a:lumMod val="60000"/>
                  <a:lumOff val="40000"/>
                </a:srgbClr>
              </a:solidFill>
              <a:ln>
                <a:noFill/>
              </a:ln>
            </p:spPr>
            <p:style>
              <a:lnRef idx="2">
                <a:srgbClr val="0092E8">
                  <a:shade val="50000"/>
                </a:srgbClr>
              </a:lnRef>
              <a:fillRef idx="1">
                <a:srgbClr val="0092E8"/>
              </a:fillRef>
              <a:effectRef idx="0">
                <a:srgbClr val="0092E8"/>
              </a:effectRef>
              <a:fontRef idx="minor">
                <a:srgbClr val="FFFFFF"/>
              </a:fontRef>
            </p:style>
            <p:txBody>
              <a:bodyPr rtlCol="0" anchor="ctr"/>
              <a:p>
                <a:pPr algn="ctr"/>
                <a:endParaRPr kumimoji="1" lang="zh-CN" altLang="en-US" sz="1350">
                  <a:solidFill>
                    <a:srgbClr val="FFFFFF"/>
                  </a:solidFill>
                  <a:latin typeface="Calibri" panose="020F0502020204030204" charset="0"/>
                  <a:ea typeface="微软雅黑" panose="020B0503020204020204" charset="-122"/>
                </a:endParaRPr>
              </a:p>
            </p:txBody>
          </p:sp>
        </p:grpSp>
        <p:sp>
          <p:nvSpPr>
            <p:cNvPr id="81" name="矩形 80"/>
            <p:cNvSpPr/>
            <p:nvPr>
              <p:custDataLst>
                <p:tags r:id="rId39"/>
              </p:custDataLst>
            </p:nvPr>
          </p:nvSpPr>
          <p:spPr>
            <a:xfrm>
              <a:off x="3144925" y="1437847"/>
              <a:ext cx="413173" cy="441113"/>
            </a:xfrm>
            <a:prstGeom prst="rect">
              <a:avLst/>
            </a:prstGeom>
          </p:spPr>
          <p:txBody>
            <a:bodyPr wrap="square">
              <a:spAutoFit/>
            </a:bodyPr>
            <a:p>
              <a:pPr lvl="0" algn="ctr" defTabSz="609600">
                <a:lnSpc>
                  <a:spcPct val="130000"/>
                </a:lnSpc>
              </a:pPr>
              <a:endParaRPr lang="zh-CN" altLang="en-US" sz="1200" b="1" dirty="0">
                <a:solidFill>
                  <a:srgbClr val="FFFFFF"/>
                </a:solidFill>
                <a:ea typeface="微软雅黑" panose="020B0503020204020204" charset="-122"/>
              </a:endParaRPr>
            </a:p>
          </p:txBody>
        </p:sp>
      </p:grpSp>
      <p:sp>
        <p:nvSpPr>
          <p:cNvPr id="16" name="文本框 15"/>
          <p:cNvSpPr txBox="1"/>
          <p:nvPr/>
        </p:nvSpPr>
        <p:spPr>
          <a:xfrm>
            <a:off x="6605270" y="1240790"/>
            <a:ext cx="5468620" cy="1598295"/>
          </a:xfrm>
          <a:prstGeom prst="rect">
            <a:avLst/>
          </a:prstGeom>
          <a:noFill/>
        </p:spPr>
        <p:txBody>
          <a:bodyPr wrap="square" rtlCol="0" anchor="t">
            <a:noAutofit/>
          </a:bodyPr>
          <a:p>
            <a:r>
              <a:rPr lang="en-US"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第</a:t>
            </a:r>
            <a:r>
              <a:rPr lang="en-US" altLang="zh-CN" sz="1400">
                <a:latin typeface="微软雅黑" panose="020B0503020204020204" charset="-122"/>
                <a:ea typeface="微软雅黑" panose="020B0503020204020204" charset="-122"/>
                <a:cs typeface="微软雅黑" panose="020B0503020204020204" charset="-122"/>
              </a:rPr>
              <a:t>27</a:t>
            </a:r>
            <a:r>
              <a:rPr lang="zh-CN" altLang="en-US" sz="1400">
                <a:latin typeface="微软雅黑" panose="020B0503020204020204" charset="-122"/>
                <a:ea typeface="微软雅黑" panose="020B0503020204020204" charset="-122"/>
                <a:cs typeface="微软雅黑" panose="020B0503020204020204" charset="-122"/>
              </a:rPr>
              <a:t>题属于</a:t>
            </a:r>
            <a:r>
              <a:rPr lang="en-US" sz="1400">
                <a:latin typeface="微软雅黑" panose="020B0503020204020204" charset="-122"/>
                <a:ea typeface="微软雅黑" panose="020B0503020204020204" charset="-122"/>
                <a:cs typeface="微软雅黑" panose="020B0503020204020204" charset="-122"/>
              </a:rPr>
              <a:t>单点信息题</a:t>
            </a:r>
            <a:r>
              <a:rPr lang="zh-CN" altLang="en-US" sz="1400">
                <a:latin typeface="微软雅黑" panose="020B0503020204020204" charset="-122"/>
                <a:ea typeface="微软雅黑" panose="020B0503020204020204" charset="-122"/>
                <a:cs typeface="微软雅黑" panose="020B0503020204020204" charset="-122"/>
              </a:rPr>
              <a:t>，很容易形成benefits of regular exercise 和 a new bonus 语义链，与</a:t>
            </a:r>
            <a:r>
              <a:rPr lang="en-US" altLang="zh-CN" sz="1400">
                <a:latin typeface="微软雅黑" panose="020B0503020204020204" charset="-122"/>
                <a:ea typeface="微软雅黑" panose="020B0503020204020204" charset="-122"/>
                <a:cs typeface="微软雅黑" panose="020B0503020204020204" charset="-122"/>
              </a:rPr>
              <a:t>A</a:t>
            </a:r>
            <a:r>
              <a:rPr lang="zh-CN" altLang="en-US" sz="1400">
                <a:latin typeface="微软雅黑" panose="020B0503020204020204" charset="-122"/>
                <a:ea typeface="微软雅黑" panose="020B0503020204020204" charset="-122"/>
                <a:cs typeface="微软雅黑" panose="020B0503020204020204" charset="-122"/>
              </a:rPr>
              <a:t>选项Positive effects </a:t>
            </a:r>
            <a:r>
              <a:rPr lang="zh-CN" altLang="en-US" sz="1400">
                <a:latin typeface="微软雅黑" panose="020B0503020204020204" charset="-122"/>
                <a:ea typeface="微软雅黑" panose="020B0503020204020204" charset="-122"/>
                <a:cs typeface="微软雅黑" panose="020B0503020204020204" charset="-122"/>
                <a:sym typeface="+mn-ea"/>
              </a:rPr>
              <a:t>同义信息匹配，秒杀正确答案。</a:t>
            </a:r>
            <a:endParaRPr lang="zh-CN" altLang="en-US" sz="1400">
              <a:latin typeface="微软雅黑" panose="020B0503020204020204" charset="-122"/>
              <a:ea typeface="微软雅黑" panose="020B0503020204020204" charset="-122"/>
              <a:cs typeface="微软雅黑" panose="020B0503020204020204" charset="-122"/>
              <a:sym typeface="+mn-ea"/>
            </a:endParaRPr>
          </a:p>
          <a:p>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另外，第六段 </a:t>
            </a:r>
            <a:r>
              <a:rPr lang="zh-CN" altLang="en-US" sz="1400" b="1">
                <a:solidFill>
                  <a:srgbClr val="0070C0"/>
                </a:solidFill>
                <a:latin typeface="微软雅黑" panose="020B0503020204020204" charset="-122"/>
                <a:ea typeface="微软雅黑" panose="020B0503020204020204" charset="-122"/>
                <a:cs typeface="微软雅黑" panose="020B0503020204020204" charset="-122"/>
              </a:rPr>
              <a:t>a positive effect </a:t>
            </a:r>
            <a:r>
              <a:rPr lang="zh-CN" altLang="en-US" sz="1400">
                <a:latin typeface="微软雅黑" panose="020B0503020204020204" charset="-122"/>
                <a:ea typeface="微软雅黑" panose="020B0503020204020204" charset="-122"/>
                <a:cs typeface="微软雅黑" panose="020B0503020204020204" charset="-122"/>
              </a:rPr>
              <a:t>也与首段呼应。</a:t>
            </a:r>
            <a:endParaRPr lang="zh-CN" altLang="en-US" sz="1400">
              <a:latin typeface="微软雅黑" panose="020B0503020204020204" charset="-122"/>
              <a:ea typeface="微软雅黑" panose="020B0503020204020204" charset="-122"/>
              <a:cs typeface="微软雅黑" panose="020B0503020204020204" charset="-122"/>
            </a:endParaRPr>
          </a:p>
          <a:p>
            <a:r>
              <a:rPr lang="zh-CN" altLang="en-US" sz="1400">
                <a:latin typeface="微软雅黑" panose="020B0503020204020204" charset="-122"/>
                <a:ea typeface="微软雅黑" panose="020B0503020204020204" charset="-122"/>
                <a:cs typeface="微软雅黑" panose="020B0503020204020204" charset="-122"/>
              </a:rPr>
              <a:t> </a:t>
            </a:r>
            <a:r>
              <a:rPr lang="en-US" altLang="zh-CN" sz="1400">
                <a:latin typeface="微软雅黑" panose="020B0503020204020204" charset="-122"/>
                <a:ea typeface="微软雅黑" panose="020B0503020204020204" charset="-122"/>
                <a:cs typeface="微软雅黑" panose="020B0503020204020204" charset="-122"/>
              </a:rPr>
              <a:t>   </a:t>
            </a:r>
            <a:r>
              <a:rPr lang="zh-CN" altLang="en-US" sz="1400">
                <a:latin typeface="微软雅黑" panose="020B0503020204020204" charset="-122"/>
                <a:ea typeface="微软雅黑" panose="020B0503020204020204" charset="-122"/>
                <a:cs typeface="微软雅黑" panose="020B0503020204020204" charset="-122"/>
              </a:rPr>
              <a:t>考生要深谙词义延伸方式和过程：</a:t>
            </a:r>
            <a:r>
              <a:rPr lang="zh-CN" altLang="en-US" sz="1400" b="1">
                <a:solidFill>
                  <a:srgbClr val="C00000"/>
                </a:solidFill>
                <a:latin typeface="微软雅黑" panose="020B0503020204020204" charset="-122"/>
                <a:ea typeface="微软雅黑" panose="020B0503020204020204" charset="-122"/>
                <a:cs typeface="微软雅黑" panose="020B0503020204020204" charset="-122"/>
              </a:rPr>
              <a:t>核心关键词存在复现的关系，围绕同一主题前后呼应，形成词汇链和语义链，使文本语际间实现语义上的衔接和连贯。</a:t>
            </a:r>
            <a:endParaRPr lang="zh-CN" altLang="en-US" sz="1400"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custDataLst>
              <p:tags r:id="rId40"/>
            </p:custDataLst>
          </p:nvPr>
        </p:nvSpPr>
        <p:spPr>
          <a:xfrm>
            <a:off x="7929880" y="817880"/>
            <a:ext cx="3275965" cy="368300"/>
          </a:xfrm>
          <a:prstGeom prst="rect">
            <a:avLst/>
          </a:prstGeom>
          <a:noFill/>
        </p:spPr>
        <p:txBody>
          <a:bodyPr wrap="square" rtlCol="0" anchor="t">
            <a:spAutoFit/>
          </a:bodyPr>
          <a:p>
            <a:r>
              <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rPr>
              <a:t>精通词义延伸方式和过程</a:t>
            </a:r>
            <a:endParaRPr lang="zh-CN" altLang="en-US" b="1" dirty="0">
              <a:solidFill>
                <a:sysClr val="window" lastClr="FFFFFF"/>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
        <p:nvSpPr>
          <p:cNvPr id="10" name="圆角矩形 9"/>
          <p:cNvSpPr/>
          <p:nvPr>
            <p:custDataLst>
              <p:tags r:id="rId41"/>
            </p:custDataLst>
          </p:nvPr>
        </p:nvSpPr>
        <p:spPr>
          <a:xfrm>
            <a:off x="3531235" y="5534660"/>
            <a:ext cx="1250315" cy="236220"/>
          </a:xfrm>
          <a:prstGeom prst="roundRect">
            <a:avLst/>
          </a:prstGeom>
          <a:solidFill>
            <a:srgbClr val="00B0F0">
              <a:alpha val="35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cxnSp>
        <p:nvCxnSpPr>
          <p:cNvPr id="32" name="直接连接符 17"/>
          <p:cNvCxnSpPr/>
          <p:nvPr>
            <p:custDataLst>
              <p:tags r:id="rId42"/>
            </p:custDataLst>
          </p:nvPr>
        </p:nvCxnSpPr>
        <p:spPr>
          <a:xfrm flipH="1" flipV="1">
            <a:off x="1894205" y="695960"/>
            <a:ext cx="8218170" cy="39370"/>
          </a:xfrm>
          <a:prstGeom prst="line">
            <a:avLst/>
          </a:prstGeom>
          <a:noFill/>
          <a:ln w="12700" cap="flat" cmpd="sng" algn="ctr">
            <a:solidFill>
              <a:srgbClr val="002060"/>
            </a:solidFill>
            <a:prstDash val="solid"/>
          </a:ln>
          <a:effectLst/>
        </p:spPr>
      </p:cxnSp>
      <p:cxnSp>
        <p:nvCxnSpPr>
          <p:cNvPr id="11" name="直接箭头连接符 10"/>
          <p:cNvCxnSpPr/>
          <p:nvPr/>
        </p:nvCxnSpPr>
        <p:spPr>
          <a:xfrm flipH="1">
            <a:off x="3796665" y="2064385"/>
            <a:ext cx="4302760" cy="3496310"/>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nvCxnSpPr>
        <p:spPr>
          <a:xfrm flipV="1">
            <a:off x="3899535" y="3519805"/>
            <a:ext cx="3258820" cy="2032635"/>
          </a:xfrm>
          <a:prstGeom prst="straightConnector1">
            <a:avLst/>
          </a:prstGeom>
          <a:ln>
            <a:tailEnd type="arrow"/>
          </a:ln>
        </p:spPr>
        <p:style>
          <a:lnRef idx="2">
            <a:schemeClr val="accent1"/>
          </a:lnRef>
          <a:fillRef idx="0">
            <a:srgbClr val="FFFFFF"/>
          </a:fillRef>
          <a:effectRef idx="0">
            <a:srgbClr val="FFFFFF"/>
          </a:effectRef>
          <a:fontRef idx="minor">
            <a:schemeClr val="tx1"/>
          </a:fontRef>
        </p:style>
      </p:cxnSp>
      <p:grpSp>
        <p:nvGrpSpPr>
          <p:cNvPr id="14" name="组 77"/>
          <p:cNvGrpSpPr/>
          <p:nvPr/>
        </p:nvGrpSpPr>
        <p:grpSpPr>
          <a:xfrm>
            <a:off x="6540500" y="5398135"/>
            <a:ext cx="5563870" cy="1309370"/>
            <a:chOff x="15158113" y="491883"/>
            <a:chExt cx="7360884" cy="1584281"/>
          </a:xfrm>
        </p:grpSpPr>
        <p:sp>
          <p:nvSpPr>
            <p:cNvPr id="18" name="矩形 17"/>
            <p:cNvSpPr/>
            <p:nvPr>
              <p:custDataLst>
                <p:tags r:id="rId43"/>
              </p:custDataLst>
            </p:nvPr>
          </p:nvSpPr>
          <p:spPr>
            <a:xfrm>
              <a:off x="15253589" y="719093"/>
              <a:ext cx="7265408" cy="1357071"/>
            </a:xfrm>
            <a:prstGeom prst="rect">
              <a:avLst/>
            </a:prstGeom>
            <a:solidFill>
              <a:srgbClr val="FFFFFF"/>
            </a:solidFill>
            <a:ln w="12700" cap="flat" cmpd="sng" algn="ctr">
              <a:solidFill>
                <a:srgbClr val="0070C0"/>
              </a:solidFill>
              <a:prstDash val="solid"/>
              <a:miter lim="800000"/>
            </a:ln>
            <a:effectLst/>
          </p:spPr>
          <p:txBody>
            <a:bodyPr rtlCol="0" anchor="ctr"/>
            <a:p>
              <a:pPr lvl="0" algn="ctr" defTabSz="609600">
                <a:lnSpc>
                  <a:spcPct val="130000"/>
                </a:lnSpc>
              </a:pPr>
              <a:endParaRPr lang="en-US" altLang="zh-CN" sz="1200" b="1" dirty="0">
                <a:solidFill>
                  <a:srgbClr val="FFFFFF"/>
                </a:solidFill>
                <a:ea typeface="微软雅黑" panose="020B0503020204020204" charset="-122"/>
              </a:endParaRPr>
            </a:p>
          </p:txBody>
        </p:sp>
        <p:grpSp>
          <p:nvGrpSpPr>
            <p:cNvPr id="19" name="组 79"/>
            <p:cNvGrpSpPr/>
            <p:nvPr/>
          </p:nvGrpSpPr>
          <p:grpSpPr>
            <a:xfrm>
              <a:off x="15158113" y="491883"/>
              <a:ext cx="7054251" cy="653843"/>
              <a:chOff x="15158113" y="491883"/>
              <a:chExt cx="7054251" cy="653843"/>
            </a:xfrm>
          </p:grpSpPr>
          <p:sp>
            <p:nvSpPr>
              <p:cNvPr id="27" name="直角三角形 26"/>
              <p:cNvSpPr/>
              <p:nvPr>
                <p:custDataLst>
                  <p:tags r:id="rId44"/>
                </p:custDataLst>
              </p:nvPr>
            </p:nvSpPr>
            <p:spPr>
              <a:xfrm>
                <a:off x="16290466" y="498695"/>
                <a:ext cx="97714" cy="97714"/>
              </a:xfrm>
              <a:prstGeom prst="rtTriangle">
                <a:avLst/>
              </a:prstGeom>
              <a:solidFill>
                <a:srgbClr val="00B0F0"/>
              </a:solidFill>
              <a:ln w="12700" cap="flat" cmpd="sng" algn="ctr">
                <a:noFill/>
                <a:prstDash val="solid"/>
                <a:miter lim="800000"/>
              </a:ln>
              <a:effectLst/>
            </p:spPr>
            <p:txBody>
              <a:bodyPr rtlCol="0" anchor="ctr"/>
              <a:p>
                <a:pPr algn="ctr"/>
                <a:endParaRPr kumimoji="1" lang="zh-CN" altLang="en-US" sz="1350"/>
              </a:p>
            </p:txBody>
          </p:sp>
          <p:sp>
            <p:nvSpPr>
              <p:cNvPr id="28" name="矩形 27"/>
              <p:cNvSpPr/>
              <p:nvPr>
                <p:custDataLst>
                  <p:tags r:id="rId45"/>
                </p:custDataLst>
              </p:nvPr>
            </p:nvSpPr>
            <p:spPr>
              <a:xfrm>
                <a:off x="15158113" y="596375"/>
                <a:ext cx="7054251" cy="549351"/>
              </a:xfrm>
              <a:prstGeom prst="rect">
                <a:avLst/>
              </a:prstGeom>
              <a:solidFill>
                <a:srgbClr val="0070C0"/>
              </a:solidFill>
              <a:ln w="12700" cap="flat" cmpd="sng" algn="ctr">
                <a:noFill/>
                <a:prstDash val="solid"/>
                <a:miter lim="800000"/>
              </a:ln>
              <a:effectLst/>
            </p:spPr>
            <p:txBody>
              <a:bodyPr rtlCol="0" anchor="ctr"/>
              <a:p>
                <a:pPr lvl="0" algn="ctr" defTabSz="609600">
                  <a:lnSpc>
                    <a:spcPct val="130000"/>
                  </a:lnSpc>
                </a:pPr>
                <a:endParaRPr lang="en-US" altLang="zh-CN" sz="1200" b="1" dirty="0">
                  <a:solidFill>
                    <a:srgbClr val="0070C0"/>
                  </a:solidFill>
                  <a:ea typeface="微软雅黑" panose="020B0503020204020204" charset="-122"/>
                </a:endParaRPr>
              </a:p>
            </p:txBody>
          </p:sp>
          <p:sp>
            <p:nvSpPr>
              <p:cNvPr id="29" name="页外连接符 83"/>
              <p:cNvSpPr/>
              <p:nvPr>
                <p:custDataLst>
                  <p:tags r:id="rId46"/>
                </p:custDataLst>
              </p:nvPr>
            </p:nvSpPr>
            <p:spPr>
              <a:xfrm>
                <a:off x="15506021" y="491883"/>
                <a:ext cx="783947" cy="561394"/>
              </a:xfrm>
              <a:prstGeom prst="flowChartOffpageConnector">
                <a:avLst/>
              </a:prstGeom>
              <a:solidFill>
                <a:srgbClr val="00B0F0"/>
              </a:solidFill>
              <a:ln w="12700" cap="flat" cmpd="sng" algn="ctr">
                <a:noFill/>
                <a:prstDash val="solid"/>
                <a:miter lim="800000"/>
              </a:ln>
              <a:effectLst/>
            </p:spPr>
            <p:txBody>
              <a:bodyPr rtlCol="0" anchor="ctr"/>
              <a:p>
                <a:pPr algn="ctr"/>
                <a:endParaRPr kumimoji="1" lang="zh-CN" altLang="en-US" sz="1350"/>
              </a:p>
            </p:txBody>
          </p:sp>
        </p:grpSp>
      </p:grpSp>
      <p:sp>
        <p:nvSpPr>
          <p:cNvPr id="17" name="文本框 16"/>
          <p:cNvSpPr txBox="1"/>
          <p:nvPr>
            <p:custDataLst>
              <p:tags r:id="rId47"/>
            </p:custDataLst>
          </p:nvPr>
        </p:nvSpPr>
        <p:spPr>
          <a:xfrm>
            <a:off x="7508240" y="5494020"/>
            <a:ext cx="4239895" cy="368300"/>
          </a:xfrm>
          <a:prstGeom prst="rect">
            <a:avLst/>
          </a:prstGeom>
          <a:noFill/>
        </p:spPr>
        <p:txBody>
          <a:bodyPr wrap="square" rtlCol="0" anchor="t">
            <a:spAutoFit/>
          </a:bodyPr>
          <a:p>
            <a:pPr algn="l"/>
            <a:r>
              <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charset="-122"/>
                <a:sym typeface="微软雅黑" panose="020B0503020204020204" charset="-122"/>
              </a:rPr>
              <a:t>首段的主旨句与文章标题有很强吻合度</a:t>
            </a:r>
            <a:endParaRPr lang="zh-CN" altLang="en-US" b="1" dirty="0">
              <a:solidFill>
                <a:sysClr val="window" lastClr="FFFFFF"/>
              </a:solidFill>
              <a:latin typeface="方正正粗黑简体" panose="02000000000000000000" pitchFamily="2" charset="-122"/>
              <a:ea typeface="方正正粗黑简体" panose="02000000000000000000" pitchFamily="2" charset="-122"/>
              <a:cs typeface="微软雅黑" panose="020B0503020204020204" charset="-122"/>
              <a:sym typeface="微软雅黑" panose="020B0503020204020204" charset="-122"/>
            </a:endParaRPr>
          </a:p>
        </p:txBody>
      </p:sp>
      <p:sp>
        <p:nvSpPr>
          <p:cNvPr id="62" name="文本框 61"/>
          <p:cNvSpPr txBox="1"/>
          <p:nvPr>
            <p:custDataLst>
              <p:tags r:id="rId48"/>
            </p:custDataLst>
          </p:nvPr>
        </p:nvSpPr>
        <p:spPr>
          <a:xfrm>
            <a:off x="6613525" y="5937885"/>
            <a:ext cx="5415915" cy="783590"/>
          </a:xfrm>
          <a:prstGeom prst="rect">
            <a:avLst/>
          </a:prstGeom>
          <a:noFill/>
          <a:ln>
            <a:noFill/>
          </a:ln>
        </p:spPr>
        <p:txBody>
          <a:bodyPr wrap="square" rtlCol="0" anchor="t">
            <a:spAutoFit/>
          </a:bodyPr>
          <a:p>
            <a:pPr algn="l"/>
            <a:r>
              <a:rPr lang="en-US" altLang="zh-CN" sz="1500" dirty="0">
                <a:latin typeface="微软雅黑" panose="020B0503020204020204" charset="-122"/>
                <a:ea typeface="微软雅黑" panose="020B0503020204020204" charset="-122"/>
              </a:rPr>
              <a:t>     </a:t>
            </a:r>
            <a:r>
              <a:rPr lang="zh-CN" sz="1500" dirty="0">
                <a:latin typeface="微软雅黑" panose="020B0503020204020204" charset="-122"/>
                <a:ea typeface="微软雅黑" panose="020B0503020204020204" charset="-122"/>
              </a:rPr>
              <a:t>考生要</a:t>
            </a:r>
            <a:r>
              <a:rPr lang="zh-CN" sz="1500" b="1" dirty="0">
                <a:solidFill>
                  <a:srgbClr val="0070C0"/>
                </a:solidFill>
                <a:latin typeface="微软雅黑" panose="020B0503020204020204" charset="-122"/>
                <a:ea typeface="微软雅黑" panose="020B0503020204020204" charset="-122"/>
              </a:rPr>
              <a:t>善于选择最佳解题路径</a:t>
            </a:r>
            <a:r>
              <a:rPr lang="zh-CN" sz="1500" dirty="0">
                <a:latin typeface="微软雅黑" panose="020B0503020204020204" charset="-122"/>
                <a:ea typeface="微软雅黑" panose="020B0503020204020204" charset="-122"/>
              </a:rPr>
              <a:t>：</a:t>
            </a:r>
            <a:r>
              <a:rPr sz="1500" dirty="0">
                <a:latin typeface="微软雅黑" panose="020B0503020204020204" charset="-122"/>
                <a:ea typeface="微软雅黑" panose="020B0503020204020204" charset="-122"/>
              </a:rPr>
              <a:t>首段</a:t>
            </a:r>
            <a:r>
              <a:rPr lang="zh-CN" sz="1500" dirty="0">
                <a:latin typeface="微软雅黑" panose="020B0503020204020204" charset="-122"/>
                <a:ea typeface="微软雅黑" panose="020B0503020204020204" charset="-122"/>
              </a:rPr>
              <a:t>路标词</a:t>
            </a:r>
            <a:r>
              <a:rPr sz="1500" dirty="0">
                <a:latin typeface="微软雅黑" panose="020B0503020204020204" charset="-122"/>
                <a:ea typeface="微软雅黑" panose="020B0503020204020204" charset="-122"/>
              </a:rPr>
              <a:t>New research found that </a:t>
            </a:r>
            <a:r>
              <a:rPr lang="zh-CN" sz="1500" dirty="0">
                <a:latin typeface="微软雅黑" panose="020B0503020204020204" charset="-122"/>
                <a:ea typeface="微软雅黑" panose="020B0503020204020204" charset="-122"/>
              </a:rPr>
              <a:t>引出的文章</a:t>
            </a:r>
            <a:r>
              <a:rPr sz="1500" dirty="0">
                <a:latin typeface="微软雅黑" panose="020B0503020204020204" charset="-122"/>
                <a:ea typeface="微软雅黑" panose="020B0503020204020204" charset="-122"/>
              </a:rPr>
              <a:t>主旨</a:t>
            </a:r>
            <a:r>
              <a:rPr lang="zh-CN" sz="1500" dirty="0">
                <a:latin typeface="微软雅黑" panose="020B0503020204020204" charset="-122"/>
                <a:ea typeface="微软雅黑" panose="020B0503020204020204" charset="-122"/>
              </a:rPr>
              <a:t>句，</a:t>
            </a:r>
            <a:r>
              <a:rPr sz="1500" dirty="0">
                <a:latin typeface="微软雅黑" panose="020B0503020204020204" charset="-122"/>
                <a:ea typeface="微软雅黑" panose="020B0503020204020204" charset="-122"/>
              </a:rPr>
              <a:t>在词汇换说上</a:t>
            </a:r>
            <a:r>
              <a:rPr lang="zh-CN" sz="1500" dirty="0">
                <a:latin typeface="微软雅黑" panose="020B0503020204020204" charset="-122"/>
                <a:ea typeface="微软雅黑" panose="020B0503020204020204" charset="-122"/>
              </a:rPr>
              <a:t>与</a:t>
            </a:r>
            <a:r>
              <a:rPr lang="en-US" altLang="zh-CN" sz="1500" dirty="0">
                <a:latin typeface="微软雅黑" panose="020B0503020204020204" charset="-122"/>
                <a:ea typeface="微软雅黑" panose="020B0503020204020204" charset="-122"/>
              </a:rPr>
              <a:t>A</a:t>
            </a:r>
            <a:r>
              <a:rPr lang="zh-CN" altLang="en-US" sz="1500" dirty="0">
                <a:latin typeface="微软雅黑" panose="020B0503020204020204" charset="-122"/>
                <a:ea typeface="微软雅黑" panose="020B0503020204020204" charset="-122"/>
              </a:rPr>
              <a:t>选项</a:t>
            </a:r>
            <a:r>
              <a:rPr sz="1500" dirty="0">
                <a:latin typeface="微软雅黑" panose="020B0503020204020204" charset="-122"/>
                <a:ea typeface="微软雅黑" panose="020B0503020204020204" charset="-122"/>
              </a:rPr>
              <a:t>Fit Women Are Less Likely to Develop Dementia的吻合度</a:t>
            </a:r>
            <a:r>
              <a:rPr lang="zh-CN" sz="1500" dirty="0">
                <a:latin typeface="微软雅黑" panose="020B0503020204020204" charset="-122"/>
                <a:ea typeface="微软雅黑" panose="020B0503020204020204" charset="-122"/>
              </a:rPr>
              <a:t>强。</a:t>
            </a:r>
            <a:endParaRPr lang="zh-CN" sz="1500" dirty="0">
              <a:latin typeface="微软雅黑" panose="020B0503020204020204" charset="-122"/>
              <a:ea typeface="微软雅黑" panose="020B0503020204020204" charset="-122"/>
            </a:endParaRPr>
          </a:p>
        </p:txBody>
      </p:sp>
      <p:sp>
        <p:nvSpPr>
          <p:cNvPr id="20" name="圆角矩形 19"/>
          <p:cNvSpPr/>
          <p:nvPr>
            <p:custDataLst>
              <p:tags r:id="rId49"/>
            </p:custDataLst>
          </p:nvPr>
        </p:nvSpPr>
        <p:spPr>
          <a:xfrm>
            <a:off x="4209415" y="1332230"/>
            <a:ext cx="1591310" cy="180975"/>
          </a:xfrm>
          <a:prstGeom prst="roundRect">
            <a:avLst/>
          </a:prstGeom>
          <a:solidFill>
            <a:srgbClr val="FFFF00">
              <a:alpha val="33000"/>
            </a:srgbClr>
          </a:solidFill>
          <a:ln w="25400" cap="flat" cmpd="sng" algn="ctr">
            <a:noFill/>
            <a:prstDash val="solid"/>
          </a:ln>
          <a:effectLst/>
        </p:spPr>
        <p:txBody>
          <a:bodyPr rtlCol="0" anchor="ctr"/>
          <a:p>
            <a:pPr algn="ctr"/>
            <a:endParaRPr lang="zh-CN" altLang="en-US">
              <a:solidFill>
                <a:sysClr val="window" lastClr="FFFFFF"/>
              </a:solidFill>
              <a:latin typeface="Calibri" panose="020F0502020204030204" charset="0"/>
              <a:ea typeface="宋体" panose="0201060003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additive="base">
                                        <p:cTn id="18" dur="500"/>
                                        <p:tgtEl>
                                          <p:spTgt spid="62"/>
                                        </p:tgtEl>
                                        <p:attrNameLst>
                                          <p:attrName>ppt_y</p:attrName>
                                        </p:attrNameLst>
                                      </p:cBhvr>
                                      <p:tavLst>
                                        <p:tav tm="0">
                                          <p:val>
                                            <p:strVal val="#ppt_y+#ppt_h*1.125000"/>
                                          </p:val>
                                        </p:tav>
                                        <p:tav tm="100000">
                                          <p:val>
                                            <p:strVal val="#ppt_y"/>
                                          </p:val>
                                        </p:tav>
                                      </p:tavLst>
                                    </p:anim>
                                    <p:animEffect transition="in" filter="wipe(up)">
                                      <p:cBhvr>
                                        <p:cTn id="19"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1" animBg="1"/>
      <p:bldP spid="50" grpId="1" animBg="1"/>
      <p:bldP spid="52" grpId="1" animBg="1"/>
      <p:bldP spid="54" grpId="1" animBg="1"/>
      <p:bldP spid="53" grpId="1" animBg="1"/>
      <p:bldP spid="51" grpId="1" animBg="1"/>
      <p:bldP spid="55" grpId="1" animBg="1"/>
      <p:bldP spid="57" grpId="1" animBg="1"/>
      <p:bldP spid="58" grpId="1" animBg="1"/>
      <p:bldP spid="56" grpId="1" animBg="1"/>
      <p:bldP spid="59" grpId="1" animBg="1"/>
      <p:bldP spid="61" grpId="1" animBg="1"/>
      <p:bldP spid="5" grpId="1" animBg="1"/>
      <p:bldP spid="2" grpId="1" animBg="1"/>
      <p:bldP spid="23" grpId="1" animBg="1"/>
      <p:bldP spid="25" grpId="1" animBg="1"/>
      <p:bldP spid="35" grpId="1" animBg="1"/>
      <p:bldP spid="36" grpId="1" animBg="1"/>
      <p:bldP spid="15" grpId="1" animBg="1"/>
      <p:bldP spid="26" grpId="1" animBg="1"/>
      <p:bldP spid="31" grpId="1" animBg="1"/>
      <p:bldP spid="33" grpId="1" animBg="1"/>
      <p:bldP spid="3" grpId="1" animBg="1"/>
      <p:bldP spid="7" grpId="1" animBg="1"/>
      <p:bldP spid="8" grpId="1" animBg="1"/>
      <p:bldP spid="9" grpId="1" animBg="1"/>
      <p:bldP spid="10" grpId="1" animBg="1"/>
      <p:bldP spid="62" grpId="0"/>
      <p:bldP spid="20" grpId="1" animBg="1"/>
      <p:bldP spid="16" grpId="0"/>
      <p:bldP spid="16"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FULL_TEXT_BEAUTIFY_COPY_ID" val="28"/>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FULL_TEXT_BEAUTIFY_COPY_ID" val="28"/>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FULL_TEXT_BEAUTIFY_COPY_ID" val="28"/>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TAG_VERSION" val="1.0"/>
  <p:tag name="KSO_WM_TEMPLATE_CATEGORY" val="diagram"/>
  <p:tag name="KSO_WM_TEMPLATE_INDEX" val="160524"/>
  <p:tag name="KSO_WM_UNIT_ID" val="258*n_h_f*1_1_1"/>
  <p:tag name="KSO_WM_UNIT_CLEAR" val="1"/>
  <p:tag name="KSO_WM_UNIT_LAYERLEVEL" val="1_1_1"/>
  <p:tag name="KSO_WM_UNIT_VALUE" val="35"/>
  <p:tag name="KSO_WM_UNIT_HIGHLIGHT" val="0"/>
  <p:tag name="KSO_WM_UNIT_COMPATIBLE" val="0"/>
  <p:tag name="KSO_WM_DIAGRAM_GROUP_CODE" val="n1-1"/>
  <p:tag name="KSO_WM_UNIT_PRESET_TEXT" val="LOREM &#13;IPSUM "/>
  <p:tag name="KSO_WM_UNIT_FILL_FORE_SCHEMECOLOR_INDEX" val="5"/>
  <p:tag name="KSO_WM_UNIT_FILL_TYPE" val="1"/>
  <p:tag name="KSO_WM_UNIT_TEXT_FILL_FORE_SCHEMECOLOR_INDEX" val="13"/>
  <p:tag name="KSO_WM_UNIT_TEXT_FILL_TYPE" val="1"/>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FULL_TEXT_BEAUTIFY_COPY_ID" val="28"/>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FULL_TEXT_BEAUTIFY_COPY_ID" val="28"/>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FULL_TEXT_BEAUTIFY_COPY_ID" val="28"/>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FULL_TEXT_BEAUTIFY_COPY_ID" val="28"/>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FULL_TEXT_BEAUTIFY_COPY_ID" val="28"/>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FULL_TEXT_BEAUTIFY_COPY_ID" val="28"/>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FULL_TEXT_BEAUTIFY_COPY_ID" val="28"/>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FULL_TEXT_BEAUTIFY_COPY_ID" val="28"/>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FULL_TEXT_BEAUTIFY_COPY_ID" val="28"/>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
</p:tagLst>
</file>

<file path=ppt/tags/tag524.xml><?xml version="1.0" encoding="utf-8"?>
<p:tagLst xmlns:p="http://schemas.openxmlformats.org/presentationml/2006/main">
  <p:tag name="KSO_WM_BEAUTIFY_FLAG" val=""/>
</p:tagLst>
</file>

<file path=ppt/tags/tag525.xml><?xml version="1.0" encoding="utf-8"?>
<p:tagLst xmlns:p="http://schemas.openxmlformats.org/presentationml/2006/main">
  <p:tag name="KSO_WM_BEAUTIFY_FLAG" val=""/>
</p:tagLst>
</file>

<file path=ppt/tags/tag526.xml><?xml version="1.0" encoding="utf-8"?>
<p:tagLst xmlns:p="http://schemas.openxmlformats.org/presentationml/2006/main">
  <p:tag name="KSO_WM_BEAUTIFY_FLAG" val=""/>
</p:tagLst>
</file>

<file path=ppt/tags/tag527.xml><?xml version="1.0" encoding="utf-8"?>
<p:tagLst xmlns:p="http://schemas.openxmlformats.org/presentationml/2006/main">
  <p:tag name="KSO_WM_BEAUTIFY_FLAG" val=""/>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FULL_TEXT_BEAUTIFY_COPY_ID" val="28"/>
  <p:tag name="KSO_WM_BEAUTIFY_FLAG" val=""/>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BEAUTIFY_FLAG" val=""/>
</p:tagLst>
</file>

<file path=ppt/tags/tag561.xml><?xml version="1.0" encoding="utf-8"?>
<p:tagLst xmlns:p="http://schemas.openxmlformats.org/presentationml/2006/main">
  <p:tag name="KSO_WM_FULL_TEXT_BEAUTIFY_COPY_ID" val="28"/>
  <p:tag name="KSO_WM_BEAUTIFY_FLAG"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70.xml><?xml version="1.0" encoding="utf-8"?>
<p:tagLst xmlns:p="http://schemas.openxmlformats.org/presentationml/2006/main">
  <p:tag name="KSO_WM_BEAUTIFY_FLAG" val=""/>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BEAUTIFY_FLAG" val=""/>
</p:tagLst>
</file>

<file path=ppt/tags/tag573.xml><?xml version="1.0" encoding="utf-8"?>
<p:tagLst xmlns:p="http://schemas.openxmlformats.org/presentationml/2006/main">
  <p:tag name="KSO_WM_BEAUTIFY_FLAG" val=""/>
</p:tagLst>
</file>

<file path=ppt/tags/tag574.xml><?xml version="1.0" encoding="utf-8"?>
<p:tagLst xmlns:p="http://schemas.openxmlformats.org/presentationml/2006/main">
  <p:tag name="KSO_WM_BEAUTIFY_FLAG" val=""/>
</p:tagLst>
</file>

<file path=ppt/tags/tag575.xml><?xml version="1.0" encoding="utf-8"?>
<p:tagLst xmlns:p="http://schemas.openxmlformats.org/presentationml/2006/main">
  <p:tag name="KSO_WM_BEAUTIFY_FLAG" val=""/>
</p:tagLst>
</file>

<file path=ppt/tags/tag576.xml><?xml version="1.0" encoding="utf-8"?>
<p:tagLst xmlns:p="http://schemas.openxmlformats.org/presentationml/2006/main">
  <p:tag name="KSO_WM_BEAUTIFY_FLAG" val=""/>
</p:tagLst>
</file>

<file path=ppt/tags/tag577.xml><?xml version="1.0" encoding="utf-8"?>
<p:tagLst xmlns:p="http://schemas.openxmlformats.org/presentationml/2006/main">
  <p:tag name="KSO_WM_BEAUTIFY_FLAG" val=""/>
</p:tagLst>
</file>

<file path=ppt/tags/tag578.xml><?xml version="1.0" encoding="utf-8"?>
<p:tagLst xmlns:p="http://schemas.openxmlformats.org/presentationml/2006/main">
  <p:tag name="KSO_WM_FULL_TEXT_BEAUTIFY_COPY_ID" val="28"/>
  <p:tag name="KSO_WM_BEAUTIFY_FLAG" val=""/>
</p:tagLst>
</file>

<file path=ppt/tags/tag579.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80.xml><?xml version="1.0" encoding="utf-8"?>
<p:tagLst xmlns:p="http://schemas.openxmlformats.org/presentationml/2006/main">
  <p:tag name="KSO_WM_BEAUTIFY_FLAG" val=""/>
</p:tagLst>
</file>

<file path=ppt/tags/tag581.xml><?xml version="1.0" encoding="utf-8"?>
<p:tagLst xmlns:p="http://schemas.openxmlformats.org/presentationml/2006/main">
  <p:tag name="KSO_WM_BEAUTIFY_FLAG" val=""/>
</p:tagLst>
</file>

<file path=ppt/tags/tag582.xml><?xml version="1.0" encoding="utf-8"?>
<p:tagLst xmlns:p="http://schemas.openxmlformats.org/presentationml/2006/main">
  <p:tag name="KSO_WM_BEAUTIFY_FLAG" val=""/>
</p:tagLst>
</file>

<file path=ppt/tags/tag583.xml><?xml version="1.0" encoding="utf-8"?>
<p:tagLst xmlns:p="http://schemas.openxmlformats.org/presentationml/2006/main">
  <p:tag name="KSO_WM_BEAUTIFY_FLAG" val=""/>
</p:tagLst>
</file>

<file path=ppt/tags/tag584.xml><?xml version="1.0" encoding="utf-8"?>
<p:tagLst xmlns:p="http://schemas.openxmlformats.org/presentationml/2006/main">
  <p:tag name="KSO_WM_BEAUTIFY_FLAG" val=""/>
</p:tagLst>
</file>

<file path=ppt/tags/tag585.xml><?xml version="1.0" encoding="utf-8"?>
<p:tagLst xmlns:p="http://schemas.openxmlformats.org/presentationml/2006/main">
  <p:tag name="KSO_WM_BEAUTIFY_FLAG" val=""/>
</p:tagLst>
</file>

<file path=ppt/tags/tag586.xml><?xml version="1.0" encoding="utf-8"?>
<p:tagLst xmlns:p="http://schemas.openxmlformats.org/presentationml/2006/main">
  <p:tag name="KSO_WM_BEAUTIFY_FLAG" val=""/>
</p:tagLst>
</file>

<file path=ppt/tags/tag587.xml><?xml version="1.0" encoding="utf-8"?>
<p:tagLst xmlns:p="http://schemas.openxmlformats.org/presentationml/2006/main">
  <p:tag name="KSO_WM_BEAUTIFY_FLAG" val=""/>
</p:tagLst>
</file>

<file path=ppt/tags/tag588.xml><?xml version="1.0" encoding="utf-8"?>
<p:tagLst xmlns:p="http://schemas.openxmlformats.org/presentationml/2006/main">
  <p:tag name="AS_UNIQUEID" val="416"/>
  <p:tag name="PA" val="v3.0.1"/>
  <p:tag name="KSO_WM_BEAUTIFY_FLAG" val=""/>
</p:tagLst>
</file>

<file path=ppt/tags/tag589.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FULL_TEXT_BEAUTIFY_COPY_ID" val="28"/>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以“核心素养”为本的教学和评价（模板）">
  <a:themeElements>
    <a:clrScheme name="以“核心素养”为本的教学和评价（模板）">
      <a:dk1>
        <a:srgbClr val="000000"/>
      </a:dk1>
      <a:lt1>
        <a:srgbClr val="EDDCB9"/>
      </a:lt1>
      <a:dk2>
        <a:srgbClr val="A7A7A7"/>
      </a:dk2>
      <a:lt2>
        <a:srgbClr val="535353"/>
      </a:lt2>
      <a:accent1>
        <a:srgbClr val="891917"/>
      </a:accent1>
      <a:accent2>
        <a:srgbClr val="B12725"/>
      </a:accent2>
      <a:accent3>
        <a:srgbClr val="9BBB59"/>
      </a:accent3>
      <a:accent4>
        <a:srgbClr val="8064A2"/>
      </a:accent4>
      <a:accent5>
        <a:srgbClr val="4BACC6"/>
      </a:accent5>
      <a:accent6>
        <a:srgbClr val="F79646"/>
      </a:accent6>
      <a:hlink>
        <a:srgbClr val="0000FF"/>
      </a:hlink>
      <a:folHlink>
        <a:srgbClr val="FF00FF"/>
      </a:folHlink>
    </a:clrScheme>
    <a:fontScheme name="以“核心素养”为本的教学和评价（模板）">
      <a:majorFont>
        <a:latin typeface="Arial"/>
        <a:ea typeface="Arial"/>
        <a:cs typeface="Arial"/>
      </a:majorFont>
      <a:minorFont>
        <a:latin typeface="Helvetica"/>
        <a:ea typeface="Helvetica"/>
        <a:cs typeface="Helvetica"/>
      </a:minorFont>
    </a:fontScheme>
    <a:fmtScheme name="以“核心素养”为本的教学和评价（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DDCB9"/>
        </a:solidFill>
        <a:ln w="25400" cap="flat">
          <a:solidFill>
            <a:schemeClr val="accent1"/>
          </a:solidFill>
          <a:prstDash val="solid"/>
          <a:round/>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91438" tIns="91438" rIns="91438" bIns="91438"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长城汽车-红">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42898</Words>
  <Application>WPS 演示</Application>
  <PresentationFormat/>
  <Paragraphs>476</Paragraphs>
  <Slides>26</Slides>
  <Notes>8</Notes>
  <HiddenSlides>0</HiddenSlides>
  <MMClips>0</MMClips>
  <ScaleCrop>false</ScaleCrop>
  <HeadingPairs>
    <vt:vector size="6" baseType="variant">
      <vt:variant>
        <vt:lpstr>已用的字体</vt:lpstr>
      </vt:variant>
      <vt:variant>
        <vt:i4>29</vt:i4>
      </vt:variant>
      <vt:variant>
        <vt:lpstr>主题</vt:lpstr>
      </vt:variant>
      <vt:variant>
        <vt:i4>5</vt:i4>
      </vt:variant>
      <vt:variant>
        <vt:lpstr>幻灯片标题</vt:lpstr>
      </vt:variant>
      <vt:variant>
        <vt:i4>26</vt:i4>
      </vt:variant>
    </vt:vector>
  </HeadingPairs>
  <TitlesOfParts>
    <vt:vector size="60" baseType="lpstr">
      <vt:lpstr>Arial</vt:lpstr>
      <vt:lpstr>宋体</vt:lpstr>
      <vt:lpstr>Wingdings</vt:lpstr>
      <vt:lpstr>Helvetica</vt:lpstr>
      <vt:lpstr>方正兰亭黑_GBK</vt:lpstr>
      <vt:lpstr>Arial</vt:lpstr>
      <vt:lpstr>方正兰亭特黑简体</vt:lpstr>
      <vt:lpstr>微软雅黑</vt:lpstr>
      <vt:lpstr>Something Fishy</vt:lpstr>
      <vt:lpstr>Arial Black</vt:lpstr>
      <vt:lpstr>Calibri</vt:lpstr>
      <vt:lpstr>等线</vt:lpstr>
      <vt:lpstr>Calibri Light</vt:lpstr>
      <vt:lpstr>Lato Light</vt:lpstr>
      <vt:lpstr>黑体</vt:lpstr>
      <vt:lpstr>思源黑体 CN</vt:lpstr>
      <vt:lpstr>Wingdings</vt:lpstr>
      <vt:lpstr>微软雅黑 Light</vt:lpstr>
      <vt:lpstr>思源黑体 CN Medium</vt:lpstr>
      <vt:lpstr>Calibri</vt:lpstr>
      <vt:lpstr>Times New Roman</vt:lpstr>
      <vt:lpstr>方正正粗黑简体</vt:lpstr>
      <vt:lpstr>Arial Unicode MS</vt:lpstr>
      <vt:lpstr>HelveticaNeue</vt:lpstr>
      <vt:lpstr>华文新魏</vt:lpstr>
      <vt:lpstr>Segoe Print</vt:lpstr>
      <vt:lpstr>Impact</vt:lpstr>
      <vt:lpstr>等线 Light</vt:lpstr>
      <vt:lpstr>Malgun Gothic</vt:lpstr>
      <vt:lpstr>以“核心素养”为本的教学和评价（模板）</vt:lpstr>
      <vt:lpstr>2_Office 主题</vt:lpstr>
      <vt:lpstr>长城汽车-红</vt:lpstr>
      <vt:lpstr>3_Office 主题</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Administrator</cp:lastModifiedBy>
  <cp:revision>40</cp:revision>
  <cp:lastPrinted>2020-12-06T21:07:00Z</cp:lastPrinted>
  <dcterms:created xsi:type="dcterms:W3CDTF">2020-12-06T21:07:00Z</dcterms:created>
  <dcterms:modified xsi:type="dcterms:W3CDTF">2023-12-15T01:34:32Z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4CAF8D4420D3422DA50F81D5C27CD0CE_12</vt:lpwstr>
  </property>
  <property fmtid="{D5CDD505-2E9C-101B-9397-08002B2CF9AE}" pid="7" name="KSOProductBuildVer">
    <vt:lpwstr>2052-11.8.2.7978</vt:lpwstr>
  </property>
</Properties>
</file>