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0" r:id="rId3"/>
    <p:sldId id="262" r:id="rId4"/>
    <p:sldId id="272" r:id="rId5"/>
    <p:sldId id="263" r:id="rId6"/>
    <p:sldId id="270" r:id="rId7"/>
    <p:sldId id="274" r:id="rId8"/>
    <p:sldId id="273" r:id="rId9"/>
    <p:sldId id="271" r:id="rId10"/>
    <p:sldId id="269" r:id="rId11"/>
    <p:sldId id="256"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151C"/>
    <a:srgbClr val="511019"/>
    <a:srgbClr val="190C22"/>
    <a:srgbClr val="950B03"/>
    <a:srgbClr val="F4EB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B085895-A2B1-49C7-9DFE-772B7AC27F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89C66-A25B-4110-85D5-B70A894EB4E0}" type="slidenum">
              <a:rPr lang="zh-CN" altLang="en-US" smtClean="0"/>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85895-A2B1-49C7-9DFE-772B7AC27F9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89C66-A25B-4110-85D5-B70A894EB4E0}"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3.mp4"/><Relationship Id="rId1"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3715" y="-1007688"/>
            <a:ext cx="3178429" cy="3178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3797"/>
            <a:ext cx="2847739" cy="3958357"/>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1349929" y="1363392"/>
            <a:ext cx="9144000" cy="2387600"/>
          </a:xfrm>
        </p:spPr>
        <p:txBody>
          <a:bodyPr>
            <a:normAutofit fontScale="90000"/>
          </a:bodyPr>
          <a:lstStyle/>
          <a:p>
            <a:r>
              <a:rPr lang="en-US" altLang="zh-CN" dirty="0"/>
              <a:t>The flower that blooms in adversity is the most rare and beautiful of all.</a:t>
            </a:r>
            <a:endParaRPr lang="zh-CN" altLang="en-US" dirty="0"/>
          </a:p>
        </p:txBody>
      </p:sp>
      <p:sp>
        <p:nvSpPr>
          <p:cNvPr id="3" name="副标题 2"/>
          <p:cNvSpPr>
            <a:spLocks noGrp="1"/>
          </p:cNvSpPr>
          <p:nvPr>
            <p:ph type="subTitle" idx="1"/>
          </p:nvPr>
        </p:nvSpPr>
        <p:spPr>
          <a:xfrm>
            <a:off x="1654627" y="3687145"/>
            <a:ext cx="9144000" cy="1655762"/>
          </a:xfrm>
        </p:spPr>
        <p:txBody>
          <a:bodyPr/>
          <a:lstStyle/>
          <a:p>
            <a:r>
              <a:rPr lang="zh-CN" altLang="en-US" dirty="0">
                <a:latin typeface="宋体" panose="02010600030101010101" pitchFamily="2" charset="-122"/>
                <a:ea typeface="宋体" panose="02010600030101010101" pitchFamily="2" charset="-122"/>
              </a:rPr>
              <a:t>逆境中绽放的花朵，才是最珍贵、最美丽的。</a:t>
            </a:r>
            <a:endParaRPr lang="zh-CN" altLang="en-US" dirty="0">
              <a:latin typeface="宋体" panose="02010600030101010101" pitchFamily="2" charset="-122"/>
              <a:ea typeface="宋体" panose="02010600030101010101" pitchFamily="2" charset="-122"/>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04" y="5039916"/>
            <a:ext cx="1855780" cy="181808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784" y="4574510"/>
            <a:ext cx="3443843" cy="2269003"/>
          </a:xfrm>
          <a:prstGeom prst="rect">
            <a:avLst/>
          </a:prstGeom>
        </p:spPr>
      </p:pic>
      <p:pic>
        <p:nvPicPr>
          <p:cNvPr id="7" name="内容占位符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955" y="3043797"/>
            <a:ext cx="4771460" cy="3817168"/>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08178" y="889587"/>
            <a:ext cx="4791153" cy="5825720"/>
          </a:xfrm>
          <a:prstGeom prst="rect">
            <a:avLst/>
          </a:prstGeom>
        </p:spPr>
      </p:pic>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215746" y="866455"/>
            <a:ext cx="4868669" cy="5816194"/>
          </a:xfrm>
          <a:prstGeom prst="rect">
            <a:avLst/>
          </a:prstGeom>
        </p:spPr>
      </p:pic>
      <p:sp>
        <p:nvSpPr>
          <p:cNvPr id="8" name="矩形 7"/>
          <p:cNvSpPr/>
          <p:nvPr/>
        </p:nvSpPr>
        <p:spPr>
          <a:xfrm>
            <a:off x="216602" y="140492"/>
            <a:ext cx="1175879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rPr>
              <a:t>Chinese Traditional Figures</a:t>
            </a:r>
            <a:endParaRPr kumimoji="0" lang="zh-CN" altLang="en-US"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Av17648343,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216581" y="116568"/>
            <a:ext cx="11779476" cy="6628526"/>
          </a:xfrm>
        </p:spPr>
      </p:pic>
      <p:sp>
        <p:nvSpPr>
          <p:cNvPr id="6" name="文本框 5"/>
          <p:cNvSpPr txBox="1"/>
          <p:nvPr/>
        </p:nvSpPr>
        <p:spPr>
          <a:xfrm>
            <a:off x="515937" y="354239"/>
            <a:ext cx="11643405" cy="1015663"/>
          </a:xfrm>
          <a:prstGeom prst="rect">
            <a:avLst/>
          </a:prstGeom>
          <a:noFill/>
        </p:spPr>
        <p:txBody>
          <a:bodyPr wrap="square">
            <a:spAutoFit/>
          </a:bodyPr>
          <a:lstStyle/>
          <a:p>
            <a:r>
              <a:rPr lang="en-US" altLang="zh-CN" sz="6000" b="0" i="0" dirty="0">
                <a:solidFill>
                  <a:schemeClr val="bg1"/>
                </a:solidFill>
                <a:effectLst/>
                <a:latin typeface="Arial Black" panose="020B0A04020102020204" pitchFamily="34" charset="0"/>
              </a:rPr>
              <a:t>I'll Make A Man Out Of You</a:t>
            </a:r>
            <a:endParaRPr lang="en-US" altLang="zh-CN" sz="6000" b="0" i="0" dirty="0">
              <a:solidFill>
                <a:schemeClr val="bg1"/>
              </a:solidFill>
              <a:effectLst/>
              <a:latin typeface="Arial Black" panose="020B0A040201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013372" y="2173143"/>
            <a:ext cx="345077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Mulan</a:t>
            </a:r>
            <a:endParaRPr kumimoji="0" lang="zh-CN" altLang="en-US" sz="4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2" name="花木兰">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6072" y="-3149971"/>
            <a:ext cx="7984671" cy="10646228"/>
          </a:xfrm>
          <a:prstGeom prst="rect">
            <a:avLst/>
          </a:prstGeom>
        </p:spPr>
      </p:pic>
      <p:sp>
        <p:nvSpPr>
          <p:cNvPr id="3" name="文本框 2"/>
          <p:cNvSpPr txBox="1"/>
          <p:nvPr/>
        </p:nvSpPr>
        <p:spPr>
          <a:xfrm>
            <a:off x="7805055" y="3038254"/>
            <a:ext cx="4507593" cy="1754326"/>
          </a:xfrm>
          <a:prstGeom prst="rect">
            <a:avLst/>
          </a:prstGeom>
          <a:noFill/>
        </p:spPr>
        <p:txBody>
          <a:bodyPr wrap="square">
            <a:spAutoFit/>
          </a:bodyPr>
          <a:lstStyle/>
          <a:p>
            <a:pPr algn="ctr"/>
            <a:r>
              <a:rPr lang="en-US" altLang="zh-CN" sz="3600" dirty="0">
                <a:latin typeface="Times New Roman" panose="02020603050405020304" pitchFamily="18" charset="0"/>
                <a:cs typeface="Times New Roman" panose="02020603050405020304" pitchFamily="18" charset="0"/>
              </a:rPr>
              <a:t>a </a:t>
            </a:r>
            <a:r>
              <a:rPr lang="en-US" altLang="zh-CN" sz="3600" dirty="0">
                <a:solidFill>
                  <a:srgbClr val="FF0000"/>
                </a:solidFill>
                <a:latin typeface="Times New Roman" panose="02020603050405020304" pitchFamily="18" charset="0"/>
                <a:cs typeface="Times New Roman" panose="02020603050405020304" pitchFamily="18" charset="0"/>
              </a:rPr>
              <a:t>legendary </a:t>
            </a:r>
            <a:r>
              <a:rPr lang="en-US" altLang="zh-CN" sz="3600" dirty="0">
                <a:latin typeface="Times New Roman" panose="02020603050405020304" pitchFamily="18" charset="0"/>
                <a:cs typeface="Times New Roman" panose="02020603050405020304" pitchFamily="18" charset="0"/>
              </a:rPr>
              <a:t>heroine  who is known for her bravery and strength</a:t>
            </a:r>
            <a:endParaRPr lang="zh-CN" alt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50186" y="3279484"/>
            <a:ext cx="2574472" cy="357851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424542" y="40749"/>
            <a:ext cx="9318171" cy="68172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1</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___________(legend)</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Chinese  who is known for her bravery, 2</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___________(selfless)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filial piety. Her story 3</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_______________(tell)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Mulan is a young woman who lives in China 4</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Northern Wei Dynasty. The government of the Northern Wei Dynasty required every household to send one man to fight in the war. Mulan's father was old and sick, and her younger brother was too young to fight. So Mulan decided to disguise herself 5</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take her father's place in the army.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Fighting on the border was a difficult task for many men, and it was even 6</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difficult </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Mulan, who had to hide her identity and fight alongside her comrades. After many years of fighting, Mulan finally returned home 7</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victory</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emperor was so impressed by her bravery that he pardoned her for impersonating a man and offered her a position in the government. 8</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declined, 9</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that she needed to return home to care for her 10</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___________</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age</a:t>
            </a:r>
            <a:r>
              <a:rPr kumimoji="0" lang="zh-CN" alt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parents.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story of Mulan is a reminder of the strength and courage of women. It is also a reminder of the importance of family and duty.</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文本框 7"/>
          <p:cNvSpPr txBox="1"/>
          <p:nvPr/>
        </p:nvSpPr>
        <p:spPr>
          <a:xfrm>
            <a:off x="2198913" y="40749"/>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legendary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p:cNvSpPr txBox="1"/>
          <p:nvPr/>
        </p:nvSpPr>
        <p:spPr>
          <a:xfrm>
            <a:off x="642256" y="37987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selflessness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6999513" y="347218"/>
            <a:ext cx="21989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has been told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文本框 10"/>
          <p:cNvSpPr txBox="1"/>
          <p:nvPr/>
        </p:nvSpPr>
        <p:spPr>
          <a:xfrm>
            <a:off x="8273139" y="1109475"/>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during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文本框 11"/>
          <p:cNvSpPr txBox="1"/>
          <p:nvPr/>
        </p:nvSpPr>
        <p:spPr>
          <a:xfrm>
            <a:off x="4180111" y="2459048"/>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文本框 12"/>
          <p:cNvSpPr txBox="1"/>
          <p:nvPr/>
        </p:nvSpPr>
        <p:spPr>
          <a:xfrm>
            <a:off x="642255" y="3602609"/>
            <a:ext cx="21227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more difficult</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文本框 13"/>
          <p:cNvSpPr txBox="1"/>
          <p:nvPr/>
        </p:nvSpPr>
        <p:spPr>
          <a:xfrm>
            <a:off x="2558142" y="4243743"/>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victorious</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文本框 14"/>
          <p:cNvSpPr txBox="1"/>
          <p:nvPr/>
        </p:nvSpPr>
        <p:spPr>
          <a:xfrm>
            <a:off x="4095749" y="4915287"/>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However </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6" name="文本框 15"/>
          <p:cNvSpPr txBox="1"/>
          <p:nvPr/>
        </p:nvSpPr>
        <p:spPr>
          <a:xfrm>
            <a:off x="8153401" y="491528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7" name="文本框 16"/>
          <p:cNvSpPr txBox="1"/>
          <p:nvPr/>
        </p:nvSpPr>
        <p:spPr>
          <a:xfrm>
            <a:off x="7766956" y="5286860"/>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8" name="文本框 17"/>
          <p:cNvSpPr txBox="1"/>
          <p:nvPr/>
        </p:nvSpPr>
        <p:spPr>
          <a:xfrm>
            <a:off x="9888811" y="2920713"/>
            <a:ext cx="2189749" cy="461665"/>
          </a:xfrm>
          <a:custGeom>
            <a:avLst/>
            <a:gdLst>
              <a:gd name="connsiteX0" fmla="*/ 0 w 2189749"/>
              <a:gd name="connsiteY0" fmla="*/ 0 h 461665"/>
              <a:gd name="connsiteX1" fmla="*/ 591232 w 2189749"/>
              <a:gd name="connsiteY1" fmla="*/ 0 h 461665"/>
              <a:gd name="connsiteX2" fmla="*/ 1138669 w 2189749"/>
              <a:gd name="connsiteY2" fmla="*/ 0 h 461665"/>
              <a:gd name="connsiteX3" fmla="*/ 1708004 w 2189749"/>
              <a:gd name="connsiteY3" fmla="*/ 0 h 461665"/>
              <a:gd name="connsiteX4" fmla="*/ 2189749 w 2189749"/>
              <a:gd name="connsiteY4" fmla="*/ 0 h 461665"/>
              <a:gd name="connsiteX5" fmla="*/ 2189749 w 2189749"/>
              <a:gd name="connsiteY5" fmla="*/ 461665 h 461665"/>
              <a:gd name="connsiteX6" fmla="*/ 1620414 w 2189749"/>
              <a:gd name="connsiteY6" fmla="*/ 461665 h 461665"/>
              <a:gd name="connsiteX7" fmla="*/ 1029182 w 2189749"/>
              <a:gd name="connsiteY7" fmla="*/ 461665 h 461665"/>
              <a:gd name="connsiteX8" fmla="*/ 503642 w 2189749"/>
              <a:gd name="connsiteY8" fmla="*/ 461665 h 461665"/>
              <a:gd name="connsiteX9" fmla="*/ 0 w 2189749"/>
              <a:gd name="connsiteY9" fmla="*/ 461665 h 461665"/>
              <a:gd name="connsiteX10" fmla="*/ 0 w 2189749"/>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9749" h="461665" extrusionOk="0">
                <a:moveTo>
                  <a:pt x="0" y="0"/>
                </a:moveTo>
                <a:cubicBezTo>
                  <a:pt x="263553" y="-11532"/>
                  <a:pt x="467623" y="-25341"/>
                  <a:pt x="591232" y="0"/>
                </a:cubicBezTo>
                <a:cubicBezTo>
                  <a:pt x="714841" y="25341"/>
                  <a:pt x="873631" y="26490"/>
                  <a:pt x="1138669" y="0"/>
                </a:cubicBezTo>
                <a:cubicBezTo>
                  <a:pt x="1403707" y="-26490"/>
                  <a:pt x="1451575" y="6110"/>
                  <a:pt x="1708004" y="0"/>
                </a:cubicBezTo>
                <a:cubicBezTo>
                  <a:pt x="1964433" y="-6110"/>
                  <a:pt x="1978324" y="2615"/>
                  <a:pt x="2189749" y="0"/>
                </a:cubicBezTo>
                <a:cubicBezTo>
                  <a:pt x="2194397" y="134647"/>
                  <a:pt x="2179662" y="288067"/>
                  <a:pt x="2189749" y="461665"/>
                </a:cubicBezTo>
                <a:cubicBezTo>
                  <a:pt x="2039883" y="482402"/>
                  <a:pt x="1760348" y="456373"/>
                  <a:pt x="1620414" y="461665"/>
                </a:cubicBezTo>
                <a:cubicBezTo>
                  <a:pt x="1480480" y="466957"/>
                  <a:pt x="1210108" y="446653"/>
                  <a:pt x="1029182" y="461665"/>
                </a:cubicBezTo>
                <a:cubicBezTo>
                  <a:pt x="848256" y="476677"/>
                  <a:pt x="676371" y="461832"/>
                  <a:pt x="503642" y="461665"/>
                </a:cubicBezTo>
                <a:cubicBezTo>
                  <a:pt x="330913" y="461498"/>
                  <a:pt x="239633" y="479625"/>
                  <a:pt x="0" y="461665"/>
                </a:cubicBezTo>
                <a:cubicBezTo>
                  <a:pt x="-5529" y="307213"/>
                  <a:pt x="9856" y="12335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Blank-filling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14826" y="1175773"/>
            <a:ext cx="4002745" cy="461665"/>
          </a:xfrm>
          <a:custGeom>
            <a:avLst/>
            <a:gdLst>
              <a:gd name="connsiteX0" fmla="*/ 0 w 4002745"/>
              <a:gd name="connsiteY0" fmla="*/ 0 h 461665"/>
              <a:gd name="connsiteX1" fmla="*/ 747179 w 4002745"/>
              <a:gd name="connsiteY1" fmla="*/ 0 h 461665"/>
              <a:gd name="connsiteX2" fmla="*/ 1414303 w 4002745"/>
              <a:gd name="connsiteY2" fmla="*/ 0 h 461665"/>
              <a:gd name="connsiteX3" fmla="*/ 2121455 w 4002745"/>
              <a:gd name="connsiteY3" fmla="*/ 0 h 461665"/>
              <a:gd name="connsiteX4" fmla="*/ 2668497 w 4002745"/>
              <a:gd name="connsiteY4" fmla="*/ 0 h 461665"/>
              <a:gd name="connsiteX5" fmla="*/ 3295593 w 4002745"/>
              <a:gd name="connsiteY5" fmla="*/ 0 h 461665"/>
              <a:gd name="connsiteX6" fmla="*/ 4002745 w 4002745"/>
              <a:gd name="connsiteY6" fmla="*/ 0 h 461665"/>
              <a:gd name="connsiteX7" fmla="*/ 4002745 w 4002745"/>
              <a:gd name="connsiteY7" fmla="*/ 461665 h 461665"/>
              <a:gd name="connsiteX8" fmla="*/ 3455703 w 4002745"/>
              <a:gd name="connsiteY8" fmla="*/ 461665 h 461665"/>
              <a:gd name="connsiteX9" fmla="*/ 2868634 w 4002745"/>
              <a:gd name="connsiteY9" fmla="*/ 461665 h 461665"/>
              <a:gd name="connsiteX10" fmla="*/ 2121455 w 4002745"/>
              <a:gd name="connsiteY10" fmla="*/ 461665 h 461665"/>
              <a:gd name="connsiteX11" fmla="*/ 1574413 w 4002745"/>
              <a:gd name="connsiteY11" fmla="*/ 461665 h 461665"/>
              <a:gd name="connsiteX12" fmla="*/ 987344 w 4002745"/>
              <a:gd name="connsiteY12" fmla="*/ 461665 h 461665"/>
              <a:gd name="connsiteX13" fmla="*/ 0 w 4002745"/>
              <a:gd name="connsiteY13" fmla="*/ 461665 h 461665"/>
              <a:gd name="connsiteX14" fmla="*/ 0 w 4002745"/>
              <a:gd name="connsiteY14"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2745" h="461665" extrusionOk="0">
                <a:moveTo>
                  <a:pt x="0" y="0"/>
                </a:moveTo>
                <a:cubicBezTo>
                  <a:pt x="219516" y="29500"/>
                  <a:pt x="522907" y="7517"/>
                  <a:pt x="747179" y="0"/>
                </a:cubicBezTo>
                <a:cubicBezTo>
                  <a:pt x="971451" y="-7517"/>
                  <a:pt x="1248924" y="-24486"/>
                  <a:pt x="1414303" y="0"/>
                </a:cubicBezTo>
                <a:cubicBezTo>
                  <a:pt x="1579682" y="24486"/>
                  <a:pt x="1913486" y="11999"/>
                  <a:pt x="2121455" y="0"/>
                </a:cubicBezTo>
                <a:cubicBezTo>
                  <a:pt x="2329424" y="-11999"/>
                  <a:pt x="2533022" y="-14061"/>
                  <a:pt x="2668497" y="0"/>
                </a:cubicBezTo>
                <a:cubicBezTo>
                  <a:pt x="2803972" y="14061"/>
                  <a:pt x="3058103" y="-3614"/>
                  <a:pt x="3295593" y="0"/>
                </a:cubicBezTo>
                <a:cubicBezTo>
                  <a:pt x="3533083" y="3614"/>
                  <a:pt x="3738699" y="-12354"/>
                  <a:pt x="4002745" y="0"/>
                </a:cubicBezTo>
                <a:cubicBezTo>
                  <a:pt x="4021835" y="169954"/>
                  <a:pt x="3987858" y="364759"/>
                  <a:pt x="4002745" y="461665"/>
                </a:cubicBezTo>
                <a:cubicBezTo>
                  <a:pt x="3832139" y="437696"/>
                  <a:pt x="3705021" y="447119"/>
                  <a:pt x="3455703" y="461665"/>
                </a:cubicBezTo>
                <a:cubicBezTo>
                  <a:pt x="3206385" y="476211"/>
                  <a:pt x="3012522" y="436431"/>
                  <a:pt x="2868634" y="461665"/>
                </a:cubicBezTo>
                <a:cubicBezTo>
                  <a:pt x="2724746" y="486899"/>
                  <a:pt x="2283689" y="489962"/>
                  <a:pt x="2121455" y="461665"/>
                </a:cubicBezTo>
                <a:cubicBezTo>
                  <a:pt x="1959221" y="433368"/>
                  <a:pt x="1700942" y="464548"/>
                  <a:pt x="1574413" y="461665"/>
                </a:cubicBezTo>
                <a:cubicBezTo>
                  <a:pt x="1447884" y="458782"/>
                  <a:pt x="1224440" y="433266"/>
                  <a:pt x="987344" y="461665"/>
                </a:cubicBezTo>
                <a:cubicBezTo>
                  <a:pt x="750248" y="490064"/>
                  <a:pt x="404053" y="506188"/>
                  <a:pt x="0" y="461665"/>
                </a:cubicBezTo>
                <a:cubicBezTo>
                  <a:pt x="-21731" y="339490"/>
                  <a:pt x="-22860" y="152198"/>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Further</a:t>
            </a:r>
            <a:r>
              <a:rPr lang="en-US" altLang="zh-CN" sz="2400" dirty="0">
                <a:solidFill>
                  <a:prstClr val="black"/>
                </a:solidFill>
                <a:latin typeface="Arial Black" panose="020B0A04020102020204" pitchFamily="34" charset="0"/>
                <a:ea typeface="等线" panose="02010600030101010101" pitchFamily="2" charset="-122"/>
              </a:rPr>
              <a:t>-reading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5" name="文本框 4"/>
          <p:cNvSpPr txBox="1"/>
          <p:nvPr/>
        </p:nvSpPr>
        <p:spPr>
          <a:xfrm>
            <a:off x="402772" y="1674673"/>
            <a:ext cx="6783614" cy="3508653"/>
          </a:xfrm>
          <a:prstGeom prst="rect">
            <a:avLst/>
          </a:prstGeom>
          <a:noFill/>
        </p:spPr>
        <p:txBody>
          <a:bodyPr wrap="square">
            <a:spAutoFit/>
          </a:bodyPr>
          <a:lstStyle/>
          <a:p>
            <a:pPr algn="l"/>
            <a:r>
              <a:rPr lang="en-US" altLang="zh-CN" b="1" i="0" dirty="0">
                <a:solidFill>
                  <a:srgbClr val="FFFFFF"/>
                </a:solidFill>
                <a:effectLst/>
                <a:latin typeface="Sora"/>
              </a:rPr>
              <a:t>7</a:t>
            </a:r>
            <a:endParaRPr lang="en-US" altLang="zh-CN" b="1" i="0" dirty="0">
              <a:solidFill>
                <a:srgbClr val="FFFFFF"/>
              </a:solidFill>
              <a:effectLst/>
              <a:latin typeface="Sora"/>
            </a:endParaRPr>
          </a:p>
          <a:p>
            <a:pPr algn="l"/>
            <a:r>
              <a:rPr lang="en-US" altLang="zh-CN" sz="2800" b="1" i="0" dirty="0">
                <a:solidFill>
                  <a:srgbClr val="000000"/>
                </a:solidFill>
                <a:effectLst/>
                <a:latin typeface="Times New Roman" panose="02020603050405020304" pitchFamily="18" charset="0"/>
                <a:cs typeface="Times New Roman" panose="02020603050405020304" pitchFamily="18" charset="0"/>
              </a:rPr>
              <a:t>What is the main message conveyed by Mulan's story?</a:t>
            </a:r>
            <a:endParaRPr lang="en-US" altLang="zh-CN" sz="2800" b="1" i="0" dirty="0">
              <a:solidFill>
                <a:srgbClr val="000000"/>
              </a:solidFill>
              <a:effectLst/>
              <a:latin typeface="Times New Roman" panose="02020603050405020304" pitchFamily="18" charset="0"/>
              <a:cs typeface="Times New Roman" panose="02020603050405020304" pitchFamily="18" charset="0"/>
            </a:endParaRPr>
          </a:p>
          <a:p>
            <a:pPr algn="l"/>
            <a:endParaRPr lang="en-US" altLang="zh-CN" sz="2800" b="1"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A. </a:t>
            </a:r>
            <a:r>
              <a:rPr lang="en-US" altLang="zh-CN" sz="2400" b="0" i="0" dirty="0">
                <a:solidFill>
                  <a:srgbClr val="000000"/>
                </a:solidFill>
                <a:effectLst/>
                <a:latin typeface="Times New Roman" panose="02020603050405020304" pitchFamily="18" charset="0"/>
                <a:cs typeface="Times New Roman" panose="02020603050405020304" pitchFamily="18" charset="0"/>
              </a:rPr>
              <a:t>Women are equal to men in every aspect.</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B. </a:t>
            </a:r>
            <a:r>
              <a:rPr lang="en-US" altLang="zh-CN" sz="2400" b="0" i="0" dirty="0">
                <a:solidFill>
                  <a:srgbClr val="000000"/>
                </a:solidFill>
                <a:effectLst/>
                <a:latin typeface="Times New Roman" panose="02020603050405020304" pitchFamily="18" charset="0"/>
                <a:cs typeface="Times New Roman" panose="02020603050405020304" pitchFamily="18" charset="0"/>
              </a:rPr>
              <a:t>Filial piety is the most important virtue.</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C. </a:t>
            </a:r>
            <a:r>
              <a:rPr lang="en-US" altLang="zh-CN" sz="2400" b="0" i="0" dirty="0">
                <a:solidFill>
                  <a:srgbClr val="000000"/>
                </a:solidFill>
                <a:effectLst/>
                <a:latin typeface="Times New Roman" panose="02020603050405020304" pitchFamily="18" charset="0"/>
                <a:cs typeface="Times New Roman" panose="02020603050405020304" pitchFamily="18" charset="0"/>
              </a:rPr>
              <a:t>Family duty should always come before personal desires.</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l"/>
            <a:r>
              <a:rPr lang="en-US" altLang="zh-CN" sz="2400" dirty="0">
                <a:solidFill>
                  <a:srgbClr val="000000"/>
                </a:solidFill>
                <a:latin typeface="Times New Roman" panose="02020603050405020304" pitchFamily="18" charset="0"/>
                <a:cs typeface="Times New Roman" panose="02020603050405020304" pitchFamily="18" charset="0"/>
              </a:rPr>
              <a:t>D. </a:t>
            </a:r>
            <a:r>
              <a:rPr lang="en-US" altLang="zh-CN" sz="2400" b="0" i="0" dirty="0">
                <a:solidFill>
                  <a:srgbClr val="000000"/>
                </a:solidFill>
                <a:effectLst/>
                <a:latin typeface="Times New Roman" panose="02020603050405020304" pitchFamily="18" charset="0"/>
                <a:cs typeface="Times New Roman" panose="02020603050405020304" pitchFamily="18" charset="0"/>
              </a:rPr>
              <a:t>War and violence should be avoided at all costs.</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99300" y="0"/>
            <a:ext cx="50927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0" y="5540829"/>
            <a:ext cx="2950029" cy="424542"/>
          </a:xfrm>
          <a:prstGeom prst="rect">
            <a:avLst/>
          </a:prstGeom>
          <a:solidFill>
            <a:srgbClr val="950B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 y="6105288"/>
            <a:ext cx="2950029" cy="111204"/>
          </a:xfrm>
          <a:prstGeom prst="rect">
            <a:avLst/>
          </a:prstGeom>
          <a:solidFill>
            <a:srgbClr val="950B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19600" y="1160935"/>
            <a:ext cx="2679700" cy="461664"/>
          </a:xfrm>
          <a:prstGeom prst="rect">
            <a:avLst/>
          </a:prstGeom>
          <a:solidFill>
            <a:srgbClr val="190C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4419600" y="1739989"/>
            <a:ext cx="2679700" cy="132356"/>
          </a:xfrm>
          <a:prstGeom prst="rect">
            <a:avLst/>
          </a:prstGeom>
          <a:solidFill>
            <a:srgbClr val="6315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72" y="4039519"/>
            <a:ext cx="433345" cy="424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68254" y="3817758"/>
            <a:ext cx="2925775" cy="286634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838199" y="173897"/>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nvGraphicFramePr>
        <p:xfrm>
          <a:off x="1207035" y="966971"/>
          <a:ext cx="9777929" cy="5339080"/>
        </p:xfrm>
        <a:graphic>
          <a:graphicData uri="http://schemas.openxmlformats.org/drawingml/2006/table">
            <a:tbl>
              <a:tblPr firstRow="1" bandRow="1">
                <a:tableStyleId>{5940675A-B579-460E-94D1-54222C63F5DA}</a:tableStyleId>
              </a:tblPr>
              <a:tblGrid>
                <a:gridCol w="2386614"/>
                <a:gridCol w="2371317"/>
                <a:gridCol w="5019998"/>
              </a:tblGrid>
              <a:tr h="370840">
                <a:tc>
                  <a:txBody>
                    <a:bodyPr/>
                    <a:lstStyle/>
                    <a:p>
                      <a:endParaRPr lang="zh-CN" altLang="en-US" dirty="0"/>
                    </a:p>
                  </a:txBody>
                  <a:tcPr>
                    <a:solidFill>
                      <a:srgbClr val="F4EBB4"/>
                    </a:solidFill>
                  </a:tcPr>
                </a:tc>
                <a:tc>
                  <a:txBody>
                    <a:bodyPr/>
                    <a:lstStyle/>
                    <a:p>
                      <a:endParaRPr lang="zh-CN" altLang="en-US" dirty="0">
                        <a:latin typeface="Times New Roman" panose="02020603050405020304" pitchFamily="18" charset="0"/>
                        <a:cs typeface="Times New Roman" panose="02020603050405020304" pitchFamily="18" charset="0"/>
                      </a:endParaRPr>
                    </a:p>
                  </a:txBody>
                  <a:tcPr>
                    <a:solidFill>
                      <a:srgbClr val="F4EBB4"/>
                    </a:solidFill>
                  </a:tcPr>
                </a:tc>
                <a:tc>
                  <a:txBody>
                    <a:bodyPr/>
                    <a:lstStyle/>
                    <a:p>
                      <a:endParaRPr lang="zh-CN" altLang="en-US" dirty="0"/>
                    </a:p>
                  </a:txBody>
                  <a:tcPr>
                    <a:solidFill>
                      <a:srgbClr val="F4EBB4"/>
                    </a:solidFill>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legendary</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ledʒəndri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非常有名的，大名鼎鼎的</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filial piety</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fɪliəl</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paɪəti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孝道</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disguise </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dɪsˈɡaɪz</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假扮，伪装；掩饰</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comrade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kɒmreɪd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伙伴，战友；同志</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victorious</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vɪkˈtɔːriəs</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胜利的</a:t>
                      </a:r>
                      <a:endParaRPr lang="zh-CN" altLang="en-US" sz="2000" dirty="0"/>
                    </a:p>
                  </a:txBody>
                  <a:tcPr/>
                </a:tc>
              </a:tr>
              <a:tr h="122617">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impersonate</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ɪmˈpɜːrsəneɪt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扮演；模仿；拟人，人格化</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decline</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dɪˈklaɪn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下降，衰退；拒绝，谢绝</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aging</a:t>
                      </a:r>
                      <a:endParaRPr lang="zh-CN" altLang="en-US" dirty="0"/>
                    </a:p>
                  </a:txBody>
                  <a:tcPr/>
                </a:tc>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eɪdʒɪŋ</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变老的，变旧的</a:t>
                      </a:r>
                      <a:endParaRPr lang="zh-CN" altLang="en-US" sz="2000" dirty="0"/>
                    </a:p>
                  </a:txBody>
                  <a:tcPr/>
                </a:tc>
              </a:tr>
              <a:tr h="370840">
                <a:tc gridSpan="3">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Take one’s place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替代某人的位置</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impress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 by</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被</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所感动；印象深刻</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hide one’s identity </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隐藏身份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identify  </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认出，识别；查明</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 for</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照顾，照料；喜欢，享受</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cPr/>
                </a:tc>
                <a:tc hMerge="1">
                  <a:tcPr/>
                </a:tc>
              </a:tr>
            </a:tbl>
          </a:graphicData>
        </a:graphic>
      </p:graphicFrame>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7230" y="173897"/>
            <a:ext cx="756794" cy="741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23256" y="236493"/>
            <a:ext cx="9318171" cy="57554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Mulan is a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legendary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Chinese  who is known for her bravery,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selflessness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filial piety. Her story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has been told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centuries.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 the story, Mulan is a young woman who lives in China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during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Northern Wei Dynasty. The government of the Northern Wei Dynasty required every household to send one man to fight in the war. Mulan's father was old and sick, and her younger brother was too young to fight. So Mulan decided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disguise herself </a:t>
            </a:r>
            <a:r>
              <a:rPr kumimoji="0" lang="en-US" altLang="zh-CN" sz="23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as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man and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take her father's place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the army.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Fighting on the border was a difficult task for many men, and it was even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more difficult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for Mulan, who had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hide her identity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and fight alongside her comrades. After many years of fighting, Mulan finally returned home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victorious</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emperor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was so impressed by</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her bravery that he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pardoned her for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impersonating a man and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offered her a position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the government.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However</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Mulan declined,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saying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that she needed to return home to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care for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her </a:t>
            </a:r>
            <a:r>
              <a:rPr kumimoji="0" lang="en-US" altLang="zh-CN" sz="23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aging</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parents. </a:t>
            </a:r>
            <a:endPar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 story of Mulan is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reminder of the strength and courage </a:t>
            </a:r>
            <a:r>
              <a:rPr kumimoji="0" lang="en-US" altLang="zh-CN" sz="23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of women. It is also </a:t>
            </a:r>
            <a:r>
              <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 reminder of the importance of family and duty.</a:t>
            </a:r>
            <a:endParaRPr kumimoji="0" lang="en-US" altLang="zh-CN" sz="23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文本框 1"/>
          <p:cNvSpPr txBox="1"/>
          <p:nvPr/>
        </p:nvSpPr>
        <p:spPr>
          <a:xfrm>
            <a:off x="4064814" y="6116298"/>
            <a:ext cx="3068914" cy="461665"/>
          </a:xfrm>
          <a:custGeom>
            <a:avLst/>
            <a:gdLst>
              <a:gd name="connsiteX0" fmla="*/ 0 w 3068914"/>
              <a:gd name="connsiteY0" fmla="*/ 0 h 461665"/>
              <a:gd name="connsiteX1" fmla="*/ 675161 w 3068914"/>
              <a:gd name="connsiteY1" fmla="*/ 0 h 461665"/>
              <a:gd name="connsiteX2" fmla="*/ 1288944 w 3068914"/>
              <a:gd name="connsiteY2" fmla="*/ 0 h 461665"/>
              <a:gd name="connsiteX3" fmla="*/ 1933416 w 3068914"/>
              <a:gd name="connsiteY3" fmla="*/ 0 h 461665"/>
              <a:gd name="connsiteX4" fmla="*/ 2455131 w 3068914"/>
              <a:gd name="connsiteY4" fmla="*/ 0 h 461665"/>
              <a:gd name="connsiteX5" fmla="*/ 3068914 w 3068914"/>
              <a:gd name="connsiteY5" fmla="*/ 0 h 461665"/>
              <a:gd name="connsiteX6" fmla="*/ 3068914 w 3068914"/>
              <a:gd name="connsiteY6" fmla="*/ 461665 h 461665"/>
              <a:gd name="connsiteX7" fmla="*/ 2455131 w 3068914"/>
              <a:gd name="connsiteY7" fmla="*/ 461665 h 461665"/>
              <a:gd name="connsiteX8" fmla="*/ 1872038 w 3068914"/>
              <a:gd name="connsiteY8" fmla="*/ 461665 h 461665"/>
              <a:gd name="connsiteX9" fmla="*/ 1319633 w 3068914"/>
              <a:gd name="connsiteY9" fmla="*/ 461665 h 461665"/>
              <a:gd name="connsiteX10" fmla="*/ 644472 w 3068914"/>
              <a:gd name="connsiteY10" fmla="*/ 461665 h 461665"/>
              <a:gd name="connsiteX11" fmla="*/ 0 w 3068914"/>
              <a:gd name="connsiteY11" fmla="*/ 461665 h 461665"/>
              <a:gd name="connsiteX12" fmla="*/ 0 w 3068914"/>
              <a:gd name="connsiteY1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8914" h="461665" extrusionOk="0">
                <a:moveTo>
                  <a:pt x="0" y="0"/>
                </a:moveTo>
                <a:cubicBezTo>
                  <a:pt x="185616" y="-6270"/>
                  <a:pt x="448281" y="8292"/>
                  <a:pt x="675161" y="0"/>
                </a:cubicBezTo>
                <a:cubicBezTo>
                  <a:pt x="902041" y="-8292"/>
                  <a:pt x="1003196" y="21102"/>
                  <a:pt x="1288944" y="0"/>
                </a:cubicBezTo>
                <a:cubicBezTo>
                  <a:pt x="1574692" y="-21102"/>
                  <a:pt x="1671200" y="17753"/>
                  <a:pt x="1933416" y="0"/>
                </a:cubicBezTo>
                <a:cubicBezTo>
                  <a:pt x="2195632" y="-17753"/>
                  <a:pt x="2281732" y="1344"/>
                  <a:pt x="2455131" y="0"/>
                </a:cubicBezTo>
                <a:cubicBezTo>
                  <a:pt x="2628530" y="-1344"/>
                  <a:pt x="2771954" y="-21334"/>
                  <a:pt x="3068914" y="0"/>
                </a:cubicBezTo>
                <a:cubicBezTo>
                  <a:pt x="3068179" y="169406"/>
                  <a:pt x="3077357" y="353369"/>
                  <a:pt x="3068914" y="461665"/>
                </a:cubicBezTo>
                <a:cubicBezTo>
                  <a:pt x="2883076" y="458771"/>
                  <a:pt x="2578302" y="469952"/>
                  <a:pt x="2455131" y="461665"/>
                </a:cubicBezTo>
                <a:cubicBezTo>
                  <a:pt x="2331960" y="453378"/>
                  <a:pt x="2059283" y="439439"/>
                  <a:pt x="1872038" y="461665"/>
                </a:cubicBezTo>
                <a:cubicBezTo>
                  <a:pt x="1684793" y="483891"/>
                  <a:pt x="1537736" y="450473"/>
                  <a:pt x="1319633" y="461665"/>
                </a:cubicBezTo>
                <a:cubicBezTo>
                  <a:pt x="1101531" y="472857"/>
                  <a:pt x="963333" y="461683"/>
                  <a:pt x="644472" y="461665"/>
                </a:cubicBezTo>
                <a:cubicBezTo>
                  <a:pt x="325611" y="461647"/>
                  <a:pt x="189708" y="451154"/>
                  <a:pt x="0" y="461665"/>
                </a:cubicBezTo>
                <a:cubicBezTo>
                  <a:pt x="8997" y="297553"/>
                  <a:pt x="-18137" y="227854"/>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Passage 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67776" y="4581613"/>
            <a:ext cx="3554185" cy="2341703"/>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 name="1.studio_video_1692023077895.mp4(Av404795614,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64874" y="116567"/>
            <a:ext cx="11744097" cy="6577559"/>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3587</Words>
  <Application>WPS 演示</Application>
  <PresentationFormat>宽屏</PresentationFormat>
  <Paragraphs>128</Paragraphs>
  <Slides>10</Slides>
  <Notes>0</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vt:i4>
      </vt:variant>
    </vt:vector>
  </HeadingPairs>
  <TitlesOfParts>
    <vt:vector size="25" baseType="lpstr">
      <vt:lpstr>Arial</vt:lpstr>
      <vt:lpstr>宋体</vt:lpstr>
      <vt:lpstr>Wingdings</vt:lpstr>
      <vt:lpstr>Arial Black</vt:lpstr>
      <vt:lpstr>等线</vt:lpstr>
      <vt:lpstr>Times New Roman</vt:lpstr>
      <vt:lpstr>Sora</vt:lpstr>
      <vt:lpstr>等线 Light</vt:lpstr>
      <vt:lpstr>微软雅黑</vt:lpstr>
      <vt:lpstr>Arial Unicode MS</vt:lpstr>
      <vt:lpstr>Calibri</vt:lpstr>
      <vt:lpstr>Segoe Print</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Words and expressions</vt:lpstr>
      <vt:lpstr>PowerPoint 演示文稿</vt:lpstr>
      <vt:lpstr>PowerPoint 演示文稿</vt:lpstr>
      <vt:lpstr>The flower that blooms in adversity is the most rare and beautiful of all.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13</cp:revision>
  <dcterms:created xsi:type="dcterms:W3CDTF">2023-12-06T00:06:00Z</dcterms:created>
  <dcterms:modified xsi:type="dcterms:W3CDTF">2024-01-04T09:09:00Z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