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537" r:id="rId3"/>
    <p:sldId id="271" r:id="rId4"/>
    <p:sldId id="317" r:id="rId5"/>
    <p:sldId id="299" r:id="rId6"/>
    <p:sldId id="296" r:id="rId7"/>
    <p:sldId id="301" r:id="rId8"/>
    <p:sldId id="321" r:id="rId9"/>
    <p:sldId id="319" r:id="rId10"/>
    <p:sldId id="302" r:id="rId11"/>
    <p:sldId id="324" r:id="rId12"/>
    <p:sldId id="303" r:id="rId13"/>
    <p:sldId id="304" r:id="rId14"/>
    <p:sldId id="524" r:id="rId15"/>
    <p:sldId id="529" r:id="rId16"/>
    <p:sldId id="525" r:id="rId18"/>
    <p:sldId id="526" r:id="rId19"/>
    <p:sldId id="527" r:id="rId20"/>
    <p:sldId id="530" r:id="rId21"/>
    <p:sldId id="349" r:id="rId22"/>
    <p:sldId id="318" r:id="rId23"/>
    <p:sldId id="531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0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4B3ED-7202-4891-BFF9-E30667DD22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05C23-71DC-49AA-B93B-60ECD02B55C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1A68-30E4-4AAA-8E7D-3C9B0DCFA6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17D7-5FD5-425D-8CC2-BEBA1518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1A68-30E4-4AAA-8E7D-3C9B0DCFA6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17D7-5FD5-425D-8CC2-BEBA1518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1A68-30E4-4AAA-8E7D-3C9B0DCFA6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17D7-5FD5-425D-8CC2-BEBA1518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3200974" y="4337258"/>
            <a:ext cx="5776197" cy="5"/>
          </a:xfrm>
          <a:prstGeom prst="line">
            <a:avLst/>
          </a:prstGeom>
          <a:ln w="12700">
            <a:solidFill>
              <a:schemeClr val="accent1"/>
            </a:solidFill>
            <a:miter/>
            <a:headEnd type="oval"/>
            <a:tailEnd type="oval"/>
          </a:ln>
        </p:spPr>
        <p:txBody>
          <a:bodyPr lIns="45718" tIns="45718" rIns="45718" bIns="45718"/>
          <a:lstStyle/>
          <a:p/>
        </p:txBody>
      </p:sp>
      <p:pic>
        <p:nvPicPr>
          <p:cNvPr id="15" name="image1.png" descr="image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5384" y="736264"/>
            <a:ext cx="1081235" cy="540621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16" name="image1.png" descr="image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7522" y="6064336"/>
            <a:ext cx="969581" cy="484793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7" name="Shape 17"/>
          <p:cNvSpPr/>
          <p:nvPr/>
        </p:nvSpPr>
        <p:spPr>
          <a:xfrm>
            <a:off x="1495761" y="2134304"/>
            <a:ext cx="666082" cy="666081"/>
          </a:xfrm>
          <a:prstGeom prst="rect">
            <a:avLst/>
          </a:prstGeom>
          <a:solidFill>
            <a:srgbClr val="FFEFC1">
              <a:alpha val="77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262626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</a:p>
        </p:txBody>
      </p:sp>
      <p:sp>
        <p:nvSpPr>
          <p:cNvPr id="18" name="Shape 18"/>
          <p:cNvSpPr/>
          <p:nvPr/>
        </p:nvSpPr>
        <p:spPr>
          <a:xfrm rot="18900000">
            <a:off x="4900843" y="-1113415"/>
            <a:ext cx="2416627" cy="24538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254000" cap="rnd">
            <a:solidFill>
              <a:schemeClr val="accent1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262626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</a:p>
        </p:txBody>
      </p:sp>
      <p:grpSp>
        <p:nvGrpSpPr>
          <p:cNvPr id="21" name="Group 21"/>
          <p:cNvGrpSpPr/>
          <p:nvPr/>
        </p:nvGrpSpPr>
        <p:grpSpPr>
          <a:xfrm>
            <a:off x="10197215" y="3517773"/>
            <a:ext cx="1076607" cy="1057228"/>
            <a:chOff x="0" y="-1"/>
            <a:chExt cx="1076606" cy="1057227"/>
          </a:xfrm>
        </p:grpSpPr>
        <p:sp>
          <p:nvSpPr>
            <p:cNvPr id="19" name="Shape 19"/>
            <p:cNvSpPr/>
            <p:nvPr/>
          </p:nvSpPr>
          <p:spPr>
            <a:xfrm>
              <a:off x="410524" y="-2"/>
              <a:ext cx="666082" cy="666082"/>
            </a:xfrm>
            <a:prstGeom prst="rect">
              <a:avLst/>
            </a:prstGeom>
            <a:solidFill>
              <a:srgbClr val="FFEFC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262626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</a:p>
          </p:txBody>
        </p:sp>
        <p:sp>
          <p:nvSpPr>
            <p:cNvPr id="20" name="Shape 20"/>
            <p:cNvSpPr/>
            <p:nvPr/>
          </p:nvSpPr>
          <p:spPr>
            <a:xfrm>
              <a:off x="-1" y="639804"/>
              <a:ext cx="417421" cy="417423"/>
            </a:xfrm>
            <a:prstGeom prst="rect">
              <a:avLst/>
            </a:prstGeom>
            <a:solidFill>
              <a:srgbClr val="FFEFC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262626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</a:p>
          </p:txBody>
        </p:sp>
      </p:grpSp>
      <p:sp>
        <p:nvSpPr>
          <p:cNvPr id="22" name="Shape 22"/>
          <p:cNvSpPr/>
          <p:nvPr/>
        </p:nvSpPr>
        <p:spPr>
          <a:xfrm>
            <a:off x="1828800" y="2486660"/>
            <a:ext cx="8599170" cy="1242065"/>
          </a:xfrm>
          <a:prstGeom prst="rect">
            <a:avLst/>
          </a:prstGeom>
          <a:ln w="12700">
            <a:solidFill>
              <a:srgbClr val="FFE8A3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262626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</a:p>
        </p:txBody>
      </p:sp>
      <p:sp>
        <p:nvSpPr>
          <p:cNvPr id="23" name="Shape 23"/>
          <p:cNvSpPr>
            <a:spLocks noGrp="1"/>
          </p:cNvSpPr>
          <p:nvPr>
            <p:ph type="body" sz="quarter" idx="1" hasCustomPrompt="1"/>
          </p:nvPr>
        </p:nvSpPr>
        <p:spPr>
          <a:xfrm>
            <a:off x="3053495" y="4427558"/>
            <a:ext cx="1458383" cy="430251"/>
          </a:xfrm>
          <a:prstGeom prst="rect">
            <a:avLst/>
          </a:prstGeom>
        </p:spPr>
        <p:txBody>
          <a:bodyPr lIns="46798" tIns="46798" rIns="46798" bIns="46798" anchor="ctr"/>
          <a:lstStyle>
            <a:lvl1pPr marL="0" indent="0">
              <a:buSzTx/>
              <a:buFontTx/>
              <a:buNone/>
            </a:lvl1pPr>
            <a:lvl2pPr marL="0" indent="0">
              <a:buSzTx/>
              <a:buFontTx/>
              <a:buNone/>
            </a:lvl2pPr>
            <a:lvl3pPr marL="0" indent="0">
              <a:buSzTx/>
              <a:buFontTx/>
              <a:buNone/>
            </a:lvl3pPr>
            <a:lvl4pPr marL="0" indent="0">
              <a:buSzTx/>
              <a:buFontTx/>
              <a:buNone/>
            </a:lvl4pPr>
            <a:lvl5pPr marL="0" indent="0">
              <a:buSzTx/>
              <a:buFontTx/>
              <a:buNone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sz="quarter" idx="13"/>
          </p:nvPr>
        </p:nvSpPr>
        <p:spPr>
          <a:xfrm>
            <a:off x="7680124" y="4427558"/>
            <a:ext cx="1458385" cy="430246"/>
          </a:xfrm>
          <a:prstGeom prst="rect">
            <a:avLst/>
          </a:prstGeom>
        </p:spPr>
        <p:txBody>
          <a:bodyPr lIns="46798" tIns="46798" rIns="46798" bIns="46798" anchor="ctr"/>
          <a:lstStyle/>
          <a:p>
            <a:pPr>
              <a:defRPr spc="100"/>
            </a:pPr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2047400" y="2419562"/>
            <a:ext cx="8097196" cy="1240216"/>
          </a:xfrm>
          <a:prstGeom prst="rect">
            <a:avLst/>
          </a:prstGeom>
        </p:spPr>
        <p:txBody>
          <a:bodyPr lIns="46798" tIns="46798" rIns="46798" bIns="46798" anchor="b"/>
          <a:lstStyle>
            <a:lvl1pPr algn="ctr">
              <a:defRPr sz="5400" spc="600"/>
            </a:lvl1pPr>
          </a:lstStyle>
          <a:p>
            <a:r>
              <a:t>标题文本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通用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/>
          </p:cNvSpPr>
          <p:nvPr>
            <p:ph type="title" hasCustomPrompt="1"/>
          </p:nvPr>
        </p:nvSpPr>
        <p:spPr>
          <a:xfrm>
            <a:off x="838200" y="794325"/>
            <a:ext cx="10515600" cy="540485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r>
              <a:t>标题文本</a:t>
            </a:r>
          </a:p>
        </p:txBody>
      </p:sp>
      <p:grpSp>
        <p:nvGrpSpPr>
          <p:cNvPr id="181" name="Group 181"/>
          <p:cNvGrpSpPr/>
          <p:nvPr userDrawn="1"/>
        </p:nvGrpSpPr>
        <p:grpSpPr>
          <a:xfrm>
            <a:off x="-5722" y="-7"/>
            <a:ext cx="1261759" cy="955687"/>
            <a:chOff x="0" y="-1"/>
            <a:chExt cx="1261758" cy="955685"/>
          </a:xfrm>
        </p:grpSpPr>
        <p:sp>
          <p:nvSpPr>
            <p:cNvPr id="179" name="Shape 179"/>
            <p:cNvSpPr/>
            <p:nvPr/>
          </p:nvSpPr>
          <p:spPr>
            <a:xfrm rot="10800000" flipH="1">
              <a:off x="1" y="-2"/>
              <a:ext cx="1261757" cy="955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46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262626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</a:p>
          </p:txBody>
        </p:sp>
        <p:sp>
          <p:nvSpPr>
            <p:cNvPr id="180" name="Shape 180"/>
            <p:cNvSpPr/>
            <p:nvPr/>
          </p:nvSpPr>
          <p:spPr>
            <a:xfrm rot="10800000" flipH="1">
              <a:off x="-1" y="-2"/>
              <a:ext cx="1103531" cy="835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262626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</a:p>
          </p:txBody>
        </p:sp>
      </p:grpSp>
      <p:sp>
        <p:nvSpPr>
          <p:cNvPr id="182" name="Shape 182"/>
          <p:cNvSpPr/>
          <p:nvPr userDrawn="1"/>
        </p:nvSpPr>
        <p:spPr>
          <a:xfrm>
            <a:off x="11043138" y="4289309"/>
            <a:ext cx="1126962" cy="22539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21600"/>
                </a:lnTo>
                <a:lnTo>
                  <a:pt x="0" y="10800"/>
                </a:lnTo>
                <a:close/>
              </a:path>
            </a:pathLst>
          </a:custGeom>
          <a:ln w="76200" cap="rnd">
            <a:solidFill>
              <a:schemeClr val="accent1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262626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</a:p>
        </p:txBody>
      </p:sp>
      <p:pic>
        <p:nvPicPr>
          <p:cNvPr id="183" name="image1.png" descr="image1.pd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11117357" y="5159252"/>
            <a:ext cx="1429411" cy="714708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84" name="Shape 184"/>
          <p:cNvSpPr>
            <a:spLocks noGrp="1"/>
          </p:cNvSpPr>
          <p:nvPr>
            <p:ph type="sldNum" sz="quarter" idx="2"/>
          </p:nvPr>
        </p:nvSpPr>
        <p:spPr>
          <a:xfrm>
            <a:off x="11036951" y="6373614"/>
            <a:ext cx="273652" cy="269237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0" y="3695701"/>
            <a:ext cx="3886200" cy="3162300"/>
          </a:xfrm>
          <a:custGeom>
            <a:avLst/>
            <a:gdLst>
              <a:gd name="connsiteX0" fmla="*/ 0 w 3886200"/>
              <a:gd name="connsiteY0" fmla="*/ 0 h 3162300"/>
              <a:gd name="connsiteX1" fmla="*/ 12700 w 3886200"/>
              <a:gd name="connsiteY1" fmla="*/ 0 h 3162300"/>
              <a:gd name="connsiteX2" fmla="*/ 3886200 w 3886200"/>
              <a:gd name="connsiteY2" fmla="*/ 443839 h 3162300"/>
              <a:gd name="connsiteX3" fmla="*/ 3886200 w 3886200"/>
              <a:gd name="connsiteY3" fmla="*/ 3162300 h 3162300"/>
              <a:gd name="connsiteX4" fmla="*/ 0 w 3886200"/>
              <a:gd name="connsiteY4" fmla="*/ 3162300 h 316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86200" h="3162300">
                <a:moveTo>
                  <a:pt x="0" y="0"/>
                </a:moveTo>
                <a:lnTo>
                  <a:pt x="12700" y="0"/>
                </a:lnTo>
                <a:lnTo>
                  <a:pt x="3886200" y="443839"/>
                </a:lnTo>
                <a:lnTo>
                  <a:pt x="3886200" y="3162300"/>
                </a:lnTo>
                <a:lnTo>
                  <a:pt x="0" y="31623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CA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165600" y="4170098"/>
            <a:ext cx="3886200" cy="2687903"/>
          </a:xfrm>
          <a:custGeom>
            <a:avLst/>
            <a:gdLst>
              <a:gd name="connsiteX0" fmla="*/ 3886200 w 3886200"/>
              <a:gd name="connsiteY0" fmla="*/ 0 h 2687902"/>
              <a:gd name="connsiteX1" fmla="*/ 3886200 w 3886200"/>
              <a:gd name="connsiteY1" fmla="*/ 2687902 h 2687902"/>
              <a:gd name="connsiteX2" fmla="*/ 0 w 3886200"/>
              <a:gd name="connsiteY2" fmla="*/ 2687902 h 2687902"/>
              <a:gd name="connsiteX3" fmla="*/ 0 w 3886200"/>
              <a:gd name="connsiteY3" fmla="*/ 2911 h 2687902"/>
              <a:gd name="connsiteX4" fmla="*/ 1930400 w 3886200"/>
              <a:gd name="connsiteY4" fmla="*/ 224102 h 2687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86200" h="2687902">
                <a:moveTo>
                  <a:pt x="3886200" y="0"/>
                </a:moveTo>
                <a:lnTo>
                  <a:pt x="3886200" y="2687902"/>
                </a:lnTo>
                <a:lnTo>
                  <a:pt x="0" y="2687902"/>
                </a:lnTo>
                <a:lnTo>
                  <a:pt x="0" y="2911"/>
                </a:lnTo>
                <a:lnTo>
                  <a:pt x="1930400" y="22410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CA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8305800" y="3695701"/>
            <a:ext cx="3886200" cy="3162300"/>
          </a:xfrm>
          <a:custGeom>
            <a:avLst/>
            <a:gdLst>
              <a:gd name="connsiteX0" fmla="*/ 3886200 w 3886200"/>
              <a:gd name="connsiteY0" fmla="*/ 0 h 3162300"/>
              <a:gd name="connsiteX1" fmla="*/ 3886200 w 3886200"/>
              <a:gd name="connsiteY1" fmla="*/ 3162300 h 3162300"/>
              <a:gd name="connsiteX2" fmla="*/ 0 w 3886200"/>
              <a:gd name="connsiteY2" fmla="*/ 3162300 h 3162300"/>
              <a:gd name="connsiteX3" fmla="*/ 0 w 3886200"/>
              <a:gd name="connsiteY3" fmla="*/ 445294 h 316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6200" h="3162300">
                <a:moveTo>
                  <a:pt x="3886200" y="0"/>
                </a:moveTo>
                <a:lnTo>
                  <a:pt x="3886200" y="3162300"/>
                </a:lnTo>
                <a:lnTo>
                  <a:pt x="0" y="3162300"/>
                </a:lnTo>
                <a:lnTo>
                  <a:pt x="0" y="44529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C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1A68-30E4-4AAA-8E7D-3C9B0DCFA6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17D7-5FD5-425D-8CC2-BEBA1518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1A68-30E4-4AAA-8E7D-3C9B0DCFA6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17D7-5FD5-425D-8CC2-BEBA1518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1A68-30E4-4AAA-8E7D-3C9B0DCFA6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17D7-5FD5-425D-8CC2-BEBA1518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1A68-30E4-4AAA-8E7D-3C9B0DCFA6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17D7-5FD5-425D-8CC2-BEBA1518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1A68-30E4-4AAA-8E7D-3C9B0DCFA6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17D7-5FD5-425D-8CC2-BEBA1518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1A68-30E4-4AAA-8E7D-3C9B0DCFA6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17D7-5FD5-425D-8CC2-BEBA1518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1A68-30E4-4AAA-8E7D-3C9B0DCFA6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17D7-5FD5-425D-8CC2-BEBA1518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1A68-30E4-4AAA-8E7D-3C9B0DCFA6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17D7-5FD5-425D-8CC2-BEBA1518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2.jpeg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F1A68-30E4-4AAA-8E7D-3C9B0DCFA6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C17D7-5FD5-425D-8CC2-BEBA1518D153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5.png"/><Relationship Id="rId1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762000" y="1246188"/>
            <a:ext cx="6538913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5122" name="矩形 3"/>
          <p:cNvSpPr/>
          <p:nvPr/>
        </p:nvSpPr>
        <p:spPr>
          <a:xfrm>
            <a:off x="7835900" y="2009775"/>
            <a:ext cx="3603625" cy="708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5123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975" y="2717800"/>
            <a:ext cx="3109913" cy="310832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0" y="0"/>
            <a:ext cx="124690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Para 3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4203" y="523220"/>
            <a:ext cx="1136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2. I really wanted to tell him to please be quiet and </a:t>
            </a:r>
            <a:r>
              <a:rPr lang="en-US" altLang="zh-CN" sz="2800" b="1" u="sng" dirty="0">
                <a:solidFill>
                  <a:srgbClr val="FF0000"/>
                </a:solidFill>
                <a:latin typeface="Bell MT" panose="02020503060305020303" pitchFamily="18" charset="0"/>
              </a:rPr>
              <a:t>leave me alone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!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7908" y="945401"/>
            <a:ext cx="11674765" cy="5855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leave sb. alone= let sb. alone </a:t>
            </a:r>
            <a:endParaRPr lang="en-US" altLang="zh-CN" sz="2800" b="1" dirty="0">
              <a:solidFill>
                <a:srgbClr val="FF0000"/>
              </a:solidFill>
              <a:latin typeface="Bell MT" panose="020205030603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Bell MT" panose="02020503060305020303" pitchFamily="18" charset="0"/>
              </a:rPr>
              <a:t>1) to stop annoying somebody or trying to get their attention</a:t>
            </a:r>
            <a:endParaRPr lang="en-US" altLang="zh-CN" sz="2800" b="1" dirty="0">
              <a:latin typeface="Bell MT" panose="02020503060305020303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不打扰；不惊动 </a:t>
            </a:r>
            <a:endParaRPr lang="en-US" altLang="zh-CN" sz="28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Bell MT" panose="02020503060305020303" pitchFamily="18" charset="0"/>
                <a:ea typeface="华文行楷" panose="02010800040101010101" pitchFamily="2" charset="-122"/>
              </a:rPr>
              <a:t>莫惹事是非</a:t>
            </a:r>
            <a:endParaRPr lang="en-US" altLang="zh-CN" sz="2800" b="1" dirty="0"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Leave</a:t>
            </a:r>
            <a:r>
              <a:rPr lang="en-US" altLang="zh-CN" sz="2800" b="1" dirty="0">
                <a:latin typeface="Bell MT" panose="02020503060305020303" pitchFamily="18" charset="0"/>
                <a:ea typeface="华文行楷" panose="02010800040101010101" pitchFamily="2" charset="-122"/>
              </a:rPr>
              <a:t> the sleeping dog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alone</a:t>
            </a:r>
            <a:r>
              <a:rPr lang="en-US" altLang="zh-CN" sz="2800" b="1" dirty="0">
                <a:latin typeface="Bell MT" panose="02020503060305020303" pitchFamily="18" charset="0"/>
                <a:ea typeface="华文行楷" panose="02010800040101010101" pitchFamily="2" charset="-122"/>
              </a:rPr>
              <a:t>.</a:t>
            </a:r>
            <a:endParaRPr lang="en-US" altLang="zh-CN" sz="2800" b="1" dirty="0"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leave </a:t>
            </a:r>
            <a:r>
              <a:rPr lang="en-US" altLang="zh-CN" sz="2800" b="1" dirty="0" err="1">
                <a:solidFill>
                  <a:srgbClr val="FF000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sth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 alone=let </a:t>
            </a:r>
            <a:r>
              <a:rPr lang="en-US" altLang="zh-CN" sz="2800" b="1" dirty="0" err="1">
                <a:solidFill>
                  <a:srgbClr val="FF000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sth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. alone</a:t>
            </a:r>
            <a:endParaRPr lang="en-US" altLang="zh-CN" sz="2800" b="1" dirty="0">
              <a:solidFill>
                <a:srgbClr val="FF000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Bell MT" panose="02020503060305020303" pitchFamily="18" charset="0"/>
              </a:rPr>
              <a:t>to stop touching, changing, or moving something  </a:t>
            </a:r>
            <a:r>
              <a:rPr lang="zh-CN" altLang="en-US" sz="28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不碰；不变动；不移动</a:t>
            </a:r>
            <a:endParaRPr lang="en-US" altLang="zh-CN" sz="28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Bell MT" panose="02020503060305020303" pitchFamily="18" charset="0"/>
              </a:rPr>
              <a:t>I've told you before—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leave</a:t>
            </a:r>
            <a:r>
              <a:rPr lang="en-US" altLang="zh-CN" sz="2800" b="1" dirty="0">
                <a:latin typeface="Bell MT" panose="02020503060305020303" pitchFamily="18" charset="0"/>
              </a:rPr>
              <a:t> my things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alone</a:t>
            </a:r>
            <a:r>
              <a:rPr lang="en-US" altLang="zh-CN" sz="2800" b="1" dirty="0">
                <a:latin typeface="Bell MT" panose="02020503060305020303" pitchFamily="18" charset="0"/>
              </a:rPr>
              <a:t>!</a:t>
            </a:r>
            <a:endParaRPr lang="en-US" altLang="zh-CN" sz="2800" b="1" dirty="0">
              <a:latin typeface="Bell MT" panose="02020503060305020303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华文行楷" panose="02010800040101010101" pitchFamily="2" charset="-122"/>
                <a:ea typeface="华文行楷" panose="02010800040101010101" pitchFamily="2" charset="-122"/>
              </a:rPr>
              <a:t>我告诉过你，别碰我的东西！</a:t>
            </a:r>
            <a:endParaRPr lang="zh-CN" altLang="en-US" sz="2800" b="1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73018" y="76586"/>
            <a:ext cx="124690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Para 4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6400" y="849745"/>
            <a:ext cx="1127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I didn’t feel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awkward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or frightened at all.</a:t>
            </a:r>
            <a:endParaRPr lang="zh-CN" altLang="en-US" sz="2800" dirty="0"/>
          </a:p>
        </p:txBody>
      </p:sp>
      <p:sp>
        <p:nvSpPr>
          <p:cNvPr id="5" name="线形标注 1 4"/>
          <p:cNvSpPr/>
          <p:nvPr/>
        </p:nvSpPr>
        <p:spPr>
          <a:xfrm>
            <a:off x="3435927" y="1440873"/>
            <a:ext cx="4793674" cy="1071418"/>
          </a:xfrm>
          <a:prstGeom prst="borderCallout1">
            <a:avLst>
              <a:gd name="adj1" fmla="val 18750"/>
              <a:gd name="adj2" fmla="val -8333"/>
              <a:gd name="adj3" fmla="val -14785"/>
              <a:gd name="adj4" fmla="val -9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b="1" dirty="0">
                <a:latin typeface="Bell MT" panose="02020503060305020303" pitchFamily="18" charset="0"/>
              </a:rPr>
              <a:t>1) adj. not relaxed or comfortable </a:t>
            </a:r>
            <a:endParaRPr lang="en-US" altLang="zh-CN" sz="2400" b="1" dirty="0">
              <a:latin typeface="Bell MT" panose="02020503060305020303" pitchFamily="18" charset="0"/>
            </a:endParaRPr>
          </a:p>
          <a:p>
            <a:r>
              <a:rPr lang="zh-CN" altLang="en-US" sz="2400" b="1" dirty="0">
                <a:latin typeface="Bell MT" panose="02020503060305020303" pitchFamily="18" charset="0"/>
                <a:ea typeface="华文行楷" panose="02010800040101010101" pitchFamily="2" charset="-122"/>
              </a:rPr>
              <a:t>紧张的，不放松的</a:t>
            </a:r>
            <a:endParaRPr lang="zh-CN" altLang="en-US" sz="24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6400" y="2580199"/>
            <a:ext cx="1005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The little girl felt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awkward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she found  herself being watched.  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8000" y="4310653"/>
            <a:ext cx="9033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There was an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awkward</a:t>
            </a:r>
            <a:r>
              <a:rPr lang="en-US" altLang="zh-CN" sz="2800" b="1" dirty="0">
                <a:latin typeface="Bell MT" panose="02020503060305020303" pitchFamily="18" charset="0"/>
              </a:rPr>
              <a:t> silence in the classroom.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8" name="线形标注 1 7"/>
          <p:cNvSpPr/>
          <p:nvPr/>
        </p:nvSpPr>
        <p:spPr>
          <a:xfrm>
            <a:off x="641925" y="3343563"/>
            <a:ext cx="6855115" cy="775855"/>
          </a:xfrm>
          <a:prstGeom prst="borderCallout1">
            <a:avLst>
              <a:gd name="adj1" fmla="val 18750"/>
              <a:gd name="adj2" fmla="val -8333"/>
              <a:gd name="adj3" fmla="val -14785"/>
              <a:gd name="adj4" fmla="val -9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b="1" dirty="0">
                <a:latin typeface="Bell MT" panose="02020503060305020303" pitchFamily="18" charset="0"/>
              </a:rPr>
              <a:t>2) making sb feel embarrassed adj.  </a:t>
            </a:r>
            <a:r>
              <a:rPr lang="zh-CN" altLang="en-US" sz="24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令人尴尬的</a:t>
            </a:r>
            <a:endParaRPr lang="zh-CN" altLang="en-US" sz="24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12799" y="443346"/>
            <a:ext cx="10649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2.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…and there’s a lot  to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explore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at senior high.</a:t>
            </a:r>
            <a:r>
              <a:rPr lang="en-US" altLang="zh-CN" sz="2800" b="1" dirty="0">
                <a:latin typeface="Bell MT" panose="02020503060305020303" pitchFamily="18" charset="0"/>
              </a:rPr>
              <a:t> 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6584" y="1083539"/>
            <a:ext cx="11472142" cy="954107"/>
          </a:xfrm>
          <a:custGeom>
            <a:avLst/>
            <a:gdLst>
              <a:gd name="connsiteX0" fmla="*/ 0 w 11472142"/>
              <a:gd name="connsiteY0" fmla="*/ 0 h 954107"/>
              <a:gd name="connsiteX1" fmla="*/ 445389 w 11472142"/>
              <a:gd name="connsiteY1" fmla="*/ 0 h 954107"/>
              <a:gd name="connsiteX2" fmla="*/ 1349664 w 11472142"/>
              <a:gd name="connsiteY2" fmla="*/ 0 h 954107"/>
              <a:gd name="connsiteX3" fmla="*/ 1680331 w 11472142"/>
              <a:gd name="connsiteY3" fmla="*/ 0 h 954107"/>
              <a:gd name="connsiteX4" fmla="*/ 2125720 w 11472142"/>
              <a:gd name="connsiteY4" fmla="*/ 0 h 954107"/>
              <a:gd name="connsiteX5" fmla="*/ 2800552 w 11472142"/>
              <a:gd name="connsiteY5" fmla="*/ 0 h 954107"/>
              <a:gd name="connsiteX6" fmla="*/ 3360663 w 11472142"/>
              <a:gd name="connsiteY6" fmla="*/ 0 h 954107"/>
              <a:gd name="connsiteX7" fmla="*/ 3806052 w 11472142"/>
              <a:gd name="connsiteY7" fmla="*/ 0 h 954107"/>
              <a:gd name="connsiteX8" fmla="*/ 4366162 w 11472142"/>
              <a:gd name="connsiteY8" fmla="*/ 0 h 954107"/>
              <a:gd name="connsiteX9" fmla="*/ 4696830 w 11472142"/>
              <a:gd name="connsiteY9" fmla="*/ 0 h 954107"/>
              <a:gd name="connsiteX10" fmla="*/ 5486383 w 11472142"/>
              <a:gd name="connsiteY10" fmla="*/ 0 h 954107"/>
              <a:gd name="connsiteX11" fmla="*/ 5931772 w 11472142"/>
              <a:gd name="connsiteY11" fmla="*/ 0 h 954107"/>
              <a:gd name="connsiteX12" fmla="*/ 6377161 w 11472142"/>
              <a:gd name="connsiteY12" fmla="*/ 0 h 954107"/>
              <a:gd name="connsiteX13" fmla="*/ 7051993 w 11472142"/>
              <a:gd name="connsiteY13" fmla="*/ 0 h 954107"/>
              <a:gd name="connsiteX14" fmla="*/ 7956268 w 11472142"/>
              <a:gd name="connsiteY14" fmla="*/ 0 h 954107"/>
              <a:gd name="connsiteX15" fmla="*/ 8631100 w 11472142"/>
              <a:gd name="connsiteY15" fmla="*/ 0 h 954107"/>
              <a:gd name="connsiteX16" fmla="*/ 9305932 w 11472142"/>
              <a:gd name="connsiteY16" fmla="*/ 0 h 954107"/>
              <a:gd name="connsiteX17" fmla="*/ 9636599 w 11472142"/>
              <a:gd name="connsiteY17" fmla="*/ 0 h 954107"/>
              <a:gd name="connsiteX18" fmla="*/ 10426153 w 11472142"/>
              <a:gd name="connsiteY18" fmla="*/ 0 h 954107"/>
              <a:gd name="connsiteX19" fmla="*/ 10756820 w 11472142"/>
              <a:gd name="connsiteY19" fmla="*/ 0 h 954107"/>
              <a:gd name="connsiteX20" fmla="*/ 11472142 w 11472142"/>
              <a:gd name="connsiteY20" fmla="*/ 0 h 954107"/>
              <a:gd name="connsiteX21" fmla="*/ 11472142 w 11472142"/>
              <a:gd name="connsiteY21" fmla="*/ 457971 h 954107"/>
              <a:gd name="connsiteX22" fmla="*/ 11472142 w 11472142"/>
              <a:gd name="connsiteY22" fmla="*/ 954107 h 954107"/>
              <a:gd name="connsiteX23" fmla="*/ 10567867 w 11472142"/>
              <a:gd name="connsiteY23" fmla="*/ 954107 h 954107"/>
              <a:gd name="connsiteX24" fmla="*/ 9778314 w 11472142"/>
              <a:gd name="connsiteY24" fmla="*/ 954107 h 954107"/>
              <a:gd name="connsiteX25" fmla="*/ 9218204 w 11472142"/>
              <a:gd name="connsiteY25" fmla="*/ 954107 h 954107"/>
              <a:gd name="connsiteX26" fmla="*/ 8887536 w 11472142"/>
              <a:gd name="connsiteY26" fmla="*/ 954107 h 954107"/>
              <a:gd name="connsiteX27" fmla="*/ 8556868 w 11472142"/>
              <a:gd name="connsiteY27" fmla="*/ 954107 h 954107"/>
              <a:gd name="connsiteX28" fmla="*/ 7996758 w 11472142"/>
              <a:gd name="connsiteY28" fmla="*/ 954107 h 954107"/>
              <a:gd name="connsiteX29" fmla="*/ 7092483 w 11472142"/>
              <a:gd name="connsiteY29" fmla="*/ 954107 h 954107"/>
              <a:gd name="connsiteX30" fmla="*/ 6302930 w 11472142"/>
              <a:gd name="connsiteY30" fmla="*/ 954107 h 954107"/>
              <a:gd name="connsiteX31" fmla="*/ 5398655 w 11472142"/>
              <a:gd name="connsiteY31" fmla="*/ 954107 h 954107"/>
              <a:gd name="connsiteX32" fmla="*/ 5067987 w 11472142"/>
              <a:gd name="connsiteY32" fmla="*/ 954107 h 954107"/>
              <a:gd name="connsiteX33" fmla="*/ 4507877 w 11472142"/>
              <a:gd name="connsiteY33" fmla="*/ 954107 h 954107"/>
              <a:gd name="connsiteX34" fmla="*/ 3718324 w 11472142"/>
              <a:gd name="connsiteY34" fmla="*/ 954107 h 954107"/>
              <a:gd name="connsiteX35" fmla="*/ 3158213 w 11472142"/>
              <a:gd name="connsiteY35" fmla="*/ 954107 h 954107"/>
              <a:gd name="connsiteX36" fmla="*/ 2827546 w 11472142"/>
              <a:gd name="connsiteY36" fmla="*/ 954107 h 954107"/>
              <a:gd name="connsiteX37" fmla="*/ 2152714 w 11472142"/>
              <a:gd name="connsiteY37" fmla="*/ 954107 h 954107"/>
              <a:gd name="connsiteX38" fmla="*/ 1592603 w 11472142"/>
              <a:gd name="connsiteY38" fmla="*/ 954107 h 954107"/>
              <a:gd name="connsiteX39" fmla="*/ 1261936 w 11472142"/>
              <a:gd name="connsiteY39" fmla="*/ 954107 h 954107"/>
              <a:gd name="connsiteX40" fmla="*/ 816547 w 11472142"/>
              <a:gd name="connsiteY40" fmla="*/ 954107 h 954107"/>
              <a:gd name="connsiteX41" fmla="*/ 0 w 11472142"/>
              <a:gd name="connsiteY41" fmla="*/ 954107 h 954107"/>
              <a:gd name="connsiteX42" fmla="*/ 0 w 11472142"/>
              <a:gd name="connsiteY42" fmla="*/ 477054 h 954107"/>
              <a:gd name="connsiteX43" fmla="*/ 0 w 11472142"/>
              <a:gd name="connsiteY43" fmla="*/ 0 h 95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1472142" h="954107" extrusionOk="0">
                <a:moveTo>
                  <a:pt x="0" y="0"/>
                </a:moveTo>
                <a:cubicBezTo>
                  <a:pt x="102009" y="20986"/>
                  <a:pt x="255307" y="9250"/>
                  <a:pt x="445389" y="0"/>
                </a:cubicBezTo>
                <a:cubicBezTo>
                  <a:pt x="635471" y="-9250"/>
                  <a:pt x="982765" y="-38378"/>
                  <a:pt x="1349664" y="0"/>
                </a:cubicBezTo>
                <a:cubicBezTo>
                  <a:pt x="1716563" y="38378"/>
                  <a:pt x="1592412" y="7699"/>
                  <a:pt x="1680331" y="0"/>
                </a:cubicBezTo>
                <a:cubicBezTo>
                  <a:pt x="1768250" y="-7699"/>
                  <a:pt x="1981187" y="21540"/>
                  <a:pt x="2125720" y="0"/>
                </a:cubicBezTo>
                <a:cubicBezTo>
                  <a:pt x="2270253" y="-21540"/>
                  <a:pt x="2548465" y="9557"/>
                  <a:pt x="2800552" y="0"/>
                </a:cubicBezTo>
                <a:cubicBezTo>
                  <a:pt x="3052639" y="-9557"/>
                  <a:pt x="3236145" y="-3485"/>
                  <a:pt x="3360663" y="0"/>
                </a:cubicBezTo>
                <a:cubicBezTo>
                  <a:pt x="3485181" y="3485"/>
                  <a:pt x="3692540" y="14151"/>
                  <a:pt x="3806052" y="0"/>
                </a:cubicBezTo>
                <a:cubicBezTo>
                  <a:pt x="3919564" y="-14151"/>
                  <a:pt x="4118637" y="6236"/>
                  <a:pt x="4366162" y="0"/>
                </a:cubicBezTo>
                <a:cubicBezTo>
                  <a:pt x="4613687" y="-6236"/>
                  <a:pt x="4542682" y="3026"/>
                  <a:pt x="4696830" y="0"/>
                </a:cubicBezTo>
                <a:cubicBezTo>
                  <a:pt x="4850978" y="-3026"/>
                  <a:pt x="5311988" y="-26421"/>
                  <a:pt x="5486383" y="0"/>
                </a:cubicBezTo>
                <a:cubicBezTo>
                  <a:pt x="5660778" y="26421"/>
                  <a:pt x="5779763" y="-16266"/>
                  <a:pt x="5931772" y="0"/>
                </a:cubicBezTo>
                <a:cubicBezTo>
                  <a:pt x="6083781" y="16266"/>
                  <a:pt x="6287098" y="-1116"/>
                  <a:pt x="6377161" y="0"/>
                </a:cubicBezTo>
                <a:cubicBezTo>
                  <a:pt x="6467224" y="1116"/>
                  <a:pt x="6833744" y="3366"/>
                  <a:pt x="7051993" y="0"/>
                </a:cubicBezTo>
                <a:cubicBezTo>
                  <a:pt x="7270242" y="-3366"/>
                  <a:pt x="7670604" y="1998"/>
                  <a:pt x="7956268" y="0"/>
                </a:cubicBezTo>
                <a:cubicBezTo>
                  <a:pt x="8241933" y="-1998"/>
                  <a:pt x="8431770" y="-16950"/>
                  <a:pt x="8631100" y="0"/>
                </a:cubicBezTo>
                <a:cubicBezTo>
                  <a:pt x="8830430" y="16950"/>
                  <a:pt x="9162247" y="8332"/>
                  <a:pt x="9305932" y="0"/>
                </a:cubicBezTo>
                <a:cubicBezTo>
                  <a:pt x="9449617" y="-8332"/>
                  <a:pt x="9517180" y="6850"/>
                  <a:pt x="9636599" y="0"/>
                </a:cubicBezTo>
                <a:cubicBezTo>
                  <a:pt x="9756018" y="-6850"/>
                  <a:pt x="10241694" y="-36922"/>
                  <a:pt x="10426153" y="0"/>
                </a:cubicBezTo>
                <a:cubicBezTo>
                  <a:pt x="10610612" y="36922"/>
                  <a:pt x="10597604" y="-6316"/>
                  <a:pt x="10756820" y="0"/>
                </a:cubicBezTo>
                <a:cubicBezTo>
                  <a:pt x="10916036" y="6316"/>
                  <a:pt x="11322862" y="-31785"/>
                  <a:pt x="11472142" y="0"/>
                </a:cubicBezTo>
                <a:cubicBezTo>
                  <a:pt x="11468958" y="165955"/>
                  <a:pt x="11494325" y="361557"/>
                  <a:pt x="11472142" y="457971"/>
                </a:cubicBezTo>
                <a:cubicBezTo>
                  <a:pt x="11449959" y="554385"/>
                  <a:pt x="11487724" y="745800"/>
                  <a:pt x="11472142" y="954107"/>
                </a:cubicBezTo>
                <a:cubicBezTo>
                  <a:pt x="11271724" y="923267"/>
                  <a:pt x="10794443" y="970760"/>
                  <a:pt x="10567867" y="954107"/>
                </a:cubicBezTo>
                <a:cubicBezTo>
                  <a:pt x="10341291" y="937454"/>
                  <a:pt x="10160571" y="976957"/>
                  <a:pt x="9778314" y="954107"/>
                </a:cubicBezTo>
                <a:cubicBezTo>
                  <a:pt x="9396057" y="931257"/>
                  <a:pt x="9359506" y="944836"/>
                  <a:pt x="9218204" y="954107"/>
                </a:cubicBezTo>
                <a:cubicBezTo>
                  <a:pt x="9076902" y="963379"/>
                  <a:pt x="9013715" y="945871"/>
                  <a:pt x="8887536" y="954107"/>
                </a:cubicBezTo>
                <a:cubicBezTo>
                  <a:pt x="8761357" y="962343"/>
                  <a:pt x="8719591" y="963432"/>
                  <a:pt x="8556868" y="954107"/>
                </a:cubicBezTo>
                <a:cubicBezTo>
                  <a:pt x="8394145" y="944782"/>
                  <a:pt x="8233250" y="937003"/>
                  <a:pt x="7996758" y="954107"/>
                </a:cubicBezTo>
                <a:cubicBezTo>
                  <a:pt x="7760266" y="971212"/>
                  <a:pt x="7288967" y="956723"/>
                  <a:pt x="7092483" y="954107"/>
                </a:cubicBezTo>
                <a:cubicBezTo>
                  <a:pt x="6895999" y="951491"/>
                  <a:pt x="6486590" y="970071"/>
                  <a:pt x="6302930" y="954107"/>
                </a:cubicBezTo>
                <a:cubicBezTo>
                  <a:pt x="6119270" y="938143"/>
                  <a:pt x="5804462" y="983658"/>
                  <a:pt x="5398655" y="954107"/>
                </a:cubicBezTo>
                <a:cubicBezTo>
                  <a:pt x="4992848" y="924556"/>
                  <a:pt x="5148225" y="953869"/>
                  <a:pt x="5067987" y="954107"/>
                </a:cubicBezTo>
                <a:cubicBezTo>
                  <a:pt x="4987749" y="954345"/>
                  <a:pt x="4663670" y="936446"/>
                  <a:pt x="4507877" y="954107"/>
                </a:cubicBezTo>
                <a:cubicBezTo>
                  <a:pt x="4352084" y="971769"/>
                  <a:pt x="3891148" y="929694"/>
                  <a:pt x="3718324" y="954107"/>
                </a:cubicBezTo>
                <a:cubicBezTo>
                  <a:pt x="3545500" y="978520"/>
                  <a:pt x="3329482" y="953617"/>
                  <a:pt x="3158213" y="954107"/>
                </a:cubicBezTo>
                <a:cubicBezTo>
                  <a:pt x="2986944" y="954597"/>
                  <a:pt x="2899976" y="960977"/>
                  <a:pt x="2827546" y="954107"/>
                </a:cubicBezTo>
                <a:cubicBezTo>
                  <a:pt x="2755116" y="947237"/>
                  <a:pt x="2333165" y="946822"/>
                  <a:pt x="2152714" y="954107"/>
                </a:cubicBezTo>
                <a:cubicBezTo>
                  <a:pt x="1972263" y="961392"/>
                  <a:pt x="1846871" y="964314"/>
                  <a:pt x="1592603" y="954107"/>
                </a:cubicBezTo>
                <a:cubicBezTo>
                  <a:pt x="1338335" y="943900"/>
                  <a:pt x="1388146" y="957765"/>
                  <a:pt x="1261936" y="954107"/>
                </a:cubicBezTo>
                <a:cubicBezTo>
                  <a:pt x="1135726" y="950449"/>
                  <a:pt x="1000423" y="976259"/>
                  <a:pt x="816547" y="954107"/>
                </a:cubicBezTo>
                <a:cubicBezTo>
                  <a:pt x="632671" y="931955"/>
                  <a:pt x="286201" y="943418"/>
                  <a:pt x="0" y="954107"/>
                </a:cubicBezTo>
                <a:cubicBezTo>
                  <a:pt x="-16321" y="731406"/>
                  <a:pt x="16748" y="636865"/>
                  <a:pt x="0" y="477054"/>
                </a:cubicBezTo>
                <a:cubicBezTo>
                  <a:pt x="-16748" y="317243"/>
                  <a:pt x="823" y="162675"/>
                  <a:pt x="0" y="0"/>
                </a:cubicBezTo>
                <a:close/>
              </a:path>
            </a:pathLst>
          </a:cu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explore v. </a:t>
            </a:r>
            <a:r>
              <a:rPr lang="en-US" altLang="zh-CN" sz="2000" b="1" dirty="0">
                <a:latin typeface="Bell MT" panose="02020503060305020303" pitchFamily="18" charset="0"/>
              </a:rPr>
              <a:t>to travel to or around an area or a country in order to learn about it</a:t>
            </a:r>
            <a:endParaRPr lang="en-US" altLang="zh-CN" sz="2000" b="1" dirty="0">
              <a:latin typeface="Bell MT" panose="02020503060305020303" pitchFamily="18" charset="0"/>
            </a:endParaRPr>
          </a:p>
          <a:p>
            <a:r>
              <a:rPr lang="en-US" altLang="zh-CN" sz="2000" b="1" dirty="0">
                <a:latin typeface="Bell MT" panose="02020503060305020303" pitchFamily="18" charset="0"/>
              </a:rPr>
              <a:t>                 </a:t>
            </a:r>
            <a:r>
              <a:rPr lang="zh-CN" altLang="en-US" sz="28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勘探；勘查；探索；考察</a:t>
            </a:r>
            <a:endParaRPr lang="en-US" altLang="zh-CN" sz="28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599" y="2234709"/>
            <a:ext cx="106125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A day isn’t really long enough to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explore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the town.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latin typeface="Bell MT" panose="02020503060305020303" pitchFamily="18" charset="0"/>
              </a:rPr>
              <a:t>As soon as we arrived on the island we were eager to </a:t>
            </a:r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explore</a:t>
            </a:r>
            <a:r>
              <a:rPr lang="en-US" altLang="zh-CN" sz="2400" b="1" dirty="0">
                <a:latin typeface="Bell MT" panose="02020503060305020303" pitchFamily="18" charset="0"/>
              </a:rPr>
              <a:t>.</a:t>
            </a:r>
            <a:endParaRPr lang="en-US" altLang="zh-CN" sz="36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72653" y="3371917"/>
            <a:ext cx="10649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3.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I feel much more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confident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than I felt this morning. 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7" name="线形标注 1 6"/>
          <p:cNvSpPr/>
          <p:nvPr/>
        </p:nvSpPr>
        <p:spPr>
          <a:xfrm>
            <a:off x="6363853" y="3895137"/>
            <a:ext cx="5504873" cy="1334271"/>
          </a:xfrm>
          <a:prstGeom prst="borderCallout1">
            <a:avLst>
              <a:gd name="adj1" fmla="val 18750"/>
              <a:gd name="adj2" fmla="val -8333"/>
              <a:gd name="adj3" fmla="val -8453"/>
              <a:gd name="adj4" fmla="val -306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b="1" dirty="0">
                <a:latin typeface="Bell MT" panose="02020503060305020303" pitchFamily="18" charset="0"/>
              </a:rPr>
              <a:t>feeling sure about your own ability to do things and be successful</a:t>
            </a:r>
            <a:endParaRPr lang="en-US" altLang="zh-CN" sz="2400" b="1" dirty="0">
              <a:latin typeface="Bell MT" panose="02020503060305020303" pitchFamily="18" charset="0"/>
            </a:endParaRPr>
          </a:p>
          <a:p>
            <a:r>
              <a:rPr lang="zh-CN" altLang="en-US" sz="24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自信的；有自信心的</a:t>
            </a:r>
            <a:endParaRPr lang="zh-CN" altLang="en-US" sz="24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3274" y="4155806"/>
            <a:ext cx="58956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1) Are you confident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in</a:t>
            </a:r>
            <a:r>
              <a:rPr lang="en-US" altLang="zh-CN" sz="2800" b="1" dirty="0">
                <a:latin typeface="Bell MT" panose="02020503060305020303" pitchFamily="18" charset="0"/>
              </a:rPr>
              <a:t> his ability?  </a:t>
            </a:r>
            <a:endParaRPr lang="zh-CN" altLang="en-US" sz="2800" b="1" dirty="0"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latin typeface="Bell MT" panose="02020503060305020303" pitchFamily="18" charset="0"/>
              </a:rPr>
              <a:t>2) Are you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confident</a:t>
            </a:r>
            <a:r>
              <a:rPr lang="en-US" altLang="zh-CN" sz="2800" b="1" dirty="0">
                <a:latin typeface="Bell MT" panose="02020503060305020303" pitchFamily="18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about</a:t>
            </a:r>
            <a:r>
              <a:rPr lang="en-US" altLang="zh-CN" sz="2800" b="1" dirty="0">
                <a:latin typeface="Bell MT" panose="02020503060305020303" pitchFamily="18" charset="0"/>
              </a:rPr>
              <a:t> your senior high school life?</a:t>
            </a:r>
            <a:endParaRPr lang="en-US" altLang="zh-CN" sz="2800" b="1" dirty="0">
              <a:latin typeface="Bell MT" panose="02020503060305020303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12433" y="5801470"/>
            <a:ext cx="5703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confident adj. – confidence n.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6" grpId="0"/>
      <p:bldP spid="7" grpId="0" animBg="1"/>
      <p:bldP spid="8" grpId="0" build="p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050205" y="2105561"/>
            <a:ext cx="55418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002060"/>
                </a:solidFill>
                <a:latin typeface="Bell MT" panose="02020503060305020303" pitchFamily="18" charset="0"/>
              </a:rPr>
              <a:t>Language study</a:t>
            </a:r>
            <a:endParaRPr lang="en-US" altLang="zh-CN" sz="40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endParaRPr lang="en-US" altLang="zh-CN" sz="40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4000" b="1" dirty="0">
                <a:solidFill>
                  <a:srgbClr val="002060"/>
                </a:solidFill>
                <a:latin typeface="Bell MT" panose="02020503060305020303" pitchFamily="18" charset="0"/>
              </a:rPr>
              <a:t> Listening and speaking </a:t>
            </a:r>
            <a:endParaRPr lang="zh-CN" altLang="en-US" sz="40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3794" y="909484"/>
            <a:ext cx="3755923" cy="4532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zh-CN" sz="2800" b="1" kern="10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一位交换生</a:t>
            </a:r>
            <a:endParaRPr lang="en-US" altLang="zh-CN" sz="2800" b="1" kern="100" dirty="0">
              <a:solidFill>
                <a:srgbClr val="00206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zh-CN" sz="2800" b="1" kern="10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在报告厅</a:t>
            </a:r>
            <a:endParaRPr lang="en-US" altLang="zh-CN" sz="2800" b="1" kern="100" dirty="0">
              <a:solidFill>
                <a:srgbClr val="00206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zh-CN" sz="2800" b="1" kern="10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在注册办公室</a:t>
            </a:r>
            <a:endParaRPr lang="en-US" altLang="zh-CN" sz="2800" b="1" kern="100" dirty="0">
              <a:solidFill>
                <a:srgbClr val="00206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zh-CN" sz="2800" b="1" kern="10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在餐厅</a:t>
            </a:r>
            <a:endParaRPr lang="en-US" altLang="zh-CN" sz="2800" b="1" kern="1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zh-CN" sz="2800" b="1" kern="10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一位学校导师</a:t>
            </a:r>
            <a:endParaRPr lang="en-US" altLang="zh-CN" sz="2800" b="1" kern="100" dirty="0">
              <a:solidFill>
                <a:srgbClr val="00206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zh-CN" sz="2800" b="1" kern="10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在校园里</a:t>
            </a:r>
            <a:endParaRPr lang="en-US" altLang="zh-CN" sz="2800" b="1" kern="100" dirty="0">
              <a:solidFill>
                <a:srgbClr val="00206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zh-CN" sz="2800" b="1" kern="10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在正式场合</a:t>
            </a:r>
            <a:endParaRPr lang="zh-CN" altLang="en-US" sz="2800" dirty="0">
              <a:solidFill>
                <a:srgbClr val="00206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0555" y="78658"/>
            <a:ext cx="2212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Chunks  </a:t>
            </a:r>
            <a:r>
              <a:rPr lang="zh-CN" altLang="en-US" sz="28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词块</a:t>
            </a:r>
            <a:r>
              <a:rPr lang="en-US" altLang="zh-CN" sz="28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 </a:t>
            </a:r>
            <a:endParaRPr lang="zh-CN" altLang="en-US" sz="24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89987" y="786580"/>
            <a:ext cx="5171768" cy="4536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</a:rPr>
              <a:t>an exchange student</a:t>
            </a:r>
            <a:endParaRPr lang="en-US" altLang="zh-CN" sz="28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</a:rPr>
              <a:t>in the lecture hall </a:t>
            </a:r>
            <a:endParaRPr lang="en-US" altLang="zh-CN" sz="28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</a:rPr>
              <a:t>in the registration office</a:t>
            </a:r>
            <a:endParaRPr lang="en-US" altLang="zh-CN" sz="28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</a:rPr>
              <a:t>in the dining hall </a:t>
            </a:r>
            <a:endParaRPr lang="en-US" altLang="zh-CN" sz="28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</a:rPr>
              <a:t>a school adviser</a:t>
            </a:r>
            <a:endParaRPr lang="en-US" altLang="zh-CN" sz="28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</a:rPr>
              <a:t>on campus</a:t>
            </a:r>
            <a:endParaRPr lang="en-US" altLang="zh-CN" sz="28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</a:rPr>
              <a:t>in formal situations </a:t>
            </a:r>
            <a:endParaRPr lang="zh-CN" alt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1875" y="206779"/>
            <a:ext cx="4293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1.   an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exchange</a:t>
            </a:r>
            <a:r>
              <a:rPr lang="en-US" altLang="zh-CN" sz="2800" b="1" dirty="0">
                <a:latin typeface="Bell MT" panose="02020503060305020303" pitchFamily="18" charset="0"/>
              </a:rPr>
              <a:t> student 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4" name="文本框 2"/>
          <p:cNvSpPr txBox="1"/>
          <p:nvPr/>
        </p:nvSpPr>
        <p:spPr>
          <a:xfrm>
            <a:off x="326884" y="3051541"/>
            <a:ext cx="4402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 v. 1) give and receive </a:t>
            </a:r>
            <a:r>
              <a:rPr lang="zh-CN" altLang="en-US" sz="28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交换</a:t>
            </a:r>
            <a:r>
              <a:rPr lang="en-US" altLang="zh-CN" sz="2800" b="1" dirty="0">
                <a:latin typeface="Bell MT" panose="02020503060305020303" pitchFamily="18" charset="0"/>
              </a:rPr>
              <a:t> 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5" name="文本框 2"/>
          <p:cNvSpPr txBox="1"/>
          <p:nvPr/>
        </p:nvSpPr>
        <p:spPr>
          <a:xfrm>
            <a:off x="497459" y="3607431"/>
            <a:ext cx="10649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All the students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exchanged gifts </a:t>
            </a:r>
            <a:r>
              <a:rPr lang="en-US" altLang="zh-CN" sz="2800" b="1" dirty="0">
                <a:latin typeface="Bell MT" panose="02020503060305020303" pitchFamily="18" charset="0"/>
              </a:rPr>
              <a:t>at the graduation ceremony.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32" y="4253700"/>
            <a:ext cx="114083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Bell MT" panose="02020503060305020303" pitchFamily="18" charset="0"/>
              </a:rPr>
              <a:t>2) </a:t>
            </a:r>
            <a:r>
              <a:rPr lang="en-US" altLang="zh-CN" sz="2800" b="1" dirty="0">
                <a:latin typeface="Bell MT" panose="02020503060305020303" pitchFamily="18" charset="0"/>
              </a:rPr>
              <a:t>to change an amount of one currency for an equal value of another</a:t>
            </a:r>
            <a:r>
              <a:rPr lang="en-US" altLang="zh-CN" sz="2800" dirty="0">
                <a:latin typeface="Bell MT" panose="02020503060305020303" pitchFamily="18" charset="0"/>
              </a:rPr>
              <a:t> </a:t>
            </a:r>
            <a:endParaRPr lang="en-US" altLang="zh-CN" sz="2800" dirty="0">
              <a:latin typeface="Bell MT" panose="02020503060305020303" pitchFamily="18" charset="0"/>
            </a:endParaRPr>
          </a:p>
          <a:p>
            <a:r>
              <a:rPr lang="en-US" altLang="zh-CN" sz="2800" dirty="0">
                <a:latin typeface="Bell MT" panose="02020503060305020303" pitchFamily="18" charset="0"/>
              </a:rPr>
              <a:t> </a:t>
            </a:r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兑换；汇兑</a:t>
            </a:r>
            <a:endParaRPr lang="en-US" altLang="zh-CN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400" b="1" dirty="0">
                <a:solidFill>
                  <a:srgbClr val="FF0000"/>
                </a:solidFill>
              </a:rPr>
              <a:t>exchange A for B</a:t>
            </a:r>
            <a:r>
              <a:rPr lang="en-US" altLang="zh-CN" sz="2400" dirty="0">
                <a:solidFill>
                  <a:srgbClr val="FF0000"/>
                </a:solidFill>
              </a:rPr>
              <a:t> </a:t>
            </a:r>
            <a:endParaRPr lang="en-US" altLang="zh-CN" sz="2400" dirty="0">
              <a:solidFill>
                <a:srgbClr val="FF0000"/>
              </a:solidFill>
            </a:endParaRPr>
          </a:p>
          <a:p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你可在旅馆把你的钱兑换成美元。</a:t>
            </a:r>
            <a:endParaRPr lang="zh-CN" altLang="en-US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400" b="1" dirty="0"/>
              <a:t>You can </a:t>
            </a:r>
            <a:r>
              <a:rPr lang="en-US" altLang="zh-CN" sz="2400" b="1" dirty="0">
                <a:solidFill>
                  <a:srgbClr val="FF0000"/>
                </a:solidFill>
              </a:rPr>
              <a:t>exchange</a:t>
            </a:r>
            <a:r>
              <a:rPr lang="en-US" altLang="zh-CN" sz="2400" b="1" dirty="0"/>
              <a:t> your currency </a:t>
            </a:r>
            <a:r>
              <a:rPr lang="en-US" altLang="zh-CN" sz="2400" b="1" dirty="0">
                <a:solidFill>
                  <a:srgbClr val="FF0000"/>
                </a:solidFill>
              </a:rPr>
              <a:t>for</a:t>
            </a:r>
            <a:r>
              <a:rPr lang="en-US" altLang="zh-CN" sz="2400" b="1" dirty="0"/>
              <a:t> dollars in the hotel.</a:t>
            </a:r>
            <a:endParaRPr lang="en-US" altLang="zh-CN" sz="2400" b="1" dirty="0"/>
          </a:p>
        </p:txBody>
      </p:sp>
      <p:sp>
        <p:nvSpPr>
          <p:cNvPr id="7" name="文本框 2"/>
          <p:cNvSpPr txBox="1"/>
          <p:nvPr/>
        </p:nvSpPr>
        <p:spPr>
          <a:xfrm>
            <a:off x="486918" y="920123"/>
            <a:ext cx="4061664" cy="954107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err="1">
                <a:latin typeface="Bell MT" panose="02020503060305020303" pitchFamily="18" charset="0"/>
              </a:rPr>
              <a:t>ex+change</a:t>
            </a:r>
            <a:r>
              <a:rPr lang="en-US" altLang="zh-CN" sz="2800" b="1" dirty="0">
                <a:latin typeface="Bell MT" panose="02020503060305020303" pitchFamily="18" charset="0"/>
              </a:rPr>
              <a:t>=exchange n. </a:t>
            </a:r>
            <a:r>
              <a:rPr lang="zh-CN" altLang="en-US" sz="28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交流，交换</a:t>
            </a:r>
            <a:endParaRPr lang="zh-CN" altLang="en-US" sz="28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8" name="文本框 2"/>
          <p:cNvSpPr txBox="1"/>
          <p:nvPr/>
        </p:nvSpPr>
        <p:spPr>
          <a:xfrm>
            <a:off x="5822087" y="62228"/>
            <a:ext cx="6131370" cy="3539430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an exchange student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exchange </a:t>
            </a:r>
            <a:r>
              <a:rPr lang="en-US" altLang="zh-CN" sz="2800" b="1">
                <a:solidFill>
                  <a:srgbClr val="002060"/>
                </a:solidFill>
                <a:latin typeface="Bell MT" panose="02020503060305020303" pitchFamily="18" charset="0"/>
              </a:rPr>
              <a:t>programmes   </a:t>
            </a:r>
            <a:r>
              <a:rPr lang="zh-CN" altLang="en-US" sz="28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交流项目</a:t>
            </a:r>
            <a:endParaRPr lang="en-US" altLang="zh-CN" sz="28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exchange teachers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互派的教师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foreign exchange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外汇（市场）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stock exchange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证券交易所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an exchange of glances 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交换眼神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an exchange of information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</a:t>
            </a:r>
            <a:r>
              <a:rPr lang="zh-CN" altLang="en-US" sz="28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交换信息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in exchange for </a:t>
            </a:r>
            <a:r>
              <a:rPr lang="en-US" altLang="zh-CN" sz="2800" b="1" dirty="0" err="1">
                <a:solidFill>
                  <a:srgbClr val="002060"/>
                </a:solidFill>
                <a:latin typeface="Bell MT" panose="02020503060305020303" pitchFamily="18" charset="0"/>
              </a:rPr>
              <a:t>sth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. </a:t>
            </a:r>
            <a:r>
              <a:rPr lang="zh-CN" altLang="en-US" sz="28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作为</a:t>
            </a:r>
            <a:r>
              <a:rPr lang="en-US" altLang="zh-CN" sz="28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…</a:t>
            </a:r>
            <a:r>
              <a:rPr lang="zh-CN" altLang="en-US" sz="28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的交换</a:t>
            </a:r>
            <a:endParaRPr lang="zh-CN" altLang="en-US" sz="28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1600" y="2035909"/>
            <a:ext cx="58220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Arial Narrow" panose="020B0606020202030204" pitchFamily="34" charset="0"/>
              </a:rPr>
              <a:t>She is going </a:t>
            </a:r>
            <a:r>
              <a:rPr lang="en-US" altLang="zh-CN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on an exchange </a:t>
            </a:r>
            <a:r>
              <a:rPr lang="en-US" altLang="zh-CN" sz="2800" b="1" dirty="0">
                <a:latin typeface="Arial Narrow" panose="020B0606020202030204" pitchFamily="34" charset="0"/>
              </a:rPr>
              <a:t>to Paris. </a:t>
            </a:r>
            <a:endParaRPr lang="en-US" altLang="zh-CN" sz="2800" b="1" dirty="0">
              <a:latin typeface="Arial Narrow" panose="020B0606020202030204" pitchFamily="34" charset="0"/>
            </a:endParaRPr>
          </a:p>
          <a:p>
            <a:r>
              <a:rPr lang="zh-CN" altLang="en-US" sz="28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她将去巴黎交流访问。</a:t>
            </a:r>
            <a:endParaRPr lang="zh-CN" altLang="en-US" sz="28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build="p"/>
      <p:bldP spid="7" grpId="0" animBg="1"/>
      <p:bldP spid="8" grpId="0" animBg="1" build="p"/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1875" y="206779"/>
            <a:ext cx="4293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2. in the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lecture</a:t>
            </a:r>
            <a:r>
              <a:rPr lang="en-US" altLang="zh-CN" sz="2800" b="1" dirty="0">
                <a:latin typeface="Bell MT" panose="02020503060305020303" pitchFamily="18" charset="0"/>
              </a:rPr>
              <a:t> hall    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1778" y="914399"/>
            <a:ext cx="11518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Bell MT" panose="02020503060305020303" pitchFamily="18" charset="0"/>
              </a:rPr>
              <a:t>1) n. </a:t>
            </a:r>
            <a:r>
              <a:rPr lang="en-US" altLang="zh-CN" sz="2400" dirty="0"/>
              <a:t>a talk that is given to a group of people to teach them about a particular subject </a:t>
            </a:r>
            <a:r>
              <a:rPr lang="zh-CN" altLang="en-US" sz="24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讲座，讲课，演讲</a:t>
            </a:r>
            <a:endParaRPr lang="zh-CN" altLang="en-US" sz="24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31442" y="1420008"/>
            <a:ext cx="526831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听讲座</a:t>
            </a:r>
            <a:r>
              <a:rPr lang="zh-CN" altLang="en-US" sz="2400" dirty="0">
                <a:solidFill>
                  <a:srgbClr val="002060"/>
                </a:solidFill>
              </a:rPr>
              <a:t>：</a:t>
            </a:r>
            <a:r>
              <a:rPr lang="en-US" altLang="zh-CN" sz="2400" dirty="0">
                <a:solidFill>
                  <a:srgbClr val="002060"/>
                </a:solidFill>
              </a:rPr>
              <a:t>to </a:t>
            </a:r>
            <a:r>
              <a:rPr lang="en-US" altLang="zh-CN" sz="2400" b="1" dirty="0">
                <a:solidFill>
                  <a:srgbClr val="002060"/>
                </a:solidFill>
              </a:rPr>
              <a:t>go to/attend a lecture</a:t>
            </a:r>
            <a:endParaRPr lang="en-US" altLang="zh-CN" sz="2400" dirty="0">
              <a:solidFill>
                <a:srgbClr val="002060"/>
              </a:solidFill>
            </a:endParaRPr>
          </a:p>
          <a:p>
            <a:r>
              <a:rPr lang="zh-CN" altLang="en-US" sz="24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做讲座</a:t>
            </a:r>
            <a:r>
              <a:rPr lang="zh-CN" altLang="en-US" sz="2400" dirty="0">
                <a:solidFill>
                  <a:srgbClr val="002060"/>
                </a:solidFill>
              </a:rPr>
              <a:t>： </a:t>
            </a:r>
            <a:r>
              <a:rPr lang="en-US" altLang="zh-CN" sz="2400" dirty="0">
                <a:solidFill>
                  <a:srgbClr val="002060"/>
                </a:solidFill>
              </a:rPr>
              <a:t>to </a:t>
            </a:r>
            <a:r>
              <a:rPr lang="en-US" altLang="zh-CN" sz="2400" b="1" dirty="0">
                <a:solidFill>
                  <a:srgbClr val="002060"/>
                </a:solidFill>
              </a:rPr>
              <a:t>give/deliver a lecture</a:t>
            </a:r>
            <a:endParaRPr lang="zh-CN" altLang="en-US" sz="24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6130" y="2251005"/>
            <a:ext cx="108808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2</a:t>
            </a:r>
            <a:r>
              <a:rPr lang="zh-CN" altLang="en-US" sz="2400" dirty="0"/>
              <a:t>） </a:t>
            </a:r>
            <a:r>
              <a:rPr lang="en-US" altLang="zh-CN" sz="2400" dirty="0"/>
              <a:t>a long, angry talk that somebody gives to one person or a group of people because they have done something wrong</a:t>
            </a:r>
            <a:r>
              <a:rPr lang="zh-CN" altLang="en-US" sz="2400" dirty="0"/>
              <a:t>（</a:t>
            </a:r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冗长的）教训，训斥，谴责</a:t>
            </a:r>
            <a:endParaRPr lang="zh-CN" altLang="en-US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1778" y="3082002"/>
            <a:ext cx="1112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我知道我该停止玩游戏，别再教训我了。</a:t>
            </a:r>
            <a:endParaRPr lang="zh-CN" altLang="en-US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400" dirty="0"/>
              <a:t>I know I should stop playing computer games—don't give me </a:t>
            </a:r>
            <a:r>
              <a:rPr lang="en-US" altLang="zh-CN" sz="2400" b="1" dirty="0">
                <a:solidFill>
                  <a:srgbClr val="FF0000"/>
                </a:solidFill>
              </a:rPr>
              <a:t>a lecture </a:t>
            </a:r>
            <a:r>
              <a:rPr lang="en-US" altLang="zh-CN" sz="2400" dirty="0"/>
              <a:t>about it.</a:t>
            </a:r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65758" y="3912999"/>
            <a:ext cx="5306454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altLang="zh-CN" sz="2800" u="sng" dirty="0">
                <a:solidFill>
                  <a:schemeClr val="bg1"/>
                </a:solidFill>
              </a:rPr>
              <a:t>lecture v. </a:t>
            </a:r>
            <a:r>
              <a:rPr lang="zh-CN" altLang="en-US" sz="2800" u="sng" dirty="0">
                <a:solidFill>
                  <a:schemeClr val="bg1"/>
                </a:solidFill>
              </a:rPr>
              <a:t> </a:t>
            </a:r>
            <a:r>
              <a:rPr lang="en-US" altLang="zh-CN" sz="2800" u="sng" dirty="0">
                <a:solidFill>
                  <a:schemeClr val="bg1"/>
                </a:solidFill>
              </a:rPr>
              <a:t>give a talk or criticize </a:t>
            </a:r>
            <a:endParaRPr lang="zh-CN" altLang="en-US" sz="2800" u="sng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1778" y="4521348"/>
            <a:ext cx="113230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华文行楷" panose="02010800040101010101" pitchFamily="2" charset="-122"/>
                <a:ea typeface="华文行楷" panose="02010800040101010101" pitchFamily="2" charset="-122"/>
              </a:rPr>
              <a:t>他在浙江大学教英国文学。</a:t>
            </a:r>
            <a:endParaRPr lang="en-US" altLang="zh-CN" sz="28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800" dirty="0"/>
              <a:t>He </a:t>
            </a:r>
            <a:r>
              <a:rPr lang="en-US" altLang="zh-CN" sz="2800" dirty="0">
                <a:solidFill>
                  <a:srgbClr val="FF0000"/>
                </a:solidFill>
              </a:rPr>
              <a:t>lectures on </a:t>
            </a:r>
            <a:r>
              <a:rPr lang="en-US" altLang="zh-CN" sz="2800" dirty="0"/>
              <a:t>British Literature in Zhejiang University.</a:t>
            </a:r>
            <a:endParaRPr lang="zh-CN" alt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71876" y="5475455"/>
            <a:ext cx="9786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lecture somebody about/on something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他对我的衣着总是指手画脚的。</a:t>
            </a:r>
            <a:endParaRPr lang="zh-CN" altLang="en-US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400" dirty="0"/>
              <a:t> He's always </a:t>
            </a:r>
            <a:r>
              <a:rPr lang="en-US" altLang="zh-CN" sz="2400" dirty="0">
                <a:solidFill>
                  <a:srgbClr val="FF0000"/>
                </a:solidFill>
              </a:rPr>
              <a:t>lecturing</a:t>
            </a:r>
            <a:r>
              <a:rPr lang="en-US" altLang="zh-CN" sz="2400" dirty="0"/>
              <a:t> me </a:t>
            </a:r>
            <a:r>
              <a:rPr lang="en-US" altLang="zh-CN" sz="2400" dirty="0">
                <a:solidFill>
                  <a:srgbClr val="FF0000"/>
                </a:solidFill>
              </a:rPr>
              <a:t>about</a:t>
            </a:r>
            <a:r>
              <a:rPr lang="en-US" altLang="zh-CN" sz="2400" dirty="0"/>
              <a:t> the way I dress.</a:t>
            </a:r>
            <a:endParaRPr lang="zh-CN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9" grpId="0" animBg="1" build="p"/>
      <p:bldP spid="10" grpId="0"/>
      <p:bldP spid="11" grpId="0" build="p"/>
      <p:bldP spid="12" grpId="0" animBg="1"/>
      <p:bldP spid="13" grpId="0" build="p"/>
      <p:bldP spid="1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214" y="225911"/>
            <a:ext cx="461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3. in the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registration</a:t>
            </a:r>
            <a:r>
              <a:rPr lang="en-US" altLang="zh-CN" sz="2800" b="1" dirty="0">
                <a:latin typeface="Bell MT" panose="02020503060305020303" pitchFamily="18" charset="0"/>
              </a:rPr>
              <a:t> office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8791" y="749131"/>
            <a:ext cx="2441986" cy="5232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registration n.  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9698" y="1318968"/>
            <a:ext cx="119123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n-US" altLang="zh-CN" sz="2400" dirty="0"/>
              <a:t>the act of making an official record of something/somebody </a:t>
            </a:r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登记；注册；挂号</a:t>
            </a:r>
            <a:endParaRPr lang="en-US" altLang="zh-CN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400" dirty="0"/>
              <a:t>     </a:t>
            </a:r>
            <a:r>
              <a:rPr lang="en-US" altLang="zh-CN" sz="2400" dirty="0">
                <a:solidFill>
                  <a:srgbClr val="FF0000"/>
                </a:solidFill>
              </a:rPr>
              <a:t>registration fees   </a:t>
            </a:r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注册费</a:t>
            </a:r>
            <a:r>
              <a:rPr lang="zh-CN" altLang="en-US" sz="2400" dirty="0"/>
              <a:t>    </a:t>
            </a:r>
            <a:endParaRPr lang="en-US" altLang="zh-CN" sz="2400" dirty="0"/>
          </a:p>
          <a:p>
            <a:r>
              <a:rPr lang="en-US" altLang="zh-CN" sz="2400" dirty="0"/>
              <a:t>     </a:t>
            </a:r>
            <a:r>
              <a:rPr lang="en-US" altLang="zh-CN" sz="2400" dirty="0">
                <a:solidFill>
                  <a:srgbClr val="FF0000"/>
                </a:solidFill>
              </a:rPr>
              <a:t>the registration </a:t>
            </a:r>
            <a:r>
              <a:rPr lang="en-US" altLang="zh-CN" sz="2400" dirty="0"/>
              <a:t>of students for a course </a:t>
            </a:r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学生的选课登记</a:t>
            </a:r>
            <a:endParaRPr lang="en-US" altLang="zh-CN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400" dirty="0"/>
              <a:t>    </a:t>
            </a:r>
            <a:r>
              <a:rPr lang="en-US" altLang="zh-CN" sz="2400" dirty="0">
                <a:solidFill>
                  <a:srgbClr val="FF0000"/>
                </a:solidFill>
              </a:rPr>
              <a:t>registration</a:t>
            </a:r>
            <a:r>
              <a:rPr lang="en-US" altLang="zh-CN" sz="2400" dirty="0"/>
              <a:t> number= license (plate) number  </a:t>
            </a:r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车辆的登记号码；牌照号码</a:t>
            </a:r>
            <a:endParaRPr lang="zh-CN" altLang="en-US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9697" y="2888628"/>
            <a:ext cx="2097743" cy="5232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Bell MT" panose="02020503060305020303" pitchFamily="18" charset="0"/>
              </a:rPr>
              <a:t>register v. n. </a:t>
            </a:r>
            <a:endParaRPr lang="zh-CN" altLang="en-US" sz="2800" dirty="0">
              <a:latin typeface="Bell MT" panose="020205030603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1969" y="3528508"/>
            <a:ext cx="11058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1) to record your/somebody’s/something’s name on an official list  </a:t>
            </a:r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登记；注册</a:t>
            </a:r>
            <a:endParaRPr lang="zh-CN" altLang="en-US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989" y="3990173"/>
            <a:ext cx="4679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注册公司／商标</a:t>
            </a:r>
            <a:endParaRPr lang="zh-CN" altLang="en-US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400" dirty="0"/>
              <a:t>to </a:t>
            </a:r>
            <a:r>
              <a:rPr lang="en-US" altLang="zh-CN" sz="2400" dirty="0">
                <a:solidFill>
                  <a:srgbClr val="FF0000"/>
                </a:solidFill>
              </a:rPr>
              <a:t>register</a:t>
            </a:r>
            <a:r>
              <a:rPr lang="en-US" altLang="zh-CN" sz="2400" dirty="0"/>
              <a:t> a company/trademark</a:t>
            </a:r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741224" y="4031634"/>
            <a:ext cx="2807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挂号信</a:t>
            </a:r>
            <a:endParaRPr lang="zh-CN" altLang="en-US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400" dirty="0"/>
              <a:t>a </a:t>
            </a:r>
            <a:r>
              <a:rPr lang="en-US" altLang="zh-CN" sz="2400" dirty="0">
                <a:solidFill>
                  <a:srgbClr val="FF0000"/>
                </a:solidFill>
              </a:rPr>
              <a:t>registered</a:t>
            </a:r>
            <a:r>
              <a:rPr lang="en-US" altLang="zh-CN" sz="2400" dirty="0"/>
              <a:t> letter</a:t>
            </a:r>
            <a:endParaRPr lang="zh-CN" alt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4518" y="4904092"/>
            <a:ext cx="348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2) n. list of names </a:t>
            </a:r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名单</a:t>
            </a:r>
            <a:endParaRPr lang="zh-CN" altLang="en-US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49850" y="4837721"/>
            <a:ext cx="3903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点名</a:t>
            </a:r>
            <a:r>
              <a:rPr lang="zh-CN" altLang="en-US" sz="2400" dirty="0"/>
              <a:t> </a:t>
            </a:r>
            <a:endParaRPr lang="en-US" altLang="zh-CN" sz="2400" dirty="0"/>
          </a:p>
          <a:p>
            <a:r>
              <a:rPr lang="en-US" altLang="zh-CN" sz="2400" dirty="0"/>
              <a:t>call/take the </a:t>
            </a:r>
            <a:r>
              <a:rPr lang="en-US" altLang="zh-CN" sz="2400" dirty="0">
                <a:solidFill>
                  <a:srgbClr val="FF0000"/>
                </a:solidFill>
              </a:rPr>
              <a:t>register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8791" y="5852558"/>
            <a:ext cx="297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3) n. machine </a:t>
            </a:r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机器</a:t>
            </a:r>
            <a:endParaRPr lang="zh-CN" altLang="en-US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53436" y="5715275"/>
            <a:ext cx="2282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收款台</a:t>
            </a:r>
            <a:endParaRPr lang="en-US" altLang="zh-CN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400" dirty="0"/>
              <a:t> cash </a:t>
            </a:r>
            <a:r>
              <a:rPr lang="en-US" altLang="zh-CN" sz="2400" dirty="0">
                <a:solidFill>
                  <a:srgbClr val="FF0000"/>
                </a:solidFill>
              </a:rPr>
              <a:t>register</a:t>
            </a:r>
            <a:r>
              <a:rPr lang="en-US" altLang="zh-CN" sz="2400" dirty="0"/>
              <a:t> </a:t>
            </a:r>
            <a:endParaRPr lang="zh-CN" alt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493510" y="4870907"/>
            <a:ext cx="3198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华文行楷" panose="02010800040101010101" pitchFamily="2" charset="-122"/>
                <a:ea typeface="华文行楷" panose="02010800040101010101" pitchFamily="2" charset="-122"/>
              </a:rPr>
              <a:t>点名册</a:t>
            </a:r>
            <a:endParaRPr lang="en-US" altLang="zh-CN" sz="2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400" dirty="0"/>
              <a:t> a class </a:t>
            </a:r>
            <a:r>
              <a:rPr lang="en-US" altLang="zh-CN" sz="2400" dirty="0">
                <a:solidFill>
                  <a:srgbClr val="FF0000"/>
                </a:solidFill>
              </a:rPr>
              <a:t>register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TextBox 11"/>
          <p:cNvSpPr txBox="1"/>
          <p:nvPr/>
        </p:nvSpPr>
        <p:spPr>
          <a:xfrm>
            <a:off x="5334346" y="3973538"/>
            <a:ext cx="2807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注册一门课程</a:t>
            </a:r>
            <a:endParaRPr lang="en-US" altLang="zh-CN" sz="24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register for a class</a:t>
            </a:r>
            <a:endParaRPr lang="zh-CN" altLang="en-US" sz="2400" b="1" dirty="0">
              <a:solidFill>
                <a:srgbClr val="FF000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 build="p"/>
      <p:bldP spid="9" grpId="0" animBg="1"/>
      <p:bldP spid="10" grpId="0"/>
      <p:bldP spid="11" grpId="0"/>
      <p:bldP spid="12" grpId="0" build="p"/>
      <p:bldP spid="13" grpId="0"/>
      <p:bldP spid="14" grpId="0" build="p"/>
      <p:bldP spid="15" grpId="0"/>
      <p:bldP spid="16" grpId="0" build="p"/>
      <p:bldP spid="17" grpId="0" build="p"/>
      <p:bldP spid="1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9510" y="1124744"/>
            <a:ext cx="8230743" cy="198009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Bell MT" panose="02020503060305020303" pitchFamily="18" charset="0"/>
                <a:ea typeface="汉仪大黑简" panose="02010609000101010101" pitchFamily="49" charset="-122"/>
                <a:cs typeface="Times New Roman" panose="02020603050405020304" pitchFamily="18" charset="0"/>
              </a:rPr>
              <a:t>Reading for Writing</a:t>
            </a:r>
            <a:endParaRPr lang="en-US" sz="4800" b="1" dirty="0">
              <a:solidFill>
                <a:srgbClr val="002060"/>
              </a:solidFill>
              <a:latin typeface="Bell MT" panose="02020503060305020303" pitchFamily="18" charset="0"/>
              <a:ea typeface="汉仪大黑简" panose="0201060900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en-US" sz="4265" b="1" dirty="0">
              <a:latin typeface="Bell MT" panose="02020503060305020303" pitchFamily="18" charset="0"/>
              <a:ea typeface="汉仪大黑简" panose="0201060900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b="1" dirty="0">
                <a:solidFill>
                  <a:srgbClr val="0070C0"/>
                </a:solidFill>
                <a:latin typeface="Bell MT" panose="02020503060305020303" pitchFamily="18" charset="0"/>
                <a:ea typeface="汉仪大黑简" panose="02010609000101010101" pitchFamily="49" charset="-122"/>
                <a:cs typeface="Times New Roman" panose="02020603050405020304" pitchFamily="18" charset="0"/>
              </a:rPr>
              <a:t>Language study                                                </a:t>
            </a:r>
            <a:endParaRPr lang="en-US" altLang="en-US" sz="2400" b="1" dirty="0">
              <a:solidFill>
                <a:srgbClr val="0070C0"/>
              </a:solidFill>
              <a:latin typeface="Bell MT" panose="02020503060305020303" pitchFamily="18" charset="0"/>
              <a:ea typeface="汉仪大黑简" panose="0201060900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251239" y="161302"/>
            <a:ext cx="6363437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735" b="1" u="sng" dirty="0">
                <a:solidFill>
                  <a:srgbClr val="FF0000"/>
                </a:solidFill>
                <a:latin typeface="Bell MT" panose="02020503060305020303" pitchFamily="18" charset="0"/>
              </a:rPr>
              <a:t>Language features (</a:t>
            </a:r>
            <a:r>
              <a:rPr lang="zh-CN" altLang="en-US" sz="3735" b="1" u="sng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语言特点</a:t>
            </a:r>
            <a:r>
              <a:rPr lang="en-US" altLang="zh-CN" sz="3735" b="1" u="sng" dirty="0">
                <a:solidFill>
                  <a:srgbClr val="FF0000"/>
                </a:solidFill>
                <a:latin typeface="Bell MT" panose="02020503060305020303" pitchFamily="18" charset="0"/>
              </a:rPr>
              <a:t>)</a:t>
            </a:r>
            <a:endParaRPr lang="zh-CN" altLang="en-US" sz="3735" b="1" u="sng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pic>
        <p:nvPicPr>
          <p:cNvPr id="11" name="图片 10" descr="MC4@57QPR6OE20]][@LZ{CM"/>
          <p:cNvPicPr>
            <a:picLocks noChangeAspect="1"/>
          </p:cNvPicPr>
          <p:nvPr/>
        </p:nvPicPr>
        <p:blipFill>
          <a:blip r:embed="rId1"/>
          <a:srcRect l="15938" t="10745" r="18440" b="46909"/>
          <a:stretch>
            <a:fillRect/>
          </a:stretch>
        </p:blipFill>
        <p:spPr>
          <a:xfrm>
            <a:off x="8592278" y="1124744"/>
            <a:ext cx="1750060" cy="1736091"/>
          </a:xfrm>
          <a:prstGeom prst="ellipse">
            <a:avLst/>
          </a:prstGeom>
        </p:spPr>
      </p:pic>
      <p:pic>
        <p:nvPicPr>
          <p:cNvPr id="12" name="图片 11" descr="C~4)Y@ZZZ8TOU0ON$F}GRYI"/>
          <p:cNvPicPr>
            <a:picLocks noChangeAspect="1"/>
          </p:cNvPicPr>
          <p:nvPr/>
        </p:nvPicPr>
        <p:blipFill>
          <a:blip r:embed="rId2"/>
          <a:srcRect l="18799" t="9847" r="14099" b="45501"/>
          <a:stretch>
            <a:fillRect/>
          </a:stretch>
        </p:blipFill>
        <p:spPr>
          <a:xfrm>
            <a:off x="1391478" y="1219482"/>
            <a:ext cx="1988881" cy="1730132"/>
          </a:xfrm>
          <a:prstGeom prst="ellipse">
            <a:avLst/>
          </a:prstGeom>
        </p:spPr>
      </p:pic>
      <p:graphicFrame>
        <p:nvGraphicFramePr>
          <p:cNvPr id="4" name="表格 7"/>
          <p:cNvGraphicFramePr>
            <a:graphicFrameLocks noGrp="1"/>
          </p:cNvGraphicFramePr>
          <p:nvPr/>
        </p:nvGraphicFramePr>
        <p:xfrm>
          <a:off x="479376" y="2998045"/>
          <a:ext cx="11233249" cy="3599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245"/>
                <a:gridCol w="3744416"/>
                <a:gridCol w="5280588"/>
              </a:tblGrid>
              <a:tr h="806400">
                <a:tc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 marL="121920" marR="121920" marT="60960" marB="6096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/>
                        <a:t>Ann Wells</a:t>
                      </a:r>
                      <a:endParaRPr lang="zh-CN" altLang="en-US" sz="2400" dirty="0"/>
                    </a:p>
                  </a:txBody>
                  <a:tcPr marL="121920" marR="121920" marT="60960" marB="6096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/>
                        <a:t>Thando Gowon</a:t>
                      </a:r>
                      <a:endParaRPr lang="zh-CN" altLang="en-US" sz="2400" dirty="0"/>
                    </a:p>
                  </a:txBody>
                  <a:tcPr marL="121920" marR="121920" marT="60960" marB="60960">
                    <a:solidFill>
                      <a:schemeClr val="accent1"/>
                    </a:solidFill>
                  </a:tcPr>
                </a:tc>
              </a:tr>
              <a:tr h="1199647"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rgbClr val="FFFF00"/>
                          </a:solidFill>
                        </a:rPr>
                        <a:t>Personality</a:t>
                      </a:r>
                      <a:endParaRPr lang="zh-CN" alt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 marL="121920" marR="121920" marT="60960" marB="6096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400"/>
                    </a:p>
                  </a:txBody>
                  <a:tcPr marL="121920" marR="121920" marT="60960" marB="6096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 marL="121920" marR="121920" marT="60960" marB="60960">
                    <a:solidFill>
                      <a:schemeClr val="accent1"/>
                    </a:solidFill>
                  </a:tcPr>
                </a:tc>
              </a:tr>
              <a:tr h="1593261"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rgbClr val="FFFF00"/>
                          </a:solidFill>
                        </a:rPr>
                        <a:t>Learning style </a:t>
                      </a:r>
                      <a:endParaRPr lang="zh-CN" alt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 marL="121920" marR="121920" marT="60960" marB="6096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400"/>
                    </a:p>
                  </a:txBody>
                  <a:tcPr marL="121920" marR="121920" marT="60960" marB="6096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 marL="121920" marR="121920" marT="60960" marB="6096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2735627" y="3903074"/>
            <a:ext cx="4380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FF00"/>
                </a:solidFill>
              </a:rPr>
              <a:t>an active person, </a:t>
            </a:r>
            <a:endParaRPr lang="en-US" altLang="zh-CN" sz="2400" b="1" dirty="0">
              <a:solidFill>
                <a:srgbClr val="FFFF00"/>
              </a:solidFill>
            </a:endParaRPr>
          </a:p>
          <a:p>
            <a:r>
              <a:rPr lang="en-US" altLang="zh-CN" sz="2400" b="1" dirty="0">
                <a:solidFill>
                  <a:srgbClr val="FFFF00"/>
                </a:solidFill>
              </a:rPr>
              <a:t>am curious about everything</a:t>
            </a:r>
            <a:endParaRPr lang="zh-CN" altLang="en-US" sz="2400" b="1" dirty="0">
              <a:solidFill>
                <a:srgbClr val="FFFF0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576054" y="3708934"/>
            <a:ext cx="2701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FF00"/>
                </a:solidFill>
              </a:rPr>
              <a:t>look good, </a:t>
            </a:r>
            <a:endParaRPr lang="en-US" altLang="zh-CN" sz="2400" b="1" dirty="0">
              <a:solidFill>
                <a:srgbClr val="FFFF00"/>
              </a:solidFill>
            </a:endParaRPr>
          </a:p>
          <a:p>
            <a:r>
              <a:rPr lang="en-US" altLang="zh-CN" sz="2400" b="1" dirty="0">
                <a:solidFill>
                  <a:srgbClr val="FFFF00"/>
                </a:solidFill>
              </a:rPr>
              <a:t>think fast</a:t>
            </a:r>
            <a:endParaRPr lang="en-US" altLang="zh-CN" sz="2400" b="1" dirty="0">
              <a:solidFill>
                <a:srgbClr val="FFFF00"/>
              </a:solidFill>
            </a:endParaRPr>
          </a:p>
          <a:p>
            <a:r>
              <a:rPr lang="en-US" altLang="zh-CN" sz="2400" b="1" dirty="0">
                <a:solidFill>
                  <a:srgbClr val="FFFF00"/>
                </a:solidFill>
              </a:rPr>
              <a:t> play hard</a:t>
            </a:r>
            <a:endParaRPr lang="zh-CN" altLang="en-US" sz="2400" b="1" dirty="0">
              <a:solidFill>
                <a:srgbClr val="FFFF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735627" y="5165897"/>
            <a:ext cx="41202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FF00"/>
                </a:solidFill>
              </a:rPr>
              <a:t>I often ask questions ,but I learn best by doing.</a:t>
            </a:r>
            <a:endParaRPr lang="zh-CN" altLang="en-US" sz="2400" b="1" dirty="0">
              <a:solidFill>
                <a:srgbClr val="FFFF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452415" y="4999951"/>
            <a:ext cx="5194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FF00"/>
                </a:solidFill>
              </a:rPr>
              <a:t>You’ll never see me without a book or a pen.</a:t>
            </a:r>
            <a:endParaRPr lang="en-US" altLang="zh-CN" sz="2400" b="1" dirty="0">
              <a:solidFill>
                <a:srgbClr val="FFFF00"/>
              </a:solidFill>
            </a:endParaRPr>
          </a:p>
          <a:p>
            <a:r>
              <a:rPr lang="en-US" altLang="zh-CN" sz="2400" b="1" dirty="0">
                <a:solidFill>
                  <a:srgbClr val="FFFF00"/>
                </a:solidFill>
              </a:rPr>
              <a:t>If I am not in class, I’m either in the library or in the computer lab.</a:t>
            </a:r>
            <a:endParaRPr lang="zh-CN" alt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build="p"/>
      <p:bldP spid="22" grpId="0" build="p"/>
      <p:bldP spid="23" grpId="0" build="p"/>
      <p:bldP spid="2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245231" y="2571536"/>
            <a:ext cx="7090410" cy="146304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E16734"/>
                </a:solidFill>
                <a:latin typeface="Bell MT" panose="02020503060305020303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Language study</a:t>
            </a:r>
            <a:endParaRPr lang="en-US" altLang="zh-CN" sz="4000" b="1" dirty="0">
              <a:solidFill>
                <a:srgbClr val="E16734"/>
              </a:solidFill>
              <a:latin typeface="Bell MT" panose="02020503060305020303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118712" y="828329"/>
            <a:ext cx="3249873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chemeClr val="tx1"/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  <a:t>Welcome Unit</a:t>
            </a:r>
            <a:br>
              <a:rPr lang="en-US" altLang="zh-CN" sz="2800" b="1" dirty="0">
                <a:solidFill>
                  <a:srgbClr val="E16734"/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</a:br>
            <a:r>
              <a:rPr lang="en-US" altLang="zh-CN" sz="2400" b="1" dirty="0">
                <a:solidFill>
                  <a:srgbClr val="E16734"/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  <a:t>Reading &amp;Thinking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437297" y="264222"/>
            <a:ext cx="32498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Book 1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51239" y="161302"/>
            <a:ext cx="6363437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735" b="1" u="sng" dirty="0">
                <a:solidFill>
                  <a:srgbClr val="FF0000"/>
                </a:solidFill>
                <a:latin typeface="Bell MT" panose="02020503060305020303" pitchFamily="18" charset="0"/>
              </a:rPr>
              <a:t>Language features (</a:t>
            </a:r>
            <a:r>
              <a:rPr lang="zh-CN" altLang="en-US" sz="3735" b="1" u="sng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语言特点</a:t>
            </a:r>
            <a:r>
              <a:rPr lang="en-US" altLang="zh-CN" sz="3735" b="1" u="sng" dirty="0">
                <a:solidFill>
                  <a:srgbClr val="FF0000"/>
                </a:solidFill>
                <a:latin typeface="Bell MT" panose="02020503060305020303" pitchFamily="18" charset="0"/>
              </a:rPr>
              <a:t>)</a:t>
            </a:r>
            <a:endParaRPr lang="zh-CN" altLang="en-US" sz="3735" b="1" u="sng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1187" y="2276871"/>
            <a:ext cx="3744416" cy="3375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I’m…</a:t>
            </a:r>
            <a:endParaRPr lang="en-US" altLang="zh-CN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I’m curious about…</a:t>
            </a:r>
            <a:endParaRPr lang="en-US" altLang="zh-CN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I often ask…</a:t>
            </a:r>
            <a:endParaRPr lang="en-US" altLang="zh-CN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I learn best…</a:t>
            </a:r>
            <a:endParaRPr lang="en-US" altLang="zh-CN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My </a:t>
            </a:r>
            <a:r>
              <a:rPr lang="en-US" altLang="zh-CN" sz="2665" b="1" dirty="0" err="1">
                <a:solidFill>
                  <a:srgbClr val="002060"/>
                </a:solidFill>
                <a:latin typeface="Bell MT" panose="02020503060305020303" pitchFamily="18" charset="0"/>
              </a:rPr>
              <a:t>favourite</a:t>
            </a:r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 subject is..</a:t>
            </a:r>
            <a:endParaRPr lang="en-US" altLang="zh-CN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…are my hobbies</a:t>
            </a:r>
            <a:endParaRPr lang="en-US" altLang="zh-CN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I like…</a:t>
            </a:r>
            <a:endParaRPr lang="en-US" altLang="zh-CN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I plan… </a:t>
            </a:r>
            <a:endParaRPr lang="zh-CN" altLang="en-US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7" name="右大括号 6"/>
          <p:cNvSpPr/>
          <p:nvPr/>
        </p:nvSpPr>
        <p:spPr>
          <a:xfrm>
            <a:off x="3443676" y="2397014"/>
            <a:ext cx="288032" cy="3165772"/>
          </a:xfrm>
          <a:prstGeom prst="rightBrac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8" name="文本框 7"/>
          <p:cNvSpPr txBox="1"/>
          <p:nvPr/>
        </p:nvSpPr>
        <p:spPr>
          <a:xfrm>
            <a:off x="3794781" y="3471655"/>
            <a:ext cx="2638176" cy="230851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735" b="1" dirty="0">
                <a:solidFill>
                  <a:srgbClr val="FF0000"/>
                </a:solidFill>
                <a:latin typeface="Bell MT" panose="02020503060305020303" pitchFamily="18" charset="0"/>
              </a:rPr>
              <a:t>tell</a:t>
            </a:r>
            <a:r>
              <a:rPr lang="en-US" altLang="zh-CN" sz="2665" b="1" dirty="0">
                <a:latin typeface="Bell MT" panose="02020503060305020303" pitchFamily="18" charset="0"/>
              </a:rPr>
              <a:t> readers about Ann by making a list of related information. </a:t>
            </a:r>
            <a:endParaRPr lang="zh-CN" altLang="en-US" sz="2665" b="1" dirty="0">
              <a:latin typeface="Bell MT" panose="02020503060305020303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208235" y="2756926"/>
            <a:ext cx="4130299" cy="173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I look.. think.. and play…</a:t>
            </a:r>
            <a:endParaRPr lang="en-US" altLang="zh-CN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You’ll never ..without…</a:t>
            </a:r>
            <a:endParaRPr lang="en-US" altLang="zh-CN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I’m either….or….</a:t>
            </a:r>
            <a:endParaRPr lang="en-US" altLang="zh-CN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My dream is…</a:t>
            </a:r>
            <a:endParaRPr lang="zh-CN" altLang="en-US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1" name="左大括号 10"/>
          <p:cNvSpPr/>
          <p:nvPr/>
        </p:nvSpPr>
        <p:spPr>
          <a:xfrm>
            <a:off x="8016214" y="2948947"/>
            <a:ext cx="192021" cy="144016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3" name="文本框 12"/>
          <p:cNvSpPr txBox="1"/>
          <p:nvPr/>
        </p:nvSpPr>
        <p:spPr>
          <a:xfrm>
            <a:off x="7792966" y="4650830"/>
            <a:ext cx="4399033" cy="1816075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Bell MT" panose="02020503060305020303" pitchFamily="18" charset="0"/>
              </a:rPr>
              <a:t>Show</a:t>
            </a:r>
            <a:r>
              <a:rPr lang="en-US" altLang="zh-CN" sz="2665" b="1" dirty="0">
                <a:latin typeface="Bell MT" panose="02020503060305020303" pitchFamily="18" charset="0"/>
              </a:rPr>
              <a:t> readers about </a:t>
            </a:r>
            <a:r>
              <a:rPr lang="en-US" altLang="zh-CN" sz="2665" b="1" dirty="0" err="1">
                <a:latin typeface="Bell MT" panose="02020503060305020303" pitchFamily="18" charset="0"/>
              </a:rPr>
              <a:t>Thando</a:t>
            </a:r>
            <a:r>
              <a:rPr lang="en-US" altLang="zh-CN" sz="2665" b="1" dirty="0">
                <a:latin typeface="Bell MT" panose="02020503060305020303" pitchFamily="18" charset="0"/>
              </a:rPr>
              <a:t> by painting a vivid and clear picture of what kind of a person he is. </a:t>
            </a:r>
            <a:endParaRPr lang="zh-CN" altLang="en-US" sz="2665" b="1" dirty="0">
              <a:latin typeface="Bell MT" panose="02020503060305020303" pitchFamily="18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11187" y="2487084"/>
            <a:ext cx="4256621" cy="15624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b="1" dirty="0">
                <a:latin typeface="Bell MT" panose="02020503060305020303" pitchFamily="18" charset="0"/>
              </a:rPr>
              <a:t>less impressive</a:t>
            </a:r>
            <a:endParaRPr lang="zh-CN" altLang="en-US" sz="3200" b="1" dirty="0">
              <a:latin typeface="Bell MT" panose="02020503060305020303" pitchFamily="18" charset="0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7598496" y="2741849"/>
            <a:ext cx="4461344" cy="15624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b="1" dirty="0">
                <a:latin typeface="Bell MT" panose="02020503060305020303" pitchFamily="18" charset="0"/>
              </a:rPr>
              <a:t>more impressive</a:t>
            </a:r>
            <a:endParaRPr lang="zh-CN" altLang="en-US" sz="3200" b="1" dirty="0">
              <a:latin typeface="Bell MT" panose="02020503060305020303" pitchFamily="18" charset="0"/>
            </a:endParaRPr>
          </a:p>
        </p:txBody>
      </p:sp>
      <p:sp>
        <p:nvSpPr>
          <p:cNvPr id="17" name="爆炸形 1 16"/>
          <p:cNvSpPr/>
          <p:nvPr/>
        </p:nvSpPr>
        <p:spPr>
          <a:xfrm>
            <a:off x="4818067" y="774097"/>
            <a:ext cx="3555456" cy="2090019"/>
          </a:xfrm>
          <a:prstGeom prst="irregularSeal1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b="1" dirty="0">
                <a:latin typeface="Bell MT" panose="02020503060305020303" pitchFamily="18" charset="0"/>
              </a:rPr>
              <a:t>  Show, </a:t>
            </a:r>
            <a:endParaRPr lang="en-US" altLang="zh-CN" sz="3200" b="1" dirty="0">
              <a:latin typeface="Bell MT" panose="02020503060305020303" pitchFamily="18" charset="0"/>
            </a:endParaRPr>
          </a:p>
          <a:p>
            <a:r>
              <a:rPr lang="en-US" altLang="zh-CN" sz="3200" b="1" dirty="0">
                <a:latin typeface="Bell MT" panose="02020503060305020303" pitchFamily="18" charset="0"/>
              </a:rPr>
              <a:t> not tell. </a:t>
            </a:r>
            <a:endParaRPr lang="zh-CN" altLang="en-US" sz="3200" b="1" dirty="0">
              <a:latin typeface="Bell MT" panose="02020503060305020303" pitchFamily="18" charset="0"/>
            </a:endParaRPr>
          </a:p>
        </p:txBody>
      </p:sp>
      <p:pic>
        <p:nvPicPr>
          <p:cNvPr id="14" name="图片 13" descr="C~4)Y@ZZZ8TOU0ON$F}GRYI"/>
          <p:cNvPicPr>
            <a:picLocks noChangeAspect="1"/>
          </p:cNvPicPr>
          <p:nvPr/>
        </p:nvPicPr>
        <p:blipFill>
          <a:blip r:embed="rId1"/>
          <a:srcRect l="18799" t="9847" r="14099" b="45501"/>
          <a:stretch>
            <a:fillRect/>
          </a:stretch>
        </p:blipFill>
        <p:spPr>
          <a:xfrm>
            <a:off x="351788" y="310003"/>
            <a:ext cx="1988881" cy="1730132"/>
          </a:xfrm>
          <a:prstGeom prst="ellipse">
            <a:avLst/>
          </a:prstGeom>
        </p:spPr>
      </p:pic>
      <p:pic>
        <p:nvPicPr>
          <p:cNvPr id="18" name="图片 17" descr="MC4@57QPR6OE20]][@LZ{CM"/>
          <p:cNvPicPr>
            <a:picLocks noChangeAspect="1"/>
          </p:cNvPicPr>
          <p:nvPr/>
        </p:nvPicPr>
        <p:blipFill>
          <a:blip r:embed="rId2"/>
          <a:srcRect l="15938" t="10745" r="18440" b="46909"/>
          <a:stretch>
            <a:fillRect/>
          </a:stretch>
        </p:blipFill>
        <p:spPr>
          <a:xfrm>
            <a:off x="9971803" y="303812"/>
            <a:ext cx="1750060" cy="1736091"/>
          </a:xfrm>
          <a:prstGeom prst="ellipse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7" grpId="0" animBg="1"/>
      <p:bldP spid="8" grpId="0" animBg="1" build="p"/>
      <p:bldP spid="9" grpId="0" uiExpand="1" build="p"/>
      <p:bldP spid="11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31371" y="356659"/>
            <a:ext cx="7488832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65" b="1" dirty="0">
                <a:latin typeface="Bell MT" panose="02020503060305020303" pitchFamily="18" charset="0"/>
              </a:rPr>
              <a:t>1. You’ll </a:t>
            </a:r>
            <a:r>
              <a:rPr lang="en-US" altLang="zh-CN" sz="2665" b="1" dirty="0">
                <a:solidFill>
                  <a:srgbClr val="FF0000"/>
                </a:solidFill>
                <a:latin typeface="Bell MT" panose="02020503060305020303" pitchFamily="18" charset="0"/>
              </a:rPr>
              <a:t>never</a:t>
            </a:r>
            <a:r>
              <a:rPr lang="en-US" altLang="zh-CN" sz="2665" b="1" dirty="0">
                <a:latin typeface="Bell MT" panose="02020503060305020303" pitchFamily="18" charset="0"/>
              </a:rPr>
              <a:t> seem </a:t>
            </a:r>
            <a:r>
              <a:rPr lang="en-US" altLang="zh-CN" sz="2665" b="1" dirty="0">
                <a:solidFill>
                  <a:srgbClr val="FF0000"/>
                </a:solidFill>
                <a:latin typeface="Bell MT" panose="02020503060305020303" pitchFamily="18" charset="0"/>
              </a:rPr>
              <a:t>without</a:t>
            </a:r>
            <a:r>
              <a:rPr lang="en-US" altLang="zh-CN" sz="2665" b="1" dirty="0">
                <a:latin typeface="Bell MT" panose="02020503060305020303" pitchFamily="18" charset="0"/>
              </a:rPr>
              <a:t> a book or a pen. </a:t>
            </a:r>
            <a:endParaRPr lang="zh-CN" altLang="en-US" sz="2665" b="1" dirty="0">
              <a:latin typeface="Bell MT" panose="02020503060305020303" pitchFamily="18" charset="0"/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>
            <a:off x="2052010" y="828584"/>
            <a:ext cx="880311" cy="872225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>
            <a:off x="3119669" y="828583"/>
            <a:ext cx="740624" cy="911975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35360" y="1607495"/>
            <a:ext cx="8160907" cy="502766"/>
          </a:xfrm>
          <a:custGeom>
            <a:avLst/>
            <a:gdLst>
              <a:gd name="connsiteX0" fmla="*/ 0 w 8160907"/>
              <a:gd name="connsiteY0" fmla="*/ 0 h 502766"/>
              <a:gd name="connsiteX1" fmla="*/ 746140 w 8160907"/>
              <a:gd name="connsiteY1" fmla="*/ 0 h 502766"/>
              <a:gd name="connsiteX2" fmla="*/ 1247453 w 8160907"/>
              <a:gd name="connsiteY2" fmla="*/ 0 h 502766"/>
              <a:gd name="connsiteX3" fmla="*/ 1748766 w 8160907"/>
              <a:gd name="connsiteY3" fmla="*/ 0 h 502766"/>
              <a:gd name="connsiteX4" fmla="*/ 2331688 w 8160907"/>
              <a:gd name="connsiteY4" fmla="*/ 0 h 502766"/>
              <a:gd name="connsiteX5" fmla="*/ 2914610 w 8160907"/>
              <a:gd name="connsiteY5" fmla="*/ 0 h 502766"/>
              <a:gd name="connsiteX6" fmla="*/ 3252704 w 8160907"/>
              <a:gd name="connsiteY6" fmla="*/ 0 h 502766"/>
              <a:gd name="connsiteX7" fmla="*/ 3835626 w 8160907"/>
              <a:gd name="connsiteY7" fmla="*/ 0 h 502766"/>
              <a:gd name="connsiteX8" fmla="*/ 4418548 w 8160907"/>
              <a:gd name="connsiteY8" fmla="*/ 0 h 502766"/>
              <a:gd name="connsiteX9" fmla="*/ 4919861 w 8160907"/>
              <a:gd name="connsiteY9" fmla="*/ 0 h 502766"/>
              <a:gd name="connsiteX10" fmla="*/ 5584392 w 8160907"/>
              <a:gd name="connsiteY10" fmla="*/ 0 h 502766"/>
              <a:gd name="connsiteX11" fmla="*/ 6330532 w 8160907"/>
              <a:gd name="connsiteY11" fmla="*/ 0 h 502766"/>
              <a:gd name="connsiteX12" fmla="*/ 6995063 w 8160907"/>
              <a:gd name="connsiteY12" fmla="*/ 0 h 502766"/>
              <a:gd name="connsiteX13" fmla="*/ 7414767 w 8160907"/>
              <a:gd name="connsiteY13" fmla="*/ 0 h 502766"/>
              <a:gd name="connsiteX14" fmla="*/ 8160907 w 8160907"/>
              <a:gd name="connsiteY14" fmla="*/ 0 h 502766"/>
              <a:gd name="connsiteX15" fmla="*/ 8160907 w 8160907"/>
              <a:gd name="connsiteY15" fmla="*/ 502766 h 502766"/>
              <a:gd name="connsiteX16" fmla="*/ 7741203 w 8160907"/>
              <a:gd name="connsiteY16" fmla="*/ 502766 h 502766"/>
              <a:gd name="connsiteX17" fmla="*/ 7239890 w 8160907"/>
              <a:gd name="connsiteY17" fmla="*/ 502766 h 502766"/>
              <a:gd name="connsiteX18" fmla="*/ 6738577 w 8160907"/>
              <a:gd name="connsiteY18" fmla="*/ 502766 h 502766"/>
              <a:gd name="connsiteX19" fmla="*/ 6155656 w 8160907"/>
              <a:gd name="connsiteY19" fmla="*/ 502766 h 502766"/>
              <a:gd name="connsiteX20" fmla="*/ 5572734 w 8160907"/>
              <a:gd name="connsiteY20" fmla="*/ 502766 h 502766"/>
              <a:gd name="connsiteX21" fmla="*/ 5234639 w 8160907"/>
              <a:gd name="connsiteY21" fmla="*/ 502766 h 502766"/>
              <a:gd name="connsiteX22" fmla="*/ 4896544 w 8160907"/>
              <a:gd name="connsiteY22" fmla="*/ 502766 h 502766"/>
              <a:gd name="connsiteX23" fmla="*/ 4558449 w 8160907"/>
              <a:gd name="connsiteY23" fmla="*/ 502766 h 502766"/>
              <a:gd name="connsiteX24" fmla="*/ 4220355 w 8160907"/>
              <a:gd name="connsiteY24" fmla="*/ 502766 h 502766"/>
              <a:gd name="connsiteX25" fmla="*/ 3637433 w 8160907"/>
              <a:gd name="connsiteY25" fmla="*/ 502766 h 502766"/>
              <a:gd name="connsiteX26" fmla="*/ 3136120 w 8160907"/>
              <a:gd name="connsiteY26" fmla="*/ 502766 h 502766"/>
              <a:gd name="connsiteX27" fmla="*/ 2389980 w 8160907"/>
              <a:gd name="connsiteY27" fmla="*/ 502766 h 502766"/>
              <a:gd name="connsiteX28" fmla="*/ 1643840 w 8160907"/>
              <a:gd name="connsiteY28" fmla="*/ 502766 h 502766"/>
              <a:gd name="connsiteX29" fmla="*/ 1305745 w 8160907"/>
              <a:gd name="connsiteY29" fmla="*/ 502766 h 502766"/>
              <a:gd name="connsiteX30" fmla="*/ 559605 w 8160907"/>
              <a:gd name="connsiteY30" fmla="*/ 502766 h 502766"/>
              <a:gd name="connsiteX31" fmla="*/ 0 w 8160907"/>
              <a:gd name="connsiteY31" fmla="*/ 502766 h 502766"/>
              <a:gd name="connsiteX32" fmla="*/ 0 w 8160907"/>
              <a:gd name="connsiteY32" fmla="*/ 0 h 502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160907" h="502766" extrusionOk="0">
                <a:moveTo>
                  <a:pt x="0" y="0"/>
                </a:moveTo>
                <a:cubicBezTo>
                  <a:pt x="340068" y="-65123"/>
                  <a:pt x="387708" y="87057"/>
                  <a:pt x="746140" y="0"/>
                </a:cubicBezTo>
                <a:cubicBezTo>
                  <a:pt x="1104572" y="-87057"/>
                  <a:pt x="1095290" y="31609"/>
                  <a:pt x="1247453" y="0"/>
                </a:cubicBezTo>
                <a:cubicBezTo>
                  <a:pt x="1399616" y="-31609"/>
                  <a:pt x="1552903" y="47246"/>
                  <a:pt x="1748766" y="0"/>
                </a:cubicBezTo>
                <a:cubicBezTo>
                  <a:pt x="1944629" y="-47246"/>
                  <a:pt x="2128849" y="53988"/>
                  <a:pt x="2331688" y="0"/>
                </a:cubicBezTo>
                <a:cubicBezTo>
                  <a:pt x="2534527" y="-53988"/>
                  <a:pt x="2685759" y="5875"/>
                  <a:pt x="2914610" y="0"/>
                </a:cubicBezTo>
                <a:cubicBezTo>
                  <a:pt x="3143461" y="-5875"/>
                  <a:pt x="3109002" y="34647"/>
                  <a:pt x="3252704" y="0"/>
                </a:cubicBezTo>
                <a:cubicBezTo>
                  <a:pt x="3396406" y="-34647"/>
                  <a:pt x="3588260" y="29175"/>
                  <a:pt x="3835626" y="0"/>
                </a:cubicBezTo>
                <a:cubicBezTo>
                  <a:pt x="4082992" y="-29175"/>
                  <a:pt x="4262237" y="19069"/>
                  <a:pt x="4418548" y="0"/>
                </a:cubicBezTo>
                <a:cubicBezTo>
                  <a:pt x="4574859" y="-19069"/>
                  <a:pt x="4801261" y="55717"/>
                  <a:pt x="4919861" y="0"/>
                </a:cubicBezTo>
                <a:cubicBezTo>
                  <a:pt x="5038461" y="-55717"/>
                  <a:pt x="5305209" y="4215"/>
                  <a:pt x="5584392" y="0"/>
                </a:cubicBezTo>
                <a:cubicBezTo>
                  <a:pt x="5863575" y="-4215"/>
                  <a:pt x="5990212" y="49885"/>
                  <a:pt x="6330532" y="0"/>
                </a:cubicBezTo>
                <a:cubicBezTo>
                  <a:pt x="6670852" y="-49885"/>
                  <a:pt x="6729752" y="38452"/>
                  <a:pt x="6995063" y="0"/>
                </a:cubicBezTo>
                <a:cubicBezTo>
                  <a:pt x="7260374" y="-38452"/>
                  <a:pt x="7209698" y="29485"/>
                  <a:pt x="7414767" y="0"/>
                </a:cubicBezTo>
                <a:cubicBezTo>
                  <a:pt x="7619836" y="-29485"/>
                  <a:pt x="7908120" y="61540"/>
                  <a:pt x="8160907" y="0"/>
                </a:cubicBezTo>
                <a:cubicBezTo>
                  <a:pt x="8178993" y="198902"/>
                  <a:pt x="8131067" y="257036"/>
                  <a:pt x="8160907" y="502766"/>
                </a:cubicBezTo>
                <a:cubicBezTo>
                  <a:pt x="8000951" y="511263"/>
                  <a:pt x="7832273" y="487013"/>
                  <a:pt x="7741203" y="502766"/>
                </a:cubicBezTo>
                <a:cubicBezTo>
                  <a:pt x="7650133" y="518519"/>
                  <a:pt x="7435371" y="449369"/>
                  <a:pt x="7239890" y="502766"/>
                </a:cubicBezTo>
                <a:cubicBezTo>
                  <a:pt x="7044409" y="556163"/>
                  <a:pt x="6907848" y="464342"/>
                  <a:pt x="6738577" y="502766"/>
                </a:cubicBezTo>
                <a:cubicBezTo>
                  <a:pt x="6569306" y="541190"/>
                  <a:pt x="6408768" y="470373"/>
                  <a:pt x="6155656" y="502766"/>
                </a:cubicBezTo>
                <a:cubicBezTo>
                  <a:pt x="5902544" y="535159"/>
                  <a:pt x="5820591" y="494770"/>
                  <a:pt x="5572734" y="502766"/>
                </a:cubicBezTo>
                <a:cubicBezTo>
                  <a:pt x="5324877" y="510762"/>
                  <a:pt x="5379932" y="463428"/>
                  <a:pt x="5234639" y="502766"/>
                </a:cubicBezTo>
                <a:cubicBezTo>
                  <a:pt x="5089346" y="542104"/>
                  <a:pt x="5048340" y="482252"/>
                  <a:pt x="4896544" y="502766"/>
                </a:cubicBezTo>
                <a:cubicBezTo>
                  <a:pt x="4744748" y="523280"/>
                  <a:pt x="4629882" y="479419"/>
                  <a:pt x="4558449" y="502766"/>
                </a:cubicBezTo>
                <a:cubicBezTo>
                  <a:pt x="4487017" y="526113"/>
                  <a:pt x="4343496" y="481818"/>
                  <a:pt x="4220355" y="502766"/>
                </a:cubicBezTo>
                <a:cubicBezTo>
                  <a:pt x="4097214" y="523714"/>
                  <a:pt x="3884572" y="480749"/>
                  <a:pt x="3637433" y="502766"/>
                </a:cubicBezTo>
                <a:cubicBezTo>
                  <a:pt x="3390294" y="524783"/>
                  <a:pt x="3312915" y="470038"/>
                  <a:pt x="3136120" y="502766"/>
                </a:cubicBezTo>
                <a:cubicBezTo>
                  <a:pt x="2959325" y="535494"/>
                  <a:pt x="2586075" y="490687"/>
                  <a:pt x="2389980" y="502766"/>
                </a:cubicBezTo>
                <a:cubicBezTo>
                  <a:pt x="2193885" y="514845"/>
                  <a:pt x="1932670" y="462834"/>
                  <a:pt x="1643840" y="502766"/>
                </a:cubicBezTo>
                <a:cubicBezTo>
                  <a:pt x="1355010" y="542698"/>
                  <a:pt x="1443931" y="467106"/>
                  <a:pt x="1305745" y="502766"/>
                </a:cubicBezTo>
                <a:cubicBezTo>
                  <a:pt x="1167559" y="538426"/>
                  <a:pt x="744036" y="484871"/>
                  <a:pt x="559605" y="502766"/>
                </a:cubicBezTo>
                <a:cubicBezTo>
                  <a:pt x="375174" y="520661"/>
                  <a:pt x="156836" y="501835"/>
                  <a:pt x="0" y="502766"/>
                </a:cubicBezTo>
                <a:cubicBezTo>
                  <a:pt x="-4853" y="387132"/>
                  <a:pt x="60202" y="174994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To describe a person’s strong interest or personality. </a:t>
            </a:r>
            <a:endParaRPr lang="zh-CN" altLang="en-US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51313" y="2306445"/>
            <a:ext cx="7448947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You’ll </a:t>
            </a:r>
            <a:r>
              <a:rPr lang="en-US" altLang="zh-CN" sz="2665" b="1" dirty="0">
                <a:solidFill>
                  <a:srgbClr val="FF0000"/>
                </a:solidFill>
                <a:latin typeface="Bell MT" panose="02020503060305020303" pitchFamily="18" charset="0"/>
              </a:rPr>
              <a:t>never </a:t>
            </a:r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see me </a:t>
            </a:r>
            <a:r>
              <a:rPr lang="en-US" altLang="zh-CN" sz="2665" b="1" dirty="0">
                <a:solidFill>
                  <a:srgbClr val="FF0000"/>
                </a:solidFill>
                <a:latin typeface="Bell MT" panose="02020503060305020303" pitchFamily="18" charset="0"/>
              </a:rPr>
              <a:t>without</a:t>
            </a:r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 my cell phone. </a:t>
            </a:r>
            <a:endParaRPr lang="zh-CN" altLang="en-US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055072" y="786135"/>
            <a:ext cx="8136928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He nearly always has a book or a pen with him, because he likes to study. </a:t>
            </a:r>
            <a:endParaRPr lang="zh-CN" altLang="en-US" sz="2400" b="1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63155" y="2961959"/>
            <a:ext cx="10913135" cy="461665"/>
          </a:xfrm>
          <a:custGeom>
            <a:avLst/>
            <a:gdLst>
              <a:gd name="connsiteX0" fmla="*/ 0 w 10913135"/>
              <a:gd name="connsiteY0" fmla="*/ 0 h 461665"/>
              <a:gd name="connsiteX1" fmla="*/ 792638 w 10913135"/>
              <a:gd name="connsiteY1" fmla="*/ 0 h 461665"/>
              <a:gd name="connsiteX2" fmla="*/ 1039620 w 10913135"/>
              <a:gd name="connsiteY2" fmla="*/ 0 h 461665"/>
              <a:gd name="connsiteX3" fmla="*/ 1286601 w 10913135"/>
              <a:gd name="connsiteY3" fmla="*/ 0 h 461665"/>
              <a:gd name="connsiteX4" fmla="*/ 2079239 w 10913135"/>
              <a:gd name="connsiteY4" fmla="*/ 0 h 461665"/>
              <a:gd name="connsiteX5" fmla="*/ 2762746 w 10913135"/>
              <a:gd name="connsiteY5" fmla="*/ 0 h 461665"/>
              <a:gd name="connsiteX6" fmla="*/ 3446253 w 10913135"/>
              <a:gd name="connsiteY6" fmla="*/ 0 h 461665"/>
              <a:gd name="connsiteX7" fmla="*/ 4020629 w 10913135"/>
              <a:gd name="connsiteY7" fmla="*/ 0 h 461665"/>
              <a:gd name="connsiteX8" fmla="*/ 4813267 w 10913135"/>
              <a:gd name="connsiteY8" fmla="*/ 0 h 461665"/>
              <a:gd name="connsiteX9" fmla="*/ 5278511 w 10913135"/>
              <a:gd name="connsiteY9" fmla="*/ 0 h 461665"/>
              <a:gd name="connsiteX10" fmla="*/ 5634624 w 10913135"/>
              <a:gd name="connsiteY10" fmla="*/ 0 h 461665"/>
              <a:gd name="connsiteX11" fmla="*/ 6427262 w 10913135"/>
              <a:gd name="connsiteY11" fmla="*/ 0 h 461665"/>
              <a:gd name="connsiteX12" fmla="*/ 6674244 w 10913135"/>
              <a:gd name="connsiteY12" fmla="*/ 0 h 461665"/>
              <a:gd name="connsiteX13" fmla="*/ 6921225 w 10913135"/>
              <a:gd name="connsiteY13" fmla="*/ 0 h 461665"/>
              <a:gd name="connsiteX14" fmla="*/ 7277338 w 10913135"/>
              <a:gd name="connsiteY14" fmla="*/ 0 h 461665"/>
              <a:gd name="connsiteX15" fmla="*/ 7742582 w 10913135"/>
              <a:gd name="connsiteY15" fmla="*/ 0 h 461665"/>
              <a:gd name="connsiteX16" fmla="*/ 8207826 w 10913135"/>
              <a:gd name="connsiteY16" fmla="*/ 0 h 461665"/>
              <a:gd name="connsiteX17" fmla="*/ 8454808 w 10913135"/>
              <a:gd name="connsiteY17" fmla="*/ 0 h 461665"/>
              <a:gd name="connsiteX18" fmla="*/ 8701789 w 10913135"/>
              <a:gd name="connsiteY18" fmla="*/ 0 h 461665"/>
              <a:gd name="connsiteX19" fmla="*/ 9167033 w 10913135"/>
              <a:gd name="connsiteY19" fmla="*/ 0 h 461665"/>
              <a:gd name="connsiteX20" fmla="*/ 9959672 w 10913135"/>
              <a:gd name="connsiteY20" fmla="*/ 0 h 461665"/>
              <a:gd name="connsiteX21" fmla="*/ 10315784 w 10913135"/>
              <a:gd name="connsiteY21" fmla="*/ 0 h 461665"/>
              <a:gd name="connsiteX22" fmla="*/ 10913135 w 10913135"/>
              <a:gd name="connsiteY22" fmla="*/ 0 h 461665"/>
              <a:gd name="connsiteX23" fmla="*/ 10913135 w 10913135"/>
              <a:gd name="connsiteY23" fmla="*/ 461665 h 461665"/>
              <a:gd name="connsiteX24" fmla="*/ 10666154 w 10913135"/>
              <a:gd name="connsiteY24" fmla="*/ 461665 h 461665"/>
              <a:gd name="connsiteX25" fmla="*/ 10310041 w 10913135"/>
              <a:gd name="connsiteY25" fmla="*/ 461665 h 461665"/>
              <a:gd name="connsiteX26" fmla="*/ 9953928 w 10913135"/>
              <a:gd name="connsiteY26" fmla="*/ 461665 h 461665"/>
              <a:gd name="connsiteX27" fmla="*/ 9270421 w 10913135"/>
              <a:gd name="connsiteY27" fmla="*/ 461665 h 461665"/>
              <a:gd name="connsiteX28" fmla="*/ 8805177 w 10913135"/>
              <a:gd name="connsiteY28" fmla="*/ 461665 h 461665"/>
              <a:gd name="connsiteX29" fmla="*/ 8230801 w 10913135"/>
              <a:gd name="connsiteY29" fmla="*/ 461665 h 461665"/>
              <a:gd name="connsiteX30" fmla="*/ 7547294 w 10913135"/>
              <a:gd name="connsiteY30" fmla="*/ 461665 h 461665"/>
              <a:gd name="connsiteX31" fmla="*/ 7300313 w 10913135"/>
              <a:gd name="connsiteY31" fmla="*/ 461665 h 461665"/>
              <a:gd name="connsiteX32" fmla="*/ 6507675 w 10913135"/>
              <a:gd name="connsiteY32" fmla="*/ 461665 h 461665"/>
              <a:gd name="connsiteX33" fmla="*/ 6260693 w 10913135"/>
              <a:gd name="connsiteY33" fmla="*/ 461665 h 461665"/>
              <a:gd name="connsiteX34" fmla="*/ 5577186 w 10913135"/>
              <a:gd name="connsiteY34" fmla="*/ 461665 h 461665"/>
              <a:gd name="connsiteX35" fmla="*/ 5221074 w 10913135"/>
              <a:gd name="connsiteY35" fmla="*/ 461665 h 461665"/>
              <a:gd name="connsiteX36" fmla="*/ 4428435 w 10913135"/>
              <a:gd name="connsiteY36" fmla="*/ 461665 h 461665"/>
              <a:gd name="connsiteX37" fmla="*/ 4181454 w 10913135"/>
              <a:gd name="connsiteY37" fmla="*/ 461665 h 461665"/>
              <a:gd name="connsiteX38" fmla="*/ 3825341 w 10913135"/>
              <a:gd name="connsiteY38" fmla="*/ 461665 h 461665"/>
              <a:gd name="connsiteX39" fmla="*/ 3360097 w 10913135"/>
              <a:gd name="connsiteY39" fmla="*/ 461665 h 461665"/>
              <a:gd name="connsiteX40" fmla="*/ 2676590 w 10913135"/>
              <a:gd name="connsiteY40" fmla="*/ 461665 h 461665"/>
              <a:gd name="connsiteX41" fmla="*/ 2102214 w 10913135"/>
              <a:gd name="connsiteY41" fmla="*/ 461665 h 461665"/>
              <a:gd name="connsiteX42" fmla="*/ 1309576 w 10913135"/>
              <a:gd name="connsiteY42" fmla="*/ 461665 h 461665"/>
              <a:gd name="connsiteX43" fmla="*/ 735201 w 10913135"/>
              <a:gd name="connsiteY43" fmla="*/ 461665 h 461665"/>
              <a:gd name="connsiteX44" fmla="*/ 0 w 10913135"/>
              <a:gd name="connsiteY44" fmla="*/ 461665 h 461665"/>
              <a:gd name="connsiteX45" fmla="*/ 0 w 10913135"/>
              <a:gd name="connsiteY45" fmla="*/ 0 h 46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0913135" h="461665" extrusionOk="0">
                <a:moveTo>
                  <a:pt x="0" y="0"/>
                </a:moveTo>
                <a:cubicBezTo>
                  <a:pt x="247958" y="-7918"/>
                  <a:pt x="465414" y="25470"/>
                  <a:pt x="792638" y="0"/>
                </a:cubicBezTo>
                <a:cubicBezTo>
                  <a:pt x="1119862" y="-25470"/>
                  <a:pt x="954598" y="15996"/>
                  <a:pt x="1039620" y="0"/>
                </a:cubicBezTo>
                <a:cubicBezTo>
                  <a:pt x="1124642" y="-15996"/>
                  <a:pt x="1225324" y="19630"/>
                  <a:pt x="1286601" y="0"/>
                </a:cubicBezTo>
                <a:cubicBezTo>
                  <a:pt x="1347878" y="-19630"/>
                  <a:pt x="1685638" y="82825"/>
                  <a:pt x="2079239" y="0"/>
                </a:cubicBezTo>
                <a:cubicBezTo>
                  <a:pt x="2472840" y="-82825"/>
                  <a:pt x="2492820" y="16322"/>
                  <a:pt x="2762746" y="0"/>
                </a:cubicBezTo>
                <a:cubicBezTo>
                  <a:pt x="3032672" y="-16322"/>
                  <a:pt x="3125307" y="55167"/>
                  <a:pt x="3446253" y="0"/>
                </a:cubicBezTo>
                <a:cubicBezTo>
                  <a:pt x="3767199" y="-55167"/>
                  <a:pt x="3855234" y="58528"/>
                  <a:pt x="4020629" y="0"/>
                </a:cubicBezTo>
                <a:cubicBezTo>
                  <a:pt x="4186024" y="-58528"/>
                  <a:pt x="4450405" y="74635"/>
                  <a:pt x="4813267" y="0"/>
                </a:cubicBezTo>
                <a:cubicBezTo>
                  <a:pt x="5176129" y="-74635"/>
                  <a:pt x="5096705" y="7522"/>
                  <a:pt x="5278511" y="0"/>
                </a:cubicBezTo>
                <a:cubicBezTo>
                  <a:pt x="5460317" y="-7522"/>
                  <a:pt x="5522437" y="32763"/>
                  <a:pt x="5634624" y="0"/>
                </a:cubicBezTo>
                <a:cubicBezTo>
                  <a:pt x="5746811" y="-32763"/>
                  <a:pt x="6259065" y="58495"/>
                  <a:pt x="6427262" y="0"/>
                </a:cubicBezTo>
                <a:cubicBezTo>
                  <a:pt x="6595459" y="-58495"/>
                  <a:pt x="6570238" y="20172"/>
                  <a:pt x="6674244" y="0"/>
                </a:cubicBezTo>
                <a:cubicBezTo>
                  <a:pt x="6778250" y="-20172"/>
                  <a:pt x="6852331" y="20477"/>
                  <a:pt x="6921225" y="0"/>
                </a:cubicBezTo>
                <a:cubicBezTo>
                  <a:pt x="6990119" y="-20477"/>
                  <a:pt x="7107842" y="19960"/>
                  <a:pt x="7277338" y="0"/>
                </a:cubicBezTo>
                <a:cubicBezTo>
                  <a:pt x="7446834" y="-19960"/>
                  <a:pt x="7572197" y="31739"/>
                  <a:pt x="7742582" y="0"/>
                </a:cubicBezTo>
                <a:cubicBezTo>
                  <a:pt x="7912967" y="-31739"/>
                  <a:pt x="8019960" y="54689"/>
                  <a:pt x="8207826" y="0"/>
                </a:cubicBezTo>
                <a:cubicBezTo>
                  <a:pt x="8395692" y="-54689"/>
                  <a:pt x="8331958" y="28403"/>
                  <a:pt x="8454808" y="0"/>
                </a:cubicBezTo>
                <a:cubicBezTo>
                  <a:pt x="8577658" y="-28403"/>
                  <a:pt x="8590472" y="14527"/>
                  <a:pt x="8701789" y="0"/>
                </a:cubicBezTo>
                <a:cubicBezTo>
                  <a:pt x="8813106" y="-14527"/>
                  <a:pt x="8956813" y="35400"/>
                  <a:pt x="9167033" y="0"/>
                </a:cubicBezTo>
                <a:cubicBezTo>
                  <a:pt x="9377253" y="-35400"/>
                  <a:pt x="9771277" y="23679"/>
                  <a:pt x="9959672" y="0"/>
                </a:cubicBezTo>
                <a:cubicBezTo>
                  <a:pt x="10148067" y="-23679"/>
                  <a:pt x="10232397" y="6864"/>
                  <a:pt x="10315784" y="0"/>
                </a:cubicBezTo>
                <a:cubicBezTo>
                  <a:pt x="10399171" y="-6864"/>
                  <a:pt x="10702587" y="57113"/>
                  <a:pt x="10913135" y="0"/>
                </a:cubicBezTo>
                <a:cubicBezTo>
                  <a:pt x="10965687" y="145969"/>
                  <a:pt x="10883212" y="357975"/>
                  <a:pt x="10913135" y="461665"/>
                </a:cubicBezTo>
                <a:cubicBezTo>
                  <a:pt x="10827829" y="486322"/>
                  <a:pt x="10758049" y="449067"/>
                  <a:pt x="10666154" y="461665"/>
                </a:cubicBezTo>
                <a:cubicBezTo>
                  <a:pt x="10574259" y="474263"/>
                  <a:pt x="10393505" y="421056"/>
                  <a:pt x="10310041" y="461665"/>
                </a:cubicBezTo>
                <a:cubicBezTo>
                  <a:pt x="10226577" y="502274"/>
                  <a:pt x="10073519" y="458216"/>
                  <a:pt x="9953928" y="461665"/>
                </a:cubicBezTo>
                <a:cubicBezTo>
                  <a:pt x="9834337" y="465114"/>
                  <a:pt x="9487287" y="379715"/>
                  <a:pt x="9270421" y="461665"/>
                </a:cubicBezTo>
                <a:cubicBezTo>
                  <a:pt x="9053555" y="543615"/>
                  <a:pt x="8983820" y="457347"/>
                  <a:pt x="8805177" y="461665"/>
                </a:cubicBezTo>
                <a:cubicBezTo>
                  <a:pt x="8626534" y="465983"/>
                  <a:pt x="8427245" y="423189"/>
                  <a:pt x="8230801" y="461665"/>
                </a:cubicBezTo>
                <a:cubicBezTo>
                  <a:pt x="8034357" y="500141"/>
                  <a:pt x="7780472" y="428104"/>
                  <a:pt x="7547294" y="461665"/>
                </a:cubicBezTo>
                <a:cubicBezTo>
                  <a:pt x="7314116" y="495226"/>
                  <a:pt x="7366214" y="449296"/>
                  <a:pt x="7300313" y="461665"/>
                </a:cubicBezTo>
                <a:cubicBezTo>
                  <a:pt x="7234412" y="474034"/>
                  <a:pt x="6768868" y="432929"/>
                  <a:pt x="6507675" y="461665"/>
                </a:cubicBezTo>
                <a:cubicBezTo>
                  <a:pt x="6246482" y="490401"/>
                  <a:pt x="6314582" y="438928"/>
                  <a:pt x="6260693" y="461665"/>
                </a:cubicBezTo>
                <a:cubicBezTo>
                  <a:pt x="6206804" y="484402"/>
                  <a:pt x="5789582" y="386450"/>
                  <a:pt x="5577186" y="461665"/>
                </a:cubicBezTo>
                <a:cubicBezTo>
                  <a:pt x="5364790" y="536880"/>
                  <a:pt x="5354234" y="430411"/>
                  <a:pt x="5221074" y="461665"/>
                </a:cubicBezTo>
                <a:cubicBezTo>
                  <a:pt x="5087914" y="492919"/>
                  <a:pt x="4808174" y="397742"/>
                  <a:pt x="4428435" y="461665"/>
                </a:cubicBezTo>
                <a:cubicBezTo>
                  <a:pt x="4048696" y="525588"/>
                  <a:pt x="4300565" y="455728"/>
                  <a:pt x="4181454" y="461665"/>
                </a:cubicBezTo>
                <a:cubicBezTo>
                  <a:pt x="4062343" y="467602"/>
                  <a:pt x="3901799" y="428506"/>
                  <a:pt x="3825341" y="461665"/>
                </a:cubicBezTo>
                <a:cubicBezTo>
                  <a:pt x="3748883" y="494824"/>
                  <a:pt x="3466750" y="427103"/>
                  <a:pt x="3360097" y="461665"/>
                </a:cubicBezTo>
                <a:cubicBezTo>
                  <a:pt x="3253444" y="496227"/>
                  <a:pt x="2851976" y="417994"/>
                  <a:pt x="2676590" y="461665"/>
                </a:cubicBezTo>
                <a:cubicBezTo>
                  <a:pt x="2501204" y="505336"/>
                  <a:pt x="2267146" y="426353"/>
                  <a:pt x="2102214" y="461665"/>
                </a:cubicBezTo>
                <a:cubicBezTo>
                  <a:pt x="1937282" y="496977"/>
                  <a:pt x="1497276" y="424489"/>
                  <a:pt x="1309576" y="461665"/>
                </a:cubicBezTo>
                <a:cubicBezTo>
                  <a:pt x="1121876" y="498841"/>
                  <a:pt x="971317" y="408607"/>
                  <a:pt x="735201" y="461665"/>
                </a:cubicBezTo>
                <a:cubicBezTo>
                  <a:pt x="499086" y="514723"/>
                  <a:pt x="237123" y="454769"/>
                  <a:pt x="0" y="461665"/>
                </a:cubicBezTo>
                <a:cubicBezTo>
                  <a:pt x="-45122" y="271672"/>
                  <a:pt x="51109" y="167452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To describe a person who is very social and needs to feel connected to others. 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1371" y="3564878"/>
            <a:ext cx="1013400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65" b="1" dirty="0">
                <a:latin typeface="Bell MT" panose="02020503060305020303" pitchFamily="18" charset="0"/>
              </a:rPr>
              <a:t>2. …, I’m </a:t>
            </a:r>
            <a:r>
              <a:rPr lang="en-US" altLang="zh-CN" sz="2665" b="1" dirty="0">
                <a:solidFill>
                  <a:srgbClr val="FF0000"/>
                </a:solidFill>
                <a:latin typeface="Bell MT" panose="02020503060305020303" pitchFamily="18" charset="0"/>
              </a:rPr>
              <a:t>either</a:t>
            </a:r>
            <a:r>
              <a:rPr lang="en-US" altLang="zh-CN" sz="2665" b="1" dirty="0">
                <a:latin typeface="Bell MT" panose="02020503060305020303" pitchFamily="18" charset="0"/>
              </a:rPr>
              <a:t> in the library </a:t>
            </a:r>
            <a:r>
              <a:rPr lang="en-US" altLang="zh-CN" sz="2665" b="1" dirty="0">
                <a:solidFill>
                  <a:srgbClr val="FF0000"/>
                </a:solidFill>
                <a:latin typeface="Bell MT" panose="02020503060305020303" pitchFamily="18" charset="0"/>
              </a:rPr>
              <a:t>or</a:t>
            </a:r>
            <a:r>
              <a:rPr lang="en-US" altLang="zh-CN" sz="2665" b="1" dirty="0">
                <a:latin typeface="Bell MT" panose="02020503060305020303" pitchFamily="18" charset="0"/>
              </a:rPr>
              <a:t> in the computer lab. </a:t>
            </a:r>
            <a:endParaRPr lang="zh-CN" altLang="en-US" sz="2665" b="1" dirty="0">
              <a:latin typeface="Bell MT" panose="02020503060305020303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9350" y="4247555"/>
            <a:ext cx="12048660" cy="461665"/>
          </a:xfrm>
          <a:custGeom>
            <a:avLst/>
            <a:gdLst>
              <a:gd name="connsiteX0" fmla="*/ 0 w 12048660"/>
              <a:gd name="connsiteY0" fmla="*/ 0 h 461665"/>
              <a:gd name="connsiteX1" fmla="*/ 814719 w 12048660"/>
              <a:gd name="connsiteY1" fmla="*/ 0 h 461665"/>
              <a:gd name="connsiteX2" fmla="*/ 1027005 w 12048660"/>
              <a:gd name="connsiteY2" fmla="*/ 0 h 461665"/>
              <a:gd name="connsiteX3" fmla="*/ 1239291 w 12048660"/>
              <a:gd name="connsiteY3" fmla="*/ 0 h 461665"/>
              <a:gd name="connsiteX4" fmla="*/ 2054010 w 12048660"/>
              <a:gd name="connsiteY4" fmla="*/ 0 h 461665"/>
              <a:gd name="connsiteX5" fmla="*/ 2748242 w 12048660"/>
              <a:gd name="connsiteY5" fmla="*/ 0 h 461665"/>
              <a:gd name="connsiteX6" fmla="*/ 3442474 w 12048660"/>
              <a:gd name="connsiteY6" fmla="*/ 0 h 461665"/>
              <a:gd name="connsiteX7" fmla="*/ 4016220 w 12048660"/>
              <a:gd name="connsiteY7" fmla="*/ 0 h 461665"/>
              <a:gd name="connsiteX8" fmla="*/ 4830939 w 12048660"/>
              <a:gd name="connsiteY8" fmla="*/ 0 h 461665"/>
              <a:gd name="connsiteX9" fmla="*/ 5284198 w 12048660"/>
              <a:gd name="connsiteY9" fmla="*/ 0 h 461665"/>
              <a:gd name="connsiteX10" fmla="*/ 5616971 w 12048660"/>
              <a:gd name="connsiteY10" fmla="*/ 0 h 461665"/>
              <a:gd name="connsiteX11" fmla="*/ 6431689 w 12048660"/>
              <a:gd name="connsiteY11" fmla="*/ 0 h 461665"/>
              <a:gd name="connsiteX12" fmla="*/ 6643975 w 12048660"/>
              <a:gd name="connsiteY12" fmla="*/ 0 h 461665"/>
              <a:gd name="connsiteX13" fmla="*/ 6856261 w 12048660"/>
              <a:gd name="connsiteY13" fmla="*/ 0 h 461665"/>
              <a:gd name="connsiteX14" fmla="*/ 7189034 w 12048660"/>
              <a:gd name="connsiteY14" fmla="*/ 0 h 461665"/>
              <a:gd name="connsiteX15" fmla="*/ 7642293 w 12048660"/>
              <a:gd name="connsiteY15" fmla="*/ 0 h 461665"/>
              <a:gd name="connsiteX16" fmla="*/ 8095552 w 12048660"/>
              <a:gd name="connsiteY16" fmla="*/ 0 h 461665"/>
              <a:gd name="connsiteX17" fmla="*/ 8307838 w 12048660"/>
              <a:gd name="connsiteY17" fmla="*/ 0 h 461665"/>
              <a:gd name="connsiteX18" fmla="*/ 8520124 w 12048660"/>
              <a:gd name="connsiteY18" fmla="*/ 0 h 461665"/>
              <a:gd name="connsiteX19" fmla="*/ 8973383 w 12048660"/>
              <a:gd name="connsiteY19" fmla="*/ 0 h 461665"/>
              <a:gd name="connsiteX20" fmla="*/ 9788102 w 12048660"/>
              <a:gd name="connsiteY20" fmla="*/ 0 h 461665"/>
              <a:gd name="connsiteX21" fmla="*/ 10120874 w 12048660"/>
              <a:gd name="connsiteY21" fmla="*/ 0 h 461665"/>
              <a:gd name="connsiteX22" fmla="*/ 10815107 w 12048660"/>
              <a:gd name="connsiteY22" fmla="*/ 0 h 461665"/>
              <a:gd name="connsiteX23" fmla="*/ 12048660 w 12048660"/>
              <a:gd name="connsiteY23" fmla="*/ 0 h 461665"/>
              <a:gd name="connsiteX24" fmla="*/ 12048660 w 12048660"/>
              <a:gd name="connsiteY24" fmla="*/ 461665 h 461665"/>
              <a:gd name="connsiteX25" fmla="*/ 11474914 w 12048660"/>
              <a:gd name="connsiteY25" fmla="*/ 461665 h 461665"/>
              <a:gd name="connsiteX26" fmla="*/ 11142142 w 12048660"/>
              <a:gd name="connsiteY26" fmla="*/ 461665 h 461665"/>
              <a:gd name="connsiteX27" fmla="*/ 10447909 w 12048660"/>
              <a:gd name="connsiteY27" fmla="*/ 461665 h 461665"/>
              <a:gd name="connsiteX28" fmla="*/ 9994650 w 12048660"/>
              <a:gd name="connsiteY28" fmla="*/ 461665 h 461665"/>
              <a:gd name="connsiteX29" fmla="*/ 9420905 w 12048660"/>
              <a:gd name="connsiteY29" fmla="*/ 461665 h 461665"/>
              <a:gd name="connsiteX30" fmla="*/ 8726672 w 12048660"/>
              <a:gd name="connsiteY30" fmla="*/ 461665 h 461665"/>
              <a:gd name="connsiteX31" fmla="*/ 8514386 w 12048660"/>
              <a:gd name="connsiteY31" fmla="*/ 461665 h 461665"/>
              <a:gd name="connsiteX32" fmla="*/ 7699667 w 12048660"/>
              <a:gd name="connsiteY32" fmla="*/ 461665 h 461665"/>
              <a:gd name="connsiteX33" fmla="*/ 7487382 w 12048660"/>
              <a:gd name="connsiteY33" fmla="*/ 461665 h 461665"/>
              <a:gd name="connsiteX34" fmla="*/ 6793149 w 12048660"/>
              <a:gd name="connsiteY34" fmla="*/ 461665 h 461665"/>
              <a:gd name="connsiteX35" fmla="*/ 6460377 w 12048660"/>
              <a:gd name="connsiteY35" fmla="*/ 461665 h 461665"/>
              <a:gd name="connsiteX36" fmla="*/ 5645658 w 12048660"/>
              <a:gd name="connsiteY36" fmla="*/ 461665 h 461665"/>
              <a:gd name="connsiteX37" fmla="*/ 5433372 w 12048660"/>
              <a:gd name="connsiteY37" fmla="*/ 461665 h 461665"/>
              <a:gd name="connsiteX38" fmla="*/ 5100599 w 12048660"/>
              <a:gd name="connsiteY38" fmla="*/ 461665 h 461665"/>
              <a:gd name="connsiteX39" fmla="*/ 4647340 w 12048660"/>
              <a:gd name="connsiteY39" fmla="*/ 461665 h 461665"/>
              <a:gd name="connsiteX40" fmla="*/ 3953108 w 12048660"/>
              <a:gd name="connsiteY40" fmla="*/ 461665 h 461665"/>
              <a:gd name="connsiteX41" fmla="*/ 3379362 w 12048660"/>
              <a:gd name="connsiteY41" fmla="*/ 461665 h 461665"/>
              <a:gd name="connsiteX42" fmla="*/ 2564643 w 12048660"/>
              <a:gd name="connsiteY42" fmla="*/ 461665 h 461665"/>
              <a:gd name="connsiteX43" fmla="*/ 1990898 w 12048660"/>
              <a:gd name="connsiteY43" fmla="*/ 461665 h 461665"/>
              <a:gd name="connsiteX44" fmla="*/ 1176179 w 12048660"/>
              <a:gd name="connsiteY44" fmla="*/ 461665 h 461665"/>
              <a:gd name="connsiteX45" fmla="*/ 602433 w 12048660"/>
              <a:gd name="connsiteY45" fmla="*/ 461665 h 461665"/>
              <a:gd name="connsiteX46" fmla="*/ 0 w 12048660"/>
              <a:gd name="connsiteY46" fmla="*/ 461665 h 461665"/>
              <a:gd name="connsiteX47" fmla="*/ 0 w 12048660"/>
              <a:gd name="connsiteY47" fmla="*/ 0 h 46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048660" h="461665" extrusionOk="0">
                <a:moveTo>
                  <a:pt x="0" y="0"/>
                </a:moveTo>
                <a:cubicBezTo>
                  <a:pt x="389937" y="-9273"/>
                  <a:pt x="627915" y="42483"/>
                  <a:pt x="814719" y="0"/>
                </a:cubicBezTo>
                <a:cubicBezTo>
                  <a:pt x="1001523" y="-42483"/>
                  <a:pt x="949360" y="14755"/>
                  <a:pt x="1027005" y="0"/>
                </a:cubicBezTo>
                <a:cubicBezTo>
                  <a:pt x="1104650" y="-14755"/>
                  <a:pt x="1194810" y="11736"/>
                  <a:pt x="1239291" y="0"/>
                </a:cubicBezTo>
                <a:cubicBezTo>
                  <a:pt x="1283772" y="-11736"/>
                  <a:pt x="1751580" y="59086"/>
                  <a:pt x="2054010" y="0"/>
                </a:cubicBezTo>
                <a:cubicBezTo>
                  <a:pt x="2356440" y="-59086"/>
                  <a:pt x="2427492" y="77562"/>
                  <a:pt x="2748242" y="0"/>
                </a:cubicBezTo>
                <a:cubicBezTo>
                  <a:pt x="3068992" y="-77562"/>
                  <a:pt x="3255799" y="125"/>
                  <a:pt x="3442474" y="0"/>
                </a:cubicBezTo>
                <a:cubicBezTo>
                  <a:pt x="3629149" y="-125"/>
                  <a:pt x="3891752" y="24938"/>
                  <a:pt x="4016220" y="0"/>
                </a:cubicBezTo>
                <a:cubicBezTo>
                  <a:pt x="4140688" y="-24938"/>
                  <a:pt x="4503141" y="53734"/>
                  <a:pt x="4830939" y="0"/>
                </a:cubicBezTo>
                <a:cubicBezTo>
                  <a:pt x="5158737" y="-53734"/>
                  <a:pt x="5093253" y="16347"/>
                  <a:pt x="5284198" y="0"/>
                </a:cubicBezTo>
                <a:cubicBezTo>
                  <a:pt x="5475143" y="-16347"/>
                  <a:pt x="5527411" y="20491"/>
                  <a:pt x="5616971" y="0"/>
                </a:cubicBezTo>
                <a:cubicBezTo>
                  <a:pt x="5706531" y="-20491"/>
                  <a:pt x="6039003" y="46283"/>
                  <a:pt x="6431689" y="0"/>
                </a:cubicBezTo>
                <a:cubicBezTo>
                  <a:pt x="6824375" y="-46283"/>
                  <a:pt x="6583344" y="20081"/>
                  <a:pt x="6643975" y="0"/>
                </a:cubicBezTo>
                <a:cubicBezTo>
                  <a:pt x="6704606" y="-20081"/>
                  <a:pt x="6752393" y="6706"/>
                  <a:pt x="6856261" y="0"/>
                </a:cubicBezTo>
                <a:cubicBezTo>
                  <a:pt x="6960129" y="-6706"/>
                  <a:pt x="7047871" y="4278"/>
                  <a:pt x="7189034" y="0"/>
                </a:cubicBezTo>
                <a:cubicBezTo>
                  <a:pt x="7330197" y="-4278"/>
                  <a:pt x="7504807" y="45603"/>
                  <a:pt x="7642293" y="0"/>
                </a:cubicBezTo>
                <a:cubicBezTo>
                  <a:pt x="7779779" y="-45603"/>
                  <a:pt x="7881695" y="43424"/>
                  <a:pt x="8095552" y="0"/>
                </a:cubicBezTo>
                <a:cubicBezTo>
                  <a:pt x="8309409" y="-43424"/>
                  <a:pt x="8255098" y="5369"/>
                  <a:pt x="8307838" y="0"/>
                </a:cubicBezTo>
                <a:cubicBezTo>
                  <a:pt x="8360578" y="-5369"/>
                  <a:pt x="8464757" y="16918"/>
                  <a:pt x="8520124" y="0"/>
                </a:cubicBezTo>
                <a:cubicBezTo>
                  <a:pt x="8575491" y="-16918"/>
                  <a:pt x="8773721" y="28905"/>
                  <a:pt x="8973383" y="0"/>
                </a:cubicBezTo>
                <a:cubicBezTo>
                  <a:pt x="9173045" y="-28905"/>
                  <a:pt x="9609711" y="81600"/>
                  <a:pt x="9788102" y="0"/>
                </a:cubicBezTo>
                <a:cubicBezTo>
                  <a:pt x="9966493" y="-81600"/>
                  <a:pt x="10051042" y="32604"/>
                  <a:pt x="10120874" y="0"/>
                </a:cubicBezTo>
                <a:cubicBezTo>
                  <a:pt x="10190706" y="-32604"/>
                  <a:pt x="10643739" y="45630"/>
                  <a:pt x="10815107" y="0"/>
                </a:cubicBezTo>
                <a:cubicBezTo>
                  <a:pt x="10986475" y="-45630"/>
                  <a:pt x="11797130" y="147447"/>
                  <a:pt x="12048660" y="0"/>
                </a:cubicBezTo>
                <a:cubicBezTo>
                  <a:pt x="12100588" y="170816"/>
                  <a:pt x="11994578" y="365351"/>
                  <a:pt x="12048660" y="461665"/>
                </a:cubicBezTo>
                <a:cubicBezTo>
                  <a:pt x="11799978" y="506975"/>
                  <a:pt x="11617376" y="399922"/>
                  <a:pt x="11474914" y="461665"/>
                </a:cubicBezTo>
                <a:cubicBezTo>
                  <a:pt x="11332452" y="523408"/>
                  <a:pt x="11243144" y="429506"/>
                  <a:pt x="11142142" y="461665"/>
                </a:cubicBezTo>
                <a:cubicBezTo>
                  <a:pt x="11041140" y="493824"/>
                  <a:pt x="10669260" y="417573"/>
                  <a:pt x="10447909" y="461665"/>
                </a:cubicBezTo>
                <a:cubicBezTo>
                  <a:pt x="10226558" y="505757"/>
                  <a:pt x="10146143" y="418545"/>
                  <a:pt x="9994650" y="461665"/>
                </a:cubicBezTo>
                <a:cubicBezTo>
                  <a:pt x="9843157" y="504785"/>
                  <a:pt x="9639801" y="429119"/>
                  <a:pt x="9420905" y="461665"/>
                </a:cubicBezTo>
                <a:cubicBezTo>
                  <a:pt x="9202010" y="494211"/>
                  <a:pt x="8973376" y="401138"/>
                  <a:pt x="8726672" y="461665"/>
                </a:cubicBezTo>
                <a:cubicBezTo>
                  <a:pt x="8479968" y="522192"/>
                  <a:pt x="8582037" y="460274"/>
                  <a:pt x="8514386" y="461665"/>
                </a:cubicBezTo>
                <a:cubicBezTo>
                  <a:pt x="8446735" y="463056"/>
                  <a:pt x="8077688" y="410300"/>
                  <a:pt x="7699667" y="461665"/>
                </a:cubicBezTo>
                <a:cubicBezTo>
                  <a:pt x="7321646" y="513030"/>
                  <a:pt x="7569491" y="452476"/>
                  <a:pt x="7487382" y="461665"/>
                </a:cubicBezTo>
                <a:cubicBezTo>
                  <a:pt x="7405273" y="470854"/>
                  <a:pt x="7116630" y="408261"/>
                  <a:pt x="6793149" y="461665"/>
                </a:cubicBezTo>
                <a:cubicBezTo>
                  <a:pt x="6469668" y="515069"/>
                  <a:pt x="6563228" y="449426"/>
                  <a:pt x="6460377" y="461665"/>
                </a:cubicBezTo>
                <a:cubicBezTo>
                  <a:pt x="6357526" y="473904"/>
                  <a:pt x="5937871" y="411785"/>
                  <a:pt x="5645658" y="461665"/>
                </a:cubicBezTo>
                <a:cubicBezTo>
                  <a:pt x="5353445" y="511545"/>
                  <a:pt x="5479113" y="443417"/>
                  <a:pt x="5433372" y="461665"/>
                </a:cubicBezTo>
                <a:cubicBezTo>
                  <a:pt x="5387631" y="479913"/>
                  <a:pt x="5265537" y="459567"/>
                  <a:pt x="5100599" y="461665"/>
                </a:cubicBezTo>
                <a:cubicBezTo>
                  <a:pt x="4935661" y="463763"/>
                  <a:pt x="4870243" y="451185"/>
                  <a:pt x="4647340" y="461665"/>
                </a:cubicBezTo>
                <a:cubicBezTo>
                  <a:pt x="4424437" y="472145"/>
                  <a:pt x="4284763" y="429947"/>
                  <a:pt x="3953108" y="461665"/>
                </a:cubicBezTo>
                <a:cubicBezTo>
                  <a:pt x="3621453" y="493383"/>
                  <a:pt x="3535229" y="436145"/>
                  <a:pt x="3379362" y="461665"/>
                </a:cubicBezTo>
                <a:cubicBezTo>
                  <a:pt x="3223495" y="487185"/>
                  <a:pt x="2871185" y="433799"/>
                  <a:pt x="2564643" y="461665"/>
                </a:cubicBezTo>
                <a:cubicBezTo>
                  <a:pt x="2258101" y="489531"/>
                  <a:pt x="2217351" y="425010"/>
                  <a:pt x="1990898" y="461665"/>
                </a:cubicBezTo>
                <a:cubicBezTo>
                  <a:pt x="1764446" y="498320"/>
                  <a:pt x="1431491" y="395209"/>
                  <a:pt x="1176179" y="461665"/>
                </a:cubicBezTo>
                <a:cubicBezTo>
                  <a:pt x="920867" y="528121"/>
                  <a:pt x="863247" y="439909"/>
                  <a:pt x="602433" y="461665"/>
                </a:cubicBezTo>
                <a:cubicBezTo>
                  <a:pt x="341619" y="483421"/>
                  <a:pt x="291651" y="399764"/>
                  <a:pt x="0" y="461665"/>
                </a:cubicBezTo>
                <a:cubicBezTo>
                  <a:pt x="-52482" y="326019"/>
                  <a:pt x="6820" y="188785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either…or…</a:t>
            </a:r>
            <a:r>
              <a:rPr lang="zh-CN" altLang="en-US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并列连词 连接两个对等的成分， “</a:t>
            </a:r>
            <a:r>
              <a:rPr lang="zh-CN" altLang="en-US" sz="2400" b="1" dirty="0">
                <a:solidFill>
                  <a:srgbClr val="002060"/>
                </a:solidFill>
              </a:rPr>
              <a:t>要么</a:t>
            </a:r>
            <a:r>
              <a:rPr lang="en-US" altLang="zh-CN" sz="2400" b="1" dirty="0">
                <a:solidFill>
                  <a:srgbClr val="002060"/>
                </a:solidFill>
              </a:rPr>
              <a:t>…… </a:t>
            </a:r>
            <a:r>
              <a:rPr lang="zh-CN" altLang="en-US" sz="2400" b="1" dirty="0">
                <a:solidFill>
                  <a:srgbClr val="002060"/>
                </a:solidFill>
              </a:rPr>
              <a:t>要么</a:t>
            </a:r>
            <a:r>
              <a:rPr lang="en-US" altLang="zh-CN" sz="2400" b="1" dirty="0">
                <a:solidFill>
                  <a:srgbClr val="002060"/>
                </a:solidFill>
              </a:rPr>
              <a:t>,</a:t>
            </a:r>
            <a:r>
              <a:rPr lang="zh-CN" altLang="en-US" sz="2400" b="1" dirty="0">
                <a:solidFill>
                  <a:srgbClr val="002060"/>
                </a:solidFill>
              </a:rPr>
              <a:t>不是</a:t>
            </a:r>
            <a:r>
              <a:rPr lang="en-US" altLang="zh-CN" sz="2400" b="1" dirty="0">
                <a:solidFill>
                  <a:srgbClr val="002060"/>
                </a:solidFill>
              </a:rPr>
              <a:t>……</a:t>
            </a:r>
            <a:r>
              <a:rPr lang="zh-CN" altLang="en-US" sz="2400" b="1" dirty="0">
                <a:solidFill>
                  <a:srgbClr val="002060"/>
                </a:solidFill>
              </a:rPr>
              <a:t>就是</a:t>
            </a:r>
            <a:r>
              <a:rPr lang="en-US" altLang="zh-CN" sz="2400" b="1" dirty="0">
                <a:solidFill>
                  <a:srgbClr val="002060"/>
                </a:solidFill>
              </a:rPr>
              <a:t>,</a:t>
            </a:r>
            <a:r>
              <a:rPr lang="zh-CN" altLang="en-US" sz="2400" b="1" dirty="0">
                <a:solidFill>
                  <a:srgbClr val="002060"/>
                </a:solidFill>
              </a:rPr>
              <a:t>或者</a:t>
            </a:r>
            <a:r>
              <a:rPr lang="en-US" altLang="zh-CN" sz="2400" b="1" dirty="0">
                <a:solidFill>
                  <a:srgbClr val="002060"/>
                </a:solidFill>
              </a:rPr>
              <a:t>……</a:t>
            </a:r>
            <a:r>
              <a:rPr lang="zh-CN" altLang="en-US" sz="2400" b="1" dirty="0">
                <a:solidFill>
                  <a:srgbClr val="002060"/>
                </a:solidFill>
              </a:rPr>
              <a:t>或者</a:t>
            </a:r>
            <a:r>
              <a:rPr lang="zh-CN" altLang="en-US" sz="2400" dirty="0"/>
              <a:t>”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8944" y="4906089"/>
            <a:ext cx="10721411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When the girl is happy, she </a:t>
            </a:r>
            <a:r>
              <a:rPr lang="en-US" altLang="zh-CN" sz="2665" b="1" dirty="0">
                <a:solidFill>
                  <a:srgbClr val="FF0000"/>
                </a:solidFill>
                <a:latin typeface="Bell MT" panose="02020503060305020303" pitchFamily="18" charset="0"/>
              </a:rPr>
              <a:t>either</a:t>
            </a:r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 sings </a:t>
            </a:r>
            <a:r>
              <a:rPr lang="en-US" altLang="zh-CN" sz="2665" b="1" dirty="0">
                <a:solidFill>
                  <a:srgbClr val="FF0000"/>
                </a:solidFill>
                <a:latin typeface="Bell MT" panose="02020503060305020303" pitchFamily="18" charset="0"/>
              </a:rPr>
              <a:t>or</a:t>
            </a:r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 dances.</a:t>
            </a:r>
            <a:endParaRPr lang="zh-CN" altLang="en-US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1371" y="5482292"/>
            <a:ext cx="10721411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65" b="1" dirty="0">
                <a:solidFill>
                  <a:srgbClr val="FF0000"/>
                </a:solidFill>
                <a:latin typeface="Bell MT" panose="02020503060305020303" pitchFamily="18" charset="0"/>
              </a:rPr>
              <a:t>Either</a:t>
            </a:r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 you </a:t>
            </a:r>
            <a:r>
              <a:rPr lang="en-US" altLang="zh-CN" sz="2665" b="1" dirty="0">
                <a:solidFill>
                  <a:srgbClr val="FF0000"/>
                </a:solidFill>
                <a:latin typeface="Bell MT" panose="02020503060305020303" pitchFamily="18" charset="0"/>
              </a:rPr>
              <a:t>or</a:t>
            </a:r>
            <a:r>
              <a:rPr lang="en-US" altLang="zh-CN" sz="2665" b="1" dirty="0">
                <a:solidFill>
                  <a:srgbClr val="002060"/>
                </a:solidFill>
                <a:latin typeface="Bell MT" panose="02020503060305020303" pitchFamily="18" charset="0"/>
              </a:rPr>
              <a:t>  I ______ (be) going there tomorrow.</a:t>
            </a:r>
            <a:endParaRPr lang="zh-CN" altLang="en-US" sz="2665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73000" y="5434444"/>
            <a:ext cx="859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Bell MT" panose="02020503060305020303" pitchFamily="18" charset="0"/>
              </a:rPr>
              <a:t>am</a:t>
            </a:r>
            <a:endParaRPr lang="zh-CN" altLang="en-US" sz="32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39350" y="5768056"/>
            <a:ext cx="11713301" cy="91319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665" b="1" dirty="0">
                <a:solidFill>
                  <a:schemeClr val="bg1"/>
                </a:solidFill>
                <a:latin typeface="PingFang SC"/>
              </a:rPr>
              <a:t>either...or...</a:t>
            </a:r>
            <a:r>
              <a:rPr lang="zh-CN" altLang="en-US" sz="2665" b="1" dirty="0">
                <a:solidFill>
                  <a:schemeClr val="bg1"/>
                </a:solidFill>
                <a:latin typeface="PingFang SC"/>
              </a:rPr>
              <a:t>连接两个主语时，其谓语动词应与最近的一个主语在人称和数上保持一致，这就是我们通常说的</a:t>
            </a:r>
            <a:r>
              <a:rPr lang="en-US" altLang="zh-CN" sz="2665" b="1" dirty="0">
                <a:solidFill>
                  <a:schemeClr val="bg1"/>
                </a:solidFill>
                <a:latin typeface="PingFang SC"/>
              </a:rPr>
              <a:t>"</a:t>
            </a:r>
            <a:r>
              <a:rPr lang="zh-CN" altLang="en-US" sz="2665" b="1" dirty="0">
                <a:solidFill>
                  <a:schemeClr val="bg1"/>
                </a:solidFill>
                <a:latin typeface="PingFang SC"/>
              </a:rPr>
              <a:t>就近原则</a:t>
            </a:r>
            <a:r>
              <a:rPr lang="en-US" altLang="zh-CN" sz="2665" b="1" dirty="0">
                <a:solidFill>
                  <a:schemeClr val="bg1"/>
                </a:solidFill>
                <a:latin typeface="PingFang SC"/>
              </a:rPr>
              <a:t>"</a:t>
            </a:r>
            <a:r>
              <a:rPr lang="zh-CN" altLang="en-US" sz="2665" b="1" dirty="0">
                <a:solidFill>
                  <a:schemeClr val="bg1"/>
                </a:solidFill>
                <a:latin typeface="PingFang SC"/>
              </a:rPr>
              <a:t>。</a:t>
            </a:r>
            <a:endParaRPr lang="zh-CN" altLang="en-US" sz="2665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animBg="1"/>
      <p:bldP spid="19" grpId="0"/>
      <p:bldP spid="20" grpId="0" animBg="1"/>
      <p:bldP spid="21" grpId="0" animBg="1"/>
      <p:bldP spid="9" grpId="0"/>
      <p:bldP spid="10" grpId="0" animBg="1"/>
      <p:bldP spid="2" grpId="0"/>
      <p:bldP spid="12" grpId="0"/>
      <p:bldP spid="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7382" y="785091"/>
            <a:ext cx="103909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The text is written from _________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A. the first point of view  (I, We)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B. the second point of view  (You)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C. the third point of view  (he, she, they)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757382" y="1265382"/>
            <a:ext cx="498764" cy="42765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46545" y="2798618"/>
          <a:ext cx="10261600" cy="34728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3428"/>
                <a:gridCol w="1880754"/>
                <a:gridCol w="7167418"/>
              </a:tblGrid>
              <a:tr h="1523894">
                <a:tc>
                  <a:txBody>
                    <a:bodyPr/>
                    <a:lstStyle/>
                    <a:p>
                      <a:endParaRPr lang="en-US" altLang="zh-CN" sz="2800" b="1" dirty="0">
                        <a:latin typeface="Bell MT" panose="02020503060305020303" pitchFamily="18" charset="0"/>
                      </a:endParaRPr>
                    </a:p>
                    <a:p>
                      <a:r>
                        <a:rPr lang="en-US" altLang="zh-CN" sz="2800" b="1" dirty="0">
                          <a:latin typeface="Bell MT" panose="02020503060305020303" pitchFamily="18" charset="0"/>
                        </a:rPr>
                        <a:t>Para1</a:t>
                      </a:r>
                      <a:r>
                        <a:rPr lang="en-US" altLang="zh-CN" sz="2800" b="1" baseline="0" dirty="0">
                          <a:latin typeface="Bell MT" panose="02020503060305020303" pitchFamily="18" charset="0"/>
                        </a:rPr>
                        <a:t> </a:t>
                      </a:r>
                      <a:endParaRPr lang="zh-CN" altLang="en-US" sz="2800" b="1" dirty="0">
                        <a:latin typeface="Bell MT" panose="02020503060305020303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800" b="1" dirty="0">
                        <a:latin typeface="Bell MT" panose="020205030603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b="1">
                        <a:latin typeface="Bell MT" panose="02020503060305020303" pitchFamily="18" charset="0"/>
                      </a:endParaRPr>
                    </a:p>
                  </a:txBody>
                  <a:tcPr/>
                </a:tc>
              </a:tr>
              <a:tr h="1948980">
                <a:tc>
                  <a:txBody>
                    <a:bodyPr/>
                    <a:lstStyle/>
                    <a:p>
                      <a:endParaRPr lang="en-US" altLang="zh-CN" sz="2800" b="1" dirty="0">
                        <a:latin typeface="Bell MT" panose="02020503060305020303" pitchFamily="18" charset="0"/>
                      </a:endParaRPr>
                    </a:p>
                    <a:p>
                      <a:r>
                        <a:rPr lang="en-US" altLang="zh-CN" sz="2800" b="1" dirty="0">
                          <a:latin typeface="Bell MT" panose="02020503060305020303" pitchFamily="18" charset="0"/>
                        </a:rPr>
                        <a:t>Para 4 </a:t>
                      </a:r>
                      <a:endParaRPr lang="zh-CN" altLang="en-US" sz="2800" b="1" dirty="0">
                        <a:latin typeface="Bell MT" panose="02020503060305020303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800" b="1" dirty="0">
                        <a:latin typeface="Bell MT" panose="020205030603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b="1" dirty="0">
                        <a:latin typeface="Bell MT" panose="020205030603050203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2115128" y="3244894"/>
            <a:ext cx="1542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anxious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91527" y="2946338"/>
            <a:ext cx="69826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1) want to make a good first impression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2) Will I make any friends?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3) What if no one talks to me?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922318" y="4524146"/>
            <a:ext cx="18692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002060"/>
                </a:solidFill>
                <a:latin typeface="Bell MT" panose="02020503060305020303" pitchFamily="18" charset="0"/>
              </a:rPr>
              <a:t>not worried, not awkward, not frightened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confident</a:t>
            </a:r>
            <a:endParaRPr lang="zh-CN" altLang="en-US" sz="20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791527" y="4434014"/>
            <a:ext cx="69826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I didn’t feel…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pPr marL="514350" indent="-514350">
              <a:buAutoNum type="arabicParenR"/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I believe I will…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pPr marL="514350" indent="-514350">
              <a:buAutoNum type="arabicParenR"/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I feel much more…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pPr marL="514350" indent="-514350">
              <a:buAutoNum type="arabicParenR"/>
            </a:pP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I think….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645236" y="3291060"/>
            <a:ext cx="2262909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Inner thought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(</a:t>
            </a:r>
            <a:r>
              <a:rPr lang="zh-CN" altLang="en-US" sz="24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内心想法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) 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402944" y="4676055"/>
            <a:ext cx="3015674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Internal sensation</a:t>
            </a:r>
            <a:endParaRPr lang="en-US" altLang="zh-CN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(</a:t>
            </a:r>
            <a:r>
              <a:rPr lang="zh-CN" altLang="en-US" sz="24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内部情感</a:t>
            </a:r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) 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10" grpId="0" build="p"/>
      <p:bldP spid="11" grpId="0" build="p"/>
      <p:bldP spid="12" grpId="0" build="p"/>
      <p:bldP spid="14" grpId="0" animBg="1" build="p"/>
      <p:bldP spid="15" grpId="0" animBg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0290" y="609600"/>
            <a:ext cx="10335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Bell MT" panose="02020503060305020303" pitchFamily="18" charset="0"/>
              </a:rPr>
              <a:t>1. </a:t>
            </a:r>
            <a:r>
              <a:rPr lang="en-US" altLang="zh-CN" sz="3200" b="1" dirty="0">
                <a:solidFill>
                  <a:srgbClr val="002060"/>
                </a:solidFill>
                <a:latin typeface="Bell MT" panose="02020503060305020303" pitchFamily="18" charset="0"/>
              </a:rPr>
              <a:t>So this is it– Senior high school at last!</a:t>
            </a:r>
            <a:r>
              <a:rPr lang="en-US" altLang="zh-CN" sz="3200" b="1" dirty="0">
                <a:latin typeface="Bell MT" panose="02020503060305020303" pitchFamily="18" charset="0"/>
              </a:rPr>
              <a:t> </a:t>
            </a:r>
            <a:endParaRPr lang="zh-CN" altLang="en-US" sz="3200" b="1" dirty="0">
              <a:latin typeface="Bell MT" panose="02020503060305020303" pitchFamily="18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533236" y="609600"/>
            <a:ext cx="1542473" cy="655782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320799" y="1231843"/>
            <a:ext cx="2576946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就是（它）这样</a:t>
            </a:r>
            <a:endParaRPr lang="zh-CN" altLang="en-US" sz="24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8" name="Shape 459"/>
          <p:cNvSpPr/>
          <p:nvPr/>
        </p:nvSpPr>
        <p:spPr>
          <a:xfrm>
            <a:off x="794329" y="1935230"/>
            <a:ext cx="5506564" cy="564572"/>
          </a:xfrm>
          <a:prstGeom prst="rect">
            <a:avLst/>
          </a:prstGeom>
          <a:ln w="3175">
            <a:solidFill>
              <a:srgbClr val="9A9A9A"/>
            </a:solidFill>
            <a:miter lim="400000"/>
          </a:ln>
        </p:spPr>
        <p:txBody>
          <a:bodyPr wrap="square" lIns="35716" tIns="35716" rIns="35716" bIns="35716" anchor="ctr">
            <a:spAutoFit/>
          </a:bodyPr>
          <a:lstStyle>
            <a:lvl1pPr algn="ctr" defTabSz="410845">
              <a:defRPr sz="2400">
                <a:solidFill>
                  <a:srgbClr val="0070C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sz="3200" b="1" dirty="0">
                <a:latin typeface="Bell MT" panose="02020503060305020303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So this is it!</a:t>
            </a:r>
            <a:r>
              <a:rPr lang="en-US" sz="3200" b="1" dirty="0">
                <a:latin typeface="Bell MT" panose="02020503060305020303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----….at last!</a:t>
            </a:r>
            <a:r>
              <a:rPr sz="3200" b="1" dirty="0">
                <a:latin typeface="Bell MT" panose="02020503060305020303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endParaRPr sz="3200" b="1" dirty="0">
              <a:latin typeface="Bell MT" panose="02020503060305020303" pitchFamily="18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下箭头 3"/>
          <p:cNvSpPr/>
          <p:nvPr/>
        </p:nvSpPr>
        <p:spPr>
          <a:xfrm>
            <a:off x="3537527" y="2480380"/>
            <a:ext cx="203200" cy="9513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057399" y="2575474"/>
            <a:ext cx="3366655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</a:rPr>
              <a:t>Han Jing’s   feeing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1892" y="3431726"/>
            <a:ext cx="72320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  <a:cs typeface="Times New Roman" panose="02020603050405020304" pitchFamily="18" charset="0"/>
              </a:rPr>
              <a:t>Han Jing finally had her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  <a:t>senior high school</a:t>
            </a:r>
            <a:r>
              <a:rPr lang="en-US" altLang="zh-CN" sz="2800" b="1" dirty="0">
                <a:latin typeface="Bell MT" panose="02020503060305020303" pitchFamily="18" charset="0"/>
                <a:cs typeface="Times New Roman" panose="02020603050405020304" pitchFamily="18" charset="0"/>
              </a:rPr>
              <a:t>.</a:t>
            </a:r>
            <a:endParaRPr lang="en-US" altLang="zh-CN" sz="2800" b="1" dirty="0"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latin typeface="Bell MT" panose="02020503060305020303" pitchFamily="18" charset="0"/>
                <a:cs typeface="Times New Roman" panose="02020603050405020304" pitchFamily="18" charset="0"/>
              </a:rPr>
              <a:t> She was a little anxious </a:t>
            </a:r>
            <a:r>
              <a:rPr lang="en-US" altLang="zh-CN" sz="2800" b="1">
                <a:latin typeface="Bell MT" panose="02020503060305020303" pitchFamily="18" charset="0"/>
                <a:cs typeface="Times New Roman" panose="02020603050405020304" pitchFamily="18" charset="0"/>
              </a:rPr>
              <a:t>and excited.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13" name="TextBox 6"/>
          <p:cNvSpPr txBox="1"/>
          <p:nvPr/>
        </p:nvSpPr>
        <p:spPr>
          <a:xfrm>
            <a:off x="581892" y="4291031"/>
            <a:ext cx="1929616" cy="255454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大学</a:t>
            </a:r>
            <a:endParaRPr lang="zh-CN" altLang="en-US" sz="3200" b="1" dirty="0"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3200" b="1" dirty="0"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高中</a:t>
            </a:r>
            <a:endParaRPr lang="en-US" altLang="zh-CN" sz="3200" b="1" dirty="0"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3200" b="1" dirty="0"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初中</a:t>
            </a:r>
            <a:endParaRPr lang="en-US" altLang="zh-CN" sz="3200" b="1" dirty="0"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3200" b="1" dirty="0"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小学</a:t>
            </a:r>
            <a:endParaRPr lang="en-US" altLang="zh-CN" sz="3200" b="1" dirty="0"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3200" b="1" dirty="0"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幼儿园</a:t>
            </a:r>
            <a:endParaRPr lang="en-US" altLang="zh-CN" sz="3200" b="1" dirty="0"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TextBox 12"/>
          <p:cNvSpPr txBox="1"/>
          <p:nvPr/>
        </p:nvSpPr>
        <p:spPr>
          <a:xfrm>
            <a:off x="3547611" y="4198433"/>
            <a:ext cx="5648524" cy="255454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00000"/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  <a:t>university/ college</a:t>
            </a:r>
            <a:endParaRPr lang="zh-CN" altLang="en-US" sz="3200" b="1" dirty="0">
              <a:solidFill>
                <a:srgbClr val="C00000"/>
              </a:solidFill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solidFill>
                  <a:srgbClr val="C00000"/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  <a:t>senior high school</a:t>
            </a:r>
            <a:endParaRPr lang="en-US" altLang="zh-CN" sz="3200" b="1" dirty="0">
              <a:solidFill>
                <a:srgbClr val="C00000"/>
              </a:solidFill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solidFill>
                  <a:srgbClr val="C00000"/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  <a:t>junior high school</a:t>
            </a:r>
            <a:endParaRPr lang="en-US" altLang="zh-CN" sz="3200" b="1" dirty="0">
              <a:solidFill>
                <a:srgbClr val="C00000"/>
              </a:solidFill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solidFill>
                  <a:srgbClr val="C00000"/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  <a:t>primary school</a:t>
            </a:r>
            <a:endParaRPr lang="en-US" altLang="zh-CN" sz="3200" b="1" dirty="0">
              <a:solidFill>
                <a:srgbClr val="C00000"/>
              </a:solidFill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solidFill>
                  <a:srgbClr val="C00000"/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  <a:t>nursery school/ kindergarten</a:t>
            </a:r>
            <a:endParaRPr lang="en-US" altLang="zh-CN" sz="3200" b="1" dirty="0">
              <a:solidFill>
                <a:srgbClr val="C00000"/>
              </a:solidFill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6733310" y="609600"/>
            <a:ext cx="1209964" cy="58477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形标注 8"/>
          <p:cNvSpPr/>
          <p:nvPr/>
        </p:nvSpPr>
        <p:spPr>
          <a:xfrm rot="1429177">
            <a:off x="9062537" y="270236"/>
            <a:ext cx="1895657" cy="900073"/>
          </a:xfrm>
          <a:prstGeom prst="wedgeEllipseCallout">
            <a:avLst>
              <a:gd name="adj1" fmla="val -92332"/>
              <a:gd name="adj2" fmla="val 122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Bell MT" panose="02020503060305020303" pitchFamily="18" charset="0"/>
              </a:rPr>
              <a:t>finally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73018" y="76586"/>
            <a:ext cx="124690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Para 1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8" grpId="0" bldLvl="0" animBg="1" advAuto="0"/>
      <p:bldP spid="4" grpId="0" animBg="1"/>
      <p:bldP spid="5" grpId="0" animBg="1"/>
      <p:bldP spid="6" grpId="0"/>
      <p:bldP spid="13" grpId="0" animBg="1"/>
      <p:bldP spid="16" grpId="0" animBg="1" build="p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58982" y="443346"/>
            <a:ext cx="2429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seni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or</a:t>
            </a:r>
            <a:r>
              <a:rPr lang="en-US" altLang="zh-CN" sz="2800" b="1" dirty="0">
                <a:latin typeface="Bell MT" panose="02020503060305020303" pitchFamily="18" charset="0"/>
              </a:rPr>
              <a:t>--juni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or</a:t>
            </a:r>
            <a:endParaRPr lang="zh-CN" altLang="en-US" sz="28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9564" y="966566"/>
            <a:ext cx="759691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seni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or  adj. n</a:t>
            </a:r>
            <a:r>
              <a:rPr lang="zh-CN" altLang="en-US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 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higher in rank, older in age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                      </a:t>
            </a:r>
            <a:r>
              <a:rPr lang="zh-CN" altLang="en-US" sz="28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级别较高（的），年纪较大（的）</a:t>
            </a:r>
            <a:endParaRPr lang="en-US" altLang="zh-CN" sz="28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28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她的职位比我高。</a:t>
            </a:r>
            <a:endParaRPr lang="en-US" altLang="zh-CN" sz="28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She is senior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to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 me.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老年人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: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senior citizens 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senior year  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大四，或者高三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5563" y="726542"/>
            <a:ext cx="9014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2.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 I want to make a good first ____________(impress) 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29381" y="726542"/>
            <a:ext cx="1791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impression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903854" y="726542"/>
            <a:ext cx="3288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Bell MT" panose="02020503060305020303" pitchFamily="18" charset="0"/>
              </a:rPr>
              <a:t>____ the teachers and classmates.</a:t>
            </a:r>
            <a:endParaRPr lang="zh-CN" altLang="en-US" sz="24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005454" y="680375"/>
            <a:ext cx="840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on</a:t>
            </a:r>
            <a:endParaRPr lang="zh-CN" altLang="en-US" sz="24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2542" y="1384393"/>
            <a:ext cx="2821670" cy="156966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impress     </a:t>
            </a:r>
            <a:r>
              <a:rPr lang="en-US" altLang="zh-CN" sz="3200" b="1" kern="100" dirty="0" err="1"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vt.</a:t>
            </a:r>
            <a:r>
              <a:rPr lang="en-US" altLang="zh-CN" sz="3200" b="1" kern="100" dirty="0"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3200" b="1" kern="100" dirty="0">
              <a:latin typeface="Bell MT" panose="020205030603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sz="3200" b="1" kern="100" dirty="0"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impression n. </a:t>
            </a:r>
            <a:endParaRPr lang="en-US" altLang="zh-CN" sz="3200" b="1" kern="100" dirty="0">
              <a:latin typeface="Bell MT" panose="020205030603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sz="3200" b="1" kern="100" dirty="0"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impressive adj.</a:t>
            </a:r>
            <a:endParaRPr lang="zh-CN" altLang="en-US" sz="32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195783" y="1511372"/>
            <a:ext cx="2724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err="1">
                <a:latin typeface="Bell MT" panose="02020503060305020303" pitchFamily="18" charset="0"/>
              </a:rPr>
              <a:t>sth</a:t>
            </a:r>
            <a:r>
              <a:rPr lang="en-US" altLang="zh-CN" sz="2800" b="1" dirty="0">
                <a:latin typeface="Bell MT" panose="02020503060305020303" pitchFamily="18" charset="0"/>
              </a:rPr>
              <a:t> impress sb. 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20509" y="1508725"/>
            <a:ext cx="58758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他的真诚打动了她。</a:t>
            </a:r>
            <a:endParaRPr lang="en-US" altLang="zh-CN" sz="28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latin typeface="Bell MT" panose="02020503060305020303" pitchFamily="18" charset="0"/>
              </a:rPr>
              <a:t>His sincerity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impressed</a:t>
            </a:r>
            <a:r>
              <a:rPr lang="en-US" altLang="zh-CN" sz="2800" b="1" dirty="0">
                <a:latin typeface="Bell MT" panose="02020503060305020303" pitchFamily="18" charset="0"/>
              </a:rPr>
              <a:t> her.</a:t>
            </a:r>
            <a:endParaRPr lang="en-US" altLang="zh-CN" sz="2800" b="1" dirty="0"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latin typeface="Bell MT" panose="02020503060305020303" pitchFamily="18" charset="0"/>
              </a:rPr>
              <a:t>He impressed her with his sincerity.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72873" y="2835564"/>
            <a:ext cx="2632363" cy="434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80290" y="3113107"/>
            <a:ext cx="5624946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kern="100" dirty="0"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leave a(n) …impression on sb</a:t>
            </a:r>
            <a:endParaRPr lang="en-US" altLang="zh-CN" sz="2800" b="1" dirty="0">
              <a:latin typeface="Bell MT" panose="02020503060305020303" pitchFamily="18" charset="0"/>
            </a:endParaRPr>
          </a:p>
          <a:p>
            <a:r>
              <a:rPr lang="en-US" altLang="zh-CN" sz="2800" b="1" kern="100" dirty="0">
                <a:latin typeface="Bell MT" panose="020205030603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make a(n) …impression on sb.</a:t>
            </a:r>
            <a:endParaRPr lang="en-US" altLang="zh-CN" sz="2800" b="1" kern="100" dirty="0">
              <a:latin typeface="Bell MT" panose="020205030603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92541" y="4154051"/>
            <a:ext cx="10198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Bell MT" panose="02020503060305020303" pitchFamily="18" charset="0"/>
              </a:rPr>
              <a:t>The stillness and silence </a:t>
            </a:r>
            <a:r>
              <a:rPr lang="en-US" altLang="zh-CN" sz="3200" dirty="0">
                <a:solidFill>
                  <a:srgbClr val="FF0000"/>
                </a:solidFill>
                <a:latin typeface="Bell MT" panose="02020503060305020303" pitchFamily="18" charset="0"/>
              </a:rPr>
              <a:t>left a deep impression on </a:t>
            </a:r>
            <a:r>
              <a:rPr lang="en-US" altLang="zh-CN" sz="3200" dirty="0">
                <a:latin typeface="Bell MT" panose="02020503060305020303" pitchFamily="18" charset="0"/>
              </a:rPr>
              <a:t>visitors.</a:t>
            </a:r>
            <a:endParaRPr lang="zh-CN" altLang="en-US" sz="3200" dirty="0">
              <a:latin typeface="Bell MT" panose="02020503060305020303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80290" y="4738826"/>
            <a:ext cx="10198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Bell MT" panose="02020503060305020303" pitchFamily="18" charset="0"/>
              </a:rPr>
              <a:t>She is very </a:t>
            </a:r>
            <a:r>
              <a:rPr lang="en-US" altLang="zh-CN" sz="3200" dirty="0">
                <a:solidFill>
                  <a:srgbClr val="FF0000"/>
                </a:solidFill>
                <a:latin typeface="Bell MT" panose="02020503060305020303" pitchFamily="18" charset="0"/>
              </a:rPr>
              <a:t>impressive</a:t>
            </a:r>
            <a:r>
              <a:rPr lang="en-US" altLang="zh-CN" sz="3200" dirty="0">
                <a:latin typeface="Bell MT" panose="02020503060305020303" pitchFamily="18" charset="0"/>
              </a:rPr>
              <a:t> in the interview. </a:t>
            </a:r>
            <a:endParaRPr lang="zh-CN" altLang="en-US" sz="3200" dirty="0">
              <a:latin typeface="Bell MT" panose="02020503060305020303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81708" y="5323601"/>
            <a:ext cx="9014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3.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What if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no one talks to me?  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2" name="对话气泡: 圆角矩形 1"/>
          <p:cNvSpPr/>
          <p:nvPr/>
        </p:nvSpPr>
        <p:spPr>
          <a:xfrm>
            <a:off x="6239740" y="2987146"/>
            <a:ext cx="4439055" cy="977135"/>
          </a:xfrm>
          <a:prstGeom prst="wedgeRoundRectCallout">
            <a:avLst>
              <a:gd name="adj1" fmla="val -156955"/>
              <a:gd name="adj2" fmla="val 200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000" b="1" i="0" dirty="0">
                <a:solidFill>
                  <a:schemeClr val="bg1"/>
                </a:solidFill>
                <a:effectLst/>
                <a:latin typeface="Bodoni MT" panose="02070603080606020203" pitchFamily="18" charset="0"/>
                <a:ea typeface="宋体" panose="02010600030101010101" pitchFamily="2" charset="-122"/>
              </a:rPr>
              <a:t>What if </a:t>
            </a:r>
            <a:r>
              <a:rPr lang="zh-CN" altLang="en-US" sz="2000" b="1" i="0" dirty="0">
                <a:solidFill>
                  <a:schemeClr val="bg1"/>
                </a:solidFill>
                <a:effectLst/>
                <a:latin typeface="Bodoni MT" panose="02070603080606020203" pitchFamily="18" charset="0"/>
                <a:ea typeface="宋体" panose="02010600030101010101" pitchFamily="2" charset="-122"/>
              </a:rPr>
              <a:t>用于疑问句句首，尤用于询问不希望看到的事发生时的结果</a:t>
            </a:r>
            <a:r>
              <a:rPr lang="en-US" altLang="zh-CN" sz="2000" b="1" i="0" dirty="0">
                <a:solidFill>
                  <a:schemeClr val="bg1"/>
                </a:solidFill>
                <a:effectLst/>
                <a:latin typeface="Bodoni MT" panose="02070603080606020203" pitchFamily="18" charset="0"/>
                <a:ea typeface="宋体" panose="02010600030101010101" pitchFamily="2" charset="-122"/>
              </a:rPr>
              <a:t>)</a:t>
            </a:r>
            <a:endParaRPr lang="zh-CN" altLang="en-US" sz="2000" b="1" dirty="0">
              <a:solidFill>
                <a:schemeClr val="bg1"/>
              </a:solidFill>
              <a:latin typeface="Bodoni MT" panose="02070603080606020203" pitchFamily="18" charset="0"/>
              <a:ea typeface="宋体" panose="02010600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11018" y="5869848"/>
            <a:ext cx="9014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What if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the school bus is late?  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 build="p"/>
      <p:bldP spid="8" grpId="0"/>
      <p:bldP spid="9" grpId="0" build="p"/>
      <p:bldP spid="11" grpId="0" animBg="1" build="p"/>
      <p:bldP spid="12" grpId="0" build="p"/>
      <p:bldP spid="13" grpId="0" build="p"/>
      <p:bldP spid="17" grpId="0"/>
      <p:bldP spid="2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28515" y="268818"/>
            <a:ext cx="124690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Para 2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52713" y="890752"/>
            <a:ext cx="7326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1. What kind of person is the </a:t>
            </a:r>
            <a:r>
              <a:rPr lang="en-US" altLang="zh-CN" sz="2800" b="1" dirty="0" err="1">
                <a:solidFill>
                  <a:srgbClr val="002060"/>
                </a:solidFill>
                <a:latin typeface="Bell MT" panose="02020503060305020303" pitchFamily="18" charset="0"/>
              </a:rPr>
              <a:t>maths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teacher?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52712" y="1512686"/>
            <a:ext cx="116228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…, but the teacher was kind and friendly, he even told us a funny story, and everyone laughed so much!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4161559" y="2021032"/>
            <a:ext cx="24366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对话气泡: 椭圆形 10"/>
          <p:cNvSpPr/>
          <p:nvPr/>
        </p:nvSpPr>
        <p:spPr>
          <a:xfrm>
            <a:off x="5230955" y="172663"/>
            <a:ext cx="2602922" cy="1085850"/>
          </a:xfrm>
          <a:prstGeom prst="wedgeEllipseCallout">
            <a:avLst>
              <a:gd name="adj1" fmla="val -61751"/>
              <a:gd name="adj2" fmla="val 835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Bodoni MT" panose="02070603080606020203" pitchFamily="18" charset="0"/>
              </a:rPr>
              <a:t>tell</a:t>
            </a:r>
            <a:endParaRPr lang="zh-CN" altLang="en-US" sz="3200" dirty="0">
              <a:latin typeface="Bodoni MT" panose="02070603080606020203" pitchFamily="18" charset="0"/>
            </a:endParaRPr>
          </a:p>
        </p:txBody>
      </p:sp>
      <p:sp>
        <p:nvSpPr>
          <p:cNvPr id="12" name="矩形: 圆角 11"/>
          <p:cNvSpPr/>
          <p:nvPr/>
        </p:nvSpPr>
        <p:spPr>
          <a:xfrm>
            <a:off x="7315200" y="1459923"/>
            <a:ext cx="836468" cy="652553"/>
          </a:xfrm>
          <a:prstGeom prst="round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8237971" y="376539"/>
            <a:ext cx="2670464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Bodoni MT" panose="02070603080606020203" pitchFamily="18" charset="0"/>
                <a:ea typeface="华文行楷" panose="02010800040101010101" pitchFamily="2" charset="-122"/>
              </a:rPr>
              <a:t>adv. </a:t>
            </a:r>
            <a:r>
              <a:rPr lang="zh-CN" altLang="en-US" sz="2400" dirty="0">
                <a:solidFill>
                  <a:schemeClr val="bg1"/>
                </a:solidFill>
                <a:latin typeface="Bodoni MT" panose="02070603080606020203" pitchFamily="18" charset="0"/>
                <a:ea typeface="华文行楷" panose="02010800040101010101" pitchFamily="2" charset="-122"/>
              </a:rPr>
              <a:t>连接前一句，同时加强语气</a:t>
            </a:r>
            <a:endParaRPr lang="zh-CN" altLang="en-US" sz="2400" dirty="0">
              <a:solidFill>
                <a:schemeClr val="bg1"/>
              </a:solidFill>
              <a:latin typeface="Bodoni MT" panose="02070603080606020203" pitchFamily="18" charset="0"/>
              <a:ea typeface="华文行楷" panose="02010800040101010101" pitchFamily="2" charset="-122"/>
            </a:endParaRPr>
          </a:p>
        </p:txBody>
      </p:sp>
      <p:sp>
        <p:nvSpPr>
          <p:cNvPr id="17" name="任意多边形: 形状 16"/>
          <p:cNvSpPr/>
          <p:nvPr/>
        </p:nvSpPr>
        <p:spPr>
          <a:xfrm>
            <a:off x="8297141" y="2015836"/>
            <a:ext cx="3112005" cy="223405"/>
          </a:xfrm>
          <a:custGeom>
            <a:avLst/>
            <a:gdLst>
              <a:gd name="connsiteX0" fmla="*/ 0 w 3112005"/>
              <a:gd name="connsiteY0" fmla="*/ 41564 h 223405"/>
              <a:gd name="connsiteX1" fmla="*/ 31173 w 3112005"/>
              <a:gd name="connsiteY1" fmla="*/ 62346 h 223405"/>
              <a:gd name="connsiteX2" fmla="*/ 36368 w 3112005"/>
              <a:gd name="connsiteY2" fmla="*/ 93519 h 223405"/>
              <a:gd name="connsiteX3" fmla="*/ 72736 w 3112005"/>
              <a:gd name="connsiteY3" fmla="*/ 129887 h 223405"/>
              <a:gd name="connsiteX4" fmla="*/ 77932 w 3112005"/>
              <a:gd name="connsiteY4" fmla="*/ 150669 h 223405"/>
              <a:gd name="connsiteX5" fmla="*/ 150668 w 3112005"/>
              <a:gd name="connsiteY5" fmla="*/ 155864 h 223405"/>
              <a:gd name="connsiteX6" fmla="*/ 233795 w 3112005"/>
              <a:gd name="connsiteY6" fmla="*/ 88323 h 223405"/>
              <a:gd name="connsiteX7" fmla="*/ 264968 w 3112005"/>
              <a:gd name="connsiteY7" fmla="*/ 46759 h 223405"/>
              <a:gd name="connsiteX8" fmla="*/ 301336 w 3112005"/>
              <a:gd name="connsiteY8" fmla="*/ 25978 h 223405"/>
              <a:gd name="connsiteX9" fmla="*/ 327314 w 3112005"/>
              <a:gd name="connsiteY9" fmla="*/ 0 h 223405"/>
              <a:gd name="connsiteX10" fmla="*/ 374073 w 3112005"/>
              <a:gd name="connsiteY10" fmla="*/ 20782 h 223405"/>
              <a:gd name="connsiteX11" fmla="*/ 405245 w 3112005"/>
              <a:gd name="connsiteY11" fmla="*/ 114300 h 223405"/>
              <a:gd name="connsiteX12" fmla="*/ 467591 w 3112005"/>
              <a:gd name="connsiteY12" fmla="*/ 119496 h 223405"/>
              <a:gd name="connsiteX13" fmla="*/ 659823 w 3112005"/>
              <a:gd name="connsiteY13" fmla="*/ 103909 h 223405"/>
              <a:gd name="connsiteX14" fmla="*/ 768927 w 3112005"/>
              <a:gd name="connsiteY14" fmla="*/ 67541 h 223405"/>
              <a:gd name="connsiteX15" fmla="*/ 831273 w 3112005"/>
              <a:gd name="connsiteY15" fmla="*/ 62346 h 223405"/>
              <a:gd name="connsiteX16" fmla="*/ 1013114 w 3112005"/>
              <a:gd name="connsiteY16" fmla="*/ 67541 h 223405"/>
              <a:gd name="connsiteX17" fmla="*/ 1106632 w 3112005"/>
              <a:gd name="connsiteY17" fmla="*/ 181841 h 223405"/>
              <a:gd name="connsiteX18" fmla="*/ 1122218 w 3112005"/>
              <a:gd name="connsiteY18" fmla="*/ 202623 h 223405"/>
              <a:gd name="connsiteX19" fmla="*/ 1226127 w 3112005"/>
              <a:gd name="connsiteY19" fmla="*/ 223405 h 223405"/>
              <a:gd name="connsiteX20" fmla="*/ 1392382 w 3112005"/>
              <a:gd name="connsiteY20" fmla="*/ 202623 h 223405"/>
              <a:gd name="connsiteX21" fmla="*/ 1465118 w 3112005"/>
              <a:gd name="connsiteY21" fmla="*/ 166255 h 223405"/>
              <a:gd name="connsiteX22" fmla="*/ 1517073 w 3112005"/>
              <a:gd name="connsiteY22" fmla="*/ 145473 h 223405"/>
              <a:gd name="connsiteX23" fmla="*/ 1823604 w 3112005"/>
              <a:gd name="connsiteY23" fmla="*/ 31173 h 223405"/>
              <a:gd name="connsiteX24" fmla="*/ 2067791 w 3112005"/>
              <a:gd name="connsiteY24" fmla="*/ 166255 h 223405"/>
              <a:gd name="connsiteX25" fmla="*/ 2275609 w 3112005"/>
              <a:gd name="connsiteY25" fmla="*/ 181841 h 223405"/>
              <a:gd name="connsiteX26" fmla="*/ 2467841 w 3112005"/>
              <a:gd name="connsiteY26" fmla="*/ 114300 h 223405"/>
              <a:gd name="connsiteX27" fmla="*/ 2514600 w 3112005"/>
              <a:gd name="connsiteY27" fmla="*/ 109105 h 223405"/>
              <a:gd name="connsiteX28" fmla="*/ 2550968 w 3112005"/>
              <a:gd name="connsiteY28" fmla="*/ 103909 h 223405"/>
              <a:gd name="connsiteX29" fmla="*/ 2706832 w 3112005"/>
              <a:gd name="connsiteY29" fmla="*/ 46759 h 223405"/>
              <a:gd name="connsiteX30" fmla="*/ 2940627 w 3112005"/>
              <a:gd name="connsiteY30" fmla="*/ 88323 h 223405"/>
              <a:gd name="connsiteX31" fmla="*/ 3028950 w 3112005"/>
              <a:gd name="connsiteY31" fmla="*/ 98714 h 223405"/>
              <a:gd name="connsiteX32" fmla="*/ 3106882 w 3112005"/>
              <a:gd name="connsiteY32" fmla="*/ 109105 h 223405"/>
              <a:gd name="connsiteX33" fmla="*/ 3106882 w 3112005"/>
              <a:gd name="connsiteY33" fmla="*/ 150669 h 223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112005" h="223405" extrusionOk="0">
                <a:moveTo>
                  <a:pt x="0" y="41564"/>
                </a:moveTo>
                <a:cubicBezTo>
                  <a:pt x="9929" y="50934"/>
                  <a:pt x="25701" y="52986"/>
                  <a:pt x="31173" y="62346"/>
                </a:cubicBezTo>
                <a:cubicBezTo>
                  <a:pt x="35121" y="69899"/>
                  <a:pt x="32268" y="86834"/>
                  <a:pt x="36368" y="93519"/>
                </a:cubicBezTo>
                <a:cubicBezTo>
                  <a:pt x="42737" y="109477"/>
                  <a:pt x="56896" y="122059"/>
                  <a:pt x="72736" y="129887"/>
                </a:cubicBezTo>
                <a:cubicBezTo>
                  <a:pt x="72562" y="136613"/>
                  <a:pt x="75116" y="144321"/>
                  <a:pt x="77932" y="150669"/>
                </a:cubicBezTo>
                <a:cubicBezTo>
                  <a:pt x="89189" y="191910"/>
                  <a:pt x="91374" y="172559"/>
                  <a:pt x="150668" y="155864"/>
                </a:cubicBezTo>
                <a:cubicBezTo>
                  <a:pt x="178733" y="132159"/>
                  <a:pt x="211230" y="114745"/>
                  <a:pt x="233795" y="88323"/>
                </a:cubicBezTo>
                <a:cubicBezTo>
                  <a:pt x="243476" y="77178"/>
                  <a:pt x="251725" y="60491"/>
                  <a:pt x="264968" y="46759"/>
                </a:cubicBezTo>
                <a:cubicBezTo>
                  <a:pt x="274369" y="34855"/>
                  <a:pt x="292700" y="36628"/>
                  <a:pt x="301336" y="25978"/>
                </a:cubicBezTo>
                <a:cubicBezTo>
                  <a:pt x="309331" y="18265"/>
                  <a:pt x="318873" y="7678"/>
                  <a:pt x="327314" y="0"/>
                </a:cubicBezTo>
                <a:cubicBezTo>
                  <a:pt x="342555" y="6815"/>
                  <a:pt x="362898" y="6621"/>
                  <a:pt x="374073" y="20782"/>
                </a:cubicBezTo>
                <a:cubicBezTo>
                  <a:pt x="391617" y="47552"/>
                  <a:pt x="378932" y="97497"/>
                  <a:pt x="405245" y="114300"/>
                </a:cubicBezTo>
                <a:cubicBezTo>
                  <a:pt x="428771" y="124963"/>
                  <a:pt x="446152" y="116208"/>
                  <a:pt x="467591" y="119496"/>
                </a:cubicBezTo>
                <a:cubicBezTo>
                  <a:pt x="526372" y="107199"/>
                  <a:pt x="599369" y="101936"/>
                  <a:pt x="659823" y="103909"/>
                </a:cubicBezTo>
                <a:cubicBezTo>
                  <a:pt x="698108" y="108115"/>
                  <a:pt x="739079" y="69880"/>
                  <a:pt x="768927" y="67541"/>
                </a:cubicBezTo>
                <a:cubicBezTo>
                  <a:pt x="788395" y="63112"/>
                  <a:pt x="814936" y="61228"/>
                  <a:pt x="831273" y="62346"/>
                </a:cubicBezTo>
                <a:cubicBezTo>
                  <a:pt x="880101" y="54892"/>
                  <a:pt x="942565" y="65106"/>
                  <a:pt x="1013114" y="67541"/>
                </a:cubicBezTo>
                <a:cubicBezTo>
                  <a:pt x="1046604" y="74007"/>
                  <a:pt x="1083325" y="155923"/>
                  <a:pt x="1106632" y="181841"/>
                </a:cubicBezTo>
                <a:cubicBezTo>
                  <a:pt x="1111090" y="188563"/>
                  <a:pt x="1116566" y="199424"/>
                  <a:pt x="1122218" y="202623"/>
                </a:cubicBezTo>
                <a:cubicBezTo>
                  <a:pt x="1152793" y="227554"/>
                  <a:pt x="1191184" y="217704"/>
                  <a:pt x="1226127" y="223405"/>
                </a:cubicBezTo>
                <a:cubicBezTo>
                  <a:pt x="1277771" y="217766"/>
                  <a:pt x="1335679" y="210572"/>
                  <a:pt x="1392382" y="202623"/>
                </a:cubicBezTo>
                <a:cubicBezTo>
                  <a:pt x="1418445" y="195573"/>
                  <a:pt x="1442369" y="178308"/>
                  <a:pt x="1465118" y="166255"/>
                </a:cubicBezTo>
                <a:cubicBezTo>
                  <a:pt x="1481367" y="157535"/>
                  <a:pt x="1494194" y="152326"/>
                  <a:pt x="1517073" y="145473"/>
                </a:cubicBezTo>
                <a:cubicBezTo>
                  <a:pt x="1775182" y="60145"/>
                  <a:pt x="1572334" y="175964"/>
                  <a:pt x="1823604" y="31173"/>
                </a:cubicBezTo>
                <a:cubicBezTo>
                  <a:pt x="1879134" y="60861"/>
                  <a:pt x="2030735" y="152541"/>
                  <a:pt x="2067791" y="166255"/>
                </a:cubicBezTo>
                <a:cubicBezTo>
                  <a:pt x="2190916" y="193515"/>
                  <a:pt x="2136686" y="172016"/>
                  <a:pt x="2275609" y="181841"/>
                </a:cubicBezTo>
                <a:cubicBezTo>
                  <a:pt x="2349699" y="162572"/>
                  <a:pt x="2395217" y="137881"/>
                  <a:pt x="2467841" y="114300"/>
                </a:cubicBezTo>
                <a:cubicBezTo>
                  <a:pt x="2486598" y="111546"/>
                  <a:pt x="2499740" y="111783"/>
                  <a:pt x="2514600" y="109105"/>
                </a:cubicBezTo>
                <a:cubicBezTo>
                  <a:pt x="2526935" y="106139"/>
                  <a:pt x="2539951" y="106815"/>
                  <a:pt x="2550968" y="103909"/>
                </a:cubicBezTo>
                <a:cubicBezTo>
                  <a:pt x="2682322" y="56459"/>
                  <a:pt x="2615564" y="76628"/>
                  <a:pt x="2706832" y="46759"/>
                </a:cubicBezTo>
                <a:cubicBezTo>
                  <a:pt x="2872993" y="87862"/>
                  <a:pt x="2781869" y="79529"/>
                  <a:pt x="2940627" y="88323"/>
                </a:cubicBezTo>
                <a:cubicBezTo>
                  <a:pt x="2973167" y="89798"/>
                  <a:pt x="3003891" y="101160"/>
                  <a:pt x="3028950" y="98714"/>
                </a:cubicBezTo>
                <a:cubicBezTo>
                  <a:pt x="3060116" y="105585"/>
                  <a:pt x="3083099" y="94919"/>
                  <a:pt x="3106882" y="109105"/>
                </a:cubicBezTo>
                <a:cubicBezTo>
                  <a:pt x="3122083" y="116387"/>
                  <a:pt x="3105043" y="136222"/>
                  <a:pt x="3106882" y="15066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: 形状 17"/>
          <p:cNvSpPr/>
          <p:nvPr/>
        </p:nvSpPr>
        <p:spPr>
          <a:xfrm>
            <a:off x="1243446" y="2417677"/>
            <a:ext cx="3775363" cy="147830"/>
          </a:xfrm>
          <a:custGeom>
            <a:avLst/>
            <a:gdLst>
              <a:gd name="connsiteX0" fmla="*/ 0 w 3775363"/>
              <a:gd name="connsiteY0" fmla="*/ 27503 h 147830"/>
              <a:gd name="connsiteX1" fmla="*/ 37817 w 3775363"/>
              <a:gd name="connsiteY1" fmla="*/ 41255 h 147830"/>
              <a:gd name="connsiteX2" fmla="*/ 44120 w 3775363"/>
              <a:gd name="connsiteY2" fmla="*/ 61882 h 147830"/>
              <a:gd name="connsiteX3" fmla="*/ 88240 w 3775363"/>
              <a:gd name="connsiteY3" fmla="*/ 85947 h 147830"/>
              <a:gd name="connsiteX4" fmla="*/ 94544 w 3775363"/>
              <a:gd name="connsiteY4" fmla="*/ 99699 h 147830"/>
              <a:gd name="connsiteX5" fmla="*/ 182784 w 3775363"/>
              <a:gd name="connsiteY5" fmla="*/ 103137 h 147830"/>
              <a:gd name="connsiteX6" fmla="*/ 283630 w 3775363"/>
              <a:gd name="connsiteY6" fmla="*/ 58444 h 147830"/>
              <a:gd name="connsiteX7" fmla="*/ 321448 w 3775363"/>
              <a:gd name="connsiteY7" fmla="*/ 30941 h 147830"/>
              <a:gd name="connsiteX8" fmla="*/ 365569 w 3775363"/>
              <a:gd name="connsiteY8" fmla="*/ 17189 h 147830"/>
              <a:gd name="connsiteX9" fmla="*/ 397084 w 3775363"/>
              <a:gd name="connsiteY9" fmla="*/ 0 h 147830"/>
              <a:gd name="connsiteX10" fmla="*/ 453810 w 3775363"/>
              <a:gd name="connsiteY10" fmla="*/ 13751 h 147830"/>
              <a:gd name="connsiteX11" fmla="*/ 491627 w 3775363"/>
              <a:gd name="connsiteY11" fmla="*/ 75633 h 147830"/>
              <a:gd name="connsiteX12" fmla="*/ 567263 w 3775363"/>
              <a:gd name="connsiteY12" fmla="*/ 79072 h 147830"/>
              <a:gd name="connsiteX13" fmla="*/ 800471 w 3775363"/>
              <a:gd name="connsiteY13" fmla="*/ 68757 h 147830"/>
              <a:gd name="connsiteX14" fmla="*/ 932832 w 3775363"/>
              <a:gd name="connsiteY14" fmla="*/ 44692 h 147830"/>
              <a:gd name="connsiteX15" fmla="*/ 1008467 w 3775363"/>
              <a:gd name="connsiteY15" fmla="*/ 41255 h 147830"/>
              <a:gd name="connsiteX16" fmla="*/ 1229070 w 3775363"/>
              <a:gd name="connsiteY16" fmla="*/ 44692 h 147830"/>
              <a:gd name="connsiteX17" fmla="*/ 1342522 w 3775363"/>
              <a:gd name="connsiteY17" fmla="*/ 120326 h 147830"/>
              <a:gd name="connsiteX18" fmla="*/ 1361431 w 3775363"/>
              <a:gd name="connsiteY18" fmla="*/ 134078 h 147830"/>
              <a:gd name="connsiteX19" fmla="*/ 1487489 w 3775363"/>
              <a:gd name="connsiteY19" fmla="*/ 147830 h 147830"/>
              <a:gd name="connsiteX20" fmla="*/ 1689183 w 3775363"/>
              <a:gd name="connsiteY20" fmla="*/ 134078 h 147830"/>
              <a:gd name="connsiteX21" fmla="*/ 1777423 w 3775363"/>
              <a:gd name="connsiteY21" fmla="*/ 110013 h 147830"/>
              <a:gd name="connsiteX22" fmla="*/ 1840453 w 3775363"/>
              <a:gd name="connsiteY22" fmla="*/ 96261 h 147830"/>
              <a:gd name="connsiteX23" fmla="*/ 2212325 w 3775363"/>
              <a:gd name="connsiteY23" fmla="*/ 20627 h 147830"/>
              <a:gd name="connsiteX24" fmla="*/ 2508563 w 3775363"/>
              <a:gd name="connsiteY24" fmla="*/ 110013 h 147830"/>
              <a:gd name="connsiteX25" fmla="*/ 2760680 w 3775363"/>
              <a:gd name="connsiteY25" fmla="*/ 120326 h 147830"/>
              <a:gd name="connsiteX26" fmla="*/ 2993888 w 3775363"/>
              <a:gd name="connsiteY26" fmla="*/ 75633 h 147830"/>
              <a:gd name="connsiteX27" fmla="*/ 3050614 w 3775363"/>
              <a:gd name="connsiteY27" fmla="*/ 72196 h 147830"/>
              <a:gd name="connsiteX28" fmla="*/ 3094734 w 3775363"/>
              <a:gd name="connsiteY28" fmla="*/ 68757 h 147830"/>
              <a:gd name="connsiteX29" fmla="*/ 3283822 w 3775363"/>
              <a:gd name="connsiteY29" fmla="*/ 30941 h 147830"/>
              <a:gd name="connsiteX30" fmla="*/ 3567453 w 3775363"/>
              <a:gd name="connsiteY30" fmla="*/ 58444 h 147830"/>
              <a:gd name="connsiteX31" fmla="*/ 3674603 w 3775363"/>
              <a:gd name="connsiteY31" fmla="*/ 65320 h 147830"/>
              <a:gd name="connsiteX32" fmla="*/ 3769147 w 3775363"/>
              <a:gd name="connsiteY32" fmla="*/ 72196 h 147830"/>
              <a:gd name="connsiteX33" fmla="*/ 3769147 w 3775363"/>
              <a:gd name="connsiteY33" fmla="*/ 99699 h 14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775363" h="147830" extrusionOk="0">
                <a:moveTo>
                  <a:pt x="0" y="27503"/>
                </a:moveTo>
                <a:cubicBezTo>
                  <a:pt x="12362" y="33374"/>
                  <a:pt x="30055" y="34962"/>
                  <a:pt x="37817" y="41255"/>
                </a:cubicBezTo>
                <a:cubicBezTo>
                  <a:pt x="43654" y="46198"/>
                  <a:pt x="39320" y="56296"/>
                  <a:pt x="44120" y="61882"/>
                </a:cubicBezTo>
                <a:cubicBezTo>
                  <a:pt x="50709" y="68919"/>
                  <a:pt x="69813" y="81162"/>
                  <a:pt x="88240" y="85947"/>
                </a:cubicBezTo>
                <a:cubicBezTo>
                  <a:pt x="90049" y="90500"/>
                  <a:pt x="91072" y="95746"/>
                  <a:pt x="94544" y="99699"/>
                </a:cubicBezTo>
                <a:cubicBezTo>
                  <a:pt x="112579" y="126909"/>
                  <a:pt x="111013" y="115312"/>
                  <a:pt x="182784" y="103137"/>
                </a:cubicBezTo>
                <a:cubicBezTo>
                  <a:pt x="214579" y="88262"/>
                  <a:pt x="255124" y="81073"/>
                  <a:pt x="283630" y="58444"/>
                </a:cubicBezTo>
                <a:cubicBezTo>
                  <a:pt x="294966" y="52195"/>
                  <a:pt x="305934" y="39006"/>
                  <a:pt x="321448" y="30941"/>
                </a:cubicBezTo>
                <a:cubicBezTo>
                  <a:pt x="332908" y="21877"/>
                  <a:pt x="354354" y="24829"/>
                  <a:pt x="365569" y="17189"/>
                </a:cubicBezTo>
                <a:cubicBezTo>
                  <a:pt x="375298" y="11890"/>
                  <a:pt x="387168" y="3073"/>
                  <a:pt x="397084" y="0"/>
                </a:cubicBezTo>
                <a:cubicBezTo>
                  <a:pt x="413772" y="3864"/>
                  <a:pt x="437771" y="3226"/>
                  <a:pt x="453810" y="13751"/>
                </a:cubicBezTo>
                <a:cubicBezTo>
                  <a:pt x="475365" y="36551"/>
                  <a:pt x="458680" y="64073"/>
                  <a:pt x="491627" y="75633"/>
                </a:cubicBezTo>
                <a:cubicBezTo>
                  <a:pt x="518802" y="83052"/>
                  <a:pt x="539306" y="71427"/>
                  <a:pt x="567263" y="79072"/>
                </a:cubicBezTo>
                <a:cubicBezTo>
                  <a:pt x="635828" y="63337"/>
                  <a:pt x="728036" y="56317"/>
                  <a:pt x="800471" y="68757"/>
                </a:cubicBezTo>
                <a:cubicBezTo>
                  <a:pt x="846638" y="71546"/>
                  <a:pt x="892471" y="46299"/>
                  <a:pt x="932832" y="44692"/>
                </a:cubicBezTo>
                <a:cubicBezTo>
                  <a:pt x="955096" y="42847"/>
                  <a:pt x="987062" y="39961"/>
                  <a:pt x="1008467" y="41255"/>
                </a:cubicBezTo>
                <a:cubicBezTo>
                  <a:pt x="1077744" y="39082"/>
                  <a:pt x="1144183" y="49420"/>
                  <a:pt x="1229070" y="44692"/>
                </a:cubicBezTo>
                <a:cubicBezTo>
                  <a:pt x="1270115" y="45975"/>
                  <a:pt x="1316071" y="103149"/>
                  <a:pt x="1342522" y="120326"/>
                </a:cubicBezTo>
                <a:cubicBezTo>
                  <a:pt x="1347970" y="124563"/>
                  <a:pt x="1353943" y="131999"/>
                  <a:pt x="1361431" y="134078"/>
                </a:cubicBezTo>
                <a:cubicBezTo>
                  <a:pt x="1389733" y="150329"/>
                  <a:pt x="1441165" y="144397"/>
                  <a:pt x="1487489" y="147830"/>
                </a:cubicBezTo>
                <a:cubicBezTo>
                  <a:pt x="1538310" y="148846"/>
                  <a:pt x="1617835" y="131152"/>
                  <a:pt x="1689183" y="134078"/>
                </a:cubicBezTo>
                <a:cubicBezTo>
                  <a:pt x="1718386" y="123014"/>
                  <a:pt x="1755375" y="120630"/>
                  <a:pt x="1777423" y="110013"/>
                </a:cubicBezTo>
                <a:cubicBezTo>
                  <a:pt x="1794200" y="99779"/>
                  <a:pt x="1812829" y="101603"/>
                  <a:pt x="1840453" y="96261"/>
                </a:cubicBezTo>
                <a:cubicBezTo>
                  <a:pt x="2143484" y="41772"/>
                  <a:pt x="1899547" y="116735"/>
                  <a:pt x="2212325" y="20627"/>
                </a:cubicBezTo>
                <a:cubicBezTo>
                  <a:pt x="2279133" y="39460"/>
                  <a:pt x="2459750" y="103827"/>
                  <a:pt x="2508563" y="110013"/>
                </a:cubicBezTo>
                <a:cubicBezTo>
                  <a:pt x="2657381" y="139562"/>
                  <a:pt x="2582084" y="114465"/>
                  <a:pt x="2760680" y="120326"/>
                </a:cubicBezTo>
                <a:cubicBezTo>
                  <a:pt x="2854064" y="110500"/>
                  <a:pt x="2905060" y="93695"/>
                  <a:pt x="2993888" y="75633"/>
                </a:cubicBezTo>
                <a:cubicBezTo>
                  <a:pt x="3014631" y="73839"/>
                  <a:pt x="3033141" y="74952"/>
                  <a:pt x="3050614" y="72196"/>
                </a:cubicBezTo>
                <a:cubicBezTo>
                  <a:pt x="3065668" y="68731"/>
                  <a:pt x="3082212" y="72223"/>
                  <a:pt x="3094734" y="68757"/>
                </a:cubicBezTo>
                <a:cubicBezTo>
                  <a:pt x="3253838" y="35853"/>
                  <a:pt x="3183581" y="50934"/>
                  <a:pt x="3283822" y="30941"/>
                </a:cubicBezTo>
                <a:cubicBezTo>
                  <a:pt x="3482044" y="55967"/>
                  <a:pt x="3374161" y="56854"/>
                  <a:pt x="3567453" y="58444"/>
                </a:cubicBezTo>
                <a:cubicBezTo>
                  <a:pt x="3604367" y="59796"/>
                  <a:pt x="3643152" y="68838"/>
                  <a:pt x="3674603" y="65320"/>
                </a:cubicBezTo>
                <a:cubicBezTo>
                  <a:pt x="3708221" y="68922"/>
                  <a:pt x="3739964" y="63061"/>
                  <a:pt x="3769147" y="72196"/>
                </a:cubicBezTo>
                <a:cubicBezTo>
                  <a:pt x="3784790" y="77099"/>
                  <a:pt x="3767309" y="89940"/>
                  <a:pt x="3769147" y="9969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8237971" y="2284953"/>
            <a:ext cx="1335232" cy="123132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5086062" y="2466793"/>
            <a:ext cx="1446354" cy="104948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6532416" y="3247159"/>
            <a:ext cx="1801093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Bodoni MT" panose="02070603080606020203" pitchFamily="18" charset="0"/>
              </a:rPr>
              <a:t>show</a:t>
            </a:r>
            <a:endParaRPr lang="zh-CN" altLang="en-US" sz="2800" dirty="0">
              <a:solidFill>
                <a:schemeClr val="bg1"/>
              </a:solidFill>
              <a:latin typeface="Bodoni MT" panose="02070603080606020203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426777" y="2543363"/>
            <a:ext cx="1870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FF0000"/>
                </a:solidFill>
                <a:latin typeface="Bodoni MT" panose="02070603080606020203" pitchFamily="18" charset="0"/>
              </a:rPr>
              <a:t>actions</a:t>
            </a:r>
            <a:endParaRPr lang="zh-CN" altLang="en-US" sz="2800" b="1" dirty="0">
              <a:solidFill>
                <a:srgbClr val="FF0000"/>
              </a:solidFill>
              <a:latin typeface="Bodoni MT" panose="02070603080606020203" pitchFamily="18" charset="0"/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>
            <a:off x="7427767" y="3770379"/>
            <a:ext cx="0" cy="9678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6532416" y="4738255"/>
            <a:ext cx="1801093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Bodoni MT" panose="02070603080606020203" pitchFamily="18" charset="0"/>
              </a:rPr>
              <a:t>humorous</a:t>
            </a:r>
            <a:endParaRPr lang="zh-CN" altLang="en-US" sz="2800" dirty="0">
              <a:solidFill>
                <a:schemeClr val="bg1"/>
              </a:solidFill>
              <a:latin typeface="Bodoni MT" panose="02070603080606020203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 animBg="1"/>
      <p:bldP spid="12" grpId="0" animBg="1"/>
      <p:bldP spid="13" grpId="0" animBg="1"/>
      <p:bldP spid="17" grpId="0" animBg="1"/>
      <p:bldP spid="18" grpId="0" animBg="1"/>
      <p:bldP spid="25" grpId="0" animBg="1"/>
      <p:bldP spid="26" grpId="0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872981" y="385325"/>
            <a:ext cx="11071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2. I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found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most of my classmates and teachers </a:t>
            </a:r>
            <a:r>
              <a:rPr lang="en-US" altLang="zh-CN" sz="2800" b="1" dirty="0">
                <a:solidFill>
                  <a:srgbClr val="00B0F0"/>
                </a:solidFill>
                <a:latin typeface="Bell MT" panose="02020503060305020303" pitchFamily="18" charset="0"/>
              </a:rPr>
              <a:t>friendly and helpful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.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1779" y="1200204"/>
            <a:ext cx="6392576" cy="523220"/>
          </a:xfrm>
          <a:custGeom>
            <a:avLst/>
            <a:gdLst>
              <a:gd name="connsiteX0" fmla="*/ 0 w 6392576"/>
              <a:gd name="connsiteY0" fmla="*/ 0 h 523220"/>
              <a:gd name="connsiteX1" fmla="*/ 389366 w 6392576"/>
              <a:gd name="connsiteY1" fmla="*/ 0 h 523220"/>
              <a:gd name="connsiteX2" fmla="*/ 778732 w 6392576"/>
              <a:gd name="connsiteY2" fmla="*/ 0 h 523220"/>
              <a:gd name="connsiteX3" fmla="*/ 1168098 w 6392576"/>
              <a:gd name="connsiteY3" fmla="*/ 0 h 523220"/>
              <a:gd name="connsiteX4" fmla="*/ 1813167 w 6392576"/>
              <a:gd name="connsiteY4" fmla="*/ 0 h 523220"/>
              <a:gd name="connsiteX5" fmla="*/ 2394310 w 6392576"/>
              <a:gd name="connsiteY5" fmla="*/ 0 h 523220"/>
              <a:gd name="connsiteX6" fmla="*/ 3103305 w 6392576"/>
              <a:gd name="connsiteY6" fmla="*/ 0 h 523220"/>
              <a:gd name="connsiteX7" fmla="*/ 3684448 w 6392576"/>
              <a:gd name="connsiteY7" fmla="*/ 0 h 523220"/>
              <a:gd name="connsiteX8" fmla="*/ 4137740 w 6392576"/>
              <a:gd name="connsiteY8" fmla="*/ 0 h 523220"/>
              <a:gd name="connsiteX9" fmla="*/ 4846735 w 6392576"/>
              <a:gd name="connsiteY9" fmla="*/ 0 h 523220"/>
              <a:gd name="connsiteX10" fmla="*/ 5491804 w 6392576"/>
              <a:gd name="connsiteY10" fmla="*/ 0 h 523220"/>
              <a:gd name="connsiteX11" fmla="*/ 5881170 w 6392576"/>
              <a:gd name="connsiteY11" fmla="*/ 0 h 523220"/>
              <a:gd name="connsiteX12" fmla="*/ 6392576 w 6392576"/>
              <a:gd name="connsiteY12" fmla="*/ 0 h 523220"/>
              <a:gd name="connsiteX13" fmla="*/ 6392576 w 6392576"/>
              <a:gd name="connsiteY13" fmla="*/ 523220 h 523220"/>
              <a:gd name="connsiteX14" fmla="*/ 6003210 w 6392576"/>
              <a:gd name="connsiteY14" fmla="*/ 523220 h 523220"/>
              <a:gd name="connsiteX15" fmla="*/ 5358141 w 6392576"/>
              <a:gd name="connsiteY15" fmla="*/ 523220 h 523220"/>
              <a:gd name="connsiteX16" fmla="*/ 4968775 w 6392576"/>
              <a:gd name="connsiteY16" fmla="*/ 523220 h 523220"/>
              <a:gd name="connsiteX17" fmla="*/ 4387632 w 6392576"/>
              <a:gd name="connsiteY17" fmla="*/ 523220 h 523220"/>
              <a:gd name="connsiteX18" fmla="*/ 3806488 w 6392576"/>
              <a:gd name="connsiteY18" fmla="*/ 523220 h 523220"/>
              <a:gd name="connsiteX19" fmla="*/ 3225345 w 6392576"/>
              <a:gd name="connsiteY19" fmla="*/ 523220 h 523220"/>
              <a:gd name="connsiteX20" fmla="*/ 2644202 w 6392576"/>
              <a:gd name="connsiteY20" fmla="*/ 523220 h 523220"/>
              <a:gd name="connsiteX21" fmla="*/ 2063059 w 6392576"/>
              <a:gd name="connsiteY21" fmla="*/ 523220 h 523220"/>
              <a:gd name="connsiteX22" fmla="*/ 1481915 w 6392576"/>
              <a:gd name="connsiteY22" fmla="*/ 523220 h 523220"/>
              <a:gd name="connsiteX23" fmla="*/ 1092549 w 6392576"/>
              <a:gd name="connsiteY23" fmla="*/ 523220 h 523220"/>
              <a:gd name="connsiteX24" fmla="*/ 0 w 6392576"/>
              <a:gd name="connsiteY24" fmla="*/ 523220 h 523220"/>
              <a:gd name="connsiteX25" fmla="*/ 0 w 6392576"/>
              <a:gd name="connsiteY25" fmla="*/ 0 h 52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392576" h="523220" extrusionOk="0">
                <a:moveTo>
                  <a:pt x="0" y="0"/>
                </a:moveTo>
                <a:cubicBezTo>
                  <a:pt x="175248" y="-7091"/>
                  <a:pt x="238151" y="1081"/>
                  <a:pt x="389366" y="0"/>
                </a:cubicBezTo>
                <a:cubicBezTo>
                  <a:pt x="540581" y="-1081"/>
                  <a:pt x="639180" y="5654"/>
                  <a:pt x="778732" y="0"/>
                </a:cubicBezTo>
                <a:cubicBezTo>
                  <a:pt x="918284" y="-5654"/>
                  <a:pt x="978328" y="26232"/>
                  <a:pt x="1168098" y="0"/>
                </a:cubicBezTo>
                <a:cubicBezTo>
                  <a:pt x="1357868" y="-26232"/>
                  <a:pt x="1677527" y="69282"/>
                  <a:pt x="1813167" y="0"/>
                </a:cubicBezTo>
                <a:cubicBezTo>
                  <a:pt x="1948807" y="-69282"/>
                  <a:pt x="2176263" y="555"/>
                  <a:pt x="2394310" y="0"/>
                </a:cubicBezTo>
                <a:cubicBezTo>
                  <a:pt x="2612357" y="-555"/>
                  <a:pt x="2901626" y="16568"/>
                  <a:pt x="3103305" y="0"/>
                </a:cubicBezTo>
                <a:cubicBezTo>
                  <a:pt x="3304985" y="-16568"/>
                  <a:pt x="3533347" y="59843"/>
                  <a:pt x="3684448" y="0"/>
                </a:cubicBezTo>
                <a:cubicBezTo>
                  <a:pt x="3835549" y="-59843"/>
                  <a:pt x="3976151" y="27397"/>
                  <a:pt x="4137740" y="0"/>
                </a:cubicBezTo>
                <a:cubicBezTo>
                  <a:pt x="4299329" y="-27397"/>
                  <a:pt x="4608687" y="28804"/>
                  <a:pt x="4846735" y="0"/>
                </a:cubicBezTo>
                <a:cubicBezTo>
                  <a:pt x="5084784" y="-28804"/>
                  <a:pt x="5329943" y="69872"/>
                  <a:pt x="5491804" y="0"/>
                </a:cubicBezTo>
                <a:cubicBezTo>
                  <a:pt x="5653665" y="-69872"/>
                  <a:pt x="5786914" y="1946"/>
                  <a:pt x="5881170" y="0"/>
                </a:cubicBezTo>
                <a:cubicBezTo>
                  <a:pt x="5975426" y="-1946"/>
                  <a:pt x="6213419" y="17881"/>
                  <a:pt x="6392576" y="0"/>
                </a:cubicBezTo>
                <a:cubicBezTo>
                  <a:pt x="6436175" y="207700"/>
                  <a:pt x="6357362" y="385899"/>
                  <a:pt x="6392576" y="523220"/>
                </a:cubicBezTo>
                <a:cubicBezTo>
                  <a:pt x="6240743" y="563721"/>
                  <a:pt x="6164230" y="499692"/>
                  <a:pt x="6003210" y="523220"/>
                </a:cubicBezTo>
                <a:cubicBezTo>
                  <a:pt x="5842190" y="546748"/>
                  <a:pt x="5573442" y="485193"/>
                  <a:pt x="5358141" y="523220"/>
                </a:cubicBezTo>
                <a:cubicBezTo>
                  <a:pt x="5142840" y="561247"/>
                  <a:pt x="5058108" y="509013"/>
                  <a:pt x="4968775" y="523220"/>
                </a:cubicBezTo>
                <a:cubicBezTo>
                  <a:pt x="4879442" y="537427"/>
                  <a:pt x="4642269" y="482115"/>
                  <a:pt x="4387632" y="523220"/>
                </a:cubicBezTo>
                <a:cubicBezTo>
                  <a:pt x="4132995" y="564325"/>
                  <a:pt x="3985379" y="518381"/>
                  <a:pt x="3806488" y="523220"/>
                </a:cubicBezTo>
                <a:cubicBezTo>
                  <a:pt x="3627597" y="528059"/>
                  <a:pt x="3380521" y="466804"/>
                  <a:pt x="3225345" y="523220"/>
                </a:cubicBezTo>
                <a:cubicBezTo>
                  <a:pt x="3070169" y="579636"/>
                  <a:pt x="2871387" y="494883"/>
                  <a:pt x="2644202" y="523220"/>
                </a:cubicBezTo>
                <a:cubicBezTo>
                  <a:pt x="2417017" y="551557"/>
                  <a:pt x="2200808" y="504777"/>
                  <a:pt x="2063059" y="523220"/>
                </a:cubicBezTo>
                <a:cubicBezTo>
                  <a:pt x="1925310" y="541663"/>
                  <a:pt x="1753856" y="476602"/>
                  <a:pt x="1481915" y="523220"/>
                </a:cubicBezTo>
                <a:cubicBezTo>
                  <a:pt x="1209974" y="569838"/>
                  <a:pt x="1207995" y="498644"/>
                  <a:pt x="1092549" y="523220"/>
                </a:cubicBezTo>
                <a:cubicBezTo>
                  <a:pt x="977103" y="547796"/>
                  <a:pt x="321685" y="501198"/>
                  <a:pt x="0" y="523220"/>
                </a:cubicBezTo>
                <a:cubicBezTo>
                  <a:pt x="-36560" y="344934"/>
                  <a:pt x="5947" y="172347"/>
                  <a:pt x="0" y="0"/>
                </a:cubicBezTo>
                <a:close/>
              </a:path>
            </a:pathLst>
          </a:cu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find +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宾语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+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宾补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   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“认为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/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发现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…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”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5228" y="3268455"/>
            <a:ext cx="3623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find +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宾语（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n/</a:t>
            </a:r>
            <a:r>
              <a:rPr lang="en-US" altLang="zh-CN" sz="2800" b="1" dirty="0" err="1">
                <a:solidFill>
                  <a:srgbClr val="002060"/>
                </a:solidFill>
                <a:latin typeface="Bell MT" panose="02020503060305020303" pitchFamily="18" charset="0"/>
              </a:rPr>
              <a:t>pron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）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</p:txBody>
      </p:sp>
      <p:sp>
        <p:nvSpPr>
          <p:cNvPr id="2" name="左大括号 1"/>
          <p:cNvSpPr/>
          <p:nvPr/>
        </p:nvSpPr>
        <p:spPr>
          <a:xfrm>
            <a:off x="3535582" y="2513834"/>
            <a:ext cx="270164" cy="2047009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901786" y="2367196"/>
            <a:ext cx="21093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odoni MT" panose="02070603080606020203" pitchFamily="18" charset="0"/>
              </a:rPr>
              <a:t>adj.</a:t>
            </a:r>
            <a:endParaRPr lang="en-US" altLang="zh-CN" sz="2800" b="1" dirty="0">
              <a:latin typeface="Bodoni MT" panose="02070603080606020203" pitchFamily="18" charset="0"/>
            </a:endParaRPr>
          </a:p>
          <a:p>
            <a:r>
              <a:rPr lang="en-US" altLang="zh-CN" sz="2800" b="1" dirty="0">
                <a:latin typeface="Bodoni MT" panose="02070603080606020203" pitchFamily="18" charset="0"/>
              </a:rPr>
              <a:t>adv.(</a:t>
            </a:r>
            <a:r>
              <a:rPr lang="zh-CN" altLang="en-US" sz="28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地点</a:t>
            </a:r>
            <a:r>
              <a:rPr lang="en-US" altLang="zh-CN" sz="2800" b="1" dirty="0">
                <a:latin typeface="Bodoni MT" panose="02070603080606020203" pitchFamily="18" charset="0"/>
              </a:rPr>
              <a:t>)</a:t>
            </a:r>
            <a:endParaRPr lang="en-US" altLang="zh-CN" sz="2800" b="1" dirty="0">
              <a:latin typeface="Bodoni MT" panose="02070603080606020203" pitchFamily="18" charset="0"/>
            </a:endParaRPr>
          </a:p>
          <a:p>
            <a:r>
              <a:rPr lang="en-US" altLang="zh-CN" sz="2800" b="1" dirty="0" err="1">
                <a:latin typeface="Bodoni MT" panose="02070603080606020203" pitchFamily="18" charset="0"/>
              </a:rPr>
              <a:t>prep.phrase</a:t>
            </a:r>
            <a:endParaRPr lang="en-US" altLang="zh-CN" sz="2800" b="1" dirty="0">
              <a:latin typeface="Bodoni MT" panose="02070603080606020203" pitchFamily="18" charset="0"/>
            </a:endParaRPr>
          </a:p>
          <a:p>
            <a:r>
              <a:rPr lang="en-US" altLang="zh-CN" sz="2800" b="1" dirty="0">
                <a:latin typeface="Bodoni MT" panose="02070603080606020203" pitchFamily="18" charset="0"/>
              </a:rPr>
              <a:t>doing</a:t>
            </a:r>
            <a:endParaRPr lang="en-US" altLang="zh-CN" sz="2800" b="1" dirty="0">
              <a:latin typeface="Bodoni MT" panose="02070603080606020203" pitchFamily="18" charset="0"/>
            </a:endParaRPr>
          </a:p>
          <a:p>
            <a:r>
              <a:rPr lang="en-US" altLang="zh-CN" sz="2800" b="1" dirty="0">
                <a:latin typeface="Bodoni MT" panose="02070603080606020203" pitchFamily="18" charset="0"/>
              </a:rPr>
              <a:t>done</a:t>
            </a:r>
            <a:endParaRPr lang="zh-CN" altLang="en-US" sz="2800" b="1" dirty="0">
              <a:latin typeface="Bodoni MT" panose="02070603080606020203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896841" y="2268181"/>
            <a:ext cx="59547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n-US" altLang="zh-CN" sz="2400" b="1" dirty="0">
                <a:solidFill>
                  <a:srgbClr val="002060"/>
                </a:solidFill>
                <a:latin typeface="Bodoni MT" panose="02070603080606020203" pitchFamily="18" charset="0"/>
              </a:rPr>
              <a:t>I found Bob very </a:t>
            </a:r>
            <a:r>
              <a:rPr lang="en-US" altLang="zh-CN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honest</a:t>
            </a:r>
            <a:r>
              <a:rPr lang="en-US" altLang="zh-CN" sz="2400" b="1" dirty="0">
                <a:solidFill>
                  <a:srgbClr val="002060"/>
                </a:solidFill>
                <a:latin typeface="Bodoni MT" panose="02070603080606020203" pitchFamily="18" charset="0"/>
              </a:rPr>
              <a:t>. </a:t>
            </a:r>
            <a:endParaRPr lang="en-US" altLang="zh-CN" sz="2400" b="1" dirty="0">
              <a:solidFill>
                <a:srgbClr val="002060"/>
              </a:solidFill>
              <a:latin typeface="Bodoni MT" panose="02070603080606020203" pitchFamily="18" charset="0"/>
            </a:endParaRPr>
          </a:p>
          <a:p>
            <a:pPr marL="457200" indent="-457200">
              <a:buAutoNum type="arabicParenR"/>
            </a:pPr>
            <a:r>
              <a:rPr lang="en-US" altLang="zh-CN" sz="2400" b="1" dirty="0">
                <a:solidFill>
                  <a:srgbClr val="002060"/>
                </a:solidFill>
                <a:latin typeface="Bodoni MT" panose="02070603080606020203" pitchFamily="18" charset="0"/>
              </a:rPr>
              <a:t>I found Lucy </a:t>
            </a:r>
            <a:r>
              <a:rPr lang="en-US" altLang="zh-CN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upstairs</a:t>
            </a:r>
            <a:r>
              <a:rPr lang="en-US" altLang="zh-CN" sz="2400" b="1" dirty="0">
                <a:solidFill>
                  <a:srgbClr val="002060"/>
                </a:solidFill>
                <a:latin typeface="Bodoni MT" panose="02070603080606020203" pitchFamily="18" charset="0"/>
              </a:rPr>
              <a:t>.</a:t>
            </a:r>
            <a:endParaRPr lang="en-US" altLang="zh-CN" sz="2400" b="1" dirty="0">
              <a:solidFill>
                <a:srgbClr val="002060"/>
              </a:solidFill>
              <a:latin typeface="Bodoni MT" panose="02070603080606020203" pitchFamily="18" charset="0"/>
            </a:endParaRPr>
          </a:p>
          <a:p>
            <a:pPr marL="457200" indent="-457200">
              <a:buAutoNum type="arabicParenR"/>
            </a:pPr>
            <a:r>
              <a:rPr lang="en-US" altLang="zh-CN" sz="2400" b="1" dirty="0">
                <a:solidFill>
                  <a:srgbClr val="002060"/>
                </a:solidFill>
                <a:latin typeface="Bodoni MT" panose="02070603080606020203" pitchFamily="18" charset="0"/>
              </a:rPr>
              <a:t>The teacher found the students </a:t>
            </a:r>
            <a:r>
              <a:rPr lang="en-US" altLang="zh-CN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in the lecture hall. </a:t>
            </a:r>
            <a:endParaRPr lang="en-US" altLang="zh-CN" sz="2400" b="1" dirty="0">
              <a:solidFill>
                <a:srgbClr val="FF0000"/>
              </a:solidFill>
              <a:latin typeface="Bodoni MT" panose="02070603080606020203" pitchFamily="18" charset="0"/>
            </a:endParaRPr>
          </a:p>
          <a:p>
            <a:pPr marL="457200" indent="-457200">
              <a:buAutoNum type="arabicParenR"/>
            </a:pPr>
            <a:r>
              <a:rPr lang="en-US" altLang="zh-CN" sz="2400" b="1" dirty="0">
                <a:solidFill>
                  <a:srgbClr val="002060"/>
                </a:solidFill>
                <a:latin typeface="Bodoni MT" panose="02070603080606020203" pitchFamily="18" charset="0"/>
              </a:rPr>
              <a:t>He found his son </a:t>
            </a:r>
            <a:r>
              <a:rPr lang="en-US" altLang="zh-CN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waiting</a:t>
            </a:r>
            <a:r>
              <a:rPr lang="en-US" altLang="zh-CN" sz="2400" b="1" dirty="0">
                <a:solidFill>
                  <a:srgbClr val="002060"/>
                </a:solidFill>
                <a:latin typeface="Bodoni MT" panose="02070603080606020203" pitchFamily="18" charset="0"/>
              </a:rPr>
              <a:t> for him at the gate. </a:t>
            </a:r>
            <a:endParaRPr lang="en-US" altLang="zh-CN" sz="2400" b="1" dirty="0">
              <a:solidFill>
                <a:srgbClr val="002060"/>
              </a:solidFill>
              <a:latin typeface="Bodoni MT" panose="02070603080606020203" pitchFamily="18" charset="0"/>
            </a:endParaRPr>
          </a:p>
          <a:p>
            <a:pPr marL="457200" indent="-457200">
              <a:buAutoNum type="arabicParenR"/>
            </a:pPr>
            <a:r>
              <a:rPr lang="en-US" altLang="zh-CN" sz="2400" b="1" dirty="0">
                <a:solidFill>
                  <a:srgbClr val="002060"/>
                </a:solidFill>
                <a:latin typeface="Bodoni MT" panose="02070603080606020203" pitchFamily="18" charset="0"/>
              </a:rPr>
              <a:t>He found the door of the classroom </a:t>
            </a:r>
            <a:r>
              <a:rPr lang="en-US" altLang="zh-CN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locked</a:t>
            </a:r>
            <a:r>
              <a:rPr lang="en-US" altLang="zh-CN" sz="2400" b="1" dirty="0">
                <a:solidFill>
                  <a:srgbClr val="002060"/>
                </a:solidFill>
                <a:latin typeface="Bodoni MT" panose="02070603080606020203" pitchFamily="18" charset="0"/>
              </a:rPr>
              <a:t>. </a:t>
            </a:r>
            <a:endParaRPr lang="en-US" altLang="zh-CN" sz="2400" b="1" dirty="0">
              <a:solidFill>
                <a:srgbClr val="002060"/>
              </a:solidFill>
              <a:latin typeface="Bodoni MT" panose="02070603080606020203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4" grpId="0"/>
      <p:bldP spid="2" grpId="0" animBg="1"/>
      <p:bldP spid="6" grpId="0" build="p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173018" y="76586"/>
            <a:ext cx="1246909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Bell MT" panose="02020503060305020303" pitchFamily="18" charset="0"/>
              </a:rPr>
              <a:t>Para 3</a:t>
            </a:r>
            <a:endParaRPr lang="zh-CN" altLang="en-US" sz="2800" b="1" dirty="0">
              <a:latin typeface="Bell MT" panose="02020503060305020303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1744" y="694026"/>
            <a:ext cx="8349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I couldn’t concentrate ______ the experiment.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4105562" y="687749"/>
            <a:ext cx="822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on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3476" y="1305189"/>
            <a:ext cx="11607800" cy="1384995"/>
          </a:xfrm>
          <a:custGeom>
            <a:avLst/>
            <a:gdLst>
              <a:gd name="connsiteX0" fmla="*/ 0 w 11607800"/>
              <a:gd name="connsiteY0" fmla="*/ 0 h 1384995"/>
              <a:gd name="connsiteX1" fmla="*/ 812546 w 11607800"/>
              <a:gd name="connsiteY1" fmla="*/ 0 h 1384995"/>
              <a:gd name="connsiteX2" fmla="*/ 1276858 w 11607800"/>
              <a:gd name="connsiteY2" fmla="*/ 0 h 1384995"/>
              <a:gd name="connsiteX3" fmla="*/ 1741170 w 11607800"/>
              <a:gd name="connsiteY3" fmla="*/ 0 h 1384995"/>
              <a:gd name="connsiteX4" fmla="*/ 2553716 w 11607800"/>
              <a:gd name="connsiteY4" fmla="*/ 0 h 1384995"/>
              <a:gd name="connsiteX5" fmla="*/ 2785872 w 11607800"/>
              <a:gd name="connsiteY5" fmla="*/ 0 h 1384995"/>
              <a:gd name="connsiteX6" fmla="*/ 3598418 w 11607800"/>
              <a:gd name="connsiteY6" fmla="*/ 0 h 1384995"/>
              <a:gd name="connsiteX7" fmla="*/ 3946652 w 11607800"/>
              <a:gd name="connsiteY7" fmla="*/ 0 h 1384995"/>
              <a:gd name="connsiteX8" fmla="*/ 4643120 w 11607800"/>
              <a:gd name="connsiteY8" fmla="*/ 0 h 1384995"/>
              <a:gd name="connsiteX9" fmla="*/ 4875276 w 11607800"/>
              <a:gd name="connsiteY9" fmla="*/ 0 h 1384995"/>
              <a:gd name="connsiteX10" fmla="*/ 5571744 w 11607800"/>
              <a:gd name="connsiteY10" fmla="*/ 0 h 1384995"/>
              <a:gd name="connsiteX11" fmla="*/ 5803900 w 11607800"/>
              <a:gd name="connsiteY11" fmla="*/ 0 h 1384995"/>
              <a:gd name="connsiteX12" fmla="*/ 6616446 w 11607800"/>
              <a:gd name="connsiteY12" fmla="*/ 0 h 1384995"/>
              <a:gd name="connsiteX13" fmla="*/ 6848602 w 11607800"/>
              <a:gd name="connsiteY13" fmla="*/ 0 h 1384995"/>
              <a:gd name="connsiteX14" fmla="*/ 7312914 w 11607800"/>
              <a:gd name="connsiteY14" fmla="*/ 0 h 1384995"/>
              <a:gd name="connsiteX15" fmla="*/ 7661148 w 11607800"/>
              <a:gd name="connsiteY15" fmla="*/ 0 h 1384995"/>
              <a:gd name="connsiteX16" fmla="*/ 8009382 w 11607800"/>
              <a:gd name="connsiteY16" fmla="*/ 0 h 1384995"/>
              <a:gd name="connsiteX17" fmla="*/ 8705850 w 11607800"/>
              <a:gd name="connsiteY17" fmla="*/ 0 h 1384995"/>
              <a:gd name="connsiteX18" fmla="*/ 9286240 w 11607800"/>
              <a:gd name="connsiteY18" fmla="*/ 0 h 1384995"/>
              <a:gd name="connsiteX19" fmla="*/ 10098786 w 11607800"/>
              <a:gd name="connsiteY19" fmla="*/ 0 h 1384995"/>
              <a:gd name="connsiteX20" fmla="*/ 10330942 w 11607800"/>
              <a:gd name="connsiteY20" fmla="*/ 0 h 1384995"/>
              <a:gd name="connsiteX21" fmla="*/ 11607800 w 11607800"/>
              <a:gd name="connsiteY21" fmla="*/ 0 h 1384995"/>
              <a:gd name="connsiteX22" fmla="*/ 11607800 w 11607800"/>
              <a:gd name="connsiteY22" fmla="*/ 433965 h 1384995"/>
              <a:gd name="connsiteX23" fmla="*/ 11607800 w 11607800"/>
              <a:gd name="connsiteY23" fmla="*/ 867930 h 1384995"/>
              <a:gd name="connsiteX24" fmla="*/ 11607800 w 11607800"/>
              <a:gd name="connsiteY24" fmla="*/ 1384995 h 1384995"/>
              <a:gd name="connsiteX25" fmla="*/ 11143488 w 11607800"/>
              <a:gd name="connsiteY25" fmla="*/ 1384995 h 1384995"/>
              <a:gd name="connsiteX26" fmla="*/ 10795254 w 11607800"/>
              <a:gd name="connsiteY26" fmla="*/ 1384995 h 1384995"/>
              <a:gd name="connsiteX27" fmla="*/ 10214864 w 11607800"/>
              <a:gd name="connsiteY27" fmla="*/ 1384995 h 1384995"/>
              <a:gd name="connsiteX28" fmla="*/ 9402318 w 11607800"/>
              <a:gd name="connsiteY28" fmla="*/ 1384995 h 1384995"/>
              <a:gd name="connsiteX29" fmla="*/ 8705850 w 11607800"/>
              <a:gd name="connsiteY29" fmla="*/ 1384995 h 1384995"/>
              <a:gd name="connsiteX30" fmla="*/ 8241538 w 11607800"/>
              <a:gd name="connsiteY30" fmla="*/ 1384995 h 1384995"/>
              <a:gd name="connsiteX31" fmla="*/ 7893304 w 11607800"/>
              <a:gd name="connsiteY31" fmla="*/ 1384995 h 1384995"/>
              <a:gd name="connsiteX32" fmla="*/ 7196836 w 11607800"/>
              <a:gd name="connsiteY32" fmla="*/ 1384995 h 1384995"/>
              <a:gd name="connsiteX33" fmla="*/ 6500368 w 11607800"/>
              <a:gd name="connsiteY33" fmla="*/ 1384995 h 1384995"/>
              <a:gd name="connsiteX34" fmla="*/ 6268212 w 11607800"/>
              <a:gd name="connsiteY34" fmla="*/ 1384995 h 1384995"/>
              <a:gd name="connsiteX35" fmla="*/ 6036056 w 11607800"/>
              <a:gd name="connsiteY35" fmla="*/ 1384995 h 1384995"/>
              <a:gd name="connsiteX36" fmla="*/ 5687822 w 11607800"/>
              <a:gd name="connsiteY36" fmla="*/ 1384995 h 1384995"/>
              <a:gd name="connsiteX37" fmla="*/ 4991354 w 11607800"/>
              <a:gd name="connsiteY37" fmla="*/ 1384995 h 1384995"/>
              <a:gd name="connsiteX38" fmla="*/ 4643120 w 11607800"/>
              <a:gd name="connsiteY38" fmla="*/ 1384995 h 1384995"/>
              <a:gd name="connsiteX39" fmla="*/ 4178808 w 11607800"/>
              <a:gd name="connsiteY39" fmla="*/ 1384995 h 1384995"/>
              <a:gd name="connsiteX40" fmla="*/ 3830574 w 11607800"/>
              <a:gd name="connsiteY40" fmla="*/ 1384995 h 1384995"/>
              <a:gd name="connsiteX41" fmla="*/ 3018028 w 11607800"/>
              <a:gd name="connsiteY41" fmla="*/ 1384995 h 1384995"/>
              <a:gd name="connsiteX42" fmla="*/ 2785872 w 11607800"/>
              <a:gd name="connsiteY42" fmla="*/ 1384995 h 1384995"/>
              <a:gd name="connsiteX43" fmla="*/ 2553716 w 11607800"/>
              <a:gd name="connsiteY43" fmla="*/ 1384995 h 1384995"/>
              <a:gd name="connsiteX44" fmla="*/ 2321560 w 11607800"/>
              <a:gd name="connsiteY44" fmla="*/ 1384995 h 1384995"/>
              <a:gd name="connsiteX45" fmla="*/ 2089404 w 11607800"/>
              <a:gd name="connsiteY45" fmla="*/ 1384995 h 1384995"/>
              <a:gd name="connsiteX46" fmla="*/ 1276858 w 11607800"/>
              <a:gd name="connsiteY46" fmla="*/ 1384995 h 1384995"/>
              <a:gd name="connsiteX47" fmla="*/ 0 w 11607800"/>
              <a:gd name="connsiteY47" fmla="*/ 1384995 h 1384995"/>
              <a:gd name="connsiteX48" fmla="*/ 0 w 11607800"/>
              <a:gd name="connsiteY48" fmla="*/ 951030 h 1384995"/>
              <a:gd name="connsiteX49" fmla="*/ 0 w 11607800"/>
              <a:gd name="connsiteY49" fmla="*/ 517065 h 1384995"/>
              <a:gd name="connsiteX50" fmla="*/ 0 w 11607800"/>
              <a:gd name="connsiteY50" fmla="*/ 0 h 1384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1607800" h="1384995" extrusionOk="0">
                <a:moveTo>
                  <a:pt x="0" y="0"/>
                </a:moveTo>
                <a:cubicBezTo>
                  <a:pt x="187052" y="-35124"/>
                  <a:pt x="547677" y="53775"/>
                  <a:pt x="812546" y="0"/>
                </a:cubicBezTo>
                <a:cubicBezTo>
                  <a:pt x="1077415" y="-53775"/>
                  <a:pt x="1130227" y="50619"/>
                  <a:pt x="1276858" y="0"/>
                </a:cubicBezTo>
                <a:cubicBezTo>
                  <a:pt x="1423489" y="-50619"/>
                  <a:pt x="1644955" y="22008"/>
                  <a:pt x="1741170" y="0"/>
                </a:cubicBezTo>
                <a:cubicBezTo>
                  <a:pt x="1837385" y="-22008"/>
                  <a:pt x="2282285" y="32396"/>
                  <a:pt x="2553716" y="0"/>
                </a:cubicBezTo>
                <a:cubicBezTo>
                  <a:pt x="2825147" y="-32396"/>
                  <a:pt x="2679940" y="27186"/>
                  <a:pt x="2785872" y="0"/>
                </a:cubicBezTo>
                <a:cubicBezTo>
                  <a:pt x="2891804" y="-27186"/>
                  <a:pt x="3349749" y="27401"/>
                  <a:pt x="3598418" y="0"/>
                </a:cubicBezTo>
                <a:cubicBezTo>
                  <a:pt x="3847087" y="-27401"/>
                  <a:pt x="3791884" y="26622"/>
                  <a:pt x="3946652" y="0"/>
                </a:cubicBezTo>
                <a:cubicBezTo>
                  <a:pt x="4101420" y="-26622"/>
                  <a:pt x="4378337" y="31657"/>
                  <a:pt x="4643120" y="0"/>
                </a:cubicBezTo>
                <a:cubicBezTo>
                  <a:pt x="4907903" y="-31657"/>
                  <a:pt x="4823584" y="7898"/>
                  <a:pt x="4875276" y="0"/>
                </a:cubicBezTo>
                <a:cubicBezTo>
                  <a:pt x="4926968" y="-7898"/>
                  <a:pt x="5249524" y="77321"/>
                  <a:pt x="5571744" y="0"/>
                </a:cubicBezTo>
                <a:cubicBezTo>
                  <a:pt x="5893964" y="-77321"/>
                  <a:pt x="5742134" y="3274"/>
                  <a:pt x="5803900" y="0"/>
                </a:cubicBezTo>
                <a:cubicBezTo>
                  <a:pt x="5865666" y="-3274"/>
                  <a:pt x="6309966" y="75979"/>
                  <a:pt x="6616446" y="0"/>
                </a:cubicBezTo>
                <a:cubicBezTo>
                  <a:pt x="6922926" y="-75979"/>
                  <a:pt x="6797116" y="22245"/>
                  <a:pt x="6848602" y="0"/>
                </a:cubicBezTo>
                <a:cubicBezTo>
                  <a:pt x="6900088" y="-22245"/>
                  <a:pt x="7193133" y="42385"/>
                  <a:pt x="7312914" y="0"/>
                </a:cubicBezTo>
                <a:cubicBezTo>
                  <a:pt x="7432695" y="-42385"/>
                  <a:pt x="7512591" y="15619"/>
                  <a:pt x="7661148" y="0"/>
                </a:cubicBezTo>
                <a:cubicBezTo>
                  <a:pt x="7809705" y="-15619"/>
                  <a:pt x="7849476" y="12741"/>
                  <a:pt x="8009382" y="0"/>
                </a:cubicBezTo>
                <a:cubicBezTo>
                  <a:pt x="8169288" y="-12741"/>
                  <a:pt x="8485823" y="34431"/>
                  <a:pt x="8705850" y="0"/>
                </a:cubicBezTo>
                <a:cubicBezTo>
                  <a:pt x="8925877" y="-34431"/>
                  <a:pt x="9090545" y="47672"/>
                  <a:pt x="9286240" y="0"/>
                </a:cubicBezTo>
                <a:cubicBezTo>
                  <a:pt x="9481935" y="-47672"/>
                  <a:pt x="9856439" y="13800"/>
                  <a:pt x="10098786" y="0"/>
                </a:cubicBezTo>
                <a:cubicBezTo>
                  <a:pt x="10341133" y="-13800"/>
                  <a:pt x="10228622" y="11227"/>
                  <a:pt x="10330942" y="0"/>
                </a:cubicBezTo>
                <a:cubicBezTo>
                  <a:pt x="10433262" y="-11227"/>
                  <a:pt x="10996145" y="36259"/>
                  <a:pt x="11607800" y="0"/>
                </a:cubicBezTo>
                <a:cubicBezTo>
                  <a:pt x="11631845" y="196317"/>
                  <a:pt x="11605568" y="325759"/>
                  <a:pt x="11607800" y="433965"/>
                </a:cubicBezTo>
                <a:cubicBezTo>
                  <a:pt x="11610032" y="542171"/>
                  <a:pt x="11596963" y="757779"/>
                  <a:pt x="11607800" y="867930"/>
                </a:cubicBezTo>
                <a:cubicBezTo>
                  <a:pt x="11618637" y="978082"/>
                  <a:pt x="11572865" y="1254488"/>
                  <a:pt x="11607800" y="1384995"/>
                </a:cubicBezTo>
                <a:cubicBezTo>
                  <a:pt x="11386444" y="1420506"/>
                  <a:pt x="11366758" y="1352162"/>
                  <a:pt x="11143488" y="1384995"/>
                </a:cubicBezTo>
                <a:cubicBezTo>
                  <a:pt x="10920218" y="1417828"/>
                  <a:pt x="10887875" y="1357184"/>
                  <a:pt x="10795254" y="1384995"/>
                </a:cubicBezTo>
                <a:cubicBezTo>
                  <a:pt x="10702633" y="1412806"/>
                  <a:pt x="10448276" y="1352929"/>
                  <a:pt x="10214864" y="1384995"/>
                </a:cubicBezTo>
                <a:cubicBezTo>
                  <a:pt x="9981452" y="1417061"/>
                  <a:pt x="9759355" y="1305546"/>
                  <a:pt x="9402318" y="1384995"/>
                </a:cubicBezTo>
                <a:cubicBezTo>
                  <a:pt x="9045281" y="1464444"/>
                  <a:pt x="9010762" y="1348901"/>
                  <a:pt x="8705850" y="1384995"/>
                </a:cubicBezTo>
                <a:cubicBezTo>
                  <a:pt x="8400938" y="1421089"/>
                  <a:pt x="8358954" y="1358629"/>
                  <a:pt x="8241538" y="1384995"/>
                </a:cubicBezTo>
                <a:cubicBezTo>
                  <a:pt x="8124122" y="1411361"/>
                  <a:pt x="8038161" y="1344887"/>
                  <a:pt x="7893304" y="1384995"/>
                </a:cubicBezTo>
                <a:cubicBezTo>
                  <a:pt x="7748447" y="1425103"/>
                  <a:pt x="7477596" y="1370830"/>
                  <a:pt x="7196836" y="1384995"/>
                </a:cubicBezTo>
                <a:cubicBezTo>
                  <a:pt x="6916076" y="1399160"/>
                  <a:pt x="6810712" y="1352700"/>
                  <a:pt x="6500368" y="1384995"/>
                </a:cubicBezTo>
                <a:cubicBezTo>
                  <a:pt x="6190024" y="1417290"/>
                  <a:pt x="6330860" y="1357241"/>
                  <a:pt x="6268212" y="1384995"/>
                </a:cubicBezTo>
                <a:cubicBezTo>
                  <a:pt x="6205564" y="1412749"/>
                  <a:pt x="6099530" y="1370299"/>
                  <a:pt x="6036056" y="1384995"/>
                </a:cubicBezTo>
                <a:cubicBezTo>
                  <a:pt x="5972582" y="1399691"/>
                  <a:pt x="5839231" y="1347699"/>
                  <a:pt x="5687822" y="1384995"/>
                </a:cubicBezTo>
                <a:cubicBezTo>
                  <a:pt x="5536413" y="1422291"/>
                  <a:pt x="5184972" y="1328213"/>
                  <a:pt x="4991354" y="1384995"/>
                </a:cubicBezTo>
                <a:cubicBezTo>
                  <a:pt x="4797736" y="1441777"/>
                  <a:pt x="4737568" y="1347561"/>
                  <a:pt x="4643120" y="1384995"/>
                </a:cubicBezTo>
                <a:cubicBezTo>
                  <a:pt x="4548672" y="1422429"/>
                  <a:pt x="4292593" y="1348430"/>
                  <a:pt x="4178808" y="1384995"/>
                </a:cubicBezTo>
                <a:cubicBezTo>
                  <a:pt x="4065023" y="1421560"/>
                  <a:pt x="3916781" y="1365477"/>
                  <a:pt x="3830574" y="1384995"/>
                </a:cubicBezTo>
                <a:cubicBezTo>
                  <a:pt x="3744367" y="1404513"/>
                  <a:pt x="3328941" y="1327949"/>
                  <a:pt x="3018028" y="1384995"/>
                </a:cubicBezTo>
                <a:cubicBezTo>
                  <a:pt x="2707115" y="1442041"/>
                  <a:pt x="2855438" y="1369499"/>
                  <a:pt x="2785872" y="1384995"/>
                </a:cubicBezTo>
                <a:cubicBezTo>
                  <a:pt x="2716306" y="1400491"/>
                  <a:pt x="2664668" y="1373989"/>
                  <a:pt x="2553716" y="1384995"/>
                </a:cubicBezTo>
                <a:cubicBezTo>
                  <a:pt x="2442764" y="1396001"/>
                  <a:pt x="2419734" y="1369612"/>
                  <a:pt x="2321560" y="1384995"/>
                </a:cubicBezTo>
                <a:cubicBezTo>
                  <a:pt x="2223386" y="1400378"/>
                  <a:pt x="2181473" y="1373943"/>
                  <a:pt x="2089404" y="1384995"/>
                </a:cubicBezTo>
                <a:cubicBezTo>
                  <a:pt x="1997335" y="1396047"/>
                  <a:pt x="1649509" y="1350498"/>
                  <a:pt x="1276858" y="1384995"/>
                </a:cubicBezTo>
                <a:cubicBezTo>
                  <a:pt x="904207" y="1419492"/>
                  <a:pt x="565380" y="1330584"/>
                  <a:pt x="0" y="1384995"/>
                </a:cubicBezTo>
                <a:cubicBezTo>
                  <a:pt x="-21995" y="1273675"/>
                  <a:pt x="12133" y="1081783"/>
                  <a:pt x="0" y="951030"/>
                </a:cubicBezTo>
                <a:cubicBezTo>
                  <a:pt x="-12133" y="820277"/>
                  <a:pt x="23476" y="718118"/>
                  <a:pt x="0" y="517065"/>
                </a:cubicBezTo>
                <a:cubicBezTo>
                  <a:pt x="-23476" y="316013"/>
                  <a:pt x="32964" y="134217"/>
                  <a:pt x="0" y="0"/>
                </a:cubicBezTo>
                <a:close/>
              </a:path>
            </a:pathLst>
          </a:cu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concentrate  on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…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</a:rPr>
              <a:t>to give all your attention to something and not think about anything else     </a:t>
            </a:r>
            <a:r>
              <a:rPr lang="zh-CN" altLang="en-US" sz="28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集中（注意力）；聚精会神</a:t>
            </a:r>
            <a:endParaRPr lang="zh-CN" altLang="en-US" sz="28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9399" y="5340806"/>
            <a:ext cx="11850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We are going to </a:t>
            </a:r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concentrate all our efforts  on 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the project. 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0872" y="3753885"/>
            <a:ext cx="11850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concentrate                              on…</a:t>
            </a:r>
            <a:r>
              <a:rPr lang="zh-CN" altLang="en-US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专心做，致力于</a:t>
            </a:r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…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54827" y="3259086"/>
            <a:ext cx="118502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one’s mind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one’s attention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one’s efforts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oneself</a:t>
            </a:r>
            <a:endParaRPr lang="en-US" altLang="zh-CN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Bell MT" panose="02020503060305020303" pitchFamily="18" charset="0"/>
                <a:ea typeface="华文行楷" panose="02010800040101010101" pitchFamily="2" charset="-122"/>
              </a:rPr>
              <a:t>               </a:t>
            </a:r>
            <a:endParaRPr lang="zh-CN" altLang="en-US" sz="2800" b="1" dirty="0">
              <a:solidFill>
                <a:srgbClr val="002060"/>
              </a:solidFill>
              <a:latin typeface="Bell MT" panose="02020503060305020303" pitchFamily="18" charset="0"/>
              <a:ea typeface="华文行楷" panose="02010800040101010101" pitchFamily="2" charset="-122"/>
            </a:endParaRPr>
          </a:p>
        </p:txBody>
      </p:sp>
      <p:sp>
        <p:nvSpPr>
          <p:cNvPr id="2" name="左大括号 1"/>
          <p:cNvSpPr/>
          <p:nvPr/>
        </p:nvSpPr>
        <p:spPr>
          <a:xfrm>
            <a:off x="2150918" y="3598914"/>
            <a:ext cx="150668" cy="1264031"/>
          </a:xfrm>
          <a:prstGeom prst="leftBrac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11" grpId="0"/>
      <p:bldP spid="12" grpId="0" build="p"/>
      <p:bldP spid="2" grpId="0" animBg="1"/>
    </p:bldLst>
  </p:timing>
</p:sld>
</file>

<file path=ppt/tags/tag1.xml><?xml version="1.0" encoding="utf-8"?>
<p:tagLst xmlns:p="http://schemas.openxmlformats.org/presentationml/2006/main">
  <p:tag name="KSO_WM_BEAUTIFY_FLAG" val="#wm#"/>
  <p:tag name="KSO_WM_TEMPLATE_CATEGORY" val="custom"/>
  <p:tag name="KSO_WM_TEMPLATE_INDEX" val="20203714"/>
</p:tagLst>
</file>

<file path=ppt/tags/tag2.xml><?xml version="1.0" encoding="utf-8"?>
<p:tagLst xmlns:p="http://schemas.openxmlformats.org/presentationml/2006/main">
  <p:tag name="KSO_WM_TEMPLATE_CATEGORY" val="custom"/>
  <p:tag name="KSO_WM_TEMPLATE_INDEX" val="20203714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6762</Words>
  <Application>WPS 演示</Application>
  <PresentationFormat>宽屏</PresentationFormat>
  <Paragraphs>385</Paragraphs>
  <Slides>21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44" baseType="lpstr">
      <vt:lpstr>Arial</vt:lpstr>
      <vt:lpstr>宋体</vt:lpstr>
      <vt:lpstr>Wingdings</vt:lpstr>
      <vt:lpstr>Arial</vt:lpstr>
      <vt:lpstr>微软雅黑</vt:lpstr>
      <vt:lpstr>Bell MT</vt:lpstr>
      <vt:lpstr>华文行楷</vt:lpstr>
      <vt:lpstr>Times New Roman</vt:lpstr>
      <vt:lpstr>Helvetica Neue Light</vt:lpstr>
      <vt:lpstr>Arial Unicode MS</vt:lpstr>
      <vt:lpstr>黑体</vt:lpstr>
      <vt:lpstr>Bodoni MT</vt:lpstr>
      <vt:lpstr>等线</vt:lpstr>
      <vt:lpstr>PMingLiU-ExtB</vt:lpstr>
      <vt:lpstr>Arial Unicode MS</vt:lpstr>
      <vt:lpstr>等线 Light</vt:lpstr>
      <vt:lpstr>Arial Narrow</vt:lpstr>
      <vt:lpstr>汉仪大黑简</vt:lpstr>
      <vt:lpstr>PingFang SC</vt:lpstr>
      <vt:lpstr>Segoe Print</vt:lpstr>
      <vt:lpstr>HelveticaNeue</vt:lpstr>
      <vt:lpstr>华文新魏</vt:lpstr>
      <vt:lpstr>Office 主题​​</vt:lpstr>
      <vt:lpstr>PowerPoint 演示文稿</vt:lpstr>
      <vt:lpstr>Language study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Unit Reading &amp;Thinking</dc:title>
  <dc:creator>HZXL</dc:creator>
  <cp:lastModifiedBy>Administrator</cp:lastModifiedBy>
  <cp:revision>148</cp:revision>
  <dcterms:created xsi:type="dcterms:W3CDTF">2021-09-02T12:35:00Z</dcterms:created>
  <dcterms:modified xsi:type="dcterms:W3CDTF">2024-07-09T07:00:43Z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2052-11.8.2.7978</vt:lpwstr>
  </property>
</Properties>
</file>