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85" r:id="rId3"/>
    <p:sldId id="273" r:id="rId5"/>
    <p:sldId id="274" r:id="rId6"/>
    <p:sldId id="275" r:id="rId7"/>
    <p:sldId id="258" r:id="rId8"/>
    <p:sldId id="259" r:id="rId9"/>
    <p:sldId id="260" r:id="rId10"/>
    <p:sldId id="261" r:id="rId11"/>
    <p:sldId id="268" r:id="rId12"/>
    <p:sldId id="269" r:id="rId13"/>
    <p:sldId id="270" r:id="rId14"/>
    <p:sldId id="271" r:id="rId15"/>
    <p:sldId id="272" r:id="rId16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6600CC"/>
    <a:srgbClr val="0099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764" autoAdjust="0"/>
  </p:normalViewPr>
  <p:slideViewPr>
    <p:cSldViewPr>
      <p:cViewPr varScale="1">
        <p:scale>
          <a:sx n="65" d="100"/>
          <a:sy n="65" d="100"/>
        </p:scale>
        <p:origin x="-97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9" Type="http://schemas.openxmlformats.org/officeDocument/2006/relationships/tableStyles" Target="tableStyles.xml"/><Relationship Id="rId18" Type="http://schemas.openxmlformats.org/officeDocument/2006/relationships/viewProps" Target="viewProps.xml"/><Relationship Id="rId17" Type="http://schemas.openxmlformats.org/officeDocument/2006/relationships/presProps" Target="presProps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039162-9932-4AC3-B5F9-8474DF109177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5BFA10-D006-443E-A461-851B048B2438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EAC55B-B06E-4BFF-8DE1-003D275BDF0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5BFA10-D006-443E-A461-851B048B243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pn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  <p:pic>
        <p:nvPicPr>
          <p:cNvPr id="7" name="图片 6" descr="水印"/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8210550" y="130833"/>
            <a:ext cx="829310" cy="26833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1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image" Target="../media/image10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6.jpeg"/><Relationship Id="rId1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9.jpeg"/><Relationship Id="rId1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矩形 1"/>
          <p:cNvSpPr>
            <a:spLocks noChangeArrowheads="1"/>
          </p:cNvSpPr>
          <p:nvPr/>
        </p:nvSpPr>
        <p:spPr bwMode="auto">
          <a:xfrm>
            <a:off x="2874467" y="2720876"/>
            <a:ext cx="1928813" cy="1845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zh-CN" altLang="en-US" sz="127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elveticaNeue" panose="02000503000000020004" pitchFamily="2" charset="0"/>
                <a:ea typeface="宋体" panose="02010600030101010101" pitchFamily="2" charset="-122"/>
                <a:cs typeface="+mn-cs"/>
              </a:rPr>
              <a:t>感恩遇见，相互成就，本课件资料仅供您个人参考、教学使用，严禁自行在网络传播，违者依知识产权法追究法律责任。</a:t>
            </a:r>
            <a:endParaRPr kumimoji="1" lang="en-US" altLang="zh-CN" sz="1270" b="1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HelveticaNeue" panose="02000503000000020004" pitchFamily="2" charset="0"/>
              <a:ea typeface="宋体" panose="02010600030101010101" pitchFamily="2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en-US" altLang="zh-CN" sz="1270" b="1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HelveticaNeue" panose="02000503000000020004" pitchFamily="2" charset="0"/>
              <a:ea typeface="宋体" panose="02010600030101010101" pitchFamily="2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zh-CN" altLang="en-US" sz="127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elveticaNeue" panose="02000503000000020004" pitchFamily="2" charset="0"/>
                <a:ea typeface="宋体" panose="02010600030101010101" pitchFamily="2" charset="-122"/>
                <a:cs typeface="+mn-cs"/>
              </a:rPr>
              <a:t>更多教学资源请关注</a:t>
            </a:r>
            <a:endParaRPr kumimoji="1" lang="en-US" altLang="zh-CN" sz="1270" b="1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HelveticaNeue" panose="02000503000000020004" pitchFamily="2" charset="0"/>
              <a:ea typeface="宋体" panose="02010600030101010101" pitchFamily="2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zh-CN" altLang="en-US" sz="127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elveticaNeue" panose="02000503000000020004" pitchFamily="2" charset="0"/>
                <a:ea typeface="宋体" panose="02010600030101010101" pitchFamily="2" charset="-122"/>
                <a:cs typeface="+mn-cs"/>
              </a:rPr>
              <a:t>公众号：溯恩高中英语</a:t>
            </a:r>
            <a:endParaRPr kumimoji="1" lang="zh-CN" altLang="en-US" sz="1270" b="1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HelveticaNeue" panose="02000503000000020004" pitchFamily="2" charset="0"/>
              <a:ea typeface="宋体" panose="02010600030101010101" pitchFamily="2" charset="-122"/>
              <a:cs typeface="+mn-cs"/>
            </a:endParaRPr>
          </a:p>
        </p:txBody>
      </p:sp>
      <p:pic>
        <p:nvPicPr>
          <p:cNvPr id="14338" name="图片 2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5635" y="3136106"/>
            <a:ext cx="1036737" cy="10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矩形 3"/>
          <p:cNvSpPr>
            <a:spLocks noChangeArrowheads="1"/>
          </p:cNvSpPr>
          <p:nvPr/>
        </p:nvSpPr>
        <p:spPr bwMode="auto">
          <a:xfrm>
            <a:off x="4855071" y="2720877"/>
            <a:ext cx="1645742" cy="3835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zh-CN" altLang="en-US" sz="19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华文新魏" panose="02010800040101010101" pitchFamily="2" charset="-122"/>
                <a:ea typeface="宋体" panose="02010600030101010101" pitchFamily="2" charset="-122"/>
                <a:cs typeface="+mn-cs"/>
              </a:rPr>
              <a:t>知识产权声明</a:t>
            </a:r>
            <a:endParaRPr kumimoji="1" lang="zh-CN" altLang="en-US" sz="19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华文新魏" panose="02010800040101010101" pitchFamily="2" charset="-122"/>
              <a:ea typeface="宋体" panose="02010600030101010101" pitchFamily="2" charset="-122"/>
              <a:cs typeface="+mn-cs"/>
            </a:endParaRPr>
          </a:p>
        </p:txBody>
      </p:sp>
      <p:pic>
        <p:nvPicPr>
          <p:cNvPr id="7" name="图片 6" descr="水印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210550" y="130833"/>
            <a:ext cx="829310" cy="268337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476672"/>
            <a:ext cx="3096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 smtClean="0"/>
              <a:t>Paragraph 5</a:t>
            </a:r>
            <a:endParaRPr lang="zh-CN" altLang="en-US" sz="3600" b="1" dirty="0"/>
          </a:p>
        </p:txBody>
      </p:sp>
      <p:sp>
        <p:nvSpPr>
          <p:cNvPr id="3" name="矩形 2"/>
          <p:cNvSpPr/>
          <p:nvPr/>
        </p:nvSpPr>
        <p:spPr>
          <a:xfrm>
            <a:off x="179512" y="1268760"/>
            <a:ext cx="932452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b="1" dirty="0" smtClean="0"/>
              <a:t>3. </a:t>
            </a:r>
            <a:r>
              <a:rPr lang="en-US" altLang="zh-CN" sz="2800" b="1" dirty="0" smtClean="0">
                <a:solidFill>
                  <a:srgbClr val="FF0000"/>
                </a:solidFill>
              </a:rPr>
              <a:t>Off </a:t>
            </a:r>
            <a:r>
              <a:rPr lang="en-US" altLang="zh-CN" sz="2800" b="1" dirty="0" smtClean="0">
                <a:solidFill>
                  <a:srgbClr val="6600CC"/>
                </a:solidFill>
              </a:rPr>
              <a:t>his bike </a:t>
            </a:r>
            <a:r>
              <a:rPr lang="en-US" altLang="zh-CN" sz="2800" b="1" u="sng" dirty="0" smtClean="0">
                <a:solidFill>
                  <a:srgbClr val="FF0000"/>
                </a:solidFill>
              </a:rPr>
              <a:t>he got</a:t>
            </a:r>
            <a:r>
              <a:rPr lang="en-US" altLang="zh-CN" sz="2800" b="1" dirty="0" smtClean="0">
                <a:solidFill>
                  <a:srgbClr val="6600CC"/>
                </a:solidFill>
              </a:rPr>
              <a:t> </a:t>
            </a:r>
            <a:r>
              <a:rPr lang="en-US" altLang="zh-CN" sz="2800" b="1" dirty="0" smtClean="0"/>
              <a:t>and </a:t>
            </a:r>
            <a:r>
              <a:rPr lang="en-US" altLang="zh-CN" sz="2800" b="1" dirty="0" smtClean="0">
                <a:solidFill>
                  <a:srgbClr val="FF0000"/>
                </a:solidFill>
              </a:rPr>
              <a:t>into </a:t>
            </a:r>
            <a:r>
              <a:rPr lang="en-US" altLang="zh-CN" sz="2800" b="1" dirty="0" smtClean="0">
                <a:solidFill>
                  <a:srgbClr val="6600CC"/>
                </a:solidFill>
              </a:rPr>
              <a:t>the cool water </a:t>
            </a:r>
            <a:r>
              <a:rPr lang="en-US" altLang="zh-CN" sz="2800" b="1" u="sng" dirty="0" smtClean="0">
                <a:solidFill>
                  <a:srgbClr val="FF0000"/>
                </a:solidFill>
              </a:rPr>
              <a:t>he dived</a:t>
            </a:r>
            <a:r>
              <a:rPr lang="en-US" altLang="zh-CN" sz="2800" b="1" dirty="0" smtClean="0"/>
              <a:t>, </a:t>
            </a:r>
            <a:r>
              <a:rPr lang="en-US" altLang="zh-CN" sz="2800" b="1" dirty="0" smtClean="0">
                <a:solidFill>
                  <a:srgbClr val="FF0000"/>
                </a:solidFill>
              </a:rPr>
              <a:t>disappearing</a:t>
            </a:r>
            <a:r>
              <a:rPr lang="en-US" altLang="zh-CN" sz="2800" b="1" dirty="0" smtClean="0"/>
              <a:t> </a:t>
            </a:r>
            <a:r>
              <a:rPr lang="en-US" altLang="zh-CN" sz="2800" b="1" dirty="0" smtClean="0">
                <a:solidFill>
                  <a:srgbClr val="6600CC"/>
                </a:solidFill>
              </a:rPr>
              <a:t>below</a:t>
            </a:r>
            <a:r>
              <a:rPr lang="en-US" altLang="zh-CN" sz="2800" b="1" dirty="0" smtClean="0"/>
              <a:t> the surface and </a:t>
            </a:r>
            <a:r>
              <a:rPr lang="en-US" altLang="zh-CN" sz="2800" b="1" dirty="0" smtClean="0">
                <a:solidFill>
                  <a:srgbClr val="6600CC"/>
                </a:solidFill>
              </a:rPr>
              <a:t>away from </a:t>
            </a:r>
            <a:r>
              <a:rPr lang="en-US" altLang="zh-CN" sz="2800" b="1" dirty="0" smtClean="0"/>
              <a:t>the savage insects.</a:t>
            </a:r>
            <a:endParaRPr lang="zh-CN" altLang="en-US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691680" y="2420888"/>
            <a:ext cx="38884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solidFill>
                  <a:srgbClr val="FF0000"/>
                </a:solidFill>
              </a:rPr>
              <a:t>Full inversion (</a:t>
            </a:r>
            <a:r>
              <a:rPr lang="zh-CN" altLang="en-US" sz="2800" b="1" dirty="0" smtClean="0">
                <a:solidFill>
                  <a:srgbClr val="FF0000"/>
                </a:solidFill>
              </a:rPr>
              <a:t>完全倒装）</a:t>
            </a:r>
            <a:endParaRPr lang="zh-CN" altLang="en-US" sz="2800" b="1" dirty="0">
              <a:solidFill>
                <a:srgbClr val="FF0000"/>
              </a:solidFill>
            </a:endParaRPr>
          </a:p>
        </p:txBody>
      </p:sp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323528" y="3109610"/>
            <a:ext cx="8820472" cy="83099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2921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用在</a:t>
            </a:r>
            <a:r>
              <a:rPr kumimoji="0" lang="zh-C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表示方向、地点的副词或某些介词词组开头的句子里。如</a:t>
            </a: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there, here, out, in, up,  down, away, in front of </a:t>
            </a: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等，以示强调。</a:t>
            </a: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611560" y="4149080"/>
            <a:ext cx="95770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On top of </a:t>
            </a:r>
            <a:r>
              <a:rPr lang="en-US" altLang="zh-CN" sz="2400" b="1" dirty="0" smtClean="0">
                <a:solidFill>
                  <a:srgbClr val="6600CC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the mountain </a:t>
            </a:r>
            <a:r>
              <a:rPr lang="en-US" altLang="zh-CN" sz="2400" b="1" u="sng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stands a temple</a:t>
            </a:r>
            <a:r>
              <a:rPr lang="en-US" altLang="zh-CN" sz="2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. </a:t>
            </a:r>
            <a:endParaRPr lang="zh-CN" altLang="en-US" dirty="0"/>
          </a:p>
        </p:txBody>
      </p:sp>
      <p:sp>
        <p:nvSpPr>
          <p:cNvPr id="7" name="矩形 6"/>
          <p:cNvSpPr/>
          <p:nvPr/>
        </p:nvSpPr>
        <p:spPr>
          <a:xfrm>
            <a:off x="179512" y="5157192"/>
            <a:ext cx="964907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2921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注意：当主语是</a:t>
            </a: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人称代词</a:t>
            </a:r>
            <a:r>
              <a:rPr lang="zh-CN" altLang="en-US" sz="2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时，主语与谓语的语序不变  </a:t>
            </a:r>
            <a:r>
              <a:rPr lang="en-US" altLang="zh-CN" sz="2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        </a:t>
            </a:r>
            <a:endParaRPr lang="en-US" altLang="zh-CN" sz="2400" b="1" dirty="0" smtClean="0">
              <a:solidFill>
                <a:prstClr val="black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lvl="0" indent="2921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       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In</a:t>
            </a:r>
            <a:r>
              <a:rPr lang="en-US" altLang="zh-CN" sz="2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2400" b="1" u="sng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he comes</a:t>
            </a:r>
            <a:r>
              <a:rPr lang="en-US" altLang="zh-CN" sz="2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.</a:t>
            </a:r>
            <a:endParaRPr lang="en-US" altLang="zh-CN" sz="2400" b="1" dirty="0" smtClean="0">
              <a:solidFill>
                <a:prstClr val="black"/>
              </a:solidFill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cxnSp>
        <p:nvCxnSpPr>
          <p:cNvPr id="10" name="直接箭头连接符 9"/>
          <p:cNvCxnSpPr/>
          <p:nvPr/>
        </p:nvCxnSpPr>
        <p:spPr>
          <a:xfrm flipV="1">
            <a:off x="6228184" y="1700808"/>
            <a:ext cx="288032" cy="35283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6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26625" grpId="0"/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404664"/>
            <a:ext cx="38884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solidFill>
                  <a:srgbClr val="FF0000"/>
                </a:solidFill>
              </a:rPr>
              <a:t>Full inversion (</a:t>
            </a:r>
            <a:r>
              <a:rPr lang="zh-CN" altLang="en-US" sz="2800" b="1" dirty="0" smtClean="0">
                <a:solidFill>
                  <a:srgbClr val="FF0000"/>
                </a:solidFill>
              </a:rPr>
              <a:t>完全倒装）</a:t>
            </a:r>
            <a:endParaRPr lang="zh-CN" altLang="en-US" sz="2800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9552" y="980728"/>
            <a:ext cx="6768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/>
              <a:t>1. The door opened and Mr. Smith came in.</a:t>
            </a:r>
            <a:endParaRPr lang="zh-CN" altLang="en-US" sz="2800" b="1" dirty="0"/>
          </a:p>
        </p:txBody>
      </p:sp>
      <p:sp>
        <p:nvSpPr>
          <p:cNvPr id="4" name="下箭头 3"/>
          <p:cNvSpPr/>
          <p:nvPr/>
        </p:nvSpPr>
        <p:spPr>
          <a:xfrm>
            <a:off x="4355976" y="1556792"/>
            <a:ext cx="45719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TextBox 4"/>
          <p:cNvSpPr txBox="1"/>
          <p:nvPr/>
        </p:nvSpPr>
        <p:spPr>
          <a:xfrm>
            <a:off x="827584" y="1772816"/>
            <a:ext cx="6768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/>
              <a:t> The door opened and </a:t>
            </a:r>
            <a:r>
              <a:rPr lang="en-US" altLang="zh-CN" sz="2800" b="1" dirty="0" smtClean="0">
                <a:solidFill>
                  <a:srgbClr val="FF0000"/>
                </a:solidFill>
              </a:rPr>
              <a:t>in </a:t>
            </a:r>
            <a:r>
              <a:rPr lang="en-US" altLang="zh-CN" sz="2800" b="1" u="sng" dirty="0" smtClean="0">
                <a:solidFill>
                  <a:srgbClr val="6600CC"/>
                </a:solidFill>
              </a:rPr>
              <a:t>came Mr. Smith</a:t>
            </a:r>
            <a:r>
              <a:rPr lang="en-US" altLang="zh-CN" sz="2800" b="1" dirty="0" smtClean="0"/>
              <a:t>.</a:t>
            </a:r>
            <a:endParaRPr lang="zh-CN" altLang="en-US" sz="2800" b="1" dirty="0"/>
          </a:p>
        </p:txBody>
      </p:sp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395536" y="2348880"/>
            <a:ext cx="9144000" cy="95410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kumimoji="0" lang="en-US" altLang="zh-CN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2. A tiny spot came into my sight and it grew bigger and bigger. (</a:t>
            </a:r>
            <a:r>
              <a:rPr kumimoji="0" lang="zh-CN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倒装；定语从句</a:t>
            </a:r>
            <a:r>
              <a:rPr kumimoji="0" lang="en-US" altLang="zh-CN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)</a:t>
            </a:r>
            <a:endParaRPr kumimoji="0" lang="en-US" altLang="zh-CN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8" name="下箭头 7"/>
          <p:cNvSpPr/>
          <p:nvPr/>
        </p:nvSpPr>
        <p:spPr>
          <a:xfrm>
            <a:off x="4644008" y="3140968"/>
            <a:ext cx="45719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611560" y="3429000"/>
            <a:ext cx="9612560" cy="95410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en-US" altLang="zh-C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</a:t>
            </a:r>
            <a:r>
              <a:rPr kumimoji="0" lang="en-US" altLang="zh-CN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nto </a:t>
            </a:r>
            <a:r>
              <a:rPr kumimoji="0" lang="en-US" altLang="zh-CN" sz="2800" b="1" i="0" u="none" strike="noStrike" cap="none" normalizeH="0" baseline="0" dirty="0" smtClean="0">
                <a:ln>
                  <a:noFill/>
                </a:ln>
                <a:solidFill>
                  <a:srgbClr val="6600CC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my sight </a:t>
            </a:r>
            <a:r>
              <a:rPr kumimoji="0" lang="en-US" altLang="zh-CN" sz="28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came a tiny spot</a:t>
            </a:r>
            <a:r>
              <a:rPr kumimoji="0" lang="en-US" altLang="zh-CN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,</a:t>
            </a:r>
            <a:r>
              <a:rPr kumimoji="0" lang="en-US" altLang="zh-CN" sz="2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2800" b="1" i="0" u="none" strike="noStrike" cap="none" normalizeH="0" dirty="0" smtClean="0">
                <a:ln>
                  <a:noFill/>
                </a:ln>
                <a:solidFill>
                  <a:srgbClr val="6600CC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which</a:t>
            </a:r>
            <a:r>
              <a:rPr kumimoji="0" lang="en-US" altLang="zh-CN" sz="2800" b="1" i="0" u="none" strike="noStrike" cap="none" normalizeH="0" baseline="0" dirty="0" smtClean="0">
                <a:ln>
                  <a:noFill/>
                </a:ln>
                <a:solidFill>
                  <a:srgbClr val="6600CC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grew bigger </a:t>
            </a:r>
            <a:endParaRPr kumimoji="0" lang="en-US" altLang="zh-CN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kumimoji="0" lang="en-US" altLang="zh-CN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and bigger. </a:t>
            </a:r>
            <a:endParaRPr kumimoji="0" lang="en-US" altLang="zh-CN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4437112"/>
            <a:ext cx="9289032" cy="95410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3. The child </a:t>
            </a:r>
            <a:r>
              <a:rPr kumimoji="0" lang="en-US" altLang="zh-CN" sz="2800" b="1" i="0" u="none" strike="noStrike" cap="none" normalizeH="0" baseline="0" dirty="0" smtClean="0">
                <a:ln>
                  <a:noFill/>
                </a:ln>
                <a:solidFill>
                  <a:srgbClr val="6600CC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tiptoed quietly to </a:t>
            </a:r>
            <a:r>
              <a:rPr kumimoji="0" lang="en-US" altLang="zh-CN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the bird. It</a:t>
            </a:r>
            <a:r>
              <a:rPr kumimoji="0" lang="en-US" altLang="zh-CN" sz="2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flew away</a:t>
            </a:r>
            <a:r>
              <a:rPr kumimoji="0" lang="en-US" altLang="zh-CN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into </a:t>
            </a:r>
            <a:endParaRPr kumimoji="0" lang="en-US" altLang="zh-CN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zh-CN" sz="28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</a:t>
            </a:r>
            <a:r>
              <a:rPr kumimoji="0" lang="en-US" altLang="zh-CN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the forest when he was about to catch it.</a:t>
            </a:r>
            <a:endParaRPr kumimoji="0" lang="en-US" altLang="zh-CN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2" name="下箭头 11"/>
          <p:cNvSpPr/>
          <p:nvPr/>
        </p:nvSpPr>
        <p:spPr>
          <a:xfrm>
            <a:off x="6660232" y="5229200"/>
            <a:ext cx="45719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0" y="5445224"/>
            <a:ext cx="9289032" cy="95410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The child </a:t>
            </a:r>
            <a:r>
              <a:rPr kumimoji="0" lang="en-US" altLang="zh-CN" sz="2800" b="1" i="0" u="none" strike="noStrike" cap="none" normalizeH="0" baseline="0" dirty="0" smtClean="0">
                <a:ln>
                  <a:noFill/>
                </a:ln>
                <a:solidFill>
                  <a:srgbClr val="6600CC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tiptoed quietly to </a:t>
            </a:r>
            <a:r>
              <a:rPr kumimoji="0" lang="en-US" altLang="zh-CN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the bird. </a:t>
            </a:r>
            <a:r>
              <a:rPr kumimoji="0" lang="en-US" altLang="zh-CN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Away</a:t>
            </a:r>
            <a:r>
              <a:rPr kumimoji="0" lang="en-US" altLang="zh-CN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2800" b="1" i="0" u="sng" strike="noStrike" cap="none" normalizeH="0" baseline="0" dirty="0" smtClean="0">
                <a:ln>
                  <a:noFill/>
                </a:ln>
                <a:solidFill>
                  <a:srgbClr val="6600CC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it</a:t>
            </a:r>
            <a:r>
              <a:rPr kumimoji="0" lang="en-US" altLang="zh-CN" sz="2800" b="1" i="0" u="sng" strike="noStrike" cap="none" normalizeH="0" dirty="0" smtClean="0">
                <a:ln>
                  <a:noFill/>
                </a:ln>
                <a:solidFill>
                  <a:srgbClr val="6600CC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flew </a:t>
            </a:r>
            <a:r>
              <a:rPr kumimoji="0" lang="en-US" altLang="zh-CN" sz="2800" b="1" i="0" u="sng" strike="noStrike" cap="none" normalizeH="0" baseline="0" dirty="0" smtClean="0">
                <a:ln>
                  <a:noFill/>
                </a:ln>
                <a:solidFill>
                  <a:srgbClr val="6600CC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into </a:t>
            </a:r>
            <a:r>
              <a:rPr lang="en-US" altLang="zh-CN" sz="28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the forest when he was about to catch it.</a:t>
            </a:r>
            <a:endParaRPr kumimoji="0" lang="en-US" altLang="zh-CN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8" grpId="0" animBg="1"/>
      <p:bldP spid="9" grpId="0"/>
      <p:bldP spid="12" grpId="0" animBg="1"/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0"/>
            <a:ext cx="2520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/>
              <a:t>Sentence bank</a:t>
            </a:r>
            <a:endParaRPr lang="zh-CN" altLang="en-US" sz="2800" b="1" dirty="0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404664"/>
            <a:ext cx="8964488" cy="83099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zh-CN" sz="2400" b="1" dirty="0" smtClean="0">
                <a:solidFill>
                  <a:srgbClr val="323E32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1. </a:t>
            </a: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rgbClr val="323E32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Andy rode slowly on his way to school, 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day-dreaming </a:t>
            </a: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about</a:t>
            </a: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rgbClr val="323E32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... He was </a:t>
            </a: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so…</a:t>
            </a: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rgbClr val="323E32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that </a:t>
            </a: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rgbClr val="323E32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he 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was unaware of…</a:t>
            </a:r>
            <a:endParaRPr kumimoji="0" lang="en-US" altLang="zh-CN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0" y="1268760"/>
            <a:ext cx="96845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He rode along 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until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strange sound </a:t>
            </a:r>
            <a:r>
              <a:rPr lang="en-US" altLang="zh-CN" sz="2400" b="1" dirty="0" smtClean="0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drew him to the present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628800"/>
            <a:ext cx="87129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With no time to waste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Andy 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sped off 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the opposite direction, </a:t>
            </a:r>
            <a:r>
              <a:rPr lang="en-US" altLang="zh-CN" sz="2400" b="1" dirty="0" smtClean="0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riding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furiously.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2420888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4. With </a:t>
            </a:r>
            <a:r>
              <a:rPr lang="en-US" altLang="zh-CN" sz="2400" b="1" dirty="0" smtClean="0">
                <a:solidFill>
                  <a:srgbClr val="6600CC"/>
                </a:solidFill>
              </a:rPr>
              <a:t>his heart beating rapidly </a:t>
            </a:r>
            <a:r>
              <a:rPr lang="en-US" altLang="zh-CN" sz="2400" b="1" dirty="0" smtClean="0"/>
              <a:t>and </a:t>
            </a:r>
            <a:r>
              <a:rPr lang="en-US" altLang="zh-CN" sz="2400" b="1" dirty="0" smtClean="0">
                <a:solidFill>
                  <a:srgbClr val="6600CC"/>
                </a:solidFill>
              </a:rPr>
              <a:t>his legs pumping furiously</a:t>
            </a:r>
            <a:r>
              <a:rPr lang="en-US" altLang="zh-CN" sz="2400" b="1" dirty="0" smtClean="0"/>
              <a:t>, he 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sped down </a:t>
            </a:r>
            <a:r>
              <a:rPr lang="en-US" altLang="zh-CN" sz="2400" b="1" dirty="0" smtClean="0"/>
              <a:t>the rough road. </a:t>
            </a:r>
            <a:endParaRPr lang="zh-CN" altLang="en-US" sz="2400" b="1" dirty="0"/>
          </a:p>
        </p:txBody>
      </p:sp>
      <p:sp>
        <p:nvSpPr>
          <p:cNvPr id="8" name="矩形 7"/>
          <p:cNvSpPr/>
          <p:nvPr/>
        </p:nvSpPr>
        <p:spPr>
          <a:xfrm>
            <a:off x="0" y="3140968"/>
            <a:ext cx="81369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dirty="0" smtClean="0"/>
              <a:t>5. As the bees came closer, his 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panic</a:t>
            </a:r>
            <a:r>
              <a:rPr lang="en-US" altLang="zh-CN" sz="2400" b="1" dirty="0" smtClean="0"/>
              <a:t> increased.</a:t>
            </a:r>
            <a:endParaRPr lang="zh-CN" altLang="en-US" sz="2400" b="1" dirty="0"/>
          </a:p>
        </p:txBody>
      </p:sp>
      <p:sp>
        <p:nvSpPr>
          <p:cNvPr id="9" name="矩形 8"/>
          <p:cNvSpPr/>
          <p:nvPr/>
        </p:nvSpPr>
        <p:spPr>
          <a:xfrm>
            <a:off x="0" y="3645024"/>
            <a:ext cx="89644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dirty="0" smtClean="0"/>
              <a:t>6. Suddenly, 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his father’s words came to him</a:t>
            </a:r>
            <a:r>
              <a:rPr lang="en-US" altLang="zh-CN" sz="2400" b="1" dirty="0" smtClean="0"/>
              <a:t>. “…don’t 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panic</a:t>
            </a:r>
            <a:r>
              <a:rPr lang="en-US" altLang="zh-CN" sz="2400" b="1" dirty="0" smtClean="0"/>
              <a:t>.”</a:t>
            </a:r>
            <a:endParaRPr lang="zh-CN" altLang="en-US" sz="2400" b="1" dirty="0"/>
          </a:p>
        </p:txBody>
      </p:sp>
      <p:sp>
        <p:nvSpPr>
          <p:cNvPr id="11" name="矩形 10"/>
          <p:cNvSpPr/>
          <p:nvPr/>
        </p:nvSpPr>
        <p:spPr>
          <a:xfrm>
            <a:off x="0" y="4077072"/>
            <a:ext cx="84249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dirty="0" smtClean="0"/>
              <a:t>7. Suddenly, 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out of the corner of his eyes</a:t>
            </a:r>
            <a:r>
              <a:rPr lang="en-US" altLang="zh-CN" sz="2400" b="1" dirty="0" smtClean="0"/>
              <a:t>, 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he spotted…</a:t>
            </a:r>
            <a:endParaRPr lang="en-US" altLang="zh-CN" sz="2400" b="1" dirty="0" smtClean="0">
              <a:solidFill>
                <a:srgbClr val="FF0000"/>
              </a:solidFill>
            </a:endParaRPr>
          </a:p>
          <a:p>
            <a:r>
              <a:rPr lang="en-US" altLang="zh-CN" sz="2400" b="1" dirty="0" smtClean="0">
                <a:solidFill>
                  <a:srgbClr val="FF0000"/>
                </a:solidFill>
              </a:rPr>
              <a:t>    </a:t>
            </a:r>
            <a:endParaRPr lang="zh-CN" altLang="en-US" sz="2400" b="1" dirty="0"/>
          </a:p>
        </p:txBody>
      </p:sp>
      <p:sp>
        <p:nvSpPr>
          <p:cNvPr id="12" name="矩形 11"/>
          <p:cNvSpPr/>
          <p:nvPr/>
        </p:nvSpPr>
        <p:spPr>
          <a:xfrm>
            <a:off x="0" y="4509120"/>
            <a:ext cx="81003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400" b="1" dirty="0" smtClean="0"/>
              <a:t>8. 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Dragging </a:t>
            </a:r>
            <a:r>
              <a:rPr lang="en-US" altLang="zh-CN" sz="2400" b="1" dirty="0" smtClean="0">
                <a:solidFill>
                  <a:srgbClr val="6600CC"/>
                </a:solidFill>
              </a:rPr>
              <a:t>himself out of the dam</a:t>
            </a:r>
            <a:r>
              <a:rPr lang="en-US" altLang="zh-CN" sz="2400" b="1" dirty="0" smtClean="0"/>
              <a:t>, he </a:t>
            </a:r>
            <a:r>
              <a:rPr lang="en-US" altLang="zh-CN" sz="2400" b="1" dirty="0" smtClean="0">
                <a:solidFill>
                  <a:srgbClr val="6600CC"/>
                </a:solidFill>
              </a:rPr>
              <a:t>struggled up </a:t>
            </a:r>
            <a:r>
              <a:rPr lang="en-US" altLang="zh-CN" sz="2400" b="1" dirty="0" smtClean="0"/>
              <a:t>the hilly </a:t>
            </a:r>
            <a:endParaRPr lang="en-US" altLang="zh-CN" sz="2400" b="1" dirty="0" smtClean="0"/>
          </a:p>
          <a:p>
            <a:r>
              <a:rPr lang="en-US" altLang="zh-CN" sz="2400" b="1" dirty="0" smtClean="0"/>
              <a:t>     slope, 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ringing</a:t>
            </a:r>
            <a:r>
              <a:rPr lang="en-US" altLang="zh-CN" sz="2400" b="1" dirty="0" smtClean="0"/>
              <a:t> the doorbell. </a:t>
            </a:r>
            <a:endParaRPr lang="zh-CN" altLang="en-US" sz="2400" b="1" dirty="0"/>
          </a:p>
        </p:txBody>
      </p:sp>
      <p:sp>
        <p:nvSpPr>
          <p:cNvPr id="13" name="矩形 12"/>
          <p:cNvSpPr/>
          <p:nvPr/>
        </p:nvSpPr>
        <p:spPr>
          <a:xfrm>
            <a:off x="0" y="5373216"/>
            <a:ext cx="93245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dirty="0" smtClean="0"/>
              <a:t>9. 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Off </a:t>
            </a:r>
            <a:r>
              <a:rPr lang="en-US" altLang="zh-CN" sz="2400" b="1" dirty="0" smtClean="0">
                <a:solidFill>
                  <a:srgbClr val="6600CC"/>
                </a:solidFill>
              </a:rPr>
              <a:t>his bike </a:t>
            </a:r>
            <a:r>
              <a:rPr lang="en-US" altLang="zh-CN" sz="2400" b="1" u="sng" dirty="0" smtClean="0">
                <a:solidFill>
                  <a:srgbClr val="FF0000"/>
                </a:solidFill>
              </a:rPr>
              <a:t>he got</a:t>
            </a:r>
            <a:r>
              <a:rPr lang="en-US" altLang="zh-CN" sz="2400" b="1" dirty="0" smtClean="0">
                <a:solidFill>
                  <a:srgbClr val="6600CC"/>
                </a:solidFill>
              </a:rPr>
              <a:t> </a:t>
            </a:r>
            <a:r>
              <a:rPr lang="en-US" altLang="zh-CN" sz="2400" b="1" dirty="0" smtClean="0"/>
              <a:t>and 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into </a:t>
            </a:r>
            <a:r>
              <a:rPr lang="en-US" altLang="zh-CN" sz="2400" b="1" dirty="0" smtClean="0">
                <a:solidFill>
                  <a:srgbClr val="6600CC"/>
                </a:solidFill>
              </a:rPr>
              <a:t>the cool water </a:t>
            </a:r>
            <a:r>
              <a:rPr lang="en-US" altLang="zh-CN" sz="2400" b="1" u="sng" dirty="0" smtClean="0">
                <a:solidFill>
                  <a:srgbClr val="FF0000"/>
                </a:solidFill>
              </a:rPr>
              <a:t>he dived</a:t>
            </a:r>
            <a:r>
              <a:rPr lang="en-US" altLang="zh-CN" sz="2400" b="1" dirty="0" smtClean="0"/>
              <a:t>, 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disappearing</a:t>
            </a:r>
            <a:r>
              <a:rPr lang="en-US" altLang="zh-CN" sz="2400" b="1" dirty="0" smtClean="0"/>
              <a:t> </a:t>
            </a:r>
            <a:r>
              <a:rPr lang="en-US" altLang="zh-CN" sz="2400" b="1" dirty="0" smtClean="0">
                <a:solidFill>
                  <a:srgbClr val="6600CC"/>
                </a:solidFill>
              </a:rPr>
              <a:t>below</a:t>
            </a:r>
            <a:r>
              <a:rPr lang="en-US" altLang="zh-CN" sz="2400" b="1" dirty="0" smtClean="0"/>
              <a:t> the surface and </a:t>
            </a:r>
            <a:r>
              <a:rPr lang="en-US" altLang="zh-CN" sz="2400" b="1" dirty="0" smtClean="0">
                <a:solidFill>
                  <a:srgbClr val="6600CC"/>
                </a:solidFill>
              </a:rPr>
              <a:t>away from </a:t>
            </a:r>
            <a:r>
              <a:rPr lang="en-US" altLang="zh-CN" sz="2400" b="1" dirty="0" smtClean="0"/>
              <a:t>the savage insects.</a:t>
            </a:r>
            <a:endParaRPr lang="en-US" altLang="zh-CN" sz="2400" b="1" dirty="0" smtClean="0"/>
          </a:p>
          <a:p>
            <a:r>
              <a:rPr lang="en-US" altLang="zh-CN" sz="2400" b="1" dirty="0" smtClean="0">
                <a:solidFill>
                  <a:srgbClr val="FF0000"/>
                </a:solidFill>
              </a:rPr>
              <a:t>    …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0"/>
            <a:ext cx="32403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 smtClean="0"/>
              <a:t>Using language</a:t>
            </a:r>
            <a:endParaRPr lang="zh-CN" altLang="en-US" sz="3600" b="1" dirty="0"/>
          </a:p>
        </p:txBody>
      </p:sp>
      <p:pic>
        <p:nvPicPr>
          <p:cNvPr id="3" name="图片 2" descr="F200908020913582752252032 (1).jpg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6012160" y="0"/>
            <a:ext cx="2952328" cy="256490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407696" y="2420888"/>
            <a:ext cx="2736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/>
              <a:t>Tom the hunter</a:t>
            </a:r>
            <a:endParaRPr lang="zh-CN" altLang="en-US" sz="2800" b="1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692696"/>
            <a:ext cx="7236296" cy="181588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zh-CN" sz="2800" b="1" dirty="0" smtClean="0">
                <a:solidFill>
                  <a:srgbClr val="323E32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Tom </a:t>
            </a:r>
            <a:r>
              <a:rPr kumimoji="0" lang="en-US" altLang="zh-CN" sz="2800" b="1" i="0" u="none" strike="noStrike" cap="none" normalizeH="0" baseline="0" dirty="0" smtClean="0">
                <a:ln>
                  <a:noFill/>
                </a:ln>
                <a:solidFill>
                  <a:srgbClr val="323E32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walked slowly</a:t>
            </a:r>
            <a:r>
              <a:rPr kumimoji="0" lang="en-US" altLang="zh-CN" sz="2800" b="1" i="0" u="none" strike="noStrike" cap="none" normalizeH="0" dirty="0" smtClean="0">
                <a:ln>
                  <a:noFill/>
                </a:ln>
                <a:solidFill>
                  <a:srgbClr val="323E32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2800" b="1" i="0" u="none" strike="noStrike" cap="none" normalizeH="0" baseline="0" dirty="0" smtClean="0">
                <a:ln>
                  <a:noFill/>
                </a:ln>
                <a:solidFill>
                  <a:srgbClr val="323E32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in the forest, </a:t>
            </a:r>
            <a:endParaRPr kumimoji="0" lang="en-US" altLang="zh-CN" sz="2800" b="1" i="0" u="none" strike="noStrike" cap="none" normalizeH="0" baseline="0" dirty="0" smtClean="0">
              <a:ln>
                <a:noFill/>
              </a:ln>
              <a:solidFill>
                <a:srgbClr val="323E32"/>
              </a:solidFill>
              <a:effectLst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zh-C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_________________ </a:t>
            </a:r>
            <a:r>
              <a:rPr lang="en-US" altLang="zh-CN" sz="28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the big meal he </a:t>
            </a:r>
            <a:endParaRPr lang="en-US" altLang="zh-CN" sz="2800" b="1" dirty="0" smtClean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zh-CN" sz="28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was to m</a:t>
            </a:r>
            <a:r>
              <a:rPr kumimoji="0" lang="en-US" altLang="zh-CN" sz="2800" b="1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ake</a:t>
            </a:r>
            <a:r>
              <a:rPr kumimoji="0" lang="en-US" altLang="zh-CN" sz="2800" b="1" i="0" u="none" strike="noStrike" cap="none" normalizeH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with the prey.</a:t>
            </a:r>
            <a:endParaRPr kumimoji="0" lang="en-US" altLang="zh-CN" sz="2800" b="1" i="0" u="none" strike="noStrike" cap="none" normalizeH="0" baseline="0" dirty="0" smtClean="0">
              <a:ln>
                <a:noFill/>
              </a:ln>
              <a:effectLst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zh-CN" sz="2800" b="1" dirty="0" smtClean="0">
              <a:solidFill>
                <a:srgbClr val="323E32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0" y="2060848"/>
            <a:ext cx="673224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dirty="0" smtClean="0">
                <a:solidFill>
                  <a:srgbClr val="323E32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He was </a:t>
            </a:r>
            <a:r>
              <a:rPr lang="en-US" altLang="zh-C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so </a:t>
            </a:r>
            <a:r>
              <a:rPr lang="en-US" altLang="zh-CN" sz="2800" b="1" dirty="0" smtClean="0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busy dreaming about the </a:t>
            </a:r>
            <a:endParaRPr lang="en-US" altLang="zh-CN" sz="2800" b="1" dirty="0" smtClean="0">
              <a:solidFill>
                <a:srgbClr val="0000CC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dirty="0" smtClean="0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feast </a:t>
            </a:r>
            <a:r>
              <a:rPr lang="en-US" altLang="zh-C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that </a:t>
            </a:r>
            <a:r>
              <a:rPr lang="en-US" altLang="zh-CN" sz="2800" b="1" dirty="0" smtClean="0">
                <a:solidFill>
                  <a:srgbClr val="323E32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he </a:t>
            </a:r>
            <a:r>
              <a:rPr lang="en-US" altLang="zh-CN" sz="2800" b="1" dirty="0" smtClean="0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was unaware of…</a:t>
            </a:r>
            <a:endParaRPr lang="en-US" altLang="zh-CN" sz="2800" b="1" dirty="0" smtClean="0">
              <a:solidFill>
                <a:srgbClr val="0000CC"/>
              </a:solidFill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pic>
        <p:nvPicPr>
          <p:cNvPr id="7" name="图片 6" descr="t018cd5a4ce531f9df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3068960"/>
            <a:ext cx="3456384" cy="2520280"/>
          </a:xfrm>
          <a:prstGeom prst="rect">
            <a:avLst/>
          </a:prstGeom>
        </p:spPr>
      </p:pic>
      <p:pic>
        <p:nvPicPr>
          <p:cNvPr id="8" name="图片 7" descr="timg(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88024" y="3356992"/>
            <a:ext cx="3491880" cy="2653117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87016" y="5949280"/>
            <a:ext cx="88569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/>
              <a:t>Write a paragraph about Tom’s </a:t>
            </a:r>
            <a:r>
              <a:rPr lang="en-US" altLang="zh-CN" sz="2800" b="1" dirty="0" smtClean="0">
                <a:solidFill>
                  <a:srgbClr val="FF0000"/>
                </a:solidFill>
              </a:rPr>
              <a:t>narrow escape</a:t>
            </a:r>
            <a:r>
              <a:rPr lang="en-US" altLang="zh-CN" sz="2800" b="1" dirty="0" smtClean="0"/>
              <a:t>  (100 words)</a:t>
            </a:r>
            <a:endParaRPr lang="zh-CN" altLang="en-US" sz="2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7055768" y="2852936"/>
            <a:ext cx="20882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solidFill>
                  <a:srgbClr val="6600CC"/>
                </a:solidFill>
              </a:rPr>
              <a:t>prey</a:t>
            </a:r>
            <a:endParaRPr lang="zh-CN" altLang="en-US" sz="2800" b="1" dirty="0">
              <a:solidFill>
                <a:srgbClr val="6600CC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0" y="1124744"/>
            <a:ext cx="33978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day-dreaming about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9" grpId="0"/>
      <p:bldP spid="10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00891217250182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0" y="0"/>
            <a:ext cx="9144000" cy="8397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79512" y="692696"/>
            <a:ext cx="8964488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altLang="zh-CN" sz="3200" b="1" dirty="0" err="1" smtClean="0">
                <a:solidFill>
                  <a:srgbClr val="6600CC"/>
                </a:solidFill>
              </a:rPr>
              <a:t>Changxing</a:t>
            </a:r>
            <a:r>
              <a:rPr lang="en-US" altLang="zh-CN" sz="3200" b="1" dirty="0" smtClean="0">
                <a:solidFill>
                  <a:srgbClr val="6600CC"/>
                </a:solidFill>
              </a:rPr>
              <a:t> Senior High School, </a:t>
            </a:r>
            <a:r>
              <a:rPr lang="en-US" altLang="zh-CN" sz="3200" b="1" dirty="0" err="1" smtClean="0">
                <a:solidFill>
                  <a:srgbClr val="6600CC"/>
                </a:solidFill>
              </a:rPr>
              <a:t>Zhengjiang</a:t>
            </a:r>
            <a:r>
              <a:rPr lang="en-US" altLang="zh-CN" sz="3200" b="1" dirty="0" smtClean="0">
                <a:solidFill>
                  <a:srgbClr val="6600CC"/>
                </a:solidFill>
              </a:rPr>
              <a:t> Province</a:t>
            </a:r>
            <a:endParaRPr lang="zh-CN" altLang="en-US" sz="3200" b="1" dirty="0">
              <a:solidFill>
                <a:srgbClr val="6600CC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80112" y="5661248"/>
            <a:ext cx="3059832" cy="1015663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zh-CN" altLang="en-US" sz="6000" b="1" dirty="0" smtClean="0">
                <a:solidFill>
                  <a:srgbClr val="6600CC"/>
                </a:solidFill>
              </a:rPr>
              <a:t>杨</a:t>
            </a:r>
            <a:r>
              <a:rPr lang="zh-CN" altLang="en-US" sz="6000" b="1" dirty="0" smtClean="0">
                <a:solidFill>
                  <a:srgbClr val="0000CC"/>
                </a:solidFill>
              </a:rPr>
              <a:t>国晨</a:t>
            </a:r>
            <a:endParaRPr lang="zh-CN" altLang="en-US" sz="6000" b="1" dirty="0">
              <a:solidFill>
                <a:srgbClr val="0000CC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23728" y="3356992"/>
            <a:ext cx="2376264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altLang="zh-CN" sz="3600" b="1" dirty="0" smtClean="0"/>
              <a:t>Mr. Young</a:t>
            </a:r>
            <a:endParaRPr lang="zh-CN" altLang="en-US" sz="36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915816" y="4437112"/>
            <a:ext cx="5760640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solidFill>
                  <a:srgbClr val="6600CC"/>
                </a:solidFill>
              </a:rPr>
              <a:t>Born on the morning of National Day</a:t>
            </a:r>
            <a:endParaRPr lang="zh-CN" altLang="en-US" sz="2800" b="1" dirty="0">
              <a:solidFill>
                <a:srgbClr val="66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1520" y="620688"/>
            <a:ext cx="70567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>
                <a:solidFill>
                  <a:srgbClr val="3333CC"/>
                </a:solidFill>
              </a:rPr>
              <a:t>Mr. Young </a:t>
            </a:r>
            <a:r>
              <a:rPr lang="en-US" altLang="zh-CN" sz="3200" b="1" dirty="0" smtClean="0"/>
              <a:t>is a(n) ______ English teacher.</a:t>
            </a:r>
            <a:endParaRPr lang="zh-CN" altLang="en-US" sz="3200" b="1" dirty="0"/>
          </a:p>
        </p:txBody>
      </p:sp>
      <p:sp>
        <p:nvSpPr>
          <p:cNvPr id="6" name="圆角矩形 5"/>
          <p:cNvSpPr/>
          <p:nvPr/>
        </p:nvSpPr>
        <p:spPr>
          <a:xfrm>
            <a:off x="971600" y="1628800"/>
            <a:ext cx="4752528" cy="28803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zh-CN" sz="3200" b="1" dirty="0" smtClean="0">
              <a:solidFill>
                <a:srgbClr val="FFFF00"/>
              </a:solidFill>
            </a:endParaRPr>
          </a:p>
          <a:p>
            <a:pPr algn="ctr"/>
            <a:r>
              <a:rPr lang="en-US" altLang="zh-CN" sz="3200" b="1" dirty="0" smtClean="0">
                <a:solidFill>
                  <a:srgbClr val="FFFF00"/>
                </a:solidFill>
              </a:rPr>
              <a:t>outstanding     excellent</a:t>
            </a:r>
            <a:endParaRPr lang="en-US" altLang="zh-CN" sz="3200" b="1" dirty="0" smtClean="0">
              <a:solidFill>
                <a:srgbClr val="FFFF00"/>
              </a:solidFill>
            </a:endParaRPr>
          </a:p>
          <a:p>
            <a:pPr algn="ctr"/>
            <a:endParaRPr lang="en-US" altLang="zh-CN" sz="3200" b="1" dirty="0" smtClean="0">
              <a:solidFill>
                <a:srgbClr val="FFFF00"/>
              </a:solidFill>
            </a:endParaRPr>
          </a:p>
          <a:p>
            <a:pPr algn="ctr"/>
            <a:endParaRPr lang="en-US" altLang="zh-CN" sz="3200" b="1" dirty="0" smtClean="0">
              <a:solidFill>
                <a:srgbClr val="FFFF00"/>
              </a:solidFill>
            </a:endParaRPr>
          </a:p>
          <a:p>
            <a:pPr algn="ctr"/>
            <a:endParaRPr lang="en-US" altLang="zh-CN" sz="3200" b="1" dirty="0" smtClean="0">
              <a:solidFill>
                <a:srgbClr val="FFFF00"/>
              </a:solidFill>
            </a:endParaRPr>
          </a:p>
          <a:p>
            <a:pPr algn="ctr"/>
            <a:endParaRPr lang="en-US" altLang="zh-CN" sz="3200" b="1" dirty="0" smtClean="0">
              <a:solidFill>
                <a:srgbClr val="FFFF00"/>
              </a:solidFill>
            </a:endParaRPr>
          </a:p>
          <a:p>
            <a:pPr algn="ctr"/>
            <a:endParaRPr lang="en-US" altLang="zh-CN" sz="3200" b="1" dirty="0" smtClean="0">
              <a:solidFill>
                <a:srgbClr val="FFFF00"/>
              </a:solidFill>
            </a:endParaRPr>
          </a:p>
          <a:p>
            <a:pPr algn="ctr"/>
            <a:endParaRPr lang="zh-CN" altLang="en-US" sz="3200" b="1" dirty="0">
              <a:solidFill>
                <a:srgbClr val="FFFF00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1115616" y="1988840"/>
            <a:ext cx="230425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200" b="1" dirty="0" smtClean="0">
                <a:solidFill>
                  <a:srgbClr val="FFFF00"/>
                </a:solidFill>
              </a:rPr>
              <a:t>marvelous </a:t>
            </a:r>
            <a:endParaRPr lang="zh-CN" altLang="en-US" sz="3200" dirty="0"/>
          </a:p>
        </p:txBody>
      </p:sp>
      <p:sp>
        <p:nvSpPr>
          <p:cNvPr id="8" name="矩形 7"/>
          <p:cNvSpPr/>
          <p:nvPr/>
        </p:nvSpPr>
        <p:spPr>
          <a:xfrm>
            <a:off x="3563888" y="1988840"/>
            <a:ext cx="216024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200" b="1" dirty="0" smtClean="0">
                <a:solidFill>
                  <a:srgbClr val="FFFF00"/>
                </a:solidFill>
              </a:rPr>
              <a:t>terrific </a:t>
            </a:r>
            <a:endParaRPr lang="zh-CN" altLang="en-US" sz="3200" dirty="0"/>
          </a:p>
        </p:txBody>
      </p:sp>
      <p:sp>
        <p:nvSpPr>
          <p:cNvPr id="9" name="矩形 8"/>
          <p:cNvSpPr/>
          <p:nvPr/>
        </p:nvSpPr>
        <p:spPr>
          <a:xfrm>
            <a:off x="1043608" y="2492896"/>
            <a:ext cx="216024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200" b="1" dirty="0" smtClean="0">
                <a:solidFill>
                  <a:srgbClr val="FFFF00"/>
                </a:solidFill>
              </a:rPr>
              <a:t>superb </a:t>
            </a:r>
            <a:endParaRPr lang="zh-CN" altLang="en-US" sz="3200" dirty="0"/>
          </a:p>
        </p:txBody>
      </p:sp>
      <p:sp>
        <p:nvSpPr>
          <p:cNvPr id="10" name="矩形 9"/>
          <p:cNvSpPr/>
          <p:nvPr/>
        </p:nvSpPr>
        <p:spPr>
          <a:xfrm>
            <a:off x="3131840" y="2492896"/>
            <a:ext cx="288032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200" b="1" dirty="0" smtClean="0">
                <a:solidFill>
                  <a:srgbClr val="FFFF00"/>
                </a:solidFill>
              </a:rPr>
              <a:t>extraordinary </a:t>
            </a:r>
            <a:endParaRPr lang="zh-CN" altLang="en-US" sz="3200" dirty="0"/>
          </a:p>
        </p:txBody>
      </p:sp>
      <p:sp>
        <p:nvSpPr>
          <p:cNvPr id="11" name="矩形 10"/>
          <p:cNvSpPr/>
          <p:nvPr/>
        </p:nvSpPr>
        <p:spPr>
          <a:xfrm>
            <a:off x="1043608" y="3068960"/>
            <a:ext cx="201622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200" b="1" dirty="0" smtClean="0">
                <a:solidFill>
                  <a:srgbClr val="FFFF00"/>
                </a:solidFill>
              </a:rPr>
              <a:t>brilliant </a:t>
            </a:r>
            <a:endParaRPr lang="zh-CN" altLang="en-US" sz="3200" dirty="0"/>
          </a:p>
        </p:txBody>
      </p:sp>
      <p:sp>
        <p:nvSpPr>
          <p:cNvPr id="12" name="矩形 11"/>
          <p:cNvSpPr/>
          <p:nvPr/>
        </p:nvSpPr>
        <p:spPr>
          <a:xfrm>
            <a:off x="3275856" y="3068960"/>
            <a:ext cx="216024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200" b="1" dirty="0" smtClean="0">
                <a:solidFill>
                  <a:srgbClr val="FFFF00"/>
                </a:solidFill>
              </a:rPr>
              <a:t>remarkable </a:t>
            </a:r>
            <a:endParaRPr lang="zh-CN" altLang="en-US" sz="3200" dirty="0"/>
          </a:p>
        </p:txBody>
      </p:sp>
      <p:sp>
        <p:nvSpPr>
          <p:cNvPr id="13" name="矩形 12"/>
          <p:cNvSpPr/>
          <p:nvPr/>
        </p:nvSpPr>
        <p:spPr>
          <a:xfrm>
            <a:off x="971600" y="3717032"/>
            <a:ext cx="266429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200" b="1" dirty="0" smtClean="0">
                <a:solidFill>
                  <a:srgbClr val="FFFF00"/>
                </a:solidFill>
              </a:rPr>
              <a:t>tremendous </a:t>
            </a:r>
            <a:endParaRPr lang="zh-CN" altLang="en-US" sz="3200" dirty="0"/>
          </a:p>
        </p:txBody>
      </p:sp>
      <p:sp>
        <p:nvSpPr>
          <p:cNvPr id="14" name="矩形 13"/>
          <p:cNvSpPr/>
          <p:nvPr/>
        </p:nvSpPr>
        <p:spPr>
          <a:xfrm>
            <a:off x="3635896" y="3717032"/>
            <a:ext cx="223224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200" b="1" dirty="0" smtClean="0">
                <a:solidFill>
                  <a:srgbClr val="FFFF00"/>
                </a:solidFill>
              </a:rPr>
              <a:t>fabulous</a:t>
            </a:r>
            <a:endParaRPr lang="en-US" altLang="zh-CN" sz="3200" b="1" dirty="0" smtClean="0">
              <a:solidFill>
                <a:srgbClr val="FFFF00"/>
              </a:solidFill>
            </a:endParaRPr>
          </a:p>
          <a:p>
            <a:endParaRPr lang="zh-CN" altLang="en-US" sz="3200" dirty="0"/>
          </a:p>
        </p:txBody>
      </p:sp>
      <p:sp>
        <p:nvSpPr>
          <p:cNvPr id="15" name="矩形 14"/>
          <p:cNvSpPr/>
          <p:nvPr/>
        </p:nvSpPr>
        <p:spPr>
          <a:xfrm>
            <a:off x="539552" y="4797152"/>
            <a:ext cx="1072919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b="1" dirty="0" smtClean="0"/>
              <a:t>With your flattery (</a:t>
            </a:r>
            <a:r>
              <a:rPr lang="zh-CN" altLang="en-US" sz="2800" b="1" dirty="0" smtClean="0"/>
              <a:t>奉承</a:t>
            </a:r>
            <a:r>
              <a:rPr lang="en-US" altLang="zh-CN" sz="2800" b="1" dirty="0" smtClean="0"/>
              <a:t>), I </a:t>
            </a:r>
            <a:r>
              <a:rPr lang="en-US" altLang="zh-CN" sz="2800" b="1" dirty="0" smtClean="0">
                <a:solidFill>
                  <a:srgbClr val="FF0000"/>
                </a:solidFill>
              </a:rPr>
              <a:t>feel more and more as if</a:t>
            </a:r>
            <a:endParaRPr lang="en-US" altLang="zh-CN" sz="2800" b="1" dirty="0" smtClean="0">
              <a:solidFill>
                <a:srgbClr val="FF0000"/>
              </a:solidFill>
            </a:endParaRPr>
          </a:p>
          <a:p>
            <a:r>
              <a:rPr lang="en-US" altLang="zh-CN" sz="2800" b="1" dirty="0" smtClean="0">
                <a:solidFill>
                  <a:srgbClr val="FF0000"/>
                </a:solidFill>
              </a:rPr>
              <a:t> </a:t>
            </a:r>
            <a:r>
              <a:rPr lang="en-US" altLang="zh-CN" sz="2800" b="1" dirty="0" smtClean="0"/>
              <a:t>I </a:t>
            </a:r>
            <a:r>
              <a:rPr lang="en-US" altLang="zh-CN" sz="2800" b="1" dirty="0" smtClean="0">
                <a:solidFill>
                  <a:srgbClr val="3333CC"/>
                </a:solidFill>
              </a:rPr>
              <a:t>were </a:t>
            </a:r>
            <a:r>
              <a:rPr lang="en-US" altLang="zh-CN" sz="2800" b="1" dirty="0" smtClean="0"/>
              <a:t>on top of the world.</a:t>
            </a:r>
            <a:endParaRPr lang="en-US" altLang="zh-CN" sz="2800" b="1" dirty="0" smtClean="0"/>
          </a:p>
        </p:txBody>
      </p:sp>
      <p:pic>
        <p:nvPicPr>
          <p:cNvPr id="17" name="图片 16" descr="201781163523758.jpg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6660232" y="2060848"/>
            <a:ext cx="1800200" cy="1800200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2555776" y="3933056"/>
            <a:ext cx="108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 smtClean="0">
                <a:solidFill>
                  <a:srgbClr val="FFFF00"/>
                </a:solidFill>
              </a:rPr>
              <a:t>…</a:t>
            </a:r>
            <a:endParaRPr lang="zh-CN" altLang="en-US" sz="36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169904_20150419024258493372_1.jpg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251520" y="3140968"/>
            <a:ext cx="3384376" cy="3717032"/>
          </a:xfrm>
          <a:prstGeom prst="rect">
            <a:avLst/>
          </a:prstGeom>
        </p:spPr>
      </p:pic>
      <p:pic>
        <p:nvPicPr>
          <p:cNvPr id="3" name="图片 2" descr="t017275c1309204bf2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63888" y="3068960"/>
            <a:ext cx="3391272" cy="378904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692696"/>
            <a:ext cx="978515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/>
              <a:t>The other day I rode slowly on my way to work, ____________ </a:t>
            </a:r>
            <a:endParaRPr lang="en-US" altLang="zh-CN" sz="2800" b="1" dirty="0" smtClean="0"/>
          </a:p>
          <a:p>
            <a:r>
              <a:rPr lang="en-US" altLang="zh-CN" sz="2800" b="1" dirty="0" smtClean="0">
                <a:solidFill>
                  <a:srgbClr val="FF0000"/>
                </a:solidFill>
              </a:rPr>
              <a:t>about</a:t>
            </a:r>
            <a:r>
              <a:rPr lang="en-US" altLang="zh-CN" sz="2800" b="1" dirty="0" smtClean="0"/>
              <a:t> being the best English teacher in the world.</a:t>
            </a:r>
            <a:endParaRPr lang="zh-CN" altLang="en-US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839744" y="548680"/>
            <a:ext cx="2304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solidFill>
                  <a:srgbClr val="FF0000"/>
                </a:solidFill>
              </a:rPr>
              <a:t>day-dreaming  </a:t>
            </a:r>
            <a:endParaRPr lang="zh-CN" altLang="en-US" sz="2800" b="1" dirty="0">
              <a:solidFill>
                <a:srgbClr val="FF0000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143000" y="1700808"/>
            <a:ext cx="9001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b="1" dirty="0" smtClean="0">
                <a:solidFill>
                  <a:srgbClr val="323E32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 was </a:t>
            </a:r>
            <a:r>
              <a:rPr lang="en-US" altLang="zh-C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so</a:t>
            </a:r>
            <a:r>
              <a:rPr lang="en-US" altLang="zh-CN" sz="2800" b="1" dirty="0" smtClean="0">
                <a:solidFill>
                  <a:srgbClr val="323E32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busy dreaming about all the praises I would get </a:t>
            </a:r>
            <a:endParaRPr lang="en-US" altLang="zh-CN" sz="2800" b="1" dirty="0" smtClean="0">
              <a:solidFill>
                <a:srgbClr val="323E32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that </a:t>
            </a:r>
            <a:r>
              <a:rPr lang="en-US" altLang="zh-CN" sz="2800" b="1" dirty="0" smtClean="0">
                <a:solidFill>
                  <a:srgbClr val="323E32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 </a:t>
            </a:r>
            <a:r>
              <a:rPr lang="en-US" altLang="zh-C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______________ </a:t>
            </a:r>
            <a:r>
              <a:rPr lang="en-US" altLang="zh-CN" sz="2800" b="1" dirty="0" smtClean="0">
                <a:solidFill>
                  <a:srgbClr val="323E32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everything else around me…</a:t>
            </a:r>
            <a:endParaRPr lang="zh-CN" altLang="en-US" sz="2800" dirty="0"/>
          </a:p>
        </p:txBody>
      </p:sp>
      <p:sp>
        <p:nvSpPr>
          <p:cNvPr id="8" name="矩形 7"/>
          <p:cNvSpPr/>
          <p:nvPr/>
        </p:nvSpPr>
        <p:spPr>
          <a:xfrm>
            <a:off x="1115616" y="2060848"/>
            <a:ext cx="30788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was unaware of 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 descr="t019a673d5f5e4490cb.jpg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1" y="0"/>
            <a:ext cx="2411760" cy="211652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83568" y="2132856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/>
              <a:t>Andy</a:t>
            </a:r>
            <a:endParaRPr lang="zh-CN" altLang="en-US" sz="2800" b="1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79512" y="2780928"/>
            <a:ext cx="8964488" cy="181588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2800" b="1" i="0" u="none" strike="noStrike" cap="none" normalizeH="0" baseline="0" dirty="0" smtClean="0">
                <a:ln>
                  <a:noFill/>
                </a:ln>
                <a:solidFill>
                  <a:srgbClr val="323E32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Andy rode slowly on his way to school, </a:t>
            </a:r>
            <a:r>
              <a:rPr lang="en-US" altLang="zh-C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____________</a:t>
            </a:r>
            <a:r>
              <a:rPr kumimoji="0" lang="en-US" altLang="zh-CN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28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about</a:t>
            </a:r>
            <a:r>
              <a:rPr kumimoji="0" lang="en-US" altLang="zh-CN" sz="2800" b="1" i="0" u="none" strike="noStrike" cap="none" normalizeH="0" baseline="0" dirty="0" smtClean="0">
                <a:ln>
                  <a:noFill/>
                </a:ln>
                <a:solidFill>
                  <a:srgbClr val="323E32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the fishing trip that his father</a:t>
            </a:r>
            <a:r>
              <a:rPr kumimoji="0" lang="en-US" altLang="zh-CN" sz="2800" b="1" i="0" u="none" strike="noStrike" cap="none" normalizeH="0" dirty="0" smtClean="0">
                <a:ln>
                  <a:noFill/>
                </a:ln>
                <a:solidFill>
                  <a:srgbClr val="323E32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2800" b="1" i="0" u="none" strike="noStrike" cap="none" normalizeH="0" baseline="0" dirty="0" smtClean="0">
                <a:ln>
                  <a:noFill/>
                </a:ln>
                <a:solidFill>
                  <a:srgbClr val="323E32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had promised him. He was </a:t>
            </a:r>
            <a:r>
              <a:rPr kumimoji="0" lang="en-US" altLang="zh-CN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so</a:t>
            </a:r>
            <a:r>
              <a:rPr kumimoji="0" lang="en-US" altLang="zh-CN" sz="2800" b="1" i="0" u="none" strike="noStrike" cap="none" normalizeH="0" baseline="0" dirty="0" smtClean="0">
                <a:ln>
                  <a:noFill/>
                </a:ln>
                <a:solidFill>
                  <a:srgbClr val="323E32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busy dreaming about all the fish he would catch </a:t>
            </a:r>
            <a:r>
              <a:rPr kumimoji="0" lang="en-US" altLang="zh-CN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that </a:t>
            </a:r>
            <a:r>
              <a:rPr kumimoji="0" lang="en-US" altLang="zh-CN" sz="2800" b="1" i="0" u="none" strike="noStrike" cap="none" normalizeH="0" baseline="0" dirty="0" smtClean="0">
                <a:ln>
                  <a:noFill/>
                </a:ln>
                <a:solidFill>
                  <a:srgbClr val="323E32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he </a:t>
            </a:r>
            <a:r>
              <a:rPr lang="en-US" altLang="zh-C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______________</a:t>
            </a:r>
            <a:r>
              <a:rPr kumimoji="0" lang="en-US" altLang="zh-CN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2800" b="1" i="0" u="none" strike="noStrike" cap="none" normalizeH="0" baseline="0" dirty="0" smtClean="0">
                <a:ln>
                  <a:noFill/>
                </a:ln>
                <a:solidFill>
                  <a:srgbClr val="323E32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everything else around him.</a:t>
            </a:r>
            <a:endParaRPr kumimoji="0" lang="en-US" altLang="zh-CN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6444208" y="2708920"/>
            <a:ext cx="23762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day-dreaming </a:t>
            </a:r>
            <a:endParaRPr lang="zh-CN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444208" y="1772816"/>
            <a:ext cx="2411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solidFill>
                  <a:srgbClr val="FF0000"/>
                </a:solidFill>
              </a:rPr>
              <a:t>thinking about</a:t>
            </a:r>
            <a:endParaRPr lang="zh-CN" altLang="en-US" sz="2800" b="1" dirty="0">
              <a:solidFill>
                <a:srgbClr val="FF0000"/>
              </a:solidFill>
            </a:endParaRPr>
          </a:p>
        </p:txBody>
      </p:sp>
      <p:sp>
        <p:nvSpPr>
          <p:cNvPr id="8" name="下箭头 7"/>
          <p:cNvSpPr/>
          <p:nvPr/>
        </p:nvSpPr>
        <p:spPr>
          <a:xfrm>
            <a:off x="7380312" y="2348880"/>
            <a:ext cx="144016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2267744" y="4005064"/>
            <a:ext cx="30788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was unaware of </a:t>
            </a:r>
            <a:endParaRPr lang="zh-CN" alt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627784" y="0"/>
            <a:ext cx="5400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zh-CN" sz="3600" b="1" dirty="0" smtClean="0"/>
          </a:p>
          <a:p>
            <a:r>
              <a:rPr lang="en-US" altLang="zh-CN" sz="3600" b="1" dirty="0" smtClean="0"/>
              <a:t>Paragraph 1</a:t>
            </a:r>
            <a:endParaRPr lang="zh-CN" alt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" grpId="0"/>
      <p:bldP spid="6" grpId="0"/>
      <p:bldP spid="7" grpId="0"/>
      <p:bldP spid="8" grpId="0" animBg="1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332656"/>
            <a:ext cx="3096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 smtClean="0"/>
              <a:t>Paragraph 2</a:t>
            </a:r>
            <a:endParaRPr lang="zh-CN" altLang="en-US" sz="3600" b="1" dirty="0"/>
          </a:p>
        </p:txBody>
      </p:sp>
      <p:sp>
        <p:nvSpPr>
          <p:cNvPr id="3" name="矩形 2"/>
          <p:cNvSpPr/>
          <p:nvPr/>
        </p:nvSpPr>
        <p:spPr>
          <a:xfrm>
            <a:off x="0" y="1412776"/>
            <a:ext cx="92890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b="1" dirty="0" smtClean="0"/>
              <a:t>He rode along </a:t>
            </a:r>
            <a:r>
              <a:rPr lang="en-US" altLang="zh-CN" sz="2800" b="1" dirty="0" smtClean="0">
                <a:solidFill>
                  <a:srgbClr val="FF0000"/>
                </a:solidFill>
              </a:rPr>
              <a:t>____</a:t>
            </a:r>
            <a:r>
              <a:rPr lang="en-US" altLang="zh-CN" sz="2800" b="1" dirty="0" smtClean="0"/>
              <a:t> a strange sound </a:t>
            </a:r>
            <a:r>
              <a:rPr lang="en-US" altLang="zh-CN" sz="2800" b="1" dirty="0" smtClean="0">
                <a:solidFill>
                  <a:srgbClr val="6600CC"/>
                </a:solidFill>
              </a:rPr>
              <a:t>drew him to the present</a:t>
            </a:r>
            <a:r>
              <a:rPr lang="en-US" altLang="zh-CN" sz="2800" b="1" dirty="0" smtClean="0"/>
              <a:t>.</a:t>
            </a:r>
            <a:endParaRPr lang="zh-CN" altLang="en-US" sz="2800" b="1" dirty="0"/>
          </a:p>
        </p:txBody>
      </p:sp>
      <p:sp>
        <p:nvSpPr>
          <p:cNvPr id="4" name="矩形 3"/>
          <p:cNvSpPr/>
          <p:nvPr/>
        </p:nvSpPr>
        <p:spPr>
          <a:xfrm>
            <a:off x="2123728" y="1412776"/>
            <a:ext cx="8674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b="1" dirty="0" smtClean="0">
                <a:solidFill>
                  <a:srgbClr val="FF0000"/>
                </a:solidFill>
              </a:rPr>
              <a:t>until</a:t>
            </a:r>
            <a:endParaRPr lang="zh-CN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2564904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/>
              <a:t>Mr. Young </a:t>
            </a:r>
            <a:r>
              <a:rPr lang="en-US" altLang="zh-CN" sz="2800" b="1" dirty="0" smtClean="0">
                <a:solidFill>
                  <a:srgbClr val="6600CC"/>
                </a:solidFill>
              </a:rPr>
              <a:t>day-dreamed</a:t>
            </a:r>
            <a:r>
              <a:rPr lang="en-US" altLang="zh-CN" sz="2800" b="1" dirty="0" smtClean="0"/>
              <a:t> </a:t>
            </a:r>
            <a:r>
              <a:rPr lang="en-US" altLang="zh-CN" sz="2800" b="1" dirty="0" smtClean="0">
                <a:solidFill>
                  <a:srgbClr val="6600CC"/>
                </a:solidFill>
              </a:rPr>
              <a:t>about</a:t>
            </a:r>
            <a:r>
              <a:rPr lang="en-US" altLang="zh-CN" sz="2800" b="1" dirty="0" smtClean="0"/>
              <a:t> all the praises he would get</a:t>
            </a:r>
            <a:endParaRPr lang="en-US" altLang="zh-CN" sz="2800" b="1" dirty="0" smtClean="0"/>
          </a:p>
          <a:p>
            <a:r>
              <a:rPr lang="en-US" altLang="zh-CN" sz="2800" b="1" dirty="0" smtClean="0">
                <a:solidFill>
                  <a:srgbClr val="FF0000"/>
                </a:solidFill>
              </a:rPr>
              <a:t>until</a:t>
            </a:r>
            <a:r>
              <a:rPr lang="en-US" altLang="zh-CN" sz="2800" b="1" dirty="0" smtClean="0"/>
              <a:t> an extremely  loud thunder </a:t>
            </a:r>
            <a:r>
              <a:rPr lang="en-US" altLang="zh-CN" sz="2800" b="1" dirty="0" smtClean="0">
                <a:solidFill>
                  <a:srgbClr val="6600CC"/>
                </a:solidFill>
              </a:rPr>
              <a:t>drew him to the present</a:t>
            </a:r>
            <a:r>
              <a:rPr lang="en-US" altLang="zh-CN" sz="2800" b="1" dirty="0" smtClean="0"/>
              <a:t>.</a:t>
            </a:r>
            <a:endParaRPr lang="zh-CN" altLang="en-US" sz="2800" b="1" dirty="0"/>
          </a:p>
        </p:txBody>
      </p:sp>
      <p:sp>
        <p:nvSpPr>
          <p:cNvPr id="6" name="矩形 5"/>
          <p:cNvSpPr/>
          <p:nvPr/>
        </p:nvSpPr>
        <p:spPr>
          <a:xfrm>
            <a:off x="2123728" y="3573016"/>
            <a:ext cx="57606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b="1" dirty="0" smtClean="0">
                <a:solidFill>
                  <a:srgbClr val="FF0000"/>
                </a:solidFill>
              </a:rPr>
              <a:t>draw sb./ oneself to the present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4581128"/>
            <a:ext cx="9144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err="1" smtClean="0"/>
              <a:t>eg</a:t>
            </a:r>
            <a:r>
              <a:rPr lang="en-US" altLang="zh-CN" sz="2800" b="1" dirty="0" smtClean="0"/>
              <a:t>: After what seemed like a century, he </a:t>
            </a:r>
            <a:r>
              <a:rPr lang="en-US" altLang="zh-CN" sz="2800" b="1" dirty="0" smtClean="0">
                <a:solidFill>
                  <a:srgbClr val="FF0000"/>
                </a:solidFill>
              </a:rPr>
              <a:t>drew himself to </a:t>
            </a:r>
            <a:endParaRPr lang="en-US" altLang="zh-CN" sz="2800" b="1" dirty="0" smtClean="0">
              <a:solidFill>
                <a:srgbClr val="FF0000"/>
              </a:solidFill>
            </a:endParaRPr>
          </a:p>
          <a:p>
            <a:r>
              <a:rPr lang="en-US" altLang="zh-CN" sz="2800" b="1" dirty="0" smtClean="0">
                <a:solidFill>
                  <a:srgbClr val="FF0000"/>
                </a:solidFill>
              </a:rPr>
              <a:t>       the present.</a:t>
            </a:r>
            <a:endParaRPr lang="zh-CN" altLang="en-US" sz="2800" dirty="0" smtClean="0">
              <a:solidFill>
                <a:srgbClr val="FF0000"/>
              </a:solidFill>
            </a:endParaRPr>
          </a:p>
          <a:p>
            <a:endParaRPr lang="zh-CN" altLang="en-US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332656"/>
            <a:ext cx="3096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 smtClean="0"/>
              <a:t>Paragraph 3</a:t>
            </a:r>
            <a:endParaRPr lang="zh-CN" altLang="en-US" sz="36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31032" y="1844824"/>
            <a:ext cx="87129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solidFill>
                  <a:srgbClr val="6600CC"/>
                </a:solidFill>
              </a:rPr>
              <a:t>With no time to waste</a:t>
            </a:r>
            <a:r>
              <a:rPr lang="en-US" altLang="zh-CN" sz="2800" b="1" dirty="0" smtClean="0"/>
              <a:t>, Andy </a:t>
            </a:r>
            <a:r>
              <a:rPr lang="en-US" altLang="zh-CN" sz="2800" b="1" dirty="0" smtClean="0">
                <a:solidFill>
                  <a:srgbClr val="FF0000"/>
                </a:solidFill>
              </a:rPr>
              <a:t>sped off </a:t>
            </a:r>
            <a:r>
              <a:rPr lang="en-US" altLang="zh-CN" sz="2800" b="1" dirty="0" smtClean="0"/>
              <a:t>in the opposite direction, </a:t>
            </a:r>
            <a:r>
              <a:rPr lang="en-US" altLang="zh-CN" sz="2800" b="1" dirty="0" smtClean="0">
                <a:solidFill>
                  <a:srgbClr val="6600CC"/>
                </a:solidFill>
              </a:rPr>
              <a:t>riding</a:t>
            </a:r>
            <a:r>
              <a:rPr lang="en-US" altLang="zh-CN" sz="2800" b="1" dirty="0" smtClean="0"/>
              <a:t> </a:t>
            </a:r>
            <a:r>
              <a:rPr lang="en-US" altLang="zh-CN" sz="2800" b="1" dirty="0" smtClean="0">
                <a:solidFill>
                  <a:srgbClr val="FF0000"/>
                </a:solidFill>
              </a:rPr>
              <a:t>furiously.</a:t>
            </a:r>
            <a:endParaRPr lang="zh-CN" altLang="en-US" sz="2800" b="1" dirty="0">
              <a:solidFill>
                <a:srgbClr val="FF0000"/>
              </a:solidFill>
            </a:endParaRPr>
          </a:p>
        </p:txBody>
      </p:sp>
      <p:pic>
        <p:nvPicPr>
          <p:cNvPr id="4" name="图片 3" descr="93p58PICkFg_1024.jpg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5868144" y="1"/>
            <a:ext cx="2592288" cy="177281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707904" y="1196752"/>
            <a:ext cx="29523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solidFill>
                  <a:srgbClr val="FF0000"/>
                </a:solidFill>
              </a:rPr>
              <a:t>ran away quickly</a:t>
            </a:r>
            <a:endParaRPr lang="zh-CN" altLang="en-US" sz="2800" b="1" dirty="0">
              <a:solidFill>
                <a:srgbClr val="FF0000"/>
              </a:solidFill>
            </a:endParaRPr>
          </a:p>
        </p:txBody>
      </p:sp>
      <p:sp>
        <p:nvSpPr>
          <p:cNvPr id="6" name="下箭头 5"/>
          <p:cNvSpPr/>
          <p:nvPr/>
        </p:nvSpPr>
        <p:spPr>
          <a:xfrm>
            <a:off x="5220072" y="1700808"/>
            <a:ext cx="45719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TextBox 6"/>
          <p:cNvSpPr txBox="1"/>
          <p:nvPr/>
        </p:nvSpPr>
        <p:spPr>
          <a:xfrm>
            <a:off x="2411760" y="2708920"/>
            <a:ext cx="47525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with great energy, speed, or anger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pic>
        <p:nvPicPr>
          <p:cNvPr id="8" name="图片 7" descr="Fast_and_Furious_6_wp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71592" y="3284984"/>
            <a:ext cx="3672408" cy="183601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0" y="5301208"/>
            <a:ext cx="88924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/>
              <a:t>They </a:t>
            </a:r>
            <a:r>
              <a:rPr lang="en-US" altLang="zh-CN" sz="2800" b="1" dirty="0" smtClean="0">
                <a:solidFill>
                  <a:srgbClr val="6600CC"/>
                </a:solidFill>
              </a:rPr>
              <a:t>worked</a:t>
            </a:r>
            <a:r>
              <a:rPr lang="en-US" altLang="zh-CN" sz="2800" b="1" dirty="0" smtClean="0"/>
              <a:t> </a:t>
            </a:r>
            <a:r>
              <a:rPr lang="en-US" altLang="zh-CN" sz="2800" b="1" dirty="0" smtClean="0">
                <a:solidFill>
                  <a:srgbClr val="FF0000"/>
                </a:solidFill>
              </a:rPr>
              <a:t>furiously </a:t>
            </a:r>
            <a:r>
              <a:rPr lang="en-US" altLang="zh-CN" sz="2800" b="1" dirty="0" smtClean="0"/>
              <a:t>all weekend </a:t>
            </a:r>
            <a:r>
              <a:rPr lang="en-US" altLang="zh-CN" sz="2800" b="1" dirty="0" smtClean="0">
                <a:solidFill>
                  <a:srgbClr val="FF00FF"/>
                </a:solidFill>
              </a:rPr>
              <a:t>in an attempt to </a:t>
            </a:r>
            <a:r>
              <a:rPr lang="en-US" altLang="zh-CN" sz="2800" b="1" dirty="0" smtClean="0"/>
              <a:t>get it finished on time.</a:t>
            </a:r>
            <a:endParaRPr lang="zh-CN" alt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 animBg="1"/>
      <p:bldP spid="7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332656"/>
            <a:ext cx="3096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 smtClean="0"/>
              <a:t>Paragraph 3</a:t>
            </a:r>
            <a:endParaRPr lang="zh-CN" altLang="en-US" sz="3600" b="1" dirty="0"/>
          </a:p>
        </p:txBody>
      </p:sp>
      <p:sp>
        <p:nvSpPr>
          <p:cNvPr id="3" name="矩形 2"/>
          <p:cNvSpPr/>
          <p:nvPr/>
        </p:nvSpPr>
        <p:spPr>
          <a:xfrm>
            <a:off x="575048" y="1268760"/>
            <a:ext cx="856895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b="1" dirty="0" smtClean="0">
                <a:solidFill>
                  <a:srgbClr val="FF0000"/>
                </a:solidFill>
              </a:rPr>
              <a:t>With </a:t>
            </a:r>
            <a:r>
              <a:rPr lang="en-US" altLang="zh-CN" sz="2800" b="1" dirty="0" smtClean="0">
                <a:solidFill>
                  <a:srgbClr val="6600CC"/>
                </a:solidFill>
              </a:rPr>
              <a:t>a rapidly beating heart </a:t>
            </a:r>
            <a:r>
              <a:rPr lang="en-US" altLang="zh-CN" sz="2800" b="1" dirty="0" smtClean="0"/>
              <a:t>and </a:t>
            </a:r>
            <a:r>
              <a:rPr lang="en-US" altLang="zh-CN" sz="2800" b="1" dirty="0" smtClean="0">
                <a:solidFill>
                  <a:srgbClr val="6600CC"/>
                </a:solidFill>
              </a:rPr>
              <a:t>his legs pumping furiously</a:t>
            </a:r>
            <a:r>
              <a:rPr lang="en-US" altLang="zh-CN" sz="2800" b="1" dirty="0" smtClean="0"/>
              <a:t>, he </a:t>
            </a:r>
            <a:r>
              <a:rPr lang="en-US" altLang="zh-CN" sz="2800" b="1" dirty="0" smtClean="0">
                <a:solidFill>
                  <a:srgbClr val="FF0000"/>
                </a:solidFill>
              </a:rPr>
              <a:t>sped down </a:t>
            </a:r>
            <a:r>
              <a:rPr lang="en-US" altLang="zh-CN" sz="2800" b="1" dirty="0" smtClean="0"/>
              <a:t>the rough road. </a:t>
            </a:r>
            <a:endParaRPr lang="zh-CN" altLang="en-US" sz="2800" b="1" dirty="0"/>
          </a:p>
        </p:txBody>
      </p:sp>
      <p:sp>
        <p:nvSpPr>
          <p:cNvPr id="4" name="下箭头 3"/>
          <p:cNvSpPr/>
          <p:nvPr/>
        </p:nvSpPr>
        <p:spPr>
          <a:xfrm>
            <a:off x="3491880" y="2420888"/>
            <a:ext cx="72008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575048" y="2780928"/>
            <a:ext cx="856895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b="1" dirty="0" smtClean="0">
                <a:solidFill>
                  <a:srgbClr val="FF0000"/>
                </a:solidFill>
              </a:rPr>
              <a:t>With </a:t>
            </a:r>
            <a:r>
              <a:rPr lang="en-US" altLang="zh-CN" sz="2800" b="1" dirty="0" smtClean="0">
                <a:solidFill>
                  <a:srgbClr val="6600CC"/>
                </a:solidFill>
              </a:rPr>
              <a:t>his heart beating rapidly </a:t>
            </a:r>
            <a:r>
              <a:rPr lang="en-US" altLang="zh-CN" sz="2800" b="1" dirty="0" smtClean="0"/>
              <a:t>and </a:t>
            </a:r>
            <a:r>
              <a:rPr lang="en-US" altLang="zh-CN" sz="2800" b="1" dirty="0" smtClean="0">
                <a:solidFill>
                  <a:srgbClr val="6600CC"/>
                </a:solidFill>
              </a:rPr>
              <a:t>his legs pumping furiously</a:t>
            </a:r>
            <a:r>
              <a:rPr lang="en-US" altLang="zh-CN" sz="2800" b="1" dirty="0" smtClean="0"/>
              <a:t>, he </a:t>
            </a:r>
            <a:r>
              <a:rPr lang="en-US" altLang="zh-CN" sz="2800" b="1" dirty="0" smtClean="0">
                <a:solidFill>
                  <a:srgbClr val="FF0000"/>
                </a:solidFill>
              </a:rPr>
              <a:t>sped down </a:t>
            </a:r>
            <a:r>
              <a:rPr lang="en-US" altLang="zh-CN" sz="2800" b="1" dirty="0" smtClean="0"/>
              <a:t>the rough road. </a:t>
            </a:r>
            <a:endParaRPr lang="zh-CN" altLang="en-US" sz="2800" b="1" dirty="0"/>
          </a:p>
        </p:txBody>
      </p:sp>
      <p:sp>
        <p:nvSpPr>
          <p:cNvPr id="6" name="矩形 5"/>
          <p:cNvSpPr/>
          <p:nvPr/>
        </p:nvSpPr>
        <p:spPr>
          <a:xfrm>
            <a:off x="467544" y="4077072"/>
            <a:ext cx="81369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b="1" dirty="0" smtClean="0"/>
              <a:t>As the bees came closer, his </a:t>
            </a:r>
            <a:r>
              <a:rPr lang="en-US" altLang="zh-CN" sz="2800" b="1" dirty="0" smtClean="0">
                <a:solidFill>
                  <a:srgbClr val="FF0000"/>
                </a:solidFill>
              </a:rPr>
              <a:t>panic</a:t>
            </a:r>
            <a:r>
              <a:rPr lang="en-US" altLang="zh-CN" sz="2800" b="1" dirty="0" smtClean="0"/>
              <a:t> increased.</a:t>
            </a:r>
            <a:endParaRPr lang="zh-CN" altLang="en-US" sz="2800" b="1" dirty="0"/>
          </a:p>
        </p:txBody>
      </p:sp>
      <p:sp>
        <p:nvSpPr>
          <p:cNvPr id="7" name="矩形 6"/>
          <p:cNvSpPr/>
          <p:nvPr/>
        </p:nvSpPr>
        <p:spPr>
          <a:xfrm>
            <a:off x="467544" y="4797152"/>
            <a:ext cx="849694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b="1" dirty="0" smtClean="0"/>
              <a:t>Suddenly, </a:t>
            </a:r>
            <a:r>
              <a:rPr lang="en-US" altLang="zh-CN" sz="2800" b="1" dirty="0" smtClean="0">
                <a:solidFill>
                  <a:srgbClr val="FF0000"/>
                </a:solidFill>
              </a:rPr>
              <a:t>his father’s words came to him</a:t>
            </a:r>
            <a:r>
              <a:rPr lang="en-US" altLang="zh-CN" sz="2800" b="1" dirty="0" smtClean="0"/>
              <a:t>. “When you are in a tight situation, </a:t>
            </a:r>
            <a:r>
              <a:rPr lang="en-US" altLang="zh-CN" sz="2800" b="1" dirty="0" smtClean="0">
                <a:solidFill>
                  <a:srgbClr val="FF0000"/>
                </a:solidFill>
              </a:rPr>
              <a:t>don’t</a:t>
            </a:r>
            <a:r>
              <a:rPr lang="en-US" altLang="zh-CN" sz="2800" b="1" dirty="0" smtClean="0"/>
              <a:t> </a:t>
            </a:r>
            <a:r>
              <a:rPr lang="en-US" altLang="zh-CN" sz="2800" b="1" dirty="0" smtClean="0">
                <a:solidFill>
                  <a:srgbClr val="FF0000"/>
                </a:solidFill>
              </a:rPr>
              <a:t>panic</a:t>
            </a:r>
            <a:r>
              <a:rPr lang="en-US" altLang="zh-CN" sz="2800" b="1" dirty="0" smtClean="0"/>
              <a:t>. Use your brain and think your way out of it.”</a:t>
            </a:r>
            <a:endParaRPr lang="zh-CN" alt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476672"/>
            <a:ext cx="3096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 smtClean="0"/>
              <a:t>Paragraph 5</a:t>
            </a:r>
            <a:endParaRPr lang="zh-CN" altLang="en-US" sz="3600" b="1" dirty="0"/>
          </a:p>
        </p:txBody>
      </p:sp>
      <p:sp>
        <p:nvSpPr>
          <p:cNvPr id="3" name="矩形 2"/>
          <p:cNvSpPr/>
          <p:nvPr/>
        </p:nvSpPr>
        <p:spPr>
          <a:xfrm>
            <a:off x="323528" y="1196752"/>
            <a:ext cx="842493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b="1" dirty="0" smtClean="0"/>
              <a:t>1. Suddenly, </a:t>
            </a:r>
            <a:r>
              <a:rPr lang="en-US" altLang="zh-CN" sz="2800" b="1" dirty="0" smtClean="0">
                <a:solidFill>
                  <a:srgbClr val="FF0000"/>
                </a:solidFill>
              </a:rPr>
              <a:t>out of the corner of his eyes</a:t>
            </a:r>
            <a:r>
              <a:rPr lang="en-US" altLang="zh-CN" sz="2800" b="1" dirty="0" smtClean="0"/>
              <a:t>, </a:t>
            </a:r>
            <a:r>
              <a:rPr lang="en-US" altLang="zh-CN" sz="2800" b="1" dirty="0" smtClean="0">
                <a:solidFill>
                  <a:srgbClr val="FF0000"/>
                </a:solidFill>
              </a:rPr>
              <a:t>he spotted </a:t>
            </a:r>
            <a:r>
              <a:rPr lang="en-US" altLang="zh-CN" sz="2800" b="1" dirty="0" smtClean="0"/>
              <a:t>a small dam used by Mr. Nelson to irrigate his vegetable garden.</a:t>
            </a:r>
            <a:endParaRPr lang="zh-CN" altLang="en-US" sz="2800" b="1" dirty="0"/>
          </a:p>
        </p:txBody>
      </p:sp>
      <p:sp>
        <p:nvSpPr>
          <p:cNvPr id="4" name="矩形 3"/>
          <p:cNvSpPr/>
          <p:nvPr/>
        </p:nvSpPr>
        <p:spPr>
          <a:xfrm>
            <a:off x="1259632" y="2492896"/>
            <a:ext cx="70567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b="1" dirty="0" smtClean="0">
                <a:solidFill>
                  <a:srgbClr val="FF0000"/>
                </a:solidFill>
              </a:rPr>
              <a:t>Out of the corner of </a:t>
            </a:r>
            <a:r>
              <a:rPr lang="en-US" altLang="zh-CN" sz="2800" b="1" dirty="0" err="1" smtClean="0">
                <a:solidFill>
                  <a:srgbClr val="FF0000"/>
                </a:solidFill>
              </a:rPr>
              <a:t>sb.’s</a:t>
            </a:r>
            <a:r>
              <a:rPr lang="en-US" altLang="zh-CN" sz="2800" b="1" dirty="0" smtClean="0">
                <a:solidFill>
                  <a:srgbClr val="FF0000"/>
                </a:solidFill>
              </a:rPr>
              <a:t> eyes</a:t>
            </a:r>
            <a:r>
              <a:rPr lang="en-US" altLang="zh-CN" sz="2800" b="1" dirty="0" smtClean="0">
                <a:solidFill>
                  <a:prstClr val="black"/>
                </a:solidFill>
              </a:rPr>
              <a:t>, </a:t>
            </a:r>
            <a:r>
              <a:rPr lang="en-US" altLang="zh-CN" sz="2800" b="1" dirty="0" smtClean="0">
                <a:solidFill>
                  <a:srgbClr val="FF0000"/>
                </a:solidFill>
              </a:rPr>
              <a:t>sb. spotted…</a:t>
            </a:r>
            <a:endParaRPr lang="zh-CN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3212976"/>
            <a:ext cx="94695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err="1" smtClean="0"/>
              <a:t>eg</a:t>
            </a:r>
            <a:r>
              <a:rPr lang="en-US" altLang="zh-CN" sz="2800" b="1" dirty="0" smtClean="0"/>
              <a:t>: </a:t>
            </a:r>
            <a:r>
              <a:rPr lang="en-US" altLang="zh-CN" sz="2800" b="1" dirty="0" smtClean="0">
                <a:solidFill>
                  <a:srgbClr val="FF0000"/>
                </a:solidFill>
              </a:rPr>
              <a:t>Out of the corner his eyes</a:t>
            </a:r>
            <a:r>
              <a:rPr lang="en-US" altLang="zh-CN" sz="2800" b="1" dirty="0" smtClean="0"/>
              <a:t>, </a:t>
            </a:r>
            <a:r>
              <a:rPr lang="en-US" altLang="zh-CN" sz="2800" b="1" dirty="0" smtClean="0">
                <a:solidFill>
                  <a:srgbClr val="FF0000"/>
                </a:solidFill>
              </a:rPr>
              <a:t>Mr. Young spotted </a:t>
            </a:r>
            <a:r>
              <a:rPr lang="en-US" altLang="zh-CN" sz="2800" b="1" dirty="0" smtClean="0"/>
              <a:t>a car racing</a:t>
            </a:r>
            <a:endParaRPr lang="en-US" altLang="zh-CN" sz="2800" b="1" dirty="0" smtClean="0"/>
          </a:p>
          <a:p>
            <a:r>
              <a:rPr lang="en-US" altLang="zh-CN" sz="2800" b="1" dirty="0" smtClean="0"/>
              <a:t>       rapidly toward him from  behind. </a:t>
            </a:r>
            <a:endParaRPr lang="zh-CN" altLang="en-US" sz="2800" b="1" dirty="0"/>
          </a:p>
        </p:txBody>
      </p:sp>
      <p:sp>
        <p:nvSpPr>
          <p:cNvPr id="6" name="下箭头 5"/>
          <p:cNvSpPr/>
          <p:nvPr/>
        </p:nvSpPr>
        <p:spPr>
          <a:xfrm>
            <a:off x="4644008" y="2132856"/>
            <a:ext cx="45719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0" y="4365104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b="1" dirty="0" smtClean="0"/>
              <a:t>2. </a:t>
            </a:r>
            <a:r>
              <a:rPr lang="en-US" altLang="zh-CN" sz="2800" b="1" dirty="0" smtClean="0">
                <a:solidFill>
                  <a:srgbClr val="FF0000"/>
                </a:solidFill>
              </a:rPr>
              <a:t>Dragging </a:t>
            </a:r>
            <a:r>
              <a:rPr lang="en-US" altLang="zh-CN" sz="2800" b="1" dirty="0" smtClean="0">
                <a:solidFill>
                  <a:srgbClr val="6600CC"/>
                </a:solidFill>
              </a:rPr>
              <a:t>himself out of the dam</a:t>
            </a:r>
            <a:r>
              <a:rPr lang="en-US" altLang="zh-CN" sz="2800" b="1" dirty="0" smtClean="0"/>
              <a:t>, he </a:t>
            </a:r>
            <a:r>
              <a:rPr lang="en-US" altLang="zh-CN" sz="2800" b="1" dirty="0" smtClean="0">
                <a:solidFill>
                  <a:srgbClr val="6600CC"/>
                </a:solidFill>
              </a:rPr>
              <a:t>struggled up </a:t>
            </a:r>
            <a:r>
              <a:rPr lang="en-US" altLang="zh-CN" sz="2800" b="1" dirty="0" smtClean="0"/>
              <a:t>the hilly </a:t>
            </a:r>
            <a:endParaRPr lang="en-US" altLang="zh-CN" sz="2800" b="1" dirty="0" smtClean="0"/>
          </a:p>
          <a:p>
            <a:r>
              <a:rPr lang="en-US" altLang="zh-CN" sz="2800" b="1" dirty="0" smtClean="0"/>
              <a:t>     slope </a:t>
            </a:r>
            <a:r>
              <a:rPr lang="en-US" altLang="zh-CN" sz="2800" b="1" dirty="0" smtClean="0">
                <a:solidFill>
                  <a:srgbClr val="009900"/>
                </a:solidFill>
              </a:rPr>
              <a:t>and rang </a:t>
            </a:r>
            <a:r>
              <a:rPr lang="en-US" altLang="zh-CN" sz="2800" b="1" dirty="0" smtClean="0"/>
              <a:t>the doorbell. </a:t>
            </a:r>
            <a:endParaRPr lang="zh-CN" altLang="en-US" sz="2800" b="1" dirty="0"/>
          </a:p>
        </p:txBody>
      </p:sp>
      <p:sp>
        <p:nvSpPr>
          <p:cNvPr id="8" name="下箭头 7"/>
          <p:cNvSpPr/>
          <p:nvPr/>
        </p:nvSpPr>
        <p:spPr>
          <a:xfrm>
            <a:off x="4860032" y="5013176"/>
            <a:ext cx="45719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0" y="5373216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800" b="1" dirty="0" smtClean="0"/>
              <a:t>     </a:t>
            </a:r>
            <a:r>
              <a:rPr lang="en-US" altLang="zh-CN" sz="2800" b="1" dirty="0" smtClean="0">
                <a:solidFill>
                  <a:srgbClr val="FF0000"/>
                </a:solidFill>
              </a:rPr>
              <a:t>Dragging </a:t>
            </a:r>
            <a:r>
              <a:rPr lang="en-US" altLang="zh-CN" sz="2800" b="1" dirty="0" smtClean="0">
                <a:solidFill>
                  <a:srgbClr val="6600CC"/>
                </a:solidFill>
              </a:rPr>
              <a:t>himself out of the dam</a:t>
            </a:r>
            <a:r>
              <a:rPr lang="en-US" altLang="zh-CN" sz="2800" b="1" dirty="0" smtClean="0"/>
              <a:t>, he </a:t>
            </a:r>
            <a:r>
              <a:rPr lang="en-US" altLang="zh-CN" sz="2800" b="1" dirty="0" smtClean="0">
                <a:solidFill>
                  <a:srgbClr val="6600CC"/>
                </a:solidFill>
              </a:rPr>
              <a:t>struggled up </a:t>
            </a:r>
            <a:r>
              <a:rPr lang="en-US" altLang="zh-CN" sz="2800" b="1" dirty="0" smtClean="0"/>
              <a:t>the hilly </a:t>
            </a:r>
            <a:endParaRPr lang="en-US" altLang="zh-CN" sz="2800" b="1" dirty="0" smtClean="0"/>
          </a:p>
          <a:p>
            <a:r>
              <a:rPr lang="en-US" altLang="zh-CN" sz="2800" b="1" dirty="0" smtClean="0"/>
              <a:t>     slope, </a:t>
            </a:r>
            <a:r>
              <a:rPr lang="en-US" altLang="zh-CN" sz="2800" b="1" dirty="0" smtClean="0">
                <a:solidFill>
                  <a:srgbClr val="FF0000"/>
                </a:solidFill>
              </a:rPr>
              <a:t>ringing</a:t>
            </a:r>
            <a:r>
              <a:rPr lang="en-US" altLang="zh-CN" sz="2800" b="1" dirty="0" smtClean="0"/>
              <a:t> the doorbell. </a:t>
            </a:r>
            <a:endParaRPr lang="zh-CN" alt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 animBg="1"/>
      <p:bldP spid="7" grpId="0"/>
      <p:bldP spid="8" grpId="0" animBg="1"/>
      <p:bldP spid="9" grpId="0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4074</Words>
  <Application>WPS 演示</Application>
  <PresentationFormat>全屏显示(4:3)</PresentationFormat>
  <Paragraphs>189</Paragraphs>
  <Slides>13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4" baseType="lpstr">
      <vt:lpstr>Arial</vt:lpstr>
      <vt:lpstr>宋体</vt:lpstr>
      <vt:lpstr>Wingdings</vt:lpstr>
      <vt:lpstr>Times New Roman</vt:lpstr>
      <vt:lpstr>Calibri</vt:lpstr>
      <vt:lpstr>微软雅黑</vt:lpstr>
      <vt:lpstr>Arial Unicode MS</vt:lpstr>
      <vt:lpstr>HelveticaNeue</vt:lpstr>
      <vt:lpstr>Corbel</vt:lpstr>
      <vt:lpstr>华文新魏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Administrator</dc:creator>
  <cp:lastModifiedBy>南山有谷堆</cp:lastModifiedBy>
  <cp:revision>123</cp:revision>
  <dcterms:created xsi:type="dcterms:W3CDTF">2018-10-16T02:24:00Z</dcterms:created>
  <dcterms:modified xsi:type="dcterms:W3CDTF">2020-03-01T09:26:00Z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2052-11.8.2.8411</vt:lpwstr>
  </property>
</Properties>
</file>