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3"/>
  </p:sldMasterIdLst>
  <p:notesMasterIdLst>
    <p:notesMasterId r:id="rId8"/>
  </p:notesMasterIdLst>
  <p:sldIdLst>
    <p:sldId id="550" r:id="rId4"/>
    <p:sldId id="256" r:id="rId5"/>
    <p:sldId id="257" r:id="rId6"/>
    <p:sldId id="441" r:id="rId7"/>
    <p:sldId id="492" r:id="rId9"/>
    <p:sldId id="417" r:id="rId10"/>
    <p:sldId id="529" r:id="rId11"/>
    <p:sldId id="530" r:id="rId12"/>
    <p:sldId id="531" r:id="rId13"/>
    <p:sldId id="532" r:id="rId14"/>
    <p:sldId id="533" r:id="rId15"/>
    <p:sldId id="534" r:id="rId16"/>
    <p:sldId id="535" r:id="rId17"/>
    <p:sldId id="536" r:id="rId18"/>
    <p:sldId id="537" r:id="rId19"/>
    <p:sldId id="542" r:id="rId20"/>
    <p:sldId id="543" r:id="rId21"/>
    <p:sldId id="544" r:id="rId22"/>
    <p:sldId id="545" r:id="rId23"/>
    <p:sldId id="486" r:id="rId24"/>
    <p:sldId id="526" r:id="rId25"/>
    <p:sldId id="276" r:id="rId26"/>
    <p:sldId id="327"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p:nvPr>
            <p:ph type="sldImg"/>
          </p:nvPr>
        </p:nvSpPr>
        <p:spPr>
          <a:xfrm>
            <a:off x="1143000" y="685800"/>
            <a:ext cx="4572000" cy="3429000"/>
          </a:xfrm>
          <a:prstGeom prst="rect">
            <a:avLst/>
          </a:prstGeom>
        </p:spPr>
        <p:txBody>
          <a:bodyPr/>
          <a:lstStyle/>
          <a:p/>
        </p:txBody>
      </p:sp>
      <p:sp>
        <p:nvSpPr>
          <p:cNvPr id="254" name="Shape 254"/>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p:nvPr>
            <p:ph type="body" sz="quarter" idx="1" hasCustomPrompt="1"/>
          </p:nvPr>
        </p:nvSpPr>
        <p:spPr>
          <a:xfrm>
            <a:off x="1524000" y="3602037"/>
            <a:ext cx="9144000" cy="1655782"/>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1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92"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93" name="正文级别 1…"/>
          <p:cNvSpPr txBox="1"/>
          <p:nvPr>
            <p:ph type="body" sz="quarter" idx="1" hasCustomPrompt="1"/>
          </p:nvPr>
        </p:nvSpPr>
        <p:spPr>
          <a:xfrm>
            <a:off x="1524000" y="3602037"/>
            <a:ext cx="9144000" cy="1655782"/>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9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01" name="标题文本"/>
          <p:cNvSpPr txBox="1"/>
          <p:nvPr>
            <p:ph type="title" hasCustomPrompt="1"/>
          </p:nvPr>
        </p:nvSpPr>
        <p:spPr>
          <a:prstGeom prst="rect">
            <a:avLst/>
          </a:prstGeom>
        </p:spPr>
        <p:txBody>
          <a:bodyPr/>
          <a:lstStyle/>
          <a:p>
            <a:r>
              <a:t>标题文本</a:t>
            </a:r>
          </a:p>
        </p:txBody>
      </p:sp>
      <p:sp>
        <p:nvSpPr>
          <p:cNvPr id="102" name="正文级别 1…"/>
          <p:cNvSpPr txBox="1"/>
          <p:nvPr>
            <p:ph type="body" idx="1" hasCustomPrompt="1"/>
          </p:nvPr>
        </p:nvSpPr>
        <p:spPr>
          <a:prstGeom prst="rect">
            <a:avLst/>
          </a:prstGeom>
        </p:spPr>
        <p:txBody>
          <a:bodyPr/>
          <a:lstStyle/>
          <a:p>
            <a:r>
              <a:t>正文级别 1</a:t>
            </a:r>
          </a:p>
          <a:p>
            <a:pPr lvl="1"/>
          </a:p>
          <a:p>
            <a:pPr lvl="2"/>
          </a:p>
          <a:p>
            <a:pPr lvl="3"/>
          </a:p>
          <a:p>
            <a:pPr lvl="4"/>
          </a:p>
        </p:txBody>
      </p:sp>
      <p:sp>
        <p:nvSpPr>
          <p:cNvPr id="10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10"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111" name="正文级别 1…"/>
          <p:cNvSpPr txBox="1"/>
          <p:nvPr>
            <p:ph type="body" sz="quarter" idx="1" hasCustomPrompt="1"/>
          </p:nvPr>
        </p:nvSpPr>
        <p:spPr>
          <a:xfrm>
            <a:off x="831850" y="4589462"/>
            <a:ext cx="10515600" cy="1500207"/>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11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119" name="标题文本"/>
          <p:cNvSpPr txBox="1"/>
          <p:nvPr>
            <p:ph type="title" hasCustomPrompt="1"/>
          </p:nvPr>
        </p:nvSpPr>
        <p:spPr>
          <a:prstGeom prst="rect">
            <a:avLst/>
          </a:prstGeom>
        </p:spPr>
        <p:txBody>
          <a:bodyPr/>
          <a:lstStyle/>
          <a:p>
            <a:r>
              <a:t>标题文本</a:t>
            </a:r>
          </a:p>
        </p:txBody>
      </p:sp>
      <p:sp>
        <p:nvSpPr>
          <p:cNvPr id="120" name="正文级别 1…"/>
          <p:cNvSpPr txBox="1"/>
          <p:nvPr>
            <p:ph type="body" sz="half" idx="1" hasCustomPrompt="1"/>
          </p:nvPr>
        </p:nvSpPr>
        <p:spPr>
          <a:xfrm>
            <a:off x="838200" y="1825625"/>
            <a:ext cx="5181600" cy="4351338"/>
          </a:xfrm>
          <a:prstGeom prst="rect">
            <a:avLst/>
          </a:prstGeom>
        </p:spPr>
        <p:txBody>
          <a:bodyPr/>
          <a:lstStyle/>
          <a:p>
            <a:r>
              <a:t>正文级别 1</a:t>
            </a:r>
          </a:p>
          <a:p>
            <a:pPr lvl="1"/>
          </a:p>
          <a:p>
            <a:pPr lvl="2"/>
          </a:p>
          <a:p>
            <a:pPr lvl="3"/>
          </a:p>
          <a:p>
            <a:pPr lvl="4"/>
          </a:p>
        </p:txBody>
      </p:sp>
      <p:sp>
        <p:nvSpPr>
          <p:cNvPr id="12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128"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129" name="正文级别 1…"/>
          <p:cNvSpPr txBox="1"/>
          <p:nvPr>
            <p:ph type="body" sz="quarter" idx="1" hasCustomPrompt="1"/>
          </p:nvPr>
        </p:nvSpPr>
        <p:spPr>
          <a:xfrm>
            <a:off x="839787" y="1681163"/>
            <a:ext cx="5157790" cy="823932"/>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130" name="文本占位符 4"/>
          <p:cNvSpPr/>
          <p:nvPr>
            <p:ph type="body" sz="quarter" idx="21"/>
          </p:nvPr>
        </p:nvSpPr>
        <p:spPr>
          <a:xfrm>
            <a:off x="6172200" y="1681163"/>
            <a:ext cx="5183188" cy="823914"/>
          </a:xfrm>
          <a:prstGeom prst="rect">
            <a:avLst/>
          </a:prstGeom>
        </p:spPr>
        <p:txBody>
          <a:bodyPr anchor="b"/>
          <a:lstStyle/>
          <a:p/>
        </p:txBody>
      </p:sp>
      <p:sp>
        <p:nvSpPr>
          <p:cNvPr id="1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38" name="标题文本"/>
          <p:cNvSpPr txBox="1"/>
          <p:nvPr>
            <p:ph type="title" hasCustomPrompt="1"/>
          </p:nvPr>
        </p:nvSpPr>
        <p:spPr>
          <a:prstGeom prst="rect">
            <a:avLst/>
          </a:prstGeom>
        </p:spPr>
        <p:txBody>
          <a:bodyPr/>
          <a:lstStyle/>
          <a:p>
            <a:r>
              <a:t>标题文本</a:t>
            </a:r>
          </a:p>
        </p:txBody>
      </p:sp>
      <p:sp>
        <p:nvSpPr>
          <p:cNvPr id="139"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153"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54" name="正文级别 1…"/>
          <p:cNvSpPr txBox="1"/>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155" name="文本占位符 3"/>
          <p:cNvSpPr/>
          <p:nvPr>
            <p:ph type="body" sz="quarter" idx="21"/>
          </p:nvPr>
        </p:nvSpPr>
        <p:spPr>
          <a:xfrm>
            <a:off x="839787" y="2057400"/>
            <a:ext cx="3932238" cy="3811588"/>
          </a:xfrm>
          <a:prstGeom prst="rect">
            <a:avLst/>
          </a:prstGeom>
        </p:spPr>
        <p:txBody>
          <a:bodyPr/>
          <a:lstStyle/>
          <a:p/>
        </p:txBody>
      </p:sp>
      <p:sp>
        <p:nvSpPr>
          <p:cNvPr id="15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163"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64" name="图片占位符 2"/>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165" name="正文级别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16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73" name="标题文本"/>
          <p:cNvSpPr txBox="1"/>
          <p:nvPr>
            <p:ph type="title" hasCustomPrompt="1"/>
          </p:nvPr>
        </p:nvSpPr>
        <p:spPr>
          <a:xfrm>
            <a:off x="1524000" y="1122362"/>
            <a:ext cx="9144000" cy="2387601"/>
          </a:xfrm>
          <a:prstGeom prst="rect">
            <a:avLst/>
          </a:prstGeom>
        </p:spPr>
        <p:txBody>
          <a:bodyPr lIns="45719" tIns="45719" rIns="45719" bIns="45719" anchor="b"/>
          <a:lstStyle>
            <a:lvl1pPr algn="ctr">
              <a:defRPr sz="6000"/>
            </a:lvl1pPr>
          </a:lstStyle>
          <a:p>
            <a:r>
              <a:t>标题文本</a:t>
            </a:r>
          </a:p>
        </p:txBody>
      </p:sp>
      <p:sp>
        <p:nvSpPr>
          <p:cNvPr id="174" name="正文级别 1…"/>
          <p:cNvSpPr txBox="1"/>
          <p:nvPr>
            <p:ph type="body" sz="quarter" idx="1" hasCustomPrompt="1"/>
          </p:nvPr>
        </p:nvSpPr>
        <p:spPr>
          <a:xfrm>
            <a:off x="1524000" y="3602037"/>
            <a:ext cx="9144000" cy="1655763"/>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75"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p:nvPr>
            <p:ph type="title" hasCustomPrompt="1"/>
          </p:nvPr>
        </p:nvSpPr>
        <p:spPr>
          <a:prstGeom prst="rect">
            <a:avLst/>
          </a:prstGeom>
        </p:spPr>
        <p:txBody>
          <a:bodyPr/>
          <a:lstStyle/>
          <a:p>
            <a:r>
              <a:t>标题文本</a:t>
            </a:r>
          </a:p>
        </p:txBody>
      </p:sp>
      <p:sp>
        <p:nvSpPr>
          <p:cNvPr id="21" name="正文级别 1…"/>
          <p:cNvSpPr txBox="1"/>
          <p:nvPr>
            <p:ph type="body" idx="1" hasCustomPrompt="1"/>
          </p:nvPr>
        </p:nvSpPr>
        <p:spPr>
          <a:prstGeom prst="rect">
            <a:avLst/>
          </a:prstGeom>
        </p:spPr>
        <p:txBody>
          <a:bodyPr/>
          <a:lstStyle/>
          <a:p>
            <a:r>
              <a:t>正文级别 1</a:t>
            </a:r>
          </a:p>
          <a:p>
            <a:pPr lvl="1"/>
          </a:p>
          <a:p>
            <a:pPr lvl="2"/>
          </a:p>
          <a:p>
            <a:pPr lvl="3"/>
          </a:p>
          <a:p>
            <a:pPr lvl="4"/>
          </a:p>
        </p:txBody>
      </p:sp>
      <p:sp>
        <p:nvSpPr>
          <p:cNvPr id="2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82" name="标题文本"/>
          <p:cNvSpPr txBox="1"/>
          <p:nvPr>
            <p:ph type="title" hasCustomPrompt="1"/>
          </p:nvPr>
        </p:nvSpPr>
        <p:spPr>
          <a:prstGeom prst="rect">
            <a:avLst/>
          </a:prstGeom>
        </p:spPr>
        <p:txBody>
          <a:bodyPr lIns="45719" tIns="45719" rIns="45719" bIns="45719"/>
          <a:lstStyle/>
          <a:p>
            <a:r>
              <a:t>标题文本</a:t>
            </a:r>
          </a:p>
        </p:txBody>
      </p:sp>
      <p:sp>
        <p:nvSpPr>
          <p:cNvPr id="183" name="正文级别 1…"/>
          <p:cNvSpPr txBox="1"/>
          <p:nvPr>
            <p:ph type="body" idx="1" hasCustomPrompt="1"/>
          </p:nvPr>
        </p:nvSpPr>
        <p:spPr>
          <a:prstGeom prst="rect">
            <a:avLst/>
          </a:prstGeom>
        </p:spPr>
        <p:txBody>
          <a:bodyPr lIns="45719" tIns="45719" rIns="45719" bIns="45719"/>
          <a:lstStyle/>
          <a:p>
            <a:r>
              <a:t>正文级别 1</a:t>
            </a:r>
          </a:p>
          <a:p>
            <a:pPr lvl="1"/>
            <a:r>
              <a:t>正文级别 2</a:t>
            </a:r>
          </a:p>
          <a:p>
            <a:pPr lvl="2"/>
            <a:r>
              <a:t>正文级别 3</a:t>
            </a:r>
          </a:p>
          <a:p>
            <a:pPr lvl="3"/>
            <a:r>
              <a:t>正文级别 4</a:t>
            </a:r>
          </a:p>
          <a:p>
            <a:pPr lvl="4"/>
            <a:r>
              <a:t>正文级别 5</a:t>
            </a:r>
          </a:p>
        </p:txBody>
      </p:sp>
      <p:sp>
        <p:nvSpPr>
          <p:cNvPr id="184"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91" name="标题文本"/>
          <p:cNvSpPr txBox="1"/>
          <p:nvPr>
            <p:ph type="title" hasCustomPrompt="1"/>
          </p:nvPr>
        </p:nvSpPr>
        <p:spPr>
          <a:xfrm>
            <a:off x="831850" y="1709738"/>
            <a:ext cx="10515600" cy="2852737"/>
          </a:xfrm>
          <a:prstGeom prst="rect">
            <a:avLst/>
          </a:prstGeom>
        </p:spPr>
        <p:txBody>
          <a:bodyPr lIns="45719" tIns="45719" rIns="45719" bIns="45719" anchor="b"/>
          <a:lstStyle>
            <a:lvl1pPr>
              <a:defRPr sz="6000"/>
            </a:lvl1pPr>
          </a:lstStyle>
          <a:p>
            <a:r>
              <a:t>标题文本</a:t>
            </a:r>
          </a:p>
        </p:txBody>
      </p:sp>
      <p:sp>
        <p:nvSpPr>
          <p:cNvPr id="192" name="正文级别 1…"/>
          <p:cNvSpPr txBox="1"/>
          <p:nvPr>
            <p:ph type="body" sz="quarter" idx="1" hasCustomPrompt="1"/>
          </p:nvPr>
        </p:nvSpPr>
        <p:spPr>
          <a:xfrm>
            <a:off x="831850" y="4589462"/>
            <a:ext cx="10515600" cy="1500188"/>
          </a:xfrm>
          <a:prstGeom prst="rect">
            <a:avLst/>
          </a:prstGeom>
        </p:spPr>
        <p:txBody>
          <a:bodyPr lIns="45719" tIns="45719" rIns="45719" bIns="45719"/>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93"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200" name="标题文本"/>
          <p:cNvSpPr txBox="1"/>
          <p:nvPr>
            <p:ph type="title" hasCustomPrompt="1"/>
          </p:nvPr>
        </p:nvSpPr>
        <p:spPr>
          <a:prstGeom prst="rect">
            <a:avLst/>
          </a:prstGeom>
        </p:spPr>
        <p:txBody>
          <a:bodyPr lIns="45719" tIns="45719" rIns="45719" bIns="45719"/>
          <a:lstStyle/>
          <a:p>
            <a:r>
              <a:t>标题文本</a:t>
            </a:r>
          </a:p>
        </p:txBody>
      </p:sp>
      <p:sp>
        <p:nvSpPr>
          <p:cNvPr id="201" name="正文级别 1…"/>
          <p:cNvSpPr txBox="1"/>
          <p:nvPr>
            <p:ph type="body" sz="half" idx="1" hasCustomPrompt="1"/>
          </p:nvPr>
        </p:nvSpPr>
        <p:spPr>
          <a:xfrm>
            <a:off x="838200" y="1825625"/>
            <a:ext cx="5181600" cy="4351338"/>
          </a:xfrm>
          <a:prstGeom prst="rect">
            <a:avLst/>
          </a:prstGeom>
        </p:spPr>
        <p:txBody>
          <a:bodyPr lIns="45719" tIns="45719" rIns="45719" bIns="45719"/>
          <a:lstStyle/>
          <a:p>
            <a:r>
              <a:t>正文级别 1</a:t>
            </a:r>
          </a:p>
          <a:p>
            <a:pPr lvl="1"/>
            <a:r>
              <a:t>正文级别 2</a:t>
            </a:r>
          </a:p>
          <a:p>
            <a:pPr lvl="2"/>
            <a:r>
              <a:t>正文级别 3</a:t>
            </a:r>
          </a:p>
          <a:p>
            <a:pPr lvl="3"/>
            <a:r>
              <a:t>正文级别 4</a:t>
            </a:r>
          </a:p>
          <a:p>
            <a:pPr lvl="4"/>
            <a:r>
              <a:t>正文级别 5</a:t>
            </a:r>
          </a:p>
        </p:txBody>
      </p:sp>
      <p:sp>
        <p:nvSpPr>
          <p:cNvPr id="202"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209" name="标题文本"/>
          <p:cNvSpPr txBox="1"/>
          <p:nvPr>
            <p:ph type="title" hasCustomPrompt="1"/>
          </p:nvPr>
        </p:nvSpPr>
        <p:spPr>
          <a:xfrm>
            <a:off x="839787" y="365125"/>
            <a:ext cx="10515601" cy="1325563"/>
          </a:xfrm>
          <a:prstGeom prst="rect">
            <a:avLst/>
          </a:prstGeom>
        </p:spPr>
        <p:txBody>
          <a:bodyPr lIns="45719" tIns="45719" rIns="45719" bIns="45719"/>
          <a:lstStyle/>
          <a:p>
            <a:r>
              <a:t>标题文本</a:t>
            </a:r>
          </a:p>
        </p:txBody>
      </p:sp>
      <p:sp>
        <p:nvSpPr>
          <p:cNvPr id="210" name="正文级别 1…"/>
          <p:cNvSpPr txBox="1"/>
          <p:nvPr>
            <p:ph type="body" sz="quarter" idx="1" hasCustomPrompt="1"/>
          </p:nvPr>
        </p:nvSpPr>
        <p:spPr>
          <a:xfrm>
            <a:off x="839787" y="1681163"/>
            <a:ext cx="5157789" cy="823913"/>
          </a:xfrm>
          <a:prstGeom prst="rect">
            <a:avLst/>
          </a:prstGeom>
        </p:spPr>
        <p:txBody>
          <a:bodyPr lIns="45719" tIns="45719" rIns="45719" bIns="45719"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211" name="文本占位符 4"/>
          <p:cNvSpPr/>
          <p:nvPr>
            <p:ph type="body" sz="quarter" idx="21"/>
          </p:nvPr>
        </p:nvSpPr>
        <p:spPr>
          <a:xfrm>
            <a:off x="6172200" y="1681163"/>
            <a:ext cx="5183188" cy="823913"/>
          </a:xfrm>
          <a:prstGeom prst="rect">
            <a:avLst/>
          </a:prstGeom>
        </p:spPr>
        <p:txBody>
          <a:bodyPr lIns="45719" tIns="45719" rIns="45719" bIns="45719" anchor="b"/>
          <a:lstStyle/>
          <a:p>
            <a:pPr marL="0" indent="0">
              <a:buSzTx/>
              <a:buFontTx/>
              <a:buNone/>
              <a:defRPr sz="2400" b="1"/>
            </a:pPr>
          </a:p>
        </p:txBody>
      </p:sp>
      <p:sp>
        <p:nvSpPr>
          <p:cNvPr id="212"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219" name="标题文本"/>
          <p:cNvSpPr txBox="1"/>
          <p:nvPr>
            <p:ph type="title" hasCustomPrompt="1"/>
          </p:nvPr>
        </p:nvSpPr>
        <p:spPr>
          <a:prstGeom prst="rect">
            <a:avLst/>
          </a:prstGeom>
        </p:spPr>
        <p:txBody>
          <a:bodyPr lIns="45719" tIns="45719" rIns="45719" bIns="45719"/>
          <a:lstStyle/>
          <a:p>
            <a:r>
              <a:t>标题文本</a:t>
            </a:r>
          </a:p>
        </p:txBody>
      </p:sp>
      <p:sp>
        <p:nvSpPr>
          <p:cNvPr id="220"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2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234" name="标题文本"/>
          <p:cNvSpPr txBox="1"/>
          <p:nvPr>
            <p:ph type="title" hasCustomPrompt="1"/>
          </p:nvPr>
        </p:nvSpPr>
        <p:spPr>
          <a:xfrm>
            <a:off x="839787" y="457200"/>
            <a:ext cx="3932239" cy="1600200"/>
          </a:xfrm>
          <a:prstGeom prst="rect">
            <a:avLst/>
          </a:prstGeom>
        </p:spPr>
        <p:txBody>
          <a:bodyPr lIns="45719" tIns="45719" rIns="45719" bIns="45719" anchor="b"/>
          <a:lstStyle>
            <a:lvl1pPr>
              <a:defRPr sz="3200"/>
            </a:lvl1pPr>
          </a:lstStyle>
          <a:p>
            <a:r>
              <a:t>标题文本</a:t>
            </a:r>
          </a:p>
        </p:txBody>
      </p:sp>
      <p:sp>
        <p:nvSpPr>
          <p:cNvPr id="235" name="正文级别 1…"/>
          <p:cNvSpPr txBox="1"/>
          <p:nvPr>
            <p:ph type="body" sz="half" idx="1" hasCustomPrompt="1"/>
          </p:nvPr>
        </p:nvSpPr>
        <p:spPr>
          <a:xfrm>
            <a:off x="5183187" y="987425"/>
            <a:ext cx="6172201" cy="4873625"/>
          </a:xfrm>
          <a:prstGeom prst="rect">
            <a:avLst/>
          </a:prstGeom>
        </p:spPr>
        <p:txBody>
          <a:bodyPr lIns="45719" tIns="45719" rIns="45719" bIns="45719"/>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236" name="文本占位符 3"/>
          <p:cNvSpPr/>
          <p:nvPr>
            <p:ph type="body" sz="quarter" idx="21"/>
          </p:nvPr>
        </p:nvSpPr>
        <p:spPr>
          <a:xfrm>
            <a:off x="839787" y="2057400"/>
            <a:ext cx="3932238" cy="3811588"/>
          </a:xfrm>
          <a:prstGeom prst="rect">
            <a:avLst/>
          </a:prstGeom>
        </p:spPr>
        <p:txBody>
          <a:bodyPr lIns="45719" tIns="45719" rIns="45719" bIns="45719"/>
          <a:lstStyle/>
          <a:p>
            <a:pPr marL="0" indent="0">
              <a:buSzTx/>
              <a:buFontTx/>
              <a:buNone/>
              <a:defRPr sz="1600"/>
            </a:pPr>
          </a:p>
        </p:txBody>
      </p:sp>
      <p:sp>
        <p:nvSpPr>
          <p:cNvPr id="23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244" name="标题文本"/>
          <p:cNvSpPr txBox="1"/>
          <p:nvPr>
            <p:ph type="title" hasCustomPrompt="1"/>
          </p:nvPr>
        </p:nvSpPr>
        <p:spPr>
          <a:xfrm>
            <a:off x="839787" y="457200"/>
            <a:ext cx="3932239" cy="1600200"/>
          </a:xfrm>
          <a:prstGeom prst="rect">
            <a:avLst/>
          </a:prstGeom>
        </p:spPr>
        <p:txBody>
          <a:bodyPr lIns="45719" tIns="45719" rIns="45719" bIns="45719" anchor="b"/>
          <a:lstStyle>
            <a:lvl1pPr>
              <a:defRPr sz="3200"/>
            </a:lvl1pPr>
          </a:lstStyle>
          <a:p>
            <a:r>
              <a:t>标题文本</a:t>
            </a:r>
          </a:p>
        </p:txBody>
      </p:sp>
      <p:sp>
        <p:nvSpPr>
          <p:cNvPr id="245" name="图片占位符 2"/>
          <p:cNvSpPr/>
          <p:nvPr>
            <p:ph type="pic" sz="half" idx="21"/>
          </p:nvPr>
        </p:nvSpPr>
        <p:spPr>
          <a:xfrm>
            <a:off x="5183187" y="987425"/>
            <a:ext cx="6172201" cy="4873625"/>
          </a:xfrm>
          <a:prstGeom prst="rect">
            <a:avLst/>
          </a:prstGeom>
        </p:spPr>
        <p:txBody>
          <a:bodyPr lIns="91439" tIns="45719" rIns="91439" bIns="45719">
            <a:noAutofit/>
          </a:bodyPr>
          <a:lstStyle/>
          <a:p/>
        </p:txBody>
      </p:sp>
      <p:sp>
        <p:nvSpPr>
          <p:cNvPr id="246" name="正文级别 1…"/>
          <p:cNvSpPr txBox="1"/>
          <p:nvPr>
            <p:ph type="body" sz="quarter" idx="1" hasCustomPrompt="1"/>
          </p:nvPr>
        </p:nvSpPr>
        <p:spPr>
          <a:xfrm>
            <a:off x="839787" y="2057400"/>
            <a:ext cx="3932239" cy="3811588"/>
          </a:xfrm>
          <a:prstGeom prst="rect">
            <a:avLst/>
          </a:prstGeom>
        </p:spPr>
        <p:txBody>
          <a:bodyPr lIns="45719" tIns="45719" rIns="45719" bIns="45719"/>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24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p:nvPr>
            <p:ph type="body" sz="quarter" idx="1" hasCustomPrompt="1"/>
          </p:nvPr>
        </p:nvSpPr>
        <p:spPr>
          <a:xfrm>
            <a:off x="831850" y="4589462"/>
            <a:ext cx="10515600" cy="1500207"/>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p:nvPr>
            <p:ph type="title" hasCustomPrompt="1"/>
          </p:nvPr>
        </p:nvSpPr>
        <p:spPr>
          <a:prstGeom prst="rect">
            <a:avLst/>
          </a:prstGeom>
        </p:spPr>
        <p:txBody>
          <a:bodyPr/>
          <a:lstStyle/>
          <a:p>
            <a:r>
              <a:t>标题文本</a:t>
            </a:r>
          </a:p>
        </p:txBody>
      </p:sp>
      <p:sp>
        <p:nvSpPr>
          <p:cNvPr id="39" name="正文级别 1…"/>
          <p:cNvSpPr txBox="1"/>
          <p:nvPr>
            <p:ph type="body" sz="half" idx="1" hasCustomPrompt="1"/>
          </p:nvPr>
        </p:nvSpPr>
        <p:spPr>
          <a:xfrm>
            <a:off x="838200" y="1825625"/>
            <a:ext cx="5181600" cy="4351338"/>
          </a:xfrm>
          <a:prstGeom prst="rect">
            <a:avLst/>
          </a:prstGeom>
        </p:spPr>
        <p:txBody>
          <a:bodyPr/>
          <a:lstStyle/>
          <a:p>
            <a:r>
              <a:t>正文级别 1</a:t>
            </a:r>
          </a:p>
          <a:p>
            <a:pPr lvl="1"/>
          </a:p>
          <a:p>
            <a:pPr lvl="2"/>
          </a:p>
          <a:p>
            <a:pPr lvl="3"/>
          </a:p>
          <a:p>
            <a:pPr lvl="4"/>
          </a:p>
        </p:txBody>
      </p:sp>
      <p:sp>
        <p:nvSpPr>
          <p:cNvPr id="4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48" name="正文级别 1…"/>
          <p:cNvSpPr txBox="1"/>
          <p:nvPr>
            <p:ph type="body" sz="quarter" idx="1" hasCustomPrompt="1"/>
          </p:nvPr>
        </p:nvSpPr>
        <p:spPr>
          <a:xfrm>
            <a:off x="839787" y="1681163"/>
            <a:ext cx="5157790" cy="823932"/>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49" name="文本占位符 4"/>
          <p:cNvSpPr/>
          <p:nvPr>
            <p:ph type="body" sz="quarter" idx="21"/>
          </p:nvPr>
        </p:nvSpPr>
        <p:spPr>
          <a:xfrm>
            <a:off x="6172200" y="1681163"/>
            <a:ext cx="5183188" cy="823914"/>
          </a:xfrm>
          <a:prstGeom prst="rect">
            <a:avLst/>
          </a:prstGeom>
        </p:spPr>
        <p:txBody>
          <a:bodyPr anchor="b"/>
          <a:lstStyle/>
          <a:p/>
        </p:txBody>
      </p:sp>
      <p:sp>
        <p:nvSpPr>
          <p:cNvPr id="5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p:nvPr>
            <p:ph type="title" hasCustomPrompt="1"/>
          </p:nvPr>
        </p:nvSpPr>
        <p:spPr>
          <a:prstGeom prst="rect">
            <a:avLst/>
          </a:prstGeom>
        </p:spPr>
        <p:txBody>
          <a:bodyPr/>
          <a:lstStyle/>
          <a:p>
            <a:r>
              <a:t>标题文本</a:t>
            </a:r>
          </a:p>
        </p:txBody>
      </p:sp>
      <p:sp>
        <p:nvSpPr>
          <p:cNvPr id="5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73" name="正文级别 1…"/>
          <p:cNvSpPr txBox="1"/>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74" name="文本占位符 3"/>
          <p:cNvSpPr/>
          <p:nvPr>
            <p:ph type="body" sz="quarter" idx="21"/>
          </p:nvPr>
        </p:nvSpPr>
        <p:spPr>
          <a:xfrm>
            <a:off x="839787" y="2057400"/>
            <a:ext cx="3932238" cy="3811588"/>
          </a:xfrm>
          <a:prstGeom prst="rect">
            <a:avLst/>
          </a:prstGeom>
        </p:spPr>
        <p:txBody>
          <a:bodyPr/>
          <a:lstStyle/>
          <a:p/>
        </p:txBody>
      </p:sp>
      <p:sp>
        <p:nvSpPr>
          <p:cNvPr id="7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83" name="图片占位符 2"/>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84" name="正文级别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8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1.png"/><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p:nvPr>
            <p:ph type="title" hasCustomPrompt="1"/>
          </p:nvPr>
        </p:nvSpPr>
        <p:spPr>
          <a:xfrm>
            <a:off x="838200" y="365125"/>
            <a:ext cx="10515600" cy="1325563"/>
          </a:xfrm>
          <a:prstGeom prst="rect">
            <a:avLst/>
          </a:prstGeom>
          <a:ln w="12700">
            <a:miter lim="400000"/>
          </a:ln>
        </p:spPr>
        <p:txBody>
          <a:bodyPr lIns="45718" tIns="45718" rIns="45718" bIns="45718" anchor="ctr">
            <a:normAutofit/>
          </a:bodyPr>
          <a:lstStyle/>
          <a:p>
            <a:r>
              <a:t>标题文本</a:t>
            </a:r>
          </a:p>
        </p:txBody>
      </p:sp>
      <p:sp>
        <p:nvSpPr>
          <p:cNvPr id="3" name="正文级别 1…"/>
          <p:cNvSpPr txBox="1"/>
          <p:nvPr>
            <p:ph type="body" idx="1" hasCustomPrompt="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p>
          <a:p>
            <a:pPr lvl="2"/>
          </a:p>
          <a:p>
            <a:pPr lvl="3"/>
          </a:p>
          <a:p>
            <a:pPr lvl="4"/>
          </a:p>
        </p:txBody>
      </p:sp>
      <p:sp>
        <p:nvSpPr>
          <p:cNvPr id="4" name="幻灯片编号"/>
          <p:cNvSpPr txBox="1"/>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rPr/>
            </a:fld>
            <a:endParaRPr/>
          </a:p>
        </p:txBody>
      </p:sp>
      <p:pic>
        <p:nvPicPr>
          <p:cNvPr id="12" name="图片 11" descr="水印"/>
          <p:cNvPicPr>
            <a:picLocks noChangeAspect="1"/>
          </p:cNvPicPr>
          <p:nvPr userDrawn="1"/>
        </p:nvPicPr>
        <p:blipFill>
          <a:blip r:embed="rId2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5.png"/><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media/media1.mp3"/></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608330"/>
            <a:ext cx="12098655" cy="490093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sz="2800">
                <a:solidFill>
                  <a:srgbClr val="0000FF"/>
                </a:solidFill>
                <a:latin typeface="Times New Roman" panose="02020603050405020304" charset="0"/>
                <a:cs typeface="Times New Roman" panose="02020603050405020304" charset="0"/>
                <a:sym typeface="+mn-ea"/>
              </a:rPr>
              <a:t>patriotic</a:t>
            </a:r>
            <a:r>
              <a:rPr lang="en-US" altLang="zh-CN" sz="2800">
                <a:latin typeface="Times New Roman" panose="02020603050405020304" charset="0"/>
                <a:ea typeface="华文中宋" panose="02010600040101010101" charset="-122"/>
                <a:cs typeface="Times New Roman" panose="02020603050405020304" charset="0"/>
                <a:sym typeface="+mn-ea"/>
              </a:rPr>
              <a:t>:having or expressing a great love of your country 爱国的</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Patriotic songs have long been a feature of Kuwaiti life.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爱国歌曲长期以来一直是科威特人生活的一个特点。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violate</a:t>
            </a:r>
            <a:r>
              <a:rPr lang="en-US" altLang="zh-CN" sz="2800"/>
              <a:t>: </a:t>
            </a:r>
            <a:r>
              <a:rPr sz="2800">
                <a:latin typeface="Times New Roman" panose="02020603050405020304" charset="0"/>
                <a:ea typeface="华文中宋" panose="02010600040101010101" charset="-122"/>
                <a:cs typeface="Times New Roman" panose="02020603050405020304" charset="0"/>
              </a:rPr>
              <a:t>to go against or refuse to obey a law, an agreement, etc. 违反，违犯，违背（法律、协议等）</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Thirty-four protesters were arrested for violating criminal law.                                          </a:t>
            </a:r>
            <a:r>
              <a:rPr lang="en-US" altLang="zh-CN" sz="2800">
                <a:latin typeface="Times New Roman" panose="02020603050405020304" charset="0"/>
                <a:ea typeface="华文中宋" panose="02010600040101010101" charset="-122"/>
                <a:cs typeface="Times New Roman" panose="02020603050405020304" charset="0"/>
              </a:rPr>
              <a:t>34</a:t>
            </a:r>
            <a:r>
              <a:rPr lang="en-US" altLang="zh-CN" sz="2800">
                <a:latin typeface="华文中宋" panose="02010600040101010101" charset="-122"/>
                <a:ea typeface="华文中宋" panose="02010600040101010101" charset="-122"/>
                <a:cs typeface="华文中宋" panose="02010600040101010101" charset="-122"/>
              </a:rPr>
              <a:t>名抗议者因违反刑法被逮捕。</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08597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588895"/>
            <a:ext cx="6836410"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Voting is part of your patriotic duty.</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46036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5991860"/>
            <a:ext cx="936561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They went to prison because they violated the law.</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085975"/>
            <a:ext cx="5293995" cy="521970"/>
          </a:xfrm>
          <a:prstGeom prst="rect">
            <a:avLst/>
          </a:prstGeom>
          <a:noFill/>
        </p:spPr>
        <p:txBody>
          <a:bodyPr wrap="square" rtlCol="0" anchor="t">
            <a:spAutoFit/>
          </a:bodyPr>
          <a:lstStyle/>
          <a:p>
            <a:r>
              <a:rPr lang="zh-CN" altLang="en-US" sz="2800">
                <a:ea typeface="华文中宋" panose="02010600040101010101" charset="-122"/>
              </a:rPr>
              <a:t>投票是你爱国义务的一部分。</a:t>
            </a:r>
            <a:endParaRPr lang="zh-CN" altLang="en-US" sz="2800">
              <a:ea typeface="华文中宋" panose="02010600040101010101" charset="-122"/>
            </a:endParaRPr>
          </a:p>
        </p:txBody>
      </p:sp>
      <p:cxnSp>
        <p:nvCxnSpPr>
          <p:cNvPr id="3145728" name="直接连接符 8"/>
          <p:cNvCxnSpPr/>
          <p:nvPr/>
        </p:nvCxnSpPr>
        <p:spPr>
          <a:xfrm>
            <a:off x="311150" y="3102610"/>
            <a:ext cx="5247005" cy="101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11150" y="6482715"/>
            <a:ext cx="727900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460365"/>
            <a:ext cx="7515225" cy="521970"/>
          </a:xfrm>
          <a:prstGeom prst="rect">
            <a:avLst/>
          </a:prstGeom>
          <a:noFill/>
        </p:spPr>
        <p:txBody>
          <a:bodyPr wrap="square" rtlCol="0" anchor="t">
            <a:spAutoFit/>
          </a:bodyPr>
          <a:p>
            <a:r>
              <a:rPr lang="zh-CN" altLang="en-US" sz="2800">
                <a:ea typeface="华文中宋" panose="02010600040101010101" charset="-122"/>
              </a:rPr>
              <a:t>他们因犯法而入狱。</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17170" y="810895"/>
            <a:ext cx="11800205" cy="23323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78790" y="847725"/>
            <a:ext cx="11334115" cy="129159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In red-and-white-striped pants, a top hat, and a blue coat, illustrations of Uncle Sam have become a familiar symbol of the United States. The first “Uncle Sam” traces his roots to a real person. </a:t>
            </a:r>
            <a:endParaRPr lang="en-US" altLang="zh-CN" sz="2600">
              <a:latin typeface="Times New Roman" panose="02020603050405020304" charset="0"/>
              <a:cs typeface="Times New Roman" panose="02020603050405020304" charset="0"/>
              <a:sym typeface="+mn-ea"/>
            </a:endParaRPr>
          </a:p>
        </p:txBody>
      </p:sp>
      <p:sp>
        <p:nvSpPr>
          <p:cNvPr id="4" name="文本框 3"/>
          <p:cNvSpPr txBox="1"/>
          <p:nvPr/>
        </p:nvSpPr>
        <p:spPr>
          <a:xfrm>
            <a:off x="459740" y="23183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46530" y="2164715"/>
            <a:ext cx="10445115"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穿着红白条纹裤子，戴着礼帽，穿着蓝色外套的山姆大叔的插图已经成为人们熟悉的美国的象征。第一个“山姆大叔”的根源可以追溯到一个真实的人。</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0025" y="3457575"/>
            <a:ext cx="11817350" cy="302577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78790" y="3521710"/>
            <a:ext cx="11334115" cy="1691640"/>
          </a:xfrm>
          <a:prstGeom prst="rect">
            <a:avLst/>
          </a:prstGeom>
          <a:noFill/>
        </p:spPr>
        <p:txBody>
          <a:bodyPr wrap="square">
            <a:spAutoFit/>
          </a:bodyPr>
          <a:lstStyle/>
          <a:p>
            <a:pPr algn="l"/>
            <a:r>
              <a:rPr sz="2600">
                <a:latin typeface="Times New Roman" panose="02020603050405020304" charset="0"/>
                <a:cs typeface="Times New Roman" panose="02020603050405020304" charset="0"/>
                <a:sym typeface="+mn-ea"/>
              </a:rPr>
              <a:t>Minister and author Francis Bellamy wrote the original 23-word version. It appeared in </a:t>
            </a:r>
            <a:r>
              <a:rPr sz="2600" i="1">
                <a:latin typeface="Times New Roman" panose="02020603050405020304" charset="0"/>
                <a:cs typeface="Times New Roman" panose="02020603050405020304" charset="0"/>
                <a:sym typeface="+mn-ea"/>
              </a:rPr>
              <a:t>The Youth’s Companion</a:t>
            </a:r>
            <a:r>
              <a:rPr sz="2600">
                <a:latin typeface="Times New Roman" panose="02020603050405020304" charset="0"/>
                <a:cs typeface="Times New Roman" panose="02020603050405020304" charset="0"/>
                <a:sym typeface="+mn-ea"/>
              </a:rPr>
              <a:t>, a popular children’s publication. Bellamy hoped to get young people feeling patriotic and involved in the upcoming World’s Columbian Exposition in Chicago.</a:t>
            </a:r>
            <a:endParaRPr sz="2600">
              <a:latin typeface="Times New Roman" panose="02020603050405020304" charset="0"/>
              <a:cs typeface="Times New Roman" panose="02020603050405020304" charset="0"/>
              <a:sym typeface="+mn-ea"/>
            </a:endParaRPr>
          </a:p>
        </p:txBody>
      </p:sp>
      <p:sp>
        <p:nvSpPr>
          <p:cNvPr id="12" name="文本框 11"/>
          <p:cNvSpPr txBox="1"/>
          <p:nvPr/>
        </p:nvSpPr>
        <p:spPr>
          <a:xfrm>
            <a:off x="459740" y="547751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46530" y="5232400"/>
            <a:ext cx="10243185"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牧师兼作家弗朗西斯·贝拉米撰写了最初的23字版本。它</a:t>
            </a:r>
            <a:r>
              <a:rPr lang="zh-CN" sz="2400">
                <a:latin typeface="Times New Roman" panose="02020603050405020304" charset="0"/>
                <a:ea typeface="华文中宋" panose="02010600040101010101" charset="-122"/>
                <a:cs typeface="Times New Roman" panose="02020603050405020304" charset="0"/>
              </a:rPr>
              <a:t>发表</a:t>
            </a:r>
            <a:r>
              <a:rPr sz="2400">
                <a:latin typeface="Times New Roman" panose="02020603050405020304" charset="0"/>
                <a:ea typeface="华文中宋" panose="02010600040101010101" charset="-122"/>
                <a:cs typeface="Times New Roman" panose="02020603050405020304" charset="0"/>
              </a:rPr>
              <a:t>在一本很受欢迎的</a:t>
            </a:r>
            <a:r>
              <a:rPr lang="zh-CN" sz="2400">
                <a:latin typeface="Times New Roman" panose="02020603050405020304" charset="0"/>
                <a:ea typeface="华文中宋" panose="02010600040101010101" charset="-122"/>
                <a:cs typeface="Times New Roman" panose="02020603050405020304" charset="0"/>
              </a:rPr>
              <a:t>名为</a:t>
            </a:r>
            <a:r>
              <a:rPr sz="2400">
                <a:latin typeface="Times New Roman" panose="02020603050405020304" charset="0"/>
                <a:ea typeface="华文中宋" panose="02010600040101010101" charset="-122"/>
                <a:cs typeface="Times New Roman" panose="02020603050405020304" charset="0"/>
                <a:sym typeface="+mn-ea"/>
              </a:rPr>
              <a:t>《青年</a:t>
            </a:r>
            <a:r>
              <a:rPr lang="zh-CN" sz="2400">
                <a:latin typeface="Times New Roman" panose="02020603050405020304" charset="0"/>
                <a:ea typeface="华文中宋" panose="02010600040101010101" charset="-122"/>
                <a:cs typeface="Times New Roman" panose="02020603050405020304" charset="0"/>
                <a:sym typeface="+mn-ea"/>
              </a:rPr>
              <a:t>伙伴</a:t>
            </a:r>
            <a:r>
              <a:rPr sz="2400">
                <a:latin typeface="Times New Roman" panose="02020603050405020304" charset="0"/>
                <a:ea typeface="华文中宋" panose="02010600040101010101" charset="-122"/>
                <a:cs typeface="Times New Roman" panose="02020603050405020304" charset="0"/>
                <a:sym typeface="+mn-ea"/>
              </a:rPr>
              <a:t>》</a:t>
            </a:r>
            <a:r>
              <a:rPr sz="2400">
                <a:latin typeface="Times New Roman" panose="02020603050405020304" charset="0"/>
                <a:ea typeface="华文中宋" panose="02010600040101010101" charset="-122"/>
                <a:cs typeface="Times New Roman" panose="02020603050405020304" charset="0"/>
              </a:rPr>
              <a:t>儿童刊物上。贝拉米希望唤起年轻人的爱国情怀，并参与即将在芝加哥举行的世界哥伦比亚博览会。</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06375" y="78105"/>
            <a:ext cx="11681460" cy="1014730"/>
          </a:xfrm>
          <a:prstGeom prst="rect">
            <a:avLst/>
          </a:prstGeom>
          <a:noFill/>
        </p:spPr>
        <p:txBody>
          <a:bodyPr wrap="square" rtlCol="0" anchor="t">
            <a:spAutoFit/>
          </a:bodyPr>
          <a:p>
            <a:pPr algn="ctr"/>
            <a:r>
              <a:rPr lang="en-US" altLang="zh-CN" sz="3200" b="1"/>
              <a:t>3. Workers flock back to their offices for the air conditioning</a:t>
            </a:r>
            <a:endParaRPr lang="en-US" altLang="zh-CN" sz="3600" b="1"/>
          </a:p>
          <a:p>
            <a:pPr algn="ctr"/>
            <a:r>
              <a:rPr lang="zh-CN"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酷暑难耐，居家上班族逃往办公室蹭空调</a:t>
            </a:r>
            <a:endParaRPr lang="zh-CN"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endParaRPr>
          </a:p>
        </p:txBody>
      </p:sp>
      <p:pic>
        <p:nvPicPr>
          <p:cNvPr id="6" name="图片 5"/>
          <p:cNvPicPr>
            <a:picLocks noChangeAspect="1"/>
          </p:cNvPicPr>
          <p:nvPr>
            <p:custDataLst>
              <p:tags r:id="rId1"/>
            </p:custDataLst>
          </p:nvPr>
        </p:nvPicPr>
        <p:blipFill>
          <a:blip r:embed="rId2"/>
          <a:srcRect l="3042" t="4719" r="2663" b="2399"/>
          <a:stretch>
            <a:fillRect/>
          </a:stretch>
        </p:blipFill>
        <p:spPr>
          <a:xfrm>
            <a:off x="6332855" y="1991995"/>
            <a:ext cx="5108099" cy="3600000"/>
          </a:xfrm>
          <a:prstGeom prst="rect">
            <a:avLst/>
          </a:prstGeom>
        </p:spPr>
      </p:pic>
      <p:pic>
        <p:nvPicPr>
          <p:cNvPr id="3" name="图片 2"/>
          <p:cNvPicPr>
            <a:picLocks noChangeAspect="1"/>
          </p:cNvPicPr>
          <p:nvPr/>
        </p:nvPicPr>
        <p:blipFill>
          <a:blip r:embed="rId3"/>
          <a:stretch>
            <a:fillRect/>
          </a:stretch>
        </p:blipFill>
        <p:spPr>
          <a:xfrm>
            <a:off x="864235" y="1991995"/>
            <a:ext cx="4786127" cy="360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16"/>
          <p:cNvSpPr txBox="1"/>
          <p:nvPr/>
        </p:nvSpPr>
        <p:spPr>
          <a:xfrm>
            <a:off x="-19050" y="0"/>
            <a:ext cx="164274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5854700"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《泰晤士报</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7</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16</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日</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19</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6195" y="671195"/>
            <a:ext cx="12119610" cy="6092825"/>
          </a:xfrm>
          <a:prstGeom prst="rect">
            <a:avLst/>
          </a:prstGeom>
          <a:noFill/>
        </p:spPr>
        <p:txBody>
          <a:bodyPr wrap="square" rtlCol="0" anchor="t">
            <a:spAutoFit/>
          </a:bodyPr>
          <a:p>
            <a:r>
              <a:rPr lang="en-US" altLang="zh-CN" sz="2600">
                <a:latin typeface="Times New Roman" panose="02020603050405020304" charset="0"/>
                <a:cs typeface="Times New Roman" panose="02020603050405020304" charset="0"/>
              </a:rPr>
              <a:t>    ______ </a:t>
            </a:r>
            <a:r>
              <a:rPr lang="zh-CN" altLang="en-US" sz="2600">
                <a:latin typeface="Times New Roman" panose="02020603050405020304" charset="0"/>
                <a:cs typeface="Times New Roman" panose="02020603050405020304" charset="0"/>
              </a:rPr>
              <a:t>Jacob Rees-Mogg failed, the British weather appears to have succeeded. Home workers hot under the collar from the heatwave have been returning to </a:t>
            </a:r>
            <a:r>
              <a:rPr lang="en-US" altLang="zh-CN" sz="2600">
                <a:latin typeface="Times New Roman" panose="02020603050405020304" charset="0"/>
                <a:cs typeface="Times New Roman" panose="02020603050405020304" charset="0"/>
              </a:rPr>
              <a:t>____ (they) </a:t>
            </a:r>
            <a:r>
              <a:rPr lang="zh-CN" altLang="en-US" sz="2600">
                <a:latin typeface="Times New Roman" panose="02020603050405020304" charset="0"/>
                <a:cs typeface="Times New Roman" panose="02020603050405020304" charset="0"/>
              </a:rPr>
              <a:t>desks in </a:t>
            </a:r>
            <a:r>
              <a:rPr lang="zh-CN" altLang="en-US" sz="2600">
                <a:solidFill>
                  <a:srgbClr val="0000FF"/>
                </a:solidFill>
                <a:latin typeface="Times New Roman" panose="02020603050405020304" charset="0"/>
                <a:cs typeface="Times New Roman" panose="02020603050405020304" charset="0"/>
              </a:rPr>
              <a:t>drove</a:t>
            </a:r>
            <a:r>
              <a:rPr lang="zh-CN" altLang="en-US" sz="2600">
                <a:latin typeface="Times New Roman" panose="02020603050405020304" charset="0"/>
                <a:cs typeface="Times New Roman" panose="02020603050405020304" charset="0"/>
              </a:rPr>
              <a:t>s as they seek out the cooling effect of office air conditioning.</a:t>
            </a:r>
            <a:endParaRPr lang="zh-CN" altLang="en-US" sz="2600">
              <a:latin typeface="Times New Roman" panose="02020603050405020304" charset="0"/>
              <a:cs typeface="Times New Roman" panose="02020603050405020304" charset="0"/>
            </a:endParaRPr>
          </a:p>
          <a:p>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Average office </a:t>
            </a:r>
            <a:r>
              <a:rPr lang="zh-CN" altLang="en-US" sz="2600">
                <a:solidFill>
                  <a:srgbClr val="0000FF"/>
                </a:solidFill>
                <a:latin typeface="Times New Roman" panose="02020603050405020304" charset="0"/>
                <a:cs typeface="Times New Roman" panose="02020603050405020304" charset="0"/>
              </a:rPr>
              <a:t>occupancy </a:t>
            </a:r>
            <a:r>
              <a:rPr lang="zh-CN" altLang="en-US" sz="2600">
                <a:latin typeface="Times New Roman" panose="02020603050405020304" charset="0"/>
                <a:cs typeface="Times New Roman" panose="02020603050405020304" charset="0"/>
              </a:rPr>
              <a:t>across the country reached 42 percent on Tuesday, </a:t>
            </a:r>
            <a:r>
              <a:rPr lang="zh-CN" altLang="en-US" sz="2600">
                <a:solidFill>
                  <a:schemeClr val="tx1"/>
                </a:solidFill>
                <a:latin typeface="Times New Roman" panose="02020603050405020304" charset="0"/>
                <a:cs typeface="Times New Roman" panose="02020603050405020304" charset="0"/>
              </a:rPr>
              <a:t>making </a:t>
            </a:r>
            <a:r>
              <a:rPr lang="en-US" altLang="zh-CN" sz="2600">
                <a:solidFill>
                  <a:schemeClr val="tx1"/>
                </a:solidFill>
                <a:latin typeface="Times New Roman" panose="02020603050405020304" charset="0"/>
                <a:cs typeface="Times New Roman" panose="02020603050405020304" charset="0"/>
              </a:rPr>
              <a:t>__</a:t>
            </a:r>
            <a:r>
              <a:rPr lang="zh-CN" altLang="en-US" sz="2600">
                <a:solidFill>
                  <a:srgbClr val="FF0000"/>
                </a:solidFill>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an equal record for the busiest Tuesday of </a:t>
            </a:r>
            <a:r>
              <a:rPr lang="en-US" altLang="zh-CN" sz="2600">
                <a:latin typeface="Times New Roman" panose="02020603050405020304" charset="0"/>
                <a:cs typeface="Times New Roman" panose="02020603050405020304" charset="0"/>
              </a:rPr>
              <a:t>___ </a:t>
            </a:r>
            <a:r>
              <a:rPr lang="zh-CN" altLang="en-US" sz="2600">
                <a:latin typeface="Times New Roman" panose="02020603050405020304" charset="0"/>
                <a:cs typeface="Times New Roman" panose="02020603050405020304" charset="0"/>
              </a:rPr>
              <a:t>year so far.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Occupancy on the usually </a:t>
            </a:r>
            <a:r>
              <a:rPr lang="zh-CN" altLang="en-US" sz="2600">
                <a:solidFill>
                  <a:schemeClr val="tx1"/>
                </a:solidFill>
                <a:latin typeface="Times New Roman" panose="02020603050405020304" charset="0"/>
                <a:cs typeface="Times New Roman" panose="02020603050405020304" charset="0"/>
              </a:rPr>
              <a:t>quieter </a:t>
            </a:r>
            <a:r>
              <a:rPr lang="zh-CN" altLang="en-US" sz="2600">
                <a:latin typeface="Times New Roman" panose="02020603050405020304" charset="0"/>
                <a:cs typeface="Times New Roman" panose="02020603050405020304" charset="0"/>
              </a:rPr>
              <a:t>day of Monday reached 27 percent, making that an equal record for the busiest Monday this year.</a:t>
            </a:r>
            <a:endParaRPr lang="zh-CN" altLang="en-US" sz="2600">
              <a:latin typeface="Times New Roman" panose="02020603050405020304" charset="0"/>
              <a:cs typeface="Times New Roman" panose="02020603050405020304" charset="0"/>
            </a:endParaRPr>
          </a:p>
          <a:p>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Office occupancy was even </a:t>
            </a:r>
            <a:r>
              <a:rPr lang="en-US" altLang="zh-CN" sz="2600">
                <a:latin typeface="Times New Roman" panose="02020603050405020304" charset="0"/>
                <a:cs typeface="Times New Roman" panose="02020603050405020304" charset="0"/>
              </a:rPr>
              <a:t>______ (high) </a:t>
            </a:r>
            <a:r>
              <a:rPr lang="zh-CN" altLang="en-US" sz="2600">
                <a:latin typeface="Times New Roman" panose="02020603050405020304" charset="0"/>
                <a:cs typeface="Times New Roman" panose="02020603050405020304" charset="0"/>
              </a:rPr>
              <a:t>in London at 43 percent on Tuesday, which is unusual because occupancy has been lower in London than the rest of the country for much of the year. The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statistics, which </a:t>
            </a:r>
            <a:r>
              <a:rPr lang="en-US" altLang="zh-CN" sz="2600">
                <a:latin typeface="Times New Roman" panose="02020603050405020304" charset="0"/>
                <a:cs typeface="Times New Roman" panose="02020603050405020304" charset="0"/>
              </a:rPr>
              <a:t>___________ (supply)</a:t>
            </a:r>
            <a:r>
              <a:rPr lang="zh-CN" altLang="en-US" sz="2600">
                <a:latin typeface="Times New Roman" panose="02020603050405020304" charset="0"/>
                <a:cs typeface="Times New Roman" panose="02020603050405020304" charset="0"/>
              </a:rPr>
              <a:t> by Freespace, a technology company that has workplace </a:t>
            </a:r>
            <a:r>
              <a:rPr lang="en-US" altLang="zh-CN" sz="2600">
                <a:latin typeface="Times New Roman" panose="02020603050405020304" charset="0"/>
                <a:cs typeface="Times New Roman" panose="02020603050405020304" charset="0"/>
              </a:rPr>
              <a:t>________ (monitor) </a:t>
            </a:r>
            <a:r>
              <a:rPr lang="zh-CN" altLang="en-US" sz="2600">
                <a:latin typeface="Times New Roman" panose="02020603050405020304" charset="0"/>
                <a:cs typeface="Times New Roman" panose="02020603050405020304" charset="0"/>
              </a:rPr>
              <a:t>at 140,000 desks across the country, found that average office occupancy over the past five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days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has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been</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32</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percent</a:t>
            </a:r>
            <a:r>
              <a:rPr lang="en-US" altLang="zh-CN" sz="2600">
                <a:latin typeface="Times New Roman" panose="02020603050405020304" charset="0"/>
                <a:cs typeface="Times New Roman" panose="02020603050405020304" charset="0"/>
              </a:rPr>
              <a:t> _________ (compare) </a:t>
            </a:r>
            <a:r>
              <a:rPr lang="zh-CN" altLang="en-US" sz="2600">
                <a:latin typeface="Times New Roman" panose="02020603050405020304" charset="0"/>
                <a:cs typeface="Times New Roman" panose="02020603050405020304" charset="0"/>
              </a:rPr>
              <a:t>with 28.5</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percent in June.</a:t>
            </a:r>
            <a:r>
              <a:rPr lang="en-US" altLang="zh-CN" sz="2600">
                <a:latin typeface="Times New Roman" panose="02020603050405020304" charset="0"/>
                <a:cs typeface="Times New Roman" panose="02020603050405020304" charset="0"/>
              </a:rPr>
              <a:t> __________ (previous)</a:t>
            </a:r>
            <a:r>
              <a:rPr lang="zh-CN" altLang="en-US" sz="2600">
                <a:latin typeface="Times New Roman" panose="02020603050405020304" charset="0"/>
                <a:cs typeface="Times New Roman" panose="02020603050405020304" charset="0"/>
              </a:rPr>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good weather has meant workers are more likely </a:t>
            </a:r>
            <a:r>
              <a:rPr lang="en-US" altLang="zh-CN" sz="2600">
                <a:latin typeface="Times New Roman" panose="02020603050405020304" charset="0"/>
                <a:cs typeface="Times New Roman" panose="02020603050405020304" charset="0"/>
              </a:rPr>
              <a:t>______ (stay)</a:t>
            </a:r>
            <a:r>
              <a:rPr lang="zh-CN" altLang="en-US" sz="2600">
                <a:latin typeface="Times New Roman" panose="02020603050405020304" charset="0"/>
                <a:cs typeface="Times New Roman" panose="02020603050405020304" charset="0"/>
              </a:rPr>
              <a:t> at home in the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sunshine.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On Monday and Tuesday temperatures across the country soared well into the 30s.</a:t>
            </a:r>
            <a:endParaRPr lang="zh-CN" altLang="en-US" sz="26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1"/>
          <a:stretch>
            <a:fillRect/>
          </a:stretch>
        </p:blipFill>
        <p:spPr>
          <a:xfrm>
            <a:off x="9054465" y="0"/>
            <a:ext cx="3101538" cy="360000"/>
          </a:xfrm>
          <a:prstGeom prst="rect">
            <a:avLst/>
          </a:prstGeom>
        </p:spPr>
      </p:pic>
      <p:sp>
        <p:nvSpPr>
          <p:cNvPr id="2" name="文本框 1"/>
          <p:cNvSpPr txBox="1"/>
          <p:nvPr/>
        </p:nvSpPr>
        <p:spPr>
          <a:xfrm>
            <a:off x="355600" y="671195"/>
            <a:ext cx="114554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Where </a:t>
            </a:r>
            <a:endParaRPr lang="zh-CN" altLang="en-US"/>
          </a:p>
        </p:txBody>
      </p:sp>
      <p:sp>
        <p:nvSpPr>
          <p:cNvPr id="3" name="文本框 2"/>
          <p:cNvSpPr txBox="1"/>
          <p:nvPr/>
        </p:nvSpPr>
        <p:spPr>
          <a:xfrm>
            <a:off x="9439275" y="1062990"/>
            <a:ext cx="86995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their </a:t>
            </a:r>
            <a:endParaRPr lang="zh-CN" altLang="en-US"/>
          </a:p>
        </p:txBody>
      </p:sp>
      <p:sp>
        <p:nvSpPr>
          <p:cNvPr id="6" name="文本框 5"/>
          <p:cNvSpPr txBox="1"/>
          <p:nvPr/>
        </p:nvSpPr>
        <p:spPr>
          <a:xfrm>
            <a:off x="6090285" y="2230755"/>
            <a:ext cx="66865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the </a:t>
            </a:r>
            <a:endParaRPr lang="zh-CN" altLang="en-US"/>
          </a:p>
        </p:txBody>
      </p:sp>
      <p:sp>
        <p:nvSpPr>
          <p:cNvPr id="7" name="文本框 6"/>
          <p:cNvSpPr txBox="1"/>
          <p:nvPr/>
        </p:nvSpPr>
        <p:spPr>
          <a:xfrm>
            <a:off x="4159885" y="3426460"/>
            <a:ext cx="110871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higher </a:t>
            </a:r>
            <a:endParaRPr lang="zh-CN" altLang="en-US"/>
          </a:p>
        </p:txBody>
      </p:sp>
      <p:sp>
        <p:nvSpPr>
          <p:cNvPr id="8" name="文本框 7"/>
          <p:cNvSpPr txBox="1"/>
          <p:nvPr/>
        </p:nvSpPr>
        <p:spPr>
          <a:xfrm>
            <a:off x="5268595" y="4192905"/>
            <a:ext cx="178689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are supplied</a:t>
            </a:r>
            <a:endParaRPr lang="zh-CN" altLang="en-US"/>
          </a:p>
        </p:txBody>
      </p:sp>
      <p:sp>
        <p:nvSpPr>
          <p:cNvPr id="9" name="文本框 8"/>
          <p:cNvSpPr txBox="1"/>
          <p:nvPr/>
        </p:nvSpPr>
        <p:spPr>
          <a:xfrm>
            <a:off x="3909060" y="4622800"/>
            <a:ext cx="14382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monitors </a:t>
            </a:r>
            <a:endParaRPr lang="zh-CN" altLang="en-US"/>
          </a:p>
        </p:txBody>
      </p:sp>
      <p:sp>
        <p:nvSpPr>
          <p:cNvPr id="11" name="文本框 10"/>
          <p:cNvSpPr txBox="1"/>
          <p:nvPr/>
        </p:nvSpPr>
        <p:spPr>
          <a:xfrm>
            <a:off x="144780" y="5408295"/>
            <a:ext cx="156718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compared </a:t>
            </a:r>
            <a:endParaRPr lang="zh-CN" altLang="en-US"/>
          </a:p>
        </p:txBody>
      </p:sp>
      <p:sp>
        <p:nvSpPr>
          <p:cNvPr id="12" name="文本框 11"/>
          <p:cNvSpPr txBox="1"/>
          <p:nvPr/>
        </p:nvSpPr>
        <p:spPr>
          <a:xfrm>
            <a:off x="6661785" y="5408295"/>
            <a:ext cx="159448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Previously</a:t>
            </a:r>
            <a:endParaRPr lang="zh-CN" altLang="en-US"/>
          </a:p>
        </p:txBody>
      </p:sp>
      <p:sp>
        <p:nvSpPr>
          <p:cNvPr id="13" name="文本框 12"/>
          <p:cNvSpPr txBox="1"/>
          <p:nvPr/>
        </p:nvSpPr>
        <p:spPr>
          <a:xfrm>
            <a:off x="4754880" y="5790565"/>
            <a:ext cx="105346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to</a:t>
            </a:r>
            <a:r>
              <a:rPr lang="en-US" altLang="zh-CN" sz="2600">
                <a:solidFill>
                  <a:srgbClr val="FF0000"/>
                </a:solidFill>
                <a:latin typeface="Times New Roman" panose="02020603050405020304" charset="0"/>
                <a:cs typeface="Times New Roman" panose="02020603050405020304" charset="0"/>
                <a:sym typeface="+mn-ea"/>
              </a:rPr>
              <a:t> </a:t>
            </a:r>
            <a:r>
              <a:rPr lang="zh-CN" altLang="en-US" sz="2600">
                <a:solidFill>
                  <a:srgbClr val="FF0000"/>
                </a:solidFill>
                <a:latin typeface="Times New Roman" panose="02020603050405020304" charset="0"/>
                <a:cs typeface="Times New Roman" panose="02020603050405020304" charset="0"/>
                <a:sym typeface="+mn-ea"/>
              </a:rPr>
              <a:t>stay</a:t>
            </a:r>
            <a:endParaRPr lang="zh-CN" altLang="en-US"/>
          </a:p>
        </p:txBody>
      </p:sp>
      <p:sp>
        <p:nvSpPr>
          <p:cNvPr id="14" name="文本框 13"/>
          <p:cNvSpPr txBox="1"/>
          <p:nvPr/>
        </p:nvSpPr>
        <p:spPr>
          <a:xfrm>
            <a:off x="125730" y="2230755"/>
            <a:ext cx="36576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it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1" grpId="0"/>
      <p:bldP spid="12" grpId="0"/>
      <p:bldP spid="13" grpId="0"/>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722630"/>
            <a:ext cx="12098655" cy="47726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drove</a:t>
            </a:r>
            <a:r>
              <a:rPr lang="en-US" altLang="zh-CN" sz="2800">
                <a:latin typeface="Times New Roman" panose="02020603050405020304" charset="0"/>
                <a:ea typeface="华文中宋" panose="02010600040101010101" charset="-122"/>
                <a:cs typeface="Times New Roman" panose="02020603050405020304" charset="0"/>
                <a:sym typeface="+mn-ea"/>
              </a:rPr>
              <a:t>: [usually pl.] a large number of people or animals, often moving or doing sth as a group （移动的）人群，畜群</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People were leaving the countryside in droves to look for work in the cities.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一批一批的人离开农村到城里找工作。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occupancy</a:t>
            </a:r>
            <a:r>
              <a:rPr lang="en-US" altLang="zh-CN" sz="2800"/>
              <a:t>: </a:t>
            </a:r>
            <a:r>
              <a:rPr sz="2800">
                <a:latin typeface="Times New Roman" panose="02020603050405020304" charset="0"/>
                <a:ea typeface="华文中宋" panose="02010600040101010101" charset="-122"/>
                <a:cs typeface="Times New Roman" panose="02020603050405020304" charset="0"/>
              </a:rPr>
              <a:t>the act of living in or using a building, room, piece of land, etc. （房屋、土地等的）占用，使用，居住</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 Prices are based on full occupancy of an apartment.                                          </a:t>
            </a:r>
            <a:r>
              <a:rPr lang="en-US" altLang="zh-CN" sz="2800">
                <a:latin typeface="华文中宋" panose="02010600040101010101" charset="-122"/>
                <a:ea typeface="华文中宋" panose="02010600040101010101" charset="-122"/>
                <a:cs typeface="华文中宋" panose="02010600040101010101" charset="-122"/>
              </a:rPr>
              <a:t>公寓租金按全部住满为基础计算。</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56222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3065145"/>
            <a:ext cx="11609705"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Scientists are leaving the country in droves.</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46036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5991860"/>
            <a:ext cx="936561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Hotel occupancy has been as low as 40%.</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562225"/>
            <a:ext cx="7842885" cy="521970"/>
          </a:xfrm>
          <a:prstGeom prst="rect">
            <a:avLst/>
          </a:prstGeom>
          <a:noFill/>
        </p:spPr>
        <p:txBody>
          <a:bodyPr wrap="square" rtlCol="0" anchor="t">
            <a:spAutoFit/>
          </a:bodyPr>
          <a:lstStyle/>
          <a:p>
            <a:r>
              <a:rPr lang="zh-CN" altLang="en-US" sz="2800">
                <a:ea typeface="华文中宋" panose="02010600040101010101" charset="-122"/>
              </a:rPr>
              <a:t>科学家们正成群地离开这个国家。</a:t>
            </a:r>
            <a:endParaRPr lang="zh-CN" altLang="en-US" sz="2800">
              <a:ea typeface="华文中宋" panose="02010600040101010101" charset="-122"/>
            </a:endParaRPr>
          </a:p>
        </p:txBody>
      </p:sp>
      <p:cxnSp>
        <p:nvCxnSpPr>
          <p:cNvPr id="3145728" name="直接连接符 8"/>
          <p:cNvCxnSpPr/>
          <p:nvPr/>
        </p:nvCxnSpPr>
        <p:spPr>
          <a:xfrm flipV="1">
            <a:off x="311150" y="3553460"/>
            <a:ext cx="6377940" cy="254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514465"/>
            <a:ext cx="6148070" cy="1143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460365"/>
            <a:ext cx="7515225" cy="521970"/>
          </a:xfrm>
          <a:prstGeom prst="rect">
            <a:avLst/>
          </a:prstGeom>
          <a:noFill/>
        </p:spPr>
        <p:txBody>
          <a:bodyPr wrap="square" rtlCol="0" anchor="t">
            <a:spAutoFit/>
          </a:bodyPr>
          <a:p>
            <a:r>
              <a:rPr lang="zh-CN" altLang="en-US" sz="2800">
                <a:ea typeface="华文中宋" panose="02010600040101010101" charset="-122"/>
              </a:rPr>
              <a:t>酒店入住率已低至</a:t>
            </a:r>
            <a:r>
              <a:rPr lang="zh-CN" altLang="en-US" sz="2800">
                <a:latin typeface="Times New Roman" panose="02020603050405020304" charset="0"/>
                <a:ea typeface="华文中宋" panose="02010600040101010101" charset="-122"/>
                <a:cs typeface="Times New Roman" panose="02020603050405020304" charset="0"/>
              </a:rPr>
              <a:t>40%。</a:t>
            </a:r>
            <a:endParaRPr lang="zh-CN" altLang="en-US" sz="28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5" end="5"/>
                                            </p:txEl>
                                          </p:spTgt>
                                        </p:tgtEl>
                                        <p:attrNameLst>
                                          <p:attrName>style.visibility</p:attrName>
                                        </p:attrNameLst>
                                      </p:cBhvr>
                                      <p:to>
                                        <p:strVal val="visible"/>
                                      </p:to>
                                    </p:set>
                                    <p:animEffect transition="in" filter="wipe(down)">
                                      <p:cBhvr>
                                        <p:cTn id="28" dur="500"/>
                                        <p:tgtEl>
                                          <p:spTgt spid="104860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17170" y="810895"/>
            <a:ext cx="11800205" cy="210248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78790" y="847725"/>
            <a:ext cx="11334115"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Home workers hot under the collar from the heatwave have been returning to their desks in droves as they seek out the cooling effect of office air conditioning.</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59740" y="224853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46530" y="2279015"/>
            <a:ext cx="10401300" cy="46037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热浪袭人</a:t>
            </a:r>
            <a:r>
              <a:rPr lang="zh-CN" sz="2400">
                <a:latin typeface="Times New Roman" panose="02020603050405020304" charset="0"/>
                <a:ea typeface="华文中宋" panose="02010600040101010101" charset="-122"/>
                <a:cs typeface="Times New Roman" panose="02020603050405020304" charset="0"/>
              </a:rPr>
              <a:t>，</a:t>
            </a:r>
            <a:r>
              <a:rPr sz="2400">
                <a:latin typeface="Times New Roman" panose="02020603050405020304" charset="0"/>
                <a:ea typeface="华文中宋" panose="02010600040101010101" charset="-122"/>
                <a:cs typeface="Times New Roman" panose="02020603050405020304" charset="0"/>
              </a:rPr>
              <a:t>居家上班族纷纷回到办公桌前，寻求办公室空调的降温效果。</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0025" y="3276600"/>
            <a:ext cx="11817350" cy="286829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78790" y="3416935"/>
            <a:ext cx="11334115" cy="1814830"/>
          </a:xfrm>
          <a:prstGeom prst="rect">
            <a:avLst/>
          </a:prstGeom>
          <a:noFill/>
        </p:spPr>
        <p:txBody>
          <a:bodyPr wrap="square">
            <a:spAutoFit/>
          </a:bodyPr>
          <a:lstStyle/>
          <a:p>
            <a:pPr algn="l"/>
            <a:r>
              <a:rPr sz="2800">
                <a:latin typeface="Times New Roman" panose="02020603050405020304" charset="0"/>
                <a:cs typeface="Times New Roman" panose="02020603050405020304" charset="0"/>
                <a:sym typeface="+mn-ea"/>
              </a:rPr>
              <a:t>The statistics, which are supplied by Freespace, a technology company that has workplace monitors at 140,000 desks across the country, found that average office occupancy over the past five days has been 32 percent compared with 28.5 percent in June.</a:t>
            </a:r>
            <a:endParaRPr sz="2800">
              <a:latin typeface="Times New Roman" panose="02020603050405020304" charset="0"/>
              <a:cs typeface="Times New Roman" panose="02020603050405020304" charset="0"/>
              <a:sym typeface="+mn-ea"/>
            </a:endParaRPr>
          </a:p>
        </p:txBody>
      </p:sp>
      <p:sp>
        <p:nvSpPr>
          <p:cNvPr id="12" name="文本框 11"/>
          <p:cNvSpPr txBox="1"/>
          <p:nvPr/>
        </p:nvSpPr>
        <p:spPr>
          <a:xfrm>
            <a:off x="459740" y="537337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46530" y="5250815"/>
            <a:ext cx="10580370"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由科技公司Freespace提供的统计数据显示，过去五天的平均</a:t>
            </a:r>
            <a:r>
              <a:rPr lang="zh-CN" sz="2400">
                <a:latin typeface="Times New Roman" panose="02020603050405020304" charset="0"/>
                <a:ea typeface="华文中宋" panose="02010600040101010101" charset="-122"/>
                <a:cs typeface="Times New Roman" panose="02020603050405020304" charset="0"/>
              </a:rPr>
              <a:t>每个</a:t>
            </a:r>
            <a:r>
              <a:rPr sz="2400">
                <a:latin typeface="Times New Roman" panose="02020603050405020304" charset="0"/>
                <a:ea typeface="华文中宋" panose="02010600040101010101" charset="-122"/>
                <a:cs typeface="Times New Roman" panose="02020603050405020304" charset="0"/>
              </a:rPr>
              <a:t>办公室</a:t>
            </a:r>
            <a:r>
              <a:rPr lang="zh-CN" sz="2400">
                <a:latin typeface="Times New Roman" panose="02020603050405020304" charset="0"/>
                <a:ea typeface="华文中宋" panose="02010600040101010101" charset="-122"/>
                <a:cs typeface="Times New Roman" panose="02020603050405020304" charset="0"/>
              </a:rPr>
              <a:t>使用率</a:t>
            </a:r>
            <a:r>
              <a:rPr sz="2400">
                <a:latin typeface="Times New Roman" panose="02020603050405020304" charset="0"/>
                <a:ea typeface="华文中宋" panose="02010600040101010101" charset="-122"/>
                <a:cs typeface="Times New Roman" panose="02020603050405020304" charset="0"/>
              </a:rPr>
              <a:t>为32%，而6月份为28.5%。该公司在全美14万张办公桌上安装了办公监视器。</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文本框 17"/>
          <p:cNvSpPr txBox="1"/>
          <p:nvPr/>
        </p:nvSpPr>
        <p:spPr>
          <a:xfrm>
            <a:off x="33020" y="-26670"/>
            <a:ext cx="12159615" cy="1568450"/>
          </a:xfrm>
          <a:prstGeom prst="rect">
            <a:avLst/>
          </a:prstGeom>
          <a:ln w="12700">
            <a:miter lim="400000"/>
          </a:ln>
        </p:spPr>
        <p:txBody>
          <a:bodyPr wrap="square" lIns="45719" rIns="45719">
            <a:spAutoFit/>
          </a:bodyPr>
          <a:lstStyle/>
          <a:p>
            <a:pPr algn="ctr">
              <a:defRPr sz="2800" b="1">
                <a:latin typeface="+mn-lt"/>
                <a:ea typeface="+mn-ea"/>
                <a:cs typeface="+mn-cs"/>
                <a:sym typeface="Helvetica"/>
              </a:defRPr>
            </a:pPr>
            <a:r>
              <a:rPr lang="en-US" sz="3200">
                <a:latin typeface="+mj-lt"/>
                <a:cs typeface="+mj-lt"/>
              </a:rPr>
              <a:t>4</a:t>
            </a:r>
            <a:r>
              <a:rPr sz="3200">
                <a:latin typeface="+mj-lt"/>
                <a:cs typeface="+mj-lt"/>
              </a:rPr>
              <a:t>. </a:t>
            </a:r>
            <a:r>
              <a:rPr lang="en-US" sz="3200">
                <a:latin typeface="+mj-lt"/>
                <a:cs typeface="+mj-lt"/>
              </a:rPr>
              <a:t>Extreme heat wreaks havoc on roads, railways. </a:t>
            </a:r>
            <a:endParaRPr lang="en-US" sz="3200">
              <a:latin typeface="+mj-lt"/>
              <a:cs typeface="+mj-lt"/>
            </a:endParaRPr>
          </a:p>
          <a:p>
            <a:pPr algn="ctr">
              <a:defRPr sz="2800" b="1">
                <a:latin typeface="+mn-lt"/>
                <a:ea typeface="+mn-ea"/>
                <a:cs typeface="+mn-cs"/>
                <a:sym typeface="Helvetica"/>
              </a:defRPr>
            </a:pPr>
            <a:r>
              <a:rPr lang="en-US" sz="3200">
                <a:latin typeface="+mj-lt"/>
                <a:cs typeface="+mj-lt"/>
              </a:rPr>
              <a:t>Experts say we need to adapt. </a:t>
            </a:r>
            <a:r>
              <a:rPr lang="en-US" sz="3600">
                <a:latin typeface="+mj-lt"/>
                <a:cs typeface="+mj-lt"/>
              </a:rPr>
              <a:t>     </a:t>
            </a:r>
            <a:endParaRPr lang="en-US" sz="3600">
              <a:latin typeface="+mj-lt"/>
              <a:cs typeface="+mj-lt"/>
            </a:endParaRPr>
          </a:p>
          <a:p>
            <a:pPr algn="ctr">
              <a:defRPr sz="2800" b="1">
                <a:latin typeface="+mn-lt"/>
                <a:ea typeface="+mn-ea"/>
                <a:cs typeface="+mn-cs"/>
                <a:sym typeface="Helvetica"/>
              </a:defRPr>
            </a:pPr>
            <a:r>
              <a:rPr lang="zh-CN" altLang="en-US">
                <a:solidFill>
                  <a:schemeClr val="accent2"/>
                </a:solidFill>
                <a:latin typeface="微软雅黑" panose="020B0503020204020204" charset="-122"/>
                <a:ea typeface="微软雅黑" panose="020B0503020204020204" charset="-122"/>
                <a:cs typeface="Arial" panose="020B0604020202020204" pitchFamily="34" charset="0"/>
              </a:rPr>
              <a:t>极端高温破坏了公路和铁路。专家表示，我们需要适应</a:t>
            </a:r>
            <a:endParaRPr lang="zh-CN" altLang="en-US">
              <a:solidFill>
                <a:schemeClr val="accent2"/>
              </a:solidFill>
              <a:latin typeface="微软雅黑" panose="020B0503020204020204" charset="-122"/>
              <a:ea typeface="微软雅黑" panose="020B0503020204020204" charset="-122"/>
              <a:cs typeface="Arial" panose="020B060402020202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2056192" y="1701165"/>
            <a:ext cx="8079616" cy="4860000"/>
          </a:xfrm>
          <a:prstGeom prst="rect">
            <a:avLst/>
          </a:prstGeom>
          <a:noFill/>
          <a:ln>
            <a:noFill/>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210" y="496570"/>
            <a:ext cx="12163425" cy="6323965"/>
          </a:xfrm>
          <a:prstGeom prst="rect">
            <a:avLst/>
          </a:prstGeom>
          <a:noFill/>
        </p:spPr>
        <p:txBody>
          <a:bodyPr wrap="square" rtlCol="0" anchor="t">
            <a:spAutoFit/>
          </a:bodyPr>
          <a:p>
            <a:pPr eaLnBrk="1">
              <a:lnSpc>
                <a:spcPts val="2700"/>
              </a:lnSpc>
            </a:pPr>
            <a:r>
              <a:rPr lang="en-US" altLang="zh-CN" sz="26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Roads and airport runways buckling. Train tracks warping. These are just some of the damaging effects extreme heat has had </a:t>
            </a:r>
            <a:r>
              <a:rPr lang="en-US" sz="2500">
                <a:latin typeface="Times New Roman" panose="02020603050405020304" charset="0"/>
                <a:cs typeface="Times New Roman" panose="02020603050405020304" charset="0"/>
              </a:rPr>
              <a:t>____</a:t>
            </a:r>
            <a:r>
              <a:rPr sz="2500">
                <a:latin typeface="Times New Roman" panose="02020603050405020304" charset="0"/>
                <a:cs typeface="Times New Roman" panose="02020603050405020304" charset="0"/>
              </a:rPr>
              <a:t> critical infrastructure in recent years,</a:t>
            </a:r>
            <a:r>
              <a:rPr lang="en-US" sz="2500">
                <a:latin typeface="Times New Roman" panose="02020603050405020304" charset="0"/>
                <a:cs typeface="Times New Roman" panose="02020603050405020304" charset="0"/>
              </a:rPr>
              <a:t> ____</a:t>
            </a:r>
            <a:r>
              <a:rPr sz="2500">
                <a:latin typeface="Times New Roman" panose="02020603050405020304" charset="0"/>
                <a:cs typeface="Times New Roman" panose="02020603050405020304" charset="0"/>
              </a:rPr>
              <a:t>  heat waves have become more frequent and intense — a </a:t>
            </a:r>
            <a:r>
              <a:rPr lang="en-US" altLang="zh-CN" sz="2800">
                <a:solidFill>
                  <a:srgbClr val="0000FF"/>
                </a:solidFill>
                <a:latin typeface="Times New Roman" panose="02020603050405020304" charset="0"/>
                <a:cs typeface="Times New Roman" panose="02020603050405020304" charset="0"/>
              </a:rPr>
              <a:t>stark</a:t>
            </a:r>
            <a:r>
              <a:rPr sz="2500">
                <a:latin typeface="Times New Roman" panose="02020603050405020304" charset="0"/>
                <a:cs typeface="Times New Roman" panose="02020603050405020304" charset="0"/>
              </a:rPr>
              <a:t> reminder, experts say, of the need to adjust quickly to a</a:t>
            </a:r>
            <a:r>
              <a:rPr lang="en-US" sz="2500">
                <a:latin typeface="Times New Roman" panose="02020603050405020304" charset="0"/>
                <a:cs typeface="Times New Roman" panose="02020603050405020304" charset="0"/>
              </a:rPr>
              <a:t>__________</a:t>
            </a:r>
            <a:r>
              <a:rPr sz="2500">
                <a:latin typeface="Times New Roman" panose="02020603050405020304" charset="0"/>
                <a:cs typeface="Times New Roman" panose="02020603050405020304" charset="0"/>
              </a:rPr>
              <a:t> </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warm</a:t>
            </a: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planet.</a:t>
            </a:r>
            <a:endParaRPr sz="2500">
              <a:latin typeface="Times New Roman" panose="02020603050405020304" charset="0"/>
              <a:cs typeface="Times New Roman" panose="02020603050405020304" charset="0"/>
            </a:endParaRPr>
          </a:p>
          <a:p>
            <a:pPr eaLnBrk="1">
              <a:lnSpc>
                <a:spcPts val="27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“Most of our physical infrastructure was built using the temperature </a:t>
            </a:r>
            <a:r>
              <a:rPr lang="en-US" sz="2500">
                <a:latin typeface="Times New Roman" panose="02020603050405020304" charset="0"/>
                <a:cs typeface="Times New Roman" panose="02020603050405020304" charset="0"/>
              </a:rPr>
              <a:t>________ (</a:t>
            </a:r>
            <a:r>
              <a:rPr sz="2500">
                <a:latin typeface="Times New Roman" panose="02020603050405020304" charset="0"/>
                <a:cs typeface="Times New Roman" panose="02020603050405020304" charset="0"/>
              </a:rPr>
              <a:t>record</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of the mid-20th century,” Costa Samaras, a principal assistant director for energy， wrote in an email. “That is not the climate we have now.”</a:t>
            </a:r>
            <a:endParaRPr sz="2500">
              <a:latin typeface="Times New Roman" panose="02020603050405020304" charset="0"/>
              <a:cs typeface="Times New Roman" panose="02020603050405020304" charset="0"/>
            </a:endParaRPr>
          </a:p>
          <a:p>
            <a:pPr eaLnBrk="1">
              <a:lnSpc>
                <a:spcPts val="2700"/>
              </a:lnSpc>
            </a:pPr>
            <a:r>
              <a:rPr sz="2500">
                <a:latin typeface="Times New Roman" panose="02020603050405020304" charset="0"/>
                <a:cs typeface="Times New Roman" panose="02020603050405020304" charset="0"/>
              </a:rPr>
              <a:t>Samaras added: “Melting roads and runways are no longer a hypothetical — and we know with increased emissions it’s only going to get </a:t>
            </a:r>
            <a:r>
              <a:rPr lang="en-US" sz="2500">
                <a:latin typeface="Times New Roman" panose="02020603050405020304" charset="0"/>
                <a:cs typeface="Times New Roman" panose="02020603050405020304" charset="0"/>
              </a:rPr>
              <a:t>______ </a:t>
            </a:r>
            <a:r>
              <a:rPr lang="en-US" altLang="zh-CN"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hot</a:t>
            </a:r>
            <a:r>
              <a:rPr lang="en-US" altLang="zh-CN"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a:t>
            </a:r>
            <a:endParaRPr sz="2500">
              <a:latin typeface="Times New Roman" panose="02020603050405020304" charset="0"/>
              <a:cs typeface="Times New Roman" panose="02020603050405020304" charset="0"/>
            </a:endParaRPr>
          </a:p>
          <a:p>
            <a:pPr eaLnBrk="1">
              <a:lnSpc>
                <a:spcPts val="27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The latest </a:t>
            </a:r>
            <a:r>
              <a:rPr sz="2500">
                <a:solidFill>
                  <a:schemeClr val="tx1"/>
                </a:solidFill>
                <a:latin typeface="Times New Roman" panose="02020603050405020304" charset="0"/>
                <a:cs typeface="Times New Roman" panose="02020603050405020304" charset="0"/>
              </a:rPr>
              <a:t>scramble</a:t>
            </a:r>
            <a:r>
              <a:rPr sz="2500">
                <a:latin typeface="Times New Roman" panose="02020603050405020304" charset="0"/>
                <a:cs typeface="Times New Roman" panose="02020603050405020304" charset="0"/>
              </a:rPr>
              <a:t> to adapt came last week as heat waves smothered parts of the United States and Europe,  sending temperatures in many </a:t>
            </a:r>
            <a:r>
              <a:rPr lang="en-US" sz="2500">
                <a:latin typeface="Times New Roman" panose="02020603050405020304" charset="0"/>
                <a:cs typeface="Times New Roman" panose="02020603050405020304" charset="0"/>
              </a:rPr>
              <a:t>____________ (</a:t>
            </a:r>
            <a:r>
              <a:rPr sz="2500">
                <a:latin typeface="Times New Roman" panose="02020603050405020304" charset="0"/>
                <a:cs typeface="Times New Roman" panose="02020603050405020304" charset="0"/>
              </a:rPr>
              <a:t>history</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temperate areas skyrocketing. In London, for instance, parts of a Victorian-era bridge </a:t>
            </a:r>
            <a:r>
              <a:rPr lang="en-US" sz="2500">
                <a:latin typeface="Times New Roman" panose="02020603050405020304" charset="0"/>
                <a:cs typeface="Times New Roman" panose="02020603050405020304" charset="0"/>
              </a:rPr>
              <a:t>____________(</a:t>
            </a:r>
            <a:r>
              <a:rPr sz="2500">
                <a:latin typeface="Times New Roman" panose="02020603050405020304" charset="0"/>
                <a:cs typeface="Times New Roman" panose="02020603050405020304" charset="0"/>
              </a:rPr>
              <a:t>wrap</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in silver insulation foil to protect the metal from cracking. Meanwhile, airport runways were damaged by the heat, </a:t>
            </a:r>
            <a:r>
              <a:rPr lang="en-US" sz="2500">
                <a:latin typeface="Times New Roman" panose="02020603050405020304" charset="0"/>
                <a:cs typeface="Times New Roman" panose="02020603050405020304" charset="0"/>
              </a:rPr>
              <a:t>________(</a:t>
            </a:r>
            <a:r>
              <a:rPr sz="2500">
                <a:latin typeface="Times New Roman" panose="02020603050405020304" charset="0"/>
                <a:cs typeface="Times New Roman" panose="02020603050405020304" charset="0"/>
              </a:rPr>
              <a:t>caus</a:t>
            </a:r>
            <a:r>
              <a:rPr lang="en-US" sz="2500">
                <a:latin typeface="Times New Roman" panose="02020603050405020304" charset="0"/>
                <a:cs typeface="Times New Roman" panose="02020603050405020304" charset="0"/>
              </a:rPr>
              <a:t>e)</a:t>
            </a:r>
            <a:r>
              <a:rPr sz="2500">
                <a:latin typeface="Times New Roman" panose="02020603050405020304" charset="0"/>
                <a:cs typeface="Times New Roman" panose="02020603050405020304" charset="0"/>
              </a:rPr>
              <a:t> widespread travel disruptions.</a:t>
            </a:r>
            <a:endParaRPr sz="2500">
              <a:latin typeface="Times New Roman" panose="02020603050405020304" charset="0"/>
              <a:cs typeface="Times New Roman" panose="02020603050405020304" charset="0"/>
            </a:endParaRPr>
          </a:p>
          <a:p>
            <a:pPr eaLnBrk="1">
              <a:lnSpc>
                <a:spcPts val="27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But experts stressed that solutions should</a:t>
            </a:r>
            <a:r>
              <a:rPr lang="en-US" sz="2500">
                <a:latin typeface="Times New Roman" panose="02020603050405020304" charset="0"/>
                <a:cs typeface="Times New Roman" panose="02020603050405020304" charset="0"/>
              </a:rPr>
              <a:t>n’</a:t>
            </a:r>
            <a:r>
              <a:rPr sz="2500">
                <a:latin typeface="Times New Roman" panose="02020603050405020304" charset="0"/>
                <a:cs typeface="Times New Roman" panose="02020603050405020304" charset="0"/>
              </a:rPr>
              <a:t>t focus solely on improving infrastructure. “</a:t>
            </a:r>
            <a:r>
              <a:rPr lang="en-US" sz="2500">
                <a:latin typeface="Times New Roman" panose="02020603050405020304" charset="0"/>
                <a:cs typeface="Times New Roman" panose="02020603050405020304" charset="0"/>
              </a:rPr>
              <a:t>___ </a:t>
            </a:r>
            <a:r>
              <a:rPr sz="2500">
                <a:latin typeface="Times New Roman" panose="02020603050405020304" charset="0"/>
                <a:cs typeface="Times New Roman" panose="02020603050405020304" charset="0"/>
              </a:rPr>
              <a:t> bottom line is: we are not going to only build our way out of this,” Samaras said. “We must </a:t>
            </a:r>
            <a:r>
              <a:rPr lang="en-US" altLang="zh-CN" sz="2800">
                <a:solidFill>
                  <a:srgbClr val="0000FF"/>
                </a:solidFill>
                <a:latin typeface="Times New Roman" panose="02020603050405020304" charset="0"/>
                <a:cs typeface="Times New Roman" panose="02020603050405020304" charset="0"/>
              </a:rPr>
              <a:t>decarbonize</a:t>
            </a:r>
            <a:r>
              <a:rPr sz="2500">
                <a:latin typeface="Times New Roman" panose="02020603050405020304" charset="0"/>
                <a:cs typeface="Times New Roman" panose="02020603050405020304" charset="0"/>
              </a:rPr>
              <a:t> our energy uses </a:t>
            </a:r>
            <a:r>
              <a:rPr lang="en-US" sz="2500">
                <a:latin typeface="Times New Roman" panose="02020603050405020304" charset="0"/>
                <a:cs typeface="Times New Roman" panose="02020603050405020304" charset="0"/>
              </a:rPr>
              <a:t>_____</a:t>
            </a:r>
            <a:r>
              <a:rPr sz="2500">
                <a:latin typeface="Times New Roman" panose="02020603050405020304" charset="0"/>
                <a:cs typeface="Times New Roman" panose="02020603050405020304" charset="0"/>
              </a:rPr>
              <a:t>learn how to remove carbon we’ve already added to the atmosphere.”</a:t>
            </a:r>
            <a:r>
              <a:rPr lang="en-US" sz="2500">
                <a:latin typeface="Times New Roman" panose="02020603050405020304" charset="0"/>
                <a:cs typeface="Times New Roman" panose="02020603050405020304" charset="0"/>
              </a:rPr>
              <a:t>  </a:t>
            </a:r>
            <a:endParaRPr lang="en-US" sz="2500">
              <a:latin typeface="Times New Roman" panose="02020603050405020304" charset="0"/>
              <a:cs typeface="Times New Roman" panose="02020603050405020304" charset="0"/>
            </a:endParaRPr>
          </a:p>
        </p:txBody>
      </p:sp>
      <p:sp>
        <p:nvSpPr>
          <p:cNvPr id="1048598" name="文本框 4"/>
          <p:cNvSpPr txBox="1"/>
          <p:nvPr/>
        </p:nvSpPr>
        <p:spPr>
          <a:xfrm>
            <a:off x="1871980" y="65405"/>
            <a:ext cx="6450330"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华盛顿邮报</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2022年7月26日  </a:t>
            </a:r>
            <a:r>
              <a:rPr lang="en-US" sz="2300" b="1">
                <a:solidFill>
                  <a:srgbClr val="ED7D31"/>
                </a:solidFill>
                <a:latin typeface="微软雅黑" panose="020B0503020204020204" charset="-122"/>
                <a:ea typeface="微软雅黑" panose="020B0503020204020204" charset="-122"/>
                <a:cs typeface="微软雅黑" panose="020B0503020204020204" charset="-122"/>
              </a:rPr>
              <a:t>E4</a:t>
            </a:r>
            <a:r>
              <a:rPr lang="zh-CN" sz="2300" b="1">
                <a:solidFill>
                  <a:srgbClr val="ED7D31"/>
                </a:solidFill>
                <a:latin typeface="微软雅黑" panose="020B0503020204020204" charset="-122"/>
                <a:ea typeface="微软雅黑" panose="020B0503020204020204" charset="-122"/>
                <a:cs typeface="微软雅黑" panose="020B0503020204020204" charset="-122"/>
              </a:rPr>
              <a:t>版面</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9" name="文本框 8"/>
          <p:cNvSpPr txBox="1"/>
          <p:nvPr/>
        </p:nvSpPr>
        <p:spPr>
          <a:xfrm>
            <a:off x="4799965" y="5949950"/>
            <a:ext cx="63500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600">
                <a:solidFill>
                  <a:srgbClr val="FF0000"/>
                </a:solidFill>
                <a:latin typeface="Times New Roman" panose="02020603050405020304" charset="0"/>
                <a:cs typeface="Times New Roman" panose="02020603050405020304" charset="0"/>
                <a:sym typeface="+mn-ea"/>
              </a:rPr>
              <a:t>and </a:t>
            </a:r>
            <a:endParaRPr lang="en-US" sz="260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5231765" y="836930"/>
            <a:ext cx="58102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on </a:t>
            </a:r>
            <a:endParaRPr lang="en-US" sz="26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2990215" y="1484630"/>
            <a:ext cx="157226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warming </a:t>
            </a:r>
            <a:endParaRPr lang="en-US" sz="26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2990215" y="4941570"/>
            <a:ext cx="129349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causing </a:t>
            </a:r>
            <a:endParaRPr lang="en-US" sz="26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6671945" y="3933190"/>
            <a:ext cx="165608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 historically </a:t>
            </a:r>
            <a:endParaRPr lang="en-US" sz="26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263525" y="5661660"/>
            <a:ext cx="67246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The</a:t>
            </a:r>
            <a:endParaRPr sz="2600">
              <a:solidFill>
                <a:srgbClr val="FF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6167755" y="3213100"/>
            <a:ext cx="100711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hotter</a:t>
            </a:r>
            <a:endParaRPr sz="2600">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9408795" y="1884680"/>
            <a:ext cx="158305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 records </a:t>
            </a:r>
            <a:endParaRPr lang="en-US" sz="2600">
              <a:solidFill>
                <a:srgbClr val="FF0000"/>
              </a:solidFill>
              <a:latin typeface="Times New Roman" panose="02020603050405020304" charset="0"/>
              <a:cs typeface="Times New Roman" panose="02020603050405020304" charset="0"/>
              <a:sym typeface="+mn-ea"/>
            </a:endParaRPr>
          </a:p>
        </p:txBody>
      </p:sp>
      <p:sp>
        <p:nvSpPr>
          <p:cNvPr id="21" name="文本框 20"/>
          <p:cNvSpPr txBox="1"/>
          <p:nvPr/>
        </p:nvSpPr>
        <p:spPr>
          <a:xfrm>
            <a:off x="9009380" y="4261485"/>
            <a:ext cx="205422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were wrapped</a:t>
            </a:r>
            <a:r>
              <a:rPr sz="2600">
                <a:latin typeface="Times New Roman" panose="02020603050405020304" charset="0"/>
                <a:cs typeface="Times New Roman" panose="02020603050405020304" charset="0"/>
                <a:sym typeface="+mn-ea"/>
              </a:rPr>
              <a:t> </a:t>
            </a:r>
            <a:endParaRPr lang="en-US" sz="2600">
              <a:solidFill>
                <a:srgbClr val="FF0000"/>
              </a:solidFill>
              <a:latin typeface="Times New Roman" panose="02020603050405020304" charset="0"/>
              <a:cs typeface="Times New Roman" panose="02020603050405020304" charset="0"/>
              <a:sym typeface="+mn-ea"/>
            </a:endParaRPr>
          </a:p>
        </p:txBody>
      </p:sp>
      <p:sp>
        <p:nvSpPr>
          <p:cNvPr id="22" name="文本框 21"/>
          <p:cNvSpPr txBox="1"/>
          <p:nvPr/>
        </p:nvSpPr>
        <p:spPr>
          <a:xfrm>
            <a:off x="10704830" y="836930"/>
            <a:ext cx="52260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as </a:t>
            </a:r>
            <a:endParaRPr lang="en-US" sz="26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9" grpId="0" bldLvl="0" animBg="1"/>
      <p:bldP spid="4"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113260" cy="607695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stark</a:t>
            </a:r>
            <a:r>
              <a:rPr lang="en-US" altLang="zh-CN" sz="2800">
                <a:latin typeface="Times New Roman" panose="02020603050405020304" charset="0"/>
                <a:ea typeface="华文中宋" panose="02010600040101010101" charset="-122"/>
                <a:cs typeface="Times New Roman" panose="02020603050405020304" charset="0"/>
                <a:sym typeface="+mn-ea"/>
              </a:rPr>
              <a:t>: very different to sth in a way that is easy to see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明显的，鲜明的</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 good weather was in stark contrast to the storms of previous weeks.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这时的好天气和前几个星期的暴风雨形成鲜明的对比。</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decarbonize</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to remove carbon from (an engine)</a:t>
            </a: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除去碳素；脱去…的碳</a:t>
            </a:r>
            <a:endPar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As the gas price rises, it pays to decarbonize, and the climate will benefit.        </a:t>
            </a:r>
            <a:r>
              <a:rPr lang="zh-CN" altLang="en-US" sz="2800">
                <a:latin typeface="Times New Roman" panose="02020603050405020304" charset="0"/>
                <a:ea typeface="华文中宋" panose="02010600040101010101" charset="-122"/>
                <a:cs typeface="Times New Roman" panose="02020603050405020304" charset="0"/>
                <a:sym typeface="+mn-ea"/>
              </a:rPr>
              <a:t>随着油价上涨就有利于减少二氧化碳气体的排放，将有助气候的改善</a:t>
            </a:r>
            <a:r>
              <a:rPr lang="zh-CN" altLang="en-US" sz="2800">
                <a:latin typeface="Times New Roman" panose="02020603050405020304" charset="0"/>
                <a:cs typeface="Times New Roman" panose="02020603050405020304" charset="0"/>
                <a:sym typeface="+mn-ea"/>
              </a:rPr>
              <a:t>。</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05410" y="6091555"/>
            <a:ext cx="12222480" cy="491490"/>
          </a:xfrm>
          <a:prstGeom prst="rect">
            <a:avLst/>
          </a:prstGeom>
          <a:noFill/>
        </p:spPr>
        <p:txBody>
          <a:bodyPr wrap="square" rtlCol="0">
            <a:spAutoFit/>
          </a:bodyPr>
          <a:lstStyle/>
          <a:p>
            <a:r>
              <a:rPr lang="en-US" sz="2600">
                <a:solidFill>
                  <a:srgbClr val="FF0000"/>
                </a:solidFill>
                <a:latin typeface="Times New Roman" panose="02020603050405020304" charset="0"/>
                <a:cs typeface="Times New Roman" panose="02020603050405020304" charset="0"/>
              </a:rPr>
              <a:t>The motivation to decarbonize might disappear if we believed we had an insurance policy.</a:t>
            </a:r>
            <a:endParaRPr lang="en-US" sz="26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75460" y="2638425"/>
            <a:ext cx="777748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城市里各社会阶层有明确的分野。</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91770" y="3644900"/>
            <a:ext cx="5328285" cy="254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595745"/>
            <a:ext cx="11895455"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75460" y="5629910"/>
            <a:ext cx="10207625" cy="521970"/>
          </a:xfrm>
          <a:prstGeom prst="rect">
            <a:avLst/>
          </a:prstGeom>
          <a:noFill/>
        </p:spPr>
        <p:txBody>
          <a:bodyPr wrap="square" rtlCol="0" anchor="t">
            <a:spAutoFit/>
          </a:bodyPr>
          <a:p>
            <a:pPr algn="l"/>
            <a:r>
              <a:rPr lang="zh-CN" sz="2800">
                <a:latin typeface="华文中宋" panose="02010600040101010101" charset="-122"/>
                <a:ea typeface="华文中宋" panose="02010600040101010101" charset="-122"/>
                <a:cs typeface="华文中宋" panose="02010600040101010101" charset="-122"/>
              </a:rPr>
              <a:t>如果我们相信我们有保险政策，那么脱碳的动机可能会消失。  </a:t>
            </a:r>
            <a:endParaRPr lang="zh-CN" sz="28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114935" y="2638425"/>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91770" y="3159125"/>
            <a:ext cx="549719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Social divisions in the city are stark.</a:t>
            </a:r>
            <a:endParaRPr lang="en-US" sz="2800"/>
          </a:p>
        </p:txBody>
      </p:sp>
      <p:sp>
        <p:nvSpPr>
          <p:cNvPr id="5" name="文本框 4"/>
          <p:cNvSpPr txBox="1"/>
          <p:nvPr/>
        </p:nvSpPr>
        <p:spPr>
          <a:xfrm>
            <a:off x="105410" y="566039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3" end="3"/>
                                            </p:txEl>
                                          </p:spTgt>
                                        </p:tgtEl>
                                        <p:attrNameLst>
                                          <p:attrName>style.visibility</p:attrName>
                                        </p:attrNameLst>
                                      </p:cBhvr>
                                      <p:to>
                                        <p:strVal val="visible"/>
                                      </p:to>
                                    </p:set>
                                    <p:animEffect transition="in" filter="wipe(down)">
                                      <p:cBhvr>
                                        <p:cTn id="10" dur="500"/>
                                        <p:tgtEl>
                                          <p:spTgt spid="104860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8" end="8"/>
                                            </p:txEl>
                                          </p:spTgt>
                                        </p:tgtEl>
                                        <p:attrNameLst>
                                          <p:attrName>style.visibility</p:attrName>
                                        </p:attrNameLst>
                                      </p:cBhvr>
                                      <p:to>
                                        <p:strVal val="visible"/>
                                      </p:to>
                                    </p:set>
                                    <p:animEffect transition="in" filter="wipe(down)">
                                      <p:cBhvr>
                                        <p:cTn id="31" dur="500"/>
                                        <p:tgtEl>
                                          <p:spTgt spid="104860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3145729"/>
                                        </p:tgtEl>
                                        <p:attrNameLst>
                                          <p:attrName>style.visibility</p:attrName>
                                        </p:attrNameLst>
                                      </p:cBhvr>
                                      <p:to>
                                        <p:strVal val="visible"/>
                                      </p:to>
                                    </p:set>
                                    <p:animEffect transition="in" filter="wipe(down)">
                                      <p:cBhvr>
                                        <p:cTn id="39" dur="500"/>
                                        <p:tgtEl>
                                          <p:spTgt spid="31457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8607"/>
                                        </p:tgtEl>
                                        <p:attrNameLst>
                                          <p:attrName>style.visibility</p:attrName>
                                        </p:attrNameLst>
                                      </p:cBhvr>
                                      <p:to>
                                        <p:strVal val="visible"/>
                                      </p:to>
                                    </p:set>
                                    <p:animEffect transition="in" filter="blinds(horizontal)">
                                      <p:cBhvr>
                                        <p:cTn id="47"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64795" y="4001770"/>
            <a:ext cx="11800205" cy="250380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40360" y="4148455"/>
            <a:ext cx="11818620" cy="1337945"/>
          </a:xfrm>
          <a:prstGeom prst="rect">
            <a:avLst/>
          </a:prstGeom>
          <a:noFill/>
        </p:spPr>
        <p:txBody>
          <a:bodyPr wrap="square">
            <a:spAutoFit/>
          </a:bodyPr>
          <a:lstStyle/>
          <a:p>
            <a:pPr algn="l"/>
            <a:r>
              <a:rPr lang="en-US" altLang="zh-CN" sz="2700">
                <a:latin typeface="Times New Roman" panose="02020603050405020304" charset="0"/>
                <a:cs typeface="Times New Roman" panose="02020603050405020304" charset="0"/>
                <a:sym typeface="+mn-ea"/>
              </a:rPr>
              <a:t>“The bottom line is: we are not going to only build our way out of this,” Samaras said. “We must decarbonize our energy uses and learn how to remove carbon we’ve already added to the atmosphere.”</a:t>
            </a:r>
            <a:endParaRPr lang="en-US" altLang="zh-CN" sz="2700">
              <a:latin typeface="Times New Roman" panose="02020603050405020304" charset="0"/>
              <a:cs typeface="Times New Roman" panose="02020603050405020304" charset="0"/>
              <a:sym typeface="+mn-ea"/>
            </a:endParaRPr>
          </a:p>
        </p:txBody>
      </p:sp>
      <p:sp>
        <p:nvSpPr>
          <p:cNvPr id="4" name="文本框 3"/>
          <p:cNvSpPr txBox="1"/>
          <p:nvPr/>
        </p:nvSpPr>
        <p:spPr>
          <a:xfrm>
            <a:off x="387985" y="5678805"/>
            <a:ext cx="893445" cy="506730"/>
          </a:xfrm>
          <a:prstGeom prst="rect">
            <a:avLst/>
          </a:prstGeom>
          <a:solidFill>
            <a:srgbClr val="0070C0"/>
          </a:solidFill>
        </p:spPr>
        <p:txBody>
          <a:bodyPr wrap="square" rtlCol="0">
            <a:spAutoFit/>
          </a:bodyPr>
          <a:lstStyle/>
          <a:p>
            <a:r>
              <a:rPr kumimoji="1" lang="zh-CN" altLang="en-US" sz="2700" b="1" dirty="0">
                <a:solidFill>
                  <a:schemeClr val="lt1"/>
                </a:solidFill>
              </a:rPr>
              <a:t>翻译</a:t>
            </a:r>
            <a:endParaRPr kumimoji="1" lang="zh-CN" altLang="en-US" sz="2700" b="1" dirty="0">
              <a:solidFill>
                <a:schemeClr val="lt1"/>
              </a:solidFill>
            </a:endParaRPr>
          </a:p>
        </p:txBody>
      </p:sp>
      <p:sp>
        <p:nvSpPr>
          <p:cNvPr id="10" name="文本框 9"/>
          <p:cNvSpPr txBox="1"/>
          <p:nvPr/>
        </p:nvSpPr>
        <p:spPr>
          <a:xfrm>
            <a:off x="1423035" y="5486400"/>
            <a:ext cx="10676255" cy="891540"/>
          </a:xfrm>
          <a:prstGeom prst="rect">
            <a:avLst/>
          </a:prstGeom>
          <a:noFill/>
        </p:spPr>
        <p:txBody>
          <a:bodyPr wrap="square" rtlCol="0">
            <a:spAutoFit/>
          </a:bodyPr>
          <a:lstStyle/>
          <a:p>
            <a:pPr algn="l">
              <a:buClrTx/>
              <a:buSzTx/>
              <a:buFontTx/>
            </a:pPr>
            <a:r>
              <a:rPr sz="2600">
                <a:latin typeface="华文中宋" panose="02010600040101010101" charset="-122"/>
                <a:ea typeface="华文中宋" panose="02010600040101010101" charset="-122"/>
                <a:cs typeface="华文中宋" panose="02010600040101010101" charset="-122"/>
              </a:rPr>
              <a:t>萨马拉斯说:</a:t>
            </a:r>
            <a:r>
              <a:rPr lang="en-US" sz="2600">
                <a:latin typeface="华文中宋" panose="02010600040101010101" charset="-122"/>
                <a:ea typeface="华文中宋" panose="02010600040101010101" charset="-122"/>
                <a:cs typeface="华文中宋" panose="02010600040101010101" charset="-122"/>
              </a:rPr>
              <a:t>“</a:t>
            </a:r>
            <a:r>
              <a:rPr sz="2600">
                <a:latin typeface="华文中宋" panose="02010600040101010101" charset="-122"/>
                <a:ea typeface="华文中宋" panose="02010600040101010101" charset="-122"/>
                <a:cs typeface="华文中宋" panose="02010600040101010101" charset="-122"/>
              </a:rPr>
              <a:t>底线是:我们不会只靠建设来解决问题。”“我们必须使能源使用脱碳，并学会如何清除我们已经向大气中添加的碳。”</a:t>
            </a:r>
            <a:endParaRPr sz="2600">
              <a:latin typeface="华文中宋" panose="02010600040101010101" charset="-122"/>
              <a:ea typeface="华文中宋" panose="02010600040101010101" charset="-122"/>
              <a:cs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67640" y="692785"/>
            <a:ext cx="11856085" cy="281622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68605" y="767715"/>
            <a:ext cx="11830685" cy="1337945"/>
          </a:xfrm>
          <a:prstGeom prst="rect">
            <a:avLst/>
          </a:prstGeom>
          <a:noFill/>
        </p:spPr>
        <p:txBody>
          <a:bodyPr wrap="square">
            <a:spAutoFit/>
          </a:bodyPr>
          <a:lstStyle/>
          <a:p>
            <a:pPr algn="l"/>
            <a:r>
              <a:rPr lang="en-US" altLang="zh-CN" sz="2700">
                <a:latin typeface="Times New Roman" panose="02020603050405020304" charset="0"/>
                <a:cs typeface="Times New Roman" panose="02020603050405020304" charset="0"/>
                <a:sym typeface="+mn-ea"/>
              </a:rPr>
              <a:t>These are just some of the damaging effects extreme heat has had on critical infras-tructure in recent years, as heat waves have become more frequent and intense — a stark reminder, experts say, of the need to adjust quickly to a warming planet. </a:t>
            </a:r>
            <a:endParaRPr lang="en-US" altLang="zh-CN" sz="2700">
              <a:latin typeface="Times New Roman" panose="02020603050405020304" charset="0"/>
              <a:cs typeface="Times New Roman" panose="02020603050405020304" charset="0"/>
              <a:sym typeface="+mn-ea"/>
            </a:endParaRPr>
          </a:p>
        </p:txBody>
      </p:sp>
      <p:sp>
        <p:nvSpPr>
          <p:cNvPr id="12" name="文本框 11"/>
          <p:cNvSpPr txBox="1"/>
          <p:nvPr/>
        </p:nvSpPr>
        <p:spPr>
          <a:xfrm>
            <a:off x="340360" y="2564765"/>
            <a:ext cx="887095" cy="506730"/>
          </a:xfrm>
          <a:prstGeom prst="rect">
            <a:avLst/>
          </a:prstGeom>
          <a:solidFill>
            <a:srgbClr val="0070C0"/>
          </a:solidFill>
        </p:spPr>
        <p:txBody>
          <a:bodyPr wrap="square" rtlCol="0">
            <a:spAutoFit/>
          </a:bodyPr>
          <a:lstStyle/>
          <a:p>
            <a:r>
              <a:rPr kumimoji="1" lang="zh-CN" altLang="en-US" sz="2700" b="1" dirty="0">
                <a:solidFill>
                  <a:schemeClr val="lt1"/>
                </a:solidFill>
              </a:rPr>
              <a:t>翻译</a:t>
            </a:r>
            <a:endParaRPr kumimoji="1" lang="zh-CN" altLang="en-US" sz="2700" b="1" dirty="0">
              <a:solidFill>
                <a:schemeClr val="lt1"/>
              </a:solidFill>
            </a:endParaRPr>
          </a:p>
        </p:txBody>
      </p:sp>
      <p:sp>
        <p:nvSpPr>
          <p:cNvPr id="14" name="文本框 13"/>
          <p:cNvSpPr txBox="1"/>
          <p:nvPr/>
        </p:nvSpPr>
        <p:spPr>
          <a:xfrm>
            <a:off x="1343660" y="2126615"/>
            <a:ext cx="10728325" cy="129159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这些只是近年来极端高温对关键基础设施造成的一些破坏性影响，因为热浪变得越来越频繁和强烈——专家说，这是一个严峻的提醒，需要迅速适应全球变暖</a:t>
            </a:r>
            <a:r>
              <a:rPr lang="zh-CN" sz="2600">
                <a:ea typeface="华文中宋" panose="02010600040101010101" charset="-122"/>
                <a:cs typeface="Times New Roman" panose="02020603050405020304" charset="0"/>
              </a:rPr>
              <a:t>。</a:t>
            </a:r>
            <a:endParaRPr lang="zh-CN" sz="26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组合 4"/>
          <p:cNvGrpSpPr/>
          <p:nvPr/>
        </p:nvGrpSpPr>
        <p:grpSpPr>
          <a:xfrm>
            <a:off x="-19082" y="609"/>
            <a:ext cx="12214284" cy="6857409"/>
            <a:chOff x="-1" y="-1"/>
            <a:chExt cx="12214282" cy="6857407"/>
          </a:xfrm>
        </p:grpSpPr>
        <p:pic>
          <p:nvPicPr>
            <p:cNvPr id="256" name="图片 101" descr="图片 101"/>
            <p:cNvPicPr>
              <a:picLocks noChangeAspect="1"/>
            </p:cNvPicPr>
            <p:nvPr/>
          </p:nvPicPr>
          <p:blipFill>
            <a:blip r:embed="rId1"/>
            <a:stretch>
              <a:fillRect/>
            </a:stretch>
          </p:blipFill>
          <p:spPr>
            <a:xfrm>
              <a:off x="501650" y="1"/>
              <a:ext cx="11228128" cy="6857406"/>
            </a:xfrm>
            <a:prstGeom prst="rect">
              <a:avLst/>
            </a:prstGeom>
            <a:ln w="12700" cap="flat">
              <a:noFill/>
              <a:miter lim="400000"/>
              <a:headEnd/>
              <a:tailEnd/>
            </a:ln>
            <a:effectLst/>
          </p:spPr>
        </p:pic>
        <p:sp>
          <p:nvSpPr>
            <p:cNvPr id="257" name="矩形 2"/>
            <p:cNvSpPr/>
            <p:nvPr/>
          </p:nvSpPr>
          <p:spPr>
            <a:xfrm>
              <a:off x="-2" y="-2"/>
              <a:ext cx="514369"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sp>
          <p:nvSpPr>
            <p:cNvPr id="258" name="矩形 3"/>
            <p:cNvSpPr/>
            <p:nvPr/>
          </p:nvSpPr>
          <p:spPr>
            <a:xfrm>
              <a:off x="11699912" y="-2"/>
              <a:ext cx="514370"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grpSp>
      <p:sp>
        <p:nvSpPr>
          <p:cNvPr id="260" name="文本框 1"/>
          <p:cNvSpPr txBox="1"/>
          <p:nvPr/>
        </p:nvSpPr>
        <p:spPr>
          <a:xfrm>
            <a:off x="3142282" y="4930673"/>
            <a:ext cx="5907435" cy="1936750"/>
          </a:xfrm>
          <a:prstGeom prst="rect">
            <a:avLst/>
          </a:prstGeom>
          <a:ln w="12700">
            <a:miter lim="400000"/>
          </a:ln>
        </p:spPr>
        <p:txBody>
          <a:bodyPr lIns="45718" tIns="45718" rIns="45718" bIns="45718">
            <a:spAutoFit/>
          </a:bodyPr>
          <a:lstStyle/>
          <a:p>
            <a:pPr algn="ctr">
              <a:defRPr sz="8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t>The </a:t>
            </a:r>
            <a:r>
              <a:rPr lang="en-US"/>
              <a:t>World</a:t>
            </a:r>
            <a:endParaRPr sz="4000"/>
          </a:p>
          <a:p>
            <a:pPr algn="ctr">
              <a:defRPr sz="4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rPr lang="en-US"/>
              <a:t>July 16th</a:t>
            </a:r>
            <a:r>
              <a:t>-</a:t>
            </a:r>
            <a:r>
              <a:rPr lang="en-US"/>
              <a:t>31st</a:t>
            </a:r>
            <a:r>
              <a:t>,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62275" y="154940"/>
            <a:ext cx="6269355" cy="553085"/>
          </a:xfrm>
          <a:prstGeom prst="rect">
            <a:avLst/>
          </a:prstGeom>
          <a:noFill/>
        </p:spPr>
        <p:txBody>
          <a:bodyPr wrap="none" rtlCol="0" anchor="t">
            <a:spAutoFit/>
          </a:bodyPr>
          <a:p>
            <a:pPr algn="ct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5. BBC新闻听写填空 0</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7</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22</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/22      </a:t>
            </a:r>
            <a:endPar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endParaRPr>
          </a:p>
        </p:txBody>
      </p:sp>
      <p:pic>
        <p:nvPicPr>
          <p:cNvPr id="101" name="图片 100"/>
          <p:cNvPicPr>
            <a:picLocks noChangeAspect="1"/>
          </p:cNvPicPr>
          <p:nvPr/>
        </p:nvPicPr>
        <p:blipFill>
          <a:blip r:embed="rId1"/>
          <a:stretch>
            <a:fillRect/>
          </a:stretch>
        </p:blipFill>
        <p:spPr>
          <a:xfrm>
            <a:off x="848995" y="889635"/>
            <a:ext cx="10495280" cy="590359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文本框 15"/>
          <p:cNvSpPr txBox="1"/>
          <p:nvPr/>
        </p:nvSpPr>
        <p:spPr>
          <a:xfrm>
            <a:off x="47625" y="476885"/>
            <a:ext cx="11972290" cy="6091555"/>
          </a:xfrm>
          <a:prstGeom prst="rect">
            <a:avLst/>
          </a:prstGeom>
          <a:ln w="12700">
            <a:miter lim="400000"/>
          </a:ln>
        </p:spPr>
        <p:txBody>
          <a:bodyPr wrap="square"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 embattled Italian Prime Minister Mario Draghi has won a </a:t>
            </a:r>
            <a:r>
              <a:rPr lang="en-US" sz="2600">
                <a:latin typeface="Times New Roman" panose="02020603050405020304" charset="0"/>
                <a:cs typeface="Times New Roman" panose="02020603050405020304" charset="0"/>
              </a:rPr>
              <a:t>__________ </a:t>
            </a:r>
            <a:r>
              <a:rPr sz="2600">
                <a:latin typeface="Times New Roman" panose="02020603050405020304" charset="0"/>
                <a:cs typeface="Times New Roman" panose="02020603050405020304" charset="0"/>
              </a:rPr>
              <a:t>motion in the senate but three parties from his coalition </a:t>
            </a:r>
            <a:r>
              <a:rPr lang="en-US" altLang="zh-CN" sz="2600">
                <a:solidFill>
                  <a:srgbClr val="3333FF"/>
                </a:solidFill>
                <a:latin typeface="Times New Roman" panose="02020603050405020304" charset="0"/>
                <a:ea typeface="+mj-ea"/>
                <a:cs typeface="Times New Roman" panose="02020603050405020304" charset="0"/>
              </a:rPr>
              <a:t>boycott</a:t>
            </a:r>
            <a:r>
              <a:rPr sz="2600">
                <a:latin typeface="Times New Roman" panose="02020603050405020304" charset="0"/>
                <a:cs typeface="Times New Roman" panose="02020603050405020304" charset="0"/>
              </a:rPr>
              <a:t>ed the vote, which the BBC Rome correspondent says means he will be forced to </a:t>
            </a:r>
            <a:r>
              <a:rPr lang="en-US" sz="2600">
                <a:latin typeface="Times New Roman" panose="02020603050405020304" charset="0"/>
                <a:cs typeface="Times New Roman" panose="02020603050405020304" charset="0"/>
              </a:rPr>
              <a:t>______ </a:t>
            </a:r>
            <a:r>
              <a:rPr sz="2600">
                <a:latin typeface="Times New Roman" panose="02020603050405020304" charset="0"/>
                <a:cs typeface="Times New Roman" panose="02020603050405020304" charset="0"/>
              </a:rPr>
              <a:t>probably on Thursday.</a:t>
            </a:r>
            <a:endParaRPr sz="26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Prosecutors in Mexico city have announced that eight </a:t>
            </a:r>
            <a:r>
              <a:rPr lang="en-US" sz="2600">
                <a:latin typeface="Times New Roman" panose="02020603050405020304" charset="0"/>
                <a:cs typeface="Times New Roman" panose="02020603050405020304" charset="0"/>
              </a:rPr>
              <a:t>_______________________</a:t>
            </a:r>
            <a:r>
              <a:rPr sz="2600">
                <a:latin typeface="Times New Roman" panose="02020603050405020304" charset="0"/>
                <a:cs typeface="Times New Roman" panose="02020603050405020304" charset="0"/>
              </a:rPr>
              <a:t> will face trial for their role in the collapse of a metro overpass last year in which 26 people died. The elevated track collapsed under </a:t>
            </a:r>
            <a:r>
              <a:rPr lang="en-US" sz="2600">
                <a:latin typeface="Times New Roman" panose="02020603050405020304" charset="0"/>
                <a:cs typeface="Times New Roman" panose="02020603050405020304" charset="0"/>
              </a:rPr>
              <a:t>________________________</a:t>
            </a:r>
            <a:r>
              <a:rPr sz="2600">
                <a:latin typeface="Times New Roman" panose="02020603050405020304" charset="0"/>
                <a:cs typeface="Times New Roman" panose="02020603050405020304" charset="0"/>
              </a:rPr>
              <a:t> near the Oliver station.</a:t>
            </a:r>
            <a:endParaRPr sz="26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President Biden has </a:t>
            </a:r>
            <a:r>
              <a:rPr lang="en-US" altLang="zh-CN" sz="2600">
                <a:solidFill>
                  <a:srgbClr val="3333FF"/>
                </a:solidFill>
                <a:latin typeface="Times New Roman" panose="02020603050405020304" charset="0"/>
                <a:ea typeface="+mj-ea"/>
                <a:cs typeface="Times New Roman" panose="02020603050405020304" charset="0"/>
              </a:rPr>
              <a:t>unveil</a:t>
            </a:r>
            <a:r>
              <a:rPr sz="2600">
                <a:latin typeface="Times New Roman" panose="02020603050405020304" charset="0"/>
                <a:cs typeface="Times New Roman" panose="02020603050405020304" charset="0"/>
              </a:rPr>
              <a:t>ed new executive steps to </a:t>
            </a:r>
            <a:r>
              <a:rPr lang="en-US" sz="2600">
                <a:latin typeface="Times New Roman" panose="02020603050405020304" charset="0"/>
                <a:cs typeface="Times New Roman" panose="02020603050405020304" charset="0"/>
              </a:rPr>
              <a:t>___________________</a:t>
            </a:r>
            <a:r>
              <a:rPr sz="2600">
                <a:latin typeface="Times New Roman" panose="02020603050405020304" charset="0"/>
                <a:cs typeface="Times New Roman" panose="02020603050405020304" charset="0"/>
              </a:rPr>
              <a:t> which he described as an existential threat to the nation and the world. 2.3 billion dollars will go to the expanding of </a:t>
            </a:r>
            <a:r>
              <a:rPr lang="en-US" sz="2600">
                <a:latin typeface="Times New Roman" panose="02020603050405020304" charset="0"/>
                <a:cs typeface="Times New Roman" panose="02020603050405020304" charset="0"/>
              </a:rPr>
              <a:t>___________</a:t>
            </a:r>
            <a:r>
              <a:rPr sz="2600">
                <a:latin typeface="Times New Roman" panose="02020603050405020304" charset="0"/>
                <a:cs typeface="Times New Roman" panose="02020603050405020304" charset="0"/>
              </a:rPr>
              <a:t> and helping low-income families pay for </a:t>
            </a:r>
            <a:r>
              <a:rPr lang="en-US" sz="2600">
                <a:latin typeface="Times New Roman" panose="02020603050405020304" charset="0"/>
                <a:cs typeface="Times New Roman" panose="02020603050405020304" charset="0"/>
              </a:rPr>
              <a:t>________________</a:t>
            </a:r>
            <a:r>
              <a:rPr sz="2600">
                <a:latin typeface="Times New Roman" panose="02020603050405020304" charset="0"/>
                <a:cs typeface="Times New Roman" panose="02020603050405020304" charset="0"/>
              </a:rPr>
              <a:t> costs. There’s also support for the offshore wind industry.</a:t>
            </a:r>
            <a:endParaRPr sz="26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 director of the CIA William Burns says Russian gains in Ukraine have come </a:t>
            </a:r>
            <a:r>
              <a:rPr lang="en-US" sz="2600">
                <a:latin typeface="Times New Roman" panose="02020603050405020304" charset="0"/>
                <a:cs typeface="Times New Roman" panose="02020603050405020304" charset="0"/>
              </a:rPr>
              <a:t>____________</a:t>
            </a:r>
            <a:r>
              <a:rPr sz="2600">
                <a:latin typeface="Times New Roman" panose="02020603050405020304" charset="0"/>
                <a:cs typeface="Times New Roman" panose="02020603050405020304" charset="0"/>
              </a:rPr>
              <a:t>. He said US Intelligence estimates about 15,000 Russian troops have been killed over the past five months with three times more </a:t>
            </a:r>
            <a:r>
              <a:rPr lang="en-US" sz="2600">
                <a:latin typeface="Times New Roman" panose="02020603050405020304" charset="0"/>
                <a:cs typeface="Times New Roman" panose="02020603050405020304" charset="0"/>
              </a:rPr>
              <a:t>________</a:t>
            </a:r>
            <a:r>
              <a:rPr sz="2600">
                <a:latin typeface="Times New Roman" panose="02020603050405020304" charset="0"/>
                <a:cs typeface="Times New Roman" panose="02020603050405020304" charset="0"/>
              </a:rPr>
              <a:t>with Ukrainian losses </a:t>
            </a:r>
            <a:r>
              <a:rPr lang="en-US" sz="2600">
                <a:latin typeface="Times New Roman" panose="02020603050405020304" charset="0"/>
                <a:cs typeface="Times New Roman" panose="02020603050405020304" charset="0"/>
              </a:rPr>
              <a:t>___________</a:t>
            </a:r>
            <a:r>
              <a:rPr sz="2600">
                <a:latin typeface="Times New Roman" panose="02020603050405020304" charset="0"/>
                <a:cs typeface="Times New Roman" panose="02020603050405020304" charset="0"/>
              </a:rPr>
              <a:t>.</a:t>
            </a:r>
            <a:endParaRPr sz="2600">
              <a:latin typeface="Times New Roman" panose="02020603050405020304" charset="0"/>
              <a:cs typeface="Times New Roman" panose="02020603050405020304" charset="0"/>
            </a:endParaRPr>
          </a:p>
        </p:txBody>
      </p:sp>
      <p:pic>
        <p:nvPicPr>
          <p:cNvPr id="304" name="AP News Minute 03.15.22" descr="AP News Minute 03.15.22"/>
          <p:cNvPicPr/>
          <p:nvPr>
            <a:audioFile r:link="rId1"/>
            <p:extLst>
              <p:ext uri="{DAA4B4D4-6D71-4841-9C94-3DE7FCFB9230}">
                <p14:media xmlns:p14="http://schemas.microsoft.com/office/powerpoint/2010/main" r:embed="rId2"/>
              </p:ext>
            </p:extLst>
          </p:nvPr>
        </p:nvPicPr>
        <p:blipFill>
          <a:blip r:embed="rId3"/>
          <a:stretch>
            <a:fillRect/>
          </a:stretch>
        </p:blipFill>
        <p:spPr>
          <a:xfrm>
            <a:off x="11562080" y="6238875"/>
            <a:ext cx="1" cy="1"/>
          </a:xfrm>
          <a:prstGeom prst="rect">
            <a:avLst/>
          </a:prstGeom>
          <a:ln w="12700">
            <a:miter lim="400000"/>
            <a:headEnd/>
            <a:tailEnd/>
          </a:ln>
        </p:spPr>
      </p:pic>
      <p:sp>
        <p:nvSpPr>
          <p:cNvPr id="2" name="文本框 16"/>
          <p:cNvSpPr txBox="1"/>
          <p:nvPr/>
        </p:nvSpPr>
        <p:spPr>
          <a:xfrm>
            <a:off x="0" y="0"/>
            <a:ext cx="1326515" cy="428625"/>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2200"/>
              <a:t>听力填空</a:t>
            </a:r>
            <a:r>
              <a:rPr lang="en-US" sz="2200"/>
              <a:t> </a:t>
            </a:r>
            <a:endParaRPr lang="en-US" sz="2200"/>
          </a:p>
        </p:txBody>
      </p:sp>
      <p:pic>
        <p:nvPicPr>
          <p:cNvPr id="3" name="BBC 07.22.22">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11352530" y="6165850"/>
            <a:ext cx="619125" cy="619125"/>
          </a:xfrm>
          <a:prstGeom prst="rect">
            <a:avLst/>
          </a:prstGeom>
        </p:spPr>
      </p:pic>
      <p:sp>
        <p:nvSpPr>
          <p:cNvPr id="23" name="文本框 22"/>
          <p:cNvSpPr txBox="1"/>
          <p:nvPr/>
        </p:nvSpPr>
        <p:spPr>
          <a:xfrm>
            <a:off x="8830310" y="572135"/>
            <a:ext cx="188214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confidence </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7" name="文本框 26"/>
          <p:cNvSpPr txBox="1"/>
          <p:nvPr/>
        </p:nvSpPr>
        <p:spPr>
          <a:xfrm>
            <a:off x="7678420" y="1701165"/>
            <a:ext cx="429704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former government officials</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8" name="文本框 27"/>
          <p:cNvSpPr txBox="1"/>
          <p:nvPr/>
        </p:nvSpPr>
        <p:spPr>
          <a:xfrm>
            <a:off x="6527165" y="2493010"/>
            <a:ext cx="387985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the weight of a passing train</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9" name="文本框 28"/>
          <p:cNvSpPr txBox="1"/>
          <p:nvPr/>
        </p:nvSpPr>
        <p:spPr>
          <a:xfrm>
            <a:off x="7536180" y="3284855"/>
            <a:ext cx="317627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address climate change</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30" name="文本框 29"/>
          <p:cNvSpPr txBox="1"/>
          <p:nvPr/>
        </p:nvSpPr>
        <p:spPr>
          <a:xfrm>
            <a:off x="191135" y="5300980"/>
            <a:ext cx="189738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at a great cost</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31" name="文本框 30"/>
          <p:cNvSpPr txBox="1"/>
          <p:nvPr/>
        </p:nvSpPr>
        <p:spPr>
          <a:xfrm>
            <a:off x="7321550" y="5701030"/>
            <a:ext cx="212090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wounded </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32" name="文本框 31"/>
          <p:cNvSpPr txBox="1"/>
          <p:nvPr/>
        </p:nvSpPr>
        <p:spPr>
          <a:xfrm>
            <a:off x="2424430" y="4077335"/>
            <a:ext cx="199771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flood control</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33" name="文本框 32"/>
          <p:cNvSpPr txBox="1"/>
          <p:nvPr/>
        </p:nvSpPr>
        <p:spPr>
          <a:xfrm>
            <a:off x="119380" y="4509135"/>
            <a:ext cx="299974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heating and cooling</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34" name="文本框 33"/>
          <p:cNvSpPr txBox="1"/>
          <p:nvPr/>
        </p:nvSpPr>
        <p:spPr>
          <a:xfrm>
            <a:off x="6383655" y="1341120"/>
            <a:ext cx="108331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resign </a:t>
            </a:r>
            <a:endParaRPr kumimoji="0" 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35" name="文本框 34"/>
          <p:cNvSpPr txBox="1"/>
          <p:nvPr/>
        </p:nvSpPr>
        <p:spPr>
          <a:xfrm>
            <a:off x="178435" y="6094095"/>
            <a:ext cx="212090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a little lower</a:t>
            </a:r>
            <a:endParaRPr kumimoji="0" lang="zh-CN" altLang="en-US" sz="26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0">
              <p:cMediaNode numSld="1" showWhenStopped="0">
                <p:cTn id="53" fill="hold" display="0">
                  <p:stCondLst>
                    <p:cond delay="indefinite"/>
                  </p:stCondLst>
                </p:cTn>
                <p:tgtEl>
                  <p:spTgt spid="304"/>
                </p:tgtEl>
              </p:cMediaNode>
            </p:audio>
            <p:audio>
              <p:cMediaNode>
                <p:cTn id="54" fill="hold" display="1">
                  <p:stCondLst>
                    <p:cond delay="indefinite"/>
                  </p:stCondLst>
                  <p:endCondLst>
                    <p:cond evt="onStopAudio">
                      <p:tgtEl>
                        <p:sldTgt/>
                      </p:tgtEl>
                    </p:cond>
                  </p:endCondLst>
                </p:cTn>
                <p:tgtEl>
                  <p:spTgt spid="3"/>
                </p:tgtEl>
              </p:cMediaNode>
            </p:audio>
          </p:childTnLst>
        </p:cTn>
      </p:par>
    </p:tnLst>
    <p:bldLst>
      <p:bldP spid="23"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46990" y="542290"/>
            <a:ext cx="12178030" cy="504571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3333FF"/>
                </a:solidFill>
                <a:latin typeface="Times New Roman" panose="02020603050405020304" charset="0"/>
                <a:cs typeface="Times New Roman" panose="02020603050405020304" charset="0"/>
                <a:sym typeface="+mn-ea"/>
              </a:rPr>
              <a:t>boycott</a:t>
            </a:r>
            <a:r>
              <a:rPr lang="en-US" altLang="zh-CN" sz="2800">
                <a:latin typeface="Times New Roman" panose="02020603050405020304" charset="0"/>
                <a:ea typeface="华文中宋" panose="02010600040101010101" charset="-122"/>
                <a:cs typeface="Times New Roman" panose="02020603050405020304" charset="0"/>
                <a:sym typeface="+mn-ea"/>
              </a:rPr>
              <a:t>: to refuse to buy, use or take part in sth as a way of protesting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拒绝购买（或使用、参加）；抵制</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The main opposition parties are boycotting the elections.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主要反对党都抵制此次选举</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zh-CN" altLang="en-US"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mj-ea"/>
            </a:pPr>
            <a:r>
              <a:rPr lang="en-US" altLang="zh-CN" sz="28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unveil</a:t>
            </a:r>
            <a:r>
              <a:rPr lang="en-US" altLang="zh-CN" sz="2800"/>
              <a:t>:</a:t>
            </a:r>
            <a:r>
              <a:rPr lang="en-US" altLang="zh-CN" sz="2800">
                <a:latin typeface="Times New Roman" panose="02020603050405020304" charset="0"/>
                <a:cs typeface="Times New Roman" panose="02020603050405020304" charset="0"/>
              </a:rPr>
              <a:t> to show or introduce a new plan, product, etc. to the public for the first time    </a:t>
            </a:r>
            <a:r>
              <a:rPr lang="zh-CN" altLang="en-US" sz="2800">
                <a:latin typeface="Times New Roman" panose="02020603050405020304" charset="0"/>
                <a:ea typeface="华文中宋" panose="02010600040101010101" charset="-122"/>
                <a:cs typeface="Times New Roman" panose="02020603050405020304" charset="0"/>
              </a:rPr>
              <a:t>（首次）展示，介绍，推出；将</a:t>
            </a:r>
            <a:r>
              <a:rPr lang="en-US" altLang="zh-CN" sz="2800">
                <a:latin typeface="Times New Roman" panose="02020603050405020304" charset="0"/>
                <a:ea typeface="华文中宋" panose="02010600040101010101" charset="-122"/>
                <a:cs typeface="Times New Roman" panose="02020603050405020304" charset="0"/>
              </a:rPr>
              <a:t>……</a:t>
            </a:r>
            <a:r>
              <a:rPr lang="zh-CN" altLang="en-US" sz="2800">
                <a:latin typeface="Times New Roman" panose="02020603050405020304" charset="0"/>
                <a:ea typeface="华文中宋" panose="02010600040101010101" charset="-122"/>
                <a:cs typeface="Times New Roman" panose="02020603050405020304" charset="0"/>
              </a:rPr>
              <a:t>公之于众</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 The will be unveiling their new models at the Motor Show.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ea typeface="华文中宋" panose="02010600040101010101" charset="-122"/>
                <a:sym typeface="+mn-ea"/>
              </a:rPr>
              <a:t>       </a:t>
            </a:r>
            <a:r>
              <a:rPr lang="zh-CN" altLang="en-US" sz="2800">
                <a:ea typeface="华文中宋" panose="02010600040101010101" charset="-122"/>
                <a:sym typeface="+mn-ea"/>
              </a:rPr>
              <a:t>他们将在汽车大展上首次推出自己的新型汽车</a:t>
            </a:r>
            <a:r>
              <a:rPr sz="2800">
                <a:ea typeface="华文中宋" panose="02010600040101010101" charset="-122"/>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67310" y="6165850"/>
            <a:ext cx="10076180"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Companies from across Europe are here to unveil their latest models.</a:t>
            </a:r>
            <a:endParaRPr lang="zh-CN" altLang="en-US"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960880" y="2600325"/>
            <a:ext cx="7439025" cy="521970"/>
          </a:xfrm>
          <a:prstGeom prst="rect">
            <a:avLst/>
          </a:prstGeom>
          <a:noFill/>
        </p:spPr>
        <p:txBody>
          <a:bodyPr wrap="square" rtlCol="0" anchor="t">
            <a:spAutoFit/>
          </a:bodyPr>
          <a:lstStyle/>
          <a:p>
            <a:r>
              <a:rPr lang="zh-CN" altLang="en-US" sz="2800">
                <a:ea typeface="华文中宋" panose="02010600040101010101" charset="-122"/>
              </a:rPr>
              <a:t>我们正呼吁大家抵制雇佣童工的公司的产品。  </a:t>
            </a:r>
            <a:endParaRPr lang="zh-CN" altLang="en-US" sz="2800">
              <a:ea typeface="华文中宋" panose="02010600040101010101" charset="-122"/>
            </a:endParaRPr>
          </a:p>
        </p:txBody>
      </p:sp>
      <p:cxnSp>
        <p:nvCxnSpPr>
          <p:cNvPr id="3145728" name="直接连接符 8"/>
          <p:cNvCxnSpPr/>
          <p:nvPr/>
        </p:nvCxnSpPr>
        <p:spPr>
          <a:xfrm flipV="1">
            <a:off x="67310" y="3573145"/>
            <a:ext cx="11069320" cy="165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05410" y="6669405"/>
            <a:ext cx="9951085" cy="44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960880" y="5660390"/>
            <a:ext cx="8206740" cy="521970"/>
          </a:xfrm>
          <a:prstGeom prst="rect">
            <a:avLst/>
          </a:prstGeom>
          <a:noFill/>
        </p:spPr>
        <p:txBody>
          <a:bodyPr wrap="square" rtlCol="0" anchor="t">
            <a:spAutoFit/>
          </a:bodyPr>
          <a:p>
            <a:pPr algn="l"/>
            <a:r>
              <a:rPr sz="2800">
                <a:ea typeface="华文中宋" panose="02010600040101010101" charset="-122"/>
                <a:sym typeface="+mn-ea"/>
              </a:rPr>
              <a:t>全欧洲的公司都来到这里展示其最新款产品。</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39065" y="2600325"/>
            <a:ext cx="1605280"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46990" y="3139440"/>
            <a:ext cx="1129982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algn="l"/>
            <a:r>
              <a:rPr lang="en-US" sz="2800"/>
              <a:t>We are asking people to boycott goods from companies that use child labour.</a:t>
            </a:r>
            <a:endParaRPr lang="en-US" sz="2800"/>
          </a:p>
        </p:txBody>
      </p:sp>
      <p:sp>
        <p:nvSpPr>
          <p:cNvPr id="5" name="文本框 4"/>
          <p:cNvSpPr txBox="1"/>
          <p:nvPr/>
        </p:nvSpPr>
        <p:spPr>
          <a:xfrm>
            <a:off x="119380" y="5661025"/>
            <a:ext cx="1624965"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3" end="3"/>
                                            </p:txEl>
                                          </p:spTgt>
                                        </p:tgtEl>
                                        <p:attrNameLst>
                                          <p:attrName>style.visibility</p:attrName>
                                        </p:attrNameLst>
                                      </p:cBhvr>
                                      <p:to>
                                        <p:strVal val="visible"/>
                                      </p:to>
                                    </p:set>
                                    <p:animEffect transition="in" filter="wipe(down)">
                                      <p:cBhvr>
                                        <p:cTn id="10" dur="500"/>
                                        <p:tgtEl>
                                          <p:spTgt spid="104860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文本框 8"/>
          <p:cNvSpPr txBox="1"/>
          <p:nvPr/>
        </p:nvSpPr>
        <p:spPr>
          <a:xfrm>
            <a:off x="279400" y="981710"/>
            <a:ext cx="11714480" cy="1337945"/>
          </a:xfrm>
          <a:prstGeom prst="rect">
            <a:avLst/>
          </a:prstGeom>
          <a:ln w="12700">
            <a:miter lim="400000"/>
          </a:ln>
        </p:spPr>
        <p:txBody>
          <a:bodyPr wrap="square" lIns="45719" rIns="45719">
            <a:spAutoFit/>
          </a:bodyPr>
          <a:lstStyle>
            <a:lvl1pPr>
              <a:defRPr sz="2800">
                <a:latin typeface="Times New Roman" panose="02020603050405020304"/>
                <a:ea typeface="Times New Roman" panose="02020603050405020304"/>
                <a:cs typeface="Times New Roman" panose="02020603050405020304"/>
                <a:sym typeface="Times New Roman" panose="02020603050405020304"/>
              </a:defRPr>
            </a:lvl1pPr>
          </a:lstStyle>
          <a:p>
            <a:r>
              <a:rPr sz="2700"/>
              <a:t>Prosecutors in Mexico city have announced that eight former government officials will face trial for their role in the collapse of a metro overpass last year in which 26 people died.</a:t>
            </a:r>
            <a:endParaRPr sz="2700"/>
          </a:p>
        </p:txBody>
      </p:sp>
      <p:sp>
        <p:nvSpPr>
          <p:cNvPr id="291" name="文本框 16"/>
          <p:cNvSpPr txBox="1"/>
          <p:nvPr/>
        </p:nvSpPr>
        <p:spPr>
          <a:xfrm>
            <a:off x="0" y="-1"/>
            <a:ext cx="1670050" cy="521970"/>
          </a:xfrm>
          <a:prstGeom prst="rect">
            <a:avLst/>
          </a:prstGeom>
          <a:solidFill>
            <a:schemeClr val="accent6"/>
          </a:solidFill>
          <a:ln w="12700">
            <a:miter lim="400000"/>
          </a:ln>
        </p:spPr>
        <p:txBody>
          <a:bodyPr lIns="45719" rIns="45719">
            <a:spAutoFit/>
          </a:bodyPr>
          <a:lstStyle>
            <a:lvl1pPr algn="ctr">
              <a:defRPr sz="2800" b="1">
                <a:solidFill>
                  <a:srgbClr val="FFFFFF"/>
                </a:solidFill>
                <a:latin typeface="+mn-lt"/>
                <a:ea typeface="+mn-ea"/>
                <a:cs typeface="+mn-cs"/>
                <a:sym typeface="Helvetica"/>
              </a:defRPr>
            </a:lvl1pPr>
          </a:lstStyle>
          <a:p>
            <a:pPr>
              <a:defRPr>
                <a:latin typeface="+mj-lt"/>
                <a:ea typeface="+mj-ea"/>
                <a:cs typeface="+mj-cs"/>
                <a:sym typeface="Calibri" panose="020F0502020204030204"/>
              </a:defRPr>
            </a:pPr>
            <a:r>
              <a:rPr>
                <a:latin typeface="微软雅黑" panose="020B0503020204020204" charset="-122"/>
                <a:ea typeface="微软雅黑" panose="020B0503020204020204" charset="-122"/>
                <a:cs typeface="+mn-cs"/>
                <a:sym typeface="Helvetica"/>
              </a:rPr>
              <a:t>句子翻译</a:t>
            </a:r>
            <a:endParaRPr>
              <a:latin typeface="微软雅黑" panose="020B0503020204020204" charset="-122"/>
              <a:ea typeface="微软雅黑" panose="020B0503020204020204" charset="-122"/>
              <a:cs typeface="+mn-cs"/>
              <a:sym typeface="Helvetica"/>
            </a:endParaRPr>
          </a:p>
        </p:txBody>
      </p:sp>
      <p:sp>
        <p:nvSpPr>
          <p:cNvPr id="296" name="文本框 1"/>
          <p:cNvSpPr txBox="1"/>
          <p:nvPr/>
        </p:nvSpPr>
        <p:spPr>
          <a:xfrm>
            <a:off x="263525" y="2493010"/>
            <a:ext cx="905510" cy="460375"/>
          </a:xfrm>
          <a:prstGeom prst="rect">
            <a:avLst/>
          </a:prstGeom>
          <a:solidFill>
            <a:srgbClr val="0070C0"/>
          </a:solidFill>
          <a:ln w="12700">
            <a:miter lim="400000"/>
          </a:ln>
        </p:spPr>
        <p:txBody>
          <a:bodyPr wrap="square" lIns="45719" rIns="45719">
            <a:spAutoFit/>
          </a:bodyPr>
          <a:lstStyle>
            <a:lvl1pPr algn="ctr">
              <a:defRPr sz="2400" b="1">
                <a:solidFill>
                  <a:srgbClr val="FFFFFF"/>
                </a:solidFill>
                <a:latin typeface="+mn-lt"/>
                <a:ea typeface="+mn-ea"/>
                <a:cs typeface="+mn-cs"/>
                <a:sym typeface="Helvetica"/>
              </a:defRPr>
            </a:lvl1pPr>
          </a:lstStyle>
          <a:p>
            <a:pPr>
              <a:defRPr>
                <a:latin typeface="+mj-lt"/>
                <a:ea typeface="+mj-ea"/>
                <a:cs typeface="+mj-cs"/>
                <a:sym typeface="Calibri" panose="020F0502020204030204"/>
              </a:defRPr>
            </a:pPr>
            <a:r>
              <a:rPr>
                <a:latin typeface="微软雅黑" panose="020B0503020204020204" charset="-122"/>
                <a:ea typeface="微软雅黑" panose="020B0503020204020204" charset="-122"/>
                <a:cs typeface="+mn-cs"/>
                <a:sym typeface="Helvetica"/>
              </a:rPr>
              <a:t>翻译</a:t>
            </a:r>
            <a:endParaRPr>
              <a:latin typeface="微软雅黑" panose="020B0503020204020204" charset="-122"/>
              <a:ea typeface="微软雅黑" panose="020B0503020204020204" charset="-122"/>
              <a:cs typeface="+mn-cs"/>
              <a:sym typeface="Helvetica"/>
            </a:endParaRPr>
          </a:p>
        </p:txBody>
      </p:sp>
      <p:sp>
        <p:nvSpPr>
          <p:cNvPr id="297" name="圆角矩形 3"/>
          <p:cNvSpPr/>
          <p:nvPr/>
        </p:nvSpPr>
        <p:spPr>
          <a:xfrm>
            <a:off x="142875" y="869950"/>
            <a:ext cx="11928475" cy="2655570"/>
          </a:xfrm>
          <a:prstGeom prst="roundRect">
            <a:avLst>
              <a:gd name="adj" fmla="val 14620"/>
            </a:avLst>
          </a:prstGeom>
          <a:ln w="63500">
            <a:solidFill>
              <a:schemeClr val="accent2"/>
            </a:solidFill>
          </a:ln>
        </p:spPr>
        <p:txBody>
          <a:bodyPr lIns="0" tIns="0" rIns="0" bIns="0"/>
          <a:lstStyle/>
          <a:p/>
        </p:txBody>
      </p:sp>
      <p:sp>
        <p:nvSpPr>
          <p:cNvPr id="298" name="文本框 9"/>
          <p:cNvSpPr txBox="1"/>
          <p:nvPr/>
        </p:nvSpPr>
        <p:spPr>
          <a:xfrm>
            <a:off x="1311275" y="2493010"/>
            <a:ext cx="10765155" cy="810260"/>
          </a:xfrm>
          <a:prstGeom prst="rect">
            <a:avLst/>
          </a:prstGeom>
          <a:ln w="12700">
            <a:miter lim="400000"/>
          </a:ln>
        </p:spPr>
        <p:txBody>
          <a:bodyPr wrap="square" lIns="45719" rIns="45719">
            <a:spAutoFit/>
          </a:bodyPr>
          <a:lstStyle>
            <a:lvl1pPr>
              <a:lnSpc>
                <a:spcPct val="90000"/>
              </a:lnSpc>
              <a:spcBef>
                <a:spcPts val="1000"/>
              </a:spcBef>
              <a:defRPr sz="24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sz="2600"/>
              <a:t>墨西哥城检察官宣布，8名前政府官员将因</a:t>
            </a:r>
            <a:r>
              <a:rPr lang="zh-CN" sz="2600"/>
              <a:t>在</a:t>
            </a:r>
            <a:r>
              <a:rPr sz="2600"/>
              <a:t>去年</a:t>
            </a:r>
            <a:r>
              <a:rPr sz="2600">
                <a:sym typeface="+mn-ea"/>
              </a:rPr>
              <a:t>导致26人死亡</a:t>
            </a:r>
            <a:r>
              <a:rPr lang="zh-CN" sz="2600">
                <a:sym typeface="+mn-ea"/>
              </a:rPr>
              <a:t>的</a:t>
            </a:r>
            <a:r>
              <a:rPr sz="2600"/>
              <a:t>地铁立交桥</a:t>
            </a:r>
            <a:r>
              <a:rPr lang="zh-CN" sz="2600"/>
              <a:t>坍塌事故中负有的责任</a:t>
            </a:r>
            <a:r>
              <a:rPr sz="2600"/>
              <a:t>而面临审判。</a:t>
            </a:r>
            <a:endParaRPr sz="2600"/>
          </a:p>
        </p:txBody>
      </p:sp>
      <p:sp>
        <p:nvSpPr>
          <p:cNvPr id="2" name="文本框 8"/>
          <p:cNvSpPr txBox="1"/>
          <p:nvPr/>
        </p:nvSpPr>
        <p:spPr>
          <a:xfrm>
            <a:off x="240665" y="4132580"/>
            <a:ext cx="11804015" cy="922020"/>
          </a:xfrm>
          <a:prstGeom prst="rect">
            <a:avLst/>
          </a:prstGeom>
          <a:ln w="12700">
            <a:miter lim="400000"/>
          </a:ln>
        </p:spPr>
        <p:txBody>
          <a:bodyPr wrap="square" lIns="45719" rIns="45719">
            <a:spAutoFit/>
          </a:bodyPr>
          <a:lstStyle>
            <a:lvl1pPr>
              <a:defRPr sz="2800">
                <a:latin typeface="Times New Roman" panose="02020603050405020304"/>
                <a:ea typeface="Times New Roman" panose="02020603050405020304"/>
                <a:cs typeface="Times New Roman" panose="02020603050405020304"/>
                <a:sym typeface="Times New Roman" panose="02020603050405020304"/>
              </a:defRPr>
            </a:lvl1pPr>
          </a:lstStyle>
          <a:p>
            <a:r>
              <a:rPr sz="2700"/>
              <a:t>President Biden has unveiled new executive steps to address climate change which he described as an existential threat to the nation and the world.</a:t>
            </a:r>
            <a:endParaRPr sz="2700"/>
          </a:p>
        </p:txBody>
      </p:sp>
      <p:sp>
        <p:nvSpPr>
          <p:cNvPr id="3" name="圆角矩形 3"/>
          <p:cNvSpPr/>
          <p:nvPr/>
        </p:nvSpPr>
        <p:spPr>
          <a:xfrm>
            <a:off x="173990" y="4005580"/>
            <a:ext cx="11897360" cy="2165350"/>
          </a:xfrm>
          <a:prstGeom prst="roundRect">
            <a:avLst>
              <a:gd name="adj" fmla="val 14620"/>
            </a:avLst>
          </a:prstGeom>
          <a:ln w="63500">
            <a:solidFill>
              <a:schemeClr val="accent3"/>
            </a:solidFill>
          </a:ln>
        </p:spPr>
        <p:txBody>
          <a:bodyPr lIns="0" tIns="0" rIns="0" bIns="0"/>
          <a:lstStyle/>
          <a:p/>
        </p:txBody>
      </p:sp>
      <p:sp>
        <p:nvSpPr>
          <p:cNvPr id="4" name="文本框 9"/>
          <p:cNvSpPr txBox="1"/>
          <p:nvPr/>
        </p:nvSpPr>
        <p:spPr>
          <a:xfrm>
            <a:off x="1487805" y="5229225"/>
            <a:ext cx="10307955" cy="810260"/>
          </a:xfrm>
          <a:prstGeom prst="rect">
            <a:avLst/>
          </a:prstGeom>
          <a:ln w="12700">
            <a:miter lim="400000"/>
          </a:ln>
        </p:spPr>
        <p:txBody>
          <a:bodyPr wrap="square" lIns="45719" rIns="45719">
            <a:spAutoFit/>
          </a:bodyPr>
          <a:lstStyle>
            <a:lvl1pPr>
              <a:lnSpc>
                <a:spcPct val="90000"/>
              </a:lnSpc>
              <a:spcBef>
                <a:spcPts val="1000"/>
              </a:spcBef>
              <a:defRPr sz="24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pPr algn="l"/>
            <a:r>
              <a:rPr sz="2600"/>
              <a:t>拜登总统公布了应对气候变化的新行政措施，他称气候变化是对国家和世界的生存威胁。</a:t>
            </a:r>
            <a:endParaRPr sz="2600"/>
          </a:p>
        </p:txBody>
      </p:sp>
      <p:sp>
        <p:nvSpPr>
          <p:cNvPr id="5" name="文本框 1"/>
          <p:cNvSpPr txBox="1"/>
          <p:nvPr/>
        </p:nvSpPr>
        <p:spPr>
          <a:xfrm>
            <a:off x="407035" y="5300980"/>
            <a:ext cx="900430" cy="460375"/>
          </a:xfrm>
          <a:prstGeom prst="rect">
            <a:avLst/>
          </a:prstGeom>
          <a:solidFill>
            <a:srgbClr val="0070C0"/>
          </a:solidFill>
          <a:ln w="12700">
            <a:miter lim="400000"/>
          </a:ln>
        </p:spPr>
        <p:txBody>
          <a:bodyPr wrap="square" lIns="45719" rIns="45719">
            <a:spAutoFit/>
          </a:bodyPr>
          <a:lstStyle>
            <a:lvl1pPr algn="ctr">
              <a:defRPr sz="2400" b="1">
                <a:solidFill>
                  <a:srgbClr val="FFFFFF"/>
                </a:solidFill>
                <a:latin typeface="+mn-lt"/>
                <a:ea typeface="+mn-ea"/>
                <a:cs typeface="+mn-cs"/>
                <a:sym typeface="Helvetica"/>
              </a:defRPr>
            </a:lvl1pPr>
          </a:lstStyle>
          <a:p>
            <a:pPr>
              <a:defRPr>
                <a:latin typeface="+mj-lt"/>
                <a:ea typeface="+mj-ea"/>
                <a:cs typeface="+mj-cs"/>
                <a:sym typeface="Calibri" panose="020F0502020204030204"/>
              </a:defRPr>
            </a:pPr>
            <a:r>
              <a:rPr>
                <a:latin typeface="微软雅黑" panose="020B0503020204020204" charset="-122"/>
                <a:ea typeface="微软雅黑" panose="020B0503020204020204" charset="-122"/>
                <a:cs typeface="+mn-cs"/>
                <a:sym typeface="Helvetica"/>
              </a:rPr>
              <a:t>翻译</a:t>
            </a:r>
            <a:endParaRPr>
              <a:latin typeface="微软雅黑" panose="020B0503020204020204" charset="-122"/>
              <a:ea typeface="微软雅黑" panose="020B0503020204020204" charset="-122"/>
              <a:cs typeface="+mn-cs"/>
              <a:sym typeface="Helvetica"/>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iterate type="el">
                                    <p:tmAbs val="0"/>
                                  </p:iterate>
                                  <p:childTnLst>
                                    <p:set>
                                      <p:cBhvr>
                                        <p:cTn id="6" dur="indefinite" fill="hold"/>
                                        <p:tgtEl>
                                          <p:spTgt spid="298"/>
                                        </p:tgtEl>
                                        <p:attrNameLst>
                                          <p:attrName>style.visibility</p:attrName>
                                        </p:attrNameLst>
                                      </p:cBhvr>
                                      <p:to>
                                        <p:strVal val="visible"/>
                                      </p:to>
                                    </p:set>
                                    <p:animEffect transition="in" filter="blinds(horizontal)">
                                      <p:cBhvr>
                                        <p:cTn id="7" dur="5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type="el">
                                    <p:tmAbs val="0"/>
                                  </p:iterate>
                                  <p:childTnLst>
                                    <p:set>
                                      <p:cBhvr>
                                        <p:cTn id="11" dur="indefinite" fill="hold"/>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98" grpId="2" animBg="1" advAuto="0"/>
      <p:bldP spid="4"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文本框 17"/>
          <p:cNvSpPr txBox="1"/>
          <p:nvPr/>
        </p:nvSpPr>
        <p:spPr>
          <a:xfrm>
            <a:off x="109220" y="-26670"/>
            <a:ext cx="11952605" cy="1137285"/>
          </a:xfrm>
          <a:prstGeom prst="rect">
            <a:avLst/>
          </a:prstGeom>
          <a:ln w="12700">
            <a:miter lim="400000"/>
          </a:ln>
        </p:spPr>
        <p:txBody>
          <a:bodyPr wrap="square" lIns="45719" rIns="45719">
            <a:spAutoFit/>
          </a:bodyPr>
          <a:lstStyle/>
          <a:p>
            <a:pPr algn="ctr">
              <a:defRPr sz="2800" b="1">
                <a:latin typeface="+mn-lt"/>
                <a:ea typeface="+mn-ea"/>
                <a:cs typeface="+mn-cs"/>
                <a:sym typeface="Helvetica"/>
              </a:defRPr>
            </a:pPr>
            <a:r>
              <a:rPr lang="en-US" sz="3100">
                <a:latin typeface="+mj-lt"/>
                <a:cs typeface="+mj-lt"/>
              </a:rPr>
              <a:t>1</a:t>
            </a:r>
            <a:r>
              <a:rPr sz="3100">
                <a:latin typeface="+mj-lt"/>
                <a:cs typeface="+mj-lt"/>
              </a:rPr>
              <a:t>. </a:t>
            </a:r>
            <a:r>
              <a:rPr lang="en-US" sz="3100">
                <a:latin typeface="+mj-lt"/>
                <a:cs typeface="+mj-lt"/>
              </a:rPr>
              <a:t>France orders air-conditioned shops to save energy by shutting doors</a:t>
            </a:r>
            <a:r>
              <a:rPr lang="en-US" sz="3600">
                <a:latin typeface="+mj-lt"/>
                <a:cs typeface="+mj-lt"/>
              </a:rPr>
              <a:t>                   </a:t>
            </a:r>
            <a:r>
              <a:rPr lang="zh-CN" altLang="en-US" sz="3200">
                <a:solidFill>
                  <a:schemeClr val="accent2"/>
                </a:solidFill>
                <a:latin typeface="微软雅黑" panose="020B0503020204020204" charset="-122"/>
                <a:ea typeface="微软雅黑" panose="020B0503020204020204" charset="-122"/>
                <a:cs typeface="Arial" panose="020B0604020202020204" pitchFamily="34" charset="0"/>
              </a:rPr>
              <a:t>法国下令有空调商店营业时须关门</a:t>
            </a: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1559560" y="1110615"/>
            <a:ext cx="9006840" cy="568198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621030"/>
            <a:ext cx="12192635" cy="5785485"/>
          </a:xfrm>
          <a:prstGeom prst="rect">
            <a:avLst/>
          </a:prstGeom>
          <a:noFill/>
        </p:spPr>
        <p:txBody>
          <a:bodyPr wrap="square" rtlCol="0" anchor="t">
            <a:spAutoFit/>
          </a:bodyPr>
          <a:p>
            <a:pPr fontAlgn="auto">
              <a:lnSpc>
                <a:spcPct val="95000"/>
              </a:lnSpc>
            </a:pPr>
            <a:r>
              <a:rPr lang="en-US" altLang="zh-CN"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Air-conditioned shops throughout France will have to keep their doors shut </a:t>
            </a:r>
            <a:r>
              <a:rPr lang="en-US" sz="2600">
                <a:latin typeface="Times New Roman" panose="02020603050405020304" charset="0"/>
                <a:cs typeface="Times New Roman" panose="02020603050405020304" charset="0"/>
              </a:rPr>
              <a:t>___ </a:t>
            </a:r>
            <a:r>
              <a:rPr sz="2600">
                <a:latin typeface="Times New Roman" panose="02020603050405020304" charset="0"/>
                <a:cs typeface="Times New Roman" panose="02020603050405020304" charset="0"/>
              </a:rPr>
              <a:t>risk a fine of €750 (£635), a French minister has announced, after the </a:t>
            </a:r>
            <a:r>
              <a:rPr lang="en-US" sz="2600">
                <a:latin typeface="Times New Roman" panose="02020603050405020304" charset="0"/>
                <a:cs typeface="Times New Roman" panose="02020603050405020304" charset="0"/>
              </a:rPr>
              <a:t>______ (mayor) </a:t>
            </a:r>
            <a:r>
              <a:rPr sz="2600">
                <a:latin typeface="Times New Roman" panose="02020603050405020304" charset="0"/>
                <a:cs typeface="Times New Roman" panose="02020603050405020304" charset="0"/>
              </a:rPr>
              <a:t>of several major cities unveiled a similar rule during the country’s heatwave last week. </a:t>
            </a:r>
            <a:endParaRPr sz="2600">
              <a:latin typeface="Times New Roman" panose="02020603050405020304" charset="0"/>
              <a:cs typeface="Times New Roman" panose="02020603050405020304" charset="0"/>
            </a:endParaRPr>
          </a:p>
          <a:p>
            <a:pPr fontAlgn="auto">
              <a:lnSpc>
                <a:spcPct val="95000"/>
              </a:lnSpc>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Agnès Pannier-Runacher, the minister for ecological transition, said leaving doors open </a:t>
            </a:r>
            <a:r>
              <a:rPr lang="en-US" sz="2600">
                <a:latin typeface="Times New Roman" panose="02020603050405020304" charset="0"/>
                <a:cs typeface="Times New Roman" panose="02020603050405020304" charset="0"/>
              </a:rPr>
              <a:t>_____ </a:t>
            </a:r>
            <a:r>
              <a:rPr sz="2600">
                <a:latin typeface="Times New Roman" panose="02020603050405020304" charset="0"/>
                <a:cs typeface="Times New Roman" panose="02020603050405020304" charset="0"/>
              </a:rPr>
              <a:t>air conditioning on led to “20% more energy consumption and … is absurd”. A decree </a:t>
            </a:r>
            <a:r>
              <a:rPr lang="en-US" sz="2600">
                <a:latin typeface="Times New Roman" panose="02020603050405020304" charset="0"/>
                <a:cs typeface="Times New Roman" panose="02020603050405020304" charset="0"/>
              </a:rPr>
              <a:t>__________ (confirm) </a:t>
            </a:r>
            <a:r>
              <a:rPr sz="2600">
                <a:latin typeface="Times New Roman" panose="02020603050405020304" charset="0"/>
                <a:cs typeface="Times New Roman" panose="02020603050405020304" charset="0"/>
              </a:rPr>
              <a:t>the decision will be issued in the coming days. </a:t>
            </a:r>
            <a:endParaRPr sz="2600">
              <a:latin typeface="Times New Roman" panose="02020603050405020304" charset="0"/>
              <a:cs typeface="Times New Roman" panose="02020603050405020304" charset="0"/>
            </a:endParaRPr>
          </a:p>
          <a:p>
            <a:pPr fontAlgn="auto">
              <a:lnSpc>
                <a:spcPct val="95000"/>
              </a:lnSpc>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French electricity is cheap because of the country’s use of nuclear power, which produces about 70% of its needs, </a:t>
            </a:r>
            <a:r>
              <a:rPr lang="en-US" sz="2600">
                <a:latin typeface="Times New Roman" panose="02020603050405020304" charset="0"/>
                <a:cs typeface="Times New Roman" panose="02020603050405020304" charset="0"/>
              </a:rPr>
              <a:t>____ </a:t>
            </a:r>
            <a:r>
              <a:rPr sz="2600">
                <a:latin typeface="Times New Roman" panose="02020603050405020304" charset="0"/>
                <a:cs typeface="Times New Roman" panose="02020603050405020304" charset="0"/>
              </a:rPr>
              <a:t>the Russian gas crisis has </a:t>
            </a:r>
            <a:r>
              <a:rPr lang="en-US" altLang="zh-CN" sz="2600">
                <a:solidFill>
                  <a:srgbClr val="0000FF"/>
                </a:solidFill>
                <a:latin typeface="Times New Roman" panose="02020603050405020304" charset="0"/>
                <a:cs typeface="Times New Roman" panose="02020603050405020304" charset="0"/>
              </a:rPr>
              <a:t>prompt</a:t>
            </a:r>
            <a:r>
              <a:rPr sz="2600">
                <a:latin typeface="Times New Roman" panose="02020603050405020304" charset="0"/>
                <a:cs typeface="Times New Roman" panose="02020603050405020304" charset="0"/>
              </a:rPr>
              <a:t>ed the president, Emmanuel Macron, to demand </a:t>
            </a:r>
            <a:r>
              <a:rPr lang="en-US" sz="2600">
                <a:latin typeface="Times New Roman" panose="02020603050405020304" charset="0"/>
                <a:cs typeface="Times New Roman" panose="02020603050405020304" charset="0"/>
              </a:rPr>
              <a:t>___ </a:t>
            </a:r>
            <a:r>
              <a:rPr sz="2600">
                <a:latin typeface="Times New Roman" panose="02020603050405020304" charset="0"/>
                <a:cs typeface="Times New Roman" panose="02020603050405020304" charset="0"/>
              </a:rPr>
              <a:t>energy “sobriety programme”. </a:t>
            </a:r>
            <a:endParaRPr sz="2600">
              <a:latin typeface="Times New Roman" panose="02020603050405020304" charset="0"/>
              <a:cs typeface="Times New Roman" panose="02020603050405020304" charset="0"/>
            </a:endParaRPr>
          </a:p>
          <a:p>
            <a:pPr fontAlgn="auto">
              <a:lnSpc>
                <a:spcPct val="95000"/>
              </a:lnSpc>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Retail </a:t>
            </a:r>
            <a:r>
              <a:rPr lang="en-US" sz="2600">
                <a:latin typeface="Times New Roman" panose="02020603050405020304" charset="0"/>
                <a:cs typeface="Times New Roman" panose="02020603050405020304" charset="0"/>
              </a:rPr>
              <a:t>______ (outlet) </a:t>
            </a:r>
            <a:r>
              <a:rPr sz="2600">
                <a:latin typeface="Times New Roman" panose="02020603050405020304" charset="0"/>
                <a:cs typeface="Times New Roman" panose="02020603050405020304" charset="0"/>
              </a:rPr>
              <a:t>including major supermarkets have already agreed a plan under </a:t>
            </a:r>
            <a:r>
              <a:rPr lang="en-US" sz="2600">
                <a:latin typeface="Times New Roman" panose="02020603050405020304" charset="0"/>
                <a:cs typeface="Times New Roman" panose="02020603050405020304" charset="0"/>
              </a:rPr>
              <a:t>______ </a:t>
            </a:r>
            <a:r>
              <a:rPr sz="2600">
                <a:latin typeface="Times New Roman" panose="02020603050405020304" charset="0"/>
                <a:cs typeface="Times New Roman" panose="02020603050405020304" charset="0"/>
              </a:rPr>
              <a:t>they will switch off </a:t>
            </a:r>
            <a:r>
              <a:rPr lang="en-US" altLang="zh-CN" sz="2600">
                <a:solidFill>
                  <a:srgbClr val="0000FF"/>
                </a:solidFill>
                <a:latin typeface="Times New Roman" panose="02020603050405020304" charset="0"/>
                <a:cs typeface="Times New Roman" panose="02020603050405020304" charset="0"/>
              </a:rPr>
              <a:t>illuminate</a:t>
            </a:r>
            <a:r>
              <a:rPr sz="2600">
                <a:latin typeface="Times New Roman" panose="02020603050405020304" charset="0"/>
                <a:cs typeface="Times New Roman" panose="02020603050405020304" charset="0"/>
              </a:rPr>
              <a:t>d signs “as soon as the store closes” and “systematically reduce lighting intensity” by reducing shop-floor lighting levels. </a:t>
            </a:r>
            <a:endParaRPr sz="2600">
              <a:latin typeface="Times New Roman" panose="02020603050405020304" charset="0"/>
              <a:cs typeface="Times New Roman" panose="02020603050405020304" charset="0"/>
            </a:endParaRPr>
          </a:p>
          <a:p>
            <a:pPr fontAlgn="auto">
              <a:lnSpc>
                <a:spcPct val="95000"/>
              </a:lnSpc>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Public premises will also be required </a:t>
            </a:r>
            <a:r>
              <a:rPr lang="en-US" sz="2600">
                <a:latin typeface="Times New Roman" panose="02020603050405020304" charset="0"/>
                <a:cs typeface="Times New Roman" panose="02020603050405020304" charset="0"/>
              </a:rPr>
              <a:t>_____ (set)</a:t>
            </a:r>
            <a:r>
              <a:rPr sz="2600">
                <a:latin typeface="Times New Roman" panose="02020603050405020304" charset="0"/>
                <a:cs typeface="Times New Roman" panose="02020603050405020304" charset="0"/>
              </a:rPr>
              <a:t> thermostats higher in summer and lower in winter, while the public will </a:t>
            </a:r>
            <a:r>
              <a:rPr lang="en-US" sz="2600">
                <a:latin typeface="Times New Roman" panose="02020603050405020304" charset="0"/>
                <a:cs typeface="Times New Roman" panose="02020603050405020304" charset="0"/>
              </a:rPr>
              <a:t>__________ (expect)</a:t>
            </a:r>
            <a:r>
              <a:rPr sz="2600">
                <a:latin typeface="Times New Roman" panose="02020603050405020304" charset="0"/>
                <a:cs typeface="Times New Roman" panose="02020603050405020304" charset="0"/>
              </a:rPr>
              <a:t> to turn off their wifi router and TV when they are away and switch off lights in rooms they are not using.</a:t>
            </a:r>
            <a:endParaRPr sz="2600">
              <a:latin typeface="Times New Roman" panose="02020603050405020304" charset="0"/>
              <a:cs typeface="Times New Roman" panose="02020603050405020304" charset="0"/>
            </a:endParaRPr>
          </a:p>
        </p:txBody>
      </p:sp>
      <p:sp>
        <p:nvSpPr>
          <p:cNvPr id="1048598" name="文本框 4"/>
          <p:cNvSpPr txBox="1"/>
          <p:nvPr/>
        </p:nvSpPr>
        <p:spPr>
          <a:xfrm>
            <a:off x="1871980" y="65405"/>
            <a:ext cx="6192520"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（《卫报》美国版</a:t>
            </a:r>
            <a:r>
              <a:rPr lang="en-US"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2022年7月26日  37页）</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9" name="文本框 8"/>
          <p:cNvSpPr txBox="1"/>
          <p:nvPr/>
        </p:nvSpPr>
        <p:spPr>
          <a:xfrm>
            <a:off x="5160010" y="5517515"/>
            <a:ext cx="164211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600">
                <a:solidFill>
                  <a:srgbClr val="FF0000"/>
                </a:solidFill>
                <a:latin typeface="Times New Roman" panose="02020603050405020304" charset="0"/>
                <a:cs typeface="Times New Roman" panose="02020603050405020304" charset="0"/>
                <a:sym typeface="+mn-ea"/>
              </a:rPr>
              <a:t>be expected</a:t>
            </a:r>
            <a:endParaRPr lang="en-US" sz="2600">
              <a:solidFill>
                <a:srgbClr val="FF0000"/>
              </a:solidFill>
              <a:latin typeface="Times New Roman" panose="02020603050405020304" charset="0"/>
              <a:cs typeface="Times New Roman" panose="02020603050405020304" charset="0"/>
              <a:sym typeface="+mn-ea"/>
            </a:endParaRPr>
          </a:p>
        </p:txBody>
      </p:sp>
      <p:sp>
        <p:nvSpPr>
          <p:cNvPr id="4" name="文本框 3"/>
          <p:cNvSpPr txBox="1"/>
          <p:nvPr/>
        </p:nvSpPr>
        <p:spPr>
          <a:xfrm>
            <a:off x="10632440" y="621030"/>
            <a:ext cx="58102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or </a:t>
            </a:r>
            <a:endParaRPr lang="en-US" sz="2600">
              <a:solidFill>
                <a:srgbClr val="FF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119380" y="2204720"/>
            <a:ext cx="80899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with </a:t>
            </a:r>
            <a:endParaRPr lang="en-US" sz="2600">
              <a:solidFill>
                <a:srgbClr val="FF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191770" y="4437380"/>
            <a:ext cx="129349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which </a:t>
            </a:r>
            <a:endParaRPr lang="en-US" sz="26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4316095" y="3644900"/>
            <a:ext cx="144780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an </a:t>
            </a:r>
            <a:endParaRPr lang="en-US" sz="2600">
              <a:solidFill>
                <a:srgbClr val="FF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5519420" y="5157470"/>
            <a:ext cx="112903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to set</a:t>
            </a:r>
            <a:endParaRPr lang="en-US" sz="2600">
              <a:solidFill>
                <a:srgbClr val="FF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4653915" y="3285490"/>
            <a:ext cx="61087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but </a:t>
            </a:r>
            <a:endParaRPr lang="en-US" sz="2600">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nvSpPr>
        <p:spPr>
          <a:xfrm>
            <a:off x="1127760" y="2565400"/>
            <a:ext cx="1583055"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confirming </a:t>
            </a:r>
            <a:endParaRPr lang="en-US" sz="2600">
              <a:solidFill>
                <a:srgbClr val="FF0000"/>
              </a:solidFill>
              <a:latin typeface="Times New Roman" panose="02020603050405020304" charset="0"/>
              <a:cs typeface="Times New Roman" panose="02020603050405020304" charset="0"/>
              <a:sym typeface="+mn-ea"/>
            </a:endParaRPr>
          </a:p>
        </p:txBody>
      </p:sp>
      <p:sp>
        <p:nvSpPr>
          <p:cNvPr id="21" name="文本框 20"/>
          <p:cNvSpPr txBox="1"/>
          <p:nvPr/>
        </p:nvSpPr>
        <p:spPr>
          <a:xfrm>
            <a:off x="1410970" y="4076700"/>
            <a:ext cx="101600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outlets</a:t>
            </a:r>
            <a:r>
              <a:rPr sz="2600">
                <a:latin typeface="Times New Roman" panose="02020603050405020304" charset="0"/>
                <a:cs typeface="Times New Roman" panose="02020603050405020304" charset="0"/>
                <a:sym typeface="+mn-ea"/>
              </a:rPr>
              <a:t> </a:t>
            </a:r>
            <a:endParaRPr lang="en-US" sz="2600">
              <a:solidFill>
                <a:srgbClr val="FF0000"/>
              </a:solidFill>
              <a:latin typeface="Times New Roman" panose="02020603050405020304" charset="0"/>
              <a:cs typeface="Times New Roman" panose="02020603050405020304" charset="0"/>
              <a:sym typeface="+mn-ea"/>
            </a:endParaRPr>
          </a:p>
        </p:txBody>
      </p:sp>
      <p:sp>
        <p:nvSpPr>
          <p:cNvPr id="22" name="文本框 21"/>
          <p:cNvSpPr txBox="1"/>
          <p:nvPr/>
        </p:nvSpPr>
        <p:spPr>
          <a:xfrm>
            <a:off x="8543925" y="1052830"/>
            <a:ext cx="1021080" cy="4000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600">
                <a:solidFill>
                  <a:srgbClr val="FF0000"/>
                </a:solidFill>
                <a:latin typeface="Times New Roman" panose="02020603050405020304" charset="0"/>
                <a:cs typeface="Times New Roman" panose="02020603050405020304" charset="0"/>
                <a:sym typeface="+mn-ea"/>
              </a:rPr>
              <a:t>mayors </a:t>
            </a:r>
            <a:endParaRPr lang="en-US" sz="26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9" grpId="0" bldLvl="0" animBg="1"/>
      <p:bldP spid="4" grpId="0" bldLvl="0" animBg="1"/>
      <p:bldP spid="14" grpId="0" bldLvl="0" animBg="1"/>
      <p:bldP spid="15" grpId="0" bldLvl="0" animBg="1"/>
      <p:bldP spid="16" grpId="0" bldLvl="0" animBg="1"/>
      <p:bldP spid="17" grpId="0" bldLvl="0" animBg="1"/>
      <p:bldP spid="18" grpId="0" bldLvl="0" animBg="1"/>
      <p:bldP spid="20" grpId="0" bldLvl="0" animBg="1"/>
      <p:bldP spid="21" grpId="0" bldLvl="0" animBg="1"/>
      <p:bldP spid="2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113260" cy="620522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prompt</a:t>
            </a:r>
            <a:r>
              <a:rPr lang="en-US" altLang="zh-CN" sz="2800">
                <a:latin typeface="Times New Roman" panose="02020603050405020304" charset="0"/>
                <a:ea typeface="华文中宋" panose="02010600040101010101" charset="-122"/>
                <a:cs typeface="Times New Roman" panose="02020603050405020304" charset="0"/>
                <a:sym typeface="+mn-ea"/>
              </a:rPr>
              <a:t>: to make sb decide to do sth; to cause sth to happen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促使；导致；激起</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 need for villagers to control their own destinies has prompted a new plan.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村民们想要掌握自己的命运，这促成了一项新的计划。</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illuminate</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to shine light on sth</a:t>
            </a: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照明；照亮；照射</a:t>
            </a:r>
            <a:endPar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Floodlights illuminated the stadium.    </a:t>
            </a:r>
            <a:r>
              <a:rPr lang="zh-CN" altLang="en-US" sz="2800">
                <a:latin typeface="Times New Roman" panose="02020603050405020304" charset="0"/>
                <a:ea typeface="华文中宋" panose="02010600040101010101" charset="-122"/>
                <a:cs typeface="Times New Roman" panose="02020603050405020304" charset="0"/>
                <a:sym typeface="+mn-ea"/>
              </a:rPr>
              <a:t>泛光灯照亮了体育馆</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 earth is illuminated by the sun.    </a:t>
            </a:r>
            <a:r>
              <a:rPr lang="zh-CN" altLang="en-US" sz="2800">
                <a:latin typeface="Times New Roman" panose="02020603050405020304" charset="0"/>
                <a:ea typeface="华文中宋" panose="02010600040101010101" charset="-122"/>
                <a:cs typeface="Times New Roman" panose="02020603050405020304" charset="0"/>
                <a:sym typeface="+mn-ea"/>
              </a:rPr>
              <a:t>太阳照亮地球。</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05410" y="6165215"/>
            <a:ext cx="922591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The black sky was illuminated by lightning.</a:t>
            </a:r>
            <a:endParaRPr lang="en-US"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75460" y="2638425"/>
            <a:ext cx="777748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他的讲话激起了人群中一男子的愤怒。</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91135" y="3573145"/>
            <a:ext cx="9432925" cy="254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668135"/>
            <a:ext cx="6422390" cy="571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75460" y="5629910"/>
            <a:ext cx="9620250" cy="521970"/>
          </a:xfrm>
          <a:prstGeom prst="rect">
            <a:avLst/>
          </a:prstGeom>
          <a:noFill/>
        </p:spPr>
        <p:txBody>
          <a:bodyPr wrap="square" rtlCol="0" anchor="t">
            <a:spAutoFit/>
          </a:bodyPr>
          <a:p>
            <a:pPr algn="l"/>
            <a:r>
              <a:rPr lang="zh-CN" sz="2800">
                <a:latin typeface="华文中宋" panose="02010600040101010101" charset="-122"/>
                <a:ea typeface="华文中宋" panose="02010600040101010101" charset="-122"/>
                <a:cs typeface="华文中宋" panose="02010600040101010101" charset="-122"/>
              </a:rPr>
              <a:t>闪电照亮了黑沉沉的天空。  </a:t>
            </a:r>
            <a:endParaRPr lang="zh-CN" sz="28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114935" y="2638425"/>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91770" y="3159125"/>
            <a:ext cx="9756140"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His speech prompted an angry outburst from a man in the crowd.</a:t>
            </a:r>
            <a:endParaRPr lang="en-US" sz="2800"/>
          </a:p>
        </p:txBody>
      </p:sp>
      <p:sp>
        <p:nvSpPr>
          <p:cNvPr id="5" name="文本框 4"/>
          <p:cNvSpPr txBox="1"/>
          <p:nvPr/>
        </p:nvSpPr>
        <p:spPr>
          <a:xfrm>
            <a:off x="105410" y="566039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3" end="3"/>
                                            </p:txEl>
                                          </p:spTgt>
                                        </p:tgtEl>
                                        <p:attrNameLst>
                                          <p:attrName>style.visibility</p:attrName>
                                        </p:attrNameLst>
                                      </p:cBhvr>
                                      <p:to>
                                        <p:strVal val="visible"/>
                                      </p:to>
                                    </p:set>
                                    <p:animEffect transition="in" filter="wipe(down)">
                                      <p:cBhvr>
                                        <p:cTn id="10" dur="500"/>
                                        <p:tgtEl>
                                          <p:spTgt spid="104860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8" end="8"/>
                                            </p:txEl>
                                          </p:spTgt>
                                        </p:tgtEl>
                                        <p:attrNameLst>
                                          <p:attrName>style.visibility</p:attrName>
                                        </p:attrNameLst>
                                      </p:cBhvr>
                                      <p:to>
                                        <p:strVal val="visible"/>
                                      </p:to>
                                    </p:set>
                                    <p:animEffect transition="in" filter="wipe(down)">
                                      <p:cBhvr>
                                        <p:cTn id="31" dur="500"/>
                                        <p:tgtEl>
                                          <p:spTgt spid="104860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48602">
                                            <p:txEl>
                                              <p:pRg st="9" end="9"/>
                                            </p:txEl>
                                          </p:spTgt>
                                        </p:tgtEl>
                                        <p:attrNameLst>
                                          <p:attrName>style.visibility</p:attrName>
                                        </p:attrNameLst>
                                      </p:cBhvr>
                                      <p:to>
                                        <p:strVal val="visible"/>
                                      </p:to>
                                    </p:set>
                                    <p:animEffect transition="in" filter="wipe(down)">
                                      <p:cBhvr>
                                        <p:cTn id="36" dur="500"/>
                                        <p:tgtEl>
                                          <p:spTgt spid="104860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3145729"/>
                                        </p:tgtEl>
                                        <p:attrNameLst>
                                          <p:attrName>style.visibility</p:attrName>
                                        </p:attrNameLst>
                                      </p:cBhvr>
                                      <p:to>
                                        <p:strVal val="visible"/>
                                      </p:to>
                                    </p:set>
                                    <p:animEffect transition="in" filter="wipe(down)">
                                      <p:cBhvr>
                                        <p:cTn id="44" dur="500"/>
                                        <p:tgtEl>
                                          <p:spTgt spid="314572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48607"/>
                                        </p:tgtEl>
                                        <p:attrNameLst>
                                          <p:attrName>style.visibility</p:attrName>
                                        </p:attrNameLst>
                                      </p:cBhvr>
                                      <p:to>
                                        <p:strVal val="visible"/>
                                      </p:to>
                                    </p:set>
                                    <p:animEffect transition="in" filter="blinds(horizontal)">
                                      <p:cBhvr>
                                        <p:cTn id="52"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67640" y="4001770"/>
            <a:ext cx="11897360" cy="253682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268605" y="4148455"/>
            <a:ext cx="11682095" cy="1337945"/>
          </a:xfrm>
          <a:prstGeom prst="rect">
            <a:avLst/>
          </a:prstGeom>
          <a:noFill/>
        </p:spPr>
        <p:txBody>
          <a:bodyPr wrap="square">
            <a:spAutoFit/>
          </a:bodyPr>
          <a:lstStyle/>
          <a:p>
            <a:pPr algn="l"/>
            <a:r>
              <a:rPr lang="en-US" altLang="zh-CN" sz="2700">
                <a:latin typeface="Times New Roman" panose="02020603050405020304" charset="0"/>
                <a:cs typeface="Times New Roman" panose="02020603050405020304" charset="0"/>
                <a:sym typeface="+mn-ea"/>
              </a:rPr>
              <a:t>Public premises will also be required to set thermostats higher in summer and lower in winter, while the public will be expected to turn off their wifi router and TV when they are away and switch off lights in rooms they are not using.</a:t>
            </a:r>
            <a:endParaRPr lang="en-US" altLang="zh-CN" sz="2700">
              <a:latin typeface="Times New Roman" panose="02020603050405020304" charset="0"/>
              <a:cs typeface="Times New Roman" panose="02020603050405020304" charset="0"/>
              <a:sym typeface="+mn-ea"/>
            </a:endParaRPr>
          </a:p>
        </p:txBody>
      </p:sp>
      <p:sp>
        <p:nvSpPr>
          <p:cNvPr id="4" name="文本框 3"/>
          <p:cNvSpPr txBox="1"/>
          <p:nvPr/>
        </p:nvSpPr>
        <p:spPr>
          <a:xfrm>
            <a:off x="407670" y="5760085"/>
            <a:ext cx="893445" cy="506730"/>
          </a:xfrm>
          <a:prstGeom prst="rect">
            <a:avLst/>
          </a:prstGeom>
          <a:solidFill>
            <a:srgbClr val="0070C0"/>
          </a:solidFill>
        </p:spPr>
        <p:txBody>
          <a:bodyPr wrap="square" rtlCol="0">
            <a:spAutoFit/>
          </a:bodyPr>
          <a:lstStyle/>
          <a:p>
            <a:r>
              <a:rPr kumimoji="1" lang="zh-CN" altLang="en-US" sz="2700" b="1" dirty="0">
                <a:solidFill>
                  <a:schemeClr val="lt1"/>
                </a:solidFill>
              </a:rPr>
              <a:t>翻译</a:t>
            </a:r>
            <a:endParaRPr kumimoji="1" lang="zh-CN" altLang="en-US" sz="2700" b="1" dirty="0">
              <a:solidFill>
                <a:schemeClr val="lt1"/>
              </a:solidFill>
            </a:endParaRPr>
          </a:p>
        </p:txBody>
      </p:sp>
      <p:sp>
        <p:nvSpPr>
          <p:cNvPr id="10" name="文本框 9"/>
          <p:cNvSpPr txBox="1"/>
          <p:nvPr/>
        </p:nvSpPr>
        <p:spPr>
          <a:xfrm>
            <a:off x="1487170" y="5567680"/>
            <a:ext cx="10612120" cy="891540"/>
          </a:xfrm>
          <a:prstGeom prst="rect">
            <a:avLst/>
          </a:prstGeom>
          <a:noFill/>
        </p:spPr>
        <p:txBody>
          <a:bodyPr wrap="square" rtlCol="0">
            <a:spAutoFit/>
          </a:bodyPr>
          <a:lstStyle/>
          <a:p>
            <a:pPr algn="l">
              <a:buClrTx/>
              <a:buSzTx/>
              <a:buFontTx/>
            </a:pPr>
            <a:r>
              <a:rPr sz="2600">
                <a:ea typeface="华文中宋" panose="02010600040101010101" charset="-122"/>
              </a:rPr>
              <a:t>公共场所也将被要求在夏季</a:t>
            </a:r>
            <a:r>
              <a:rPr lang="zh-CN" sz="2600">
                <a:ea typeface="华文中宋" panose="02010600040101010101" charset="-122"/>
              </a:rPr>
              <a:t>调高和在冬季调低</a:t>
            </a:r>
            <a:r>
              <a:rPr sz="2600">
                <a:ea typeface="华文中宋" panose="02010600040101010101" charset="-122"/>
              </a:rPr>
              <a:t>恒温器，而</a:t>
            </a:r>
            <a:r>
              <a:rPr lang="zh-CN" sz="2600">
                <a:ea typeface="华文中宋" panose="02010600040101010101" charset="-122"/>
              </a:rPr>
              <a:t>人们需要在离开房间时</a:t>
            </a:r>
            <a:r>
              <a:rPr sz="2600">
                <a:ea typeface="华文中宋" panose="02010600040101010101" charset="-122"/>
              </a:rPr>
              <a:t>关闭</a:t>
            </a:r>
            <a:r>
              <a:rPr lang="zh-CN" sz="2600">
                <a:ea typeface="华文中宋" panose="02010600040101010101" charset="-122"/>
              </a:rPr>
              <a:t>无线</a:t>
            </a:r>
            <a:r>
              <a:rPr sz="2600">
                <a:ea typeface="华文中宋" panose="02010600040101010101" charset="-122"/>
              </a:rPr>
              <a:t>路由器和电视，并关闭不使用房间的灯。</a:t>
            </a:r>
            <a:endParaRPr sz="26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67640" y="692785"/>
            <a:ext cx="11856085" cy="273431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68605" y="767715"/>
            <a:ext cx="11693525" cy="1337945"/>
          </a:xfrm>
          <a:prstGeom prst="rect">
            <a:avLst/>
          </a:prstGeom>
          <a:noFill/>
        </p:spPr>
        <p:txBody>
          <a:bodyPr wrap="square">
            <a:spAutoFit/>
          </a:bodyPr>
          <a:lstStyle/>
          <a:p>
            <a:pPr algn="l"/>
            <a:r>
              <a:rPr lang="en-US" altLang="zh-CN" sz="2700">
                <a:latin typeface="Times New Roman" panose="02020603050405020304" charset="0"/>
                <a:cs typeface="Times New Roman" panose="02020603050405020304" charset="0"/>
                <a:sym typeface="+mn-ea"/>
              </a:rPr>
              <a:t>Air-conditioned shops throughout France will have to keep their doors shut or risk a fine of €750 (£635), a French minister has announced, after the mayors of several major cities unveiled a similar rule during the country’s heatwave last week. </a:t>
            </a:r>
            <a:endParaRPr lang="en-US" altLang="zh-CN" sz="2700">
              <a:latin typeface="Times New Roman" panose="02020603050405020304" charset="0"/>
              <a:cs typeface="Times New Roman" panose="02020603050405020304" charset="0"/>
              <a:sym typeface="+mn-ea"/>
            </a:endParaRPr>
          </a:p>
        </p:txBody>
      </p:sp>
      <p:sp>
        <p:nvSpPr>
          <p:cNvPr id="12" name="文本框 11"/>
          <p:cNvSpPr txBox="1"/>
          <p:nvPr/>
        </p:nvSpPr>
        <p:spPr>
          <a:xfrm>
            <a:off x="407670" y="2420620"/>
            <a:ext cx="887095" cy="506730"/>
          </a:xfrm>
          <a:prstGeom prst="rect">
            <a:avLst/>
          </a:prstGeom>
          <a:solidFill>
            <a:srgbClr val="0070C0"/>
          </a:solidFill>
        </p:spPr>
        <p:txBody>
          <a:bodyPr wrap="square" rtlCol="0">
            <a:spAutoFit/>
          </a:bodyPr>
          <a:lstStyle/>
          <a:p>
            <a:r>
              <a:rPr kumimoji="1" lang="zh-CN" altLang="en-US" sz="2700" b="1" dirty="0">
                <a:solidFill>
                  <a:schemeClr val="lt1"/>
                </a:solidFill>
              </a:rPr>
              <a:t>翻译</a:t>
            </a:r>
            <a:endParaRPr kumimoji="1" lang="zh-CN" altLang="en-US" sz="2700" b="1" dirty="0">
              <a:solidFill>
                <a:schemeClr val="lt1"/>
              </a:solidFill>
            </a:endParaRPr>
          </a:p>
        </p:txBody>
      </p:sp>
      <p:sp>
        <p:nvSpPr>
          <p:cNvPr id="14" name="文本框 13"/>
          <p:cNvSpPr txBox="1"/>
          <p:nvPr/>
        </p:nvSpPr>
        <p:spPr>
          <a:xfrm>
            <a:off x="1343660" y="2054860"/>
            <a:ext cx="10728325" cy="129159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法国一位部长宣布，法国各地的空调商店</a:t>
            </a:r>
            <a:r>
              <a:rPr lang="zh-CN" sz="2600">
                <a:ea typeface="华文中宋" panose="02010600040101010101" charset="-122"/>
                <a:cs typeface="Times New Roman" panose="02020603050405020304" charset="0"/>
              </a:rPr>
              <a:t>必须</a:t>
            </a:r>
            <a:r>
              <a:rPr sz="2600">
                <a:ea typeface="华文中宋" panose="02010600040101010101" charset="-122"/>
                <a:cs typeface="Times New Roman" panose="02020603050405020304" charset="0"/>
              </a:rPr>
              <a:t>保持关门，否则将面临750</a:t>
            </a:r>
            <a:r>
              <a:rPr lang="zh-CN" sz="2600">
                <a:ea typeface="华文中宋" panose="02010600040101010101" charset="-122"/>
                <a:cs typeface="Times New Roman" panose="02020603050405020304" charset="0"/>
              </a:rPr>
              <a:t>欧元</a:t>
            </a:r>
            <a:r>
              <a:rPr sz="2600">
                <a:ea typeface="华文中宋" panose="02010600040101010101" charset="-122"/>
                <a:cs typeface="Times New Roman" panose="02020603050405020304" charset="0"/>
              </a:rPr>
              <a:t>（</a:t>
            </a:r>
            <a:r>
              <a:rPr lang="zh-CN" sz="2600">
                <a:ea typeface="华文中宋" panose="02010600040101010101" charset="-122"/>
                <a:cs typeface="Times New Roman" panose="02020603050405020304" charset="0"/>
              </a:rPr>
              <a:t>合</a:t>
            </a:r>
            <a:r>
              <a:rPr sz="2600">
                <a:ea typeface="华文中宋" panose="02010600040101010101" charset="-122"/>
                <a:cs typeface="Times New Roman" panose="02020603050405020304" charset="0"/>
              </a:rPr>
              <a:t>635英镑）的罚款。此前，几个主要城市的市长在上周的热浪中公布了一项类似的规定</a:t>
            </a:r>
            <a:r>
              <a:rPr lang="zh-CN" sz="2600">
                <a:ea typeface="华文中宋" panose="02010600040101010101" charset="-122"/>
                <a:cs typeface="Times New Roman" panose="02020603050405020304" charset="0"/>
              </a:rPr>
              <a:t>。</a:t>
            </a:r>
            <a:endParaRPr lang="zh-CN" sz="26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0F8FA">
                  <a:alpha val="100000"/>
                </a:srgbClr>
              </a:clrFrom>
              <a:clrTo>
                <a:srgbClr val="F0F8FA">
                  <a:alpha val="100000"/>
                  <a:alpha val="0"/>
                </a:srgbClr>
              </a:clrTo>
            </a:clrChange>
          </a:blip>
          <a:srcRect b="2119"/>
          <a:stretch>
            <a:fillRect/>
          </a:stretch>
        </p:blipFill>
        <p:spPr>
          <a:xfrm>
            <a:off x="2232660" y="1354455"/>
            <a:ext cx="7315200" cy="5015865"/>
          </a:xfrm>
          <a:prstGeom prst="rect">
            <a:avLst/>
          </a:prstGeom>
        </p:spPr>
      </p:pic>
      <p:sp>
        <p:nvSpPr>
          <p:cNvPr id="8" name="文本框 7"/>
          <p:cNvSpPr txBox="1"/>
          <p:nvPr/>
        </p:nvSpPr>
        <p:spPr>
          <a:xfrm>
            <a:off x="1847533" y="78105"/>
            <a:ext cx="8496935" cy="1076325"/>
          </a:xfrm>
          <a:prstGeom prst="rect">
            <a:avLst/>
          </a:prstGeom>
          <a:noFill/>
        </p:spPr>
        <p:txBody>
          <a:bodyPr wrap="square" rtlCol="0" anchor="t">
            <a:spAutoFit/>
          </a:bodyPr>
          <a:p>
            <a:pPr algn="ctr"/>
            <a:r>
              <a:rPr lang="en-US" altLang="zh-CN" sz="3600" b="1"/>
              <a:t>2. Official Symbols</a:t>
            </a:r>
            <a:endParaRPr lang="en-US" altLang="zh-CN" sz="3600" b="1"/>
          </a:p>
          <a:p>
            <a:pPr algn="ctr"/>
            <a:r>
              <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美国官方标志</a:t>
            </a:r>
            <a:endPar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endParaRPr>
          </a:p>
        </p:txBody>
      </p:sp>
      <p:pic>
        <p:nvPicPr>
          <p:cNvPr id="6" name="图片 5"/>
          <p:cNvPicPr>
            <a:picLocks noChangeAspect="1"/>
          </p:cNvPicPr>
          <p:nvPr/>
        </p:nvPicPr>
        <p:blipFill>
          <a:blip r:embed="rId2"/>
          <a:stretch>
            <a:fillRect/>
          </a:stretch>
        </p:blipFill>
        <p:spPr>
          <a:xfrm>
            <a:off x="9927590" y="666115"/>
            <a:ext cx="1738630" cy="1799590"/>
          </a:xfrm>
          <a:prstGeom prst="rect">
            <a:avLst/>
          </a:prstGeom>
        </p:spPr>
      </p:pic>
      <p:sp>
        <p:nvSpPr>
          <p:cNvPr id="2" name="文本框 1"/>
          <p:cNvSpPr txBox="1"/>
          <p:nvPr/>
        </p:nvSpPr>
        <p:spPr>
          <a:xfrm>
            <a:off x="11491595" y="7329805"/>
            <a:ext cx="309880" cy="368300"/>
          </a:xfrm>
          <a:prstGeom prst="rect">
            <a:avLst/>
          </a:prstGeom>
          <a:noFill/>
        </p:spPr>
        <p:txBody>
          <a:bodyPr wrap="none" rtlCol="0">
            <a:spAutoFit/>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16"/>
          <p:cNvSpPr txBox="1"/>
          <p:nvPr/>
        </p:nvSpPr>
        <p:spPr>
          <a:xfrm>
            <a:off x="-19050" y="0"/>
            <a:ext cx="187261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r>
              <a:rPr kumimoji="1" lang="en-US" altLang="zh-CN" sz="2800" b="1" dirty="0">
                <a:solidFill>
                  <a:sysClr val="window" lastClr="FFFFFF"/>
                </a:solidFill>
                <a:sym typeface="微软雅黑" panose="020B0503020204020204" charset="-122"/>
              </a:rPr>
              <a:t>1</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526224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《鹅卵石</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7</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13</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srcRect b="15239"/>
          <a:stretch>
            <a:fillRect/>
          </a:stretch>
        </p:blipFill>
        <p:spPr>
          <a:xfrm>
            <a:off x="9753600" y="0"/>
            <a:ext cx="2438400" cy="427355"/>
          </a:xfrm>
          <a:prstGeom prst="rect">
            <a:avLst/>
          </a:prstGeom>
        </p:spPr>
      </p:pic>
      <p:sp>
        <p:nvSpPr>
          <p:cNvPr id="7" name="文本框 6"/>
          <p:cNvSpPr txBox="1"/>
          <p:nvPr/>
        </p:nvSpPr>
        <p:spPr>
          <a:xfrm>
            <a:off x="166370" y="1656080"/>
            <a:ext cx="12025630" cy="4892675"/>
          </a:xfrm>
          <a:prstGeom prst="rect">
            <a:avLst/>
          </a:prstGeom>
          <a:noFill/>
        </p:spPr>
        <p:txBody>
          <a:bodyPr wrap="square" rtlCol="0" anchor="t">
            <a:spAutoFit/>
          </a:bodyPr>
          <a:p>
            <a:pPr fontAlgn="auto"/>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In red-and-white-striped pants,</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 top hat, and a blue coat,</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illustrations of Uncle Sam have become a familiar symbol of the United States. The first</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Uncle Sam</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traces his roots to a real person. Samuel Wilson was </a:t>
            </a:r>
            <a:r>
              <a:rPr lang="en-US" sz="2600">
                <a:latin typeface="Times New Roman" panose="02020603050405020304" charset="0"/>
                <a:cs typeface="Times New Roman" panose="02020603050405020304" charset="0"/>
              </a:rPr>
              <a:t>__ </a:t>
            </a:r>
            <a:r>
              <a:rPr sz="2600">
                <a:latin typeface="Times New Roman" panose="02020603050405020304" charset="0"/>
                <a:cs typeface="Times New Roman" panose="02020603050405020304" charset="0"/>
              </a:rPr>
              <a:t>honest, </a:t>
            </a:r>
            <a:r>
              <a:rPr sz="2600">
                <a:solidFill>
                  <a:srgbClr val="0000FF"/>
                </a:solidFill>
                <a:latin typeface="Times New Roman" panose="02020603050405020304" charset="0"/>
                <a:cs typeface="Times New Roman" panose="02020603050405020304" charset="0"/>
              </a:rPr>
              <a:t>patriotic </a:t>
            </a:r>
            <a:r>
              <a:rPr sz="2600">
                <a:latin typeface="Times New Roman" panose="02020603050405020304" charset="0"/>
                <a:cs typeface="Times New Roman" panose="02020603050405020304" charset="0"/>
              </a:rPr>
              <a:t>man in the meatpacking business in Troy, New York</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During the War of 1812</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(1812-1815), he provided barrels of meat </a:t>
            </a:r>
            <a:r>
              <a:rPr lang="en-US" sz="2600">
                <a:latin typeface="Times New Roman" panose="02020603050405020304" charset="0"/>
                <a:cs typeface="Times New Roman" panose="02020603050405020304" charset="0"/>
              </a:rPr>
              <a:t>___ </a:t>
            </a:r>
            <a:r>
              <a:rPr sz="2600">
                <a:latin typeface="Times New Roman" panose="02020603050405020304" charset="0"/>
                <a:cs typeface="Times New Roman" panose="02020603050405020304" charset="0"/>
              </a:rPr>
              <a:t>the U.S.Army. The barrels were marked with </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U.S.</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for United States, but his workers joked that the </a:t>
            </a:r>
            <a:r>
              <a:rPr sz="2600">
                <a:solidFill>
                  <a:schemeClr val="tx1"/>
                </a:solidFill>
                <a:latin typeface="Times New Roman" panose="02020603050405020304" charset="0"/>
                <a:cs typeface="Times New Roman" panose="02020603050405020304" charset="0"/>
              </a:rPr>
              <a:t>initials </a:t>
            </a:r>
            <a:r>
              <a:rPr sz="2600">
                <a:latin typeface="Times New Roman" panose="02020603050405020304" charset="0"/>
                <a:cs typeface="Times New Roman" panose="02020603050405020304" charset="0"/>
              </a:rPr>
              <a:t>really stood for </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Uncle Sam</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Wilson.</a:t>
            </a:r>
            <a:endParaRPr sz="2600">
              <a:latin typeface="Times New Roman" panose="02020603050405020304" charset="0"/>
              <a:cs typeface="Times New Roman" panose="02020603050405020304" charset="0"/>
            </a:endParaRPr>
          </a:p>
          <a:p>
            <a:pPr fontAlgn="auto"/>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In time, </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Uncle Sam</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___________ (adopt) </a:t>
            </a:r>
            <a:r>
              <a:rPr sz="2600">
                <a:latin typeface="Times New Roman" panose="02020603050405020304" charset="0"/>
                <a:cs typeface="Times New Roman" panose="02020603050405020304" charset="0"/>
              </a:rPr>
              <a:t>as a personification of the U.S.</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govemnment. Famous political cartoonist Thomas Nast was the first </a:t>
            </a:r>
            <a:r>
              <a:rPr lang="en-US" sz="2600">
                <a:latin typeface="Times New Roman" panose="02020603050405020304" charset="0"/>
                <a:cs typeface="Times New Roman" panose="02020603050405020304" charset="0"/>
              </a:rPr>
              <a:t>_______ (draw) </a:t>
            </a:r>
            <a:r>
              <a:rPr sz="2600">
                <a:latin typeface="Times New Roman" panose="02020603050405020304" charset="0"/>
                <a:cs typeface="Times New Roman" panose="02020603050405020304" charset="0"/>
              </a:rPr>
              <a:t>Uncle Sam with whiskers in 1869.</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But </a:t>
            </a:r>
            <a:r>
              <a:rPr lang="en-US" sz="2600">
                <a:latin typeface="Times New Roman" panose="02020603050405020304" charset="0"/>
                <a:cs typeface="Times New Roman" panose="02020603050405020304" charset="0"/>
              </a:rPr>
              <a:t>_____ (</a:t>
            </a:r>
            <a:r>
              <a:rPr lang="en-US" sz="2600">
                <a:latin typeface="Times New Roman" panose="02020603050405020304" charset="0"/>
                <a:cs typeface="Times New Roman" panose="02020603050405020304" charset="0"/>
                <a:sym typeface="+mn-ea"/>
              </a:rPr>
              <a:t>use</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his own face for a model artist J.M. Flagg gave Uncle Sam his</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now-familiar tall, thin,</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and serious</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look.</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Flagg</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s famous World War I (1914-1918) </a:t>
            </a:r>
            <a:r>
              <a:rPr sz="2600">
                <a:solidFill>
                  <a:schemeClr val="tx1"/>
                </a:solidFill>
                <a:latin typeface="Times New Roman" panose="02020603050405020304" charset="0"/>
                <a:cs typeface="Times New Roman" panose="02020603050405020304" charset="0"/>
              </a:rPr>
              <a:t>enlistment </a:t>
            </a:r>
            <a:r>
              <a:rPr sz="2600">
                <a:latin typeface="Times New Roman" panose="02020603050405020304" charset="0"/>
                <a:cs typeface="Times New Roman" panose="02020603050405020304" charset="0"/>
              </a:rPr>
              <a:t>poster shows Uncle Sam pointing a finger and saying,</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I Want You for U.S.Army.</a:t>
            </a:r>
            <a:r>
              <a:rPr lang="en-US" sz="2600">
                <a:latin typeface="Times New Roman" panose="02020603050405020304" charset="0"/>
                <a:cs typeface="Times New Roman" panose="02020603050405020304" charset="0"/>
              </a:rPr>
              <a:t>”</a:t>
            </a:r>
            <a:endParaRPr lang="en-US" sz="2600">
              <a:latin typeface="Times New Roman" panose="02020603050405020304" charset="0"/>
              <a:cs typeface="Times New Roman" panose="02020603050405020304" charset="0"/>
            </a:endParaRPr>
          </a:p>
        </p:txBody>
      </p:sp>
      <p:pic>
        <p:nvPicPr>
          <p:cNvPr id="8" name="图片 7"/>
          <p:cNvPicPr>
            <a:picLocks noChangeAspect="1"/>
          </p:cNvPicPr>
          <p:nvPr/>
        </p:nvPicPr>
        <p:blipFill>
          <a:blip r:embed="rId3"/>
          <a:stretch>
            <a:fillRect/>
          </a:stretch>
        </p:blipFill>
        <p:spPr>
          <a:xfrm>
            <a:off x="4800600" y="854710"/>
            <a:ext cx="2590800" cy="457200"/>
          </a:xfrm>
          <a:prstGeom prst="rect">
            <a:avLst/>
          </a:prstGeom>
        </p:spPr>
      </p:pic>
      <p:sp>
        <p:nvSpPr>
          <p:cNvPr id="2" name="文本框 1"/>
          <p:cNvSpPr txBox="1"/>
          <p:nvPr/>
        </p:nvSpPr>
        <p:spPr>
          <a:xfrm>
            <a:off x="5807710" y="2426970"/>
            <a:ext cx="577215" cy="491490"/>
          </a:xfrm>
          <a:prstGeom prst="rect">
            <a:avLst/>
          </a:prstGeom>
          <a:noFill/>
        </p:spPr>
        <p:txBody>
          <a:bodyPr wrap="none" rtlCol="0" anchor="t">
            <a:spAutoFit/>
          </a:bodyPr>
          <a:p>
            <a:r>
              <a:rPr sz="2600">
                <a:solidFill>
                  <a:srgbClr val="FF0000"/>
                </a:solidFill>
                <a:latin typeface="Times New Roman" panose="02020603050405020304" charset="0"/>
                <a:cs typeface="Times New Roman" panose="02020603050405020304" charset="0"/>
                <a:sym typeface="+mn-ea"/>
              </a:rPr>
              <a:t>an </a:t>
            </a:r>
            <a:endParaRPr lang="zh-CN" altLang="en-US"/>
          </a:p>
        </p:txBody>
      </p:sp>
      <p:sp>
        <p:nvSpPr>
          <p:cNvPr id="3" name="文本框 2"/>
          <p:cNvSpPr txBox="1"/>
          <p:nvPr/>
        </p:nvSpPr>
        <p:spPr>
          <a:xfrm>
            <a:off x="955040" y="3221355"/>
            <a:ext cx="650240" cy="491490"/>
          </a:xfrm>
          <a:prstGeom prst="rect">
            <a:avLst/>
          </a:prstGeom>
          <a:noFill/>
        </p:spPr>
        <p:txBody>
          <a:bodyPr wrap="none" rtlCol="0" anchor="t">
            <a:spAutoFit/>
          </a:bodyPr>
          <a:p>
            <a:r>
              <a:rPr sz="2600">
                <a:solidFill>
                  <a:srgbClr val="FF0000"/>
                </a:solidFill>
                <a:latin typeface="Times New Roman" panose="02020603050405020304" charset="0"/>
                <a:cs typeface="Times New Roman" panose="02020603050405020304" charset="0"/>
                <a:sym typeface="+mn-ea"/>
              </a:rPr>
              <a:t>for </a:t>
            </a:r>
            <a:endParaRPr lang="zh-CN" altLang="en-US"/>
          </a:p>
        </p:txBody>
      </p:sp>
      <p:sp>
        <p:nvSpPr>
          <p:cNvPr id="4" name="文本框 3"/>
          <p:cNvSpPr txBox="1"/>
          <p:nvPr/>
        </p:nvSpPr>
        <p:spPr>
          <a:xfrm>
            <a:off x="3552825" y="3996690"/>
            <a:ext cx="1824355" cy="491490"/>
          </a:xfrm>
          <a:prstGeom prst="rect">
            <a:avLst/>
          </a:prstGeom>
          <a:noFill/>
        </p:spPr>
        <p:txBody>
          <a:bodyPr wrap="none" rtlCol="0" anchor="t">
            <a:spAutoFit/>
          </a:bodyPr>
          <a:p>
            <a:r>
              <a:rPr sz="2600">
                <a:solidFill>
                  <a:srgbClr val="FF0000"/>
                </a:solidFill>
                <a:latin typeface="Times New Roman" panose="02020603050405020304" charset="0"/>
                <a:cs typeface="Times New Roman" panose="02020603050405020304" charset="0"/>
                <a:sym typeface="+mn-ea"/>
              </a:rPr>
              <a:t>was adopted</a:t>
            </a:r>
            <a:endParaRPr lang="zh-CN" altLang="en-US"/>
          </a:p>
        </p:txBody>
      </p:sp>
      <p:sp>
        <p:nvSpPr>
          <p:cNvPr id="6" name="文本框 5"/>
          <p:cNvSpPr txBox="1"/>
          <p:nvPr/>
        </p:nvSpPr>
        <p:spPr>
          <a:xfrm>
            <a:off x="9349105" y="4407535"/>
            <a:ext cx="1182370" cy="491490"/>
          </a:xfrm>
          <a:prstGeom prst="rect">
            <a:avLst/>
          </a:prstGeom>
          <a:noFill/>
        </p:spPr>
        <p:txBody>
          <a:bodyPr wrap="none" rtlCol="0" anchor="t">
            <a:spAutoFit/>
          </a:bodyPr>
          <a:p>
            <a:r>
              <a:rPr sz="2600">
                <a:solidFill>
                  <a:srgbClr val="FF0000"/>
                </a:solidFill>
                <a:latin typeface="Times New Roman" panose="02020603050405020304" charset="0"/>
                <a:cs typeface="Times New Roman" panose="02020603050405020304" charset="0"/>
                <a:sym typeface="+mn-ea"/>
              </a:rPr>
              <a:t>to draw</a:t>
            </a:r>
            <a:endParaRPr lang="zh-CN" altLang="en-US"/>
          </a:p>
        </p:txBody>
      </p:sp>
      <p:sp>
        <p:nvSpPr>
          <p:cNvPr id="9" name="文本框 8"/>
          <p:cNvSpPr txBox="1"/>
          <p:nvPr/>
        </p:nvSpPr>
        <p:spPr>
          <a:xfrm>
            <a:off x="5396230" y="4787265"/>
            <a:ext cx="980440" cy="491490"/>
          </a:xfrm>
          <a:prstGeom prst="rect">
            <a:avLst/>
          </a:prstGeom>
          <a:noFill/>
        </p:spPr>
        <p:txBody>
          <a:bodyPr wrap="none" rtlCol="0" anchor="t">
            <a:spAutoFit/>
          </a:bodyPr>
          <a:p>
            <a:r>
              <a:rPr sz="2600">
                <a:solidFill>
                  <a:srgbClr val="FF0000"/>
                </a:solidFill>
                <a:latin typeface="Times New Roman" panose="02020603050405020304" charset="0"/>
                <a:cs typeface="Times New Roman" panose="02020603050405020304" charset="0"/>
                <a:sym typeface="+mn-ea"/>
              </a:rPr>
              <a:t>using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9" grpId="0"/>
      <p:bldP spid="2" grpId="1"/>
      <p:bldP spid="3" grpId="1"/>
      <p:bldP spid="4" grpId="1"/>
      <p:bldP spid="6" grpId="1"/>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945" y="1281430"/>
            <a:ext cx="12124055" cy="4492625"/>
          </a:xfrm>
          <a:prstGeom prst="rect">
            <a:avLst/>
          </a:prstGeom>
          <a:noFill/>
        </p:spPr>
        <p:txBody>
          <a:bodyPr wrap="square" rtlCol="0" anchor="t">
            <a:spAutoFit/>
          </a:bodyPr>
          <a:p>
            <a:r>
              <a:rPr lang="en-US" altLang="zh-CN" sz="2600">
                <a:latin typeface="Times New Roman" panose="02020603050405020304" charset="0"/>
                <a:cs typeface="Times New Roman" panose="02020603050405020304" charset="0"/>
              </a:rPr>
              <a:t>T</a:t>
            </a:r>
            <a:r>
              <a:rPr lang="zh-CN" altLang="en-US" sz="2600">
                <a:latin typeface="Times New Roman" panose="02020603050405020304" charset="0"/>
                <a:cs typeface="Times New Roman" panose="02020603050405020304" charset="0"/>
              </a:rPr>
              <a:t>he </a:t>
            </a:r>
            <a:r>
              <a:rPr lang="zh-CN" altLang="en-US" sz="2600">
                <a:solidFill>
                  <a:schemeClr val="tx1"/>
                </a:solidFill>
                <a:latin typeface="Times New Roman" panose="02020603050405020304" charset="0"/>
                <a:cs typeface="Times New Roman" panose="02020603050405020304" charset="0"/>
              </a:rPr>
              <a:t>Pledge </a:t>
            </a:r>
            <a:r>
              <a:rPr lang="zh-CN" altLang="en-US" sz="2600">
                <a:latin typeface="Times New Roman" panose="02020603050405020304" charset="0"/>
                <a:cs typeface="Times New Roman" panose="02020603050405020304" charset="0"/>
              </a:rPr>
              <a:t>of Allegiance </a:t>
            </a:r>
            <a:r>
              <a:rPr lang="en-US" altLang="zh-CN" sz="2600">
                <a:latin typeface="Times New Roman" panose="02020603050405020304" charset="0"/>
                <a:cs typeface="Times New Roman" panose="02020603050405020304" charset="0"/>
              </a:rPr>
              <a:t>________ (go) </a:t>
            </a:r>
            <a:r>
              <a:rPr lang="zh-CN" altLang="en-US" sz="2600">
                <a:latin typeface="Times New Roman" panose="02020603050405020304" charset="0"/>
                <a:cs typeface="Times New Roman" panose="02020603050405020304" charset="0"/>
              </a:rPr>
              <a:t>through a few changes sinc</a:t>
            </a:r>
            <a:r>
              <a:rPr lang="en-US" altLang="zh-CN" sz="2600">
                <a:latin typeface="Times New Roman" panose="02020603050405020304" charset="0"/>
                <a:cs typeface="Times New Roman" panose="02020603050405020304" charset="0"/>
              </a:rPr>
              <a:t>e </a:t>
            </a:r>
            <a:r>
              <a:rPr lang="zh-CN" altLang="en-US" sz="2600">
                <a:latin typeface="Times New Roman" panose="02020603050405020304" charset="0"/>
                <a:cs typeface="Times New Roman" panose="02020603050405020304" charset="0"/>
              </a:rPr>
              <a:t>it was introduced in September 1892. Minister and author Francis Bellamy wrote the </a:t>
            </a:r>
            <a:r>
              <a:rPr lang="en-US" altLang="zh-CN" sz="2600">
                <a:latin typeface="Times New Roman" panose="02020603050405020304" charset="0"/>
                <a:cs typeface="Times New Roman" panose="02020603050405020304" charset="0"/>
              </a:rPr>
              <a:t>_______ (origin) </a:t>
            </a:r>
            <a:r>
              <a:rPr lang="zh-CN" altLang="en-US" sz="2600">
                <a:latin typeface="Times New Roman" panose="02020603050405020304" charset="0"/>
                <a:cs typeface="Times New Roman" panose="02020603050405020304" charset="0"/>
              </a:rPr>
              <a:t>23-word version. It appeared in The Youth</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Companion, a popular children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a:t>
            </a:r>
            <a:r>
              <a:rPr lang="en-US" altLang="zh-CN" sz="2600">
                <a:latin typeface="Times New Roman" panose="02020603050405020304" charset="0"/>
                <a:cs typeface="Times New Roman" panose="02020603050405020304" charset="0"/>
              </a:rPr>
              <a:t>_________ (publish)</a:t>
            </a:r>
            <a:r>
              <a:rPr lang="zh-CN" altLang="en-US" sz="2600">
                <a:latin typeface="Times New Roman" panose="02020603050405020304" charset="0"/>
                <a:cs typeface="Times New Roman" panose="02020603050405020304" charset="0"/>
              </a:rPr>
              <a:t>. Bellamy hoped to get young people feeling patriotic and involved in the upcoming World</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Columbian Exposition in Chicago. President Benjamin Harrison approved the pledge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recitation in public schools during dedication </a:t>
            </a:r>
            <a:r>
              <a:rPr lang="en-US" altLang="zh-CN" sz="2600">
                <a:latin typeface="Times New Roman" panose="02020603050405020304" charset="0"/>
                <a:cs typeface="Times New Roman" panose="02020603050405020304" charset="0"/>
              </a:rPr>
              <a:t>__________ (ceremony) </a:t>
            </a:r>
            <a:r>
              <a:rPr lang="zh-CN" altLang="en-US" sz="2600">
                <a:latin typeface="Times New Roman" panose="02020603050405020304" charset="0"/>
                <a:cs typeface="Times New Roman" panose="02020603050405020304" charset="0"/>
              </a:rPr>
              <a:t>for that international fair on October 12,1892.The pledge has been revised by the addition of words over the years. Bellamy</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draft did not include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the United States of America</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or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under God</a:t>
            </a:r>
            <a:r>
              <a:rPr lang="en-US" altLang="zh-CN" sz="2600">
                <a:latin typeface="Times New Roman" panose="02020603050405020304" charset="0"/>
                <a:cs typeface="Times New Roman" panose="02020603050405020304" charset="0"/>
                <a:sym typeface="+mn-ea"/>
              </a:rPr>
              <a:t>”</a:t>
            </a:r>
            <a:r>
              <a:rPr lang="zh-CN" altLang="en-US" sz="2600">
                <a:latin typeface="Times New Roman" panose="02020603050405020304" charset="0"/>
                <a:cs typeface="Times New Roman" panose="02020603050405020304" charset="0"/>
              </a:rPr>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It also has been contested by some people for </a:t>
            </a:r>
            <a:r>
              <a:rPr lang="zh-CN" altLang="en-US" sz="2600">
                <a:solidFill>
                  <a:srgbClr val="0000FF"/>
                </a:solidFill>
                <a:latin typeface="Times New Roman" panose="02020603050405020304" charset="0"/>
                <a:cs typeface="Times New Roman" panose="02020603050405020304" charset="0"/>
              </a:rPr>
              <a:t>violating </a:t>
            </a:r>
            <a:r>
              <a:rPr lang="zh-CN" altLang="en-US" sz="2600">
                <a:latin typeface="Times New Roman" panose="02020603050405020304" charset="0"/>
                <a:cs typeface="Times New Roman" panose="02020603050405020304" charset="0"/>
              </a:rPr>
              <a:t>First Amendment rights. It was </a:t>
            </a:r>
            <a:r>
              <a:rPr lang="en-US" altLang="zh-CN" sz="2600">
                <a:latin typeface="Times New Roman" panose="02020603050405020304" charset="0"/>
                <a:cs typeface="Times New Roman" panose="02020603050405020304" charset="0"/>
              </a:rPr>
              <a:t>________ (official) </a:t>
            </a:r>
            <a:r>
              <a:rPr lang="zh-CN" altLang="en-US" sz="2600">
                <a:latin typeface="Times New Roman" panose="02020603050405020304" charset="0"/>
                <a:cs typeface="Times New Roman" panose="02020603050405020304" charset="0"/>
              </a:rPr>
              <a:t>recognized as the nation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oath on June 22, 1942,</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during World War Il (1939-1945).</a:t>
            </a:r>
            <a:endParaRPr lang="zh-CN" altLang="en-US" sz="2600">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1">
            <a:clrChange>
              <a:clrFrom>
                <a:srgbClr val="7C736E">
                  <a:alpha val="52157"/>
                </a:srgbClr>
              </a:clrFrom>
              <a:clrTo>
                <a:srgbClr val="7C736E">
                  <a:alpha val="52157"/>
                  <a:alpha val="0"/>
                </a:srgbClr>
              </a:clrTo>
            </a:clrChange>
          </a:blip>
          <a:srcRect r="3149"/>
          <a:stretch>
            <a:fillRect/>
          </a:stretch>
        </p:blipFill>
        <p:spPr>
          <a:xfrm>
            <a:off x="7806690" y="5386070"/>
            <a:ext cx="4335780" cy="1524000"/>
          </a:xfrm>
          <a:prstGeom prst="rect">
            <a:avLst/>
          </a:prstGeom>
        </p:spPr>
      </p:pic>
      <p:sp>
        <p:nvSpPr>
          <p:cNvPr id="10" name="文本框 16"/>
          <p:cNvSpPr txBox="1"/>
          <p:nvPr/>
        </p:nvSpPr>
        <p:spPr>
          <a:xfrm>
            <a:off x="0" y="0"/>
            <a:ext cx="187261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r>
              <a:rPr kumimoji="1" lang="en-US" altLang="zh-CN" sz="2800" b="1" dirty="0">
                <a:solidFill>
                  <a:sysClr val="window" lastClr="FFFFFF"/>
                </a:solidFill>
                <a:sym typeface="微软雅黑" panose="020B0503020204020204" charset="-122"/>
              </a:rPr>
              <a:t>2</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71980" y="65405"/>
            <a:ext cx="664146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《鹅卵石</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7</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14</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grpSp>
        <p:nvGrpSpPr>
          <p:cNvPr id="9" name="组合 8"/>
          <p:cNvGrpSpPr>
            <a:grpSpLocks noChangeAspect="1"/>
          </p:cNvGrpSpPr>
          <p:nvPr/>
        </p:nvGrpSpPr>
        <p:grpSpPr>
          <a:xfrm>
            <a:off x="3973146" y="716280"/>
            <a:ext cx="4368109" cy="359864"/>
            <a:chOff x="5404" y="1415"/>
            <a:chExt cx="9634" cy="794"/>
          </a:xfrm>
        </p:grpSpPr>
        <p:pic>
          <p:nvPicPr>
            <p:cNvPr id="6" name="图片 5"/>
            <p:cNvPicPr>
              <a:picLocks noChangeAspect="1"/>
            </p:cNvPicPr>
            <p:nvPr/>
          </p:nvPicPr>
          <p:blipFill>
            <a:blip r:embed="rId2"/>
            <a:srcRect b="49346"/>
            <a:stretch>
              <a:fillRect/>
            </a:stretch>
          </p:blipFill>
          <p:spPr>
            <a:xfrm>
              <a:off x="5404" y="1415"/>
              <a:ext cx="4793" cy="794"/>
            </a:xfrm>
            <a:prstGeom prst="rect">
              <a:avLst/>
            </a:prstGeom>
          </p:spPr>
        </p:pic>
        <p:pic>
          <p:nvPicPr>
            <p:cNvPr id="8" name="图片 7"/>
            <p:cNvPicPr>
              <a:picLocks noChangeAspect="1"/>
            </p:cNvPicPr>
            <p:nvPr/>
          </p:nvPicPr>
          <p:blipFill>
            <a:blip r:embed="rId2"/>
            <a:srcRect l="2885" t="51307"/>
            <a:stretch>
              <a:fillRect/>
            </a:stretch>
          </p:blipFill>
          <p:spPr>
            <a:xfrm>
              <a:off x="10196" y="1415"/>
              <a:ext cx="4842" cy="794"/>
            </a:xfrm>
            <a:prstGeom prst="rect">
              <a:avLst/>
            </a:prstGeom>
          </p:spPr>
        </p:pic>
      </p:grpSp>
      <p:pic>
        <p:nvPicPr>
          <p:cNvPr id="12" name="图片 11"/>
          <p:cNvPicPr>
            <a:picLocks noChangeAspect="1"/>
          </p:cNvPicPr>
          <p:nvPr/>
        </p:nvPicPr>
        <p:blipFill>
          <a:blip r:embed="rId3"/>
          <a:stretch>
            <a:fillRect/>
          </a:stretch>
        </p:blipFill>
        <p:spPr>
          <a:xfrm>
            <a:off x="9753600" y="0"/>
            <a:ext cx="2438400" cy="428625"/>
          </a:xfrm>
          <a:prstGeom prst="rect">
            <a:avLst/>
          </a:prstGeom>
        </p:spPr>
      </p:pic>
      <p:sp>
        <p:nvSpPr>
          <p:cNvPr id="3" name="文本框 2"/>
          <p:cNvSpPr txBox="1"/>
          <p:nvPr/>
        </p:nvSpPr>
        <p:spPr>
          <a:xfrm>
            <a:off x="3543300" y="1243965"/>
            <a:ext cx="134747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has gone</a:t>
            </a:r>
            <a:endParaRPr lang="zh-CN" altLang="en-US"/>
          </a:p>
        </p:txBody>
      </p:sp>
      <p:sp>
        <p:nvSpPr>
          <p:cNvPr id="5" name="文本框 4"/>
          <p:cNvSpPr txBox="1"/>
          <p:nvPr/>
        </p:nvSpPr>
        <p:spPr>
          <a:xfrm>
            <a:off x="8689975" y="1649730"/>
            <a:ext cx="129159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original </a:t>
            </a:r>
            <a:endParaRPr lang="zh-CN" altLang="en-US"/>
          </a:p>
        </p:txBody>
      </p:sp>
      <p:sp>
        <p:nvSpPr>
          <p:cNvPr id="11" name="文本框 10"/>
          <p:cNvSpPr txBox="1"/>
          <p:nvPr/>
        </p:nvSpPr>
        <p:spPr>
          <a:xfrm>
            <a:off x="9981565" y="2045970"/>
            <a:ext cx="166751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publication</a:t>
            </a:r>
            <a:endParaRPr lang="zh-CN" altLang="en-US"/>
          </a:p>
        </p:txBody>
      </p:sp>
      <p:sp>
        <p:nvSpPr>
          <p:cNvPr id="13" name="文本框 12"/>
          <p:cNvSpPr txBox="1"/>
          <p:nvPr/>
        </p:nvSpPr>
        <p:spPr>
          <a:xfrm>
            <a:off x="9179560" y="3281680"/>
            <a:ext cx="17684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ceremonies </a:t>
            </a:r>
            <a:endParaRPr lang="zh-CN" altLang="en-US"/>
          </a:p>
        </p:txBody>
      </p:sp>
      <p:sp>
        <p:nvSpPr>
          <p:cNvPr id="14" name="文本框 13"/>
          <p:cNvSpPr txBox="1"/>
          <p:nvPr/>
        </p:nvSpPr>
        <p:spPr>
          <a:xfrm>
            <a:off x="3655695" y="4822190"/>
            <a:ext cx="146812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officially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3" grpId="0"/>
      <p:bldP spid="14" grpId="0"/>
      <p:bldP spid="3" grpId="1"/>
      <p:bldP spid="5" grpId="1"/>
      <p:bldP spid="11" grpId="1"/>
      <p:bldP spid="13" grpId="1"/>
      <p:bldP spid="14" grpId="1"/>
    </p:bldLst>
  </p:timing>
</p:sld>
</file>

<file path=ppt/tags/tag1.xml><?xml version="1.0" encoding="utf-8"?>
<p:tagLst xmlns:p="http://schemas.openxmlformats.org/presentationml/2006/main">
  <p:tag name="KSO_WM_UNIT_PLACING_PICTURE_USER_VIEWPORT" val="{&quot;height&quot;:8280,&quot;width&quot;:13125}"/>
</p:tagLst>
</file>

<file path=ppt/tags/tag10.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PLACING_PICTURE_USER_VIEWPORT" val="{&quot;height&quot;:2400,&quot;width&quot;:11610}"/>
</p:tagLst>
</file>

<file path=ppt/tags/tag4.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UNIT_PLACING_PICTURE_USER_VIEWPORT" val="{&quot;height&quot;:2490,&quot;width&quot;:3480}"/>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PLACING_PICTURE_USER_VIEWPORT" val="{&quot;height&quot;:4665,&quot;width&quot;:7755}"/>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13387</Words>
  <Application>WPS 演示</Application>
  <PresentationFormat/>
  <Paragraphs>362</Paragraphs>
  <Slides>23</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23</vt:i4>
      </vt:variant>
    </vt:vector>
  </HeadingPairs>
  <TitlesOfParts>
    <vt:vector size="42" baseType="lpstr">
      <vt:lpstr>Arial</vt:lpstr>
      <vt:lpstr>宋体</vt:lpstr>
      <vt:lpstr>Wingdings</vt:lpstr>
      <vt:lpstr>Calibri</vt:lpstr>
      <vt:lpstr>Arial</vt:lpstr>
      <vt:lpstr>Trebuchet MS</vt:lpstr>
      <vt:lpstr>Helvetica</vt:lpstr>
      <vt:lpstr>微软雅黑</vt:lpstr>
      <vt:lpstr>Times New Roman</vt:lpstr>
      <vt:lpstr>华文中宋</vt:lpstr>
      <vt:lpstr>Wingdings</vt:lpstr>
      <vt:lpstr>Calibri</vt:lpstr>
      <vt:lpstr>Times New Roman</vt:lpstr>
      <vt:lpstr>Arial Unicode MS</vt:lpstr>
      <vt:lpstr>HelveticaNeue</vt:lpstr>
      <vt:lpstr>Corbel</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24147</cp:lastModifiedBy>
  <cp:revision>382</cp:revision>
  <dcterms:created xsi:type="dcterms:W3CDTF">2022-04-05T02:15:00Z</dcterms:created>
  <dcterms:modified xsi:type="dcterms:W3CDTF">2022-08-02T09:31:55Z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0611A83A75084967BC5BFF5EEA9092E2</vt:lpwstr>
  </property>
  <property fmtid="{D5CDD505-2E9C-101B-9397-08002B2CF9AE}" pid="3" name="KSOProductBuildVer">
    <vt:lpwstr>2052-11.8.2.8411</vt:lpwstr>
  </property>
  <property fmtid="{D5CDD505-2E9C-101B-9397-08002B2CF9AE}" pid="4" name="commondata">
    <vt:lpwstr>eyJoZGlkIjoiOTcyOGM2ZTRiZmI4MzgxMmE1OWI1MGMyNDA3YTk5ZjUifQ==</vt:lpwstr>
  </property>
</Properties>
</file>