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18" r:id="rId3"/>
    <p:sldId id="296" r:id="rId4"/>
    <p:sldId id="262" r:id="rId5"/>
    <p:sldId id="256" r:id="rId6"/>
    <p:sldId id="258" r:id="rId8"/>
    <p:sldId id="260" r:id="rId9"/>
    <p:sldId id="259" r:id="rId10"/>
    <p:sldId id="264" r:id="rId11"/>
    <p:sldId id="261" r:id="rId12"/>
    <p:sldId id="263" r:id="rId13"/>
    <p:sldId id="265" r:id="rId14"/>
    <p:sldId id="266" r:id="rId15"/>
    <p:sldId id="268" r:id="rId16"/>
    <p:sldId id="269" r:id="rId17"/>
    <p:sldId id="270" r:id="rId18"/>
    <p:sldId id="272" r:id="rId19"/>
    <p:sldId id="293" r:id="rId20"/>
    <p:sldId id="287" r:id="rId21"/>
    <p:sldId id="288" r:id="rId22"/>
    <p:sldId id="289" r:id="rId23"/>
    <p:sldId id="290" r:id="rId24"/>
    <p:sldId id="285" r:id="rId25"/>
    <p:sldId id="294"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995D"/>
    <a:srgbClr val="00CC00"/>
    <a:srgbClr val="FF9999"/>
    <a:srgbClr val="CC99FF"/>
    <a:srgbClr val="FF6699"/>
    <a:srgbClr val="FF7C80"/>
    <a:srgbClr val="0066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18" autoAdjust="0"/>
  </p:normalViewPr>
  <p:slideViewPr>
    <p:cSldViewPr snapToGrid="0">
      <p:cViewPr varScale="1">
        <p:scale>
          <a:sx n="75" d="100"/>
          <a:sy n="75" d="100"/>
        </p:scale>
        <p:origin x="7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827A-8745-46C5-AE9E-8FBF62B066F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45478-4790-4C1A-BD91-C4799F7CA1E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345478-4790-4C1A-BD91-C4799F7CA1E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345478-4790-4C1A-BD91-C4799F7CA1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345478-4790-4C1A-BD91-C4799F7CA1E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0CCDBE7-EF5F-4C9E-97C6-2DBD94D8CB6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3F1696-A47C-4186-B3D8-70540DA2383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CDBE7-EF5F-4C9E-97C6-2DBD94D8CB6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F1696-A47C-4186-B3D8-70540DA23833}"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png"/><Relationship Id="rId7" Type="http://schemas.openxmlformats.org/officeDocument/2006/relationships/image" Target="../media/image11.jpe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notesSlide" Target="../notesSlides/notesSlide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2000" cy="6858000"/>
          </a:xfrm>
        </p:spPr>
        <p:txBody>
          <a:bodyPr>
            <a:normAutofit/>
          </a:bodyPr>
          <a:lstStyle/>
          <a:p>
            <a:pPr marL="514350" indent="-514350">
              <a:buFont typeface="+mj-ea"/>
              <a:buAutoNum type="circleNumDbPlain" startAt="5"/>
            </a:pPr>
            <a:r>
              <a:rPr lang="zh-CN" altLang="en-US" b="1" dirty="0"/>
              <a:t>人：</a:t>
            </a:r>
            <a:r>
              <a:rPr lang="en-US" altLang="zh-CN" b="1" dirty="0"/>
              <a:t>sweat-soaked hair  </a:t>
            </a:r>
            <a:r>
              <a:rPr lang="zh-CN" altLang="en-US" b="1" dirty="0"/>
              <a:t>汗湿的头发 </a:t>
            </a:r>
            <a:endParaRPr lang="en-US" altLang="zh-CN" b="1" dirty="0"/>
          </a:p>
          <a:p>
            <a:pPr marL="0" indent="0">
              <a:buNone/>
            </a:pPr>
            <a:r>
              <a:rPr lang="en-US" altLang="zh-CN" b="1" dirty="0"/>
              <a:t>             tears mixed with sweat</a:t>
            </a:r>
            <a:r>
              <a:rPr lang="zh-CN" altLang="en-US" b="1" dirty="0"/>
              <a:t>汗泪交加     </a:t>
            </a:r>
            <a:endParaRPr lang="en-US" altLang="zh-CN" b="1" dirty="0"/>
          </a:p>
          <a:p>
            <a:pPr marL="0" indent="0">
              <a:buNone/>
            </a:pPr>
            <a:r>
              <a:rPr lang="en-US" altLang="zh-CN" b="1" dirty="0"/>
              <a:t>             collapse into/onto...</a:t>
            </a:r>
            <a:r>
              <a:rPr lang="zh-CN" altLang="en-US" b="1" dirty="0"/>
              <a:t>瘫坐在</a:t>
            </a:r>
            <a:r>
              <a:rPr lang="en-US" altLang="zh-CN" b="1" dirty="0"/>
              <a:t>...</a:t>
            </a:r>
            <a:endParaRPr lang="en-US" altLang="zh-CN" b="1" dirty="0"/>
          </a:p>
          <a:p>
            <a:pPr marL="0" indent="0">
              <a:buNone/>
            </a:pPr>
            <a:r>
              <a:rPr lang="en-US" altLang="zh-CN" b="1" dirty="0"/>
              <a:t>             fingers went numb  </a:t>
            </a:r>
            <a:r>
              <a:rPr lang="zh-CN" altLang="en-US" b="1" dirty="0"/>
              <a:t>手指麻木</a:t>
            </a:r>
            <a:endParaRPr lang="en-US" altLang="zh-CN" b="1" dirty="0"/>
          </a:p>
          <a:p>
            <a:pPr marL="0" indent="0">
              <a:buNone/>
            </a:pPr>
            <a:r>
              <a:rPr lang="en-US" altLang="zh-CN" b="1" dirty="0"/>
              <a:t>             exhausted and somewhat hopeless </a:t>
            </a:r>
            <a:r>
              <a:rPr lang="zh-CN" altLang="en-US" b="1" dirty="0"/>
              <a:t>精疲力尽且有些绝望</a:t>
            </a:r>
            <a:endParaRPr lang="zh-CN" altLang="en-US" b="1" dirty="0"/>
          </a:p>
          <a:p>
            <a:pPr marL="0" indent="0">
              <a:buNone/>
            </a:pPr>
            <a:r>
              <a:rPr lang="en-US" altLang="zh-CN" b="1" dirty="0"/>
              <a:t>             with a blank expressions  </a:t>
            </a:r>
            <a:r>
              <a:rPr lang="zh-CN" altLang="en-US" b="1" dirty="0"/>
              <a:t>面无表情</a:t>
            </a:r>
            <a:endParaRPr lang="zh-CN" altLang="en-US" b="1" dirty="0"/>
          </a:p>
          <a:p>
            <a:pPr marL="0" indent="0">
              <a:buNone/>
            </a:pPr>
            <a:r>
              <a:rPr lang="en-US" altLang="zh-CN" b="1" dirty="0"/>
              <a:t>             feel sick with despair </a:t>
            </a:r>
            <a:r>
              <a:rPr lang="zh-CN" altLang="en-US" b="1" dirty="0"/>
              <a:t>因绝望而难受</a:t>
            </a:r>
            <a:endParaRPr lang="zh-CN" altLang="en-US" b="1" dirty="0"/>
          </a:p>
          <a:p>
            <a:pPr marL="0" indent="0">
              <a:buNone/>
            </a:pPr>
            <a:r>
              <a:rPr lang="zh-CN" altLang="en-US" b="1" dirty="0"/>
              <a:t>             </a:t>
            </a:r>
            <a:r>
              <a:rPr lang="en-US" altLang="zh-CN" b="1" dirty="0"/>
              <a:t>push the limits of the endurance  </a:t>
            </a:r>
            <a:r>
              <a:rPr lang="zh-CN" altLang="en-US" b="1" dirty="0"/>
              <a:t>挑战极限</a:t>
            </a:r>
            <a:endParaRPr lang="en-US" altLang="zh-CN" b="1" dirty="0"/>
          </a:p>
          <a:p>
            <a:pPr marL="0" indent="0">
              <a:buNone/>
            </a:pPr>
            <a:endParaRPr lang="en-US" altLang="zh-CN" sz="2800" b="1" dirty="0">
              <a:solidFill>
                <a:srgbClr val="0066CC"/>
              </a:solidFill>
            </a:endParaRPr>
          </a:p>
          <a:p>
            <a:pPr marL="0" indent="0">
              <a:buNone/>
            </a:pPr>
            <a:endParaRPr lang="en-US" altLang="zh-CN" b="1" dirty="0"/>
          </a:p>
          <a:p>
            <a:pPr marL="0" indent="0">
              <a:buNone/>
            </a:pPr>
            <a:endParaRPr lang="en-US" altLang="zh-CN" b="1" dirty="0"/>
          </a:p>
          <a:p>
            <a:pPr marL="0" indent="0">
              <a:buNone/>
            </a:pPr>
            <a:endParaRPr lang="en-US" altLang="zh-CN" b="1" dirty="0"/>
          </a:p>
          <a:p>
            <a:pPr marL="0" indent="0">
              <a:buNone/>
            </a:pPr>
            <a:endParaRPr lang="en-US" altLang="zh-CN" b="1" dirty="0"/>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68677"/>
          <a:stretch>
            <a:fillRect/>
          </a:stretch>
        </p:blipFill>
        <p:spPr>
          <a:xfrm>
            <a:off x="0" y="4506686"/>
            <a:ext cx="12192000" cy="2351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2000" cy="6858000"/>
          </a:xfrm>
        </p:spPr>
        <p:txBody>
          <a:bodyPr>
            <a:normAutofit/>
          </a:bodyPr>
          <a:lstStyle/>
          <a:p>
            <a:pPr marL="0" indent="0">
              <a:buNone/>
            </a:pPr>
            <a:r>
              <a:rPr lang="en-US" altLang="zh-CN" sz="2800" b="1" dirty="0">
                <a:solidFill>
                  <a:srgbClr val="0066CC"/>
                </a:solidFill>
              </a:rPr>
              <a:t>para2:</a:t>
            </a:r>
            <a:r>
              <a:rPr lang="zh-CN" altLang="en-US" sz="2800" b="1" dirty="0">
                <a:solidFill>
                  <a:srgbClr val="0066CC"/>
                </a:solidFill>
              </a:rPr>
              <a:t>室内情景描写</a:t>
            </a:r>
            <a:r>
              <a:rPr lang="en-US" altLang="zh-CN" b="1" dirty="0"/>
              <a:t>    </a:t>
            </a:r>
            <a:endParaRPr lang="en-US" altLang="zh-CN" b="1" dirty="0"/>
          </a:p>
          <a:p>
            <a:pPr marL="514350" indent="-514350">
              <a:buFont typeface="+mj-ea"/>
              <a:buAutoNum type="circleNumDbPlain"/>
            </a:pPr>
            <a:r>
              <a:rPr lang="zh-CN" altLang="en-US" sz="2800" b="1" dirty="0"/>
              <a:t>环境：</a:t>
            </a:r>
            <a:r>
              <a:rPr lang="en-US" altLang="zh-CN" sz="2800" b="1" dirty="0"/>
              <a:t>the electricity goes off ; </a:t>
            </a:r>
            <a:r>
              <a:rPr lang="en-US" altLang="zh-CN" sz="2800" b="1" dirty="0">
                <a:solidFill>
                  <a:srgbClr val="C00000"/>
                </a:solidFill>
              </a:rPr>
              <a:t>rip through </a:t>
            </a:r>
            <a:r>
              <a:rPr lang="en-US" altLang="zh-CN" sz="2800" b="1" dirty="0"/>
              <a:t>the roof </a:t>
            </a:r>
            <a:endParaRPr lang="en-US" altLang="zh-CN" sz="2800" b="1" dirty="0"/>
          </a:p>
          <a:p>
            <a:pPr marL="0" indent="0">
              <a:buNone/>
            </a:pPr>
            <a:r>
              <a:rPr lang="en-US" altLang="zh-CN" b="1" dirty="0"/>
              <a:t>                the </a:t>
            </a:r>
            <a:r>
              <a:rPr lang="en-US" altLang="zh-CN" b="1"/>
              <a:t>windows were broken </a:t>
            </a:r>
            <a:r>
              <a:rPr lang="en-US" altLang="zh-CN" b="1" dirty="0"/>
              <a:t>into pieces.</a:t>
            </a:r>
            <a:endParaRPr lang="en-US" altLang="zh-CN" b="1" dirty="0"/>
          </a:p>
          <a:p>
            <a:pPr marL="0" indent="0">
              <a:buNone/>
            </a:pPr>
            <a:r>
              <a:rPr lang="en-US" altLang="zh-CN" sz="2800" b="1" dirty="0"/>
              <a:t>                threatened to put the world to an end</a:t>
            </a:r>
            <a:endParaRPr lang="en-US" altLang="zh-CN" sz="2800" b="1" dirty="0"/>
          </a:p>
          <a:p>
            <a:pPr marL="0" indent="0">
              <a:buNone/>
            </a:pPr>
            <a:r>
              <a:rPr lang="en-US" altLang="zh-CN" b="1" dirty="0"/>
              <a:t>                The air was filled with the sweet </a:t>
            </a:r>
            <a:r>
              <a:rPr lang="en-US" altLang="zh-CN" b="1" dirty="0">
                <a:solidFill>
                  <a:srgbClr val="C00000"/>
                </a:solidFill>
              </a:rPr>
              <a:t>scent</a:t>
            </a:r>
            <a:r>
              <a:rPr lang="en-US" altLang="zh-CN" b="1" dirty="0"/>
              <a:t> of apple jam.</a:t>
            </a:r>
            <a:endParaRPr lang="en-US" altLang="zh-CN" b="1" dirty="0"/>
          </a:p>
          <a:p>
            <a:pPr marL="0" indent="0">
              <a:buNone/>
            </a:pPr>
            <a:r>
              <a:rPr lang="en-US" altLang="zh-CN" b="1" dirty="0"/>
              <a:t>                The warm candlelight drove away my fear.</a:t>
            </a:r>
            <a:endParaRPr lang="en-US" altLang="zh-CN" b="1" dirty="0"/>
          </a:p>
          <a:p>
            <a:pPr marL="514350" indent="-514350">
              <a:buFont typeface="+mj-ea"/>
              <a:buAutoNum type="circleNumDbPlain" startAt="2"/>
            </a:pPr>
            <a:r>
              <a:rPr lang="zh-CN" altLang="en-US" sz="2800" b="1" dirty="0"/>
              <a:t>人：</a:t>
            </a:r>
            <a:r>
              <a:rPr lang="en-US" altLang="zh-CN" b="1" dirty="0">
                <a:solidFill>
                  <a:srgbClr val="C00000"/>
                </a:solidFill>
              </a:rPr>
              <a:t>fight</a:t>
            </a:r>
            <a:r>
              <a:rPr lang="en-US" altLang="zh-CN" b="1" dirty="0"/>
              <a:t> their way into; </a:t>
            </a:r>
            <a:r>
              <a:rPr lang="en-US" altLang="zh-CN" sz="2800" b="1" dirty="0">
                <a:solidFill>
                  <a:srgbClr val="C00000"/>
                </a:solidFill>
              </a:rPr>
              <a:t>feel </a:t>
            </a:r>
            <a:r>
              <a:rPr lang="en-US" altLang="zh-CN" sz="2800" b="1" dirty="0"/>
              <a:t>one’s way in the darkness; </a:t>
            </a:r>
            <a:endParaRPr lang="en-US" altLang="zh-CN" sz="2800" b="1" dirty="0"/>
          </a:p>
          <a:p>
            <a:pPr marL="0" indent="0">
              <a:buNone/>
            </a:pPr>
            <a:r>
              <a:rPr lang="en-US" altLang="zh-CN" b="1" dirty="0"/>
              <a:t>             hug, hold, stroke; struggle; </a:t>
            </a:r>
            <a:r>
              <a:rPr lang="en-US" altLang="zh-CN" b="1" dirty="0">
                <a:solidFill>
                  <a:srgbClr val="C00000"/>
                </a:solidFill>
              </a:rPr>
              <a:t>trip over</a:t>
            </a:r>
            <a:r>
              <a:rPr lang="en-US" altLang="zh-CN" b="1" dirty="0"/>
              <a:t>; press the door, </a:t>
            </a:r>
            <a:endParaRPr lang="en-US" altLang="zh-CN" b="1" dirty="0"/>
          </a:p>
          <a:p>
            <a:pPr marL="0" indent="0">
              <a:buNone/>
            </a:pPr>
            <a:r>
              <a:rPr lang="en-US" altLang="zh-CN" b="1" dirty="0"/>
              <a:t>            throw/take oneself into one’s arms; </a:t>
            </a:r>
            <a:r>
              <a:rPr lang="en-US" altLang="zh-CN" sz="2800" b="1" dirty="0"/>
              <a:t>with great caution; </a:t>
            </a:r>
            <a:endParaRPr lang="en-US" altLang="zh-CN" sz="2800" b="1" dirty="0"/>
          </a:p>
          <a:p>
            <a:pPr marL="514350" indent="-514350">
              <a:buFont typeface="+mj-ea"/>
              <a:buAutoNum type="circleNumDbPlain" startAt="3"/>
            </a:pPr>
            <a:r>
              <a:rPr lang="zh-CN" altLang="en-US" b="1" dirty="0"/>
              <a:t>情绪：</a:t>
            </a:r>
            <a:r>
              <a:rPr lang="en-US" altLang="zh-CN" b="1" dirty="0"/>
              <a:t>shake/tremble with fear; stand rooted to the spot; </a:t>
            </a:r>
            <a:endParaRPr lang="en-US" altLang="zh-CN" b="1" dirty="0"/>
          </a:p>
          <a:p>
            <a:pPr marL="0" indent="0">
              <a:buNone/>
            </a:pPr>
            <a:r>
              <a:rPr lang="en-US" altLang="zh-CN" b="1" dirty="0"/>
              <a:t>               be struck with fear; in a cold sweat; at a loss; safe and sound</a:t>
            </a:r>
            <a:endParaRPr lang="en-US" altLang="zh-CN" b="1" dirty="0"/>
          </a:p>
          <a:p>
            <a:pPr marL="0" indent="0">
              <a:buNone/>
            </a:pPr>
            <a:r>
              <a:rPr lang="en-US" altLang="zh-CN" b="1" dirty="0"/>
              <a:t>                sigh/</a:t>
            </a:r>
            <a:r>
              <a:rPr lang="en-US" altLang="zh-CN" b="1" dirty="0">
                <a:solidFill>
                  <a:srgbClr val="C00000"/>
                </a:solidFill>
              </a:rPr>
              <a:t>gasp </a:t>
            </a:r>
            <a:r>
              <a:rPr lang="en-US" altLang="zh-CN" b="1" dirty="0"/>
              <a:t>with relief; a </a:t>
            </a:r>
            <a:r>
              <a:rPr lang="en-US" altLang="zh-CN" b="1" dirty="0">
                <a:solidFill>
                  <a:srgbClr val="C00000"/>
                </a:solidFill>
              </a:rPr>
              <a:t>mixture</a:t>
            </a:r>
            <a:r>
              <a:rPr lang="en-US" altLang="zh-CN" b="1" dirty="0"/>
              <a:t> of warmth and relief washed  </a:t>
            </a:r>
            <a:endParaRPr lang="en-US" altLang="zh-CN" b="1" dirty="0"/>
          </a:p>
          <a:p>
            <a:pPr marL="0" indent="0">
              <a:buNone/>
            </a:pPr>
            <a:r>
              <a:rPr lang="en-US" altLang="zh-CN" b="1" dirty="0"/>
              <a:t>              over me;</a:t>
            </a:r>
            <a:r>
              <a:rPr lang="zh-CN" altLang="en-US" b="1" dirty="0"/>
              <a:t> </a:t>
            </a:r>
            <a:r>
              <a:rPr lang="en-US" altLang="zh-CN" b="1" dirty="0"/>
              <a:t>The</a:t>
            </a:r>
            <a:r>
              <a:rPr lang="zh-CN" altLang="en-US" b="1" dirty="0"/>
              <a:t> </a:t>
            </a:r>
            <a:r>
              <a:rPr lang="en-US" altLang="zh-CN" b="1" dirty="0"/>
              <a:t>sweet memories of the past </a:t>
            </a:r>
            <a:r>
              <a:rPr lang="en-US" altLang="zh-CN" b="1" dirty="0">
                <a:solidFill>
                  <a:srgbClr val="C00000"/>
                </a:solidFill>
              </a:rPr>
              <a:t>crowded in.</a:t>
            </a:r>
            <a:endParaRPr lang="en-US" altLang="zh-CN" b="1" dirty="0">
              <a:solidFill>
                <a:srgbClr val="C00000"/>
              </a:solidFill>
            </a:endParaRPr>
          </a:p>
          <a:p>
            <a:pPr marL="514350" indent="-514350">
              <a:buFont typeface="+mj-ea"/>
              <a:buAutoNum type="circleNumDbPlain" startAt="3"/>
            </a:pPr>
            <a:endParaRPr lang="en-US" altLang="zh-CN" sz="2800" b="1" dirty="0"/>
          </a:p>
          <a:p>
            <a:pPr marL="0" indent="0">
              <a:buNone/>
            </a:pPr>
            <a:endParaRPr lang="en-US" altLang="zh-CN" b="1" dirty="0"/>
          </a:p>
          <a:p>
            <a:pPr marL="0" indent="0">
              <a:buNone/>
            </a:pPr>
            <a:endParaRPr lang="en-US" altLang="zh-CN" b="1" dirty="0"/>
          </a:p>
          <a:p>
            <a:pPr marL="0" indent="0">
              <a:buNone/>
            </a:pPr>
            <a:endParaRPr lang="en-US" altLang="zh-CN" b="1" dirty="0"/>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0077"/>
          <a:stretch>
            <a:fillRect/>
          </a:stretch>
        </p:blipFill>
        <p:spPr>
          <a:xfrm>
            <a:off x="10218056" y="0"/>
            <a:ext cx="1973943" cy="1903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2000" cy="6858000"/>
          </a:xfrm>
        </p:spPr>
        <p:txBody>
          <a:bodyPr>
            <a:normAutofit/>
          </a:bodyPr>
          <a:lstStyle/>
          <a:p>
            <a:pPr marL="0" indent="0">
              <a:buNone/>
            </a:pPr>
            <a:r>
              <a:rPr lang="en-US" altLang="zh-CN" sz="2800" b="1" dirty="0">
                <a:solidFill>
                  <a:srgbClr val="0066CC"/>
                </a:solidFill>
              </a:rPr>
              <a:t>para2:</a:t>
            </a:r>
            <a:r>
              <a:rPr lang="zh-CN" altLang="en-US" sz="2800" b="1" dirty="0">
                <a:solidFill>
                  <a:srgbClr val="0066CC"/>
                </a:solidFill>
              </a:rPr>
              <a:t>主题升华</a:t>
            </a:r>
            <a:endParaRPr lang="en-US" altLang="zh-CN" b="1" dirty="0"/>
          </a:p>
          <a:p>
            <a:pPr marL="514350" indent="-514350">
              <a:buFont typeface="+mj-ea"/>
              <a:buAutoNum type="circleNumDbPlain"/>
            </a:pPr>
            <a:r>
              <a:rPr lang="en-US" altLang="zh-CN" sz="3000" b="1" dirty="0">
                <a:solidFill>
                  <a:srgbClr val="C00000"/>
                </a:solidFill>
              </a:rPr>
              <a:t>Blessed with </a:t>
            </a:r>
            <a:r>
              <a:rPr lang="en-US" altLang="zh-CN" sz="3000" b="1" dirty="0"/>
              <a:t>the love of a good family, I believe things would get better in the days to come and every effort would pay off. </a:t>
            </a:r>
            <a:endParaRPr lang="en-US" altLang="zh-CN" sz="3000" b="1" dirty="0"/>
          </a:p>
          <a:p>
            <a:pPr marL="514350" indent="-514350">
              <a:buFont typeface="+mj-ea"/>
              <a:buAutoNum type="circleNumDbPlain"/>
            </a:pPr>
            <a:r>
              <a:rPr lang="en-US" altLang="zh-CN" sz="3000" b="1" dirty="0"/>
              <a:t>It </a:t>
            </a:r>
            <a:r>
              <a:rPr lang="en-US" altLang="zh-CN" sz="3000" b="1" dirty="0">
                <a:solidFill>
                  <a:srgbClr val="C00000"/>
                </a:solidFill>
              </a:rPr>
              <a:t>dawned</a:t>
            </a:r>
            <a:r>
              <a:rPr lang="en-US" altLang="zh-CN" sz="3000" b="1" dirty="0"/>
              <a:t> sb that…nothing is more important than….</a:t>
            </a:r>
            <a:endParaRPr lang="en-US" altLang="zh-CN" sz="3000" b="1" dirty="0"/>
          </a:p>
          <a:p>
            <a:pPr marL="514350" indent="-514350">
              <a:buFont typeface="+mj-ea"/>
              <a:buAutoNum type="circleNumDbPlain"/>
            </a:pPr>
            <a:r>
              <a:rPr lang="en-US" altLang="zh-CN" sz="3000" b="1" dirty="0">
                <a:solidFill>
                  <a:srgbClr val="C00000"/>
                </a:solidFill>
              </a:rPr>
              <a:t>As is often the case </a:t>
            </a:r>
            <a:r>
              <a:rPr lang="en-US" altLang="zh-CN" sz="3000" b="1" dirty="0"/>
              <a:t>in our life, something unique and valuable is often left out by us until it is too late. Since then, I've spent more time with my family, seizing every opportunity to say “I Love You” to my beloved ones. </a:t>
            </a:r>
            <a:endParaRPr lang="en-US" altLang="zh-CN" sz="3000" b="1" dirty="0"/>
          </a:p>
          <a:p>
            <a:pPr marL="0" indent="0">
              <a:buNone/>
            </a:pPr>
            <a:endParaRPr lang="en-US" altLang="zh-CN" sz="2800" b="1" dirty="0"/>
          </a:p>
          <a:p>
            <a:pPr marL="0" indent="0">
              <a:buNone/>
            </a:pPr>
            <a:endParaRPr lang="en-US" altLang="zh-CN" b="1" dirty="0"/>
          </a:p>
          <a:p>
            <a:pPr marL="0" indent="0">
              <a:buNone/>
            </a:pPr>
            <a:endParaRPr lang="en-US" altLang="zh-CN" b="1" dirty="0"/>
          </a:p>
          <a:p>
            <a:pPr marL="0" indent="0">
              <a:buNone/>
            </a:pPr>
            <a:endParaRPr lang="en-US" altLang="zh-CN"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25936" y="3526972"/>
            <a:ext cx="5392864" cy="303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08857"/>
            <a:ext cx="12192000" cy="6858000"/>
          </a:xfrm>
        </p:spPr>
        <p:txBody>
          <a:bodyPr>
            <a:normAutofit fontScale="92500" lnSpcReduction="20000"/>
          </a:bodyPr>
          <a:lstStyle/>
          <a:p>
            <a:pPr marL="0" indent="0">
              <a:buNone/>
            </a:pPr>
            <a:r>
              <a:rPr lang="en-US" altLang="zh-CN" sz="3200"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Step5 </a:t>
            </a:r>
            <a:r>
              <a:rPr lang="zh-CN" altLang="en-US" sz="3200"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好句欣赏</a:t>
            </a:r>
            <a:endParaRPr lang="en-US" altLang="zh-CN" sz="3000" b="1" dirty="0">
              <a:highlight>
                <a:srgbClr val="FFFF00"/>
              </a:highlight>
            </a:endParaRPr>
          </a:p>
          <a:p>
            <a:pPr marL="0" indent="0">
              <a:buNone/>
            </a:pPr>
            <a:r>
              <a:rPr lang="en-US" altLang="zh-CN" sz="3500" b="1" dirty="0"/>
              <a:t>① A strong sense of panic </a:t>
            </a:r>
            <a:r>
              <a:rPr lang="en-US" altLang="zh-CN" sz="3500" b="1" dirty="0">
                <a:solidFill>
                  <a:srgbClr val="C00000"/>
                </a:solidFill>
              </a:rPr>
              <a:t>swept over </a:t>
            </a:r>
            <a:r>
              <a:rPr lang="en-US" altLang="zh-CN" sz="3500" b="1" dirty="0"/>
              <a:t>me.</a:t>
            </a:r>
            <a:endParaRPr lang="en-US" altLang="zh-CN" sz="3500" b="1" dirty="0"/>
          </a:p>
          <a:p>
            <a:pPr marL="0" indent="0">
              <a:buNone/>
            </a:pPr>
            <a:r>
              <a:rPr lang="zh-CN" altLang="en-US" sz="3500" b="1" dirty="0"/>
              <a:t>② </a:t>
            </a:r>
            <a:r>
              <a:rPr lang="en-US" altLang="zh-CN" sz="3500" b="1" dirty="0"/>
              <a:t>My heart raced and my hands sweated </a:t>
            </a:r>
            <a:r>
              <a:rPr lang="en-US" altLang="zh-CN" sz="3500" b="1" dirty="0">
                <a:solidFill>
                  <a:srgbClr val="C00000"/>
                </a:solidFill>
              </a:rPr>
              <a:t>at the very thought of </a:t>
            </a:r>
            <a:r>
              <a:rPr lang="en-US" altLang="zh-CN" sz="3500" b="1" dirty="0"/>
              <a:t>the approaching tornado.</a:t>
            </a:r>
            <a:endParaRPr lang="zh-CN" altLang="en-US" sz="3500" b="1" dirty="0"/>
          </a:p>
          <a:p>
            <a:pPr marL="0" indent="0">
              <a:buNone/>
            </a:pPr>
            <a:r>
              <a:rPr lang="zh-CN" altLang="en-US" sz="3500" b="1" dirty="0"/>
              <a:t>③ </a:t>
            </a:r>
            <a:r>
              <a:rPr lang="en-US" altLang="zh-CN" sz="3500" b="1" dirty="0"/>
              <a:t>Instantly, my back </a:t>
            </a:r>
            <a:r>
              <a:rPr lang="en-US" altLang="zh-CN" sz="3500" b="1" dirty="0">
                <a:solidFill>
                  <a:srgbClr val="C00000"/>
                </a:solidFill>
              </a:rPr>
              <a:t>was soaked in sweat. </a:t>
            </a:r>
            <a:endParaRPr lang="en-US" altLang="zh-CN" sz="3500" b="1" dirty="0">
              <a:solidFill>
                <a:srgbClr val="C00000"/>
              </a:solidFill>
            </a:endParaRPr>
          </a:p>
          <a:p>
            <a:pPr marL="0" indent="0">
              <a:buNone/>
            </a:pPr>
            <a:r>
              <a:rPr lang="zh-CN" altLang="en-US" sz="3500" b="1" dirty="0"/>
              <a:t>④ </a:t>
            </a:r>
            <a:r>
              <a:rPr lang="en-US" altLang="zh-CN" sz="3500" b="1" dirty="0"/>
              <a:t>Tears </a:t>
            </a:r>
            <a:r>
              <a:rPr lang="en-US" altLang="zh-CN" sz="3500" b="1" dirty="0">
                <a:solidFill>
                  <a:srgbClr val="C00000"/>
                </a:solidFill>
              </a:rPr>
              <a:t>mixed with </a:t>
            </a:r>
            <a:r>
              <a:rPr lang="en-US" altLang="zh-CN" sz="3500" b="1" dirty="0"/>
              <a:t>sweat poured down my cheeks, blurring my vision.</a:t>
            </a:r>
            <a:endParaRPr lang="en-US" altLang="zh-CN" sz="3500" b="1" dirty="0"/>
          </a:p>
          <a:p>
            <a:pPr marL="0" indent="0">
              <a:buNone/>
            </a:pPr>
            <a:r>
              <a:rPr lang="zh-CN" altLang="en-US" sz="3500" b="1" dirty="0"/>
              <a:t>⑤ </a:t>
            </a:r>
            <a:r>
              <a:rPr lang="en-US" altLang="zh-CN" sz="3500" b="1" dirty="0"/>
              <a:t>All of a sudden, a flash of light </a:t>
            </a:r>
            <a:r>
              <a:rPr lang="en-US" altLang="zh-CN" sz="3500" b="1" dirty="0">
                <a:solidFill>
                  <a:srgbClr val="C00000"/>
                </a:solidFill>
              </a:rPr>
              <a:t>pierced</a:t>
            </a:r>
            <a:r>
              <a:rPr lang="en-US" altLang="zh-CN" sz="3500" b="1" dirty="0"/>
              <a:t> the darkness, brightening our pale faces.</a:t>
            </a:r>
            <a:endParaRPr lang="en-US" altLang="zh-CN" sz="3500" b="1" dirty="0"/>
          </a:p>
          <a:p>
            <a:pPr marL="0" indent="0">
              <a:buNone/>
            </a:pPr>
            <a:r>
              <a:rPr lang="zh-CN" altLang="en-US" sz="3500" b="1" dirty="0"/>
              <a:t>⑥ </a:t>
            </a:r>
            <a:r>
              <a:rPr lang="en-US" altLang="zh-CN" sz="3500" b="1" dirty="0">
                <a:solidFill>
                  <a:srgbClr val="C00000"/>
                </a:solidFill>
              </a:rPr>
              <a:t>So</a:t>
            </a:r>
            <a:r>
              <a:rPr lang="en-US" altLang="zh-CN" sz="3500" b="1" dirty="0"/>
              <a:t> panicked was I </a:t>
            </a:r>
            <a:r>
              <a:rPr lang="en-US" altLang="zh-CN" sz="3500" b="1" dirty="0">
                <a:solidFill>
                  <a:srgbClr val="C00000"/>
                </a:solidFill>
              </a:rPr>
              <a:t>that </a:t>
            </a:r>
            <a:r>
              <a:rPr lang="en-US" altLang="zh-CN" sz="3500" b="1" dirty="0"/>
              <a:t>I could hear </a:t>
            </a:r>
            <a:r>
              <a:rPr lang="en-US" altLang="zh-CN" sz="3500" b="1" dirty="0">
                <a:solidFill>
                  <a:srgbClr val="C00000"/>
                </a:solidFill>
              </a:rPr>
              <a:t>nothing but </a:t>
            </a:r>
            <a:r>
              <a:rPr lang="en-US" altLang="zh-CN" sz="3500" b="1" dirty="0"/>
              <a:t>my </a:t>
            </a:r>
            <a:r>
              <a:rPr lang="en-US" altLang="zh-CN" sz="3500" b="1" dirty="0">
                <a:solidFill>
                  <a:srgbClr val="C00000"/>
                </a:solidFill>
              </a:rPr>
              <a:t>wildly pounding </a:t>
            </a:r>
            <a:r>
              <a:rPr lang="en-US" altLang="zh-CN" sz="3500" b="1" dirty="0"/>
              <a:t>heart beat.</a:t>
            </a:r>
            <a:endParaRPr lang="zh-CN" altLang="en-US" sz="3500" b="1" dirty="0"/>
          </a:p>
          <a:p>
            <a:pPr marL="0" indent="0">
              <a:buNone/>
            </a:pPr>
            <a:r>
              <a:rPr lang="zh-CN" altLang="en-US" sz="3500" b="1" dirty="0"/>
              <a:t>⑦ </a:t>
            </a:r>
            <a:r>
              <a:rPr lang="en-US" altLang="zh-CN" sz="3500" b="1" dirty="0"/>
              <a:t>The roaring thunder was approaching </a:t>
            </a:r>
            <a:r>
              <a:rPr lang="en-US" altLang="zh-CN" sz="3500" b="1" dirty="0">
                <a:solidFill>
                  <a:srgbClr val="C00000"/>
                </a:solidFill>
              </a:rPr>
              <a:t>as if</a:t>
            </a:r>
            <a:r>
              <a:rPr lang="en-US" altLang="zh-CN" sz="3500" b="1" dirty="0"/>
              <a:t> it would seize us the next moment.</a:t>
            </a:r>
            <a:endParaRPr lang="en-US" altLang="zh-CN" sz="3500" b="1" dirty="0"/>
          </a:p>
          <a:p>
            <a:pPr marL="0" indent="0">
              <a:buNone/>
            </a:pPr>
            <a:r>
              <a:rPr lang="zh-CN" altLang="en-US" sz="3500" b="1" dirty="0"/>
              <a:t>⑧ </a:t>
            </a:r>
            <a:r>
              <a:rPr lang="en-US" altLang="zh-CN" sz="3500" b="1" dirty="0">
                <a:solidFill>
                  <a:srgbClr val="C00000"/>
                </a:solidFill>
              </a:rPr>
              <a:t>Exhausted and terrified, </a:t>
            </a:r>
            <a:r>
              <a:rPr lang="en-US" altLang="zh-CN" sz="3500" b="1" dirty="0"/>
              <a:t>I felt my arms aching and my lung burning.</a:t>
            </a:r>
            <a:endParaRPr lang="en-US" altLang="zh-CN" sz="3500" b="1" dirty="0"/>
          </a:p>
          <a:p>
            <a:pPr marL="514350" indent="-514350">
              <a:buFont typeface="+mj-ea"/>
              <a:buAutoNum type="circleNumDbPlain" startAt="9"/>
            </a:pPr>
            <a:r>
              <a:rPr lang="en-US" altLang="zh-CN" sz="3500" b="1" dirty="0"/>
              <a:t>There was nothing we could do except rowing. </a:t>
            </a:r>
            <a:endParaRPr lang="en-US" altLang="zh-CN" sz="3500" b="1" dirty="0"/>
          </a:p>
          <a:p>
            <a:pPr marL="0" indent="0">
              <a:buNone/>
            </a:pPr>
            <a:endParaRPr lang="en-US" altLang="zh-CN" sz="3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08857"/>
            <a:ext cx="12192000" cy="7315200"/>
          </a:xfrm>
        </p:spPr>
        <p:txBody>
          <a:bodyPr>
            <a:normAutofit fontScale="92500" lnSpcReduction="20000"/>
          </a:bodyPr>
          <a:lstStyle/>
          <a:p>
            <a:pPr marL="514350" indent="-514350">
              <a:buFont typeface="+mj-ea"/>
              <a:buAutoNum type="circleNumDbPlain" startAt="10"/>
            </a:pPr>
            <a:r>
              <a:rPr lang="en-US" altLang="zh-CN" sz="3500" b="1" dirty="0"/>
              <a:t>The wind was </a:t>
            </a:r>
            <a:r>
              <a:rPr lang="en-US" altLang="zh-CN" sz="3500" b="1" dirty="0">
                <a:solidFill>
                  <a:srgbClr val="C00000"/>
                </a:solidFill>
              </a:rPr>
              <a:t>howling</a:t>
            </a:r>
            <a:r>
              <a:rPr lang="en-US" altLang="zh-CN" sz="3500" b="1" dirty="0"/>
              <a:t> like the </a:t>
            </a:r>
            <a:r>
              <a:rPr lang="en-US" altLang="zh-CN" sz="3500" b="1" dirty="0">
                <a:solidFill>
                  <a:srgbClr val="C00000"/>
                </a:solidFill>
              </a:rPr>
              <a:t>swirling</a:t>
            </a:r>
            <a:r>
              <a:rPr lang="en-US" altLang="zh-CN" sz="3500" b="1" dirty="0"/>
              <a:t> storm inside. I couldn’t keep going on, and God knew I tried.</a:t>
            </a:r>
            <a:endParaRPr lang="en-US" altLang="zh-CN" sz="3500" b="1" dirty="0"/>
          </a:p>
          <a:p>
            <a:pPr marL="514350" indent="-514350">
              <a:buFont typeface="+mj-ea"/>
              <a:buAutoNum type="circleNumDbPlain" startAt="10"/>
            </a:pPr>
            <a:r>
              <a:rPr lang="en-US" altLang="zh-CN" sz="3500" b="1" dirty="0"/>
              <a:t>Fortunately, the thunder </a:t>
            </a:r>
            <a:r>
              <a:rPr lang="en-US" altLang="zh-CN" sz="3500" b="1" dirty="0">
                <a:solidFill>
                  <a:srgbClr val="C00000"/>
                </a:solidFill>
              </a:rPr>
              <a:t>died away </a:t>
            </a:r>
            <a:r>
              <a:rPr lang="en-US" altLang="zh-CN" sz="3500" b="1" dirty="0"/>
              <a:t>in heavy rain while the tornado disappeared.</a:t>
            </a:r>
            <a:endParaRPr lang="en-US" altLang="zh-CN" sz="3500" b="1" dirty="0"/>
          </a:p>
          <a:p>
            <a:pPr marL="514350" indent="-514350">
              <a:buFont typeface="+mj-ea"/>
              <a:buAutoNum type="circleNumDbPlain" startAt="10"/>
            </a:pPr>
            <a:r>
              <a:rPr lang="en-US" altLang="zh-CN" sz="3500" b="1" dirty="0">
                <a:solidFill>
                  <a:srgbClr val="C00000"/>
                </a:solidFill>
              </a:rPr>
              <a:t>Straining every nerve to </a:t>
            </a:r>
            <a:r>
              <a:rPr lang="en-US" altLang="zh-CN" sz="3500" b="1" dirty="0"/>
              <a:t>row, we eventually saw my grandmother’s house.</a:t>
            </a:r>
            <a:endParaRPr lang="en-US" altLang="zh-CN" sz="3500" b="1" dirty="0"/>
          </a:p>
          <a:p>
            <a:pPr marL="514350" indent="-514350">
              <a:buFont typeface="+mj-ea"/>
              <a:buAutoNum type="circleNumDbPlain" startAt="10"/>
            </a:pPr>
            <a:r>
              <a:rPr lang="en-US" altLang="zh-CN" sz="3500" b="1" dirty="0"/>
              <a:t>What a narrow escape!</a:t>
            </a:r>
            <a:endParaRPr lang="en-US" altLang="zh-CN" sz="3500" b="1" dirty="0"/>
          </a:p>
          <a:p>
            <a:pPr marL="514350" indent="-514350">
              <a:buFont typeface="+mj-ea"/>
              <a:buAutoNum type="circleNumDbPlain" startAt="10"/>
            </a:pPr>
            <a:r>
              <a:rPr lang="en-US" altLang="zh-CN" sz="3500" b="1" dirty="0"/>
              <a:t>The cellar was small and dark, and we could still hear the scary sound outside, but the delicious apple jam really comforted me. </a:t>
            </a:r>
            <a:endParaRPr lang="en-US" altLang="zh-CN" sz="3500" b="1" dirty="0"/>
          </a:p>
          <a:p>
            <a:pPr marL="514350" indent="-514350">
              <a:buFont typeface="+mj-ea"/>
              <a:buAutoNum type="circleNumDbPlain" startAt="10"/>
            </a:pPr>
            <a:r>
              <a:rPr lang="en-US" altLang="zh-CN" sz="3500" b="1" dirty="0"/>
              <a:t>We went out, </a:t>
            </a:r>
            <a:r>
              <a:rPr lang="en-US" altLang="zh-CN" sz="3500" b="1" dirty="0">
                <a:solidFill>
                  <a:srgbClr val="C00000"/>
                </a:solidFill>
              </a:rPr>
              <a:t>only to find </a:t>
            </a:r>
            <a:r>
              <a:rPr lang="en-US" altLang="zh-CN" sz="3500" b="1" dirty="0"/>
              <a:t>the breathtaking landscape </a:t>
            </a:r>
            <a:r>
              <a:rPr lang="en-US" altLang="zh-CN" sz="3500" b="1" dirty="0">
                <a:solidFill>
                  <a:srgbClr val="C00000"/>
                </a:solidFill>
              </a:rPr>
              <a:t>replaced by </a:t>
            </a:r>
            <a:r>
              <a:rPr lang="en-US" altLang="zh-CN" sz="3500" b="1" dirty="0"/>
              <a:t>ruins.</a:t>
            </a:r>
            <a:endParaRPr lang="en-US" altLang="zh-CN" sz="3500" b="1" dirty="0"/>
          </a:p>
          <a:p>
            <a:pPr marL="514350" indent="-514350">
              <a:buFont typeface="+mj-ea"/>
              <a:buAutoNum type="circleNumDbPlain" startAt="10"/>
            </a:pPr>
            <a:r>
              <a:rPr lang="en-US" altLang="zh-CN" sz="3500" b="1" dirty="0"/>
              <a:t> Having </a:t>
            </a:r>
            <a:r>
              <a:rPr lang="en-US" altLang="zh-CN" sz="3500" b="1" dirty="0">
                <a:solidFill>
                  <a:srgbClr val="C00000"/>
                </a:solidFill>
              </a:rPr>
              <a:t>Lived through </a:t>
            </a:r>
            <a:r>
              <a:rPr lang="en-US" altLang="zh-CN" sz="3500" b="1" dirty="0"/>
              <a:t>a horrible night, we were greeted by the first ray of sunshine, </a:t>
            </a:r>
            <a:r>
              <a:rPr lang="en-US" altLang="zh-CN" sz="3500" b="1" dirty="0">
                <a:solidFill>
                  <a:srgbClr val="C00000"/>
                </a:solidFill>
              </a:rPr>
              <a:t>with golden light pouring in</a:t>
            </a:r>
            <a:r>
              <a:rPr lang="en-US" altLang="zh-CN" sz="3500" b="1" dirty="0"/>
              <a:t> through the broken windows</a:t>
            </a:r>
            <a:endParaRPr lang="en-US" altLang="zh-CN" sz="3500" b="1" dirty="0"/>
          </a:p>
          <a:p>
            <a:pPr marL="514350" indent="-514350">
              <a:buFont typeface="+mj-ea"/>
              <a:buAutoNum type="circleNumDbPlain" startAt="10"/>
            </a:pPr>
            <a:r>
              <a:rPr lang="en-US" altLang="zh-CN" sz="3500" b="1" dirty="0"/>
              <a:t>Bathing in the warm sunshine, </a:t>
            </a:r>
            <a:r>
              <a:rPr lang="en-US" altLang="zh-CN" sz="3500" b="1" dirty="0">
                <a:solidFill>
                  <a:srgbClr val="C00000"/>
                </a:solidFill>
              </a:rPr>
              <a:t>it suddenly dawned on me that </a:t>
            </a:r>
            <a:r>
              <a:rPr lang="en-US" altLang="zh-CN" sz="3500" b="1" dirty="0"/>
              <a:t>nothing was better than the whole family </a:t>
            </a:r>
            <a:r>
              <a:rPr lang="en-US" altLang="zh-CN" sz="3500" b="1" dirty="0">
                <a:solidFill>
                  <a:srgbClr val="C00000"/>
                </a:solidFill>
              </a:rPr>
              <a:t>safe and sound</a:t>
            </a:r>
            <a:r>
              <a:rPr lang="en-US" altLang="zh-CN" sz="3500" b="1" dirty="0"/>
              <a:t>.</a:t>
            </a:r>
            <a:endParaRPr lang="en-US" altLang="zh-CN" sz="3500" b="1" dirty="0"/>
          </a:p>
          <a:p>
            <a:pPr marL="514350" indent="-514350">
              <a:buFont typeface="+mj-ea"/>
              <a:buAutoNum type="circleNumDbPlain" startAt="10"/>
            </a:pPr>
            <a:endParaRPr lang="en-US" altLang="zh-CN" sz="3500" b="1" dirty="0"/>
          </a:p>
          <a:p>
            <a:pPr marL="0" indent="0">
              <a:buNone/>
            </a:pPr>
            <a:endParaRPr lang="en-US" altLang="zh-CN" b="1" dirty="0"/>
          </a:p>
          <a:p>
            <a:pPr marL="0" indent="0">
              <a:buNone/>
            </a:pPr>
            <a:endParaRPr lang="en-US" altLang="zh-CN" b="1" dirty="0"/>
          </a:p>
          <a:p>
            <a:pPr marL="0" indent="0">
              <a:buNone/>
            </a:pPr>
            <a:endParaRPr lang="en-US" altLang="zh-CN" b="1" dirty="0"/>
          </a:p>
          <a:p>
            <a:pPr marL="0" indent="0">
              <a:buNone/>
            </a:pPr>
            <a:endParaRPr lang="en-US" altLang="zh-CN" b="1" dirty="0"/>
          </a:p>
          <a:p>
            <a:pPr marL="0" indent="0">
              <a:buNone/>
            </a:pPr>
            <a:endParaRPr lang="en-US" altLang="zh-CN"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3974" r="6388" b="59264"/>
          <a:stretch>
            <a:fillRect/>
          </a:stretch>
        </p:blipFill>
        <p:spPr>
          <a:xfrm>
            <a:off x="0" y="1"/>
            <a:ext cx="6874933" cy="3593018"/>
          </a:xfrm>
          <a:prstGeom prst="rect">
            <a:avLst/>
          </a:prstGeom>
        </p:spPr>
      </p:pic>
      <p:sp>
        <p:nvSpPr>
          <p:cNvPr id="9" name="内容占位符 2"/>
          <p:cNvSpPr>
            <a:spLocks noGrp="1"/>
          </p:cNvSpPr>
          <p:nvPr>
            <p:ph idx="1"/>
          </p:nvPr>
        </p:nvSpPr>
        <p:spPr>
          <a:xfrm>
            <a:off x="6934200" y="0"/>
            <a:ext cx="5257800" cy="8534400"/>
          </a:xfrm>
        </p:spPr>
        <p:txBody>
          <a:bodyPr>
            <a:normAutofit/>
          </a:bodyPr>
          <a:lstStyle/>
          <a:p>
            <a:pPr marL="0" indent="0" algn="just">
              <a:buNone/>
            </a:pPr>
            <a:r>
              <a:rPr lang="zh-CN" altLang="en-US" sz="3200" b="1" dirty="0">
                <a:solidFill>
                  <a:srgbClr val="0066CC"/>
                </a:solidFill>
              </a:rPr>
              <a:t>                 学生习作</a:t>
            </a:r>
            <a:endParaRPr lang="en-US" altLang="zh-CN" sz="3200" b="1" dirty="0">
              <a:solidFill>
                <a:srgbClr val="0066CC"/>
              </a:solidFill>
            </a:endParaRPr>
          </a:p>
          <a:p>
            <a:pPr marL="0" indent="0" algn="just">
              <a:lnSpc>
                <a:spcPct val="100000"/>
              </a:lnSpc>
              <a:buNone/>
            </a:pPr>
            <a:r>
              <a:rPr lang="en-US" altLang="zh-CN" sz="3200" b="1" dirty="0">
                <a:solidFill>
                  <a:srgbClr val="0066CC"/>
                </a:solidFill>
              </a:rPr>
              <a:t>   </a:t>
            </a:r>
            <a:r>
              <a:rPr lang="en-US" altLang="zh-CN" b="1" dirty="0"/>
              <a:t>1.</a:t>
            </a:r>
            <a:r>
              <a:rPr lang="zh-CN" altLang="en-US" b="1" dirty="0"/>
              <a:t>叙事性完整，故事冲突得到解决，注意了上下文的衔接。</a:t>
            </a:r>
            <a:endParaRPr lang="en-US" altLang="zh-CN" b="1" dirty="0"/>
          </a:p>
          <a:p>
            <a:pPr marL="0" indent="0" algn="just">
              <a:lnSpc>
                <a:spcPct val="100000"/>
              </a:lnSpc>
              <a:buNone/>
            </a:pPr>
            <a:r>
              <a:rPr lang="en-US" altLang="zh-CN" b="1" dirty="0"/>
              <a:t>   2.</a:t>
            </a:r>
            <a:r>
              <a:rPr lang="zh-CN" altLang="en-US" b="1" dirty="0"/>
              <a:t>人物情绪起伏生动合理</a:t>
            </a:r>
            <a:r>
              <a:rPr lang="en-US" altLang="zh-CN" b="1" dirty="0"/>
              <a:t>,</a:t>
            </a:r>
            <a:endParaRPr lang="en-US" altLang="zh-CN" b="1" dirty="0"/>
          </a:p>
          <a:p>
            <a:pPr marL="0" indent="0" algn="just">
              <a:lnSpc>
                <a:spcPct val="100000"/>
              </a:lnSpc>
              <a:buNone/>
            </a:pPr>
            <a:r>
              <a:rPr lang="zh-CN" altLang="en-US" b="1" dirty="0"/>
              <a:t>注意了伏笔并与与原文呼应</a:t>
            </a:r>
            <a:r>
              <a:rPr lang="en-US" altLang="zh-CN" b="1" dirty="0"/>
              <a:t>cellar, apple jam</a:t>
            </a:r>
            <a:r>
              <a:rPr lang="zh-CN" altLang="en-US" b="1" dirty="0"/>
              <a:t>。两段之间的衔接紧密。</a:t>
            </a:r>
            <a:endParaRPr lang="zh-CN" altLang="en-US" b="1" dirty="0"/>
          </a:p>
          <a:p>
            <a:pPr marL="0" indent="0" algn="just">
              <a:lnSpc>
                <a:spcPct val="100000"/>
              </a:lnSpc>
              <a:buNone/>
            </a:pPr>
            <a:r>
              <a:rPr lang="en-US" altLang="zh-CN" b="1" dirty="0"/>
              <a:t>   3.</a:t>
            </a:r>
            <a:r>
              <a:rPr lang="zh-CN" altLang="en-US" b="1" dirty="0"/>
              <a:t>表达准确恰当，流畅自然，没有阅读障碍。比喻拟人等描写生动，语言风格与原文的协同性较好。</a:t>
            </a:r>
            <a:endParaRPr lang="en-US" altLang="zh-CN" b="1" dirty="0"/>
          </a:p>
          <a:p>
            <a:pPr marL="0" indent="0" algn="just">
              <a:lnSpc>
                <a:spcPct val="100000"/>
              </a:lnSpc>
              <a:buNone/>
            </a:pPr>
            <a:r>
              <a:rPr lang="en-US" altLang="zh-CN" b="1" dirty="0"/>
              <a:t>   4.</a:t>
            </a:r>
            <a:r>
              <a:rPr lang="zh-CN" altLang="en-US" b="1" dirty="0"/>
              <a:t>主题升华合理，情感处理到位。</a:t>
            </a:r>
            <a:endParaRPr lang="en-US" altLang="zh-CN" b="1" dirty="0"/>
          </a:p>
          <a:p>
            <a:pPr marL="0" indent="0" algn="just">
              <a:buNone/>
            </a:pPr>
            <a:r>
              <a:rPr lang="zh-CN" altLang="en-US" sz="3200" b="1" dirty="0">
                <a:solidFill>
                  <a:srgbClr val="0066CC"/>
                </a:solidFill>
              </a:rPr>
              <a:t>                                                                               </a:t>
            </a:r>
            <a:r>
              <a:rPr lang="en-US" altLang="zh-CN" sz="3200" b="1" dirty="0">
                <a:solidFill>
                  <a:srgbClr val="0066CC"/>
                </a:solidFill>
              </a:rPr>
              <a:t> </a:t>
            </a:r>
            <a:endParaRPr lang="en-US" altLang="zh-CN" sz="3200" b="1" dirty="0"/>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190" t="45838" r="348" b="9234"/>
          <a:stretch>
            <a:fillRect/>
          </a:stretch>
        </p:blipFill>
        <p:spPr>
          <a:xfrm>
            <a:off x="1" y="3593019"/>
            <a:ext cx="6934200" cy="3264981"/>
          </a:xfrm>
          <a:prstGeom prst="rect">
            <a:avLst/>
          </a:prstGeom>
        </p:spPr>
      </p:pic>
      <p:cxnSp>
        <p:nvCxnSpPr>
          <p:cNvPr id="4" name="直接连接符 3"/>
          <p:cNvCxnSpPr/>
          <p:nvPr/>
        </p:nvCxnSpPr>
        <p:spPr>
          <a:xfrm>
            <a:off x="4707467" y="1972733"/>
            <a:ext cx="1930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2311399"/>
            <a:ext cx="6705600" cy="7620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9267" y="2692397"/>
            <a:ext cx="5528733" cy="6773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65399" y="4478867"/>
            <a:ext cx="3674534" cy="6773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6933" y="4753943"/>
            <a:ext cx="6223000" cy="6989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0066" y="5079996"/>
            <a:ext cx="6129867" cy="5927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0066" y="5355169"/>
            <a:ext cx="6129867" cy="9735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6933" y="5707524"/>
            <a:ext cx="3158066"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844800" y="5152462"/>
            <a:ext cx="3090333" cy="35400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a:off x="4737943" y="3550483"/>
            <a:ext cx="655323" cy="35400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p:cNvSpPr/>
          <p:nvPr/>
        </p:nvSpPr>
        <p:spPr>
          <a:xfrm>
            <a:off x="16933" y="67733"/>
            <a:ext cx="6451600" cy="794284"/>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矩形 40"/>
          <p:cNvSpPr/>
          <p:nvPr/>
        </p:nvSpPr>
        <p:spPr>
          <a:xfrm>
            <a:off x="16933" y="5785092"/>
            <a:ext cx="6350000" cy="633639"/>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矩形 46"/>
          <p:cNvSpPr/>
          <p:nvPr/>
        </p:nvSpPr>
        <p:spPr>
          <a:xfrm>
            <a:off x="24346" y="1613988"/>
            <a:ext cx="4586814" cy="385121"/>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3127" y="68449"/>
            <a:ext cx="12192000" cy="6789551"/>
          </a:xfrm>
          <a:prstGeom prst="rect">
            <a:avLst/>
          </a:prstGeom>
          <a:noFill/>
        </p:spPr>
        <p:txBody>
          <a:bodyPr wrap="square">
            <a:spAutoFit/>
          </a:bodyPr>
          <a:lstStyle/>
          <a:p>
            <a:pPr marL="0" indent="0">
              <a:lnSpc>
                <a:spcPct val="85000"/>
              </a:lnSpc>
              <a:buNone/>
            </a:pPr>
            <a:r>
              <a:rPr lang="en-US" altLang="zh-CN" sz="3200"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There</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was</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no</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time</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to</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think.</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we</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rowed</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as</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fast</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as</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we</a:t>
            </a:r>
            <a:r>
              <a:rPr lang="zh-CN" altLang="en-US" sz="3200" u="sng"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could</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Although</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I</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didn’t</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dare</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to</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look</a:t>
            </a:r>
            <a:r>
              <a:rPr lang="zh-CN" altLang="en-US" sz="3200" dirty="0">
                <a:latin typeface="Times New Roman" panose="02020603050405020304" pitchFamily="18" charset="0"/>
                <a:cs typeface="Times New Roman" panose="02020603050405020304" pitchFamily="18" charset="0"/>
              </a:rPr>
              <a:t>，</a:t>
            </a:r>
            <a:r>
              <a:rPr lang="en-US" altLang="zh-CN" sz="3200" dirty="0">
                <a:latin typeface="Times New Roman" panose="02020603050405020304" pitchFamily="18" charset="0"/>
                <a:cs typeface="Times New Roman" panose="02020603050405020304" pitchFamily="18" charset="0"/>
              </a:rPr>
              <a:t>I</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could</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feel</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the</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tornado getting</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closer</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as hail(</a:t>
            </a:r>
            <a:r>
              <a:rPr lang="zh-CN" altLang="en-US" sz="3200" dirty="0">
                <a:latin typeface="Times New Roman" panose="02020603050405020304" pitchFamily="18" charset="0"/>
                <a:cs typeface="Times New Roman" panose="02020603050405020304" pitchFamily="18" charset="0"/>
              </a:rPr>
              <a:t>冰雹</a:t>
            </a:r>
            <a:r>
              <a:rPr lang="en-US" altLang="zh-CN" sz="3200" dirty="0">
                <a:latin typeface="Times New Roman" panose="02020603050405020304" pitchFamily="18" charset="0"/>
                <a:cs typeface="Times New Roman" panose="02020603050405020304" pitchFamily="18" charset="0"/>
              </a:rPr>
              <a:t>) started to fall, hitting the creaky(</a:t>
            </a:r>
            <a:r>
              <a:rPr lang="zh-CN" altLang="en-US" sz="3200" dirty="0">
                <a:latin typeface="Times New Roman" panose="02020603050405020304" pitchFamily="18" charset="0"/>
                <a:cs typeface="Times New Roman" panose="02020603050405020304" pitchFamily="18" charset="0"/>
              </a:rPr>
              <a:t>嘎吱响</a:t>
            </a:r>
            <a:r>
              <a:rPr lang="en-US" altLang="zh-CN" sz="3200" dirty="0">
                <a:latin typeface="Times New Roman" panose="02020603050405020304" pitchFamily="18" charset="0"/>
                <a:cs typeface="Times New Roman" panose="02020603050405020304" pitchFamily="18" charset="0"/>
              </a:rPr>
              <a:t>) old boat. Chased by the nightmare, I couldn’t afford to </a:t>
            </a:r>
            <a:r>
              <a:rPr lang="en-US" altLang="zh-CN" sz="3200" u="sng" dirty="0">
                <a:latin typeface="Times New Roman" panose="02020603050405020304" pitchFamily="18" charset="0"/>
                <a:cs typeface="Times New Roman" panose="02020603050405020304" pitchFamily="18" charset="0"/>
              </a:rPr>
              <a:t>let up(</a:t>
            </a:r>
            <a:r>
              <a:rPr lang="zh-CN" altLang="en-US" sz="3200" u="sng" dirty="0">
                <a:latin typeface="Times New Roman" panose="02020603050405020304" pitchFamily="18" charset="0"/>
                <a:cs typeface="Times New Roman" panose="02020603050405020304" pitchFamily="18" charset="0"/>
              </a:rPr>
              <a:t>放松</a:t>
            </a:r>
            <a:r>
              <a:rPr lang="en-US" altLang="zh-CN" sz="3200" dirty="0">
                <a:latin typeface="Times New Roman" panose="02020603050405020304" pitchFamily="18" charset="0"/>
                <a:cs typeface="Times New Roman" panose="02020603050405020304" pitchFamily="18" charset="0"/>
              </a:rPr>
              <a:t>) for a moment. </a:t>
            </a:r>
            <a:r>
              <a:rPr lang="en-US" altLang="zh-CN" sz="3200" dirty="0">
                <a:highlight>
                  <a:srgbClr val="FFFF00"/>
                </a:highlight>
                <a:latin typeface="Times New Roman" panose="02020603050405020304" pitchFamily="18" charset="0"/>
                <a:cs typeface="Times New Roman" panose="02020603050405020304" pitchFamily="18" charset="0"/>
              </a:rPr>
              <a:t>I didn’t even wipe the sweat away as it streamed in my eyes and blurred my view. </a:t>
            </a:r>
            <a:r>
              <a:rPr lang="en-US" altLang="zh-CN" sz="3200" dirty="0">
                <a:latin typeface="Times New Roman" panose="02020603050405020304" pitchFamily="18" charset="0"/>
                <a:cs typeface="Times New Roman" panose="02020603050405020304" pitchFamily="18" charset="0"/>
              </a:rPr>
              <a:t>Finally Grandmother’s house appeared before my eyes. We jumped out of the boat and ran towards it. Out of breath, we buzzed the doorbell again and again.</a:t>
            </a:r>
            <a:endParaRPr lang="en-US" altLang="zh-CN" sz="3200" dirty="0">
              <a:latin typeface="Times New Roman" panose="02020603050405020304" pitchFamily="18" charset="0"/>
              <a:cs typeface="Times New Roman" panose="02020603050405020304" pitchFamily="18" charset="0"/>
            </a:endParaRPr>
          </a:p>
          <a:p>
            <a:pPr marL="0" indent="0">
              <a:lnSpc>
                <a:spcPct val="85000"/>
              </a:lnSpc>
              <a:buNone/>
            </a:pPr>
            <a:r>
              <a:rPr lang="en-US" altLang="zh-CN" sz="3200" dirty="0">
                <a:latin typeface="Times New Roman" panose="02020603050405020304" pitchFamily="18" charset="0"/>
                <a:cs typeface="Times New Roman" panose="02020603050405020304" pitchFamily="18" charset="0"/>
              </a:rPr>
              <a:t>     </a:t>
            </a:r>
            <a:r>
              <a:rPr lang="en-US" altLang="zh-CN" sz="3200" u="sng" dirty="0">
                <a:latin typeface="Times New Roman" panose="02020603050405020304" pitchFamily="18" charset="0"/>
                <a:cs typeface="Times New Roman" panose="02020603050405020304" pitchFamily="18" charset="0"/>
              </a:rPr>
              <a:t>Grandmother opened the door for us. </a:t>
            </a:r>
            <a:r>
              <a:rPr lang="en-US" altLang="zh-CN" sz="3200" dirty="0">
                <a:latin typeface="Times New Roman" panose="02020603050405020304" pitchFamily="18" charset="0"/>
                <a:cs typeface="Times New Roman" panose="02020603050405020304" pitchFamily="18" charset="0"/>
              </a:rPr>
              <a:t>We dripped(</a:t>
            </a:r>
            <a:r>
              <a:rPr lang="zh-CN" altLang="en-US" sz="3200" dirty="0">
                <a:latin typeface="Times New Roman" panose="02020603050405020304" pitchFamily="18" charset="0"/>
                <a:cs typeface="Times New Roman" panose="02020603050405020304" pitchFamily="18" charset="0"/>
              </a:rPr>
              <a:t>滴落</a:t>
            </a:r>
            <a:r>
              <a:rPr lang="en-US" altLang="zh-CN" sz="3200" dirty="0">
                <a:latin typeface="Times New Roman" panose="02020603050405020304" pitchFamily="18" charset="0"/>
                <a:cs typeface="Times New Roman" panose="02020603050405020304" pitchFamily="18" charset="0"/>
              </a:rPr>
              <a:t>) water on the floor as we went inside, our shoes and clothes </a:t>
            </a:r>
            <a:r>
              <a:rPr lang="en-US" altLang="zh-CN" sz="3200" dirty="0">
                <a:highlight>
                  <a:srgbClr val="FFFF00"/>
                </a:highlight>
                <a:latin typeface="Times New Roman" panose="02020603050405020304" pitchFamily="18" charset="0"/>
                <a:cs typeface="Times New Roman" panose="02020603050405020304" pitchFamily="18" charset="0"/>
              </a:rPr>
              <a:t>soaked through</a:t>
            </a:r>
            <a:r>
              <a:rPr lang="en-US" altLang="zh-CN" sz="3200" dirty="0">
                <a:latin typeface="Times New Roman" panose="02020603050405020304" pitchFamily="18" charset="0"/>
                <a:cs typeface="Times New Roman" panose="02020603050405020304" pitchFamily="18" charset="0"/>
              </a:rPr>
              <a:t>. Grandmother said we need to find a safer place to live through the tornado, and we </a:t>
            </a:r>
            <a:r>
              <a:rPr lang="en-US" altLang="zh-CN" sz="3200" dirty="0">
                <a:highlight>
                  <a:srgbClr val="FFFF00"/>
                </a:highlight>
                <a:latin typeface="Times New Roman" panose="02020603050405020304" pitchFamily="18" charset="0"/>
                <a:cs typeface="Times New Roman" panose="02020603050405020304" pitchFamily="18" charset="0"/>
              </a:rPr>
              <a:t>followed her into </a:t>
            </a:r>
            <a:r>
              <a:rPr lang="en-US" altLang="zh-CN" sz="3200" dirty="0">
                <a:latin typeface="Times New Roman" panose="02020603050405020304" pitchFamily="18" charset="0"/>
                <a:cs typeface="Times New Roman" panose="02020603050405020304" pitchFamily="18" charset="0"/>
              </a:rPr>
              <a:t>the cellar. Dad helped close off the entrance while I still trembled in the dark corner, cold and frightened. We stayed down there, waiting for the tornado to pass. We didn’t wait very long, for it was over in a matter of minutes. However, after this experience, I appreciated every day with my family.</a:t>
            </a:r>
            <a:endParaRPr lang="zh-CN" altLang="en-US" sz="3200" dirty="0">
              <a:latin typeface="Times New Roman" panose="02020603050405020304" pitchFamily="18" charset="0"/>
              <a:cs typeface="Times New Roman" panose="02020603050405020304" pitchFamily="18" charset="0"/>
            </a:endParaRPr>
          </a:p>
        </p:txBody>
      </p:sp>
      <p:sp>
        <p:nvSpPr>
          <p:cNvPr id="6" name="内容占位符 2"/>
          <p:cNvSpPr>
            <a:spLocks noGrp="1"/>
          </p:cNvSpPr>
          <p:nvPr>
            <p:ph idx="1"/>
          </p:nvPr>
        </p:nvSpPr>
        <p:spPr>
          <a:xfrm>
            <a:off x="0" y="0"/>
            <a:ext cx="12192000" cy="6858000"/>
          </a:xfrm>
        </p:spPr>
        <p:txBody>
          <a:bodyPr>
            <a:normAutofit/>
          </a:bodyPr>
          <a:lstStyle/>
          <a:p>
            <a:pPr marL="0" indent="0">
              <a:buNone/>
            </a:pPr>
            <a:r>
              <a:rPr lang="zh-CN" altLang="en-US" sz="2800" b="1" dirty="0">
                <a:solidFill>
                  <a:srgbClr val="0066CC"/>
                </a:solidFill>
              </a:rPr>
              <a:t>范文：</a:t>
            </a:r>
            <a:endParaRPr lang="en-US" altLang="zh-CN" sz="2800" b="1" dirty="0">
              <a:solidFill>
                <a:srgbClr val="0066CC"/>
              </a:solidFill>
            </a:endParaRPr>
          </a:p>
          <a:p>
            <a:pPr marL="0" indent="0">
              <a:buNone/>
            </a:pPr>
            <a:endParaRPr lang="en-US" altLang="zh-CN" sz="2800" b="1" dirty="0"/>
          </a:p>
          <a:p>
            <a:pPr marL="0" indent="0">
              <a:buNone/>
            </a:pPr>
            <a:endParaRPr lang="en-US" altLang="zh-CN" b="1" dirty="0"/>
          </a:p>
          <a:p>
            <a:pPr marL="0" indent="0">
              <a:buNone/>
            </a:pPr>
            <a:endParaRPr lang="en-US" altLang="zh-CN" b="1" dirty="0"/>
          </a:p>
          <a:p>
            <a:pPr marL="0" indent="0">
              <a:buNone/>
            </a:pPr>
            <a:endParaRPr lang="en-US" altLang="zh-CN"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1933" y="169335"/>
            <a:ext cx="10515600" cy="1325563"/>
          </a:xfrm>
        </p:spPr>
        <p:txBody>
          <a:bodyPr/>
          <a:lstStyle/>
          <a:p>
            <a:pPr algn="ctr"/>
            <a:r>
              <a:rPr lang="zh-CN" altLang="en-US" b="1" dirty="0">
                <a:latin typeface="微软雅黑" panose="020B0503020204020204" pitchFamily="34" charset="-122"/>
                <a:ea typeface="微软雅黑" panose="020B0503020204020204" pitchFamily="34" charset="-122"/>
              </a:rPr>
              <a:t>迁移性写作练习</a:t>
            </a:r>
            <a:endParaRPr lang="zh-CN" altLang="en-US" b="1" dirty="0">
              <a:latin typeface="微软雅黑" panose="020B0503020204020204" pitchFamily="34" charset="-122"/>
              <a:ea typeface="微软雅黑" panose="020B0503020204020204" pitchFamily="34" charset="-122"/>
            </a:endParaRPr>
          </a:p>
        </p:txBody>
      </p:sp>
      <p:pic>
        <p:nvPicPr>
          <p:cNvPr id="1026"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6358" y="1394086"/>
            <a:ext cx="8659283" cy="5167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52" name="Line 16"/>
          <p:cNvSpPr/>
          <p:nvPr/>
        </p:nvSpPr>
        <p:spPr>
          <a:xfrm>
            <a:off x="1524000" y="3438525"/>
            <a:ext cx="1057275" cy="6350"/>
          </a:xfrm>
          <a:prstGeom prst="line">
            <a:avLst/>
          </a:prstGeom>
          <a:ln w="25400" cap="flat" cmpd="sng">
            <a:solidFill>
              <a:srgbClr val="FFFFFF"/>
            </a:solidFill>
            <a:prstDash val="solid"/>
            <a:miter/>
            <a:headEnd type="none" w="med" len="med"/>
            <a:tailEnd type="none" w="med" len="med"/>
          </a:ln>
        </p:spPr>
        <p:txBody>
          <a:bodyPr/>
          <a:lstStyle/>
          <a:p/>
        </p:txBody>
      </p:sp>
      <p:sp>
        <p:nvSpPr>
          <p:cNvPr id="91178" name="Rectangle 42"/>
          <p:cNvSpPr/>
          <p:nvPr/>
        </p:nvSpPr>
        <p:spPr>
          <a:xfrm>
            <a:off x="615950" y="229870"/>
            <a:ext cx="11210290" cy="6344285"/>
          </a:xfrm>
          <a:prstGeom prst="rect">
            <a:avLst/>
          </a:prstGeom>
          <a:noFill/>
          <a:ln w="9525">
            <a:noFill/>
          </a:ln>
        </p:spPr>
        <p:txBody>
          <a:bodyPr anchor="ctr" anchorCtr="0"/>
          <a:lstStyle/>
          <a:p>
            <a:pPr algn="l">
              <a:lnSpc>
                <a:spcPct val="110000"/>
              </a:lnSpc>
              <a:spcBef>
                <a:spcPct val="0"/>
              </a:spcBef>
              <a:spcAft>
                <a:spcPts val="1000"/>
              </a:spcAft>
              <a:buFont typeface="Arial" panose="020B0604020202020204" pitchFamily="34" charset="0"/>
            </a:pPr>
            <a:r>
              <a:rPr lang="en-US" altLang="zh-CN" sz="2000" b="1" spc="200">
                <a:gradFill>
                  <a:gsLst>
                    <a:gs pos="0">
                      <a:srgbClr val="012D86"/>
                    </a:gs>
                    <a:gs pos="100000">
                      <a:srgbClr val="0E2557"/>
                    </a:gs>
                  </a:gsLst>
                  <a:lin scaled="0"/>
                </a:gradFill>
                <a:uFillTx/>
                <a:latin typeface="Arial" panose="020B0604020202020204" pitchFamily="34" charset="0"/>
                <a:ea typeface="微软雅黑" panose="020B0503020204020204" pitchFamily="34" charset="-122"/>
                <a:cs typeface="+mn-ea"/>
                <a:sym typeface="+mn-ea"/>
              </a:rPr>
              <a:t>    </a:t>
            </a:r>
            <a:r>
              <a:rPr lang="en-GB" altLang="zh-CN" sz="2800" b="1">
                <a:solidFill>
                  <a:srgbClr val="333333"/>
                </a:solidFill>
                <a:latin typeface="Arial" panose="020B0604020202020204" pitchFamily="34" charset="0"/>
                <a:ea typeface="宋体" panose="02010600030101010101" pitchFamily="2" charset="-122"/>
              </a:rPr>
              <a:t> </a:t>
            </a:r>
            <a:r>
              <a:rPr lang="en-GB" altLang="zh-CN" b="1">
                <a:solidFill>
                  <a:srgbClr val="333333"/>
                </a:solidFill>
                <a:latin typeface="Arial" panose="020B0604020202020204" pitchFamily="34" charset="0"/>
                <a:ea typeface="宋体" panose="02010600030101010101" pitchFamily="2" charset="-122"/>
              </a:rPr>
              <a:t> </a:t>
            </a:r>
            <a:endParaRPr lang="en-GB" altLang="zh-CN" b="1">
              <a:solidFill>
                <a:srgbClr val="333333"/>
              </a:solidFill>
              <a:latin typeface="Arial" panose="020B0604020202020204" pitchFamily="34" charset="0"/>
              <a:ea typeface="宋体" panose="02010600030101010101" pitchFamily="2" charset="-122"/>
            </a:endParaRPr>
          </a:p>
        </p:txBody>
      </p:sp>
      <p:grpSp>
        <p:nvGrpSpPr>
          <p:cNvPr id="9" name="Group 104"/>
          <p:cNvGrpSpPr/>
          <p:nvPr/>
        </p:nvGrpSpPr>
        <p:grpSpPr>
          <a:xfrm>
            <a:off x="1651000" y="3492500"/>
            <a:ext cx="966788" cy="336550"/>
            <a:chOff x="48" y="2200"/>
            <a:chExt cx="609" cy="212"/>
          </a:xfrm>
        </p:grpSpPr>
        <p:pic>
          <p:nvPicPr>
            <p:cNvPr id="34832" name="Picture 105" descr="back-button2"/>
            <p:cNvPicPr>
              <a:picLocks noChangeAspect="1"/>
            </p:cNvPicPr>
            <p:nvPr/>
          </p:nvPicPr>
          <p:blipFill>
            <a:blip r:embed="rId1"/>
            <a:stretch>
              <a:fillRect/>
            </a:stretch>
          </p:blipFill>
          <p:spPr>
            <a:xfrm>
              <a:off x="48" y="2218"/>
              <a:ext cx="196" cy="194"/>
            </a:xfrm>
            <a:prstGeom prst="rect">
              <a:avLst/>
            </a:prstGeom>
            <a:noFill/>
            <a:ln w="9525">
              <a:noFill/>
            </a:ln>
          </p:spPr>
        </p:pic>
        <p:sp>
          <p:nvSpPr>
            <p:cNvPr id="34833" name="Text Box 106"/>
            <p:cNvSpPr txBox="1"/>
            <p:nvPr/>
          </p:nvSpPr>
          <p:spPr>
            <a:xfrm>
              <a:off x="207" y="2200"/>
              <a:ext cx="450" cy="212"/>
            </a:xfrm>
            <a:prstGeom prst="rect">
              <a:avLst/>
            </a:prstGeom>
            <a:noFill/>
            <a:ln w="9525">
              <a:noFill/>
            </a:ln>
          </p:spPr>
          <p:txBody>
            <a:bodyPr>
              <a:spAutoFit/>
            </a:bodyPr>
            <a:lstStyle/>
            <a:p>
              <a:pPr>
                <a:spcBef>
                  <a:spcPct val="50000"/>
                </a:spcBef>
              </a:pPr>
              <a:r>
                <a:rPr lang="en-GB" altLang="zh-CN" sz="1600">
                  <a:solidFill>
                    <a:schemeClr val="bg1"/>
                  </a:solidFill>
                  <a:latin typeface="Arial" panose="020B0604020202020204" pitchFamily="34" charset="0"/>
                  <a:ea typeface="宋体" panose="02010600030101010101" pitchFamily="2" charset="-122"/>
                </a:rPr>
                <a:t>Back</a:t>
              </a:r>
              <a:endParaRPr lang="en-GB" altLang="zh-CN" sz="1600">
                <a:solidFill>
                  <a:schemeClr val="bg1"/>
                </a:solidFill>
                <a:latin typeface="Arial" panose="020B0604020202020204" pitchFamily="34" charset="0"/>
                <a:ea typeface="宋体" panose="02010600030101010101" pitchFamily="2" charset="-122"/>
              </a:endParaRPr>
            </a:p>
          </p:txBody>
        </p:sp>
      </p:grpSp>
      <p:sp>
        <p:nvSpPr>
          <p:cNvPr id="34831" name="Rectangle 107">
            <a:hlinkClick r:id="" action="ppaction://hlinkshowjump?jump=nextslide"/>
          </p:cNvPr>
          <p:cNvSpPr/>
          <p:nvPr/>
        </p:nvSpPr>
        <p:spPr>
          <a:xfrm>
            <a:off x="1595438" y="3444875"/>
            <a:ext cx="938212" cy="419100"/>
          </a:xfrm>
          <a:prstGeom prst="rect">
            <a:avLst/>
          </a:prstGeom>
          <a:solidFill>
            <a:srgbClr val="0079C5">
              <a:alpha val="0"/>
            </a:srgbClr>
          </a:solidFill>
          <a:ln w="9525">
            <a:noFill/>
          </a:ln>
        </p:spPr>
        <p:txBody>
          <a:bodyPr wrap="none" anchor="ctr" anchorCtr="0"/>
          <a:lstStyle/>
          <a:p>
            <a:endParaRPr lang="zh-CN" altLang="en-US">
              <a:latin typeface="Arial" panose="020B0604020202020204" pitchFamily="34" charset="0"/>
            </a:endParaRPr>
          </a:p>
        </p:txBody>
      </p:sp>
      <p:sp>
        <p:nvSpPr>
          <p:cNvPr id="3" name="文本框 2"/>
          <p:cNvSpPr txBox="1"/>
          <p:nvPr/>
        </p:nvSpPr>
        <p:spPr>
          <a:xfrm>
            <a:off x="365760" y="243840"/>
            <a:ext cx="11209655" cy="6554470"/>
          </a:xfrm>
          <a:prstGeom prst="rect">
            <a:avLst/>
          </a:prstGeom>
          <a:noFill/>
        </p:spPr>
        <p:txBody>
          <a:bodyPr wrap="square" rtlCol="0">
            <a:spAutoFit/>
          </a:bodyPr>
          <a:lstStyle/>
          <a:p>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阅读下面材料，根据其内容和所给段落开头语续写两段，使之构成一篇完整的短文。</a:t>
            </a:r>
            <a:endParaRPr lang="zh-CN" altLang="en-US" dirty="0">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(2021</a:t>
            </a:r>
            <a:r>
              <a:rPr lang="en-US" altLang="zh-CN" sz="2800" dirty="0">
                <a:solidFill>
                  <a:srgbClr val="000000"/>
                </a:solidFill>
                <a:latin typeface="Courier New" panose="02070309020205020404" pitchFamily="49" charset="0"/>
                <a:ea typeface="Times New Roman" panose="02020603050405020304" pitchFamily="18" charset="0"/>
                <a:cs typeface="+mn-ea"/>
                <a:sym typeface="+mn-ea"/>
              </a:rPr>
              <a:t>·</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湖北省七市</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州</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教科研协作体高三</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3</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月联考</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)Grady and his family go camping every summer. As it was becoming hotter, here came the camping time.</a:t>
            </a:r>
            <a:endParaRPr lang="en-US" altLang="zh-CN" dirty="0">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Having planned the camp long, the family finally decided the destination</a:t>
            </a:r>
            <a:r>
              <a:rPr lang="en-US" altLang="zh-CN" sz="2800" dirty="0">
                <a:solidFill>
                  <a:srgbClr val="000000"/>
                </a:solidFill>
                <a:latin typeface="Courier New" panose="02070309020205020404" pitchFamily="49" charset="0"/>
                <a:ea typeface="Times New Roman" panose="02020603050405020304" pitchFamily="18" charset="0"/>
                <a:cs typeface="+mn-ea"/>
                <a:sym typeface="+mn-ea"/>
              </a:rPr>
              <a:t>—</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the Great National Forest. With food, necessity and cookers loaded onto the car, the family squeezed into the car. The car door closed, heat was shut outside.</a:t>
            </a:r>
            <a:endPar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endParaRPr>
          </a:p>
          <a:p>
            <a:r>
              <a:rPr lang="zh-CN" altLang="en-US" sz="2800" dirty="0"/>
              <a:t>I</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rPr>
              <a:t>n the car, Jared, Grady's younger brother was playing with a toy dinosaur, making great noise. Grady's mother talked excitedly with his father. On settling in the car, Grady put on the earphone and turned on the music. He neither wanted to join his brother nor joined any talk. After what seemed to be hours, the car stopped where they headed. Grady threw down his backpack and slammed the car door.</a:t>
            </a:r>
            <a:endPar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91152"/>
                                        </p:tgtEl>
                                        <p:attrNameLst>
                                          <p:attrName>style.visibility</p:attrName>
                                        </p:attrNameLst>
                                      </p:cBhvr>
                                      <p:to>
                                        <p:strVal val="visible"/>
                                      </p:to>
                                    </p:set>
                                    <p:animEffect transition="in" filter="wipe(left)">
                                      <p:cBhvr>
                                        <p:cTn id="7" dur="500"/>
                                        <p:tgtEl>
                                          <p:spTgt spid="91152"/>
                                        </p:tgtEl>
                                      </p:cBhvr>
                                    </p:animEffect>
                                  </p:childTnLst>
                                </p:cTn>
                              </p:par>
                            </p:childTnLst>
                          </p:cTn>
                        </p:par>
                        <p:par>
                          <p:cTn id="8" fill="hold">
                            <p:stCondLst>
                              <p:cond delay="9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1178"/>
                                        </p:tgtEl>
                                        <p:attrNameLst>
                                          <p:attrName>style.visibility</p:attrName>
                                        </p:attrNameLst>
                                      </p:cBhvr>
                                      <p:to>
                                        <p:strVal val="visible"/>
                                      </p:to>
                                    </p:set>
                                    <p:animEffect transition="in" filter="fade">
                                      <p:cBhvr>
                                        <p:cTn id="11" dur="1000"/>
                                        <p:tgtEl>
                                          <p:spTgt spid="91178"/>
                                        </p:tgtEl>
                                      </p:cBhvr>
                                    </p:animEffect>
                                  </p:childTnLst>
                                </p:cTn>
                              </p:par>
                            </p:childTnLst>
                          </p:cTn>
                        </p:par>
                        <p:par>
                          <p:cTn id="12" fill="hold">
                            <p:stCondLst>
                              <p:cond delay="1500"/>
                            </p:stCondLst>
                            <p:childTnLst>
                              <p:par>
                                <p:cTn id="13" presetID="5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52" name="Line 16"/>
          <p:cNvSpPr/>
          <p:nvPr/>
        </p:nvSpPr>
        <p:spPr>
          <a:xfrm>
            <a:off x="1524000" y="3438525"/>
            <a:ext cx="1057275" cy="6350"/>
          </a:xfrm>
          <a:prstGeom prst="line">
            <a:avLst/>
          </a:prstGeom>
          <a:ln w="25400" cap="flat" cmpd="sng">
            <a:solidFill>
              <a:srgbClr val="FFFFFF"/>
            </a:solidFill>
            <a:prstDash val="solid"/>
            <a:miter/>
            <a:headEnd type="none" w="med" len="med"/>
            <a:tailEnd type="none" w="med" len="med"/>
          </a:ln>
        </p:spPr>
        <p:txBody>
          <a:bodyPr/>
          <a:lstStyle/>
          <a:p/>
        </p:txBody>
      </p:sp>
      <p:sp>
        <p:nvSpPr>
          <p:cNvPr id="91178" name="Rectangle 42"/>
          <p:cNvSpPr/>
          <p:nvPr/>
        </p:nvSpPr>
        <p:spPr>
          <a:xfrm>
            <a:off x="615950" y="229870"/>
            <a:ext cx="11210290" cy="6344285"/>
          </a:xfrm>
          <a:prstGeom prst="rect">
            <a:avLst/>
          </a:prstGeom>
          <a:noFill/>
          <a:ln w="9525">
            <a:noFill/>
          </a:ln>
        </p:spPr>
        <p:txBody>
          <a:bodyPr anchor="ctr" anchorCtr="0"/>
          <a:lstStyle/>
          <a:p>
            <a:pPr algn="l">
              <a:lnSpc>
                <a:spcPct val="110000"/>
              </a:lnSpc>
              <a:spcBef>
                <a:spcPct val="0"/>
              </a:spcBef>
              <a:spcAft>
                <a:spcPts val="1000"/>
              </a:spcAft>
              <a:buFont typeface="Arial" panose="020B0604020202020204" pitchFamily="34" charset="0"/>
            </a:pPr>
            <a:r>
              <a:rPr lang="en-US" altLang="zh-CN" sz="2000" b="1" spc="200">
                <a:gradFill>
                  <a:gsLst>
                    <a:gs pos="0">
                      <a:srgbClr val="012D86"/>
                    </a:gs>
                    <a:gs pos="100000">
                      <a:srgbClr val="0E2557"/>
                    </a:gs>
                  </a:gsLst>
                  <a:lin scaled="0"/>
                </a:gradFill>
                <a:uFillTx/>
                <a:latin typeface="Arial" panose="020B0604020202020204" pitchFamily="34" charset="0"/>
                <a:ea typeface="微软雅黑" panose="020B0503020204020204" pitchFamily="34" charset="-122"/>
                <a:cs typeface="+mn-ea"/>
                <a:sym typeface="+mn-ea"/>
              </a:rPr>
              <a:t>    </a:t>
            </a:r>
            <a:r>
              <a:rPr lang="en-GB" altLang="zh-CN" sz="2800" b="1">
                <a:solidFill>
                  <a:srgbClr val="333333"/>
                </a:solidFill>
                <a:latin typeface="Arial" panose="020B0604020202020204" pitchFamily="34" charset="0"/>
                <a:ea typeface="宋体" panose="02010600030101010101" pitchFamily="2" charset="-122"/>
              </a:rPr>
              <a:t> </a:t>
            </a:r>
            <a:r>
              <a:rPr lang="en-GB" altLang="zh-CN" b="1">
                <a:solidFill>
                  <a:srgbClr val="333333"/>
                </a:solidFill>
                <a:latin typeface="Arial" panose="020B0604020202020204" pitchFamily="34" charset="0"/>
                <a:ea typeface="宋体" panose="02010600030101010101" pitchFamily="2" charset="-122"/>
              </a:rPr>
              <a:t> </a:t>
            </a:r>
            <a:endParaRPr lang="en-GB" altLang="zh-CN" b="1">
              <a:solidFill>
                <a:srgbClr val="333333"/>
              </a:solidFill>
              <a:latin typeface="Arial" panose="020B0604020202020204" pitchFamily="34" charset="0"/>
              <a:ea typeface="宋体" panose="02010600030101010101" pitchFamily="2" charset="-122"/>
            </a:endParaRPr>
          </a:p>
        </p:txBody>
      </p:sp>
      <p:grpSp>
        <p:nvGrpSpPr>
          <p:cNvPr id="9" name="Group 104"/>
          <p:cNvGrpSpPr/>
          <p:nvPr/>
        </p:nvGrpSpPr>
        <p:grpSpPr>
          <a:xfrm>
            <a:off x="1651000" y="3492500"/>
            <a:ext cx="966788" cy="336550"/>
            <a:chOff x="48" y="2200"/>
            <a:chExt cx="609" cy="212"/>
          </a:xfrm>
        </p:grpSpPr>
        <p:pic>
          <p:nvPicPr>
            <p:cNvPr id="34832" name="Picture 105" descr="back-button2"/>
            <p:cNvPicPr>
              <a:picLocks noChangeAspect="1"/>
            </p:cNvPicPr>
            <p:nvPr/>
          </p:nvPicPr>
          <p:blipFill>
            <a:blip r:embed="rId1"/>
            <a:stretch>
              <a:fillRect/>
            </a:stretch>
          </p:blipFill>
          <p:spPr>
            <a:xfrm>
              <a:off x="48" y="2218"/>
              <a:ext cx="196" cy="194"/>
            </a:xfrm>
            <a:prstGeom prst="rect">
              <a:avLst/>
            </a:prstGeom>
            <a:noFill/>
            <a:ln w="9525">
              <a:noFill/>
            </a:ln>
          </p:spPr>
        </p:pic>
        <p:sp>
          <p:nvSpPr>
            <p:cNvPr id="34833" name="Text Box 106"/>
            <p:cNvSpPr txBox="1"/>
            <p:nvPr/>
          </p:nvSpPr>
          <p:spPr>
            <a:xfrm>
              <a:off x="207" y="2200"/>
              <a:ext cx="450" cy="212"/>
            </a:xfrm>
            <a:prstGeom prst="rect">
              <a:avLst/>
            </a:prstGeom>
            <a:noFill/>
            <a:ln w="9525">
              <a:noFill/>
            </a:ln>
          </p:spPr>
          <p:txBody>
            <a:bodyPr>
              <a:spAutoFit/>
            </a:bodyPr>
            <a:lstStyle/>
            <a:p>
              <a:pPr>
                <a:spcBef>
                  <a:spcPct val="50000"/>
                </a:spcBef>
              </a:pPr>
              <a:r>
                <a:rPr lang="en-GB" altLang="zh-CN" sz="1600">
                  <a:solidFill>
                    <a:schemeClr val="bg1"/>
                  </a:solidFill>
                  <a:latin typeface="Arial" panose="020B0604020202020204" pitchFamily="34" charset="0"/>
                  <a:ea typeface="宋体" panose="02010600030101010101" pitchFamily="2" charset="-122"/>
                </a:rPr>
                <a:t>Back</a:t>
              </a:r>
              <a:endParaRPr lang="en-GB" altLang="zh-CN" sz="1600">
                <a:solidFill>
                  <a:schemeClr val="bg1"/>
                </a:solidFill>
                <a:latin typeface="Arial" panose="020B0604020202020204" pitchFamily="34" charset="0"/>
                <a:ea typeface="宋体" panose="02010600030101010101" pitchFamily="2" charset="-122"/>
              </a:endParaRPr>
            </a:p>
          </p:txBody>
        </p:sp>
      </p:grpSp>
      <p:sp>
        <p:nvSpPr>
          <p:cNvPr id="34831" name="Rectangle 107">
            <a:hlinkClick r:id="" action="ppaction://hlinkshowjump?jump=nextslide"/>
          </p:cNvPr>
          <p:cNvSpPr/>
          <p:nvPr/>
        </p:nvSpPr>
        <p:spPr>
          <a:xfrm>
            <a:off x="1595438" y="3444875"/>
            <a:ext cx="938212" cy="419100"/>
          </a:xfrm>
          <a:prstGeom prst="rect">
            <a:avLst/>
          </a:prstGeom>
          <a:solidFill>
            <a:srgbClr val="0079C5">
              <a:alpha val="0"/>
            </a:srgbClr>
          </a:solidFill>
          <a:ln w="9525">
            <a:noFill/>
          </a:ln>
        </p:spPr>
        <p:txBody>
          <a:bodyPr wrap="none" anchor="ctr" anchorCtr="0"/>
          <a:lstStyle/>
          <a:p>
            <a:endParaRPr lang="zh-CN" altLang="en-US">
              <a:latin typeface="Arial" panose="020B0604020202020204" pitchFamily="34" charset="0"/>
            </a:endParaRPr>
          </a:p>
        </p:txBody>
      </p:sp>
      <p:sp>
        <p:nvSpPr>
          <p:cNvPr id="3" name="文本框 2"/>
          <p:cNvSpPr txBox="1"/>
          <p:nvPr/>
        </p:nvSpPr>
        <p:spPr>
          <a:xfrm>
            <a:off x="327977" y="73660"/>
            <a:ext cx="11536045" cy="6554470"/>
          </a:xfrm>
          <a:prstGeom prst="rect">
            <a:avLst/>
          </a:prstGeom>
          <a:noFill/>
        </p:spPr>
        <p:txBody>
          <a:bodyPr wrap="square" rtlCol="0">
            <a:spAutoFit/>
          </a:bodyPr>
          <a:lstStyle/>
          <a:p>
            <a:r>
              <a:rPr lang="en-US" altLang="zh-CN" sz="2800" dirty="0">
                <a:solidFill>
                  <a:srgbClr val="000000"/>
                </a:solidFill>
                <a:latin typeface="宋体" panose="02010600030101010101" pitchFamily="2" charset="-122"/>
                <a:ea typeface="华文细黑" panose="02010600040101010101" pitchFamily="2" charset="-122"/>
                <a:cs typeface="Times New Roman" panose="02020603050405020304" pitchFamily="18" charset="0"/>
                <a:sym typeface="+mn-ea"/>
              </a:rPr>
              <a:t>“</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This will be a lengthy </a:t>
            </a:r>
            <a:r>
              <a:rPr lang="en-US" altLang="zh-CN" sz="2800" dirty="0" err="1">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week”he</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 said unhappily to no one in particular. He looked around the campground. Hundreds of tall and green fir trees, some as tall as church towers, covered the mountainside like a green carpet. The sun would be setting soon. Grady thought maybe the heat wouldn't be unbearable. But actually now in the mountain, the hot stickiness of July was closely attached to him.</a:t>
            </a:r>
            <a:endPar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rPr>
              <a:t>Grady hated camping, but it was something his family stuck to every summer. His father liked cooking over an open air, telling stories about how to survive things like bear attacks and bites of bees. His mother and Jared liked to hike and take pictures of animals. Jared had a collection of bug pictures that he had pinned to the walls in his half of their room. Grady thought they were just scary and proof that Jared was a strange kid.</a:t>
            </a:r>
            <a:endPar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They set up camp—two tents, one for his parents and one for himself and Jared. While everyone else started preparing dinner, Grady, looking for some place to cool down, set off for the nearby stream, which was deep enough to swim in. </a:t>
            </a:r>
            <a:endPar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91152"/>
                                        </p:tgtEl>
                                        <p:attrNameLst>
                                          <p:attrName>style.visibility</p:attrName>
                                        </p:attrNameLst>
                                      </p:cBhvr>
                                      <p:to>
                                        <p:strVal val="visible"/>
                                      </p:to>
                                    </p:set>
                                    <p:animEffect transition="in" filter="wipe(left)">
                                      <p:cBhvr>
                                        <p:cTn id="7" dur="500"/>
                                        <p:tgtEl>
                                          <p:spTgt spid="91152"/>
                                        </p:tgtEl>
                                      </p:cBhvr>
                                    </p:animEffect>
                                  </p:childTnLst>
                                </p:cTn>
                              </p:par>
                            </p:childTnLst>
                          </p:cTn>
                        </p:par>
                        <p:par>
                          <p:cTn id="8" fill="hold">
                            <p:stCondLst>
                              <p:cond delay="9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1178"/>
                                        </p:tgtEl>
                                        <p:attrNameLst>
                                          <p:attrName>style.visibility</p:attrName>
                                        </p:attrNameLst>
                                      </p:cBhvr>
                                      <p:to>
                                        <p:strVal val="visible"/>
                                      </p:to>
                                    </p:set>
                                    <p:animEffect transition="in" filter="fade">
                                      <p:cBhvr>
                                        <p:cTn id="11" dur="1000"/>
                                        <p:tgtEl>
                                          <p:spTgt spid="91178"/>
                                        </p:tgtEl>
                                      </p:cBhvr>
                                    </p:animEffect>
                                  </p:childTnLst>
                                </p:cTn>
                              </p:par>
                            </p:childTnLst>
                          </p:cTn>
                        </p:par>
                        <p:par>
                          <p:cTn id="12" fill="hold">
                            <p:stCondLst>
                              <p:cond delay="1500"/>
                            </p:stCondLst>
                            <p:childTnLst>
                              <p:par>
                                <p:cTn id="13" presetID="5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609" y="0"/>
            <a:ext cx="12199609" cy="6858000"/>
          </a:xfrm>
        </p:spPr>
      </p:pic>
      <p:sp>
        <p:nvSpPr>
          <p:cNvPr id="6" name="文本框 5"/>
          <p:cNvSpPr txBox="1"/>
          <p:nvPr/>
        </p:nvSpPr>
        <p:spPr>
          <a:xfrm>
            <a:off x="986972" y="912918"/>
            <a:ext cx="11205028" cy="5553187"/>
          </a:xfrm>
          <a:prstGeom prst="rect">
            <a:avLst/>
          </a:prstGeom>
          <a:noFill/>
        </p:spPr>
        <p:txBody>
          <a:bodyPr wrap="square" rtlCol="0">
            <a:spAutoFit/>
          </a:bodyPr>
          <a:lstStyle/>
          <a:p>
            <a:pPr>
              <a:lnSpc>
                <a:spcPct val="150000"/>
              </a:lnSpc>
            </a:pPr>
            <a:r>
              <a:rPr lang="zh-CN" altLang="en-US" sz="5400" b="1" dirty="0">
                <a:solidFill>
                  <a:srgbClr val="FFFF00"/>
                </a:solidFill>
                <a:latin typeface="华文楷体" panose="02010600040101010101" pitchFamily="2" charset="-122"/>
                <a:ea typeface="华文楷体" panose="02010600040101010101" pitchFamily="2" charset="-122"/>
              </a:rPr>
              <a:t>                                    </a:t>
            </a:r>
            <a:endParaRPr lang="en-US" altLang="zh-CN" sz="5400" b="1" dirty="0">
              <a:solidFill>
                <a:srgbClr val="FFFF00"/>
              </a:solidFill>
              <a:latin typeface="华文楷体" panose="02010600040101010101" pitchFamily="2" charset="-122"/>
              <a:ea typeface="华文楷体" panose="02010600040101010101" pitchFamily="2" charset="-122"/>
            </a:endParaRPr>
          </a:p>
          <a:p>
            <a:pPr>
              <a:lnSpc>
                <a:spcPct val="150000"/>
              </a:lnSpc>
            </a:pPr>
            <a:r>
              <a:rPr lang="en-US" altLang="zh-CN" sz="5400" b="1" dirty="0">
                <a:solidFill>
                  <a:srgbClr val="FFFF00"/>
                </a:solidFill>
                <a:latin typeface="华文楷体" panose="02010600040101010101" pitchFamily="2" charset="-122"/>
                <a:ea typeface="华文楷体" panose="02010600040101010101" pitchFamily="2" charset="-122"/>
              </a:rPr>
              <a:t>                                   </a:t>
            </a:r>
            <a:r>
              <a:rPr lang="zh-CN" altLang="en-US" sz="5400" b="1" dirty="0">
                <a:solidFill>
                  <a:srgbClr val="FFFF00"/>
                </a:solidFill>
                <a:latin typeface="华文楷体" panose="02010600040101010101" pitchFamily="2" charset="-122"/>
                <a:ea typeface="华文楷体" panose="02010600040101010101" pitchFamily="2" charset="-122"/>
              </a:rPr>
              <a:t>惊险类写作指导</a:t>
            </a:r>
            <a:endParaRPr lang="en-US" altLang="zh-CN" sz="5400" b="1" dirty="0">
              <a:solidFill>
                <a:srgbClr val="FFFF00"/>
              </a:solidFill>
              <a:latin typeface="华文楷体" panose="02010600040101010101" pitchFamily="2" charset="-122"/>
              <a:ea typeface="华文楷体" panose="02010600040101010101" pitchFamily="2" charset="-122"/>
            </a:endParaRPr>
          </a:p>
          <a:p>
            <a:pPr>
              <a:lnSpc>
                <a:spcPct val="150000"/>
              </a:lnSpc>
            </a:pPr>
            <a:r>
              <a:rPr lang="en-US" altLang="zh-CN" sz="6000" b="1" dirty="0">
                <a:solidFill>
                  <a:srgbClr val="FFFF00"/>
                </a:solidFill>
                <a:latin typeface="华文楷体" panose="02010600040101010101" pitchFamily="2" charset="-122"/>
                <a:ea typeface="华文楷体" panose="02010600040101010101" pitchFamily="2" charset="-122"/>
              </a:rPr>
              <a:t>                     ——</a:t>
            </a:r>
            <a:r>
              <a:rPr lang="zh-CN" altLang="en-US" sz="6000" b="1" dirty="0">
                <a:solidFill>
                  <a:srgbClr val="FFFF00"/>
                </a:solidFill>
                <a:latin typeface="华文楷体" panose="02010600040101010101" pitchFamily="2" charset="-122"/>
                <a:ea typeface="华文楷体" panose="02010600040101010101" pitchFamily="2" charset="-122"/>
              </a:rPr>
              <a:t>划船遇到龙卷风</a:t>
            </a:r>
            <a:endParaRPr lang="en-US" altLang="zh-CN" sz="3600" b="1" dirty="0">
              <a:solidFill>
                <a:srgbClr val="FFFF00"/>
              </a:solidFill>
              <a:latin typeface="华文楷体" panose="02010600040101010101" pitchFamily="2" charset="-122"/>
              <a:ea typeface="华文楷体" panose="02010600040101010101" pitchFamily="2" charset="-122"/>
            </a:endParaRPr>
          </a:p>
          <a:p>
            <a:pPr>
              <a:lnSpc>
                <a:spcPct val="150000"/>
              </a:lnSpc>
            </a:pPr>
            <a:endParaRPr lang="en-US" altLang="zh-CN" sz="3600" b="1" dirty="0">
              <a:solidFill>
                <a:srgbClr val="FFFF00"/>
              </a:solidFill>
              <a:latin typeface="华文楷体" panose="02010600040101010101" pitchFamily="2" charset="-122"/>
              <a:ea typeface="华文楷体" panose="02010600040101010101" pitchFamily="2" charset="-122"/>
            </a:endParaRPr>
          </a:p>
          <a:p>
            <a:pPr>
              <a:lnSpc>
                <a:spcPct val="150000"/>
              </a:lnSpc>
            </a:pPr>
            <a:r>
              <a:rPr lang="en-US" altLang="zh-CN" sz="3600" b="1" dirty="0">
                <a:solidFill>
                  <a:srgbClr val="FFFF00"/>
                </a:solidFill>
                <a:latin typeface="华文楷体" panose="02010600040101010101" pitchFamily="2" charset="-122"/>
                <a:ea typeface="华文楷体" panose="02010600040101010101" pitchFamily="2" charset="-122"/>
              </a:rPr>
              <a:t>                                                            </a:t>
            </a:r>
            <a:r>
              <a:rPr lang="zh-CN" altLang="en-US" sz="3200" b="1" dirty="0">
                <a:solidFill>
                  <a:schemeClr val="bg1"/>
                </a:solidFill>
                <a:latin typeface="华文楷体" panose="02010600040101010101" pitchFamily="2" charset="-122"/>
                <a:ea typeface="华文楷体" panose="02010600040101010101" pitchFamily="2" charset="-122"/>
              </a:rPr>
              <a:t>东风高级中学刘彦麟编</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52" name="Line 16"/>
          <p:cNvSpPr/>
          <p:nvPr/>
        </p:nvSpPr>
        <p:spPr>
          <a:xfrm>
            <a:off x="1524000" y="3438525"/>
            <a:ext cx="1057275" cy="6350"/>
          </a:xfrm>
          <a:prstGeom prst="line">
            <a:avLst/>
          </a:prstGeom>
          <a:ln w="25400" cap="flat" cmpd="sng">
            <a:solidFill>
              <a:srgbClr val="FFFFFF"/>
            </a:solidFill>
            <a:prstDash val="solid"/>
            <a:miter/>
            <a:headEnd type="none" w="med" len="med"/>
            <a:tailEnd type="none" w="med" len="med"/>
          </a:ln>
        </p:spPr>
        <p:txBody>
          <a:bodyPr/>
          <a:lstStyle/>
          <a:p/>
        </p:txBody>
      </p:sp>
      <p:sp>
        <p:nvSpPr>
          <p:cNvPr id="91178" name="Rectangle 42"/>
          <p:cNvSpPr/>
          <p:nvPr/>
        </p:nvSpPr>
        <p:spPr>
          <a:xfrm>
            <a:off x="615950" y="229870"/>
            <a:ext cx="11210290" cy="6344285"/>
          </a:xfrm>
          <a:prstGeom prst="rect">
            <a:avLst/>
          </a:prstGeom>
          <a:noFill/>
          <a:ln w="9525">
            <a:noFill/>
          </a:ln>
        </p:spPr>
        <p:txBody>
          <a:bodyPr anchor="ctr" anchorCtr="0"/>
          <a:lstStyle/>
          <a:p>
            <a:pPr algn="l">
              <a:lnSpc>
                <a:spcPct val="110000"/>
              </a:lnSpc>
              <a:spcBef>
                <a:spcPct val="0"/>
              </a:spcBef>
              <a:spcAft>
                <a:spcPts val="1000"/>
              </a:spcAft>
              <a:buFont typeface="Arial" panose="020B0604020202020204" pitchFamily="34" charset="0"/>
            </a:pPr>
            <a:r>
              <a:rPr lang="en-US" altLang="zh-CN" sz="2000" b="1" spc="200">
                <a:gradFill>
                  <a:gsLst>
                    <a:gs pos="0">
                      <a:srgbClr val="012D86"/>
                    </a:gs>
                    <a:gs pos="100000">
                      <a:srgbClr val="0E2557"/>
                    </a:gs>
                  </a:gsLst>
                  <a:lin scaled="0"/>
                </a:gradFill>
                <a:uFillTx/>
                <a:latin typeface="Arial" panose="020B0604020202020204" pitchFamily="34" charset="0"/>
                <a:ea typeface="微软雅黑" panose="020B0503020204020204" pitchFamily="34" charset="-122"/>
                <a:cs typeface="+mn-ea"/>
                <a:sym typeface="+mn-ea"/>
              </a:rPr>
              <a:t>    </a:t>
            </a:r>
            <a:r>
              <a:rPr lang="en-GB" altLang="zh-CN" sz="2800" b="1">
                <a:solidFill>
                  <a:srgbClr val="333333"/>
                </a:solidFill>
                <a:latin typeface="Arial" panose="020B0604020202020204" pitchFamily="34" charset="0"/>
                <a:ea typeface="宋体" panose="02010600030101010101" pitchFamily="2" charset="-122"/>
              </a:rPr>
              <a:t> </a:t>
            </a:r>
            <a:r>
              <a:rPr lang="en-GB" altLang="zh-CN" b="1">
                <a:solidFill>
                  <a:srgbClr val="333333"/>
                </a:solidFill>
                <a:latin typeface="Arial" panose="020B0604020202020204" pitchFamily="34" charset="0"/>
                <a:ea typeface="宋体" panose="02010600030101010101" pitchFamily="2" charset="-122"/>
              </a:rPr>
              <a:t> </a:t>
            </a:r>
            <a:endParaRPr lang="en-GB" altLang="zh-CN" b="1">
              <a:solidFill>
                <a:srgbClr val="333333"/>
              </a:solidFill>
              <a:latin typeface="Arial" panose="020B0604020202020204" pitchFamily="34" charset="0"/>
              <a:ea typeface="宋体" panose="02010600030101010101" pitchFamily="2" charset="-122"/>
            </a:endParaRPr>
          </a:p>
        </p:txBody>
      </p:sp>
      <p:grpSp>
        <p:nvGrpSpPr>
          <p:cNvPr id="9" name="Group 104"/>
          <p:cNvGrpSpPr/>
          <p:nvPr/>
        </p:nvGrpSpPr>
        <p:grpSpPr>
          <a:xfrm>
            <a:off x="1651000" y="3492500"/>
            <a:ext cx="966788" cy="336550"/>
            <a:chOff x="48" y="2200"/>
            <a:chExt cx="609" cy="212"/>
          </a:xfrm>
        </p:grpSpPr>
        <p:pic>
          <p:nvPicPr>
            <p:cNvPr id="34832" name="Picture 105" descr="back-button2"/>
            <p:cNvPicPr>
              <a:picLocks noChangeAspect="1"/>
            </p:cNvPicPr>
            <p:nvPr/>
          </p:nvPicPr>
          <p:blipFill>
            <a:blip r:embed="rId1"/>
            <a:stretch>
              <a:fillRect/>
            </a:stretch>
          </p:blipFill>
          <p:spPr>
            <a:xfrm>
              <a:off x="48" y="2218"/>
              <a:ext cx="196" cy="194"/>
            </a:xfrm>
            <a:prstGeom prst="rect">
              <a:avLst/>
            </a:prstGeom>
            <a:noFill/>
            <a:ln w="9525">
              <a:noFill/>
            </a:ln>
          </p:spPr>
        </p:pic>
        <p:sp>
          <p:nvSpPr>
            <p:cNvPr id="34833" name="Text Box 106"/>
            <p:cNvSpPr txBox="1"/>
            <p:nvPr/>
          </p:nvSpPr>
          <p:spPr>
            <a:xfrm>
              <a:off x="207" y="2200"/>
              <a:ext cx="450" cy="212"/>
            </a:xfrm>
            <a:prstGeom prst="rect">
              <a:avLst/>
            </a:prstGeom>
            <a:noFill/>
            <a:ln w="9525">
              <a:noFill/>
            </a:ln>
          </p:spPr>
          <p:txBody>
            <a:bodyPr>
              <a:spAutoFit/>
            </a:bodyPr>
            <a:lstStyle/>
            <a:p>
              <a:pPr>
                <a:spcBef>
                  <a:spcPct val="50000"/>
                </a:spcBef>
              </a:pPr>
              <a:r>
                <a:rPr lang="en-GB" altLang="zh-CN" sz="1600">
                  <a:solidFill>
                    <a:schemeClr val="bg1"/>
                  </a:solidFill>
                  <a:latin typeface="Arial" panose="020B0604020202020204" pitchFamily="34" charset="0"/>
                  <a:ea typeface="宋体" panose="02010600030101010101" pitchFamily="2" charset="-122"/>
                </a:rPr>
                <a:t>Back</a:t>
              </a:r>
              <a:endParaRPr lang="en-GB" altLang="zh-CN" sz="1600">
                <a:solidFill>
                  <a:schemeClr val="bg1"/>
                </a:solidFill>
                <a:latin typeface="Arial" panose="020B0604020202020204" pitchFamily="34" charset="0"/>
                <a:ea typeface="宋体" panose="02010600030101010101" pitchFamily="2" charset="-122"/>
              </a:endParaRPr>
            </a:p>
          </p:txBody>
        </p:sp>
      </p:grpSp>
      <p:sp>
        <p:nvSpPr>
          <p:cNvPr id="34831" name="Rectangle 107">
            <a:hlinkClick r:id="" action="ppaction://hlinkshowjump?jump=nextslide"/>
          </p:cNvPr>
          <p:cNvSpPr/>
          <p:nvPr/>
        </p:nvSpPr>
        <p:spPr>
          <a:xfrm>
            <a:off x="1595438" y="3444875"/>
            <a:ext cx="938212" cy="419100"/>
          </a:xfrm>
          <a:prstGeom prst="rect">
            <a:avLst/>
          </a:prstGeom>
          <a:solidFill>
            <a:srgbClr val="0079C5">
              <a:alpha val="0"/>
            </a:srgbClr>
          </a:solidFill>
          <a:ln w="9525">
            <a:noFill/>
          </a:ln>
        </p:spPr>
        <p:txBody>
          <a:bodyPr wrap="none" anchor="ctr" anchorCtr="0"/>
          <a:lstStyle/>
          <a:p>
            <a:endParaRPr lang="zh-CN" altLang="en-US">
              <a:latin typeface="Arial" panose="020B0604020202020204" pitchFamily="34" charset="0"/>
            </a:endParaRPr>
          </a:p>
        </p:txBody>
      </p:sp>
      <p:sp>
        <p:nvSpPr>
          <p:cNvPr id="3" name="文本框 2"/>
          <p:cNvSpPr txBox="1"/>
          <p:nvPr/>
        </p:nvSpPr>
        <p:spPr>
          <a:xfrm>
            <a:off x="365760" y="283845"/>
            <a:ext cx="11209655" cy="6124754"/>
          </a:xfrm>
          <a:prstGeom prst="rect">
            <a:avLst/>
          </a:prstGeom>
          <a:noFill/>
        </p:spPr>
        <p:txBody>
          <a:bodyPr wrap="square" rtlCol="0">
            <a:spAutoFit/>
          </a:bodyPr>
          <a:lstStyle/>
          <a:p>
            <a:r>
              <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注意：</a:t>
            </a:r>
            <a:endParaRPr lang="zh-CN" altLang="en-US" b="1" dirty="0">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1</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．续写词数应为</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150</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左右；</a:t>
            </a:r>
            <a:endParaRPr lang="zh-CN" altLang="en-US" dirty="0">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2</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．请按如下格式在相应位置作答。</a:t>
            </a:r>
            <a:endParaRPr lang="zh-CN" altLang="en-US" dirty="0">
              <a:cs typeface="Times New Roman" panose="02020603050405020304" pitchFamily="18" charset="0"/>
            </a:endParaRPr>
          </a:p>
          <a:p>
            <a:r>
              <a:rPr lang="en-US" altLang="zh-CN" sz="2800"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sym typeface="+mn-ea"/>
              </a:rPr>
              <a:t>As Grady got close to the stream, an adorable bear cub  caught his eye.</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　</a:t>
            </a:r>
            <a:endParaRPr lang="zh-CN" altLang="en-US" dirty="0">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zh-CN" dirty="0">
              <a:cs typeface="Times New Roman" panose="02020603050405020304" pitchFamily="18" charset="0"/>
            </a:endParaRPr>
          </a:p>
          <a:p>
            <a:r>
              <a:rPr lang="en-US" altLang="zh-CN" sz="2800" dirty="0">
                <a:solidFill>
                  <a:srgbClr val="FF0000"/>
                </a:solidFill>
                <a:latin typeface="Times New Roman" panose="02020603050405020304" pitchFamily="18" charset="0"/>
                <a:ea typeface="华文细黑" panose="02010600040101010101" pitchFamily="2" charset="-122"/>
                <a:cs typeface="Times New Roman" panose="02020603050405020304" pitchFamily="18" charset="0"/>
                <a:sym typeface="+mn-ea"/>
              </a:rPr>
              <a:t>Turning around, he saw an angry bear moving swiftly towards him.</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　</a:t>
            </a:r>
            <a:endParaRPr lang="zh-CN" altLang="en-US" dirty="0">
              <a:cs typeface="Times New Roman" panose="02020603050405020304" pitchFamily="18" charset="0"/>
            </a:endParaRPr>
          </a:p>
          <a:p>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________________________________________________________________________________________________________________________________________________________________________________________________________________________________________________________-</a:t>
            </a:r>
            <a:endParaRPr lang="zh-CN" alt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91152"/>
                                        </p:tgtEl>
                                        <p:attrNameLst>
                                          <p:attrName>style.visibility</p:attrName>
                                        </p:attrNameLst>
                                      </p:cBhvr>
                                      <p:to>
                                        <p:strVal val="visible"/>
                                      </p:to>
                                    </p:set>
                                    <p:animEffect transition="in" filter="wipe(left)">
                                      <p:cBhvr>
                                        <p:cTn id="7" dur="500"/>
                                        <p:tgtEl>
                                          <p:spTgt spid="91152"/>
                                        </p:tgtEl>
                                      </p:cBhvr>
                                    </p:animEffect>
                                  </p:childTnLst>
                                </p:cTn>
                              </p:par>
                            </p:childTnLst>
                          </p:cTn>
                        </p:par>
                        <p:par>
                          <p:cTn id="8" fill="hold">
                            <p:stCondLst>
                              <p:cond delay="9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1178"/>
                                        </p:tgtEl>
                                        <p:attrNameLst>
                                          <p:attrName>style.visibility</p:attrName>
                                        </p:attrNameLst>
                                      </p:cBhvr>
                                      <p:to>
                                        <p:strVal val="visible"/>
                                      </p:to>
                                    </p:set>
                                    <p:animEffect transition="in" filter="fade">
                                      <p:cBhvr>
                                        <p:cTn id="11" dur="1000"/>
                                        <p:tgtEl>
                                          <p:spTgt spid="91178"/>
                                        </p:tgtEl>
                                      </p:cBhvr>
                                    </p:animEffect>
                                  </p:childTnLst>
                                </p:cTn>
                              </p:par>
                            </p:childTnLst>
                          </p:cTn>
                        </p:par>
                        <p:par>
                          <p:cTn id="12" fill="hold">
                            <p:stCondLst>
                              <p:cond delay="1500"/>
                            </p:stCondLst>
                            <p:childTnLst>
                              <p:par>
                                <p:cTn id="13" presetID="5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52" name="Line 16"/>
          <p:cNvSpPr/>
          <p:nvPr/>
        </p:nvSpPr>
        <p:spPr>
          <a:xfrm>
            <a:off x="1524000" y="3438525"/>
            <a:ext cx="1057275" cy="6350"/>
          </a:xfrm>
          <a:prstGeom prst="line">
            <a:avLst/>
          </a:prstGeom>
          <a:ln w="25400" cap="flat" cmpd="sng">
            <a:solidFill>
              <a:srgbClr val="FFFFFF"/>
            </a:solidFill>
            <a:prstDash val="solid"/>
            <a:miter/>
            <a:headEnd type="none" w="med" len="med"/>
            <a:tailEnd type="none" w="med" len="med"/>
          </a:ln>
        </p:spPr>
        <p:txBody>
          <a:bodyPr/>
          <a:lstStyle/>
          <a:p/>
        </p:txBody>
      </p:sp>
      <p:sp>
        <p:nvSpPr>
          <p:cNvPr id="91178" name="Rectangle 42"/>
          <p:cNvSpPr/>
          <p:nvPr/>
        </p:nvSpPr>
        <p:spPr>
          <a:xfrm>
            <a:off x="615950" y="229870"/>
            <a:ext cx="11210290" cy="6344285"/>
          </a:xfrm>
          <a:prstGeom prst="rect">
            <a:avLst/>
          </a:prstGeom>
          <a:noFill/>
          <a:ln w="9525">
            <a:noFill/>
          </a:ln>
        </p:spPr>
        <p:txBody>
          <a:bodyPr anchor="ctr" anchorCtr="0"/>
          <a:lstStyle/>
          <a:p>
            <a:pPr algn="l">
              <a:lnSpc>
                <a:spcPct val="110000"/>
              </a:lnSpc>
              <a:spcBef>
                <a:spcPct val="0"/>
              </a:spcBef>
              <a:spcAft>
                <a:spcPts val="1000"/>
              </a:spcAft>
              <a:buFont typeface="Arial" panose="020B0604020202020204" pitchFamily="34" charset="0"/>
            </a:pPr>
            <a:r>
              <a:rPr lang="en-US" altLang="zh-CN" sz="2000" b="1" spc="200">
                <a:gradFill>
                  <a:gsLst>
                    <a:gs pos="0">
                      <a:srgbClr val="012D86"/>
                    </a:gs>
                    <a:gs pos="100000">
                      <a:srgbClr val="0E2557"/>
                    </a:gs>
                  </a:gsLst>
                  <a:lin scaled="0"/>
                </a:gradFill>
                <a:uFillTx/>
                <a:latin typeface="Arial" panose="020B0604020202020204" pitchFamily="34" charset="0"/>
                <a:ea typeface="微软雅黑" panose="020B0503020204020204" pitchFamily="34" charset="-122"/>
                <a:cs typeface="+mn-ea"/>
                <a:sym typeface="+mn-ea"/>
              </a:rPr>
              <a:t>    </a:t>
            </a:r>
            <a:r>
              <a:rPr lang="en-GB" altLang="zh-CN" sz="2800" b="1">
                <a:solidFill>
                  <a:srgbClr val="333333"/>
                </a:solidFill>
                <a:latin typeface="Arial" panose="020B0604020202020204" pitchFamily="34" charset="0"/>
                <a:ea typeface="宋体" panose="02010600030101010101" pitchFamily="2" charset="-122"/>
              </a:rPr>
              <a:t> </a:t>
            </a:r>
            <a:r>
              <a:rPr lang="en-GB" altLang="zh-CN" b="1">
                <a:solidFill>
                  <a:srgbClr val="333333"/>
                </a:solidFill>
                <a:latin typeface="Arial" panose="020B0604020202020204" pitchFamily="34" charset="0"/>
                <a:ea typeface="宋体" panose="02010600030101010101" pitchFamily="2" charset="-122"/>
              </a:rPr>
              <a:t> </a:t>
            </a:r>
            <a:endParaRPr lang="en-GB" altLang="zh-CN" b="1">
              <a:solidFill>
                <a:srgbClr val="333333"/>
              </a:solidFill>
              <a:latin typeface="Arial" panose="020B0604020202020204" pitchFamily="34" charset="0"/>
              <a:ea typeface="宋体" panose="02010600030101010101" pitchFamily="2" charset="-122"/>
            </a:endParaRPr>
          </a:p>
        </p:txBody>
      </p:sp>
      <p:grpSp>
        <p:nvGrpSpPr>
          <p:cNvPr id="9" name="Group 104"/>
          <p:cNvGrpSpPr/>
          <p:nvPr/>
        </p:nvGrpSpPr>
        <p:grpSpPr>
          <a:xfrm>
            <a:off x="1651000" y="3492500"/>
            <a:ext cx="966788" cy="336550"/>
            <a:chOff x="48" y="2200"/>
            <a:chExt cx="609" cy="212"/>
          </a:xfrm>
        </p:grpSpPr>
        <p:pic>
          <p:nvPicPr>
            <p:cNvPr id="34832" name="Picture 105" descr="back-button2"/>
            <p:cNvPicPr>
              <a:picLocks noChangeAspect="1"/>
            </p:cNvPicPr>
            <p:nvPr/>
          </p:nvPicPr>
          <p:blipFill>
            <a:blip r:embed="rId1"/>
            <a:stretch>
              <a:fillRect/>
            </a:stretch>
          </p:blipFill>
          <p:spPr>
            <a:xfrm>
              <a:off x="48" y="2218"/>
              <a:ext cx="196" cy="194"/>
            </a:xfrm>
            <a:prstGeom prst="rect">
              <a:avLst/>
            </a:prstGeom>
            <a:noFill/>
            <a:ln w="9525">
              <a:noFill/>
            </a:ln>
          </p:spPr>
        </p:pic>
        <p:sp>
          <p:nvSpPr>
            <p:cNvPr id="34833" name="Text Box 106"/>
            <p:cNvSpPr txBox="1"/>
            <p:nvPr/>
          </p:nvSpPr>
          <p:spPr>
            <a:xfrm>
              <a:off x="207" y="2200"/>
              <a:ext cx="450" cy="212"/>
            </a:xfrm>
            <a:prstGeom prst="rect">
              <a:avLst/>
            </a:prstGeom>
            <a:noFill/>
            <a:ln w="9525">
              <a:noFill/>
            </a:ln>
          </p:spPr>
          <p:txBody>
            <a:bodyPr>
              <a:spAutoFit/>
            </a:bodyPr>
            <a:lstStyle/>
            <a:p>
              <a:pPr>
                <a:spcBef>
                  <a:spcPct val="50000"/>
                </a:spcBef>
              </a:pPr>
              <a:r>
                <a:rPr lang="en-GB" altLang="zh-CN" sz="1600">
                  <a:solidFill>
                    <a:schemeClr val="bg1"/>
                  </a:solidFill>
                  <a:latin typeface="Arial" panose="020B0604020202020204" pitchFamily="34" charset="0"/>
                  <a:ea typeface="宋体" panose="02010600030101010101" pitchFamily="2" charset="-122"/>
                </a:rPr>
                <a:t>Back</a:t>
              </a:r>
              <a:endParaRPr lang="en-GB" altLang="zh-CN" sz="1600">
                <a:solidFill>
                  <a:schemeClr val="bg1"/>
                </a:solidFill>
                <a:latin typeface="Arial" panose="020B0604020202020204" pitchFamily="34" charset="0"/>
                <a:ea typeface="宋体" panose="02010600030101010101" pitchFamily="2" charset="-122"/>
              </a:endParaRPr>
            </a:p>
          </p:txBody>
        </p:sp>
      </p:grpSp>
      <p:sp>
        <p:nvSpPr>
          <p:cNvPr id="34831" name="Rectangle 107">
            <a:hlinkClick r:id="" action="ppaction://hlinkshowjump?jump=nextslide"/>
          </p:cNvPr>
          <p:cNvSpPr/>
          <p:nvPr/>
        </p:nvSpPr>
        <p:spPr>
          <a:xfrm>
            <a:off x="1595438" y="3444875"/>
            <a:ext cx="938212" cy="419100"/>
          </a:xfrm>
          <a:prstGeom prst="rect">
            <a:avLst/>
          </a:prstGeom>
          <a:solidFill>
            <a:srgbClr val="0079C5">
              <a:alpha val="0"/>
            </a:srgbClr>
          </a:solidFill>
          <a:ln w="9525">
            <a:noFill/>
          </a:ln>
        </p:spPr>
        <p:txBody>
          <a:bodyPr wrap="none" anchor="ctr" anchorCtr="0"/>
          <a:lstStyle/>
          <a:p>
            <a:endParaRPr lang="zh-CN" altLang="en-US">
              <a:latin typeface="Arial" panose="020B0604020202020204" pitchFamily="34" charset="0"/>
            </a:endParaRPr>
          </a:p>
        </p:txBody>
      </p:sp>
      <p:sp>
        <p:nvSpPr>
          <p:cNvPr id="3" name="文本框 2"/>
          <p:cNvSpPr txBox="1"/>
          <p:nvPr/>
        </p:nvSpPr>
        <p:spPr>
          <a:xfrm>
            <a:off x="0" y="95038"/>
            <a:ext cx="11024870" cy="6377940"/>
          </a:xfrm>
          <a:prstGeom prst="rect">
            <a:avLst/>
          </a:prstGeom>
          <a:noFill/>
        </p:spPr>
        <p:txBody>
          <a:bodyPr wrap="square" rtlCol="0">
            <a:spAutoFit/>
          </a:bodyPr>
          <a:lstStyle/>
          <a:p>
            <a:pPr indent="717550" algn="just" fontAlgn="base" hangingPunct="0">
              <a:lnSpc>
                <a:spcPct val="120000"/>
              </a:lnSpc>
              <a:spcBef>
                <a:spcPct val="20000"/>
              </a:spcBef>
              <a:buClr>
                <a:srgbClr val="3FB564"/>
              </a:buClr>
              <a:buFont typeface="Wingdings" panose="05000000000000000000" pitchFamily="2" charset="2"/>
            </a:pPr>
            <a:r>
              <a:rPr lang="en-US" altLang="zh-CN" sz="2800" b="1" dirty="0">
                <a:latin typeface="Times New Roman" panose="02020603050405020304" pitchFamily="18" charset="0"/>
                <a:ea typeface="华文细黑" panose="02010600040101010101" pitchFamily="2" charset="-122"/>
                <a:cs typeface="Times New Roman" panose="02020603050405020304" pitchFamily="18" charset="0"/>
                <a:sym typeface="+mn-ea"/>
              </a:rPr>
              <a:t>1. </a:t>
            </a:r>
            <a:r>
              <a:rPr lang="zh-CN" altLang="en-US" sz="2800" b="1" dirty="0">
                <a:latin typeface="华文细黑" panose="02010600040101010101" pitchFamily="2" charset="-122"/>
                <a:ea typeface="华文细黑" panose="02010600040101010101" pitchFamily="2" charset="-122"/>
                <a:cs typeface="Times New Roman" panose="02020603050405020304" pitchFamily="18" charset="0"/>
                <a:sym typeface="+mn-ea"/>
              </a:rPr>
              <a:t>读懂材料</a:t>
            </a:r>
            <a:r>
              <a:rPr lang="en-US" altLang="zh-CN" sz="2800" b="1" dirty="0">
                <a:latin typeface="华文细黑" panose="02010600040101010101" pitchFamily="2" charset="-122"/>
                <a:ea typeface="华文细黑" panose="02010600040101010101" pitchFamily="2" charset="-122"/>
                <a:cs typeface="Times New Roman" panose="02020603050405020304" pitchFamily="18" charset="0"/>
                <a:sym typeface="+mn-ea"/>
              </a:rPr>
              <a:t> </a:t>
            </a:r>
            <a:endParaRPr lang="en-US" altLang="zh-CN" sz="2800" b="1" dirty="0">
              <a:latin typeface="华文细黑" panose="02010600040101010101" pitchFamily="2" charset="-122"/>
              <a:ea typeface="华文细黑" panose="02010600040101010101" pitchFamily="2" charset="-122"/>
              <a:cs typeface="Times New Roman" panose="02020603050405020304" pitchFamily="18" charset="0"/>
              <a:sym typeface="+mn-ea"/>
            </a:endParaRPr>
          </a:p>
          <a:p>
            <a:pPr indent="717550" algn="just" fontAlgn="base" hangingPunct="0">
              <a:lnSpc>
                <a:spcPct val="120000"/>
              </a:lnSpc>
              <a:spcBef>
                <a:spcPct val="20000"/>
              </a:spcBef>
              <a:buClr>
                <a:srgbClr val="3FB564"/>
              </a:buClr>
              <a:buFont typeface="Wingdings" panose="05000000000000000000" pitchFamily="2" charset="2"/>
            </a:pPr>
            <a:r>
              <a:rPr lang="en-US" altLang="zh-CN" sz="2800" b="1" dirty="0">
                <a:latin typeface="华文细黑" panose="02010600040101010101" pitchFamily="2" charset="-122"/>
                <a:ea typeface="华文细黑" panose="02010600040101010101" pitchFamily="2" charset="-122"/>
                <a:cs typeface="Times New Roman" panose="02020603050405020304" pitchFamily="18" charset="0"/>
                <a:sym typeface="+mn-ea"/>
              </a:rPr>
              <a:t>2. </a:t>
            </a:r>
            <a:r>
              <a:rPr lang="zh-CN" altLang="en-US" sz="2800" b="1" dirty="0">
                <a:latin typeface="华文细黑" panose="02010600040101010101" pitchFamily="2" charset="-122"/>
                <a:ea typeface="华文细黑" panose="02010600040101010101" pitchFamily="2" charset="-122"/>
                <a:cs typeface="Times New Roman" panose="02020603050405020304" pitchFamily="18" charset="0"/>
                <a:sym typeface="+mn-ea"/>
              </a:rPr>
              <a:t>理清人物事件</a:t>
            </a:r>
            <a:endParaRPr lang="zh-CN" altLang="en-US" b="1" dirty="0">
              <a:latin typeface="华文细黑" panose="02010600040101010101" pitchFamily="2" charset="-122"/>
              <a:cs typeface="Times New Roman" panose="02020603050405020304" pitchFamily="18" charset="0"/>
            </a:endParaRPr>
          </a:p>
          <a:p>
            <a:pPr indent="717550" algn="just" fontAlgn="base" hangingPunct="0">
              <a:lnSpc>
                <a:spcPct val="120000"/>
              </a:lnSpc>
              <a:spcBef>
                <a:spcPct val="20000"/>
              </a:spcBef>
              <a:buClr>
                <a:srgbClr val="3FB564"/>
              </a:buClr>
              <a:buFont typeface="Wingdings" panose="05000000000000000000" pitchFamily="2" charset="2"/>
            </a:pP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本文以人物为线索展开，讲述了</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Grady(</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格雷迪</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和他的家人每年夏天都去露营。经过长期的营地计划，这家人最终决定了目的地</a:t>
            </a:r>
            <a:r>
              <a:rPr lang="en-US" altLang="zh-CN" sz="2800" dirty="0">
                <a:solidFill>
                  <a:srgbClr val="000000"/>
                </a:solidFill>
                <a:latin typeface="Courier New" panose="02070309020205020404" pitchFamily="49" charset="0"/>
                <a:ea typeface="Times New Roman" panose="02020603050405020304" pitchFamily="18" charset="0"/>
                <a:cs typeface="+mn-ea"/>
                <a:sym typeface="+mn-ea"/>
              </a:rPr>
              <a:t>——</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大国家森林。</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Grady</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讨厌野营，帐篷搭好后，当其他人都开始准备晚餐时，</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Grady</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走向了附近的小溪。</a:t>
            </a:r>
            <a:endPar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endParaRPr>
          </a:p>
          <a:p>
            <a:pPr indent="717550" algn="just" fontAlgn="base" hangingPunct="0">
              <a:lnSpc>
                <a:spcPct val="120000"/>
              </a:lnSpc>
              <a:spcBef>
                <a:spcPct val="20000"/>
              </a:spcBef>
              <a:buClr>
                <a:srgbClr val="3FB564"/>
              </a:buClr>
              <a:buFont typeface="Wingdings" panose="05000000000000000000" pitchFamily="2" charset="2"/>
            </a:pPr>
            <a:r>
              <a:rPr lang="en-US" altLang="zh-CN" sz="2800" b="1" dirty="0">
                <a:latin typeface="华文细黑" panose="02010600040101010101" pitchFamily="2" charset="-122"/>
                <a:ea typeface="华文细黑" panose="02010600040101010101" pitchFamily="2" charset="-122"/>
                <a:cs typeface="Times New Roman" panose="02020603050405020304" pitchFamily="18" charset="0"/>
                <a:sym typeface="+mn-ea"/>
              </a:rPr>
              <a:t>3</a:t>
            </a:r>
            <a:r>
              <a:rPr lang="zh-CN" altLang="en-US" sz="2800" b="1" dirty="0">
                <a:latin typeface="华文细黑" panose="02010600040101010101" pitchFamily="2" charset="-122"/>
                <a:ea typeface="华文细黑" panose="02010600040101010101" pitchFamily="2" charset="-122"/>
                <a:cs typeface="Times New Roman" panose="02020603050405020304" pitchFamily="18" charset="0"/>
                <a:sym typeface="+mn-ea"/>
              </a:rPr>
              <a:t>．根据段落开头语，确定续写内容</a:t>
            </a:r>
            <a:endParaRPr lang="zh-CN" altLang="en-US" b="1" dirty="0">
              <a:cs typeface="Times New Roman" panose="02020603050405020304" pitchFamily="18" charset="0"/>
            </a:endParaRPr>
          </a:p>
          <a:p>
            <a:pPr indent="717550" algn="just" fontAlgn="base" hangingPunct="0">
              <a:lnSpc>
                <a:spcPct val="120000"/>
              </a:lnSpc>
              <a:spcBef>
                <a:spcPct val="20000"/>
              </a:spcBef>
              <a:buClr>
                <a:srgbClr val="3FB564"/>
              </a:buClr>
              <a:buFont typeface="Wingdings" panose="05000000000000000000" pitchFamily="2" charset="2"/>
            </a:pP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(1)</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由已给段首句可知，第一段描写</a:t>
            </a: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Grady</a:t>
            </a:r>
            <a:r>
              <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由于好奇靠近小熊。</a:t>
            </a:r>
            <a:endParaRPr lang="zh-CN" altLang="en-US" sz="2800"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endParaRPr>
          </a:p>
          <a:p>
            <a:pPr indent="717550" algn="just" fontAlgn="base" hangingPunct="0">
              <a:lnSpc>
                <a:spcPct val="120000"/>
              </a:lnSpc>
              <a:spcBef>
                <a:spcPct val="20000"/>
              </a:spcBef>
              <a:buClr>
                <a:srgbClr val="3FB564"/>
              </a:buClr>
              <a:buFont typeface="Wingdings" panose="05000000000000000000" pitchFamily="2" charset="2"/>
            </a:pPr>
            <a:r>
              <a:rPr lang="en-US" altLang="zh-CN" sz="2800" dirty="0">
                <a:solidFill>
                  <a:srgbClr val="000000"/>
                </a:solidFill>
                <a:latin typeface="Times New Roman" panose="02020603050405020304" pitchFamily="18" charset="0"/>
                <a:ea typeface="华文细黑" panose="02010600040101010101" pitchFamily="2" charset="-122"/>
                <a:cs typeface="Times New Roman" panose="02020603050405020304" pitchFamily="18" charset="0"/>
                <a:sym typeface="+mn-ea"/>
              </a:rPr>
              <a:t>(2)</a:t>
            </a:r>
            <a:r>
              <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由第二段首句</a:t>
            </a:r>
            <a:r>
              <a:rPr lang="zh-CN" altLang="en-US" sz="2800" b="1" dirty="0">
                <a:solidFill>
                  <a:srgbClr val="000000"/>
                </a:solidFill>
                <a:latin typeface="宋体" panose="02010600030101010101" pitchFamily="2" charset="-122"/>
                <a:ea typeface="华文细黑" panose="02010600040101010101" pitchFamily="2" charset="-122"/>
                <a:cs typeface="Times New Roman" panose="02020603050405020304" pitchFamily="18" charset="0"/>
                <a:sym typeface="+mn-ea"/>
              </a:rPr>
              <a:t>“</a:t>
            </a:r>
            <a:r>
              <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他转过身来，看见一只愤怒的熊迅速向他走</a:t>
            </a:r>
            <a:endPar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endParaRPr>
          </a:p>
          <a:p>
            <a:pPr indent="717550" algn="just" fontAlgn="base" hangingPunct="0">
              <a:lnSpc>
                <a:spcPct val="120000"/>
              </a:lnSpc>
              <a:spcBef>
                <a:spcPct val="20000"/>
              </a:spcBef>
              <a:buClr>
                <a:srgbClr val="3FB564"/>
              </a:buClr>
              <a:buFont typeface="Wingdings" panose="05000000000000000000" pitchFamily="2" charset="2"/>
            </a:pPr>
            <a:r>
              <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 </a:t>
            </a:r>
            <a:r>
              <a:rPr lang="en-US" altLang="zh-CN"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   </a:t>
            </a:r>
            <a:r>
              <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来。</a:t>
            </a:r>
            <a:r>
              <a:rPr lang="zh-CN" altLang="en-US" sz="2800" b="1" dirty="0">
                <a:solidFill>
                  <a:srgbClr val="000000"/>
                </a:solidFill>
                <a:latin typeface="宋体" panose="02010600030101010101" pitchFamily="2" charset="-122"/>
                <a:ea typeface="华文细黑" panose="02010600040101010101" pitchFamily="2" charset="-122"/>
                <a:cs typeface="Times New Roman" panose="02020603050405020304" pitchFamily="18" charset="0"/>
                <a:sym typeface="+mn-ea"/>
              </a:rPr>
              <a:t>”</a:t>
            </a:r>
            <a:r>
              <a:rPr lang="zh-CN" altLang="en-US" sz="2800" b="1" dirty="0">
                <a:solidFill>
                  <a:srgbClr val="000000"/>
                </a:solidFill>
                <a:latin typeface="华文细黑" panose="02010600040101010101" pitchFamily="2" charset="-122"/>
                <a:ea typeface="华文细黑" panose="02010600040101010101" pitchFamily="2" charset="-122"/>
                <a:cs typeface="Times New Roman" panose="02020603050405020304" pitchFamily="18" charset="0"/>
                <a:sym typeface="+mn-ea"/>
              </a:rPr>
              <a:t>可知，</a:t>
            </a:r>
            <a:r>
              <a:rPr lang="zh-CN" altLang="en-US"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rPr>
              <a:t>第二段可以描写</a:t>
            </a:r>
            <a:r>
              <a:rPr lang="en-US" altLang="zh-CN" sz="2800" b="1" dirty="0">
                <a:highlight>
                  <a:srgbClr val="FFFF00"/>
                </a:highlight>
                <a:latin typeface="Times New Roman" panose="02020603050405020304" pitchFamily="18" charset="0"/>
                <a:ea typeface="华文细黑" panose="02010600040101010101" pitchFamily="2" charset="-122"/>
                <a:cs typeface="Times New Roman" panose="02020603050405020304" pitchFamily="18" charset="0"/>
                <a:sym typeface="+mn-ea"/>
              </a:rPr>
              <a:t>Grady</a:t>
            </a:r>
            <a:r>
              <a:rPr lang="zh-CN" altLang="en-US"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rPr>
              <a:t>遇到了一只愤怒的大熊后</a:t>
            </a:r>
            <a:endParaRPr lang="zh-CN" altLang="en-US"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endParaRPr>
          </a:p>
          <a:p>
            <a:pPr indent="717550" algn="just" fontAlgn="base" hangingPunct="0">
              <a:lnSpc>
                <a:spcPct val="120000"/>
              </a:lnSpc>
              <a:spcBef>
                <a:spcPct val="20000"/>
              </a:spcBef>
              <a:buClr>
                <a:srgbClr val="3FB564"/>
              </a:buClr>
              <a:buFont typeface="Wingdings" panose="05000000000000000000" pitchFamily="2" charset="2"/>
            </a:pPr>
            <a:r>
              <a:rPr lang="zh-CN" altLang="en-US"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rPr>
              <a:t> </a:t>
            </a:r>
            <a:r>
              <a:rPr lang="en-US" altLang="zh-CN"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rPr>
              <a:t>   </a:t>
            </a:r>
            <a:r>
              <a:rPr lang="zh-CN" altLang="en-US"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rPr>
              <a:t>逃生的过程。</a:t>
            </a:r>
            <a:endParaRPr lang="zh-CN" altLang="en-US" sz="2800" b="1" dirty="0">
              <a:highlight>
                <a:srgbClr val="FFFF00"/>
              </a:highlight>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91152"/>
                                        </p:tgtEl>
                                        <p:attrNameLst>
                                          <p:attrName>style.visibility</p:attrName>
                                        </p:attrNameLst>
                                      </p:cBhvr>
                                      <p:to>
                                        <p:strVal val="visible"/>
                                      </p:to>
                                    </p:set>
                                    <p:animEffect transition="in" filter="wipe(left)">
                                      <p:cBhvr>
                                        <p:cTn id="7" dur="500"/>
                                        <p:tgtEl>
                                          <p:spTgt spid="91152"/>
                                        </p:tgtEl>
                                      </p:cBhvr>
                                    </p:animEffect>
                                  </p:childTnLst>
                                </p:cTn>
                              </p:par>
                            </p:childTnLst>
                          </p:cTn>
                        </p:par>
                        <p:par>
                          <p:cTn id="8" fill="hold">
                            <p:stCondLst>
                              <p:cond delay="9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1178"/>
                                        </p:tgtEl>
                                        <p:attrNameLst>
                                          <p:attrName>style.visibility</p:attrName>
                                        </p:attrNameLst>
                                      </p:cBhvr>
                                      <p:to>
                                        <p:strVal val="visible"/>
                                      </p:to>
                                    </p:set>
                                    <p:animEffect transition="in" filter="fade">
                                      <p:cBhvr>
                                        <p:cTn id="11" dur="1000"/>
                                        <p:tgtEl>
                                          <p:spTgt spid="91178"/>
                                        </p:tgtEl>
                                      </p:cBhvr>
                                    </p:animEffect>
                                  </p:childTnLst>
                                </p:cTn>
                              </p:par>
                            </p:childTnLst>
                          </p:cTn>
                        </p:par>
                        <p:par>
                          <p:cTn id="12" fill="hold">
                            <p:stCondLst>
                              <p:cond delay="1500"/>
                            </p:stCondLst>
                            <p:childTnLst>
                              <p:par>
                                <p:cTn id="13" presetID="5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3270" cy="6755765"/>
          </a:xfrm>
        </p:spPr>
        <p:txBody>
          <a:bodyPr>
            <a:normAutofit fontScale="97500"/>
          </a:bodyPr>
          <a:lstStyle/>
          <a:p>
            <a:pPr marL="0" indent="0">
              <a:buNone/>
            </a:pPr>
            <a:r>
              <a:rPr lang="en-US" altLang="zh-CN" sz="3200" b="1" i="1" dirty="0">
                <a:latin typeface="Times New Roman" panose="02020603050405020304" pitchFamily="18" charset="0"/>
                <a:sym typeface="+mn-ea"/>
              </a:rPr>
              <a:t>      As Grady got close to the stream an adorable bear cub caught his </a:t>
            </a:r>
            <a:r>
              <a:rPr lang="en-US" altLang="zh-CN" sz="3200" b="1" i="1" dirty="0" err="1">
                <a:latin typeface="Times New Roman" panose="02020603050405020304" pitchFamily="18" charset="0"/>
                <a:sym typeface="+mn-ea"/>
              </a:rPr>
              <a:t>eye.</a:t>
            </a:r>
            <a:r>
              <a:rPr lang="en-US" altLang="zh-CN" sz="3200" dirty="0" err="1">
                <a:latin typeface="Times New Roman" panose="02020603050405020304" pitchFamily="18" charset="0"/>
                <a:sym typeface="+mn-ea"/>
              </a:rPr>
              <a:t>The</a:t>
            </a:r>
            <a:r>
              <a:rPr lang="en-US" altLang="zh-CN" sz="3200" dirty="0">
                <a:latin typeface="Times New Roman" panose="02020603050405020304" pitchFamily="18" charset="0"/>
                <a:sym typeface="+mn-ea"/>
              </a:rPr>
              <a:t> little furry creature </a:t>
            </a:r>
            <a:r>
              <a:rPr lang="en-US" altLang="zh-CN" sz="3200" dirty="0">
                <a:solidFill>
                  <a:srgbClr val="FF0000"/>
                </a:solidFill>
                <a:latin typeface="Times New Roman" panose="02020603050405020304" pitchFamily="18" charset="0"/>
                <a:sym typeface="+mn-ea"/>
              </a:rPr>
              <a:t>measured </a:t>
            </a:r>
            <a:r>
              <a:rPr lang="en-US" altLang="zh-CN" sz="3200" dirty="0">
                <a:latin typeface="Times New Roman" panose="02020603050405020304" pitchFamily="18" charset="0"/>
                <a:sym typeface="+mn-ea"/>
              </a:rPr>
              <a:t>no more than two feet, with a pair of  dark round eyes on its cute face.</a:t>
            </a:r>
            <a:r>
              <a:rPr lang="zh-CN" altLang="en-US" sz="3200" b="1" i="1" dirty="0">
                <a:latin typeface="Times New Roman" panose="02020603050405020304" pitchFamily="18" charset="0"/>
                <a:sym typeface="+mn-ea"/>
              </a:rPr>
              <a:t>  </a:t>
            </a:r>
            <a:r>
              <a:rPr lang="en-US" altLang="zh-CN" sz="3200" dirty="0">
                <a:latin typeface="Times New Roman" panose="02020603050405020304" pitchFamily="18" charset="0"/>
                <a:sym typeface="+mn-ea"/>
              </a:rPr>
              <a:t>It was playing joyfully at the edge of the stream. Though Grady didn’t like animals, he couldn’t</a:t>
            </a:r>
            <a:r>
              <a:rPr lang="en-US" altLang="zh-CN" sz="3200" dirty="0">
                <a:solidFill>
                  <a:srgbClr val="FF0000"/>
                </a:solidFill>
                <a:latin typeface="Times New Roman" panose="02020603050405020304" pitchFamily="18" charset="0"/>
                <a:sym typeface="+mn-ea"/>
              </a:rPr>
              <a:t> resist</a:t>
            </a:r>
            <a:r>
              <a:rPr lang="en-US" altLang="zh-CN" sz="3200" dirty="0">
                <a:latin typeface="Times New Roman" panose="02020603050405020304" pitchFamily="18" charset="0"/>
                <a:sym typeface="+mn-ea"/>
              </a:rPr>
              <a:t> such a lovely bear cub. </a:t>
            </a:r>
            <a:r>
              <a:rPr lang="en-US" altLang="zh-CN" sz="3200" dirty="0">
                <a:solidFill>
                  <a:srgbClr val="FF0000"/>
                </a:solidFill>
                <a:latin typeface="Times New Roman" panose="02020603050405020304" pitchFamily="18" charset="0"/>
                <a:sym typeface="+mn-ea"/>
              </a:rPr>
              <a:t>Driven by curiosity</a:t>
            </a:r>
            <a:r>
              <a:rPr lang="en-US" altLang="zh-CN" sz="3200" dirty="0">
                <a:latin typeface="Times New Roman" panose="02020603050405020304" pitchFamily="18" charset="0"/>
                <a:sym typeface="+mn-ea"/>
              </a:rPr>
              <a:t>, Grady </a:t>
            </a:r>
            <a:r>
              <a:rPr lang="en-US" altLang="zh-CN" sz="3200" dirty="0">
                <a:solidFill>
                  <a:srgbClr val="FF0000"/>
                </a:solidFill>
                <a:latin typeface="Times New Roman" panose="02020603050405020304" pitchFamily="18" charset="0"/>
                <a:sym typeface="+mn-ea"/>
              </a:rPr>
              <a:t>walked on tiptoe</a:t>
            </a:r>
            <a:r>
              <a:rPr lang="en-US" altLang="zh-CN" sz="3200" dirty="0">
                <a:latin typeface="Times New Roman" panose="02020603050405020304" pitchFamily="18" charset="0"/>
                <a:sym typeface="+mn-ea"/>
              </a:rPr>
              <a:t>, moving closer to have a look at it. </a:t>
            </a:r>
            <a:r>
              <a:rPr lang="en-US" altLang="zh-CN" sz="3200" dirty="0">
                <a:solidFill>
                  <a:srgbClr val="FF0000"/>
                </a:solidFill>
                <a:latin typeface="Times New Roman" panose="02020603050405020304" pitchFamily="18" charset="0"/>
                <a:sym typeface="+mn-ea"/>
              </a:rPr>
              <a:t>So absorbed</a:t>
            </a:r>
            <a:r>
              <a:rPr lang="en-US" altLang="zh-CN" sz="3200" dirty="0">
                <a:latin typeface="Times New Roman" panose="02020603050405020304" pitchFamily="18" charset="0"/>
                <a:sym typeface="+mn-ea"/>
              </a:rPr>
              <a:t> was the bear cub in playing </a:t>
            </a:r>
            <a:r>
              <a:rPr lang="en-US" altLang="zh-CN" sz="3200" dirty="0">
                <a:solidFill>
                  <a:srgbClr val="FF0000"/>
                </a:solidFill>
                <a:latin typeface="Times New Roman" panose="02020603050405020304" pitchFamily="18" charset="0"/>
                <a:sym typeface="+mn-ea"/>
              </a:rPr>
              <a:t>that</a:t>
            </a:r>
            <a:r>
              <a:rPr lang="en-US" altLang="zh-CN" sz="3200" dirty="0">
                <a:latin typeface="Times New Roman" panose="02020603050405020304" pitchFamily="18" charset="0"/>
                <a:sym typeface="+mn-ea"/>
              </a:rPr>
              <a:t> it wasn’t aware that someone was approaching. Grady </a:t>
            </a:r>
            <a:r>
              <a:rPr lang="en-US" altLang="zh-CN" sz="3200" dirty="0">
                <a:solidFill>
                  <a:srgbClr val="FF0000"/>
                </a:solidFill>
                <a:latin typeface="Times New Roman" panose="02020603050405020304" pitchFamily="18" charset="0"/>
                <a:sym typeface="+mn-ea"/>
              </a:rPr>
              <a:t>was about to</a:t>
            </a:r>
            <a:r>
              <a:rPr lang="en-US" altLang="zh-CN" sz="3200" dirty="0">
                <a:latin typeface="Times New Roman" panose="02020603050405020304" pitchFamily="18" charset="0"/>
                <a:sym typeface="+mn-ea"/>
              </a:rPr>
              <a:t> reach out his hand to stroke  its soft fur when he heard a sound behind him. </a:t>
            </a:r>
            <a:endParaRPr lang="en-US" altLang="zh-CN" sz="3200" dirty="0">
              <a:latin typeface="Times New Roman" panose="02020603050405020304" pitchFamily="18" charset="0"/>
            </a:endParaRPr>
          </a:p>
          <a:p>
            <a:pPr marL="0" indent="0">
              <a:buNone/>
            </a:pPr>
            <a:endParaRPr lang="en-US" altLang="zh-CN" sz="3200" b="1" i="1" dirty="0">
              <a:latin typeface="Times New Roman" panose="02020603050405020304" pitchFamily="18" charset="0"/>
            </a:endParaRPr>
          </a:p>
          <a:p>
            <a:pPr marL="0" indent="0">
              <a:buNone/>
            </a:pPr>
            <a:endParaRPr lang="zh-CN" altLang="en-US" sz="3200" dirty="0"/>
          </a:p>
        </p:txBody>
      </p:sp>
      <p:sp>
        <p:nvSpPr>
          <p:cNvPr id="2" name="内容占位符 2"/>
          <p:cNvSpPr txBox="1"/>
          <p:nvPr/>
        </p:nvSpPr>
        <p:spPr>
          <a:xfrm>
            <a:off x="0" y="3344015"/>
            <a:ext cx="12193270" cy="6755765"/>
          </a:xfrm>
          <a:prstGeom prst="rect">
            <a:avLst/>
          </a:prstGeom>
        </p:spPr>
        <p:txBody>
          <a:bodyPr vert="horz" lIns="91440" tIns="45720" rIns="91440" bIns="45720" rtlCol="0">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3200" b="1" i="1" dirty="0">
                <a:latin typeface="Times New Roman" panose="02020603050405020304" pitchFamily="18" charset="0"/>
                <a:sym typeface="+mn-ea"/>
              </a:rPr>
              <a:t>      Turning around, he saw an angry bear moving swiftly towards him. </a:t>
            </a:r>
            <a:r>
              <a:rPr lang="en-US" altLang="zh-CN" sz="3200" dirty="0">
                <a:solidFill>
                  <a:srgbClr val="FF0000"/>
                </a:solidFill>
                <a:latin typeface="Times New Roman" panose="02020603050405020304" pitchFamily="18" charset="0"/>
                <a:sym typeface="+mn-ea"/>
              </a:rPr>
              <a:t>Shocked and dumb</a:t>
            </a:r>
            <a:r>
              <a:rPr lang="en-US" altLang="zh-CN" sz="3200" dirty="0">
                <a:latin typeface="Times New Roman" panose="02020603050405020304" pitchFamily="18" charset="0"/>
                <a:sym typeface="+mn-ea"/>
              </a:rPr>
              <a:t>, Grady was rooted to the ground for seconds. Then he </a:t>
            </a:r>
            <a:r>
              <a:rPr lang="en-US" altLang="zh-CN" sz="3200" dirty="0">
                <a:solidFill>
                  <a:srgbClr val="FF0000"/>
                </a:solidFill>
                <a:latin typeface="Times New Roman" panose="02020603050405020304" pitchFamily="18" charset="0"/>
                <a:sym typeface="+mn-ea"/>
              </a:rPr>
              <a:t>dashed to</a:t>
            </a:r>
            <a:r>
              <a:rPr lang="en-US" altLang="zh-CN" sz="3200" dirty="0">
                <a:latin typeface="Times New Roman" panose="02020603050405020304" pitchFamily="18" charset="0"/>
                <a:sym typeface="+mn-ea"/>
              </a:rPr>
              <a:t> the camp desperately, shouting loudly for help. Fortunately, his father heard the shout in time to come to his rescue. </a:t>
            </a:r>
            <a:r>
              <a:rPr lang="en-US" altLang="zh-CN" sz="3200" dirty="0">
                <a:solidFill>
                  <a:srgbClr val="FF0000"/>
                </a:solidFill>
                <a:latin typeface="Times New Roman" panose="02020603050405020304" pitchFamily="18" charset="0"/>
                <a:sym typeface="+mn-ea"/>
              </a:rPr>
              <a:t>To their surprise</a:t>
            </a:r>
            <a:r>
              <a:rPr lang="en-US" altLang="zh-CN" sz="3200" dirty="0">
                <a:latin typeface="Times New Roman" panose="02020603050405020304" pitchFamily="18" charset="0"/>
                <a:sym typeface="+mn-ea"/>
              </a:rPr>
              <a:t>, realizing that danger was away, the giant panda stopped chasing and returned to the stream, picked up her baby and </a:t>
            </a:r>
            <a:r>
              <a:rPr lang="en-US" altLang="zh-CN" sz="3200" dirty="0">
                <a:solidFill>
                  <a:srgbClr val="FF0000"/>
                </a:solidFill>
                <a:latin typeface="Times New Roman" panose="02020603050405020304" pitchFamily="18" charset="0"/>
                <a:sym typeface="+mn-ea"/>
              </a:rPr>
              <a:t>held it in arms tightly. </a:t>
            </a:r>
            <a:r>
              <a:rPr lang="en-US" altLang="zh-CN" sz="3200" dirty="0">
                <a:latin typeface="Times New Roman" panose="02020603050405020304" pitchFamily="18" charset="0"/>
                <a:sym typeface="+mn-ea"/>
              </a:rPr>
              <a:t>What a heartwarming scene! </a:t>
            </a:r>
            <a:r>
              <a:rPr lang="en-US" altLang="zh-CN" sz="3200" dirty="0">
                <a:solidFill>
                  <a:srgbClr val="FF0000"/>
                </a:solidFill>
                <a:latin typeface="Times New Roman" panose="02020603050405020304" pitchFamily="18" charset="0"/>
                <a:sym typeface="+mn-ea"/>
              </a:rPr>
              <a:t>Attracted by the noise,</a:t>
            </a:r>
            <a:r>
              <a:rPr lang="en-US" altLang="zh-CN" sz="3200" dirty="0">
                <a:latin typeface="Times New Roman" panose="02020603050405020304" pitchFamily="18" charset="0"/>
                <a:sym typeface="+mn-ea"/>
              </a:rPr>
              <a:t> mom and Jared arrived just in time to capture the beautiful moment. </a:t>
            </a:r>
            <a:endParaRPr lang="en-US" altLang="zh-CN" sz="3200" dirty="0">
              <a:latin typeface="Times New Roman" panose="02020603050405020304" pitchFamily="18" charset="0"/>
            </a:endParaRPr>
          </a:p>
          <a:p>
            <a:pPr marL="0" indent="0">
              <a:buFont typeface="Arial" panose="020B0604020202020204" pitchFamily="34" charset="0"/>
              <a:buNone/>
            </a:pPr>
            <a:endParaRPr lang="en-US" altLang="zh-CN" sz="3200" b="1" i="1" dirty="0">
              <a:latin typeface="Times New Roman" panose="02020603050405020304" pitchFamily="18" charset="0"/>
            </a:endParaRPr>
          </a:p>
          <a:p>
            <a:pPr marL="0" indent="0">
              <a:buFont typeface="Arial" panose="020B0604020202020204" pitchFamily="34" charset="0"/>
              <a:buNone/>
            </a:pPr>
            <a:endParaRPr lang="zh-CN" altLang="en-US" sz="3200"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9647" y="724958"/>
            <a:ext cx="9606463" cy="5408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3453"/>
            <a:ext cx="12192000" cy="66710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5" name="内容占位符 4"/>
          <p:cNvSpPr>
            <a:spLocks noGrp="1"/>
          </p:cNvSpPr>
          <p:nvPr>
            <p:ph idx="1"/>
          </p:nvPr>
        </p:nvSpPr>
        <p:spPr>
          <a:xfrm>
            <a:off x="0" y="0"/>
            <a:ext cx="12192000" cy="6858000"/>
          </a:xfrm>
          <a:ln>
            <a:solidFill>
              <a:schemeClr val="tx1"/>
            </a:solidFill>
          </a:ln>
        </p:spPr>
        <p:txBody>
          <a:bodyPr>
            <a:normAutofit/>
          </a:bodyPr>
          <a:lstStyle/>
          <a:p>
            <a:pPr marL="0" indent="0" algn="l">
              <a:buNone/>
            </a:pPr>
            <a:r>
              <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rPr>
              <a:t>Step1: </a:t>
            </a:r>
            <a:r>
              <a:rPr lang="zh-CN" altLang="zh-CN" sz="3200" b="1" kern="100" dirty="0">
                <a:effectLst/>
                <a:latin typeface="Calibri" panose="020F0502020204030204" pitchFamily="34" charset="0"/>
                <a:ea typeface="微软雅黑" panose="020B0503020204020204" pitchFamily="34" charset="-122"/>
                <a:cs typeface="微软雅黑" panose="020B0503020204020204" pitchFamily="34" charset="-122"/>
              </a:rPr>
              <a:t>先读</a:t>
            </a:r>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再写</a:t>
            </a:r>
            <a:endParaRPr lang="zh-CN" altLang="zh-CN" sz="32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buFont typeface="+mj-lt"/>
              <a:buAutoNum type="arabicPeriod"/>
            </a:pPr>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精读原文，串联文本信息，理清因果关系，完成故事地图。</a:t>
            </a:r>
            <a:endParaRPr lang="zh-CN" altLang="zh-CN" sz="32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人物：</a:t>
            </a:r>
            <a:r>
              <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 </a:t>
            </a:r>
            <a:endPar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endParaRPr>
          </a:p>
          <a:p>
            <a:pPr algn="just"/>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时间</a:t>
            </a:r>
            <a:r>
              <a:rPr lang="zh-CN" altLang="en-US" sz="3200" kern="100" dirty="0">
                <a:effectLst/>
                <a:latin typeface="Calibri" panose="020F0502020204030204" pitchFamily="34" charset="0"/>
                <a:ea typeface="微软雅黑" panose="020B0503020204020204" pitchFamily="34" charset="-122"/>
                <a:cs typeface="微软雅黑" panose="020B0503020204020204" pitchFamily="34" charset="-122"/>
              </a:rPr>
              <a:t>变化</a:t>
            </a:r>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a:t>
            </a:r>
            <a:endPar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just">
              <a:buNone/>
            </a:pPr>
            <a:endPar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endParaRPr>
          </a:p>
          <a:p>
            <a:pPr algn="just"/>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地点</a:t>
            </a:r>
            <a:r>
              <a:rPr lang="zh-CN" altLang="en-US" sz="3200" kern="100" dirty="0">
                <a:latin typeface="Calibri" panose="020F0502020204030204" pitchFamily="34" charset="0"/>
                <a:ea typeface="微软雅黑" panose="020B0503020204020204" pitchFamily="34" charset="-122"/>
                <a:cs typeface="微软雅黑" panose="020B0503020204020204" pitchFamily="34" charset="-122"/>
              </a:rPr>
              <a:t>变化</a:t>
            </a:r>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a:t>
            </a:r>
            <a:r>
              <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                            </a:t>
            </a:r>
            <a:r>
              <a:rPr lang="en-US" altLang="zh-CN" sz="3600" b="1" kern="100" dirty="0">
                <a:effectLst/>
                <a:latin typeface="Calibri" panose="020F0502020204030204" pitchFamily="34" charset="0"/>
                <a:ea typeface="微软雅黑" panose="020B0503020204020204" pitchFamily="34" charset="-122"/>
                <a:cs typeface="微软雅黑" panose="020B0503020204020204" pitchFamily="34" charset="-122"/>
              </a:rPr>
              <a:t>+</a:t>
            </a:r>
            <a:r>
              <a:rPr lang="en-US" altLang="zh-CN" sz="3600" b="1" kern="100" dirty="0">
                <a:solidFill>
                  <a:srgbClr val="0070C0"/>
                </a:solidFill>
                <a:effectLst/>
                <a:latin typeface="Calibri" panose="020F0502020204030204" pitchFamily="34" charset="0"/>
                <a:ea typeface="微软雅黑" panose="020B0503020204020204" pitchFamily="34" charset="-122"/>
                <a:cs typeface="微软雅黑" panose="020B0503020204020204" pitchFamily="34" charset="-122"/>
              </a:rPr>
              <a:t>                     </a:t>
            </a:r>
            <a:r>
              <a:rPr lang="en-US" altLang="zh-CN" sz="3600" b="1" kern="100" dirty="0">
                <a:effectLst/>
                <a:latin typeface="Calibri" panose="020F0502020204030204" pitchFamily="34" charset="0"/>
                <a:ea typeface="微软雅黑" panose="020B0503020204020204" pitchFamily="34" charset="-122"/>
                <a:cs typeface="微软雅黑" panose="020B0503020204020204" pitchFamily="34" charset="-122"/>
              </a:rPr>
              <a:t>+</a:t>
            </a:r>
            <a:endParaRPr lang="en-US" altLang="zh-CN" sz="36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algn="just"/>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事件</a:t>
            </a:r>
            <a:r>
              <a:rPr lang="zh-CN" altLang="en-US" sz="3200" kern="100" dirty="0">
                <a:latin typeface="Calibri" panose="020F0502020204030204" pitchFamily="34" charset="0"/>
                <a:ea typeface="微软雅黑" panose="020B0503020204020204" pitchFamily="34" charset="-122"/>
                <a:cs typeface="微软雅黑" panose="020B0503020204020204" pitchFamily="34" charset="-122"/>
              </a:rPr>
              <a:t>：</a:t>
            </a:r>
            <a:r>
              <a:rPr lang="en-US" altLang="zh-CN" sz="3200" kern="100" dirty="0">
                <a:effectLst/>
                <a:latin typeface="Times New Roman" panose="02020603050405020304" pitchFamily="18" charset="0"/>
                <a:ea typeface="微软雅黑" panose="020B0503020204020204" pitchFamily="34" charset="-122"/>
                <a:cs typeface="Times New Roman" panose="02020603050405020304" pitchFamily="18" charset="0"/>
              </a:rPr>
              <a:t>Late in the afternoon, my father and I </a:t>
            </a:r>
            <a:r>
              <a:rPr lang="en-US" altLang="zh-CN" sz="3200" b="1" kern="100" dirty="0">
                <a:effectLst/>
                <a:latin typeface="Times New Roman" panose="02020603050405020304" pitchFamily="18" charset="0"/>
                <a:ea typeface="微软雅黑" panose="020B0503020204020204" pitchFamily="34" charset="-122"/>
                <a:cs typeface="Times New Roman" panose="02020603050405020304" pitchFamily="18" charset="0"/>
              </a:rPr>
              <a:t>were taking </a:t>
            </a:r>
            <a:r>
              <a:rPr lang="en-US" altLang="zh-CN" sz="3200" kern="100" dirty="0">
                <a:effectLst/>
                <a:latin typeface="Times New Roman" panose="02020603050405020304" pitchFamily="18" charset="0"/>
                <a:ea typeface="微软雅黑" panose="020B0503020204020204" pitchFamily="34" charset="-122"/>
                <a:cs typeface="Times New Roman" panose="02020603050405020304" pitchFamily="18" charset="0"/>
              </a:rPr>
              <a:t>my grandmother’s homemade boat for a tour along the nearby river </a:t>
            </a:r>
            <a:r>
              <a:rPr lang="en-US" altLang="zh-CN" sz="3200" b="1" kern="100" dirty="0">
                <a:latin typeface="Times New Roman" panose="02020603050405020304" pitchFamily="18" charset="0"/>
                <a:ea typeface="微软雅黑" panose="020B0503020204020204" pitchFamily="34" charset="-122"/>
                <a:cs typeface="Times New Roman" panose="02020603050405020304" pitchFamily="18" charset="0"/>
              </a:rPr>
              <a:t>when</a:t>
            </a:r>
            <a:r>
              <a:rPr lang="en-US" altLang="zh-CN" sz="3200" b="1" kern="100"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kern="100" dirty="0">
                <a:effectLst/>
                <a:latin typeface="Times New Roman" panose="02020603050405020304" pitchFamily="18" charset="0"/>
                <a:ea typeface="微软雅黑" panose="020B0503020204020204" pitchFamily="34" charset="-122"/>
                <a:cs typeface="Times New Roman" panose="02020603050405020304" pitchFamily="18" charset="0"/>
              </a:rPr>
              <a:t>suddenly a tornado came.</a:t>
            </a:r>
            <a:endParaRPr lang="en-US" altLang="zh-CN" sz="32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r>
              <a:rPr lang="zh-CN" altLang="en-US" sz="3200" kern="100" dirty="0">
                <a:latin typeface="Times New Roman" panose="02020603050405020304" pitchFamily="18" charset="0"/>
                <a:ea typeface="微软雅黑" panose="020B0503020204020204" pitchFamily="34" charset="-122"/>
                <a:cs typeface="Times New Roman" panose="02020603050405020304" pitchFamily="18" charset="0"/>
              </a:rPr>
              <a:t>冲突：“我”和爸爸如何逃脱龙卷风</a:t>
            </a:r>
            <a:endParaRPr lang="zh-CN" altLang="en-US" sz="4400" dirty="0"/>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 b="13999"/>
          <a:stretch>
            <a:fillRect/>
          </a:stretch>
        </p:blipFill>
        <p:spPr>
          <a:xfrm>
            <a:off x="2291075" y="1633159"/>
            <a:ext cx="4048125" cy="409575"/>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187" y="2204884"/>
            <a:ext cx="3933825" cy="476249"/>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625" y="1606324"/>
            <a:ext cx="2257425" cy="409575"/>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t="17610"/>
          <a:stretch>
            <a:fillRect/>
          </a:stretch>
        </p:blipFill>
        <p:spPr>
          <a:xfrm>
            <a:off x="9693331" y="1640871"/>
            <a:ext cx="2295525" cy="415924"/>
          </a:xfrm>
          <a:prstGeom prst="rect">
            <a:avLst/>
          </a:prstGeom>
        </p:spPr>
      </p:pic>
      <p:cxnSp>
        <p:nvCxnSpPr>
          <p:cNvPr id="17" name="直接箭头连接符 16"/>
          <p:cNvCxnSpPr/>
          <p:nvPr/>
        </p:nvCxnSpPr>
        <p:spPr>
          <a:xfrm>
            <a:off x="6450750" y="1846641"/>
            <a:ext cx="4160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9208407" y="1837947"/>
            <a:ext cx="4160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3006268" y="2407932"/>
            <a:ext cx="4160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0730" y="2928482"/>
            <a:ext cx="2343150" cy="37147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319" y="2904670"/>
            <a:ext cx="2019300" cy="419100"/>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t="26879" b="36285"/>
          <a:stretch>
            <a:fillRect/>
          </a:stretch>
        </p:blipFill>
        <p:spPr>
          <a:xfrm>
            <a:off x="0" y="5373007"/>
            <a:ext cx="12192000" cy="1545771"/>
          </a:xfrm>
          <a:prstGeom prst="rect">
            <a:avLst/>
          </a:prstGeom>
        </p:spPr>
      </p:pic>
      <p:sp>
        <p:nvSpPr>
          <p:cNvPr id="10" name="矩形 9"/>
          <p:cNvSpPr/>
          <p:nvPr/>
        </p:nvSpPr>
        <p:spPr>
          <a:xfrm>
            <a:off x="0" y="5373006"/>
            <a:ext cx="12227946" cy="1545763"/>
          </a:xfrm>
          <a:prstGeom prst="rect">
            <a:avLst/>
          </a:prstGeom>
          <a:solidFill>
            <a:schemeClr val="accent3">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0288" y="2904670"/>
            <a:ext cx="4806043" cy="391797"/>
          </a:xfrm>
          <a:prstGeom prst="rect">
            <a:avLst/>
          </a:prstGeom>
        </p:spPr>
      </p:pic>
      <p:sp>
        <p:nvSpPr>
          <p:cNvPr id="3" name="文本框 2"/>
          <p:cNvSpPr txBox="1"/>
          <p:nvPr/>
        </p:nvSpPr>
        <p:spPr>
          <a:xfrm>
            <a:off x="1546450" y="1083104"/>
            <a:ext cx="3194957" cy="523220"/>
          </a:xfrm>
          <a:prstGeom prst="rect">
            <a:avLst/>
          </a:prstGeom>
          <a:noFill/>
        </p:spPr>
        <p:txBody>
          <a:bodyPr wrap="square">
            <a:spAutoFit/>
          </a:bodyPr>
          <a:lstStyle/>
          <a:p>
            <a:pPr algn="just"/>
            <a:r>
              <a:rPr lang="en-US" altLang="zh-CN" sz="2800" b="1" kern="100" dirty="0">
                <a:solidFill>
                  <a:srgbClr val="C00000"/>
                </a:solidFill>
                <a:effectLst/>
                <a:latin typeface="Calibri" panose="020F0502020204030204" pitchFamily="34" charset="0"/>
                <a:ea typeface="微软雅黑" panose="020B0503020204020204" pitchFamily="34" charset="-122"/>
                <a:cs typeface="微软雅黑" panose="020B0503020204020204" pitchFamily="34" charset="-122"/>
              </a:rPr>
              <a:t>dad, </a:t>
            </a:r>
            <a:r>
              <a:rPr lang="en-US" altLang="zh-CN" sz="2800" b="1" kern="100" dirty="0">
                <a:solidFill>
                  <a:srgbClr val="C00000"/>
                </a:solidFill>
                <a:latin typeface="Calibri" panose="020F0502020204030204" pitchFamily="34" charset="0"/>
                <a:ea typeface="微软雅黑" panose="020B0503020204020204" pitchFamily="34" charset="-122"/>
                <a:cs typeface="微软雅黑" panose="020B0503020204020204" pitchFamily="34" charset="-122"/>
              </a:rPr>
              <a:t>me</a:t>
            </a:r>
            <a:r>
              <a:rPr lang="zh-CN" altLang="en-US" sz="2800" b="1" kern="100" dirty="0">
                <a:solidFill>
                  <a:srgbClr val="C00000"/>
                </a:solidFill>
                <a:effectLst/>
                <a:latin typeface="Calibri" panose="020F0502020204030204" pitchFamily="34" charset="0"/>
                <a:ea typeface="微软雅黑" panose="020B0503020204020204" pitchFamily="34" charset="-122"/>
                <a:cs typeface="微软雅黑" panose="020B0503020204020204" pitchFamily="34" charset="-122"/>
              </a:rPr>
              <a:t>，</a:t>
            </a:r>
            <a:r>
              <a:rPr lang="en-US" altLang="zh-CN" sz="2800" b="1" kern="100" dirty="0">
                <a:solidFill>
                  <a:srgbClr val="C00000"/>
                </a:solidFill>
                <a:effectLst/>
                <a:latin typeface="Calibri" panose="020F0502020204030204" pitchFamily="34" charset="0"/>
                <a:ea typeface="微软雅黑" panose="020B0503020204020204" pitchFamily="34" charset="-122"/>
                <a:cs typeface="微软雅黑" panose="020B0503020204020204" pitchFamily="34" charset="-122"/>
              </a:rPr>
              <a:t>grandma</a:t>
            </a:r>
            <a:endParaRPr lang="en-US" altLang="zh-CN" sz="2800" b="1" kern="100" dirty="0">
              <a:solidFill>
                <a:srgbClr val="C00000"/>
              </a:solidFill>
              <a:effectLst/>
              <a:latin typeface="Calibri" panose="020F0502020204030204" pitchFamily="34" charset="0"/>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arn(inVertical)">
                                      <p:cBhvr>
                                        <p:cTn id="15" dur="500"/>
                                        <p:tgtEl>
                                          <p:spTgt spid="5">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barn(inVertical)">
                                      <p:cBhvr>
                                        <p:cTn id="18" dur="500"/>
                                        <p:tgtEl>
                                          <p:spTgt spid="5">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barn(inVertical)">
                                      <p:cBhvr>
                                        <p:cTn id="21" dur="500"/>
                                        <p:tgtEl>
                                          <p:spTgt spid="5">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barn(inVertical)">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0" y="0"/>
            <a:ext cx="12192000" cy="6858000"/>
          </a:xfrm>
        </p:spPr>
        <p:txBody>
          <a:bodyPr>
            <a:normAutofit/>
          </a:bodyPr>
          <a:lstStyle/>
          <a:p>
            <a:pPr marL="0" indent="0" algn="l">
              <a:buNone/>
            </a:pPr>
            <a:r>
              <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rPr>
              <a:t>Step2: </a:t>
            </a:r>
            <a:r>
              <a:rPr lang="zh-CN" altLang="en-US" sz="3200" b="1" kern="100" dirty="0">
                <a:effectLst/>
                <a:latin typeface="Calibri" panose="020F0502020204030204" pitchFamily="34" charset="0"/>
                <a:ea typeface="微软雅黑" panose="020B0503020204020204" pitchFamily="34" charset="-122"/>
                <a:cs typeface="微软雅黑" panose="020B0503020204020204" pitchFamily="34" charset="-122"/>
              </a:rPr>
              <a:t>关注时空和人物情感变化，敏锐捕捉到一到两个伏笔（契诃夫法则）</a:t>
            </a:r>
            <a:endParaRPr lang="zh-CN" altLang="en-US" sz="32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r>
              <a:rPr lang="zh-CN" altLang="en-US" sz="3200"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 空间变化</a:t>
            </a:r>
            <a:r>
              <a:rPr lang="zh-CN" altLang="en-US" sz="3200" kern="100" dirty="0">
                <a:effectLst/>
                <a:latin typeface="Calibri" panose="020F0502020204030204" pitchFamily="34" charset="0"/>
                <a:ea typeface="微软雅黑" panose="020B0503020204020204" pitchFamily="34" charset="-122"/>
                <a:cs typeface="微软雅黑" panose="020B0503020204020204" pitchFamily="34" charset="-122"/>
              </a:rPr>
              <a:t>：</a:t>
            </a:r>
            <a:endPar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endPar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r>
              <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rPr>
              <a:t>  </a:t>
            </a:r>
            <a:endPar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r>
              <a:rPr lang="zh-CN" altLang="en-US" sz="3200"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情绪变化：</a:t>
            </a:r>
            <a:endParaRPr lang="en-US" altLang="zh-CN" sz="3200"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endPar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endPar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r>
              <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rPr>
              <a:t>  </a:t>
            </a:r>
            <a:endPar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l">
              <a:buNone/>
            </a:pPr>
            <a:r>
              <a:rPr lang="en-US" altLang="zh-CN" sz="3200" b="1" kern="100" dirty="0">
                <a:effectLst/>
                <a:latin typeface="Calibri" panose="020F0502020204030204" pitchFamily="34" charset="0"/>
                <a:ea typeface="微软雅黑" panose="020B0503020204020204" pitchFamily="34" charset="-122"/>
                <a:cs typeface="微软雅黑" panose="020B0503020204020204" pitchFamily="34" charset="-122"/>
              </a:rPr>
              <a:t> </a:t>
            </a:r>
            <a:endParaRPr lang="zh-CN" altLang="en-US" sz="4400" dirty="0">
              <a:solidFill>
                <a:schemeClr val="bg1"/>
              </a:solidFill>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50764" y="915003"/>
            <a:ext cx="5182687" cy="547296"/>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93" y="1797238"/>
            <a:ext cx="6039658" cy="520286"/>
          </a:xfrm>
          <a:prstGeom prst="rect">
            <a:avLst/>
          </a:prstGeom>
        </p:spPr>
      </p:pic>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1356" t="18182" b="26650"/>
          <a:stretch>
            <a:fillRect/>
          </a:stretch>
        </p:blipFill>
        <p:spPr>
          <a:xfrm>
            <a:off x="2304030" y="2776593"/>
            <a:ext cx="6548889" cy="333829"/>
          </a:xfrm>
          <a:prstGeom prst="rect">
            <a:avLst/>
          </a:prstGeom>
        </p:spPr>
      </p:pic>
      <p:pic>
        <p:nvPicPr>
          <p:cNvPr id="27" name="图片 26"/>
          <p:cNvPicPr>
            <a:picLocks noChangeAspect="1"/>
          </p:cNvPicPr>
          <p:nvPr/>
        </p:nvPicPr>
        <p:blipFill rotWithShape="1">
          <a:blip r:embed="rId4">
            <a:extLst>
              <a:ext uri="{28A0092B-C50C-407E-A947-70E740481C1C}">
                <a14:useLocalDpi xmlns:a14="http://schemas.microsoft.com/office/drawing/2010/main" val="0"/>
              </a:ext>
            </a:extLst>
          </a:blip>
          <a:srcRect l="25165" t="1585" b="11112"/>
          <a:stretch>
            <a:fillRect/>
          </a:stretch>
        </p:blipFill>
        <p:spPr>
          <a:xfrm>
            <a:off x="1783828" y="3481870"/>
            <a:ext cx="7869347" cy="374206"/>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169" y="4205240"/>
            <a:ext cx="1104900" cy="361950"/>
          </a:xfrm>
          <a:prstGeom prst="rect">
            <a:avLst/>
          </a:prstGeom>
        </p:spPr>
      </p:pic>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b="9523"/>
          <a:stretch>
            <a:fillRect/>
          </a:stretch>
        </p:blipFill>
        <p:spPr>
          <a:xfrm>
            <a:off x="3968069" y="4203011"/>
            <a:ext cx="1906815" cy="361950"/>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5597" y="4200782"/>
            <a:ext cx="3521076" cy="400050"/>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771" y="5002854"/>
            <a:ext cx="3343275" cy="392847"/>
          </a:xfrm>
          <a:prstGeom prst="rect">
            <a:avLst/>
          </a:prstGeom>
        </p:spPr>
      </p:pic>
      <p:cxnSp>
        <p:nvCxnSpPr>
          <p:cNvPr id="37" name="直接连接符 36"/>
          <p:cNvCxnSpPr/>
          <p:nvPr/>
        </p:nvCxnSpPr>
        <p:spPr>
          <a:xfrm>
            <a:off x="0" y="2631012"/>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直接箭头连接符 37"/>
          <p:cNvCxnSpPr/>
          <p:nvPr/>
        </p:nvCxnSpPr>
        <p:spPr>
          <a:xfrm>
            <a:off x="5840408" y="3110422"/>
            <a:ext cx="0" cy="4184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5840408" y="3886650"/>
            <a:ext cx="0" cy="3163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5854680" y="4564961"/>
            <a:ext cx="0" cy="4184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7170764" y="2189208"/>
            <a:ext cx="445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圆角 55"/>
          <p:cNvSpPr/>
          <p:nvPr/>
        </p:nvSpPr>
        <p:spPr>
          <a:xfrm>
            <a:off x="7616135" y="851290"/>
            <a:ext cx="3343275" cy="7245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800" dirty="0">
                <a:latin typeface="微软雅黑" panose="020B0503020204020204" pitchFamily="34" charset="-122"/>
                <a:ea typeface="微软雅黑" panose="020B0503020204020204" pitchFamily="34" charset="-122"/>
              </a:rPr>
              <a:t>Para1 on the river</a:t>
            </a:r>
            <a:endParaRPr lang="zh-CN" altLang="en-US" sz="2800" dirty="0">
              <a:latin typeface="微软雅黑" panose="020B0503020204020204" pitchFamily="34" charset="-122"/>
              <a:ea typeface="微软雅黑" panose="020B0503020204020204" pitchFamily="34" charset="-122"/>
            </a:endParaRPr>
          </a:p>
        </p:txBody>
      </p:sp>
      <p:sp>
        <p:nvSpPr>
          <p:cNvPr id="57" name="矩形: 圆角 56"/>
          <p:cNvSpPr/>
          <p:nvPr/>
        </p:nvSpPr>
        <p:spPr>
          <a:xfrm>
            <a:off x="7640071" y="1789454"/>
            <a:ext cx="3343275" cy="7245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800" dirty="0">
                <a:latin typeface="微软雅黑" panose="020B0503020204020204" pitchFamily="34" charset="-122"/>
                <a:ea typeface="微软雅黑" panose="020B0503020204020204" pitchFamily="34" charset="-122"/>
              </a:rPr>
              <a:t>Para2 at home</a:t>
            </a:r>
            <a:endParaRPr lang="zh-CN" altLang="en-US" sz="2800" dirty="0">
              <a:latin typeface="微软雅黑" panose="020B0503020204020204" pitchFamily="34" charset="-122"/>
              <a:ea typeface="微软雅黑" panose="020B0503020204020204" pitchFamily="34" charset="-122"/>
            </a:endParaRPr>
          </a:p>
        </p:txBody>
      </p:sp>
      <p:pic>
        <p:nvPicPr>
          <p:cNvPr id="59" name="图片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980" y="3189564"/>
            <a:ext cx="2933744" cy="2496414"/>
          </a:xfrm>
          <a:prstGeom prst="rect">
            <a:avLst/>
          </a:prstGeom>
        </p:spPr>
      </p:pic>
      <p:cxnSp>
        <p:nvCxnSpPr>
          <p:cNvPr id="2" name="直接箭头连接符 1"/>
          <p:cNvCxnSpPr/>
          <p:nvPr/>
        </p:nvCxnSpPr>
        <p:spPr>
          <a:xfrm>
            <a:off x="7133451" y="1220975"/>
            <a:ext cx="445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圆角 3"/>
          <p:cNvSpPr/>
          <p:nvPr/>
        </p:nvSpPr>
        <p:spPr>
          <a:xfrm>
            <a:off x="780262" y="5639786"/>
            <a:ext cx="4226452" cy="112827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800" b="1" dirty="0">
                <a:latin typeface="微软雅黑" panose="020B0503020204020204" pitchFamily="34" charset="-122"/>
                <a:ea typeface="微软雅黑" panose="020B0503020204020204" pitchFamily="34" charset="-122"/>
              </a:rPr>
              <a:t>Para1</a:t>
            </a:r>
            <a:r>
              <a:rPr lang="en-US" altLang="zh-CN" sz="2800" dirty="0">
                <a:latin typeface="微软雅黑" panose="020B0503020204020204" pitchFamily="34" charset="-122"/>
                <a:ea typeface="微软雅黑" panose="020B0503020204020204" pitchFamily="34" charset="-122"/>
              </a:rPr>
              <a:t> panicked, scared, urgent, tense, alarming,</a:t>
            </a:r>
            <a:endParaRPr lang="zh-CN" altLang="en-US" sz="2800" dirty="0">
              <a:latin typeface="微软雅黑" panose="020B0503020204020204" pitchFamily="34" charset="-122"/>
              <a:ea typeface="微软雅黑" panose="020B0503020204020204" pitchFamily="34" charset="-122"/>
            </a:endParaRPr>
          </a:p>
        </p:txBody>
      </p:sp>
      <p:sp>
        <p:nvSpPr>
          <p:cNvPr id="9" name="矩形: 圆角 8"/>
          <p:cNvSpPr/>
          <p:nvPr/>
        </p:nvSpPr>
        <p:spPr>
          <a:xfrm>
            <a:off x="6238406" y="5637025"/>
            <a:ext cx="5791200" cy="112827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800" b="1" dirty="0">
                <a:latin typeface="微软雅黑" panose="020B0503020204020204" pitchFamily="34" charset="-122"/>
                <a:ea typeface="微软雅黑" panose="020B0503020204020204" pitchFamily="34" charset="-122"/>
              </a:rPr>
              <a:t>Para2</a:t>
            </a:r>
            <a:r>
              <a:rPr lang="en-US" altLang="zh-CN" sz="2800" dirty="0">
                <a:latin typeface="微软雅黑" panose="020B0503020204020204" pitchFamily="34" charset="-122"/>
                <a:ea typeface="微软雅黑" panose="020B0503020204020204" pitchFamily="34" charset="-122"/>
              </a:rPr>
              <a:t> relieved, safe, at ease, comfortable, fortunate, blessed  </a:t>
            </a:r>
            <a:endParaRPr lang="zh-CN" altLang="en-US" sz="2800" dirty="0">
              <a:latin typeface="微软雅黑" panose="020B0503020204020204" pitchFamily="34" charset="-122"/>
              <a:ea typeface="微软雅黑" panose="020B0503020204020204" pitchFamily="34" charset="-122"/>
            </a:endParaRPr>
          </a:p>
        </p:txBody>
      </p:sp>
      <p:cxnSp>
        <p:nvCxnSpPr>
          <p:cNvPr id="11" name="直接箭头连接符 10"/>
          <p:cNvCxnSpPr>
            <a:stCxn id="4" idx="3"/>
            <a:endCxn id="9" idx="1"/>
          </p:cNvCxnSpPr>
          <p:nvPr/>
        </p:nvCxnSpPr>
        <p:spPr>
          <a:xfrm flipV="1">
            <a:off x="5006714" y="6201162"/>
            <a:ext cx="1231692" cy="27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连接符: 肘形 18"/>
          <p:cNvCxnSpPr>
            <a:stCxn id="35" idx="1"/>
            <a:endCxn id="4" idx="0"/>
          </p:cNvCxnSpPr>
          <p:nvPr/>
        </p:nvCxnSpPr>
        <p:spPr>
          <a:xfrm rot="10800000" flipV="1">
            <a:off x="2893489" y="5199278"/>
            <a:ext cx="1275283" cy="44050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0" y="0"/>
            <a:ext cx="12192000" cy="6858000"/>
          </a:xfrm>
        </p:spPr>
        <p:txBody>
          <a:bodyPr>
            <a:normAutofit/>
          </a:bodyPr>
          <a:lstStyle/>
          <a:p>
            <a:pPr marL="0" indent="0">
              <a:buNone/>
            </a:pPr>
            <a:r>
              <a:rPr lang="zh-CN" altLang="zh-CN" sz="3200"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环境变化</a:t>
            </a:r>
            <a:r>
              <a:rPr lang="zh-CN"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a:t>
            </a:r>
            <a:r>
              <a:rPr lang="en-US" altLang="zh-CN" sz="3200" kern="100" dirty="0">
                <a:effectLst/>
                <a:latin typeface="Calibri" panose="020F0502020204030204" pitchFamily="34" charset="0"/>
                <a:ea typeface="微软雅黑" panose="020B0503020204020204" pitchFamily="34" charset="-122"/>
                <a:cs typeface="微软雅黑" panose="020B0503020204020204" pitchFamily="34" charset="-122"/>
              </a:rPr>
              <a:t>         </a:t>
            </a:r>
            <a:r>
              <a:rPr lang="en-US" altLang="zh-CN" kern="100" dirty="0">
                <a:effectLst/>
                <a:latin typeface="Arial" panose="020B0604020202020204" pitchFamily="34" charset="0"/>
                <a:ea typeface="微软雅黑" panose="020B0503020204020204" pitchFamily="34" charset="-122"/>
                <a:cs typeface="Arial" panose="020B0604020202020204" pitchFamily="34" charset="0"/>
              </a:rPr>
              <a:t>the </a:t>
            </a:r>
            <a:r>
              <a:rPr lang="en-US" altLang="zh-CN"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breathtaking</a:t>
            </a:r>
            <a:r>
              <a:rPr lang="en-US" altLang="zh-CN" kern="100" dirty="0">
                <a:effectLst/>
                <a:latin typeface="Arial" panose="020B0604020202020204" pitchFamily="34" charset="0"/>
                <a:ea typeface="微软雅黑" panose="020B0503020204020204" pitchFamily="34" charset="-122"/>
                <a:cs typeface="Arial" panose="020B0604020202020204" pitchFamily="34" charset="0"/>
              </a:rPr>
              <a:t> landscape</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None/>
            </a:pP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lgn="just">
              <a:buNone/>
            </a:pPr>
            <a:endParaRPr lang="en-US" altLang="zh-CN" kern="100" dirty="0">
              <a:latin typeface="Times New Roman" panose="02020603050405020304" pitchFamily="18" charset="0"/>
              <a:ea typeface="宋体" panose="02010600030101010101" pitchFamily="2" charset="-122"/>
              <a:cs typeface="微软雅黑" panose="020B0503020204020204" pitchFamily="34" charset="-122"/>
            </a:endParaRPr>
          </a:p>
          <a:p>
            <a:pPr marL="0" indent="0" algn="just">
              <a:buNone/>
            </a:pPr>
            <a:endParaRPr lang="en-US" altLang="zh-CN" kern="100" dirty="0">
              <a:effectLst/>
              <a:latin typeface="Calibri" panose="020F0502020204030204" pitchFamily="34" charset="0"/>
              <a:ea typeface="微软雅黑" panose="020B0503020204020204" pitchFamily="34" charset="-122"/>
              <a:cs typeface="微软雅黑" panose="020B0503020204020204" pitchFamily="34" charset="-122"/>
            </a:endParaRPr>
          </a:p>
          <a:p>
            <a:pPr marL="0" indent="0" algn="just">
              <a:buNone/>
            </a:pPr>
            <a:endParaRPr lang="zh-CN" altLang="zh-CN" sz="3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p:cNvSpPr txBox="1"/>
          <p:nvPr/>
        </p:nvSpPr>
        <p:spPr>
          <a:xfrm>
            <a:off x="1" y="1605393"/>
            <a:ext cx="12192000" cy="2031325"/>
          </a:xfrm>
          <a:prstGeom prst="rect">
            <a:avLst/>
          </a:prstGeom>
          <a:noFill/>
        </p:spPr>
        <p:txBody>
          <a:bodyPr wrap="square">
            <a:spAutoFit/>
          </a:bodyPr>
          <a:lstStyle/>
          <a:p>
            <a:pPr marL="0" indent="0">
              <a:lnSpc>
                <a:spcPct val="90000"/>
              </a:lnSpc>
              <a:buNone/>
            </a:pP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Seated in the boat, </a:t>
            </a:r>
            <a:r>
              <a:rPr lang="en-US" altLang="zh-CN" sz="2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looking up at </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the sky, I </a:t>
            </a:r>
            <a:r>
              <a:rPr lang="en-US" altLang="zh-CN" sz="2800" kern="100" dirty="0">
                <a:solidFill>
                  <a:srgbClr val="0066CC"/>
                </a:solidFill>
                <a:effectLst/>
                <a:latin typeface="Arial" panose="020B0604020202020204" pitchFamily="34" charset="0"/>
                <a:ea typeface="宋体" panose="02010600030101010101" pitchFamily="2" charset="-122"/>
                <a:cs typeface="Arial" panose="020B0604020202020204" pitchFamily="34" charset="0"/>
              </a:rPr>
              <a:t>felt like the clouds were greeting us </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cheerfully from above. In the vast fields, </a:t>
            </a:r>
            <a:r>
              <a:rPr lang="en-US" altLang="zh-CN" sz="2800" kern="100" dirty="0">
                <a:solidFill>
                  <a:srgbClr val="0066CC"/>
                </a:solidFill>
                <a:effectLst/>
                <a:latin typeface="Arial" panose="020B0604020202020204" pitchFamily="34" charset="0"/>
                <a:ea typeface="宋体" panose="02010600030101010101" pitchFamily="2" charset="-122"/>
                <a:cs typeface="Arial" panose="020B0604020202020204" pitchFamily="34" charset="0"/>
              </a:rPr>
              <a:t>the golden trees were like brides in the sun. The breeze skimmed over the surface of the field, carrying the sweet smell of the flowers. </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It was like a picture painted by one of the Dutch masters. </a:t>
            </a:r>
            <a:endParaRPr lang="en-US" altLang="zh-CN" sz="2800" kern="100" dirty="0">
              <a:effectLst/>
              <a:latin typeface="Arial" panose="020B0604020202020204" pitchFamily="34" charset="0"/>
              <a:ea typeface="宋体" panose="02010600030101010101" pitchFamily="2" charset="-122"/>
              <a:cs typeface="Arial" panose="020B0604020202020204" pitchFamily="34" charset="0"/>
            </a:endParaRPr>
          </a:p>
        </p:txBody>
      </p:sp>
      <p:sp>
        <p:nvSpPr>
          <p:cNvPr id="10" name="文本框 9"/>
          <p:cNvSpPr txBox="1"/>
          <p:nvPr/>
        </p:nvSpPr>
        <p:spPr>
          <a:xfrm>
            <a:off x="0" y="3589661"/>
            <a:ext cx="12192000" cy="867930"/>
          </a:xfrm>
          <a:prstGeom prst="rect">
            <a:avLst/>
          </a:prstGeom>
          <a:noFill/>
        </p:spPr>
        <p:txBody>
          <a:bodyPr wrap="square">
            <a:spAutoFit/>
          </a:bodyPr>
          <a:lstStyle/>
          <a:p>
            <a:pPr marL="0" indent="0" algn="just">
              <a:lnSpc>
                <a:spcPct val="90000"/>
              </a:lnSpc>
              <a:buNone/>
            </a:pP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While we were admiring the splendid setting around us, the weather started getting hot and </a:t>
            </a:r>
            <a:r>
              <a:rPr lang="en-US" altLang="zh-CN" sz="2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humid</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 again. </a:t>
            </a:r>
            <a:endParaRPr lang="en-US" altLang="zh-CN" sz="2800" kern="100" dirty="0">
              <a:effectLst/>
              <a:latin typeface="Arial" panose="020B0604020202020204" pitchFamily="34" charset="0"/>
              <a:ea typeface="宋体" panose="02010600030101010101" pitchFamily="2" charset="-122"/>
              <a:cs typeface="Arial" panose="020B0604020202020204" pitchFamily="34" charset="0"/>
            </a:endParaRPr>
          </a:p>
        </p:txBody>
      </p:sp>
      <p:sp>
        <p:nvSpPr>
          <p:cNvPr id="12" name="文本框 11"/>
          <p:cNvSpPr txBox="1"/>
          <p:nvPr/>
        </p:nvSpPr>
        <p:spPr>
          <a:xfrm>
            <a:off x="-58057" y="4540500"/>
            <a:ext cx="12250057" cy="1255728"/>
          </a:xfrm>
          <a:prstGeom prst="rect">
            <a:avLst/>
          </a:prstGeom>
          <a:noFill/>
        </p:spPr>
        <p:txBody>
          <a:bodyPr wrap="square">
            <a:spAutoFit/>
          </a:bodyPr>
          <a:lstStyle/>
          <a:p>
            <a:pPr marL="0" indent="0" algn="just">
              <a:lnSpc>
                <a:spcPct val="90000"/>
              </a:lnSpc>
              <a:buNone/>
            </a:pP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When dad looked up at the sky, he saw dark, low clouds were </a:t>
            </a:r>
            <a:r>
              <a:rPr lang="en-US" altLang="zh-CN" sz="2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approaching</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 us. Then </a:t>
            </a:r>
            <a:r>
              <a:rPr lang="en-US" altLang="zh-CN" sz="2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a fierce gale </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a:t>
            </a:r>
            <a:r>
              <a:rPr lang="zh-CN" altLang="zh-CN" sz="2800" kern="100" dirty="0">
                <a:effectLst/>
                <a:latin typeface="Arial" panose="020B0604020202020204" pitchFamily="34" charset="0"/>
                <a:ea typeface="宋体" panose="02010600030101010101" pitchFamily="2" charset="-122"/>
                <a:cs typeface="Arial" panose="020B0604020202020204" pitchFamily="34" charset="0"/>
              </a:rPr>
              <a:t>大风</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 </a:t>
            </a:r>
            <a:r>
              <a:rPr lang="en-US" altLang="zh-CN" sz="2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sprang up. </a:t>
            </a:r>
            <a:r>
              <a:rPr lang="en-US" altLang="zh-CN" sz="2800" kern="100" dirty="0">
                <a:effectLst/>
                <a:latin typeface="Arial" panose="020B0604020202020204" pitchFamily="34" charset="0"/>
                <a:ea typeface="宋体" panose="02010600030101010101" pitchFamily="2" charset="-122"/>
                <a:cs typeface="Arial" panose="020B0604020202020204" pitchFamily="34" charset="0"/>
              </a:rPr>
              <a:t>Lightning flashed within the black clouds, </a:t>
            </a:r>
            <a:r>
              <a:rPr lang="en-US" altLang="zh-CN" sz="2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followed by a roar of thunder.</a:t>
            </a:r>
            <a:endParaRPr lang="en-US" altLang="zh-CN" sz="2800"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1" y="547173"/>
            <a:ext cx="12192000" cy="954107"/>
          </a:xfrm>
          <a:prstGeom prst="rect">
            <a:avLst/>
          </a:prstGeom>
          <a:noFill/>
        </p:spPr>
        <p:txBody>
          <a:bodyPr wrap="square">
            <a:spAutoFit/>
          </a:bodyPr>
          <a:lstStyle/>
          <a:p>
            <a:pPr marL="0" indent="0">
              <a:buNone/>
            </a:pPr>
            <a:r>
              <a:rPr lang="en-US" altLang="zh-CN" sz="2800" kern="100" dirty="0">
                <a:effectLst/>
                <a:latin typeface="Arial" panose="020B0604020202020204" pitchFamily="34" charset="0"/>
                <a:ea typeface="微软雅黑" panose="020B0503020204020204" pitchFamily="34" charset="-122"/>
                <a:cs typeface="Arial" panose="020B0604020202020204" pitchFamily="34" charset="0"/>
              </a:rPr>
              <a:t>The plum trees(</a:t>
            </a:r>
            <a:r>
              <a:rPr lang="zh-CN" altLang="en-US" sz="2800" kern="100" dirty="0">
                <a:effectLst/>
                <a:latin typeface="Arial" panose="020B0604020202020204" pitchFamily="34" charset="0"/>
                <a:ea typeface="微软雅黑" panose="020B0503020204020204" pitchFamily="34" charset="-122"/>
                <a:cs typeface="Arial" panose="020B0604020202020204" pitchFamily="34" charset="0"/>
              </a:rPr>
              <a:t>李树</a:t>
            </a:r>
            <a:r>
              <a:rPr lang="en-US" altLang="zh-CN" sz="2800" kern="100" dirty="0">
                <a:effectLst/>
                <a:latin typeface="Arial" panose="020B0604020202020204" pitchFamily="34" charset="0"/>
                <a:ea typeface="微软雅黑" panose="020B0503020204020204" pitchFamily="34" charset="-122"/>
                <a:cs typeface="Arial" panose="020B0604020202020204" pitchFamily="34" charset="0"/>
              </a:rPr>
              <a:t>) in the backyard </a:t>
            </a:r>
            <a:r>
              <a:rPr lang="en-US" altLang="zh-CN" sz="2800"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were ripe with fruit</a:t>
            </a:r>
            <a:r>
              <a:rPr lang="en-US" altLang="zh-CN" sz="2800" kern="100" dirty="0">
                <a:effectLst/>
                <a:latin typeface="Arial" panose="020B0604020202020204" pitchFamily="34" charset="0"/>
                <a:ea typeface="微软雅黑" panose="020B0503020204020204" pitchFamily="34" charset="-122"/>
                <a:cs typeface="Arial" panose="020B0604020202020204" pitchFamily="34" charset="0"/>
              </a:rPr>
              <a:t>, while millions of </a:t>
            </a:r>
            <a:r>
              <a:rPr lang="en-US" altLang="zh-CN" sz="2800"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wildflowers colored the valley</a:t>
            </a:r>
            <a:r>
              <a:rPr lang="en-US" altLang="zh-CN" sz="2800" kern="100" dirty="0">
                <a:effectLst/>
                <a:latin typeface="Arial" panose="020B0604020202020204" pitchFamily="34" charset="0"/>
                <a:ea typeface="微软雅黑" panose="020B0503020204020204" pitchFamily="34" charset="-122"/>
                <a:cs typeface="Arial" panose="020B0604020202020204" pitchFamily="34" charset="0"/>
              </a:rPr>
              <a:t>.</a:t>
            </a:r>
            <a:endParaRPr lang="en-US" altLang="zh-CN" sz="2800" kern="100" dirty="0">
              <a:effectLst/>
              <a:latin typeface="Arial" panose="020B0604020202020204" pitchFamily="34" charset="0"/>
              <a:ea typeface="微软雅黑" panose="020B0503020204020204" pitchFamily="34" charset="-122"/>
              <a:cs typeface="Arial" panose="020B0604020202020204" pitchFamily="34" charset="0"/>
            </a:endParaRPr>
          </a:p>
        </p:txBody>
      </p:sp>
      <p:cxnSp>
        <p:nvCxnSpPr>
          <p:cNvPr id="15" name="直接箭头连接符 14"/>
          <p:cNvCxnSpPr/>
          <p:nvPr/>
        </p:nvCxnSpPr>
        <p:spPr>
          <a:xfrm>
            <a:off x="5739483" y="1061772"/>
            <a:ext cx="0" cy="5436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5739483" y="3193143"/>
            <a:ext cx="0" cy="3701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5739483" y="4023626"/>
            <a:ext cx="0" cy="5436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1770743" y="6310827"/>
            <a:ext cx="76834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圆角 24"/>
          <p:cNvSpPr/>
          <p:nvPr/>
        </p:nvSpPr>
        <p:spPr>
          <a:xfrm>
            <a:off x="2802040" y="5924238"/>
            <a:ext cx="2786741" cy="7245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Para1 ?</a:t>
            </a:r>
            <a:endParaRPr lang="zh-CN" altLang="en-US" sz="2800" dirty="0">
              <a:latin typeface="微软雅黑" panose="020B0503020204020204" pitchFamily="34" charset="-122"/>
              <a:ea typeface="微软雅黑" panose="020B0503020204020204" pitchFamily="34" charset="-122"/>
            </a:endParaRPr>
          </a:p>
        </p:txBody>
      </p:sp>
      <p:sp>
        <p:nvSpPr>
          <p:cNvPr id="26" name="矩形: 圆角 25"/>
          <p:cNvSpPr/>
          <p:nvPr/>
        </p:nvSpPr>
        <p:spPr>
          <a:xfrm>
            <a:off x="6909582" y="5896644"/>
            <a:ext cx="2786741" cy="7245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Para2 ?</a:t>
            </a:r>
            <a:endParaRPr lang="zh-CN" altLang="en-US" sz="2800" dirty="0">
              <a:latin typeface="微软雅黑" panose="020B0503020204020204" pitchFamily="34" charset="-122"/>
              <a:ea typeface="微软雅黑" panose="020B0503020204020204" pitchFamily="34" charset="-122"/>
            </a:endParaRPr>
          </a:p>
        </p:txBody>
      </p:sp>
      <p:cxnSp>
        <p:nvCxnSpPr>
          <p:cNvPr id="27" name="直接箭头连接符 26"/>
          <p:cNvCxnSpPr/>
          <p:nvPr/>
        </p:nvCxnSpPr>
        <p:spPr>
          <a:xfrm>
            <a:off x="5805714" y="6286515"/>
            <a:ext cx="6966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0" y="0"/>
            <a:ext cx="12192000" cy="6858000"/>
          </a:xfrm>
        </p:spPr>
        <p:txBody>
          <a:bodyPr>
            <a:normAutofit/>
          </a:bodyPr>
          <a:lstStyle/>
          <a:p>
            <a:pPr marL="0" indent="0">
              <a:buNone/>
            </a:pPr>
            <a:endParaRPr lang="zh-CN" altLang="en-US" sz="4400" dirty="0"/>
          </a:p>
        </p:txBody>
      </p:sp>
      <p:graphicFrame>
        <p:nvGraphicFramePr>
          <p:cNvPr id="3" name="表格 3"/>
          <p:cNvGraphicFramePr>
            <a:graphicFrameLocks noGrp="1"/>
          </p:cNvGraphicFramePr>
          <p:nvPr/>
        </p:nvGraphicFramePr>
        <p:xfrm>
          <a:off x="0" y="0"/>
          <a:ext cx="12192000" cy="7385425"/>
        </p:xfrm>
        <a:graphic>
          <a:graphicData uri="http://schemas.openxmlformats.org/drawingml/2006/table">
            <a:tbl>
              <a:tblPr firstRow="1" bandRow="1">
                <a:tableStyleId>{7DF18680-E054-41AD-8BC1-D1AEF772440D}</a:tableStyleId>
              </a:tblPr>
              <a:tblGrid>
                <a:gridCol w="6096000"/>
                <a:gridCol w="6096000"/>
              </a:tblGrid>
              <a:tr h="764147">
                <a:tc>
                  <a:txBody>
                    <a:bodyPr/>
                    <a:lstStyle/>
                    <a:p>
                      <a:pPr marL="0" algn="ctr" defTabSz="914400" rtl="0" eaLnBrk="1" latinLnBrk="0" hangingPunct="1"/>
                      <a:r>
                        <a:rPr lang="zh-CN" altLang="en-US" sz="3600" b="1" kern="1200" dirty="0">
                          <a:solidFill>
                            <a:schemeClr val="lt1"/>
                          </a:solidFill>
                          <a:latin typeface="+mn-lt"/>
                          <a:ea typeface="+mn-ea"/>
                          <a:cs typeface="+mn-cs"/>
                        </a:rPr>
                        <a:t>原文伏笔</a:t>
                      </a:r>
                      <a:endParaRPr lang="zh-CN" altLang="en-US" sz="3600" b="1" kern="1200" dirty="0">
                        <a:solidFill>
                          <a:schemeClr val="lt1"/>
                        </a:solidFill>
                        <a:latin typeface="+mn-lt"/>
                        <a:ea typeface="+mn-ea"/>
                        <a:cs typeface="+mn-cs"/>
                      </a:endParaRPr>
                    </a:p>
                  </a:txBody>
                  <a:tcPr anchor="ctr"/>
                </a:tc>
                <a:tc>
                  <a:txBody>
                    <a:bodyPr/>
                    <a:lstStyle/>
                    <a:p>
                      <a:pPr marL="457200" lvl="1" algn="ctr" defTabSz="914400" rtl="0" eaLnBrk="1" latinLnBrk="0" hangingPunct="1"/>
                      <a:r>
                        <a:rPr lang="zh-CN" altLang="en-US" sz="3600" b="1" kern="1200" dirty="0">
                          <a:solidFill>
                            <a:schemeClr val="lt1"/>
                          </a:solidFill>
                          <a:latin typeface="+mn-lt"/>
                          <a:ea typeface="+mn-ea"/>
                          <a:cs typeface="+mn-cs"/>
                        </a:rPr>
                        <a:t>后文可能的对照</a:t>
                      </a:r>
                      <a:endParaRPr lang="zh-CN" altLang="en-US" sz="3600" b="1" kern="1200" dirty="0">
                        <a:solidFill>
                          <a:schemeClr val="lt1"/>
                        </a:solidFill>
                        <a:latin typeface="+mn-lt"/>
                        <a:ea typeface="+mn-ea"/>
                        <a:cs typeface="+mn-cs"/>
                      </a:endParaRPr>
                    </a:p>
                  </a:txBody>
                  <a:tcPr anchor="ctr"/>
                </a:tc>
              </a:tr>
              <a:tr h="0">
                <a:tc>
                  <a:txBody>
                    <a:bodyPr/>
                    <a:lstStyle/>
                    <a:p>
                      <a:pPr>
                        <a:lnSpc>
                          <a:spcPct val="90000"/>
                        </a:lnSpc>
                      </a:pPr>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We were both thrilled by the breathtaking landscape. The plum trees in the backyard were ripe with fruit, while millions of wildflowers colored the valley…….</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nSpc>
                          <a:spcPct val="90000"/>
                        </a:lnSpc>
                      </a:pPr>
                      <a:r>
                        <a:rPr lang="zh-CN" altLang="en-US" sz="2400" b="0" dirty="0">
                          <a:latin typeface="微软雅黑" panose="020B0503020204020204" pitchFamily="34" charset="-122"/>
                          <a:ea typeface="微软雅黑" panose="020B0503020204020204" pitchFamily="34" charset="-122"/>
                        </a:rPr>
                        <a:t>如此美景，在龙卷风后会是怎样的一番景象呢？例如：</a:t>
                      </a:r>
                      <a:r>
                        <a:rPr lang="en-US" altLang="zh-CN" sz="2400" kern="12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lie in ruins, broken/cracked windows, bricks like autumn leaves scattered everywhere.</a:t>
                      </a:r>
                      <a:endParaRPr lang="en-US" altLang="zh-CN" sz="2400" kern="12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tr>
              <a:tr h="1098302">
                <a:tc>
                  <a:txBody>
                    <a:bodyPr/>
                    <a:lstStyle/>
                    <a:p>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Grandma prepared delicious lunch including her special </a:t>
                      </a:r>
                      <a:r>
                        <a:rPr lang="en-US" altLang="zh-CN" sz="2400" b="1" kern="1200" dirty="0">
                          <a:solidFill>
                            <a:srgbClr val="0066CC"/>
                          </a:solidFill>
                          <a:effectLst/>
                          <a:latin typeface="Times New Roman" panose="02020603050405020304" pitchFamily="18" charset="0"/>
                          <a:ea typeface="+mn-ea"/>
                          <a:cs typeface="Times New Roman" panose="02020603050405020304" pitchFamily="18" charset="0"/>
                        </a:rPr>
                        <a:t>homemade apple jam</a:t>
                      </a:r>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 which was my favorite. Seeing my greedy eyes, grandma said “Take some when you leave, and I’ve got plenty stored in the </a:t>
                      </a:r>
                      <a:r>
                        <a:rPr lang="en-US" altLang="zh-CN" sz="2400" b="1" kern="1200" dirty="0">
                          <a:solidFill>
                            <a:srgbClr val="0066CC"/>
                          </a:solidFill>
                          <a:effectLst/>
                          <a:latin typeface="Times New Roman" panose="02020603050405020304" pitchFamily="18" charset="0"/>
                          <a:ea typeface="+mn-ea"/>
                          <a:cs typeface="Times New Roman" panose="02020603050405020304" pitchFamily="18" charset="0"/>
                        </a:rPr>
                        <a:t>cellar (</a:t>
                      </a:r>
                      <a:r>
                        <a:rPr lang="zh-CN" altLang="en-US" sz="2400" b="1" kern="1200" dirty="0">
                          <a:solidFill>
                            <a:srgbClr val="0066CC"/>
                          </a:solidFill>
                          <a:effectLst/>
                          <a:latin typeface="Times New Roman" panose="02020603050405020304" pitchFamily="18" charset="0"/>
                          <a:ea typeface="+mn-ea"/>
                          <a:cs typeface="Times New Roman" panose="02020603050405020304" pitchFamily="18" charset="0"/>
                        </a:rPr>
                        <a:t>地窖</a:t>
                      </a:r>
                      <a:r>
                        <a:rPr lang="en-US" altLang="zh-CN" sz="2400" b="1" kern="1200" dirty="0">
                          <a:solidFill>
                            <a:srgbClr val="0066CC"/>
                          </a:solidFill>
                          <a:effectLst/>
                          <a:latin typeface="Times New Roman" panose="02020603050405020304" pitchFamily="18" charset="0"/>
                          <a:ea typeface="+mn-ea"/>
                          <a:cs typeface="Times New Roman" panose="02020603050405020304" pitchFamily="18" charset="0"/>
                        </a:rPr>
                        <a:t>) </a:t>
                      </a:r>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 </a:t>
                      </a:r>
                      <a:endParaRPr lang="zh-CN" alt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dirty="0">
                          <a:latin typeface="微软雅黑" panose="020B0503020204020204" pitchFamily="34" charset="-122"/>
                          <a:ea typeface="微软雅黑" panose="020B0503020204020204" pitchFamily="34" charset="-122"/>
                        </a:rPr>
                        <a:t>逃回奶奶家后，地窖</a:t>
                      </a:r>
                      <a:r>
                        <a:rPr lang="en-US" altLang="zh-CN" sz="2400" b="0" dirty="0">
                          <a:latin typeface="微软雅黑" panose="020B0503020204020204" pitchFamily="34" charset="-122"/>
                          <a:ea typeface="微软雅黑" panose="020B0503020204020204" pitchFamily="34" charset="-122"/>
                        </a:rPr>
                        <a:t>cellar</a:t>
                      </a:r>
                      <a:r>
                        <a:rPr lang="zh-CN" altLang="en-US" sz="2400" b="0" dirty="0">
                          <a:latin typeface="微软雅黑" panose="020B0503020204020204" pitchFamily="34" charset="-122"/>
                          <a:ea typeface="微软雅黑" panose="020B0503020204020204" pitchFamily="34" charset="-122"/>
                        </a:rPr>
                        <a:t>可否用上？</a:t>
                      </a:r>
                      <a:endParaRPr lang="en-US" altLang="zh-CN" sz="24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dirty="0">
                          <a:latin typeface="微软雅黑" panose="020B0503020204020204" pitchFamily="34" charset="-122"/>
                          <a:ea typeface="微软雅黑" panose="020B0503020204020204" pitchFamily="34" charset="-122"/>
                        </a:rPr>
                        <a:t>“我”喜欢的</a:t>
                      </a:r>
                      <a:r>
                        <a:rPr lang="en-US" altLang="zh-CN" sz="2400" b="0" dirty="0">
                          <a:latin typeface="微软雅黑" panose="020B0503020204020204" pitchFamily="34" charset="-122"/>
                          <a:ea typeface="微软雅黑" panose="020B0503020204020204" pitchFamily="34" charset="-122"/>
                        </a:rPr>
                        <a:t>apple jam</a:t>
                      </a:r>
                      <a:r>
                        <a:rPr lang="zh-CN" altLang="en-US" sz="2400" b="0" dirty="0">
                          <a:latin typeface="微软雅黑" panose="020B0503020204020204" pitchFamily="34" charset="-122"/>
                          <a:ea typeface="微软雅黑" panose="020B0503020204020204" pitchFamily="34" charset="-122"/>
                        </a:rPr>
                        <a:t>还会出现吗？</a:t>
                      </a:r>
                      <a:endParaRPr lang="zh-CN" altLang="en-US" dirty="0">
                        <a:latin typeface="微软雅黑" panose="020B0503020204020204" pitchFamily="34" charset="-122"/>
                        <a:ea typeface="微软雅黑" panose="020B0503020204020204" pitchFamily="34" charset="-122"/>
                      </a:endParaRPr>
                    </a:p>
                  </a:txBody>
                  <a:tcPr anchor="ctr"/>
                </a:tc>
              </a:tr>
              <a:tr h="0">
                <a:tc>
                  <a:txBody>
                    <a:bodyPr/>
                    <a:lstStyle/>
                    <a:p>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 take her </a:t>
                      </a:r>
                      <a:r>
                        <a:rPr lang="en-US" altLang="zh-CN" sz="2400" b="1" kern="1200" dirty="0">
                          <a:solidFill>
                            <a:srgbClr val="0066CC"/>
                          </a:solidFill>
                          <a:effectLst/>
                          <a:latin typeface="Times New Roman" panose="02020603050405020304" pitchFamily="18" charset="0"/>
                          <a:ea typeface="+mn-ea"/>
                          <a:cs typeface="Times New Roman" panose="02020603050405020304" pitchFamily="18" charset="0"/>
                        </a:rPr>
                        <a:t>homemade wooden boat </a:t>
                      </a:r>
                      <a:endParaRPr lang="zh-CN" altLang="en-US" sz="2400" b="1" kern="1200" dirty="0">
                        <a:solidFill>
                          <a:srgbClr val="0066CC"/>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latin typeface="微软雅黑" panose="020B0503020204020204" pitchFamily="34" charset="-122"/>
                          <a:ea typeface="微软雅黑" panose="020B0503020204020204" pitchFamily="34" charset="-122"/>
                        </a:rPr>
                        <a:t>homemade wooden boat</a:t>
                      </a:r>
                      <a:r>
                        <a:rPr lang="zh-CN" altLang="en-US" sz="2400" b="0" dirty="0">
                          <a:latin typeface="微软雅黑" panose="020B0503020204020204" pitchFamily="34" charset="-122"/>
                          <a:ea typeface="微软雅黑" panose="020B0503020204020204" pitchFamily="34" charset="-122"/>
                        </a:rPr>
                        <a:t> 还会出现吗？在逃生时是否重要？</a:t>
                      </a:r>
                      <a:endParaRPr lang="zh-CN" altLang="en-US" sz="2400" dirty="0">
                        <a:latin typeface="微软雅黑" panose="020B0503020204020204" pitchFamily="34" charset="-122"/>
                        <a:ea typeface="微软雅黑" panose="020B0503020204020204" pitchFamily="34" charset="-122"/>
                      </a:endParaRPr>
                    </a:p>
                    <a:p>
                      <a:endParaRPr lang="zh-CN" altLang="en-US" dirty="0"/>
                    </a:p>
                  </a:txBody>
                  <a:tcPr anchor="ctr"/>
                </a:tc>
              </a:tr>
              <a:tr h="81496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Dad murmured. “</a:t>
                      </a:r>
                      <a:r>
                        <a:rPr lang="en-US" altLang="zh-CN" sz="2400" b="1" kern="1200" dirty="0">
                          <a:solidFill>
                            <a:srgbClr val="0066CC"/>
                          </a:solidFill>
                          <a:effectLst/>
                          <a:latin typeface="Times New Roman" panose="02020603050405020304" pitchFamily="18" charset="0"/>
                          <a:ea typeface="+mn-ea"/>
                          <a:cs typeface="Times New Roman" panose="02020603050405020304" pitchFamily="18" charset="0"/>
                        </a:rPr>
                        <a:t>It feels like we’re on an adventure,</a:t>
                      </a:r>
                      <a:r>
                        <a:rPr lang="en-US" altLang="zh-CN" sz="2400" kern="1200" dirty="0">
                          <a:solidFill>
                            <a:schemeClr val="dk1"/>
                          </a:solidFill>
                          <a:effectLst/>
                          <a:latin typeface="Times New Roman" panose="02020603050405020304" pitchFamily="18" charset="0"/>
                          <a:ea typeface="+mn-ea"/>
                          <a:cs typeface="Times New Roman" panose="02020603050405020304" pitchFamily="18" charset="0"/>
                        </a:rPr>
                        <a:t>” I added. “It’s been so much fun!”</a:t>
                      </a:r>
                      <a:endParaRPr lang="zh-CN" altLang="zh-CN" sz="24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zh-CN" altLang="en-US" dirty="0"/>
                    </a:p>
                  </a:txBody>
                  <a:tcPr/>
                </a:tc>
                <a:tc>
                  <a:txBody>
                    <a:bodyPr/>
                    <a:lstStyle/>
                    <a:p>
                      <a:r>
                        <a:rPr lang="zh-CN" altLang="en-US" sz="2400" b="0" kern="1200" dirty="0">
                          <a:solidFill>
                            <a:schemeClr val="dk1"/>
                          </a:solidFill>
                          <a:latin typeface="微软雅黑" panose="020B0503020204020204" pitchFamily="34" charset="-122"/>
                          <a:ea typeface="微软雅黑" panose="020B0503020204020204" pitchFamily="34" charset="-122"/>
                          <a:cs typeface="+mn-cs"/>
                        </a:rPr>
                        <a:t>爸爸一语成谶，后文还会有交代吗？</a:t>
                      </a:r>
                      <a:endParaRPr lang="zh-CN" altLang="en-US" sz="2400" b="0" kern="1200" dirty="0">
                        <a:solidFill>
                          <a:schemeClr val="dk1"/>
                        </a:solidFill>
                        <a:latin typeface="微软雅黑" panose="020B0503020204020204" pitchFamily="34" charset="-122"/>
                        <a:ea typeface="微软雅黑" panose="020B0503020204020204" pitchFamily="34" charset="-122"/>
                        <a:cs typeface="+mn-cs"/>
                      </a:endParaRPr>
                    </a:p>
                  </a:txBody>
                  <a:tcPr anchor="ctr"/>
                </a:tc>
              </a:tr>
              <a:tr h="1098302">
                <a:tc>
                  <a:txBody>
                    <a:bodyPr/>
                    <a:lstStyle/>
                    <a:p>
                      <a:pPr algn="ctr"/>
                      <a:r>
                        <a:rPr lang="en-US" altLang="zh-CN" sz="2800" b="1" dirty="0"/>
                        <a:t>……</a:t>
                      </a:r>
                      <a:endParaRPr lang="zh-CN" altLang="en-US" sz="2800" b="1" dirty="0"/>
                    </a:p>
                  </a:txBody>
                  <a:tcPr/>
                </a:tc>
                <a:tc>
                  <a:txBody>
                    <a:bodyPr/>
                    <a:lstStyle/>
                    <a:p>
                      <a:pPr algn="ctr"/>
                      <a:r>
                        <a:rPr lang="en-US" altLang="zh-CN" sz="2800" b="1" dirty="0"/>
                        <a:t>……</a:t>
                      </a:r>
                      <a:endParaRPr lang="zh-CN" altLang="en-US" sz="2800" b="1" dirty="0"/>
                    </a:p>
                  </a:txBody>
                  <a:tcPr/>
                </a:tc>
              </a:tr>
            </a:tbl>
          </a:graphicData>
        </a:graphic>
      </p:graphicFrame>
      <p:sp>
        <p:nvSpPr>
          <p:cNvPr id="4" name="文本框 3"/>
          <p:cNvSpPr txBox="1"/>
          <p:nvPr/>
        </p:nvSpPr>
        <p:spPr>
          <a:xfrm>
            <a:off x="-90715" y="0"/>
            <a:ext cx="1157514" cy="584775"/>
          </a:xfrm>
          <a:prstGeom prst="rect">
            <a:avLst/>
          </a:prstGeom>
          <a:noFill/>
        </p:spPr>
        <p:txBody>
          <a:bodyPr wrap="square">
            <a:spAutoFit/>
          </a:bodyPr>
          <a:lstStyle/>
          <a:p>
            <a:pPr marL="0" indent="0" algn="l">
              <a:buNone/>
            </a:pPr>
            <a:r>
              <a:rPr lang="zh-CN" altLang="en-US" sz="3200"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伏笔</a:t>
            </a:r>
            <a:endParaRPr lang="zh-CN" altLang="zh-CN" sz="3200" kern="100" dirty="0">
              <a:effectLst/>
              <a:highlight>
                <a:srgbClr val="FFFF00"/>
              </a:highligh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2000" cy="6858000"/>
          </a:xfrm>
        </p:spPr>
        <p:txBody>
          <a:bodyPr>
            <a:normAutofit/>
          </a:bodyPr>
          <a:lstStyle/>
          <a:p>
            <a:pPr marL="0" lvl="0" indent="0" algn="just">
              <a:buNone/>
            </a:pPr>
            <a:r>
              <a:rPr lang="en-US" altLang="zh-CN" sz="2800"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Step3:</a:t>
            </a:r>
            <a:r>
              <a:rPr lang="zh-CN" altLang="zh-CN"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认真研读两个段首提示句，分析内在逻辑</a:t>
            </a:r>
            <a:r>
              <a:rPr lang="en-US" altLang="zh-CN"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a:t>
            </a:r>
            <a:r>
              <a:rPr lang="zh-CN" altLang="zh-CN"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第二段首句暗示了第一段内容</a:t>
            </a:r>
            <a:r>
              <a:rPr lang="en-US" altLang="zh-CN"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a:t>
            </a:r>
            <a:r>
              <a:rPr lang="zh-CN" altLang="en-US"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，合理规划情节</a:t>
            </a:r>
            <a:r>
              <a:rPr lang="zh-CN" altLang="zh-CN"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a:t>
            </a:r>
            <a:endParaRPr lang="zh-CN" altLang="zh-CN" b="1" kern="100" dirty="0">
              <a:effectLst/>
              <a:highlight>
                <a:srgbClr val="FFFF00"/>
              </a:highligh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200" b="1" u="sng" kern="100" dirty="0">
                <a:effectLst/>
                <a:latin typeface="微软雅黑" panose="020B0503020204020204" pitchFamily="34" charset="-122"/>
                <a:ea typeface="宋体" panose="02010600030101010101" pitchFamily="2" charset="-122"/>
                <a:cs typeface="微软雅黑" panose="020B0503020204020204" pitchFamily="34" charset="-122"/>
              </a:rPr>
              <a:t>Para1</a:t>
            </a:r>
            <a:r>
              <a:rPr lang="zh-CN" altLang="zh-CN" sz="3200" b="1" u="sng" kern="100" dirty="0">
                <a:effectLst/>
                <a:latin typeface="Calibri" panose="020F0502020204030204" pitchFamily="34" charset="0"/>
                <a:ea typeface="微软雅黑" panose="020B0503020204020204" pitchFamily="34" charset="-122"/>
                <a:cs typeface="微软雅黑" panose="020B0503020204020204" pitchFamily="34" charset="-122"/>
              </a:rPr>
              <a:t>：</a:t>
            </a:r>
            <a:r>
              <a:rPr lang="en-US" altLang="zh-CN" sz="3200" b="1" u="sng" kern="100" dirty="0">
                <a:effectLst/>
                <a:latin typeface="Times New Roman" panose="02020603050405020304" pitchFamily="18" charset="0"/>
                <a:ea typeface="宋体" panose="02010600030101010101" pitchFamily="2" charset="-122"/>
                <a:cs typeface="Times New Roman" panose="02020603050405020304" pitchFamily="18" charset="0"/>
              </a:rPr>
              <a:t>There was no time to think. We rowed as fast as we could. </a:t>
            </a:r>
            <a:endParaRPr lang="en-US" altLang="zh-CN" sz="3200" b="1" u="sng"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514350" algn="just">
              <a:buFont typeface="+mj-ea"/>
              <a:buAutoNum type="circleNumDbPlain"/>
            </a:pP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雷电大作，风雨交加。</a:t>
            </a:r>
            <a:r>
              <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514350" indent="-514350" algn="just">
              <a:buFont typeface="+mj-ea"/>
              <a:buAutoNum type="circleNumDbPlain"/>
            </a:pP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我和爸爸克服困难，奋力划船。（我的情况</a:t>
            </a:r>
            <a:r>
              <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爸爸的情况）</a:t>
            </a:r>
            <a:endPar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514350" indent="-514350" algn="just">
              <a:buFont typeface="+mj-ea"/>
              <a:buAutoNum type="circleNumDbPlain"/>
            </a:pP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我们终于成功赶回奶奶家。</a:t>
            </a:r>
            <a:endPar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endParaRPr lang="en-US" altLang="zh-CN" sz="32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3200" b="1" u="sng" kern="100" dirty="0">
                <a:effectLst/>
                <a:latin typeface="微软雅黑" panose="020B0503020204020204" pitchFamily="34" charset="-122"/>
                <a:ea typeface="宋体" panose="02010600030101010101" pitchFamily="2" charset="-122"/>
                <a:cs typeface="微软雅黑" panose="020B0503020204020204" pitchFamily="34" charset="-122"/>
              </a:rPr>
              <a:t>Para2: </a:t>
            </a:r>
            <a:r>
              <a:rPr lang="en-US" altLang="zh-CN" sz="3200" b="1" u="sng" kern="100" dirty="0">
                <a:effectLst/>
                <a:latin typeface="Times New Roman" panose="02020603050405020304" pitchFamily="18" charset="0"/>
                <a:ea typeface="宋体" panose="02010600030101010101" pitchFamily="2" charset="-122"/>
                <a:cs typeface="Times New Roman" panose="02020603050405020304" pitchFamily="18" charset="0"/>
              </a:rPr>
              <a:t>Grandma opened the door for us.</a:t>
            </a:r>
            <a:endParaRPr lang="en-US" altLang="zh-CN" sz="3200" b="1" u="sng"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514350" algn="just">
              <a:buFont typeface="+mj-ea"/>
              <a:buAutoNum type="circleNumDbPlain"/>
            </a:pP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全家人一起躲避龙卷风。</a:t>
            </a:r>
            <a:r>
              <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514350" indent="-514350" algn="just">
              <a:buFont typeface="+mj-ea"/>
              <a:buAutoNum type="circleNumDbPlain"/>
            </a:pP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龙卷风终于过去</a:t>
            </a:r>
            <a:r>
              <a:rPr lang="zh-CN" altLang="en-US" sz="3200" b="1"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3200" b="1" kern="100" dirty="0">
              <a:latin typeface="Times New Roman" panose="02020603050405020304" pitchFamily="18" charset="0"/>
              <a:ea typeface="宋体" panose="02010600030101010101" pitchFamily="2" charset="-122"/>
              <a:cs typeface="Times New Roman" panose="02020603050405020304" pitchFamily="18" charset="0"/>
            </a:endParaRPr>
          </a:p>
          <a:p>
            <a:pPr marL="514350" indent="-514350" algn="just">
              <a:buFont typeface="+mj-ea"/>
              <a:buAutoNum type="circleNumDbPlain"/>
            </a:pPr>
            <a:r>
              <a:rPr lang="zh-CN" altLang="en-US" sz="3200" kern="100" dirty="0">
                <a:latin typeface="微软雅黑" panose="020B0503020204020204" pitchFamily="34" charset="-122"/>
                <a:ea typeface="微软雅黑" panose="020B0503020204020204" pitchFamily="34" charset="-122"/>
                <a:cs typeface="Times New Roman" panose="02020603050405020304" pitchFamily="18" charset="0"/>
              </a:rPr>
              <a:t>家人之间的感情升华。</a:t>
            </a:r>
            <a:r>
              <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32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buNone/>
            </a:pP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49029" y="3614056"/>
            <a:ext cx="4542971" cy="32439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08857"/>
            <a:ext cx="12192000" cy="6858000"/>
          </a:xfrm>
        </p:spPr>
        <p:txBody>
          <a:bodyPr>
            <a:normAutofit fontScale="92500" lnSpcReduction="10000"/>
          </a:bodyPr>
          <a:lstStyle/>
          <a:p>
            <a:pPr marL="0" indent="0">
              <a:buNone/>
            </a:pPr>
            <a:r>
              <a:rPr lang="en-US" altLang="zh-CN" sz="3200"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Step4 </a:t>
            </a:r>
            <a:r>
              <a:rPr lang="zh-CN" altLang="en-US" sz="3200" b="1" kern="100" dirty="0">
                <a:effectLst/>
                <a:highlight>
                  <a:srgbClr val="FFFF00"/>
                </a:highlight>
                <a:latin typeface="Calibri" panose="020F0502020204030204" pitchFamily="34" charset="0"/>
                <a:ea typeface="微软雅黑" panose="020B0503020204020204" pitchFamily="34" charset="-122"/>
                <a:cs typeface="微软雅黑" panose="020B0503020204020204" pitchFamily="34" charset="-122"/>
              </a:rPr>
              <a:t>语言素材</a:t>
            </a:r>
            <a:endParaRPr lang="en-US" altLang="zh-CN" sz="3000" b="1" dirty="0">
              <a:highlight>
                <a:srgbClr val="FFFF00"/>
              </a:highlight>
            </a:endParaRPr>
          </a:p>
          <a:p>
            <a:pPr marL="0" indent="0">
              <a:buNone/>
            </a:pPr>
            <a:r>
              <a:rPr lang="en-US" altLang="zh-CN" sz="3500" b="1" dirty="0">
                <a:solidFill>
                  <a:srgbClr val="0066CC"/>
                </a:solidFill>
              </a:rPr>
              <a:t>para1:</a:t>
            </a:r>
            <a:r>
              <a:rPr lang="zh-CN" altLang="en-US" sz="3500" b="1" dirty="0">
                <a:solidFill>
                  <a:srgbClr val="0066CC"/>
                </a:solidFill>
              </a:rPr>
              <a:t>龙卷风场面描写</a:t>
            </a:r>
            <a:endParaRPr lang="en-US" altLang="zh-CN" sz="3500" b="1" dirty="0">
              <a:solidFill>
                <a:srgbClr val="0066CC"/>
              </a:solidFill>
            </a:endParaRPr>
          </a:p>
          <a:p>
            <a:pPr marL="514350" indent="-514350">
              <a:buFont typeface="+mj-ea"/>
              <a:buAutoNum type="circleNumDbPlain"/>
            </a:pPr>
            <a:r>
              <a:rPr lang="zh-CN" altLang="en-US" sz="3000" b="1" dirty="0"/>
              <a:t>寒风：</a:t>
            </a:r>
            <a:r>
              <a:rPr lang="en-US" altLang="zh-CN" sz="3000" b="1" dirty="0"/>
              <a:t>chilly / biting/ sharp/ howling/ roaring/ freezing/icy wind</a:t>
            </a:r>
            <a:endParaRPr lang="en-US" altLang="zh-CN" sz="3000" b="1" dirty="0"/>
          </a:p>
          <a:p>
            <a:pPr marL="514350" indent="-514350">
              <a:buFont typeface="+mj-ea"/>
              <a:buAutoNum type="circleNumDbPlain"/>
            </a:pPr>
            <a:r>
              <a:rPr lang="zh-CN" altLang="en-US" sz="3000" b="1" dirty="0"/>
              <a:t>天上：</a:t>
            </a:r>
            <a:r>
              <a:rPr lang="en-US" altLang="zh-CN" sz="3000" b="1" dirty="0"/>
              <a:t>beat against</a:t>
            </a:r>
            <a:r>
              <a:rPr lang="zh-CN" altLang="en-US" sz="3000" b="1" dirty="0"/>
              <a:t>拍打</a:t>
            </a:r>
            <a:r>
              <a:rPr lang="en-US" altLang="zh-CN" sz="3000" b="1" dirty="0"/>
              <a:t>      pour down </a:t>
            </a:r>
            <a:r>
              <a:rPr lang="zh-CN" altLang="en-US" sz="3000" b="1" dirty="0"/>
              <a:t>倾盆   </a:t>
            </a:r>
            <a:r>
              <a:rPr lang="en-US" altLang="zh-CN" sz="3000" b="1" dirty="0"/>
              <a:t>furious wind </a:t>
            </a:r>
            <a:r>
              <a:rPr lang="zh-CN" altLang="en-US" sz="3000" b="1" dirty="0"/>
              <a:t>怒风</a:t>
            </a:r>
            <a:endParaRPr lang="en-US" altLang="zh-CN" sz="3000" b="1" dirty="0"/>
          </a:p>
          <a:p>
            <a:pPr marL="0" indent="0">
              <a:buNone/>
            </a:pPr>
            <a:r>
              <a:rPr lang="en-US" altLang="zh-CN" sz="3000" b="1" dirty="0"/>
              <a:t>                Black clouds </a:t>
            </a:r>
            <a:r>
              <a:rPr lang="en-US" altLang="zh-CN" sz="3000" b="1" dirty="0">
                <a:solidFill>
                  <a:srgbClr val="C00000"/>
                </a:solidFill>
              </a:rPr>
              <a:t>rolled</a:t>
            </a:r>
            <a:r>
              <a:rPr lang="en-US" altLang="zh-CN" sz="3000" b="1" dirty="0"/>
              <a:t> overhead. </a:t>
            </a:r>
            <a:r>
              <a:rPr lang="zh-CN" altLang="en-US" sz="3000" b="1" dirty="0"/>
              <a:t>乌云翻滚</a:t>
            </a:r>
            <a:endParaRPr lang="en-US" altLang="zh-CN" sz="3000" b="1" dirty="0"/>
          </a:p>
          <a:p>
            <a:pPr marL="0" indent="0">
              <a:buNone/>
            </a:pPr>
            <a:r>
              <a:rPr lang="en-US" altLang="zh-CN" sz="3000" b="1" dirty="0"/>
              <a:t>                The thunder </a:t>
            </a:r>
            <a:r>
              <a:rPr lang="en-US" altLang="zh-CN" sz="3000" b="1" dirty="0">
                <a:solidFill>
                  <a:srgbClr val="C00000"/>
                </a:solidFill>
              </a:rPr>
              <a:t>was accompanied with </a:t>
            </a:r>
            <a:r>
              <a:rPr lang="en-US" altLang="zh-CN" sz="3000" b="1" dirty="0"/>
              <a:t>lightning  </a:t>
            </a:r>
            <a:r>
              <a:rPr lang="zh-CN" altLang="en-US" sz="3000" b="1" dirty="0"/>
              <a:t>雷电交加</a:t>
            </a:r>
            <a:endParaRPr lang="zh-CN" altLang="en-US" sz="3000" b="1" dirty="0"/>
          </a:p>
          <a:p>
            <a:pPr marL="0" indent="0">
              <a:buNone/>
            </a:pPr>
            <a:r>
              <a:rPr lang="zh-CN" altLang="en-US" sz="3000" b="1" dirty="0"/>
              <a:t>                </a:t>
            </a:r>
            <a:r>
              <a:rPr lang="en-US" altLang="zh-CN" sz="3000" b="1" dirty="0">
                <a:solidFill>
                  <a:srgbClr val="C00000"/>
                </a:solidFill>
              </a:rPr>
              <a:t>A flash of </a:t>
            </a:r>
            <a:r>
              <a:rPr lang="en-US" altLang="zh-CN" sz="3000" b="1" dirty="0"/>
              <a:t>lightning </a:t>
            </a:r>
            <a:r>
              <a:rPr lang="en-US" altLang="zh-CN" sz="3000" b="1" dirty="0">
                <a:solidFill>
                  <a:srgbClr val="C00000"/>
                </a:solidFill>
              </a:rPr>
              <a:t>swept across </a:t>
            </a:r>
            <a:r>
              <a:rPr lang="en-US" altLang="zh-CN" sz="3000" b="1" dirty="0"/>
              <a:t>the sky. </a:t>
            </a:r>
            <a:r>
              <a:rPr lang="zh-CN" altLang="en-US" sz="3000" b="1" dirty="0"/>
              <a:t>一道闪电划过天空</a:t>
            </a:r>
            <a:endParaRPr lang="zh-CN" altLang="en-US" sz="3000" b="1" dirty="0"/>
          </a:p>
          <a:p>
            <a:pPr marL="0" indent="0">
              <a:buNone/>
            </a:pPr>
            <a:r>
              <a:rPr lang="zh-CN" altLang="en-US" sz="3000" b="1" dirty="0"/>
              <a:t>                </a:t>
            </a:r>
            <a:r>
              <a:rPr lang="en-US" altLang="zh-CN" sz="3000" b="1" dirty="0"/>
              <a:t>A flash of lightning </a:t>
            </a:r>
            <a:r>
              <a:rPr lang="en-US" altLang="zh-CN" sz="3000" b="1" dirty="0">
                <a:solidFill>
                  <a:srgbClr val="C00000"/>
                </a:solidFill>
              </a:rPr>
              <a:t>lit up </a:t>
            </a:r>
            <a:r>
              <a:rPr lang="en-US" altLang="zh-CN" sz="3000" b="1" dirty="0"/>
              <a:t>the whole sky. </a:t>
            </a:r>
            <a:r>
              <a:rPr lang="zh-CN" altLang="en-US" sz="3000" b="1" dirty="0"/>
              <a:t>一道闪电照亮天空</a:t>
            </a:r>
            <a:endParaRPr lang="zh-CN" altLang="en-US" sz="3000" b="1" dirty="0"/>
          </a:p>
          <a:p>
            <a:pPr marL="0" indent="0">
              <a:buNone/>
            </a:pPr>
            <a:r>
              <a:rPr lang="zh-CN" altLang="en-US" sz="3000" b="1" dirty="0"/>
              <a:t>                </a:t>
            </a:r>
            <a:r>
              <a:rPr lang="en-US" altLang="zh-CN" sz="3000" b="1" dirty="0"/>
              <a:t>The thunder roared and the lightning flashed. </a:t>
            </a:r>
            <a:r>
              <a:rPr lang="zh-CN" altLang="en-US" sz="3000" b="1" dirty="0"/>
              <a:t>电闪雷鸣</a:t>
            </a:r>
            <a:endParaRPr lang="en-US" altLang="zh-CN" sz="3000" b="1" dirty="0"/>
          </a:p>
          <a:p>
            <a:pPr marL="514350" indent="-514350">
              <a:buFont typeface="+mj-ea"/>
              <a:buAutoNum type="circleNumDbPlain" startAt="3"/>
            </a:pPr>
            <a:r>
              <a:rPr lang="zh-CN" altLang="en-US" sz="3000" b="1" dirty="0"/>
              <a:t>船：</a:t>
            </a:r>
            <a:r>
              <a:rPr lang="en-US" altLang="zh-CN" sz="3000" b="1" dirty="0"/>
              <a:t>paddle</a:t>
            </a:r>
            <a:r>
              <a:rPr lang="zh-CN" altLang="en-US" sz="3000" b="1" dirty="0"/>
              <a:t>船桨    </a:t>
            </a:r>
            <a:r>
              <a:rPr lang="en-US" altLang="zh-CN" sz="3000" b="1" dirty="0"/>
              <a:t>oar</a:t>
            </a:r>
            <a:r>
              <a:rPr lang="zh-CN" altLang="en-US" sz="3000" b="1" dirty="0"/>
              <a:t>橹     </a:t>
            </a:r>
            <a:r>
              <a:rPr lang="en-US" altLang="zh-CN" sz="3000" b="1" dirty="0"/>
              <a:t>toss/shake/rock</a:t>
            </a:r>
            <a:r>
              <a:rPr lang="zh-CN" altLang="en-US" sz="3000" b="1" dirty="0"/>
              <a:t>颠簸     </a:t>
            </a:r>
            <a:endParaRPr lang="en-US" altLang="zh-CN" sz="3000" b="1" dirty="0"/>
          </a:p>
          <a:p>
            <a:pPr marL="0" indent="0">
              <a:buNone/>
            </a:pPr>
            <a:r>
              <a:rPr lang="en-US" altLang="zh-CN" sz="3000" b="1" dirty="0"/>
              <a:t>             </a:t>
            </a:r>
            <a:r>
              <a:rPr lang="en-US" altLang="zh-CN" sz="3000" b="1" dirty="0">
                <a:solidFill>
                  <a:srgbClr val="C00000"/>
                </a:solidFill>
              </a:rPr>
              <a:t>at the mercy of </a:t>
            </a:r>
            <a:r>
              <a:rPr lang="en-US" altLang="zh-CN" sz="3000" b="1" dirty="0"/>
              <a:t>the storm</a:t>
            </a:r>
            <a:r>
              <a:rPr lang="zh-CN" altLang="en-US" sz="3000" b="1" dirty="0"/>
              <a:t>船在暴风雨中失控</a:t>
            </a:r>
            <a:endParaRPr lang="en-US" altLang="zh-CN" sz="3000" b="1" dirty="0"/>
          </a:p>
          <a:p>
            <a:pPr marL="514350" indent="-514350">
              <a:buFont typeface="+mj-ea"/>
              <a:buAutoNum type="circleNumDbPlain" startAt="4"/>
            </a:pPr>
            <a:r>
              <a:rPr lang="zh-CN" altLang="en-US" sz="3000" b="1" dirty="0"/>
              <a:t>动作：</a:t>
            </a:r>
            <a:r>
              <a:rPr lang="en-US" altLang="zh-CN" sz="3000" b="1" dirty="0"/>
              <a:t>seize/grasp/grab/</a:t>
            </a:r>
            <a:r>
              <a:rPr lang="zh-CN" altLang="en-US" sz="3000" b="1" dirty="0"/>
              <a:t>抓     </a:t>
            </a:r>
            <a:r>
              <a:rPr lang="en-US" altLang="zh-CN" sz="3000" b="1" dirty="0"/>
              <a:t>row</a:t>
            </a:r>
            <a:r>
              <a:rPr lang="zh-CN" altLang="en-US" sz="3000" b="1" dirty="0"/>
              <a:t>划       </a:t>
            </a:r>
            <a:r>
              <a:rPr lang="en-US" altLang="zh-CN" sz="3000" b="1" dirty="0"/>
              <a:t>stumble </a:t>
            </a:r>
            <a:r>
              <a:rPr lang="zh-CN" altLang="en-US" sz="3000" b="1" dirty="0"/>
              <a:t>踉跄 </a:t>
            </a:r>
            <a:endParaRPr lang="en-US" altLang="zh-CN" sz="3000" b="1" dirty="0"/>
          </a:p>
          <a:p>
            <a:pPr marL="0" indent="0">
              <a:buNone/>
            </a:pPr>
            <a:r>
              <a:rPr lang="en-US" altLang="zh-CN" sz="3000" b="1" dirty="0"/>
              <a:t>                stretch out/reach for </a:t>
            </a:r>
            <a:r>
              <a:rPr lang="zh-CN" altLang="en-US" sz="3000" b="1" dirty="0"/>
              <a:t>伸手</a:t>
            </a:r>
            <a:endParaRPr lang="en-US" altLang="zh-CN" sz="3000" b="1" dirty="0"/>
          </a:p>
          <a:p>
            <a:pPr marL="0" indent="0">
              <a:buNone/>
            </a:pPr>
            <a:r>
              <a:rPr lang="en-US" altLang="zh-CN" sz="3000" b="1" dirty="0"/>
              <a:t>                struggle/spare no effort/strive/strain every nerve to do </a:t>
            </a:r>
            <a:r>
              <a:rPr lang="zh-CN" altLang="en-US" sz="3000" b="1" dirty="0"/>
              <a:t>奋力做</a:t>
            </a:r>
            <a:endParaRPr lang="en-US" altLang="zh-CN" sz="3000" b="1" dirty="0"/>
          </a:p>
          <a:p>
            <a:pPr marL="0" indent="0">
              <a:buNone/>
            </a:pPr>
            <a:endParaRPr lang="en-US" altLang="zh-CN" b="1" dirty="0"/>
          </a:p>
          <a:p>
            <a:pPr marL="0" indent="0">
              <a:buNone/>
            </a:pPr>
            <a:endParaRPr lang="en-US" altLang="zh-CN" b="1" dirty="0"/>
          </a:p>
          <a:p>
            <a:pPr marL="0" indent="0">
              <a:buNone/>
            </a:pPr>
            <a:endParaRPr lang="en-US" altLang="zh-CN" b="1" dirty="0"/>
          </a:p>
          <a:p>
            <a:pPr marL="0" indent="0">
              <a:buNone/>
            </a:pPr>
            <a:endParaRPr lang="en-US" altLang="zh-CN" b="1" dirty="0"/>
          </a:p>
          <a:p>
            <a:pPr marL="0" indent="0">
              <a:buNone/>
            </a:pPr>
            <a:endParaRPr lang="en-US" altLang="zh-CN"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11250</Words>
  <Application>WPS 演示</Application>
  <PresentationFormat>宽屏</PresentationFormat>
  <Paragraphs>258</Paragraphs>
  <Slides>23</Slides>
  <Notes>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vt:lpstr>
      <vt:lpstr>宋体</vt:lpstr>
      <vt:lpstr>Wingdings</vt:lpstr>
      <vt:lpstr>华文楷体</vt:lpstr>
      <vt:lpstr>Calibri</vt:lpstr>
      <vt:lpstr>微软雅黑</vt:lpstr>
      <vt:lpstr>Times New Roman</vt:lpstr>
      <vt:lpstr>等线 Light</vt:lpstr>
      <vt:lpstr>Arial Unicode MS</vt:lpstr>
      <vt:lpstr>等线</vt:lpstr>
      <vt:lpstr>华文细黑</vt:lpstr>
      <vt:lpstr>Courier New</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迁移性写作练习</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 PC</dc:creator>
  <cp:lastModifiedBy>24147</cp:lastModifiedBy>
  <cp:revision>46</cp:revision>
  <dcterms:created xsi:type="dcterms:W3CDTF">2022-11-02T02:10:00Z</dcterms:created>
  <dcterms:modified xsi:type="dcterms:W3CDTF">2022-12-17T03:55:28Z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