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374" r:id="rId3"/>
    <p:sldId id="272" r:id="rId4"/>
    <p:sldId id="349" r:id="rId5"/>
    <p:sldId id="328" r:id="rId6"/>
    <p:sldId id="350" r:id="rId7"/>
    <p:sldId id="365" r:id="rId8"/>
    <p:sldId id="273" r:id="rId9"/>
    <p:sldId id="292" r:id="rId10"/>
    <p:sldId id="317" r:id="rId11"/>
    <p:sldId id="329" r:id="rId12"/>
    <p:sldId id="330" r:id="rId13"/>
    <p:sldId id="341" r:id="rId14"/>
    <p:sldId id="315" r:id="rId15"/>
    <p:sldId id="261"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0" clrIdx="0"/>
  <p:cmAuthor id="7" name="1206988966@qq.com" initials="1" lastIdx="0" clrIdx="2"/>
  <p:cmAuthor id="1" name="幸全" initials="幸全" lastIdx="1" clrIdx="0"/>
  <p:cmAuthor id="8" name="姜伟光" initials="姜" lastIdx="0" clrIdx="0"/>
  <p:cmAuthor id="2" name="作者" initials="A" lastIdx="0" clrIdx="1"/>
  <p:cmAuthor id="3" name="lenovo" initials="l" lastIdx="0" clrIdx="0"/>
  <p:cmAuthor id="5" name="宋洁然" initials="宋" lastIdx="0" clrIdx="1"/>
  <p:cmAuthor id="6" name="ming qiu" initial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9BFA7F-44B5-433F-9D8C-878B3A5B892D}" styleName="{a7acee3b-c162-4ade-b236-c2fcadb5c1cc}">
    <a:wholeTbl>
      <a:tcTxStyle>
        <a:fontRef idx="none">
          <a:prstClr val="black"/>
        </a:fontRef>
      </a:tcTxStyle>
      <a:tcStyle>
        <a:tcBdr>
          <a:top>
            <a:ln w="19050" cmpd="sng">
              <a:solidFill>
                <a:srgbClr val="5EB8B1"/>
              </a:solidFill>
            </a:ln>
          </a:top>
          <a:bottom>
            <a:ln w="19050" cmpd="sng">
              <a:solidFill>
                <a:srgbClr val="5EB8B1"/>
              </a:solidFill>
            </a:ln>
          </a:bottom>
        </a:tcBdr>
        <a:fill>
          <a:solidFill>
            <a:srgbClr val="FFFFFF"/>
          </a:solidFill>
        </a:fill>
      </a:tcStyle>
    </a:wholeTbl>
    <a:band1H>
      <a:tcTxStyle>
        <a:fontRef idx="none">
          <a:prstClr val="black"/>
        </a:fontRef>
      </a:tcTxStyle>
      <a:tcStyle>
        <a:tcBdr/>
        <a:fill>
          <a:solidFill>
            <a:srgbClr val="D3ECEA"/>
          </a:solidFill>
        </a:fill>
      </a:tcStyle>
    </a:band1H>
    <a:lastCol>
      <a:tcTxStyle>
        <a:fontRef idx="none">
          <a:prstClr val="black"/>
        </a:fontRef>
      </a:tcTxStyle>
      <a:tcStyle>
        <a:tcBdr>
          <a:insideH>
            <a:ln w="19050" cmpd="sng">
              <a:solidFill>
                <a:srgbClr val="5EB8B1"/>
              </a:solidFill>
            </a:ln>
          </a:insideH>
        </a:tcBdr>
        <a:fill>
          <a:solidFill>
            <a:srgbClr val="98D2CE"/>
          </a:solidFill>
        </a:fill>
      </a:tcStyle>
    </a:lastCol>
    <a:firstRow>
      <a:tcTxStyle>
        <a:fontRef idx="none">
          <a:prstClr val="black"/>
        </a:fontRef>
      </a:tcTxStyle>
      <a:tcStyle>
        <a:tcBdr>
          <a:top>
            <a:ln w="19050" cmpd="sng">
              <a:solidFill>
                <a:srgbClr val="5EB8B1"/>
              </a:solidFill>
            </a:ln>
          </a:top>
          <a:bottom>
            <a:ln w="19050" cmpd="sng">
              <a:solidFill>
                <a:srgbClr val="5EB8B1"/>
              </a:solidFill>
            </a:ln>
          </a:bottom>
        </a:tcBdr>
        <a:fill>
          <a:solidFill>
            <a:srgbClr val="98D2C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110" d="100"/>
          <a:sy n="110" d="100"/>
        </p:scale>
        <p:origin x="6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tags" Target="../tags/tag3.xml"/><Relationship Id="rId4" Type="http://schemas.openxmlformats.org/officeDocument/2006/relationships/image" Target="../media/image7.png"/><Relationship Id="rId3" Type="http://schemas.openxmlformats.org/officeDocument/2006/relationships/tags" Target="../tags/tag2.xml"/><Relationship Id="rId2" Type="http://schemas.openxmlformats.org/officeDocument/2006/relationships/image" Target="../media/image6.jpe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custDataLst>
              <p:tags r:id="rId1"/>
            </p:custDataLst>
          </p:nvPr>
        </p:nvGrpSpPr>
        <p:grpSpPr>
          <a:xfrm>
            <a:off x="5490134" y="1943999"/>
            <a:ext cx="1361018" cy="2462230"/>
            <a:chOff x="6687" y="2780"/>
            <a:chExt cx="2069" cy="3743"/>
          </a:xfrm>
        </p:grpSpPr>
        <p:sp>
          <p:nvSpPr>
            <p:cNvPr id="4" name="圆角矩形 3"/>
            <p:cNvSpPr/>
            <p:nvPr>
              <p:custDataLst>
                <p:tags r:id="rId2"/>
              </p:custDataLst>
            </p:nvPr>
          </p:nvSpPr>
          <p:spPr>
            <a:xfrm>
              <a:off x="6687" y="2780"/>
              <a:ext cx="994" cy="3742"/>
            </a:xfrm>
            <a:prstGeom prst="roundRect">
              <a:avLst>
                <a:gd name="adj" fmla="val 50000"/>
              </a:avLst>
            </a:prstGeom>
            <a:gradFill>
              <a:gsLst>
                <a:gs pos="50000">
                  <a:schemeClr val="accent5"/>
                </a:gs>
                <a:gs pos="0">
                  <a:schemeClr val="accent5">
                    <a:lumMod val="25000"/>
                    <a:lumOff val="75000"/>
                  </a:schemeClr>
                </a:gs>
                <a:gs pos="100000">
                  <a:schemeClr val="accent5">
                    <a:lumMod val="85000"/>
                  </a:schemeClr>
                </a:gs>
              </a:gsLst>
              <a:lin ang="5400000" scaled="1"/>
            </a:gradFill>
            <a:ln w="50800" cap="flat" cmpd="sng" algn="ctr">
              <a:noFill/>
              <a:prstDash val="solid"/>
            </a:ln>
            <a:effectLst>
              <a:outerShdw blurRad="139700" dist="50800" dir="2700000" algn="tl" rotWithShape="0">
                <a:sysClr val="windowText" lastClr="000000">
                  <a:alpha val="29000"/>
                </a:sysClr>
              </a:outerShdw>
            </a:effectLst>
            <a:scene3d>
              <a:camera prst="orthographicFront"/>
              <a:lightRig rig="threePt" dir="t"/>
            </a:scene3d>
            <a:sp3d prstMaterial="softEdge">
              <a:bevelT w="38100" h="6350" prst="angle"/>
            </a:sp3d>
          </p:spPr>
          <p:txBody>
            <a:bodyPr lIns="68562" tIns="34281" rIns="68562" bIns="34281" rtlCol="0" anchor="ctr"/>
            <a:lstStyle/>
            <a:p>
              <a:pPr algn="ctr"/>
              <a:endParaRPr lang="zh-CN" altLang="en-US">
                <a:solidFill>
                  <a:srgbClr val="FFFFFF"/>
                </a:solidFill>
                <a:latin typeface="Calibri" panose="020F0502020204030204"/>
                <a:ea typeface="幼圆" panose="02010509060101010101" pitchFamily="49" charset="-122"/>
              </a:endParaRPr>
            </a:p>
          </p:txBody>
        </p:sp>
        <p:sp>
          <p:nvSpPr>
            <p:cNvPr id="11" name="文本框 11"/>
            <p:cNvSpPr txBox="1"/>
            <p:nvPr>
              <p:custDataLst>
                <p:tags r:id="rId3"/>
              </p:custDataLst>
            </p:nvPr>
          </p:nvSpPr>
          <p:spPr bwMode="auto">
            <a:xfrm>
              <a:off x="6687" y="3188"/>
              <a:ext cx="944" cy="2759"/>
            </a:xfrm>
            <a:prstGeom prst="rect">
              <a:avLst/>
            </a:prstGeom>
            <a:noFill/>
          </p:spPr>
          <p:txBody>
            <a:bodyPr wrap="square">
              <a:spAutoFit/>
            </a:bodyPr>
            <a:lstStyle/>
            <a:p>
              <a:pPr algn="ctr">
                <a:defRPr/>
              </a:pPr>
              <a:r>
                <a:rPr lang="zh-CN" altLang="en-US" sz="2800" b="1" spc="100" dirty="0">
                  <a:solidFill>
                    <a:srgbClr val="C00000"/>
                  </a:solidFill>
                  <a:latin typeface="华文隶书" panose="02010800040101010101" charset="-122"/>
                  <a:ea typeface="华文隶书" panose="02010800040101010101" charset="-122"/>
                </a:rPr>
                <a:t>旧</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知</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回</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顾</a:t>
              </a:r>
              <a:endParaRPr lang="zh-CN" altLang="en-US" sz="2800" b="1" spc="100" dirty="0">
                <a:solidFill>
                  <a:srgbClr val="C00000"/>
                </a:solidFill>
                <a:latin typeface="华文隶书" panose="02010800040101010101" charset="-122"/>
                <a:ea typeface="华文隶书" panose="02010800040101010101" charset="-122"/>
              </a:endParaRPr>
            </a:p>
          </p:txBody>
        </p:sp>
        <p:sp>
          <p:nvSpPr>
            <p:cNvPr id="12" name="圆角矩形 11"/>
            <p:cNvSpPr/>
            <p:nvPr>
              <p:custDataLst>
                <p:tags r:id="rId4"/>
              </p:custDataLst>
            </p:nvPr>
          </p:nvSpPr>
          <p:spPr>
            <a:xfrm>
              <a:off x="7765" y="2780"/>
              <a:ext cx="991" cy="3743"/>
            </a:xfrm>
            <a:prstGeom prst="roundRect">
              <a:avLst>
                <a:gd name="adj" fmla="val 50000"/>
              </a:avLst>
            </a:prstGeom>
            <a:gradFill>
              <a:gsLst>
                <a:gs pos="50000">
                  <a:schemeClr val="accent5"/>
                </a:gs>
                <a:gs pos="0">
                  <a:schemeClr val="accent5">
                    <a:lumMod val="25000"/>
                    <a:lumOff val="75000"/>
                  </a:schemeClr>
                </a:gs>
                <a:gs pos="100000">
                  <a:schemeClr val="accent5">
                    <a:lumMod val="85000"/>
                  </a:schemeClr>
                </a:gs>
              </a:gsLst>
              <a:lin ang="5400000" scaled="1"/>
            </a:gradFill>
            <a:ln w="50800" cap="flat" cmpd="sng" algn="ctr">
              <a:noFill/>
              <a:prstDash val="solid"/>
            </a:ln>
            <a:effectLst>
              <a:outerShdw blurRad="139700" dist="50800" dir="2700000" algn="tl" rotWithShape="0">
                <a:sysClr val="windowText" lastClr="000000">
                  <a:alpha val="29000"/>
                </a:sysClr>
              </a:outerShdw>
            </a:effectLst>
            <a:scene3d>
              <a:camera prst="orthographicFront"/>
              <a:lightRig rig="threePt" dir="t"/>
            </a:scene3d>
            <a:sp3d prstMaterial="softEdge">
              <a:bevelT w="38100" h="6350" prst="angle"/>
            </a:sp3d>
          </p:spPr>
          <p:txBody>
            <a:bodyPr lIns="68562" tIns="34281" rIns="68562" bIns="34281" rtlCol="0" anchor="ctr"/>
            <a:lstStyle/>
            <a:p>
              <a:pPr algn="ctr"/>
              <a:endParaRPr lang="zh-CN" altLang="en-US">
                <a:solidFill>
                  <a:srgbClr val="FFFFFF"/>
                </a:solidFill>
                <a:latin typeface="Calibri" panose="020F0502020204030204"/>
                <a:ea typeface="幼圆" panose="02010509060101010101" pitchFamily="49" charset="-122"/>
              </a:endParaRPr>
            </a:p>
          </p:txBody>
        </p:sp>
        <p:sp>
          <p:nvSpPr>
            <p:cNvPr id="19" name="文本框 30"/>
            <p:cNvSpPr txBox="1"/>
            <p:nvPr>
              <p:custDataLst>
                <p:tags r:id="rId5"/>
              </p:custDataLst>
            </p:nvPr>
          </p:nvSpPr>
          <p:spPr bwMode="auto">
            <a:xfrm>
              <a:off x="7762" y="3272"/>
              <a:ext cx="994" cy="2759"/>
            </a:xfrm>
            <a:prstGeom prst="rect">
              <a:avLst/>
            </a:prstGeom>
            <a:noFill/>
          </p:spPr>
          <p:txBody>
            <a:bodyPr wrap="square">
              <a:spAutoFit/>
            </a:bodyPr>
            <a:lstStyle/>
            <a:p>
              <a:pPr algn="ctr">
                <a:defRPr/>
              </a:pPr>
              <a:r>
                <a:rPr lang="zh-CN" altLang="en-US" sz="2800" b="1" spc="100" dirty="0">
                  <a:solidFill>
                    <a:srgbClr val="C00000"/>
                  </a:solidFill>
                  <a:latin typeface="华文隶书" panose="02010800040101010101" charset="-122"/>
                  <a:ea typeface="华文隶书" panose="02010800040101010101" charset="-122"/>
                </a:rPr>
                <a:t>迁</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移</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应</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用</a:t>
              </a:r>
              <a:endParaRPr lang="zh-CN" altLang="en-US" sz="2800" b="1" spc="100" dirty="0">
                <a:solidFill>
                  <a:srgbClr val="C00000"/>
                </a:solidFill>
                <a:latin typeface="华文隶书" panose="02010800040101010101" charset="-122"/>
                <a:ea typeface="华文隶书" panose="02010800040101010101" charset="-122"/>
              </a:endParaRPr>
            </a:p>
          </p:txBody>
        </p:sp>
      </p:grpSp>
      <p:sp>
        <p:nvSpPr>
          <p:cNvPr id="5" name="圆角矩形 6"/>
          <p:cNvSpPr/>
          <p:nvPr/>
        </p:nvSpPr>
        <p:spPr>
          <a:xfrm>
            <a:off x="734695" y="163830"/>
            <a:ext cx="1729740" cy="57023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第六部分</a:t>
            </a:r>
            <a:endPar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6" name="文本框 5"/>
          <p:cNvSpPr txBox="1"/>
          <p:nvPr/>
        </p:nvSpPr>
        <p:spPr>
          <a:xfrm>
            <a:off x="1755140" y="807720"/>
            <a:ext cx="709295" cy="398780"/>
          </a:xfrm>
          <a:prstGeom prst="rect">
            <a:avLst/>
          </a:prstGeom>
          <a:solidFill>
            <a:schemeClr val="accent5"/>
          </a:solidFill>
        </p:spPr>
        <p:txBody>
          <a:bodyPr wrap="square">
            <a:spAutoFit/>
          </a:bodyPr>
          <a:lstStyle/>
          <a:p>
            <a:pPr algn="l"/>
            <a:r>
              <a:rPr lang="zh-CN" altLang="en-US" sz="2000">
                <a:latin typeface="Arial" panose="020B0604020202020204" pitchFamily="34" charset="0"/>
                <a:ea typeface="微软雅黑" panose="020B0503020204020204" charset="-122"/>
              </a:rPr>
              <a:t>举行</a:t>
            </a:r>
            <a:endParaRPr lang="zh-CN" altLang="en-US" sz="2000">
              <a:latin typeface="Arial" panose="020B0604020202020204" pitchFamily="34" charset="0"/>
              <a:ea typeface="微软雅黑" panose="020B0503020204020204" charset="-122"/>
            </a:endParaRPr>
          </a:p>
        </p:txBody>
      </p:sp>
      <p:sp>
        <p:nvSpPr>
          <p:cNvPr id="7" name="文本框 6"/>
          <p:cNvSpPr txBox="1"/>
          <p:nvPr/>
        </p:nvSpPr>
        <p:spPr>
          <a:xfrm>
            <a:off x="524510" y="1256030"/>
            <a:ext cx="3721100" cy="829945"/>
          </a:xfrm>
          <a:prstGeom prst="rect">
            <a:avLst/>
          </a:prstGeom>
          <a:solidFill>
            <a:schemeClr val="accent6">
              <a:lumMod val="20000"/>
              <a:lumOff val="80000"/>
            </a:schemeClr>
          </a:solidFill>
        </p:spPr>
        <p:txBody>
          <a:bodyPr wrap="square">
            <a:spAutoFit/>
          </a:bodyPr>
          <a:lstStyle/>
          <a:p>
            <a:pPr algn="l"/>
            <a:r>
              <a:rPr lang="en-US" altLang="zh-CN" sz="2400" b="1">
                <a:latin typeface="Times New Roman" panose="02020603050405020304" charset="0"/>
                <a:ea typeface="微软雅黑" panose="020B0503020204020204" charset="-122"/>
                <a:cs typeface="Times New Roman" panose="02020603050405020304" charset="0"/>
              </a:rPr>
              <a:t>1. take place/ hold/ have</a:t>
            </a:r>
            <a:endParaRPr lang="en-US" altLang="zh-CN" sz="2400" b="1">
              <a:latin typeface="Times New Roman" panose="02020603050405020304" charset="0"/>
              <a:ea typeface="微软雅黑" panose="020B0503020204020204" charset="-122"/>
              <a:cs typeface="Times New Roman" panose="02020603050405020304" charset="0"/>
            </a:endParaRPr>
          </a:p>
          <a:p>
            <a:pPr algn="l"/>
            <a:r>
              <a:rPr lang="en-US" altLang="zh-CN" sz="2400" b="1">
                <a:latin typeface="Times New Roman" panose="02020603050405020304" charset="0"/>
                <a:ea typeface="微软雅黑" panose="020B0503020204020204" charset="-122"/>
                <a:cs typeface="Times New Roman" panose="02020603050405020304" charset="0"/>
              </a:rPr>
              <a:t>2. There will be ...</a:t>
            </a:r>
            <a:endParaRPr lang="en-US" altLang="zh-CN" sz="2400" b="1">
              <a:latin typeface="Times New Roman" panose="02020603050405020304" charset="0"/>
              <a:ea typeface="微软雅黑" panose="020B0503020204020204" charset="-122"/>
              <a:cs typeface="Times New Roman" panose="02020603050405020304" charset="0"/>
            </a:endParaRPr>
          </a:p>
        </p:txBody>
      </p:sp>
      <p:sp>
        <p:nvSpPr>
          <p:cNvPr id="8" name="文本框 7"/>
          <p:cNvSpPr txBox="1"/>
          <p:nvPr/>
        </p:nvSpPr>
        <p:spPr>
          <a:xfrm>
            <a:off x="734695" y="2117090"/>
            <a:ext cx="2793365" cy="398780"/>
          </a:xfrm>
          <a:prstGeom prst="rect">
            <a:avLst/>
          </a:prstGeom>
          <a:solidFill>
            <a:schemeClr val="accent5"/>
          </a:solidFill>
        </p:spPr>
        <p:txBody>
          <a:bodyPr wrap="square">
            <a:spAutoFit/>
          </a:bodyPr>
          <a:lstStyle/>
          <a:p>
            <a:pPr algn="l"/>
            <a:r>
              <a:rPr lang="zh-CN" altLang="en-US" sz="2000">
                <a:latin typeface="Arial" panose="020B0604020202020204" pitchFamily="34" charset="0"/>
                <a:ea typeface="微软雅黑" panose="020B0503020204020204" charset="-122"/>
              </a:rPr>
              <a:t>为了......(表目的/意义）</a:t>
            </a:r>
            <a:endParaRPr lang="zh-CN" altLang="en-US" sz="2000">
              <a:latin typeface="Arial" panose="020B0604020202020204" pitchFamily="34" charset="0"/>
              <a:ea typeface="微软雅黑" panose="020B0503020204020204" charset="-122"/>
            </a:endParaRPr>
          </a:p>
        </p:txBody>
      </p:sp>
      <p:sp>
        <p:nvSpPr>
          <p:cNvPr id="9" name="文本框 8"/>
          <p:cNvSpPr txBox="1"/>
          <p:nvPr/>
        </p:nvSpPr>
        <p:spPr>
          <a:xfrm>
            <a:off x="524510" y="2577465"/>
            <a:ext cx="4472305" cy="1195070"/>
          </a:xfrm>
          <a:prstGeom prst="rect">
            <a:avLst/>
          </a:prstGeom>
          <a:solidFill>
            <a:schemeClr val="accent4">
              <a:lumMod val="20000"/>
              <a:lumOff val="80000"/>
            </a:schemeClr>
          </a:solidFill>
        </p:spPr>
        <p:txBody>
          <a:bodyPr wrap="square">
            <a:noAutofit/>
          </a:bodyPr>
          <a:lstStyle/>
          <a:p>
            <a:pPr algn="l"/>
            <a:r>
              <a:rPr lang="en-US" altLang="zh-CN" sz="2400" b="1" dirty="0">
                <a:latin typeface="Times New Roman" panose="02020603050405020304" charset="0"/>
                <a:ea typeface="微软雅黑" panose="020B0503020204020204" charset="-122"/>
                <a:cs typeface="Times New Roman" panose="02020603050405020304" charset="0"/>
                <a:sym typeface="+mn-ea"/>
              </a:rPr>
              <a:t>1. In order to/ So as to/To cultivate/foster Ss’ sense of labor and teamwork spirit...</a:t>
            </a:r>
            <a:endParaRPr lang="en-US" altLang="zh-CN" sz="2400" b="1" dirty="0">
              <a:latin typeface="Times New Roman" panose="02020603050405020304" charset="0"/>
              <a:ea typeface="微软雅黑" panose="020B0503020204020204" charset="-122"/>
              <a:cs typeface="Times New Roman" panose="02020603050405020304" charset="0"/>
              <a:sym typeface="+mn-ea"/>
            </a:endParaRPr>
          </a:p>
        </p:txBody>
      </p:sp>
      <p:sp>
        <p:nvSpPr>
          <p:cNvPr id="10" name="文本框 9"/>
          <p:cNvSpPr txBox="1"/>
          <p:nvPr/>
        </p:nvSpPr>
        <p:spPr>
          <a:xfrm>
            <a:off x="524510" y="3772535"/>
            <a:ext cx="4472305" cy="829945"/>
          </a:xfrm>
          <a:prstGeom prst="rect">
            <a:avLst/>
          </a:prstGeom>
          <a:solidFill>
            <a:schemeClr val="accent6">
              <a:lumMod val="20000"/>
              <a:lumOff val="80000"/>
            </a:schemeClr>
          </a:solidFill>
        </p:spPr>
        <p:txBody>
          <a:bodyPr wrap="square">
            <a:spAutoFit/>
          </a:bodyPr>
          <a:lstStyle/>
          <a:p>
            <a:pPr algn="l"/>
            <a:r>
              <a:rPr lang="en-US" altLang="zh-CN" sz="2400" b="1">
                <a:latin typeface="Times New Roman" panose="02020603050405020304" charset="0"/>
                <a:ea typeface="微软雅黑" panose="020B0503020204020204" charset="-122"/>
                <a:cs typeface="Times New Roman" panose="02020603050405020304" charset="0"/>
              </a:rPr>
              <a:t>2.A</a:t>
            </a:r>
            <a:r>
              <a:rPr lang="en-US" altLang="zh-CN" sz="2400" b="1">
                <a:solidFill>
                  <a:schemeClr val="tx1"/>
                </a:solidFill>
                <a:latin typeface="Times New Roman" panose="02020603050405020304" charset="0"/>
                <a:ea typeface="微软雅黑" panose="020B0503020204020204" charset="-122"/>
                <a:cs typeface="Times New Roman" panose="02020603050405020304" charset="0"/>
                <a:sym typeface="+mn-ea"/>
              </a:rPr>
              <a:t>iming to</a:t>
            </a:r>
            <a:r>
              <a:rPr lang="en-US" altLang="zh-CN" sz="2400" b="1">
                <a:latin typeface="Times New Roman" panose="02020603050405020304" charset="0"/>
                <a:ea typeface="微软雅黑" panose="020B0503020204020204" charset="-122"/>
                <a:cs typeface="Times New Roman" panose="02020603050405020304" charset="0"/>
                <a:sym typeface="+mn-ea"/>
              </a:rPr>
              <a:t> balance</a:t>
            </a:r>
            <a:r>
              <a:rPr lang="en-US" altLang="zh-CN" sz="2400" b="1">
                <a:solidFill>
                  <a:schemeClr val="tx1"/>
                </a:solidFill>
                <a:latin typeface="Times New Roman" panose="02020603050405020304" charset="0"/>
                <a:ea typeface="微软雅黑" panose="020B0503020204020204" charset="-122"/>
                <a:cs typeface="Times New Roman" panose="02020603050405020304" charset="0"/>
                <a:sym typeface="+mn-ea"/>
              </a:rPr>
              <a:t> study and relaxation</a:t>
            </a:r>
            <a:r>
              <a:rPr lang="en-US" altLang="zh-CN" sz="2400" b="1">
                <a:solidFill>
                  <a:schemeClr val="tx1"/>
                </a:solidFill>
                <a:latin typeface="Times New Roman" panose="02020603050405020304" charset="0"/>
                <a:ea typeface="微软雅黑" panose="020B0503020204020204" charset="-122"/>
                <a:cs typeface="Times New Roman" panose="02020603050405020304" charset="0"/>
              </a:rPr>
              <a:t> ...</a:t>
            </a:r>
            <a:endParaRPr lang="en-US" altLang="zh-CN" sz="2400" b="1">
              <a:solidFill>
                <a:schemeClr val="tx1"/>
              </a:solidFill>
              <a:latin typeface="Times New Roman" panose="02020603050405020304" charset="0"/>
              <a:ea typeface="微软雅黑" panose="020B0503020204020204" charset="-122"/>
              <a:cs typeface="Times New Roman" panose="02020603050405020304" charset="0"/>
            </a:endParaRPr>
          </a:p>
        </p:txBody>
      </p:sp>
      <p:sp>
        <p:nvSpPr>
          <p:cNvPr id="13" name="文本框 12"/>
          <p:cNvSpPr txBox="1"/>
          <p:nvPr/>
        </p:nvSpPr>
        <p:spPr>
          <a:xfrm>
            <a:off x="523875" y="4599940"/>
            <a:ext cx="5918835" cy="1198880"/>
          </a:xfrm>
          <a:prstGeom prst="rect">
            <a:avLst/>
          </a:prstGeom>
          <a:solidFill>
            <a:schemeClr val="accent5">
              <a:lumMod val="20000"/>
              <a:lumOff val="80000"/>
            </a:schemeClr>
          </a:solidFill>
          <a:ln>
            <a:noFill/>
          </a:ln>
        </p:spPr>
        <p:txBody>
          <a:bodyPr wrap="square">
            <a:spAutoFit/>
          </a:bodyPr>
          <a:lstStyle/>
          <a:p>
            <a:pPr algn="l"/>
            <a:r>
              <a:rPr lang="en-US" altLang="zh-CN" sz="2400" b="1" dirty="0">
                <a:latin typeface="Times New Roman" panose="02020603050405020304" charset="0"/>
                <a:ea typeface="微软雅黑" panose="020B0503020204020204" charset="-122"/>
                <a:cs typeface="Times New Roman" panose="02020603050405020304" charset="0"/>
              </a:rPr>
              <a:t>3.</a:t>
            </a:r>
            <a:r>
              <a:rPr lang="en-US" altLang="zh-CN" sz="2400" b="1" dirty="0">
                <a:latin typeface="Times New Roman" panose="02020603050405020304" charset="0"/>
                <a:ea typeface="微软雅黑" panose="020B0503020204020204" charset="-122"/>
                <a:cs typeface="Times New Roman" panose="02020603050405020304" charset="0"/>
                <a:sym typeface="+mn-ea"/>
              </a:rPr>
              <a:t>Aimed at/Targeted at/Intended for enriching our extra-curricular life and enhancing the sense of social </a:t>
            </a:r>
            <a:r>
              <a:rPr lang="en-US" altLang="zh-CN" sz="2400" b="1" dirty="0" err="1">
                <a:latin typeface="Times New Roman" panose="02020603050405020304" charset="0"/>
                <a:ea typeface="微软雅黑" panose="020B0503020204020204" charset="-122"/>
                <a:cs typeface="Times New Roman" panose="02020603050405020304" charset="0"/>
                <a:sym typeface="+mn-ea"/>
              </a:rPr>
              <a:t>responsibility</a:t>
            </a:r>
            <a:r>
              <a:rPr lang="en-US" altLang="zh-CN" sz="2400" b="1" dirty="0">
                <a:latin typeface="Times New Roman" panose="02020603050405020304" charset="0"/>
                <a:ea typeface="微软雅黑" panose="020B0503020204020204" charset="-122"/>
                <a:cs typeface="Times New Roman" panose="02020603050405020304" charset="0"/>
                <a:sym typeface="+mn-ea"/>
              </a:rPr>
              <a:t>...</a:t>
            </a:r>
            <a:endParaRPr lang="en-US" altLang="zh-CN" sz="2400" b="1" dirty="0">
              <a:latin typeface="Times New Roman" panose="02020603050405020304" charset="0"/>
              <a:ea typeface="微软雅黑" panose="020B0503020204020204" charset="-122"/>
              <a:cs typeface="Times New Roman" panose="02020603050405020304" charset="0"/>
            </a:endParaRPr>
          </a:p>
        </p:txBody>
      </p:sp>
      <p:sp>
        <p:nvSpPr>
          <p:cNvPr id="14" name="文本框 13"/>
          <p:cNvSpPr txBox="1"/>
          <p:nvPr/>
        </p:nvSpPr>
        <p:spPr>
          <a:xfrm>
            <a:off x="524510" y="5798820"/>
            <a:ext cx="9691370" cy="829945"/>
          </a:xfrm>
          <a:prstGeom prst="rect">
            <a:avLst/>
          </a:prstGeom>
          <a:solidFill>
            <a:schemeClr val="accent3">
              <a:lumMod val="20000"/>
              <a:lumOff val="80000"/>
            </a:schemeClr>
          </a:solidFill>
        </p:spPr>
        <p:txBody>
          <a:bodyPr wrap="square">
            <a:spAutoFit/>
          </a:bodyPr>
          <a:lstStyle/>
          <a:p>
            <a:pPr algn="l"/>
            <a:r>
              <a:rPr lang="en-US" altLang="zh-CN" sz="2400" b="1" dirty="0">
                <a:latin typeface="Times New Roman" panose="02020603050405020304" charset="0"/>
                <a:ea typeface="微软雅黑" panose="020B0503020204020204" charset="-122"/>
                <a:cs typeface="Times New Roman" panose="02020603050405020304" charset="0"/>
                <a:sym typeface="+mn-ea"/>
              </a:rPr>
              <a:t>4.With the purpose/aim of /For the purpose of/For sake of improving students’ labor skills, environmental awareness and teamwork spirit,...</a:t>
            </a:r>
            <a:endParaRPr lang="en-US" altLang="zh-CN" sz="2400" b="1" dirty="0">
              <a:latin typeface="Times New Roman" panose="02020603050405020304" charset="0"/>
              <a:ea typeface="微软雅黑" panose="020B0503020204020204" charset="-122"/>
              <a:cs typeface="Times New Roman" panose="02020603050405020304" charset="0"/>
            </a:endParaRPr>
          </a:p>
        </p:txBody>
      </p:sp>
      <p:sp>
        <p:nvSpPr>
          <p:cNvPr id="15" name="文本框 14"/>
          <p:cNvSpPr txBox="1"/>
          <p:nvPr/>
        </p:nvSpPr>
        <p:spPr>
          <a:xfrm>
            <a:off x="7115175" y="1009650"/>
            <a:ext cx="4657090" cy="1322070"/>
          </a:xfrm>
          <a:prstGeom prst="rect">
            <a:avLst/>
          </a:prstGeom>
          <a:solidFill>
            <a:schemeClr val="accent3">
              <a:lumMod val="20000"/>
              <a:lumOff val="80000"/>
            </a:schemeClr>
          </a:solidFill>
        </p:spPr>
        <p:txBody>
          <a:bodyPr wrap="square">
            <a:spAutoFit/>
          </a:bodyPr>
          <a:lstStyle/>
          <a:p>
            <a:pPr algn="l"/>
            <a:r>
              <a:rPr lang="en-US" altLang="zh-CN" sz="2000">
                <a:latin typeface="Arial" panose="020B0604020202020204" pitchFamily="34" charset="0"/>
                <a:ea typeface="微软雅黑" panose="020B0503020204020204" charset="-122"/>
              </a:rPr>
              <a:t>1.</a:t>
            </a:r>
            <a:r>
              <a:rPr lang="en-US" altLang="zh-CN" sz="2000">
                <a:solidFill>
                  <a:srgbClr val="C00000"/>
                </a:solidFill>
                <a:latin typeface="Arial" panose="020B0604020202020204" pitchFamily="34" charset="0"/>
                <a:ea typeface="微软雅黑" panose="020B0503020204020204" charset="-122"/>
              </a:rPr>
              <a:t>To cultivate/foster</a:t>
            </a:r>
            <a:r>
              <a:rPr lang="en-US" altLang="zh-CN" sz="2000">
                <a:latin typeface="Arial" panose="020B0604020202020204" pitchFamily="34" charset="0"/>
                <a:ea typeface="微软雅黑" panose="020B0503020204020204" charset="-122"/>
              </a:rPr>
              <a:t> Ss’ sense of labor and teamwork </a:t>
            </a:r>
            <a:r>
              <a:rPr lang="en-US" altLang="zh-CN" sz="2000">
                <a:latin typeface="Arial" panose="020B0604020202020204" pitchFamily="34" charset="0"/>
                <a:ea typeface="微软雅黑" panose="020B0503020204020204" charset="-122"/>
                <a:sym typeface="+mn-ea"/>
              </a:rPr>
              <a:t>spirit</a:t>
            </a:r>
            <a:r>
              <a:rPr lang="en-US" altLang="zh-CN" sz="2000">
                <a:latin typeface="Arial" panose="020B0604020202020204" pitchFamily="34" charset="0"/>
                <a:ea typeface="微软雅黑" panose="020B0503020204020204" charset="-122"/>
              </a:rPr>
              <a:t>, a volunteer event will be held in the community across from/ opposite our school next Sunday.</a:t>
            </a:r>
            <a:endParaRPr lang="en-US" altLang="zh-CN" sz="2000">
              <a:latin typeface="Arial" panose="020B0604020202020204" pitchFamily="34" charset="0"/>
              <a:ea typeface="微软雅黑" panose="020B0503020204020204" charset="-122"/>
            </a:endParaRPr>
          </a:p>
        </p:txBody>
      </p:sp>
      <p:sp>
        <p:nvSpPr>
          <p:cNvPr id="16" name="文本框 15"/>
          <p:cNvSpPr txBox="1"/>
          <p:nvPr/>
        </p:nvSpPr>
        <p:spPr>
          <a:xfrm>
            <a:off x="3016250" y="203200"/>
            <a:ext cx="6875780" cy="521970"/>
          </a:xfrm>
          <a:prstGeom prst="rect">
            <a:avLst/>
          </a:prstGeom>
          <a:solidFill>
            <a:schemeClr val="accent4">
              <a:lumMod val="20000"/>
              <a:lumOff val="80000"/>
            </a:schemeClr>
          </a:solidFill>
        </p:spPr>
        <p:txBody>
          <a:bodyPr wrap="square" rtlCol="0">
            <a:spAutoFit/>
          </a:bodyPr>
          <a:lstStyle/>
          <a:p>
            <a:pPr algn="just"/>
            <a:r>
              <a:rPr lang="en-US" altLang="zh-CN" sz="2800" kern="100" dirty="0">
                <a:effectLst/>
                <a:latin typeface="Times New Roman" panose="02020603050405020304" charset="0"/>
                <a:ea typeface="华文新魏" panose="02010800040101010101" pitchFamily="2" charset="-122"/>
                <a:cs typeface="Times New Roman" panose="02020603050405020304" charset="0"/>
                <a:sym typeface="+mn-ea"/>
              </a:rPr>
              <a:t>The voluntary labour (time,place &amp; meaning).</a:t>
            </a:r>
            <a:endParaRPr kumimoji="0" lang="en-US" altLang="zh-CN" sz="2800" b="1" i="0" u="none" strike="noStrike" kern="1200" cap="none" spc="300" normalizeH="0" baseline="0" noProof="0" dirty="0">
              <a:ln>
                <a:noFill/>
              </a:ln>
              <a:solidFill>
                <a:srgbClr val="C00000"/>
              </a:solidFill>
              <a:effectLst/>
              <a:uLnTx/>
              <a:uFillTx/>
              <a:latin typeface="Times New Roman" panose="02020603050405020304" charset="0"/>
              <a:ea typeface="思源黑体 CN Normal" panose="020B0400000000000000" charset="-122"/>
              <a:cs typeface="Times New Roman" panose="02020603050405020304" charset="0"/>
              <a:sym typeface="+mn-ea"/>
            </a:endParaRPr>
          </a:p>
        </p:txBody>
      </p:sp>
      <p:sp>
        <p:nvSpPr>
          <p:cNvPr id="17" name="文本框 16"/>
          <p:cNvSpPr txBox="1"/>
          <p:nvPr/>
        </p:nvSpPr>
        <p:spPr>
          <a:xfrm>
            <a:off x="7115175" y="2428240"/>
            <a:ext cx="4656455" cy="1674495"/>
          </a:xfrm>
          <a:prstGeom prst="rect">
            <a:avLst/>
          </a:prstGeom>
          <a:solidFill>
            <a:schemeClr val="accent1">
              <a:lumMod val="20000"/>
              <a:lumOff val="80000"/>
            </a:schemeClr>
          </a:solidFill>
        </p:spPr>
        <p:txBody>
          <a:bodyPr wrap="square">
            <a:noAutofit/>
          </a:bodyPr>
          <a:lstStyle/>
          <a:p>
            <a:pPr indent="0" algn="l" fontAlgn="auto">
              <a:lnSpc>
                <a:spcPts val="2200"/>
              </a:lnSpc>
            </a:pPr>
            <a:r>
              <a:rPr lang="en-US" altLang="zh-CN" sz="2000" dirty="0">
                <a:solidFill>
                  <a:schemeClr val="tx1"/>
                </a:solidFill>
                <a:latin typeface="Arial" panose="020B0604020202020204" pitchFamily="34" charset="0"/>
                <a:ea typeface="微软雅黑" panose="020B0503020204020204" charset="-122"/>
                <a:sym typeface="+mn-ea"/>
              </a:rPr>
              <a:t>2.</a:t>
            </a:r>
            <a:r>
              <a:rPr lang="en-US" altLang="zh-CN" sz="2000" dirty="0">
                <a:solidFill>
                  <a:srgbClr val="C00000"/>
                </a:solidFill>
                <a:latin typeface="Times New Roman" panose="02020603050405020304" charset="0"/>
                <a:ea typeface="微软雅黑" panose="020B0503020204020204" charset="-122"/>
                <a:cs typeface="Times New Roman" panose="02020603050405020304" charset="0"/>
                <a:sym typeface="+mn-ea"/>
              </a:rPr>
              <a:t> </a:t>
            </a:r>
            <a:r>
              <a:rPr lang="en-US" altLang="zh-CN" sz="2000">
                <a:solidFill>
                  <a:srgbClr val="C00000"/>
                </a:solidFill>
                <a:latin typeface="Arial" panose="020B0604020202020204" pitchFamily="34" charset="0"/>
                <a:ea typeface="微软雅黑" panose="020B0503020204020204" charset="-122"/>
                <a:sym typeface="+mn-ea"/>
              </a:rPr>
              <a:t>To enrich/Aimed at/Targeted at/Intended  for enriching </a:t>
            </a:r>
            <a:r>
              <a:rPr kumimoji="1" lang="en-US" altLang="zh-CN" sz="2000" dirty="0">
                <a:solidFill>
                  <a:srgbClr val="C00000"/>
                </a:solidFill>
                <a:sym typeface="+mn-ea"/>
              </a:rPr>
              <a:t> </a:t>
            </a:r>
            <a:r>
              <a:rPr lang="en-US" altLang="zh-CN" sz="2000" dirty="0">
                <a:solidFill>
                  <a:schemeClr val="tx1"/>
                </a:solidFill>
                <a:latin typeface="Arial" panose="020B0604020202020204" pitchFamily="34" charset="0"/>
                <a:ea typeface="微软雅黑" panose="020B0503020204020204" charset="-122"/>
                <a:sym typeface="+mn-ea"/>
              </a:rPr>
              <a:t>our extra-curricular life and enhancing the </a:t>
            </a:r>
            <a:r>
              <a:rPr lang="en-US" altLang="zh-CN" sz="2000" dirty="0">
                <a:latin typeface="Arial" panose="020B0604020202020204" pitchFamily="34" charset="0"/>
                <a:ea typeface="微软雅黑" panose="020B0503020204020204" charset="-122"/>
                <a:sym typeface="+mn-ea"/>
              </a:rPr>
              <a:t>sense </a:t>
            </a:r>
            <a:r>
              <a:rPr lang="en-US" altLang="zh-CN" sz="2000" dirty="0">
                <a:solidFill>
                  <a:schemeClr val="tx1"/>
                </a:solidFill>
                <a:latin typeface="Arial" panose="020B0604020202020204" pitchFamily="34" charset="0"/>
                <a:ea typeface="微软雅黑" panose="020B0503020204020204" charset="-122"/>
                <a:sym typeface="+mn-ea"/>
              </a:rPr>
              <a:t>of social </a:t>
            </a:r>
            <a:r>
              <a:rPr lang="en-US" altLang="zh-CN" sz="2000" dirty="0">
                <a:latin typeface="Arial" panose="020B0604020202020204" pitchFamily="34" charset="0"/>
                <a:ea typeface="微软雅黑" panose="020B0503020204020204" charset="-122"/>
                <a:sym typeface="+mn-ea"/>
              </a:rPr>
              <a:t>responsibility</a:t>
            </a:r>
            <a:r>
              <a:rPr lang="en-US" altLang="zh-CN" sz="2000" dirty="0">
                <a:solidFill>
                  <a:schemeClr val="tx1"/>
                </a:solidFill>
                <a:latin typeface="Arial" panose="020B0604020202020204" pitchFamily="34" charset="0"/>
                <a:ea typeface="微软雅黑" panose="020B0503020204020204" charset="-122"/>
                <a:sym typeface="+mn-ea"/>
              </a:rPr>
              <a:t>, we’ll be engaged in </a:t>
            </a:r>
            <a:r>
              <a:rPr lang="en-US" altLang="zh-CN" sz="2000" dirty="0">
                <a:latin typeface="Arial" panose="020B0604020202020204" pitchFamily="34" charset="0"/>
                <a:ea typeface="微软雅黑" panose="020B0503020204020204" charset="-122"/>
                <a:sym typeface="+mn-ea"/>
              </a:rPr>
              <a:t>a </a:t>
            </a:r>
            <a:r>
              <a:rPr lang="en-US" altLang="zh-CN" sz="2000" dirty="0">
                <a:solidFill>
                  <a:schemeClr val="tx1"/>
                </a:solidFill>
                <a:latin typeface="Arial" panose="020B0604020202020204" pitchFamily="34" charset="0"/>
                <a:ea typeface="微软雅黑" panose="020B0503020204020204" charset="-122"/>
                <a:sym typeface="+mn-ea"/>
              </a:rPr>
              <a:t>volunteer event in the community ...</a:t>
            </a:r>
            <a:endParaRPr lang="en-US" altLang="zh-CN" sz="2000" dirty="0">
              <a:solidFill>
                <a:schemeClr val="tx1"/>
              </a:solidFill>
              <a:latin typeface="Arial" panose="020B0604020202020204" pitchFamily="34" charset="0"/>
              <a:ea typeface="微软雅黑" panose="020B0503020204020204" charset="-122"/>
            </a:endParaRPr>
          </a:p>
          <a:p>
            <a:pPr algn="l"/>
            <a:endParaRPr lang="en-US" altLang="zh-CN" sz="2000" dirty="0">
              <a:solidFill>
                <a:schemeClr val="tx1"/>
              </a:solidFill>
              <a:latin typeface="Arial" panose="020B0604020202020204" pitchFamily="34" charset="0"/>
              <a:ea typeface="微软雅黑" panose="020B0503020204020204" charset="-122"/>
            </a:endParaRPr>
          </a:p>
        </p:txBody>
      </p:sp>
      <p:sp>
        <p:nvSpPr>
          <p:cNvPr id="26" name="文本框 25"/>
          <p:cNvSpPr txBox="1"/>
          <p:nvPr/>
        </p:nvSpPr>
        <p:spPr>
          <a:xfrm>
            <a:off x="7115175" y="4284980"/>
            <a:ext cx="4657725" cy="1322070"/>
          </a:xfrm>
          <a:prstGeom prst="rect">
            <a:avLst/>
          </a:prstGeom>
          <a:solidFill>
            <a:schemeClr val="accent5">
              <a:lumMod val="20000"/>
              <a:lumOff val="80000"/>
            </a:schemeClr>
          </a:solidFill>
        </p:spPr>
        <p:txBody>
          <a:bodyPr wrap="square">
            <a:spAutoFit/>
          </a:bodyPr>
          <a:p>
            <a:pPr algn="l"/>
            <a:r>
              <a:rPr lang="en-US" altLang="zh-CN" sz="2000" dirty="0">
                <a:latin typeface="Arial" panose="020B0604020202020204" pitchFamily="34" charset="0"/>
                <a:ea typeface="微软雅黑" panose="020B0503020204020204" charset="-122"/>
              </a:rPr>
              <a:t>3.Intended to improve students’ labour skills, </a:t>
            </a:r>
            <a:r>
              <a:rPr lang="en-US" altLang="zh-CN" sz="2000" dirty="0">
                <a:latin typeface="Arial" panose="020B0604020202020204" pitchFamily="34" charset="0"/>
                <a:ea typeface="微软雅黑" panose="020B0503020204020204" charset="-122"/>
                <a:sym typeface="+mn-ea"/>
              </a:rPr>
              <a:t>environmental awareness and teamwork spirit, a volunteer event will take place in the community...</a:t>
            </a:r>
            <a:endParaRPr lang="en-US" altLang="zh-CN" sz="2000" dirty="0">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linds(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linds(horizont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linds(horizont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linds(horizontal)">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blinds(horizontal)">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blinds(horizontal)">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animBg="1"/>
      <p:bldP spid="7" grpId="0" animBg="1"/>
      <p:bldP spid="8" grpId="0" animBg="1"/>
      <p:bldP spid="9" grpId="0" animBg="1"/>
      <p:bldP spid="10" grpId="0" animBg="1"/>
      <p:bldP spid="13" grpId="0" bldLvl="0" animBg="1"/>
      <p:bldP spid="14" grpId="0" animBg="1"/>
      <p:bldP spid="15" grpId="0" bldLvl="0" animBg="1"/>
      <p:bldP spid="16" grpId="0" bldLvl="0" animBg="1"/>
      <p:bldP spid="16" grpId="1"/>
      <p:bldP spid="17" grpId="0" bldLvl="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6"/>
          <p:cNvSpPr/>
          <p:nvPr/>
        </p:nvSpPr>
        <p:spPr>
          <a:xfrm>
            <a:off x="734695" y="163830"/>
            <a:ext cx="1729740" cy="57023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第六部分</a:t>
            </a:r>
            <a:endPar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6" name="文本框 5"/>
          <p:cNvSpPr txBox="1"/>
          <p:nvPr/>
        </p:nvSpPr>
        <p:spPr>
          <a:xfrm>
            <a:off x="2828925" y="300355"/>
            <a:ext cx="6252845" cy="521970"/>
          </a:xfrm>
          <a:prstGeom prst="rect">
            <a:avLst/>
          </a:prstGeom>
          <a:solidFill>
            <a:schemeClr val="accent4">
              <a:lumMod val="20000"/>
              <a:lumOff val="80000"/>
            </a:schemeClr>
          </a:solidFill>
        </p:spPr>
        <p:txBody>
          <a:bodyPr wrap="square" rtlCol="0">
            <a:spAutoFit/>
          </a:bodyPr>
          <a:lstStyle/>
          <a:p>
            <a:pPr algn="just"/>
            <a:r>
              <a:rPr lang="en-US" altLang="zh-CN" sz="2800" kern="100" dirty="0">
                <a:effectLst/>
                <a:latin typeface="Times New Roman" panose="02020603050405020304" charset="0"/>
                <a:ea typeface="华文新魏" panose="02010800040101010101" pitchFamily="2" charset="-122"/>
                <a:cs typeface="Times New Roman" panose="02020603050405020304" charset="0"/>
                <a:sym typeface="+mn-ea"/>
              </a:rPr>
              <a:t>The arrangements for the volunteer event</a:t>
            </a:r>
            <a:endParaRPr kumimoji="0" lang="en-US" altLang="zh-CN" sz="2800" b="1" i="0" u="none" strike="noStrike" kern="1200" cap="none" spc="300" normalizeH="0" baseline="0" noProof="0" dirty="0">
              <a:ln>
                <a:noFill/>
              </a:ln>
              <a:solidFill>
                <a:srgbClr val="C00000"/>
              </a:solidFill>
              <a:effectLst/>
              <a:uLnTx/>
              <a:uFillTx/>
              <a:latin typeface="Times New Roman" panose="02020603050405020304" charset="0"/>
              <a:ea typeface="思源黑体 CN Normal" panose="020B0400000000000000" charset="-122"/>
              <a:cs typeface="Times New Roman" panose="02020603050405020304" charset="0"/>
              <a:sym typeface="+mn-ea"/>
            </a:endParaRPr>
          </a:p>
        </p:txBody>
      </p:sp>
      <p:grpSp>
        <p:nvGrpSpPr>
          <p:cNvPr id="20" name="组合 19"/>
          <p:cNvGrpSpPr/>
          <p:nvPr>
            <p:custDataLst>
              <p:tags r:id="rId1"/>
            </p:custDataLst>
          </p:nvPr>
        </p:nvGrpSpPr>
        <p:grpSpPr>
          <a:xfrm>
            <a:off x="5061509" y="2166249"/>
            <a:ext cx="1361018" cy="2462230"/>
            <a:chOff x="6687" y="2780"/>
            <a:chExt cx="2069" cy="3743"/>
          </a:xfrm>
        </p:grpSpPr>
        <p:sp>
          <p:nvSpPr>
            <p:cNvPr id="4" name="圆角矩形 3"/>
            <p:cNvSpPr/>
            <p:nvPr>
              <p:custDataLst>
                <p:tags r:id="rId2"/>
              </p:custDataLst>
            </p:nvPr>
          </p:nvSpPr>
          <p:spPr>
            <a:xfrm>
              <a:off x="6687" y="2780"/>
              <a:ext cx="994" cy="3742"/>
            </a:xfrm>
            <a:prstGeom prst="roundRect">
              <a:avLst>
                <a:gd name="adj" fmla="val 50000"/>
              </a:avLst>
            </a:prstGeom>
            <a:gradFill>
              <a:gsLst>
                <a:gs pos="50000">
                  <a:schemeClr val="accent5"/>
                </a:gs>
                <a:gs pos="0">
                  <a:schemeClr val="accent5">
                    <a:lumMod val="25000"/>
                    <a:lumOff val="75000"/>
                  </a:schemeClr>
                </a:gs>
                <a:gs pos="100000">
                  <a:schemeClr val="accent5">
                    <a:lumMod val="85000"/>
                  </a:schemeClr>
                </a:gs>
              </a:gsLst>
              <a:lin ang="5400000" scaled="1"/>
            </a:gradFill>
            <a:ln w="50800" cap="flat" cmpd="sng" algn="ctr">
              <a:noFill/>
              <a:prstDash val="solid"/>
            </a:ln>
            <a:effectLst>
              <a:outerShdw blurRad="139700" dist="50800" dir="2700000" algn="tl" rotWithShape="0">
                <a:sysClr val="windowText" lastClr="000000">
                  <a:alpha val="29000"/>
                </a:sysClr>
              </a:outerShdw>
            </a:effectLst>
            <a:scene3d>
              <a:camera prst="orthographicFront"/>
              <a:lightRig rig="threePt" dir="t"/>
            </a:scene3d>
            <a:sp3d prstMaterial="softEdge">
              <a:bevelT w="38100" h="6350" prst="angle"/>
            </a:sp3d>
          </p:spPr>
          <p:txBody>
            <a:bodyPr lIns="68562" tIns="34281" rIns="68562" bIns="34281" rtlCol="0" anchor="ctr"/>
            <a:lstStyle/>
            <a:p>
              <a:pPr algn="ctr"/>
              <a:endParaRPr lang="zh-CN" altLang="en-US">
                <a:solidFill>
                  <a:srgbClr val="FFFFFF"/>
                </a:solidFill>
                <a:latin typeface="Calibri" panose="020F0502020204030204"/>
                <a:ea typeface="幼圆" panose="02010509060101010101" pitchFamily="49" charset="-122"/>
              </a:endParaRPr>
            </a:p>
          </p:txBody>
        </p:sp>
        <p:sp>
          <p:nvSpPr>
            <p:cNvPr id="11" name="文本框 11"/>
            <p:cNvSpPr txBox="1"/>
            <p:nvPr>
              <p:custDataLst>
                <p:tags r:id="rId3"/>
              </p:custDataLst>
            </p:nvPr>
          </p:nvSpPr>
          <p:spPr bwMode="auto">
            <a:xfrm>
              <a:off x="6687" y="3188"/>
              <a:ext cx="944" cy="2759"/>
            </a:xfrm>
            <a:prstGeom prst="rect">
              <a:avLst/>
            </a:prstGeom>
            <a:noFill/>
          </p:spPr>
          <p:txBody>
            <a:bodyPr wrap="square">
              <a:spAutoFit/>
            </a:bodyPr>
            <a:lstStyle/>
            <a:p>
              <a:pPr algn="ctr">
                <a:defRPr/>
              </a:pPr>
              <a:r>
                <a:rPr lang="zh-CN" altLang="en-US" sz="2800" b="1" spc="100" dirty="0">
                  <a:solidFill>
                    <a:srgbClr val="C00000"/>
                  </a:solidFill>
                  <a:latin typeface="华文隶书" panose="02010800040101010101" charset="-122"/>
                  <a:ea typeface="华文隶书" panose="02010800040101010101" charset="-122"/>
                </a:rPr>
                <a:t>旧</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知</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回</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顾</a:t>
              </a:r>
              <a:endParaRPr lang="zh-CN" altLang="en-US" sz="2800" b="1" spc="100" dirty="0">
                <a:solidFill>
                  <a:srgbClr val="C00000"/>
                </a:solidFill>
                <a:latin typeface="华文隶书" panose="02010800040101010101" charset="-122"/>
                <a:ea typeface="华文隶书" panose="02010800040101010101" charset="-122"/>
              </a:endParaRPr>
            </a:p>
          </p:txBody>
        </p:sp>
        <p:sp>
          <p:nvSpPr>
            <p:cNvPr id="12" name="圆角矩形 11"/>
            <p:cNvSpPr/>
            <p:nvPr>
              <p:custDataLst>
                <p:tags r:id="rId4"/>
              </p:custDataLst>
            </p:nvPr>
          </p:nvSpPr>
          <p:spPr>
            <a:xfrm>
              <a:off x="7765" y="2780"/>
              <a:ext cx="991" cy="3743"/>
            </a:xfrm>
            <a:prstGeom prst="roundRect">
              <a:avLst>
                <a:gd name="adj" fmla="val 50000"/>
              </a:avLst>
            </a:prstGeom>
            <a:gradFill>
              <a:gsLst>
                <a:gs pos="50000">
                  <a:schemeClr val="accent5"/>
                </a:gs>
                <a:gs pos="0">
                  <a:schemeClr val="accent5">
                    <a:lumMod val="25000"/>
                    <a:lumOff val="75000"/>
                  </a:schemeClr>
                </a:gs>
                <a:gs pos="100000">
                  <a:schemeClr val="accent5">
                    <a:lumMod val="85000"/>
                  </a:schemeClr>
                </a:gs>
              </a:gsLst>
              <a:lin ang="5400000" scaled="1"/>
            </a:gradFill>
            <a:ln w="50800" cap="flat" cmpd="sng" algn="ctr">
              <a:noFill/>
              <a:prstDash val="solid"/>
            </a:ln>
            <a:effectLst>
              <a:outerShdw blurRad="139700" dist="50800" dir="2700000" algn="tl" rotWithShape="0">
                <a:sysClr val="windowText" lastClr="000000">
                  <a:alpha val="29000"/>
                </a:sysClr>
              </a:outerShdw>
            </a:effectLst>
            <a:scene3d>
              <a:camera prst="orthographicFront"/>
              <a:lightRig rig="threePt" dir="t"/>
            </a:scene3d>
            <a:sp3d prstMaterial="softEdge">
              <a:bevelT w="38100" h="6350" prst="angle"/>
            </a:sp3d>
          </p:spPr>
          <p:txBody>
            <a:bodyPr lIns="68562" tIns="34281" rIns="68562" bIns="34281" rtlCol="0" anchor="ctr"/>
            <a:lstStyle/>
            <a:p>
              <a:pPr algn="ctr"/>
              <a:endParaRPr lang="zh-CN" altLang="en-US">
                <a:solidFill>
                  <a:srgbClr val="FFFFFF"/>
                </a:solidFill>
                <a:latin typeface="Calibri" panose="020F0502020204030204"/>
                <a:ea typeface="幼圆" panose="02010509060101010101" pitchFamily="49" charset="-122"/>
              </a:endParaRPr>
            </a:p>
          </p:txBody>
        </p:sp>
        <p:sp>
          <p:nvSpPr>
            <p:cNvPr id="19" name="文本框 30"/>
            <p:cNvSpPr txBox="1"/>
            <p:nvPr>
              <p:custDataLst>
                <p:tags r:id="rId5"/>
              </p:custDataLst>
            </p:nvPr>
          </p:nvSpPr>
          <p:spPr bwMode="auto">
            <a:xfrm>
              <a:off x="7762" y="3272"/>
              <a:ext cx="994" cy="2759"/>
            </a:xfrm>
            <a:prstGeom prst="rect">
              <a:avLst/>
            </a:prstGeom>
            <a:noFill/>
          </p:spPr>
          <p:txBody>
            <a:bodyPr wrap="square">
              <a:spAutoFit/>
            </a:bodyPr>
            <a:lstStyle/>
            <a:p>
              <a:pPr algn="ctr">
                <a:defRPr/>
              </a:pPr>
              <a:r>
                <a:rPr lang="zh-CN" altLang="en-US" sz="2800" b="1" spc="100" dirty="0">
                  <a:solidFill>
                    <a:srgbClr val="C00000"/>
                  </a:solidFill>
                  <a:latin typeface="华文隶书" panose="02010800040101010101" charset="-122"/>
                  <a:ea typeface="华文隶书" panose="02010800040101010101" charset="-122"/>
                </a:rPr>
                <a:t>迁</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移</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应</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用</a:t>
              </a:r>
              <a:endParaRPr lang="zh-CN" altLang="en-US" sz="2800" b="1" spc="100" dirty="0">
                <a:solidFill>
                  <a:srgbClr val="C00000"/>
                </a:solidFill>
                <a:latin typeface="华文隶书" panose="02010800040101010101" charset="-122"/>
                <a:ea typeface="华文隶书" panose="02010800040101010101" charset="-122"/>
              </a:endParaRPr>
            </a:p>
          </p:txBody>
        </p:sp>
      </p:grpSp>
      <p:sp>
        <p:nvSpPr>
          <p:cNvPr id="7" name="文本框 6"/>
          <p:cNvSpPr txBox="1"/>
          <p:nvPr/>
        </p:nvSpPr>
        <p:spPr>
          <a:xfrm>
            <a:off x="558800" y="1017905"/>
            <a:ext cx="1051560" cy="449580"/>
          </a:xfrm>
          <a:prstGeom prst="rect">
            <a:avLst/>
          </a:prstGeom>
          <a:noFill/>
          <a:extLst>
            <a:ext uri="{909E8E84-426E-40DD-AFC4-6F175D3DCCD1}">
              <a14:hiddenFill xmlns:a14="http://schemas.microsoft.com/office/drawing/2010/main">
                <a:solidFill>
                  <a:schemeClr val="accent6">
                    <a:lumMod val="20000"/>
                    <a:lumOff val="80000"/>
                  </a:schemeClr>
                </a:solidFill>
              </a14:hiddenFill>
            </a:ext>
          </a:extLst>
        </p:spPr>
        <p:txBody>
          <a:bodyPr wrap="square">
            <a:noAutofit/>
          </a:bodyPr>
          <a:lstStyle/>
          <a:p>
            <a:pPr algn="l"/>
            <a:r>
              <a:rPr lang="en-US" altLang="zh-CN" sz="2000">
                <a:latin typeface="Arial" panose="020B0604020202020204" pitchFamily="34" charset="0"/>
                <a:ea typeface="微软雅黑" panose="020B0503020204020204" charset="-122"/>
              </a:rPr>
              <a:t>1.</a:t>
            </a:r>
            <a:r>
              <a:rPr lang="zh-CN" altLang="en-US" sz="2000">
                <a:latin typeface="Arial" panose="020B0604020202020204" pitchFamily="34" charset="0"/>
                <a:ea typeface="微软雅黑" panose="020B0503020204020204" charset="-122"/>
              </a:rPr>
              <a:t>集合</a:t>
            </a:r>
            <a:endParaRPr lang="zh-CN" altLang="en-US" sz="2000">
              <a:latin typeface="Arial" panose="020B0604020202020204" pitchFamily="34" charset="0"/>
              <a:ea typeface="微软雅黑" panose="020B0503020204020204" charset="-122"/>
            </a:endParaRPr>
          </a:p>
        </p:txBody>
      </p:sp>
      <p:sp>
        <p:nvSpPr>
          <p:cNvPr id="8" name="文本框 7"/>
          <p:cNvSpPr txBox="1"/>
          <p:nvPr/>
        </p:nvSpPr>
        <p:spPr>
          <a:xfrm>
            <a:off x="1694180" y="1019175"/>
            <a:ext cx="2930525" cy="448310"/>
          </a:xfrm>
          <a:prstGeom prst="rect">
            <a:avLst/>
          </a:prstGeom>
          <a:solidFill>
            <a:schemeClr val="accent1">
              <a:lumMod val="40000"/>
              <a:lumOff val="60000"/>
            </a:schemeClr>
          </a:solidFill>
        </p:spPr>
        <p:txBody>
          <a:bodyPr wrap="square">
            <a:noAutofit/>
          </a:bodyPr>
          <a:lstStyle/>
          <a:p>
            <a:pPr algn="l"/>
            <a:r>
              <a:rPr lang="en-US" altLang="zh-CN" sz="2000">
                <a:latin typeface="Arial" panose="020B0604020202020204" pitchFamily="34" charset="0"/>
                <a:ea typeface="微软雅黑" panose="020B0503020204020204" charset="-122"/>
              </a:rPr>
              <a:t>gather/meet/assemble</a:t>
            </a:r>
            <a:endParaRPr lang="en-US" altLang="zh-CN" sz="2000">
              <a:latin typeface="Arial" panose="020B0604020202020204" pitchFamily="34" charset="0"/>
              <a:ea typeface="微软雅黑" panose="020B0503020204020204" charset="-122"/>
            </a:endParaRPr>
          </a:p>
        </p:txBody>
      </p:sp>
      <p:sp>
        <p:nvSpPr>
          <p:cNvPr id="10" name="文本框 9"/>
          <p:cNvSpPr txBox="1"/>
          <p:nvPr/>
        </p:nvSpPr>
        <p:spPr>
          <a:xfrm>
            <a:off x="598170" y="1541145"/>
            <a:ext cx="1621155" cy="398780"/>
          </a:xfrm>
          <a:prstGeom prst="rect">
            <a:avLst/>
          </a:prstGeom>
          <a:noFill/>
          <a:extLst>
            <a:ext uri="{909E8E84-426E-40DD-AFC4-6F175D3DCCD1}">
              <a14:hiddenFill xmlns:a14="http://schemas.microsoft.com/office/drawing/2010/main">
                <a:solidFill>
                  <a:schemeClr val="accent6">
                    <a:lumMod val="20000"/>
                    <a:lumOff val="80000"/>
                  </a:schemeClr>
                </a:solidFill>
              </a14:hiddenFill>
            </a:ext>
          </a:extLst>
        </p:spPr>
        <p:txBody>
          <a:bodyPr wrap="square">
            <a:spAutoFit/>
          </a:bodyPr>
          <a:lstStyle/>
          <a:p>
            <a:pPr algn="l"/>
            <a:r>
              <a:rPr lang="en-US" altLang="zh-CN" sz="2000">
                <a:latin typeface="Arial" panose="020B0604020202020204" pitchFamily="34" charset="0"/>
                <a:ea typeface="微软雅黑" panose="020B0503020204020204" charset="-122"/>
              </a:rPr>
              <a:t>2.</a:t>
            </a:r>
            <a:r>
              <a:rPr lang="zh-CN" altLang="en-US" sz="2000">
                <a:latin typeface="Arial" panose="020B0604020202020204" pitchFamily="34" charset="0"/>
                <a:ea typeface="微软雅黑" panose="020B0503020204020204" charset="-122"/>
              </a:rPr>
              <a:t>把......分成</a:t>
            </a:r>
            <a:endParaRPr lang="en-US" altLang="zh-CN" sz="2000">
              <a:latin typeface="Arial" panose="020B0604020202020204" pitchFamily="34" charset="0"/>
              <a:ea typeface="微软雅黑" panose="020B0503020204020204" charset="-122"/>
            </a:endParaRPr>
          </a:p>
        </p:txBody>
      </p:sp>
      <p:sp>
        <p:nvSpPr>
          <p:cNvPr id="13" name="文本框 12"/>
          <p:cNvSpPr txBox="1"/>
          <p:nvPr/>
        </p:nvSpPr>
        <p:spPr>
          <a:xfrm>
            <a:off x="2147570" y="1541145"/>
            <a:ext cx="2477135" cy="398780"/>
          </a:xfrm>
          <a:prstGeom prst="rect">
            <a:avLst/>
          </a:prstGeom>
          <a:solidFill>
            <a:schemeClr val="accent1">
              <a:lumMod val="40000"/>
              <a:lumOff val="60000"/>
            </a:schemeClr>
          </a:solidFill>
        </p:spPr>
        <p:txBody>
          <a:bodyPr wrap="square">
            <a:spAutoFit/>
          </a:bodyPr>
          <a:lstStyle/>
          <a:p>
            <a:pPr algn="l"/>
            <a:r>
              <a:rPr lang="en-US" altLang="zh-CN" sz="2000">
                <a:latin typeface="Arial" panose="020B0604020202020204" pitchFamily="34" charset="0"/>
                <a:ea typeface="微软雅黑" panose="020B0503020204020204" charset="-122"/>
              </a:rPr>
              <a:t>  be divided into</a:t>
            </a:r>
            <a:endParaRPr lang="en-US" altLang="zh-CN" sz="2000">
              <a:latin typeface="Arial" panose="020B0604020202020204" pitchFamily="34" charset="0"/>
              <a:ea typeface="微软雅黑" panose="020B0503020204020204" charset="-122"/>
            </a:endParaRPr>
          </a:p>
        </p:txBody>
      </p:sp>
      <p:sp>
        <p:nvSpPr>
          <p:cNvPr id="2" name="文本框 1"/>
          <p:cNvSpPr txBox="1"/>
          <p:nvPr/>
        </p:nvSpPr>
        <p:spPr>
          <a:xfrm>
            <a:off x="598170" y="2019935"/>
            <a:ext cx="2122805" cy="398780"/>
          </a:xfrm>
          <a:prstGeom prst="rect">
            <a:avLst/>
          </a:prstGeom>
          <a:noFill/>
          <a:extLst>
            <a:ext uri="{909E8E84-426E-40DD-AFC4-6F175D3DCCD1}">
              <a14:hiddenFill xmlns:a14="http://schemas.microsoft.com/office/drawing/2010/main">
                <a:solidFill>
                  <a:schemeClr val="accent6">
                    <a:lumMod val="20000"/>
                    <a:lumOff val="80000"/>
                  </a:schemeClr>
                </a:solidFill>
              </a14:hiddenFill>
            </a:ext>
          </a:extLst>
        </p:spPr>
        <p:txBody>
          <a:bodyPr wrap="square">
            <a:spAutoFit/>
          </a:bodyPr>
          <a:lstStyle/>
          <a:p>
            <a:pPr algn="l"/>
            <a:r>
              <a:rPr lang="en-US" altLang="zh-CN" sz="2000">
                <a:latin typeface="Arial" panose="020B0604020202020204" pitchFamily="34" charset="0"/>
                <a:ea typeface="微软雅黑" panose="020B0503020204020204" charset="-122"/>
              </a:rPr>
              <a:t>3.</a:t>
            </a:r>
            <a:r>
              <a:rPr lang="zh-CN" altLang="en-US" sz="2000">
                <a:latin typeface="Arial" panose="020B0604020202020204" pitchFamily="34" charset="0"/>
                <a:ea typeface="微软雅黑" panose="020B0503020204020204" charset="-122"/>
              </a:rPr>
              <a:t>做动员讲话</a:t>
            </a:r>
            <a:endParaRPr lang="zh-CN" altLang="en-US" sz="2000">
              <a:latin typeface="Arial" panose="020B0604020202020204" pitchFamily="34" charset="0"/>
              <a:ea typeface="微软雅黑" panose="020B0503020204020204" charset="-122"/>
            </a:endParaRPr>
          </a:p>
        </p:txBody>
      </p:sp>
      <p:sp>
        <p:nvSpPr>
          <p:cNvPr id="3" name="文本框 2"/>
          <p:cNvSpPr txBox="1"/>
          <p:nvPr/>
        </p:nvSpPr>
        <p:spPr>
          <a:xfrm>
            <a:off x="688975" y="2464435"/>
            <a:ext cx="4025265" cy="398780"/>
          </a:xfrm>
          <a:prstGeom prst="rect">
            <a:avLst/>
          </a:prstGeom>
          <a:solidFill>
            <a:schemeClr val="accent1">
              <a:lumMod val="40000"/>
              <a:lumOff val="60000"/>
            </a:schemeClr>
          </a:solidFill>
        </p:spPr>
        <p:txBody>
          <a:bodyPr wrap="square">
            <a:spAutoFit/>
          </a:bodyPr>
          <a:lstStyle/>
          <a:p>
            <a:pPr algn="l"/>
            <a:r>
              <a:rPr lang="en-US" altLang="zh-CN" sz="2000">
                <a:latin typeface="Arial" panose="020B0604020202020204" pitchFamily="34" charset="0"/>
                <a:ea typeface="微软雅黑" panose="020B0503020204020204" charset="-122"/>
              </a:rPr>
              <a:t>make a mobilization speech</a:t>
            </a:r>
            <a:endParaRPr lang="en-US" altLang="zh-CN" sz="2400">
              <a:latin typeface="Arial" panose="020B0604020202020204" pitchFamily="34" charset="0"/>
              <a:ea typeface="微软雅黑" panose="020B0503020204020204" charset="-122"/>
            </a:endParaRPr>
          </a:p>
        </p:txBody>
      </p:sp>
      <p:sp>
        <p:nvSpPr>
          <p:cNvPr id="9" name="文本框 8"/>
          <p:cNvSpPr txBox="1"/>
          <p:nvPr/>
        </p:nvSpPr>
        <p:spPr>
          <a:xfrm>
            <a:off x="638175" y="2908935"/>
            <a:ext cx="2540000" cy="398780"/>
          </a:xfrm>
          <a:prstGeom prst="rect">
            <a:avLst/>
          </a:prstGeom>
          <a:noFill/>
          <a:extLst>
            <a:ext uri="{909E8E84-426E-40DD-AFC4-6F175D3DCCD1}">
              <a14:hiddenFill xmlns:a14="http://schemas.microsoft.com/office/drawing/2010/main">
                <a:solidFill>
                  <a:schemeClr val="accent6">
                    <a:lumMod val="20000"/>
                    <a:lumOff val="80000"/>
                  </a:schemeClr>
                </a:solidFill>
              </a14:hiddenFill>
            </a:ext>
          </a:extLst>
        </p:spPr>
        <p:txBody>
          <a:bodyPr wrap="square">
            <a:spAutoFit/>
          </a:bodyPr>
          <a:lstStyle/>
          <a:p>
            <a:pPr algn="l">
              <a:buClrTx/>
              <a:buSzTx/>
              <a:buFontTx/>
            </a:pPr>
            <a:r>
              <a:rPr lang="en-US" altLang="zh-CN" sz="2000">
                <a:latin typeface="Arial" panose="020B0604020202020204" pitchFamily="34" charset="0"/>
                <a:ea typeface="微软雅黑" panose="020B0503020204020204" charset="-122"/>
              </a:rPr>
              <a:t>4. 打扫卫生; 捡垃圾; </a:t>
            </a:r>
            <a:endParaRPr lang="en-US" altLang="zh-CN" sz="2000">
              <a:latin typeface="Arial" panose="020B0604020202020204" pitchFamily="34" charset="0"/>
              <a:ea typeface="微软雅黑" panose="020B0503020204020204" charset="-122"/>
            </a:endParaRPr>
          </a:p>
        </p:txBody>
      </p:sp>
      <p:sp>
        <p:nvSpPr>
          <p:cNvPr id="14" name="文本框 13"/>
          <p:cNvSpPr txBox="1"/>
          <p:nvPr/>
        </p:nvSpPr>
        <p:spPr>
          <a:xfrm>
            <a:off x="638175" y="3387725"/>
            <a:ext cx="4075430" cy="706755"/>
          </a:xfrm>
          <a:prstGeom prst="rect">
            <a:avLst/>
          </a:prstGeom>
          <a:solidFill>
            <a:schemeClr val="accent1">
              <a:lumMod val="40000"/>
              <a:lumOff val="60000"/>
            </a:schemeClr>
          </a:solidFill>
        </p:spPr>
        <p:txBody>
          <a:bodyPr wrap="square">
            <a:spAutoFit/>
          </a:bodyPr>
          <a:lstStyle/>
          <a:p>
            <a:pPr algn="l"/>
            <a:r>
              <a:rPr lang="en-US" altLang="zh-CN" sz="2000" dirty="0">
                <a:latin typeface="Arial" panose="020B0604020202020204" pitchFamily="34" charset="0"/>
                <a:ea typeface="微软雅黑" panose="020B0503020204020204" charset="-122"/>
              </a:rPr>
              <a:t>sweeping</a:t>
            </a:r>
            <a:r>
              <a:rPr lang="en-US" altLang="zh-CN" sz="2000" dirty="0">
                <a:solidFill>
                  <a:srgbClr val="FF0000"/>
                </a:solidFill>
                <a:latin typeface="Arial" panose="020B0604020202020204" pitchFamily="34" charset="0"/>
                <a:ea typeface="微软雅黑" panose="020B0503020204020204" charset="-122"/>
              </a:rPr>
              <a:t> </a:t>
            </a:r>
            <a:r>
              <a:rPr lang="en-US" altLang="zh-CN" sz="2000" dirty="0">
                <a:latin typeface="Arial" panose="020B0604020202020204" pitchFamily="34" charset="0"/>
                <a:ea typeface="微软雅黑" panose="020B0503020204020204" charset="-122"/>
              </a:rPr>
              <a:t>/cleaning up; </a:t>
            </a:r>
            <a:endParaRPr lang="en-US" altLang="zh-CN" sz="2000" dirty="0">
              <a:latin typeface="Arial" panose="020B0604020202020204" pitchFamily="34" charset="0"/>
              <a:ea typeface="微软雅黑" panose="020B0503020204020204" charset="-122"/>
            </a:endParaRPr>
          </a:p>
          <a:p>
            <a:pPr algn="l"/>
            <a:r>
              <a:rPr lang="en-US" altLang="zh-CN" sz="2000" dirty="0">
                <a:latin typeface="Arial" panose="020B0604020202020204" pitchFamily="34" charset="0"/>
                <a:ea typeface="微软雅黑" panose="020B0503020204020204" charset="-122"/>
              </a:rPr>
              <a:t>pick up/ collect rubbish/trash</a:t>
            </a:r>
            <a:endParaRPr lang="en-US" altLang="zh-CN" sz="2000" dirty="0">
              <a:latin typeface="Arial" panose="020B0604020202020204" pitchFamily="34" charset="0"/>
              <a:ea typeface="微软雅黑" panose="020B0503020204020204" charset="-122"/>
            </a:endParaRPr>
          </a:p>
        </p:txBody>
      </p:sp>
      <p:sp>
        <p:nvSpPr>
          <p:cNvPr id="16" name="文本框 15"/>
          <p:cNvSpPr txBox="1"/>
          <p:nvPr/>
        </p:nvSpPr>
        <p:spPr>
          <a:xfrm>
            <a:off x="598170" y="4174490"/>
            <a:ext cx="1448435" cy="398780"/>
          </a:xfrm>
          <a:prstGeom prst="rect">
            <a:avLst/>
          </a:prstGeom>
          <a:noFill/>
          <a:extLst>
            <a:ext uri="{909E8E84-426E-40DD-AFC4-6F175D3DCCD1}">
              <a14:hiddenFill xmlns:a14="http://schemas.microsoft.com/office/drawing/2010/main">
                <a:solidFill>
                  <a:schemeClr val="accent6">
                    <a:lumMod val="20000"/>
                    <a:lumOff val="80000"/>
                  </a:schemeClr>
                </a:solidFill>
              </a14:hiddenFill>
            </a:ext>
          </a:extLst>
        </p:spPr>
        <p:txBody>
          <a:bodyPr wrap="square">
            <a:spAutoFit/>
          </a:bodyPr>
          <a:lstStyle/>
          <a:p>
            <a:pPr algn="l"/>
            <a:r>
              <a:rPr lang="en-US" altLang="zh-CN" sz="2000">
                <a:latin typeface="Arial" panose="020B0604020202020204" pitchFamily="34" charset="0"/>
                <a:ea typeface="微软雅黑" panose="020B0503020204020204" charset="-122"/>
              </a:rPr>
              <a:t>5.粉刷长凳</a:t>
            </a:r>
            <a:endParaRPr lang="en-US" altLang="zh-CN" sz="2400">
              <a:latin typeface="Arial" panose="020B0604020202020204" pitchFamily="34" charset="0"/>
              <a:ea typeface="微软雅黑" panose="020B0503020204020204" charset="-122"/>
            </a:endParaRPr>
          </a:p>
        </p:txBody>
      </p:sp>
      <p:sp>
        <p:nvSpPr>
          <p:cNvPr id="17" name="文本框 16"/>
          <p:cNvSpPr txBox="1"/>
          <p:nvPr/>
        </p:nvSpPr>
        <p:spPr>
          <a:xfrm>
            <a:off x="2046605" y="4174490"/>
            <a:ext cx="2667635" cy="398780"/>
          </a:xfrm>
          <a:prstGeom prst="rect">
            <a:avLst/>
          </a:prstGeom>
          <a:solidFill>
            <a:schemeClr val="accent1">
              <a:lumMod val="40000"/>
              <a:lumOff val="60000"/>
            </a:schemeClr>
          </a:solidFill>
        </p:spPr>
        <p:txBody>
          <a:bodyPr wrap="square">
            <a:spAutoFit/>
          </a:bodyPr>
          <a:lstStyle/>
          <a:p>
            <a:pPr algn="l"/>
            <a:r>
              <a:rPr lang="en-US" altLang="zh-CN" sz="2000" dirty="0">
                <a:latin typeface="Arial" panose="020B0604020202020204" pitchFamily="34" charset="0"/>
                <a:ea typeface="微软雅黑" panose="020B0503020204020204" charset="-122"/>
              </a:rPr>
              <a:t>paint the benches</a:t>
            </a:r>
            <a:endParaRPr lang="en-US" altLang="zh-CN" sz="2000" dirty="0">
              <a:latin typeface="Arial" panose="020B0604020202020204" pitchFamily="34" charset="0"/>
              <a:ea typeface="微软雅黑" panose="020B0503020204020204" charset="-122"/>
            </a:endParaRPr>
          </a:p>
        </p:txBody>
      </p:sp>
      <p:sp>
        <p:nvSpPr>
          <p:cNvPr id="18" name="文本框 17"/>
          <p:cNvSpPr txBox="1"/>
          <p:nvPr/>
        </p:nvSpPr>
        <p:spPr>
          <a:xfrm>
            <a:off x="598170" y="4593590"/>
            <a:ext cx="3074670" cy="398780"/>
          </a:xfrm>
          <a:prstGeom prst="rect">
            <a:avLst/>
          </a:prstGeom>
        </p:spPr>
        <p:txBody>
          <a:bodyPr wrap="square">
            <a:spAutoFit/>
          </a:bodyPr>
          <a:lstStyle/>
          <a:p>
            <a:pPr algn="l">
              <a:buClrTx/>
              <a:buSzTx/>
              <a:buFontTx/>
            </a:pPr>
            <a:r>
              <a:rPr lang="en-US" altLang="zh-CN" sz="2000">
                <a:latin typeface="Arial" panose="020B0604020202020204" pitchFamily="34" charset="0"/>
                <a:ea typeface="微软雅黑" panose="020B0503020204020204" charset="-122"/>
              </a:rPr>
              <a:t>6. 陪社区老人下棋、聊天</a:t>
            </a:r>
            <a:endParaRPr lang="en-US" altLang="zh-CN" sz="2000">
              <a:latin typeface="Arial" panose="020B0604020202020204" pitchFamily="34" charset="0"/>
              <a:ea typeface="微软雅黑" panose="020B0503020204020204" charset="-122"/>
            </a:endParaRPr>
          </a:p>
        </p:txBody>
      </p:sp>
      <p:sp>
        <p:nvSpPr>
          <p:cNvPr id="21" name="文本框 20"/>
          <p:cNvSpPr txBox="1"/>
          <p:nvPr/>
        </p:nvSpPr>
        <p:spPr>
          <a:xfrm>
            <a:off x="734695" y="5017770"/>
            <a:ext cx="4254500" cy="706755"/>
          </a:xfrm>
          <a:prstGeom prst="rect">
            <a:avLst/>
          </a:prstGeom>
          <a:solidFill>
            <a:schemeClr val="accent1">
              <a:lumMod val="40000"/>
              <a:lumOff val="60000"/>
            </a:schemeClr>
          </a:solidFill>
        </p:spPr>
        <p:txBody>
          <a:bodyPr wrap="square">
            <a:spAutoFit/>
          </a:bodyPr>
          <a:lstStyle/>
          <a:p>
            <a:pPr algn="l"/>
            <a:r>
              <a:rPr lang="en-US" altLang="zh-CN" sz="2000">
                <a:latin typeface="Arial" panose="020B0604020202020204" pitchFamily="34" charset="0"/>
                <a:ea typeface="微软雅黑" panose="020B0503020204020204" charset="-122"/>
              </a:rPr>
              <a:t>play chess with the elderly and chat with them</a:t>
            </a:r>
            <a:endParaRPr lang="en-US" altLang="zh-CN" sz="2000">
              <a:latin typeface="Arial" panose="020B0604020202020204" pitchFamily="34" charset="0"/>
              <a:ea typeface="微软雅黑" panose="020B0503020204020204" charset="-122"/>
            </a:endParaRPr>
          </a:p>
        </p:txBody>
      </p:sp>
      <p:sp>
        <p:nvSpPr>
          <p:cNvPr id="24" name="文本框 23"/>
          <p:cNvSpPr txBox="1"/>
          <p:nvPr/>
        </p:nvSpPr>
        <p:spPr>
          <a:xfrm>
            <a:off x="6585585" y="1061720"/>
            <a:ext cx="5343525" cy="2553335"/>
          </a:xfrm>
          <a:prstGeom prst="rect">
            <a:avLst/>
          </a:prstGeom>
          <a:solidFill>
            <a:schemeClr val="accent1">
              <a:lumMod val="20000"/>
              <a:lumOff val="80000"/>
            </a:schemeClr>
          </a:solidFill>
        </p:spPr>
        <p:txBody>
          <a:bodyPr wrap="square">
            <a:spAutoFit/>
          </a:bodyPr>
          <a:lstStyle/>
          <a:p>
            <a:pPr algn="l"/>
            <a:r>
              <a:rPr lang="en-US" altLang="zh-CN" sz="2000" dirty="0">
                <a:latin typeface="Arial" panose="020B0604020202020204" pitchFamily="34" charset="0"/>
                <a:ea typeface="微软雅黑" panose="020B0503020204020204" charset="-122"/>
                <a:sym typeface="+mn-ea"/>
              </a:rPr>
              <a:t>   1.</a:t>
            </a:r>
            <a:r>
              <a:rPr lang="en-US" altLang="zh-CN" sz="2000" dirty="0">
                <a:latin typeface="Arial" panose="020B0604020202020204" pitchFamily="34" charset="0"/>
                <a:ea typeface="微软雅黑" panose="020B0503020204020204" charset="-122"/>
              </a:rPr>
              <a:t>The principal </a:t>
            </a:r>
            <a:r>
              <a:rPr lang="en-US" altLang="zh-CN" sz="2000" dirty="0">
                <a:solidFill>
                  <a:srgbClr val="C00000"/>
                </a:solidFill>
                <a:latin typeface="Arial" panose="020B0604020202020204" pitchFamily="34" charset="0"/>
                <a:ea typeface="微软雅黑" panose="020B0503020204020204" charset="-122"/>
              </a:rPr>
              <a:t>will make a short speech </a:t>
            </a:r>
            <a:r>
              <a:rPr lang="en-US" altLang="zh-CN" sz="2000" dirty="0">
                <a:latin typeface="Arial" panose="020B0604020202020204" pitchFamily="34" charset="0"/>
                <a:ea typeface="微软雅黑" panose="020B0503020204020204" charset="-122"/>
              </a:rPr>
              <a:t>to announce the start of the </a:t>
            </a:r>
            <a:r>
              <a:rPr lang="en-US" altLang="zh-CN" sz="2000" dirty="0">
                <a:solidFill>
                  <a:srgbClr val="C00000"/>
                </a:solidFill>
                <a:latin typeface="Arial" panose="020B0604020202020204" pitchFamily="34" charset="0"/>
                <a:ea typeface="微软雅黑" panose="020B0503020204020204" charset="-122"/>
              </a:rPr>
              <a:t>event</a:t>
            </a:r>
            <a:r>
              <a:rPr lang="en-US" altLang="zh-CN" sz="2000" dirty="0">
                <a:latin typeface="Arial" panose="020B0604020202020204" pitchFamily="34" charset="0"/>
                <a:ea typeface="微软雅黑" panose="020B0503020204020204" charset="-122"/>
              </a:rPr>
              <a:t>. Then, </a:t>
            </a:r>
            <a:r>
              <a:rPr lang="en-US" altLang="zh-CN" sz="2000" dirty="0">
                <a:latin typeface="Arial" panose="020B0604020202020204" pitchFamily="34" charset="0"/>
                <a:ea typeface="微软雅黑" panose="020B0503020204020204" charset="-122"/>
                <a:sym typeface="+mn-ea"/>
              </a:rPr>
              <a:t>based on the already divided groups,</a:t>
            </a:r>
            <a:r>
              <a:rPr lang="en-US" altLang="zh-CN" sz="2000" dirty="0">
                <a:latin typeface="Arial" panose="020B0604020202020204" pitchFamily="34" charset="0"/>
                <a:ea typeface="微软雅黑" panose="020B0503020204020204" charset="-122"/>
              </a:rPr>
              <a:t> each</a:t>
            </a:r>
            <a:r>
              <a:rPr lang="en-US" altLang="zh-CN" sz="2000" dirty="0">
                <a:solidFill>
                  <a:srgbClr val="C00000"/>
                </a:solidFill>
                <a:latin typeface="Arial" panose="020B0604020202020204" pitchFamily="34" charset="0"/>
                <a:ea typeface="微软雅黑" panose="020B0503020204020204" charset="-122"/>
              </a:rPr>
              <a:t> will undertake different tasks, ranging from sweeping up, picking up litter, pruning flowers and trees under the guidance of the gardener to joining hands with entrance guides to keep order</a:t>
            </a:r>
            <a:r>
              <a:rPr lang="en-US" altLang="zh-CN" sz="2000" dirty="0">
                <a:latin typeface="Arial" panose="020B0604020202020204" pitchFamily="34" charset="0"/>
                <a:ea typeface="微软雅黑" panose="020B0503020204020204" charset="-122"/>
              </a:rPr>
              <a:t>. </a:t>
            </a:r>
            <a:endParaRPr lang="en-US" altLang="zh-CN" sz="2000" dirty="0">
              <a:latin typeface="Arial" panose="020B0604020202020204" pitchFamily="34" charset="0"/>
              <a:ea typeface="微软雅黑" panose="020B0503020204020204" charset="-122"/>
            </a:endParaRPr>
          </a:p>
        </p:txBody>
      </p:sp>
      <p:sp>
        <p:nvSpPr>
          <p:cNvPr id="25" name="文本框 24"/>
          <p:cNvSpPr txBox="1"/>
          <p:nvPr/>
        </p:nvSpPr>
        <p:spPr>
          <a:xfrm>
            <a:off x="558800" y="5854065"/>
            <a:ext cx="1581785" cy="398780"/>
          </a:xfrm>
          <a:prstGeom prst="rect">
            <a:avLst/>
          </a:prstGeom>
        </p:spPr>
        <p:txBody>
          <a:bodyPr wrap="square">
            <a:spAutoFit/>
          </a:bodyPr>
          <a:lstStyle/>
          <a:p>
            <a:pPr algn="l"/>
            <a:r>
              <a:rPr lang="en-US" altLang="zh-CN" sz="2000">
                <a:latin typeface="Arial" panose="020B0604020202020204" pitchFamily="34" charset="0"/>
                <a:ea typeface="微软雅黑" panose="020B0503020204020204" charset="-122"/>
              </a:rPr>
              <a:t>7. 修剪花木</a:t>
            </a:r>
            <a:endParaRPr lang="en-US" altLang="zh-CN" sz="2000">
              <a:latin typeface="Arial" panose="020B0604020202020204" pitchFamily="34" charset="0"/>
              <a:ea typeface="微软雅黑" panose="020B0503020204020204" charset="-122"/>
            </a:endParaRPr>
          </a:p>
        </p:txBody>
      </p:sp>
      <p:sp>
        <p:nvSpPr>
          <p:cNvPr id="26" name="文本框 25"/>
          <p:cNvSpPr txBox="1"/>
          <p:nvPr/>
        </p:nvSpPr>
        <p:spPr>
          <a:xfrm>
            <a:off x="1984375" y="5847080"/>
            <a:ext cx="3004820" cy="398780"/>
          </a:xfrm>
          <a:prstGeom prst="rect">
            <a:avLst/>
          </a:prstGeom>
          <a:solidFill>
            <a:schemeClr val="accent1">
              <a:lumMod val="40000"/>
              <a:lumOff val="60000"/>
            </a:schemeClr>
          </a:solidFill>
        </p:spPr>
        <p:txBody>
          <a:bodyPr wrap="square">
            <a:spAutoFit/>
          </a:bodyPr>
          <a:lstStyle/>
          <a:p>
            <a:pPr algn="l"/>
            <a:r>
              <a:rPr lang="en-US" altLang="zh-CN" sz="2000">
                <a:latin typeface="Arial" panose="020B0604020202020204" pitchFamily="34" charset="0"/>
                <a:ea typeface="微软雅黑" panose="020B0503020204020204" charset="-122"/>
                <a:sym typeface="+mn-ea"/>
              </a:rPr>
              <a:t>prune flowers and trees</a:t>
            </a:r>
            <a:endParaRPr lang="en-US" altLang="zh-CN" sz="2000">
              <a:latin typeface="Arial" panose="020B0604020202020204" pitchFamily="34" charset="0"/>
              <a:ea typeface="微软雅黑" panose="020B0503020204020204" charset="-122"/>
            </a:endParaRPr>
          </a:p>
        </p:txBody>
      </p:sp>
      <p:sp>
        <p:nvSpPr>
          <p:cNvPr id="27" name="文本框 26"/>
          <p:cNvSpPr txBox="1"/>
          <p:nvPr/>
        </p:nvSpPr>
        <p:spPr>
          <a:xfrm>
            <a:off x="6585585" y="3709670"/>
            <a:ext cx="5278755" cy="2553335"/>
          </a:xfrm>
          <a:prstGeom prst="rect">
            <a:avLst/>
          </a:prstGeom>
          <a:solidFill>
            <a:schemeClr val="accent1">
              <a:lumMod val="20000"/>
              <a:lumOff val="80000"/>
            </a:schemeClr>
          </a:solidFill>
        </p:spPr>
        <p:txBody>
          <a:bodyPr wrap="square">
            <a:spAutoFit/>
          </a:bodyPr>
          <a:lstStyle/>
          <a:p>
            <a:pPr algn="l"/>
            <a:r>
              <a:rPr lang="en-US" altLang="zh-CN" sz="1800" dirty="0">
                <a:latin typeface="Arial" panose="020B0604020202020204" pitchFamily="34" charset="0"/>
                <a:ea typeface="微软雅黑" panose="020B0503020204020204" charset="-122"/>
              </a:rPr>
              <a:t>   </a:t>
            </a:r>
            <a:r>
              <a:rPr lang="en-US" altLang="zh-CN" sz="2000" dirty="0">
                <a:latin typeface="Arial" panose="020B0604020202020204" pitchFamily="34" charset="0"/>
                <a:ea typeface="微软雅黑" panose="020B0503020204020204" charset="-122"/>
              </a:rPr>
              <a:t>  2.It will begin at 8:00 am and last four hours, during which time the divided groups are to perform </a:t>
            </a:r>
            <a:r>
              <a:rPr lang="en-US" altLang="zh-CN" sz="2000" dirty="0" err="1">
                <a:latin typeface="Arial" panose="020B0604020202020204" pitchFamily="34" charset="0"/>
                <a:ea typeface="微软雅黑" panose="020B0503020204020204" charset="-122"/>
              </a:rPr>
              <a:t>varoius</a:t>
            </a:r>
            <a:r>
              <a:rPr lang="en-US" altLang="zh-CN" sz="2000" dirty="0">
                <a:latin typeface="Arial" panose="020B0604020202020204" pitchFamily="34" charset="0"/>
                <a:ea typeface="微软雅黑" panose="020B0503020204020204" charset="-122"/>
              </a:rPr>
              <a:t> tasks, such as cleaning up, </a:t>
            </a:r>
            <a:r>
              <a:rPr lang="en-US" altLang="zh-CN" sz="2000" dirty="0">
                <a:solidFill>
                  <a:srgbClr val="FF0000"/>
                </a:solidFill>
                <a:latin typeface="Arial" panose="020B0604020202020204" pitchFamily="34" charset="0"/>
                <a:ea typeface="微软雅黑" panose="020B0503020204020204" charset="-122"/>
              </a:rPr>
              <a:t>collecting</a:t>
            </a:r>
            <a:r>
              <a:rPr lang="en-US" altLang="zh-CN" sz="2000" dirty="0">
                <a:latin typeface="Arial" panose="020B0604020202020204" pitchFamily="34" charset="0"/>
                <a:ea typeface="微软雅黑" panose="020B0503020204020204" charset="-122"/>
              </a:rPr>
              <a:t> trash, </a:t>
            </a:r>
            <a:r>
              <a:rPr lang="en-US" altLang="zh-CN" sz="2000" dirty="0">
                <a:solidFill>
                  <a:srgbClr val="FF0000"/>
                </a:solidFill>
                <a:latin typeface="Arial" panose="020B0604020202020204" pitchFamily="34" charset="0"/>
                <a:ea typeface="微软雅黑" panose="020B0503020204020204" charset="-122"/>
              </a:rPr>
              <a:t>pruning </a:t>
            </a:r>
            <a:r>
              <a:rPr lang="en-US" altLang="zh-CN" sz="2000" dirty="0">
                <a:latin typeface="Arial" panose="020B0604020202020204" pitchFamily="34" charset="0"/>
                <a:ea typeface="微软雅黑" panose="020B0503020204020204" charset="-122"/>
              </a:rPr>
              <a:t>flowers and trees and playing chess with the elderly. </a:t>
            </a:r>
            <a:endParaRPr lang="en-US" altLang="zh-CN" sz="2000" dirty="0">
              <a:latin typeface="Arial" panose="020B0604020202020204" pitchFamily="34" charset="0"/>
              <a:ea typeface="微软雅黑" panose="020B0503020204020204" charset="-122"/>
            </a:endParaRPr>
          </a:p>
          <a:p>
            <a:pPr algn="l"/>
            <a:r>
              <a:rPr lang="en-US" altLang="zh-CN" sz="2000" dirty="0">
                <a:solidFill>
                  <a:srgbClr val="FF0000"/>
                </a:solidFill>
                <a:latin typeface="Arial" panose="020B0604020202020204" pitchFamily="34" charset="0"/>
                <a:ea typeface="微软雅黑" panose="020B0503020204020204" charset="-122"/>
              </a:rPr>
              <a:t>Busy and tired as we may be</a:t>
            </a:r>
            <a:r>
              <a:rPr lang="en-US" altLang="zh-CN" sz="2000" dirty="0">
                <a:latin typeface="Arial" panose="020B0604020202020204" pitchFamily="34" charset="0"/>
                <a:ea typeface="微软雅黑" panose="020B0503020204020204" charset="-122"/>
              </a:rPr>
              <a:t>, we will relax ourselves fully and experience the joy of </a:t>
            </a:r>
            <a:r>
              <a:rPr lang="en-US" altLang="zh-CN" sz="2000" dirty="0" err="1">
                <a:latin typeface="Arial" panose="020B0604020202020204" pitchFamily="34" charset="0"/>
                <a:ea typeface="微软雅黑" panose="020B0503020204020204" charset="-122"/>
              </a:rPr>
              <a:t>labour</a:t>
            </a:r>
            <a:r>
              <a:rPr lang="en-US" altLang="zh-CN" sz="2000" dirty="0">
                <a:latin typeface="Arial" panose="020B0604020202020204" pitchFamily="34" charset="0"/>
                <a:ea typeface="微软雅黑" panose="020B0503020204020204" charset="-122"/>
              </a:rPr>
              <a:t>.</a:t>
            </a:r>
            <a:endParaRPr lang="en-US" altLang="zh-CN" sz="2000" dirty="0">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heckerboard(across)">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linds(horizontal)">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linds(horizontal)">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linds(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linds(horizont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linds(horizontal)">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linds(horizontal)">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blinds(horizontal)">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linds(horizontal)">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blinds(horizontal)">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blinds(horizontal)">
                                      <p:cBhvr>
                                        <p:cTn id="89" dur="5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blinds(horizontal)">
                                      <p:cBhvr>
                                        <p:cTn id="94" dur="5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blinds(horizontal)">
                                      <p:cBhvr>
                                        <p:cTn id="9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p:bldP spid="7" grpId="0"/>
      <p:bldP spid="8" grpId="0" animBg="1"/>
      <p:bldP spid="10" grpId="0"/>
      <p:bldP spid="13" grpId="0" animBg="1"/>
      <p:bldP spid="2" grpId="0"/>
      <p:bldP spid="3" grpId="0" animBg="1"/>
      <p:bldP spid="9" grpId="0"/>
      <p:bldP spid="14" grpId="0" animBg="1"/>
      <p:bldP spid="16" grpId="0"/>
      <p:bldP spid="17" grpId="0" animBg="1"/>
      <p:bldP spid="18" grpId="0"/>
      <p:bldP spid="21" grpId="0" animBg="1"/>
      <p:bldP spid="24" grpId="0" bldLvl="0" animBg="1"/>
      <p:bldP spid="25"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6"/>
          <p:cNvSpPr/>
          <p:nvPr/>
        </p:nvSpPr>
        <p:spPr>
          <a:xfrm>
            <a:off x="593090" y="267335"/>
            <a:ext cx="1711960" cy="40259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第六部分</a:t>
            </a:r>
            <a:endPar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6" name="文本框 5"/>
          <p:cNvSpPr txBox="1"/>
          <p:nvPr/>
        </p:nvSpPr>
        <p:spPr>
          <a:xfrm>
            <a:off x="1398905" y="814705"/>
            <a:ext cx="8377555" cy="522605"/>
          </a:xfrm>
          <a:prstGeom prst="rect">
            <a:avLst/>
          </a:prstGeom>
          <a:solidFill>
            <a:schemeClr val="accent6">
              <a:lumMod val="20000"/>
              <a:lumOff val="80000"/>
            </a:schemeClr>
          </a:solidFill>
        </p:spPr>
        <p:txBody>
          <a:bodyPr wrap="square" rtlCol="0">
            <a:noAutofit/>
          </a:bodyPr>
          <a:lstStyle/>
          <a:p>
            <a:pPr algn="just"/>
            <a:r>
              <a:rPr lang="en-US" altLang="zh-CN" sz="2800" dirty="0">
                <a:latin typeface="Times New Roman" panose="02020603050405020304" charset="0"/>
                <a:ea typeface="华文新魏" panose="02010800040101010101" pitchFamily="2" charset="-122"/>
                <a:cs typeface="Times New Roman" panose="02020603050405020304" charset="0"/>
                <a:sym typeface="+mn-ea"/>
              </a:rPr>
              <a:t>Extend an invitation to John &amp; look forword to his reply</a:t>
            </a:r>
            <a:endParaRPr lang="en-US" altLang="zh-CN" sz="2800" dirty="0">
              <a:solidFill>
                <a:schemeClr val="tx1"/>
              </a:solidFill>
              <a:latin typeface="Times New Roman" panose="02020603050405020304" charset="0"/>
              <a:ea typeface="华文新魏" panose="02010800040101010101" pitchFamily="2" charset="-122"/>
              <a:cs typeface="Times New Roman" panose="02020603050405020304" charset="0"/>
            </a:endParaRPr>
          </a:p>
          <a:p>
            <a:pPr algn="just"/>
            <a:endParaRPr kumimoji="0" lang="en-US" altLang="zh-CN" sz="2800" b="1" i="0" u="none" strike="noStrike" kern="1200" cap="none" spc="300" normalizeH="0" baseline="0" noProof="0" dirty="0">
              <a:ln>
                <a:noFill/>
              </a:ln>
              <a:solidFill>
                <a:srgbClr val="C00000"/>
              </a:solidFill>
              <a:effectLst/>
              <a:uLnTx/>
              <a:uFillTx/>
              <a:latin typeface="Times New Roman" panose="02020603050405020304" charset="0"/>
              <a:ea typeface="思源黑体 CN Normal" panose="020B0400000000000000" charset="-122"/>
              <a:cs typeface="Times New Roman" panose="02020603050405020304" charset="0"/>
              <a:sym typeface="+mn-ea"/>
            </a:endParaRPr>
          </a:p>
        </p:txBody>
      </p:sp>
      <p:grpSp>
        <p:nvGrpSpPr>
          <p:cNvPr id="20" name="组合 19"/>
          <p:cNvGrpSpPr/>
          <p:nvPr>
            <p:custDataLst>
              <p:tags r:id="rId1"/>
            </p:custDataLst>
          </p:nvPr>
        </p:nvGrpSpPr>
        <p:grpSpPr>
          <a:xfrm>
            <a:off x="5090084" y="2945394"/>
            <a:ext cx="1361018" cy="2462230"/>
            <a:chOff x="6687" y="2780"/>
            <a:chExt cx="2069" cy="3743"/>
          </a:xfrm>
        </p:grpSpPr>
        <p:sp>
          <p:nvSpPr>
            <p:cNvPr id="4" name="圆角矩形 3"/>
            <p:cNvSpPr/>
            <p:nvPr>
              <p:custDataLst>
                <p:tags r:id="rId2"/>
              </p:custDataLst>
            </p:nvPr>
          </p:nvSpPr>
          <p:spPr>
            <a:xfrm>
              <a:off x="6687" y="2780"/>
              <a:ext cx="994" cy="3742"/>
            </a:xfrm>
            <a:prstGeom prst="roundRect">
              <a:avLst>
                <a:gd name="adj" fmla="val 50000"/>
              </a:avLst>
            </a:prstGeom>
            <a:gradFill>
              <a:gsLst>
                <a:gs pos="50000">
                  <a:schemeClr val="accent5"/>
                </a:gs>
                <a:gs pos="0">
                  <a:schemeClr val="accent5">
                    <a:lumMod val="25000"/>
                    <a:lumOff val="75000"/>
                  </a:schemeClr>
                </a:gs>
                <a:gs pos="100000">
                  <a:schemeClr val="accent5">
                    <a:lumMod val="85000"/>
                  </a:schemeClr>
                </a:gs>
              </a:gsLst>
              <a:lin ang="5400000" scaled="1"/>
            </a:gradFill>
            <a:ln w="50800" cap="flat" cmpd="sng" algn="ctr">
              <a:noFill/>
              <a:prstDash val="solid"/>
            </a:ln>
            <a:effectLst>
              <a:outerShdw blurRad="139700" dist="50800" dir="2700000" algn="tl" rotWithShape="0">
                <a:sysClr val="windowText" lastClr="000000">
                  <a:alpha val="29000"/>
                </a:sysClr>
              </a:outerShdw>
            </a:effectLst>
            <a:scene3d>
              <a:camera prst="orthographicFront"/>
              <a:lightRig rig="threePt" dir="t"/>
            </a:scene3d>
            <a:sp3d prstMaterial="softEdge">
              <a:bevelT w="38100" h="6350" prst="angle"/>
            </a:sp3d>
          </p:spPr>
          <p:txBody>
            <a:bodyPr lIns="68562" tIns="34281" rIns="68562" bIns="34281" rtlCol="0" anchor="ctr"/>
            <a:lstStyle/>
            <a:p>
              <a:pPr algn="ctr"/>
              <a:endParaRPr lang="zh-CN" altLang="en-US">
                <a:solidFill>
                  <a:srgbClr val="FFFFFF"/>
                </a:solidFill>
                <a:latin typeface="Calibri" panose="020F0502020204030204"/>
                <a:ea typeface="幼圆" panose="02010509060101010101" pitchFamily="49" charset="-122"/>
              </a:endParaRPr>
            </a:p>
          </p:txBody>
        </p:sp>
        <p:sp>
          <p:nvSpPr>
            <p:cNvPr id="11" name="文本框 11"/>
            <p:cNvSpPr txBox="1"/>
            <p:nvPr>
              <p:custDataLst>
                <p:tags r:id="rId3"/>
              </p:custDataLst>
            </p:nvPr>
          </p:nvSpPr>
          <p:spPr bwMode="auto">
            <a:xfrm>
              <a:off x="6687" y="3188"/>
              <a:ext cx="944" cy="2759"/>
            </a:xfrm>
            <a:prstGeom prst="rect">
              <a:avLst/>
            </a:prstGeom>
            <a:noFill/>
          </p:spPr>
          <p:txBody>
            <a:bodyPr wrap="square">
              <a:spAutoFit/>
            </a:bodyPr>
            <a:lstStyle/>
            <a:p>
              <a:pPr algn="ctr">
                <a:defRPr/>
              </a:pPr>
              <a:r>
                <a:rPr lang="zh-CN" altLang="en-US" sz="2800" b="1" spc="100" dirty="0">
                  <a:solidFill>
                    <a:srgbClr val="C00000"/>
                  </a:solidFill>
                  <a:latin typeface="华文隶书" panose="02010800040101010101" charset="-122"/>
                  <a:ea typeface="华文隶书" panose="02010800040101010101" charset="-122"/>
                </a:rPr>
                <a:t>旧</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知</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回</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顾</a:t>
              </a:r>
              <a:endParaRPr lang="zh-CN" altLang="en-US" sz="2800" b="1" spc="100" dirty="0">
                <a:solidFill>
                  <a:srgbClr val="C00000"/>
                </a:solidFill>
                <a:latin typeface="华文隶书" panose="02010800040101010101" charset="-122"/>
                <a:ea typeface="华文隶书" panose="02010800040101010101" charset="-122"/>
              </a:endParaRPr>
            </a:p>
          </p:txBody>
        </p:sp>
        <p:sp>
          <p:nvSpPr>
            <p:cNvPr id="5" name="圆角矩形 4"/>
            <p:cNvSpPr/>
            <p:nvPr>
              <p:custDataLst>
                <p:tags r:id="rId4"/>
              </p:custDataLst>
            </p:nvPr>
          </p:nvSpPr>
          <p:spPr>
            <a:xfrm>
              <a:off x="7765" y="2780"/>
              <a:ext cx="991" cy="3743"/>
            </a:xfrm>
            <a:prstGeom prst="roundRect">
              <a:avLst>
                <a:gd name="adj" fmla="val 50000"/>
              </a:avLst>
            </a:prstGeom>
            <a:gradFill>
              <a:gsLst>
                <a:gs pos="50000">
                  <a:schemeClr val="accent5"/>
                </a:gs>
                <a:gs pos="0">
                  <a:schemeClr val="accent5">
                    <a:lumMod val="25000"/>
                    <a:lumOff val="75000"/>
                  </a:schemeClr>
                </a:gs>
                <a:gs pos="100000">
                  <a:schemeClr val="accent5">
                    <a:lumMod val="85000"/>
                  </a:schemeClr>
                </a:gs>
              </a:gsLst>
              <a:lin ang="5400000" scaled="1"/>
            </a:gradFill>
            <a:ln w="50800" cap="flat" cmpd="sng" algn="ctr">
              <a:noFill/>
              <a:prstDash val="solid"/>
            </a:ln>
            <a:effectLst>
              <a:outerShdw blurRad="139700" dist="50800" dir="2700000" algn="tl" rotWithShape="0">
                <a:sysClr val="windowText" lastClr="000000">
                  <a:alpha val="29000"/>
                </a:sysClr>
              </a:outerShdw>
            </a:effectLst>
            <a:scene3d>
              <a:camera prst="orthographicFront"/>
              <a:lightRig rig="threePt" dir="t"/>
            </a:scene3d>
            <a:sp3d prstMaterial="softEdge">
              <a:bevelT w="38100" h="6350" prst="angle"/>
            </a:sp3d>
          </p:spPr>
          <p:txBody>
            <a:bodyPr lIns="68562" tIns="34281" rIns="68562" bIns="34281" rtlCol="0" anchor="ctr"/>
            <a:lstStyle/>
            <a:p>
              <a:pPr algn="ctr"/>
              <a:endParaRPr lang="zh-CN" altLang="en-US">
                <a:solidFill>
                  <a:srgbClr val="FFFFFF"/>
                </a:solidFill>
                <a:latin typeface="Calibri" panose="020F0502020204030204"/>
                <a:ea typeface="幼圆" panose="02010509060101010101" pitchFamily="49" charset="-122"/>
              </a:endParaRPr>
            </a:p>
          </p:txBody>
        </p:sp>
        <p:sp>
          <p:nvSpPr>
            <p:cNvPr id="19" name="文本框 30"/>
            <p:cNvSpPr txBox="1"/>
            <p:nvPr>
              <p:custDataLst>
                <p:tags r:id="rId5"/>
              </p:custDataLst>
            </p:nvPr>
          </p:nvSpPr>
          <p:spPr bwMode="auto">
            <a:xfrm>
              <a:off x="7762" y="3272"/>
              <a:ext cx="994" cy="2759"/>
            </a:xfrm>
            <a:prstGeom prst="rect">
              <a:avLst/>
            </a:prstGeom>
            <a:noFill/>
          </p:spPr>
          <p:txBody>
            <a:bodyPr wrap="square">
              <a:spAutoFit/>
            </a:bodyPr>
            <a:lstStyle/>
            <a:p>
              <a:pPr algn="ctr">
                <a:defRPr/>
              </a:pPr>
              <a:r>
                <a:rPr lang="zh-CN" altLang="en-US" sz="2800" b="1" spc="100" dirty="0">
                  <a:solidFill>
                    <a:srgbClr val="C00000"/>
                  </a:solidFill>
                  <a:latin typeface="华文隶书" panose="02010800040101010101" charset="-122"/>
                  <a:ea typeface="华文隶书" panose="02010800040101010101" charset="-122"/>
                </a:rPr>
                <a:t>迁</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移</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应</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用</a:t>
              </a:r>
              <a:endParaRPr lang="zh-CN" altLang="en-US" sz="2800" b="1" spc="100" dirty="0">
                <a:solidFill>
                  <a:srgbClr val="C00000"/>
                </a:solidFill>
                <a:latin typeface="华文隶书" panose="02010800040101010101" charset="-122"/>
                <a:ea typeface="华文隶书" panose="02010800040101010101" charset="-122"/>
              </a:endParaRPr>
            </a:p>
          </p:txBody>
        </p:sp>
      </p:grpSp>
      <p:sp>
        <p:nvSpPr>
          <p:cNvPr id="7" name="文本框 6"/>
          <p:cNvSpPr txBox="1"/>
          <p:nvPr/>
        </p:nvSpPr>
        <p:spPr>
          <a:xfrm>
            <a:off x="687070" y="1337310"/>
            <a:ext cx="1471930" cy="521970"/>
          </a:xfrm>
          <a:prstGeom prst="rect">
            <a:avLst/>
          </a:prstGeom>
        </p:spPr>
        <p:txBody>
          <a:bodyPr wrap="square">
            <a:spAutoFit/>
          </a:bodyPr>
          <a:lstStyle/>
          <a:p>
            <a:pPr algn="l"/>
            <a:r>
              <a:rPr lang="en-US" altLang="zh-CN" sz="2800">
                <a:latin typeface="Arial" panose="020B0604020202020204" pitchFamily="34" charset="0"/>
                <a:ea typeface="微软雅黑" panose="020B0503020204020204" charset="-122"/>
              </a:rPr>
              <a:t>1. </a:t>
            </a:r>
            <a:r>
              <a:rPr lang="zh-CN" altLang="en-US" sz="2800">
                <a:latin typeface="Arial" panose="020B0604020202020204" pitchFamily="34" charset="0"/>
                <a:ea typeface="微软雅黑" panose="020B0503020204020204" charset="-122"/>
              </a:rPr>
              <a:t>参加</a:t>
            </a:r>
            <a:endParaRPr lang="zh-CN" altLang="en-US" sz="2800">
              <a:latin typeface="Arial" panose="020B0604020202020204" pitchFamily="34" charset="0"/>
              <a:ea typeface="微软雅黑" panose="020B0503020204020204" charset="-122"/>
            </a:endParaRPr>
          </a:p>
        </p:txBody>
      </p:sp>
      <p:sp>
        <p:nvSpPr>
          <p:cNvPr id="8" name="文本框 7"/>
          <p:cNvSpPr txBox="1"/>
          <p:nvPr/>
        </p:nvSpPr>
        <p:spPr>
          <a:xfrm>
            <a:off x="779145" y="1859280"/>
            <a:ext cx="4311015" cy="1198880"/>
          </a:xfrm>
          <a:prstGeom prst="rect">
            <a:avLst/>
          </a:prstGeom>
          <a:solidFill>
            <a:schemeClr val="accent1">
              <a:lumMod val="20000"/>
              <a:lumOff val="80000"/>
            </a:schemeClr>
          </a:solidFill>
        </p:spPr>
        <p:txBody>
          <a:bodyPr wrap="square">
            <a:spAutoFit/>
          </a:bodyPr>
          <a:lstStyle/>
          <a:p>
            <a:pPr algn="l"/>
            <a:r>
              <a:rPr lang="en-US" altLang="zh-CN" sz="2400">
                <a:latin typeface="Arial" panose="020B0604020202020204" pitchFamily="34" charset="0"/>
                <a:ea typeface="微软雅黑" panose="020B0503020204020204" charset="-122"/>
              </a:rPr>
              <a:t>take part in/ participate in/</a:t>
            </a:r>
            <a:endParaRPr lang="en-US" altLang="zh-CN" sz="2400">
              <a:latin typeface="Arial" panose="020B0604020202020204" pitchFamily="34" charset="0"/>
              <a:ea typeface="微软雅黑" panose="020B0503020204020204" charset="-122"/>
            </a:endParaRPr>
          </a:p>
          <a:p>
            <a:pPr algn="l"/>
            <a:r>
              <a:rPr lang="en-US" altLang="zh-CN" sz="2400">
                <a:latin typeface="Arial" panose="020B0604020202020204" pitchFamily="34" charset="0"/>
                <a:ea typeface="微软雅黑" panose="020B0503020204020204" charset="-122"/>
              </a:rPr>
              <a:t>join in/get involved in/be engaged in </a:t>
            </a:r>
            <a:endParaRPr lang="en-US" altLang="zh-CN" sz="2400">
              <a:latin typeface="Arial" panose="020B0604020202020204" pitchFamily="34" charset="0"/>
              <a:ea typeface="微软雅黑" panose="020B0503020204020204" charset="-122"/>
            </a:endParaRPr>
          </a:p>
        </p:txBody>
      </p:sp>
      <p:sp>
        <p:nvSpPr>
          <p:cNvPr id="10" name="文本框 9"/>
          <p:cNvSpPr txBox="1"/>
          <p:nvPr/>
        </p:nvSpPr>
        <p:spPr>
          <a:xfrm>
            <a:off x="687070" y="3054985"/>
            <a:ext cx="2360930" cy="521970"/>
          </a:xfrm>
          <a:prstGeom prst="rect">
            <a:avLst/>
          </a:prstGeom>
        </p:spPr>
        <p:txBody>
          <a:bodyPr wrap="square">
            <a:spAutoFit/>
          </a:bodyPr>
          <a:lstStyle/>
          <a:p>
            <a:pPr algn="l"/>
            <a:r>
              <a:rPr lang="en-US" altLang="zh-CN" sz="2800">
                <a:latin typeface="Arial" panose="020B0604020202020204" pitchFamily="34" charset="0"/>
                <a:ea typeface="微软雅黑" panose="020B0503020204020204" charset="-122"/>
              </a:rPr>
              <a:t>2.从......获益</a:t>
            </a:r>
            <a:endParaRPr lang="en-US" altLang="zh-CN" sz="2800">
              <a:latin typeface="Arial" panose="020B0604020202020204" pitchFamily="34" charset="0"/>
              <a:ea typeface="微软雅黑" panose="020B0503020204020204" charset="-122"/>
            </a:endParaRPr>
          </a:p>
        </p:txBody>
      </p:sp>
      <p:sp>
        <p:nvSpPr>
          <p:cNvPr id="3" name="文本框 2"/>
          <p:cNvSpPr txBox="1"/>
          <p:nvPr/>
        </p:nvSpPr>
        <p:spPr>
          <a:xfrm>
            <a:off x="779145" y="3576955"/>
            <a:ext cx="2783205" cy="460375"/>
          </a:xfrm>
          <a:prstGeom prst="rect">
            <a:avLst/>
          </a:prstGeom>
          <a:solidFill>
            <a:schemeClr val="accent1">
              <a:lumMod val="20000"/>
              <a:lumOff val="80000"/>
            </a:schemeClr>
          </a:solidFill>
        </p:spPr>
        <p:txBody>
          <a:bodyPr wrap="square">
            <a:spAutoFit/>
          </a:bodyPr>
          <a:lstStyle/>
          <a:p>
            <a:pPr algn="l"/>
            <a:r>
              <a:rPr lang="en-US" altLang="zh-CN" sz="2400">
                <a:latin typeface="Arial" panose="020B0604020202020204" pitchFamily="34" charset="0"/>
                <a:ea typeface="微软雅黑" panose="020B0503020204020204" charset="-122"/>
              </a:rPr>
              <a:t>benefit... from ...</a:t>
            </a:r>
            <a:endParaRPr lang="en-US" altLang="zh-CN" sz="2400">
              <a:latin typeface="Arial" panose="020B0604020202020204" pitchFamily="34" charset="0"/>
              <a:ea typeface="微软雅黑" panose="020B0503020204020204" charset="-122"/>
            </a:endParaRPr>
          </a:p>
        </p:txBody>
      </p:sp>
      <p:sp>
        <p:nvSpPr>
          <p:cNvPr id="9" name="文本框 8"/>
          <p:cNvSpPr txBox="1"/>
          <p:nvPr/>
        </p:nvSpPr>
        <p:spPr>
          <a:xfrm>
            <a:off x="687070" y="4119880"/>
            <a:ext cx="1391285" cy="521970"/>
          </a:xfrm>
          <a:prstGeom prst="rect">
            <a:avLst/>
          </a:prstGeom>
        </p:spPr>
        <p:txBody>
          <a:bodyPr wrap="square">
            <a:spAutoFit/>
          </a:bodyPr>
          <a:lstStyle/>
          <a:p>
            <a:pPr algn="l"/>
            <a:r>
              <a:rPr lang="en-US" altLang="zh-CN" sz="2800">
                <a:latin typeface="Arial" panose="020B0604020202020204" pitchFamily="34" charset="0"/>
                <a:ea typeface="微软雅黑" panose="020B0503020204020204" charset="-122"/>
              </a:rPr>
              <a:t>3. </a:t>
            </a:r>
            <a:r>
              <a:rPr lang="zh-CN" altLang="en-US" sz="2800">
                <a:latin typeface="Arial" panose="020B0604020202020204" pitchFamily="34" charset="0"/>
                <a:ea typeface="微软雅黑" panose="020B0503020204020204" charset="-122"/>
              </a:rPr>
              <a:t>相信</a:t>
            </a:r>
            <a:r>
              <a:rPr lang="en-US" altLang="zh-CN" sz="2800">
                <a:latin typeface="Arial" panose="020B0604020202020204" pitchFamily="34" charset="0"/>
                <a:ea typeface="微软雅黑" panose="020B0503020204020204" charset="-122"/>
              </a:rPr>
              <a:t> </a:t>
            </a:r>
            <a:endParaRPr lang="en-US" altLang="zh-CN" sz="2800">
              <a:latin typeface="Arial" panose="020B0604020202020204" pitchFamily="34" charset="0"/>
              <a:ea typeface="微软雅黑" panose="020B0503020204020204" charset="-122"/>
            </a:endParaRPr>
          </a:p>
        </p:txBody>
      </p:sp>
      <p:sp>
        <p:nvSpPr>
          <p:cNvPr id="13" name="文本框 12"/>
          <p:cNvSpPr txBox="1"/>
          <p:nvPr/>
        </p:nvSpPr>
        <p:spPr>
          <a:xfrm>
            <a:off x="779145" y="4641850"/>
            <a:ext cx="3606165" cy="829945"/>
          </a:xfrm>
          <a:prstGeom prst="rect">
            <a:avLst/>
          </a:prstGeom>
          <a:solidFill>
            <a:schemeClr val="accent1">
              <a:lumMod val="20000"/>
              <a:lumOff val="80000"/>
            </a:schemeClr>
          </a:solidFill>
        </p:spPr>
        <p:txBody>
          <a:bodyPr wrap="square">
            <a:spAutoFit/>
          </a:bodyPr>
          <a:lstStyle/>
          <a:p>
            <a:pPr algn="l"/>
            <a:r>
              <a:rPr lang="en-US" altLang="zh-CN" sz="2400">
                <a:latin typeface="Arial" panose="020B0604020202020204" pitchFamily="34" charset="0"/>
                <a:ea typeface="微软雅黑" panose="020B0503020204020204" charset="-122"/>
              </a:rPr>
              <a:t>be sure/convinced that.../</a:t>
            </a:r>
            <a:endParaRPr lang="en-US" altLang="zh-CN" sz="2400">
              <a:latin typeface="Arial" panose="020B0604020202020204" pitchFamily="34" charset="0"/>
              <a:ea typeface="微软雅黑" panose="020B0503020204020204" charset="-122"/>
            </a:endParaRPr>
          </a:p>
          <a:p>
            <a:pPr algn="l"/>
            <a:r>
              <a:rPr lang="en-US" altLang="zh-CN" sz="2400">
                <a:latin typeface="Arial" panose="020B0604020202020204" pitchFamily="34" charset="0"/>
                <a:ea typeface="微软雅黑" panose="020B0503020204020204" charset="-122"/>
              </a:rPr>
              <a:t>believe/ think/ ...</a:t>
            </a:r>
            <a:endParaRPr lang="en-US" altLang="zh-CN" sz="2400">
              <a:latin typeface="Arial" panose="020B0604020202020204" pitchFamily="34" charset="0"/>
              <a:ea typeface="微软雅黑" panose="020B0503020204020204" charset="-122"/>
            </a:endParaRPr>
          </a:p>
        </p:txBody>
      </p:sp>
      <p:sp>
        <p:nvSpPr>
          <p:cNvPr id="14" name="文本框 13"/>
          <p:cNvSpPr txBox="1"/>
          <p:nvPr/>
        </p:nvSpPr>
        <p:spPr>
          <a:xfrm>
            <a:off x="687070" y="5471795"/>
            <a:ext cx="3606800" cy="521970"/>
          </a:xfrm>
          <a:prstGeom prst="rect">
            <a:avLst/>
          </a:prstGeom>
        </p:spPr>
        <p:txBody>
          <a:bodyPr wrap="square">
            <a:spAutoFit/>
          </a:bodyPr>
          <a:lstStyle/>
          <a:p>
            <a:pPr algn="l"/>
            <a:r>
              <a:rPr lang="en-US" altLang="zh-CN" sz="2800">
                <a:latin typeface="Arial" panose="020B0604020202020204" pitchFamily="34" charset="0"/>
                <a:ea typeface="微软雅黑" panose="020B0503020204020204" charset="-122"/>
              </a:rPr>
              <a:t>4. </a:t>
            </a:r>
            <a:r>
              <a:rPr lang="zh-CN" altLang="en-US" sz="2800">
                <a:latin typeface="Arial" panose="020B0604020202020204" pitchFamily="34" charset="0"/>
                <a:ea typeface="微软雅黑" panose="020B0503020204020204" charset="-122"/>
              </a:rPr>
              <a:t>把</a:t>
            </a:r>
            <a:r>
              <a:rPr lang="en-US" altLang="zh-CN" sz="2800">
                <a:latin typeface="Arial" panose="020B0604020202020204" pitchFamily="34" charset="0"/>
                <a:ea typeface="微软雅黑" panose="020B0503020204020204" charset="-122"/>
              </a:rPr>
              <a:t>......</a:t>
            </a:r>
            <a:r>
              <a:rPr lang="zh-CN" altLang="en-US" sz="2800">
                <a:latin typeface="Arial" panose="020B0604020202020204" pitchFamily="34" charset="0"/>
                <a:ea typeface="微软雅黑" panose="020B0503020204020204" charset="-122"/>
              </a:rPr>
              <a:t>纳入考虑</a:t>
            </a:r>
            <a:r>
              <a:rPr lang="en-US" altLang="zh-CN" sz="2800">
                <a:latin typeface="Arial" panose="020B0604020202020204" pitchFamily="34" charset="0"/>
                <a:ea typeface="微软雅黑" panose="020B0503020204020204" charset="-122"/>
              </a:rPr>
              <a:t> </a:t>
            </a:r>
            <a:endParaRPr lang="en-US" altLang="zh-CN" sz="2800">
              <a:latin typeface="Arial" panose="020B0604020202020204" pitchFamily="34" charset="0"/>
              <a:ea typeface="微软雅黑" panose="020B0503020204020204" charset="-122"/>
            </a:endParaRPr>
          </a:p>
        </p:txBody>
      </p:sp>
      <p:sp>
        <p:nvSpPr>
          <p:cNvPr id="15" name="文本框 14"/>
          <p:cNvSpPr txBox="1"/>
          <p:nvPr/>
        </p:nvSpPr>
        <p:spPr>
          <a:xfrm>
            <a:off x="779145" y="5993765"/>
            <a:ext cx="5177155" cy="829945"/>
          </a:xfrm>
          <a:prstGeom prst="rect">
            <a:avLst/>
          </a:prstGeom>
          <a:solidFill>
            <a:schemeClr val="accent1">
              <a:lumMod val="20000"/>
              <a:lumOff val="80000"/>
            </a:schemeClr>
          </a:solidFill>
        </p:spPr>
        <p:txBody>
          <a:bodyPr wrap="square">
            <a:spAutoFit/>
          </a:bodyPr>
          <a:lstStyle/>
          <a:p>
            <a:pPr algn="l"/>
            <a:r>
              <a:rPr lang="en-US" altLang="zh-CN" sz="2400">
                <a:latin typeface="Arial" panose="020B0604020202020204" pitchFamily="34" charset="0"/>
                <a:ea typeface="微软雅黑" panose="020B0503020204020204" charset="-122"/>
              </a:rPr>
              <a:t>consider sth. /</a:t>
            </a:r>
            <a:endParaRPr lang="en-US" altLang="zh-CN" sz="2400">
              <a:latin typeface="Arial" panose="020B0604020202020204" pitchFamily="34" charset="0"/>
              <a:ea typeface="微软雅黑" panose="020B0503020204020204" charset="-122"/>
            </a:endParaRPr>
          </a:p>
          <a:p>
            <a:pPr algn="l"/>
            <a:r>
              <a:rPr lang="en-US" altLang="zh-CN" sz="2400">
                <a:latin typeface="Arial" panose="020B0604020202020204" pitchFamily="34" charset="0"/>
                <a:ea typeface="微软雅黑" panose="020B0503020204020204" charset="-122"/>
              </a:rPr>
              <a:t>take sth. into consideration/ account</a:t>
            </a:r>
            <a:endParaRPr lang="en-US" altLang="zh-CN" sz="2400">
              <a:latin typeface="Arial" panose="020B0604020202020204" pitchFamily="34" charset="0"/>
              <a:ea typeface="微软雅黑" panose="020B0503020204020204" charset="-122"/>
            </a:endParaRPr>
          </a:p>
        </p:txBody>
      </p:sp>
      <p:sp>
        <p:nvSpPr>
          <p:cNvPr id="16" name="文本框 15"/>
          <p:cNvSpPr txBox="1"/>
          <p:nvPr/>
        </p:nvSpPr>
        <p:spPr>
          <a:xfrm>
            <a:off x="6670040" y="1443355"/>
            <a:ext cx="4921885" cy="1383665"/>
          </a:xfrm>
          <a:prstGeom prst="rect">
            <a:avLst/>
          </a:prstGeom>
          <a:solidFill>
            <a:schemeClr val="accent5">
              <a:lumMod val="20000"/>
              <a:lumOff val="80000"/>
            </a:schemeClr>
          </a:solidFill>
        </p:spPr>
        <p:txBody>
          <a:bodyPr wrap="square">
            <a:spAutoFit/>
          </a:bodyPr>
          <a:lstStyle/>
          <a:p>
            <a:pPr algn="l"/>
            <a:r>
              <a:rPr lang="en-US" altLang="zh-CN" sz="2800" dirty="0">
                <a:latin typeface="Times New Roman" panose="02020603050405020304" charset="0"/>
                <a:ea typeface="华文新魏" panose="02010800040101010101" pitchFamily="2" charset="-122"/>
                <a:cs typeface="Times New Roman" panose="02020603050405020304" charset="0"/>
              </a:rPr>
              <a:t>1. Don’t hesitate to participate in it! I’m sure you will benefit a lot and gain much happiness.</a:t>
            </a:r>
            <a:endParaRPr lang="en-US" altLang="zh-CN" sz="2800" dirty="0">
              <a:latin typeface="Times New Roman" panose="02020603050405020304" charset="0"/>
              <a:ea typeface="华文新魏" panose="02010800040101010101" pitchFamily="2" charset="-122"/>
              <a:cs typeface="Times New Roman" panose="02020603050405020304" charset="0"/>
            </a:endParaRPr>
          </a:p>
        </p:txBody>
      </p:sp>
      <p:sp>
        <p:nvSpPr>
          <p:cNvPr id="17" name="文本框 16"/>
          <p:cNvSpPr txBox="1"/>
          <p:nvPr/>
        </p:nvSpPr>
        <p:spPr>
          <a:xfrm>
            <a:off x="6647815" y="2933065"/>
            <a:ext cx="4944110" cy="2368550"/>
          </a:xfrm>
          <a:prstGeom prst="rect">
            <a:avLst/>
          </a:prstGeom>
          <a:solidFill>
            <a:schemeClr val="accent6">
              <a:lumMod val="20000"/>
              <a:lumOff val="80000"/>
            </a:schemeClr>
          </a:solidFill>
        </p:spPr>
        <p:txBody>
          <a:bodyPr wrap="square">
            <a:spAutoFit/>
          </a:bodyPr>
          <a:lstStyle/>
          <a:p>
            <a:pPr indent="0" algn="l" fontAlgn="auto">
              <a:lnSpc>
                <a:spcPts val="2960"/>
              </a:lnSpc>
            </a:pPr>
            <a:r>
              <a:rPr lang="en-US" altLang="zh-CN" sz="2800" dirty="0">
                <a:latin typeface="Times New Roman" panose="02020603050405020304" charset="0"/>
                <a:ea typeface="华文新魏" panose="02010800040101010101" pitchFamily="2" charset="-122"/>
                <a:cs typeface="Times New Roman" panose="02020603050405020304" charset="0"/>
              </a:rPr>
              <a:t>2.</a:t>
            </a:r>
            <a:r>
              <a:rPr lang="en-US" altLang="zh-CN" sz="2800" dirty="0">
                <a:latin typeface="Times New Roman" panose="02020603050405020304" charset="0"/>
                <a:ea typeface="华文新魏" panose="02010800040101010101" pitchFamily="2" charset="-122"/>
                <a:cs typeface="Times New Roman" panose="02020603050405020304" charset="0"/>
                <a:sym typeface="+mn-ea"/>
              </a:rPr>
              <a:t>Time permitting, welcome to get invovled in it. I’m firmly convinced that the event will enhance friendship between us and make for your learning about </a:t>
            </a:r>
            <a:endParaRPr lang="en-US" altLang="zh-CN" sz="2800" dirty="0">
              <a:latin typeface="Times New Roman" panose="02020603050405020304" charset="0"/>
              <a:ea typeface="华文新魏" panose="02010800040101010101" pitchFamily="2" charset="-122"/>
              <a:cs typeface="Times New Roman" panose="02020603050405020304" charset="0"/>
              <a:sym typeface="+mn-ea"/>
            </a:endParaRPr>
          </a:p>
          <a:p>
            <a:pPr indent="0" algn="l" fontAlgn="auto">
              <a:lnSpc>
                <a:spcPts val="2960"/>
              </a:lnSpc>
            </a:pPr>
            <a:r>
              <a:rPr lang="en-US" altLang="zh-CN" sz="2800" dirty="0">
                <a:latin typeface="Times New Roman" panose="02020603050405020304" charset="0"/>
                <a:ea typeface="华文新魏" panose="02010800040101010101" pitchFamily="2" charset="-122"/>
                <a:cs typeface="Times New Roman" panose="02020603050405020304" charset="0"/>
                <a:sym typeface="+mn-ea"/>
              </a:rPr>
              <a:t>local culture. </a:t>
            </a:r>
            <a:endParaRPr lang="en-US" altLang="zh-CN" sz="2800" dirty="0">
              <a:latin typeface="Times New Roman" panose="02020603050405020304" charset="0"/>
              <a:ea typeface="华文新魏" panose="02010800040101010101" pitchFamily="2" charset="-122"/>
              <a:cs typeface="Times New Roman" panose="02020603050405020304" charset="0"/>
            </a:endParaRPr>
          </a:p>
        </p:txBody>
      </p:sp>
      <p:sp>
        <p:nvSpPr>
          <p:cNvPr id="18" name="文本框 17"/>
          <p:cNvSpPr txBox="1"/>
          <p:nvPr/>
        </p:nvSpPr>
        <p:spPr>
          <a:xfrm>
            <a:off x="6539230" y="5407660"/>
            <a:ext cx="5096510" cy="1327785"/>
          </a:xfrm>
          <a:prstGeom prst="rect">
            <a:avLst/>
          </a:prstGeom>
          <a:solidFill>
            <a:schemeClr val="accent5">
              <a:lumMod val="20000"/>
              <a:lumOff val="80000"/>
            </a:schemeClr>
          </a:solidFill>
        </p:spPr>
        <p:txBody>
          <a:bodyPr wrap="square">
            <a:noAutofit/>
          </a:bodyPr>
          <a:lstStyle/>
          <a:p>
            <a:pPr algn="l"/>
            <a:r>
              <a:rPr lang="en-US" altLang="zh-CN" sz="2800" dirty="0">
                <a:latin typeface="Times New Roman" panose="02020603050405020304" charset="0"/>
                <a:ea typeface="华文新魏" panose="02010800040101010101" pitchFamily="2" charset="-122"/>
                <a:cs typeface="Times New Roman" panose="02020603050405020304" charset="0"/>
                <a:sym typeface="+mn-ea"/>
              </a:rPr>
              <a:t>3. Your participation will be appreciated. I’m looking forward to your early reply.</a:t>
            </a:r>
            <a:endParaRPr lang="en-US" altLang="zh-CN" sz="2800" dirty="0">
              <a:latin typeface="Times New Roman" panose="02020603050405020304" charset="0"/>
              <a:ea typeface="华文新魏" panose="02010800040101010101" pitchFamily="2" charset="-122"/>
              <a:cs typeface="Times New Roman" panose="02020603050405020304" charset="0"/>
            </a:endParaRPr>
          </a:p>
          <a:p>
            <a:pPr algn="l"/>
            <a:endParaRPr lang="en-US" altLang="zh-CN" sz="2800" dirty="0">
              <a:latin typeface="Times New Roman" panose="02020603050405020304" charset="0"/>
              <a:ea typeface="华文新魏" panose="02010800040101010101" pitchFamily="2" charset="-122"/>
              <a:cs typeface="Times New Roman" panose="02020603050405020304" charset="0"/>
            </a:endParaRPr>
          </a:p>
          <a:p>
            <a:pPr algn="l"/>
            <a:endParaRPr lang="zh-CN" altLang="en-US" sz="1800">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linds(horizont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linds(horizont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linds(horizont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linds(horizontal)">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linds(horizontal)">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linds(horizontal)">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blinds(horizontal)">
                                      <p:cBhvr>
                                        <p:cTn id="7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6" grpId="0" bldLvl="0" animBg="1"/>
      <p:bldP spid="6" grpId="1"/>
      <p:bldP spid="7" grpId="0"/>
      <p:bldP spid="8" grpId="0" animBg="1"/>
      <p:bldP spid="10" grpId="0"/>
      <p:bldP spid="3" grpId="0" animBg="1"/>
      <p:bldP spid="9" grpId="0"/>
      <p:bldP spid="13" grpId="0" animBg="1"/>
      <p:bldP spid="14" grpId="0"/>
      <p:bldP spid="15" grpId="0" animBg="1"/>
      <p:bldP spid="16" grpId="0" bldLvl="0" animBg="1"/>
      <p:bldP spid="17" grpId="0" bldLvl="0" animBg="1"/>
      <p:bldP spid="1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851150" y="621665"/>
            <a:ext cx="5347335" cy="485140"/>
          </a:xfrm>
          <a:prstGeom prst="rect">
            <a:avLst/>
          </a:prstGeom>
          <a:solidFill>
            <a:schemeClr val="accent4">
              <a:lumMod val="20000"/>
              <a:lumOff val="80000"/>
            </a:schemeClr>
          </a:solidFill>
        </p:spPr>
        <p:txBody>
          <a:bodyPr wrap="square" rtlCol="0">
            <a:noAutofit/>
          </a:bodyPr>
          <a:lstStyle/>
          <a:p>
            <a:pPr algn="just"/>
            <a:r>
              <a:rPr kumimoji="0" lang="en-US" altLang="zh-CN" sz="2400" b="1" i="0" u="none" strike="noStrike" kern="1200" cap="none" spc="300" normalizeH="0" baseline="0" noProof="0" dirty="0">
                <a:ln>
                  <a:noFill/>
                </a:ln>
                <a:solidFill>
                  <a:srgbClr val="C00000"/>
                </a:solidFill>
                <a:effectLst/>
                <a:uLnTx/>
                <a:uFillTx/>
                <a:latin typeface="Times New Roman" panose="02020603050405020304" charset="0"/>
                <a:ea typeface="思源黑体 CN Normal" panose="020B0400000000000000" charset="-122"/>
                <a:cs typeface="Times New Roman" panose="02020603050405020304" charset="0"/>
                <a:sym typeface="+mn-ea"/>
              </a:rPr>
              <a:t>An community volunteer event</a:t>
            </a:r>
            <a:r>
              <a:rPr kumimoji="0" lang="en-US" altLang="zh-CN" sz="2800" b="1" i="0" u="none" strike="noStrike" kern="1200" cap="none" spc="300" normalizeH="0" baseline="0" noProof="0" dirty="0">
                <a:ln>
                  <a:noFill/>
                </a:ln>
                <a:solidFill>
                  <a:srgbClr val="C00000"/>
                </a:solidFill>
                <a:effectLst/>
                <a:uLnTx/>
                <a:uFillTx/>
                <a:latin typeface="Times New Roman" panose="02020603050405020304" charset="0"/>
                <a:ea typeface="思源黑体 CN Normal" panose="020B0400000000000000" charset="-122"/>
                <a:cs typeface="Times New Roman" panose="02020603050405020304" charset="0"/>
                <a:sym typeface="+mn-ea"/>
              </a:rPr>
              <a:t> </a:t>
            </a:r>
            <a:endParaRPr lang="en-US" altLang="zh-CN" sz="2800" dirty="0">
              <a:solidFill>
                <a:schemeClr val="tx1"/>
              </a:solidFill>
              <a:latin typeface="Times New Roman" panose="02020603050405020304" charset="0"/>
              <a:ea typeface="华文新魏" panose="02010800040101010101" pitchFamily="2" charset="-122"/>
              <a:cs typeface="Times New Roman" panose="02020603050405020304" charset="0"/>
            </a:endParaRPr>
          </a:p>
          <a:p>
            <a:pPr algn="just"/>
            <a:endParaRPr kumimoji="0" lang="en-US" altLang="zh-CN" sz="2800" b="1" i="0" u="none" strike="noStrike" kern="1200" cap="none" spc="300" normalizeH="0" baseline="0" noProof="0" dirty="0">
              <a:ln>
                <a:noFill/>
              </a:ln>
              <a:solidFill>
                <a:srgbClr val="C00000"/>
              </a:solidFill>
              <a:effectLst/>
              <a:uLnTx/>
              <a:uFillTx/>
              <a:latin typeface="Times New Roman" panose="02020603050405020304" charset="0"/>
              <a:ea typeface="思源黑体 CN Normal" panose="020B0400000000000000" charset="-122"/>
              <a:cs typeface="Times New Roman" panose="02020603050405020304" charset="0"/>
              <a:sym typeface="+mn-ea"/>
            </a:endParaRPr>
          </a:p>
        </p:txBody>
      </p:sp>
      <p:sp>
        <p:nvSpPr>
          <p:cNvPr id="2" name="文本框 1"/>
          <p:cNvSpPr txBox="1"/>
          <p:nvPr/>
        </p:nvSpPr>
        <p:spPr>
          <a:xfrm>
            <a:off x="348615" y="842010"/>
            <a:ext cx="11642725" cy="6015990"/>
          </a:xfrm>
          <a:prstGeom prst="rect">
            <a:avLst/>
          </a:prstGeom>
        </p:spPr>
        <p:txBody>
          <a:bodyPr wrap="square">
            <a:spAutoFit/>
          </a:bodyPr>
          <a:lstStyle/>
          <a:p>
            <a:pPr indent="0" algn="l" fontAlgn="auto">
              <a:lnSpc>
                <a:spcPts val="3080"/>
              </a:lnSpc>
            </a:pPr>
            <a:r>
              <a:rPr lang="zh-CN" altLang="en-US" sz="2400" dirty="0">
                <a:latin typeface="Arial" panose="020B0604020202020204" pitchFamily="34" charset="0"/>
                <a:ea typeface="微软雅黑" panose="020B0503020204020204" charset="-122"/>
              </a:rPr>
              <a:t>Dear Jo</a:t>
            </a:r>
            <a:r>
              <a:rPr lang="en-US" altLang="zh-CN" sz="2400" dirty="0" err="1">
                <a:latin typeface="Arial" panose="020B0604020202020204" pitchFamily="34" charset="0"/>
                <a:ea typeface="微软雅黑" panose="020B0503020204020204" charset="-122"/>
              </a:rPr>
              <a:t>hn</a:t>
            </a:r>
            <a:r>
              <a:rPr lang="en-US" altLang="zh-CN" sz="2400" dirty="0">
                <a:latin typeface="Arial" panose="020B0604020202020204" pitchFamily="34" charset="0"/>
                <a:ea typeface="微软雅黑" panose="020B0503020204020204" charset="-122"/>
              </a:rPr>
              <a:t>,</a:t>
            </a:r>
            <a:endParaRPr lang="zh-CN" altLang="en-US" sz="2400" dirty="0">
              <a:latin typeface="Arial" panose="020B0604020202020204" pitchFamily="34" charset="0"/>
              <a:ea typeface="微软雅黑" panose="020B0503020204020204" charset="-122"/>
            </a:endParaRPr>
          </a:p>
          <a:p>
            <a:pPr indent="0" algn="just" fontAlgn="auto">
              <a:lnSpc>
                <a:spcPts val="3080"/>
              </a:lnSpc>
            </a:pPr>
            <a:r>
              <a:rPr lang="en-US" altLang="zh-CN" sz="2400" dirty="0">
                <a:latin typeface="Arial" panose="020B0604020202020204" pitchFamily="34" charset="0"/>
                <a:ea typeface="微软雅黑" panose="020B0503020204020204" charset="-122"/>
              </a:rPr>
              <a:t>    </a:t>
            </a:r>
            <a:r>
              <a:rPr lang="zh-CN" altLang="en-US" sz="2400" dirty="0">
                <a:latin typeface="Arial" panose="020B0604020202020204" pitchFamily="34" charset="0"/>
                <a:ea typeface="微软雅黑" panose="020B0503020204020204" charset="-122"/>
              </a:rPr>
              <a:t>I am excited </a:t>
            </a:r>
            <a:r>
              <a:rPr lang="en-US" altLang="zh-CN" sz="2400" dirty="0">
                <a:latin typeface="Arial" panose="020B0604020202020204" pitchFamily="34" charset="0"/>
                <a:ea typeface="微软雅黑" panose="020B0503020204020204" charset="-122"/>
              </a:rPr>
              <a:t>1___________(</a:t>
            </a:r>
            <a:r>
              <a:rPr lang="zh-CN" altLang="en-US" sz="2400" dirty="0">
                <a:latin typeface="Arial" panose="020B0604020202020204" pitchFamily="34" charset="0"/>
                <a:ea typeface="微软雅黑" panose="020B0503020204020204" charset="-122"/>
              </a:rPr>
              <a:t>inform</a:t>
            </a:r>
            <a:r>
              <a:rPr lang="en-US" altLang="zh-CN" sz="2400" dirty="0">
                <a:latin typeface="Arial" panose="020B0604020202020204" pitchFamily="34" charset="0"/>
                <a:ea typeface="微软雅黑" panose="020B0503020204020204" charset="-122"/>
              </a:rPr>
              <a:t>)</a:t>
            </a:r>
            <a:r>
              <a:rPr lang="zh-CN" altLang="en-US" sz="2400" dirty="0">
                <a:latin typeface="Arial" panose="020B0604020202020204" pitchFamily="34" charset="0"/>
                <a:ea typeface="微软雅黑" panose="020B0503020204020204" charset="-122"/>
              </a:rPr>
              <a:t> you of an upcoming community volunteer event that I will be participating in. </a:t>
            </a:r>
            <a:endParaRPr lang="zh-CN" altLang="en-US" sz="2400" dirty="0">
              <a:latin typeface="Arial" panose="020B0604020202020204" pitchFamily="34" charset="0"/>
              <a:ea typeface="微软雅黑" panose="020B0503020204020204" charset="-122"/>
            </a:endParaRPr>
          </a:p>
          <a:p>
            <a:pPr indent="0" algn="just" fontAlgn="auto">
              <a:lnSpc>
                <a:spcPts val="3080"/>
              </a:lnSpc>
            </a:pPr>
            <a:r>
              <a:rPr lang="en-US" altLang="zh-CN" sz="2400" dirty="0">
                <a:latin typeface="Arial" panose="020B0604020202020204" pitchFamily="34" charset="0"/>
                <a:ea typeface="微软雅黑" panose="020B0503020204020204" charset="-122"/>
              </a:rPr>
              <a:t>    As 2________   (schedule), w</a:t>
            </a:r>
            <a:r>
              <a:rPr lang="en-US" altLang="zh-CN" sz="2400" dirty="0">
                <a:latin typeface="Arial" panose="020B0604020202020204" pitchFamily="34" charset="0"/>
                <a:ea typeface="微软雅黑" panose="020B0503020204020204" charset="-122"/>
                <a:sym typeface="+mn-ea"/>
              </a:rPr>
              <a:t>e’ll meet in </a:t>
            </a:r>
            <a:r>
              <a:rPr lang="en-US" altLang="zh-CN" sz="2400" dirty="0">
                <a:latin typeface="Arial" panose="020B0604020202020204" pitchFamily="34" charset="0"/>
                <a:ea typeface="微软雅黑" panose="020B0503020204020204" charset="-122"/>
              </a:rPr>
              <a:t>the community 3________ our school at 8:30 </a:t>
            </a:r>
            <a:r>
              <a:rPr lang="en-US" altLang="zh-CN" sz="2400" dirty="0">
                <a:latin typeface="Arial" panose="020B0604020202020204" pitchFamily="34" charset="0"/>
                <a:ea typeface="微软雅黑" panose="020B0503020204020204" charset="-122"/>
                <a:sym typeface="+mn-ea"/>
              </a:rPr>
              <a:t>am. next Saturday</a:t>
            </a:r>
            <a:r>
              <a:rPr lang="en-US" altLang="zh-CN" sz="2400" dirty="0">
                <a:latin typeface="Arial" panose="020B0604020202020204" pitchFamily="34" charset="0"/>
                <a:ea typeface="微软雅黑" panose="020B0503020204020204" charset="-122"/>
              </a:rPr>
              <a:t>. Next, The principal is to make a mobilization speech, 4___________ (</a:t>
            </a:r>
            <a:r>
              <a:rPr lang="en-US" altLang="zh-CN" sz="2400" dirty="0" err="1">
                <a:latin typeface="Arial" panose="020B0604020202020204" pitchFamily="34" charset="0"/>
                <a:ea typeface="微软雅黑" panose="020B0503020204020204" charset="-122"/>
              </a:rPr>
              <a:t>annouce</a:t>
            </a:r>
            <a:r>
              <a:rPr lang="en-US" altLang="zh-CN" sz="2400" dirty="0">
                <a:latin typeface="Arial" panose="020B0604020202020204" pitchFamily="34" charset="0"/>
                <a:ea typeface="微软雅黑" panose="020B0503020204020204" charset="-122"/>
              </a:rPr>
              <a:t>) the start of the event. Later,5_______ (base) on the divided groups, each will perform different tasks, varying from sweeping up, carrying out garbage classifications, painting benches to 6 ________ (prune) flowers and trees. N</a:t>
            </a:r>
            <a:r>
              <a:rPr lang="en-US" altLang="zh-CN" sz="2400" dirty="0">
                <a:latin typeface="Arial" panose="020B0604020202020204" pitchFamily="34" charset="0"/>
                <a:ea typeface="微软雅黑" panose="020B0503020204020204" charset="-122"/>
                <a:sym typeface="+mn-ea"/>
              </a:rPr>
              <a:t>ot only will t</a:t>
            </a:r>
            <a:r>
              <a:rPr lang="en-US" altLang="zh-CN" sz="2400" dirty="0">
                <a:latin typeface="Arial" panose="020B0604020202020204" pitchFamily="34" charset="0"/>
                <a:ea typeface="微软雅黑" panose="020B0503020204020204" charset="-122"/>
              </a:rPr>
              <a:t>he voluntary work make us 7________(forget) heavy study for a while </a:t>
            </a:r>
            <a:r>
              <a:rPr lang="en-US" altLang="zh-CN" sz="2400" dirty="0">
                <a:solidFill>
                  <a:schemeClr val="tx1"/>
                </a:solidFill>
                <a:latin typeface="Arial" panose="020B0604020202020204" pitchFamily="34" charset="0"/>
                <a:ea typeface="微软雅黑" panose="020B0503020204020204" charset="-122"/>
                <a:sym typeface="+mn-ea"/>
              </a:rPr>
              <a:t>but cultivate our </a:t>
            </a:r>
            <a:r>
              <a:rPr lang="en-US" altLang="zh-CN" sz="2400" dirty="0">
                <a:latin typeface="Arial" panose="020B0604020202020204" pitchFamily="34" charset="0"/>
                <a:ea typeface="微软雅黑" panose="020B0503020204020204" charset="-122"/>
                <a:sym typeface="+mn-ea"/>
              </a:rPr>
              <a:t>sense of labor and teamwork spirit. </a:t>
            </a:r>
            <a:endParaRPr lang="en-US" altLang="zh-CN" sz="2400" dirty="0">
              <a:latin typeface="Arial" panose="020B0604020202020204" pitchFamily="34" charset="0"/>
              <a:ea typeface="微软雅黑" panose="020B0503020204020204" charset="-122"/>
              <a:sym typeface="+mn-ea"/>
            </a:endParaRPr>
          </a:p>
          <a:p>
            <a:pPr indent="0" algn="just" fontAlgn="auto">
              <a:lnSpc>
                <a:spcPts val="3080"/>
              </a:lnSpc>
            </a:pPr>
            <a:r>
              <a:rPr lang="en-US" altLang="zh-CN" sz="2400" dirty="0">
                <a:latin typeface="Arial" panose="020B0604020202020204" pitchFamily="34" charset="0"/>
                <a:ea typeface="微软雅黑" panose="020B0503020204020204" charset="-122"/>
              </a:rPr>
              <a:t>   I’m 8__________(convince) that it’s a good chance for you to experience Chinese culture and 9 ___________  (strength) friendship. I 10 __________(sincere) invite you to join us. Looking forward to your early reply.</a:t>
            </a:r>
            <a:endParaRPr lang="en-US" altLang="zh-CN" sz="2400" dirty="0">
              <a:latin typeface="Arial" panose="020B0604020202020204" pitchFamily="34" charset="0"/>
              <a:ea typeface="微软雅黑" panose="020B0503020204020204" charset="-122"/>
            </a:endParaRPr>
          </a:p>
          <a:p>
            <a:pPr indent="0" algn="l" fontAlgn="auto">
              <a:lnSpc>
                <a:spcPts val="3080"/>
              </a:lnSpc>
            </a:pPr>
            <a:r>
              <a:rPr lang="en-US" altLang="zh-CN" sz="2400" dirty="0">
                <a:latin typeface="Arial" panose="020B0604020202020204" pitchFamily="34" charset="0"/>
                <a:ea typeface="微软雅黑" panose="020B0503020204020204" charset="-122"/>
              </a:rPr>
              <a:t>                                                                                                                          Yours,</a:t>
            </a:r>
            <a:endParaRPr lang="en-US" altLang="zh-CN" sz="2400" dirty="0">
              <a:latin typeface="Arial" panose="020B0604020202020204" pitchFamily="34" charset="0"/>
              <a:ea typeface="微软雅黑" panose="020B0503020204020204" charset="-122"/>
            </a:endParaRPr>
          </a:p>
          <a:p>
            <a:pPr indent="0" algn="l" fontAlgn="auto">
              <a:lnSpc>
                <a:spcPts val="3080"/>
              </a:lnSpc>
            </a:pPr>
            <a:r>
              <a:rPr lang="en-US" altLang="zh-CN" sz="2400" dirty="0">
                <a:latin typeface="Arial" panose="020B0604020202020204" pitchFamily="34" charset="0"/>
                <a:ea typeface="微软雅黑" panose="020B0503020204020204" charset="-122"/>
              </a:rPr>
              <a:t>                                                                                                                          Li Hua</a:t>
            </a:r>
            <a:endParaRPr lang="en-US" altLang="zh-CN" sz="2400" dirty="0">
              <a:latin typeface="Arial" panose="020B0604020202020204" pitchFamily="34" charset="0"/>
              <a:ea typeface="微软雅黑" panose="020B0503020204020204" charset="-122"/>
            </a:endParaRPr>
          </a:p>
        </p:txBody>
      </p:sp>
      <p:sp>
        <p:nvSpPr>
          <p:cNvPr id="7" name="文本框 6"/>
          <p:cNvSpPr txBox="1"/>
          <p:nvPr/>
        </p:nvSpPr>
        <p:spPr>
          <a:xfrm>
            <a:off x="3054985" y="1155382"/>
            <a:ext cx="1540510" cy="460375"/>
          </a:xfrm>
          <a:prstGeom prst="rect">
            <a:avLst/>
          </a:prstGeom>
        </p:spPr>
        <p:txBody>
          <a:bodyPr wrap="square">
            <a:spAutoFit/>
          </a:bodyPr>
          <a:lstStyle/>
          <a:p>
            <a:pPr algn="l"/>
            <a:r>
              <a:rPr lang="en-US" altLang="zh-CN" sz="2400" b="1" dirty="0">
                <a:solidFill>
                  <a:srgbClr val="C00000"/>
                </a:solidFill>
                <a:latin typeface="Arial" panose="020B0604020202020204" pitchFamily="34" charset="0"/>
                <a:ea typeface="微软雅黑" panose="020B0503020204020204" charset="-122"/>
              </a:rPr>
              <a:t>to inform</a:t>
            </a:r>
            <a:endParaRPr lang="en-US" altLang="zh-CN" sz="2400" b="1" dirty="0">
              <a:solidFill>
                <a:srgbClr val="C00000"/>
              </a:solidFill>
              <a:latin typeface="Arial" panose="020B0604020202020204" pitchFamily="34" charset="0"/>
              <a:ea typeface="微软雅黑" panose="020B0503020204020204" charset="-122"/>
            </a:endParaRPr>
          </a:p>
        </p:txBody>
      </p:sp>
      <p:sp>
        <p:nvSpPr>
          <p:cNvPr id="8" name="文本框 7"/>
          <p:cNvSpPr txBox="1"/>
          <p:nvPr/>
        </p:nvSpPr>
        <p:spPr>
          <a:xfrm>
            <a:off x="8604138" y="1999205"/>
            <a:ext cx="1540510" cy="460375"/>
          </a:xfrm>
          <a:prstGeom prst="rect">
            <a:avLst/>
          </a:prstGeom>
        </p:spPr>
        <p:txBody>
          <a:bodyPr wrap="square">
            <a:spAutoFit/>
          </a:bodyPr>
          <a:lstStyle/>
          <a:p>
            <a:pPr algn="l"/>
            <a:r>
              <a:rPr lang="en-US" altLang="zh-CN" sz="2400" b="1" dirty="0">
                <a:solidFill>
                  <a:srgbClr val="C00000"/>
                </a:solidFill>
                <a:latin typeface="Arial" panose="020B0604020202020204" pitchFamily="34" charset="0"/>
                <a:ea typeface="微软雅黑" panose="020B0503020204020204" charset="-122"/>
              </a:rPr>
              <a:t>opposite</a:t>
            </a:r>
            <a:endParaRPr lang="en-US" altLang="zh-CN" sz="2400" b="1" dirty="0">
              <a:solidFill>
                <a:srgbClr val="C00000"/>
              </a:solidFill>
              <a:latin typeface="Arial" panose="020B0604020202020204" pitchFamily="34" charset="0"/>
              <a:ea typeface="微软雅黑" panose="020B0503020204020204" charset="-122"/>
            </a:endParaRPr>
          </a:p>
        </p:txBody>
      </p:sp>
      <p:sp>
        <p:nvSpPr>
          <p:cNvPr id="9" name="文本框 8"/>
          <p:cNvSpPr txBox="1"/>
          <p:nvPr/>
        </p:nvSpPr>
        <p:spPr>
          <a:xfrm>
            <a:off x="1328420" y="1991995"/>
            <a:ext cx="1726565" cy="460375"/>
          </a:xfrm>
          <a:prstGeom prst="rect">
            <a:avLst/>
          </a:prstGeom>
        </p:spPr>
        <p:txBody>
          <a:bodyPr wrap="square">
            <a:spAutoFit/>
          </a:bodyPr>
          <a:lstStyle/>
          <a:p>
            <a:pPr algn="l"/>
            <a:r>
              <a:rPr lang="en-US" altLang="zh-CN" sz="2400" b="1">
                <a:solidFill>
                  <a:srgbClr val="C00000"/>
                </a:solidFill>
                <a:latin typeface="Arial" panose="020B0604020202020204" pitchFamily="34" charset="0"/>
                <a:ea typeface="微软雅黑" panose="020B0503020204020204" charset="-122"/>
                <a:sym typeface="+mn-ea"/>
              </a:rPr>
              <a:t>scheduled</a:t>
            </a:r>
            <a:endParaRPr lang="en-US" altLang="zh-CN" sz="2400" b="1">
              <a:solidFill>
                <a:srgbClr val="C00000"/>
              </a:solidFill>
              <a:latin typeface="Arial" panose="020B0604020202020204" pitchFamily="34" charset="0"/>
              <a:ea typeface="微软雅黑" panose="020B0503020204020204" charset="-122"/>
              <a:sym typeface="+mn-ea"/>
            </a:endParaRPr>
          </a:p>
        </p:txBody>
      </p:sp>
      <p:sp>
        <p:nvSpPr>
          <p:cNvPr id="10" name="文本框 9"/>
          <p:cNvSpPr txBox="1"/>
          <p:nvPr/>
        </p:nvSpPr>
        <p:spPr>
          <a:xfrm>
            <a:off x="549275" y="2776220"/>
            <a:ext cx="2022475" cy="460375"/>
          </a:xfrm>
          <a:prstGeom prst="rect">
            <a:avLst/>
          </a:prstGeom>
        </p:spPr>
        <p:txBody>
          <a:bodyPr wrap="square">
            <a:spAutoFit/>
          </a:bodyPr>
          <a:lstStyle/>
          <a:p>
            <a:pPr algn="l"/>
            <a:r>
              <a:rPr lang="en-US" altLang="zh-CN" sz="2400" b="1">
                <a:solidFill>
                  <a:srgbClr val="C00000"/>
                </a:solidFill>
                <a:latin typeface="Arial" panose="020B0604020202020204" pitchFamily="34" charset="0"/>
                <a:ea typeface="微软雅黑" panose="020B0503020204020204" charset="-122"/>
                <a:sym typeface="+mn-ea"/>
              </a:rPr>
              <a:t>announcing</a:t>
            </a:r>
            <a:endParaRPr lang="en-US" altLang="zh-CN" sz="2400" b="1">
              <a:solidFill>
                <a:srgbClr val="C00000"/>
              </a:solidFill>
              <a:latin typeface="Arial" panose="020B0604020202020204" pitchFamily="34" charset="0"/>
              <a:ea typeface="微软雅黑" panose="020B0503020204020204" charset="-122"/>
              <a:sym typeface="+mn-ea"/>
            </a:endParaRPr>
          </a:p>
        </p:txBody>
      </p:sp>
      <p:sp>
        <p:nvSpPr>
          <p:cNvPr id="11" name="文本框 10"/>
          <p:cNvSpPr txBox="1"/>
          <p:nvPr/>
        </p:nvSpPr>
        <p:spPr>
          <a:xfrm>
            <a:off x="8669020" y="2776220"/>
            <a:ext cx="1078865" cy="460375"/>
          </a:xfrm>
          <a:prstGeom prst="rect">
            <a:avLst/>
          </a:prstGeom>
        </p:spPr>
        <p:txBody>
          <a:bodyPr wrap="square">
            <a:spAutoFit/>
          </a:bodyPr>
          <a:lstStyle/>
          <a:p>
            <a:pPr algn="l"/>
            <a:r>
              <a:rPr lang="en-US" altLang="zh-CN" sz="2400" b="1" dirty="0">
                <a:solidFill>
                  <a:srgbClr val="C00000"/>
                </a:solidFill>
                <a:latin typeface="Arial" panose="020B0604020202020204" pitchFamily="34" charset="0"/>
                <a:ea typeface="微软雅黑" panose="020B0503020204020204" charset="-122"/>
                <a:sym typeface="+mn-ea"/>
              </a:rPr>
              <a:t>based</a:t>
            </a:r>
            <a:endParaRPr lang="en-US" altLang="zh-CN" sz="2400" b="1" dirty="0">
              <a:solidFill>
                <a:srgbClr val="C00000"/>
              </a:solidFill>
              <a:latin typeface="Arial" panose="020B0604020202020204" pitchFamily="34" charset="0"/>
              <a:ea typeface="微软雅黑" panose="020B0503020204020204" charset="-122"/>
              <a:sym typeface="+mn-ea"/>
            </a:endParaRPr>
          </a:p>
        </p:txBody>
      </p:sp>
      <p:sp>
        <p:nvSpPr>
          <p:cNvPr id="12" name="文本框 11"/>
          <p:cNvSpPr txBox="1"/>
          <p:nvPr/>
        </p:nvSpPr>
        <p:spPr>
          <a:xfrm>
            <a:off x="7619047" y="3553552"/>
            <a:ext cx="1439545" cy="460375"/>
          </a:xfrm>
          <a:prstGeom prst="rect">
            <a:avLst/>
          </a:prstGeom>
        </p:spPr>
        <p:txBody>
          <a:bodyPr wrap="square">
            <a:spAutoFit/>
          </a:bodyPr>
          <a:lstStyle/>
          <a:p>
            <a:pPr algn="l"/>
            <a:r>
              <a:rPr lang="en-US" altLang="zh-CN" sz="2400" b="1" dirty="0">
                <a:solidFill>
                  <a:srgbClr val="C00000"/>
                </a:solidFill>
                <a:latin typeface="Arial" panose="020B0604020202020204" pitchFamily="34" charset="0"/>
                <a:ea typeface="微软雅黑" panose="020B0503020204020204" charset="-122"/>
                <a:sym typeface="+mn-ea"/>
              </a:rPr>
              <a:t>pruning</a:t>
            </a:r>
            <a:endParaRPr lang="en-US" altLang="zh-CN" sz="2400" b="1" dirty="0">
              <a:solidFill>
                <a:srgbClr val="C00000"/>
              </a:solidFill>
              <a:latin typeface="Arial" panose="020B0604020202020204" pitchFamily="34" charset="0"/>
              <a:ea typeface="微软雅黑" panose="020B0503020204020204" charset="-122"/>
              <a:sym typeface="+mn-ea"/>
            </a:endParaRPr>
          </a:p>
        </p:txBody>
      </p:sp>
      <p:sp>
        <p:nvSpPr>
          <p:cNvPr id="13" name="文本框 12"/>
          <p:cNvSpPr txBox="1"/>
          <p:nvPr/>
        </p:nvSpPr>
        <p:spPr>
          <a:xfrm>
            <a:off x="7229475" y="4013835"/>
            <a:ext cx="1178560" cy="460375"/>
          </a:xfrm>
          <a:prstGeom prst="rect">
            <a:avLst/>
          </a:prstGeom>
        </p:spPr>
        <p:txBody>
          <a:bodyPr wrap="square">
            <a:spAutoFit/>
          </a:bodyPr>
          <a:lstStyle/>
          <a:p>
            <a:pPr algn="l"/>
            <a:r>
              <a:rPr lang="en-US" altLang="zh-CN" sz="2400" b="1" dirty="0">
                <a:solidFill>
                  <a:srgbClr val="C00000"/>
                </a:solidFill>
                <a:latin typeface="Arial" panose="020B0604020202020204" pitchFamily="34" charset="0"/>
                <a:ea typeface="微软雅黑" panose="020B0503020204020204" charset="-122"/>
                <a:sym typeface="+mn-ea"/>
              </a:rPr>
              <a:t>forget</a:t>
            </a:r>
            <a:endParaRPr lang="en-US" altLang="zh-CN" sz="2400" b="1" dirty="0">
              <a:solidFill>
                <a:srgbClr val="C00000"/>
              </a:solidFill>
              <a:latin typeface="Arial" panose="020B0604020202020204" pitchFamily="34" charset="0"/>
              <a:ea typeface="微软雅黑" panose="020B0503020204020204" charset="-122"/>
              <a:sym typeface="+mn-ea"/>
            </a:endParaRPr>
          </a:p>
        </p:txBody>
      </p:sp>
      <p:sp>
        <p:nvSpPr>
          <p:cNvPr id="14" name="文本框 13"/>
          <p:cNvSpPr txBox="1"/>
          <p:nvPr/>
        </p:nvSpPr>
        <p:spPr>
          <a:xfrm>
            <a:off x="1411605" y="4755515"/>
            <a:ext cx="1816735" cy="460375"/>
          </a:xfrm>
          <a:prstGeom prst="rect">
            <a:avLst/>
          </a:prstGeom>
        </p:spPr>
        <p:txBody>
          <a:bodyPr wrap="square">
            <a:spAutoFit/>
          </a:bodyPr>
          <a:lstStyle/>
          <a:p>
            <a:pPr algn="l"/>
            <a:r>
              <a:rPr lang="en-US" altLang="zh-CN" sz="2400" b="1" dirty="0" err="1">
                <a:solidFill>
                  <a:srgbClr val="C00000"/>
                </a:solidFill>
                <a:latin typeface="Arial" panose="020B0604020202020204" pitchFamily="34" charset="0"/>
                <a:ea typeface="微软雅黑" panose="020B0503020204020204" charset="-122"/>
                <a:sym typeface="+mn-ea"/>
              </a:rPr>
              <a:t>convinced</a:t>
            </a:r>
            <a:endParaRPr lang="en-US" altLang="zh-CN" sz="2400" b="1" dirty="0">
              <a:solidFill>
                <a:srgbClr val="C00000"/>
              </a:solidFill>
              <a:latin typeface="Arial" panose="020B0604020202020204" pitchFamily="34" charset="0"/>
              <a:ea typeface="微软雅黑" panose="020B0503020204020204" charset="-122"/>
              <a:sym typeface="+mn-ea"/>
            </a:endParaRPr>
          </a:p>
        </p:txBody>
      </p:sp>
      <p:sp>
        <p:nvSpPr>
          <p:cNvPr id="15" name="文本框 14"/>
          <p:cNvSpPr txBox="1"/>
          <p:nvPr/>
        </p:nvSpPr>
        <p:spPr>
          <a:xfrm>
            <a:off x="2497455" y="5102860"/>
            <a:ext cx="1880235" cy="460375"/>
          </a:xfrm>
          <a:prstGeom prst="rect">
            <a:avLst/>
          </a:prstGeom>
        </p:spPr>
        <p:txBody>
          <a:bodyPr wrap="square">
            <a:spAutoFit/>
          </a:bodyPr>
          <a:lstStyle/>
          <a:p>
            <a:pPr algn="l"/>
            <a:r>
              <a:rPr lang="en-US" altLang="zh-CN" sz="2400" b="1">
                <a:solidFill>
                  <a:srgbClr val="C00000"/>
                </a:solidFill>
                <a:latin typeface="Arial" panose="020B0604020202020204" pitchFamily="34" charset="0"/>
                <a:ea typeface="微软雅黑" panose="020B0503020204020204" charset="-122"/>
                <a:sym typeface="+mn-ea"/>
              </a:rPr>
              <a:t>strengthen</a:t>
            </a:r>
            <a:endParaRPr lang="en-US" altLang="zh-CN" sz="2400" b="1">
              <a:solidFill>
                <a:srgbClr val="C00000"/>
              </a:solidFill>
              <a:latin typeface="Arial" panose="020B0604020202020204" pitchFamily="34" charset="0"/>
              <a:ea typeface="微软雅黑" panose="020B0503020204020204" charset="-122"/>
              <a:sym typeface="+mn-ea"/>
            </a:endParaRPr>
          </a:p>
        </p:txBody>
      </p:sp>
      <p:sp>
        <p:nvSpPr>
          <p:cNvPr id="16" name="文本框 15"/>
          <p:cNvSpPr txBox="1"/>
          <p:nvPr/>
        </p:nvSpPr>
        <p:spPr>
          <a:xfrm>
            <a:off x="8009890" y="5102860"/>
            <a:ext cx="1626235" cy="460375"/>
          </a:xfrm>
          <a:prstGeom prst="rect">
            <a:avLst/>
          </a:prstGeom>
        </p:spPr>
        <p:txBody>
          <a:bodyPr wrap="square">
            <a:spAutoFit/>
          </a:bodyPr>
          <a:lstStyle/>
          <a:p>
            <a:pPr algn="l"/>
            <a:r>
              <a:rPr lang="en-US" altLang="zh-CN" sz="2400" b="1">
                <a:solidFill>
                  <a:srgbClr val="C00000"/>
                </a:solidFill>
                <a:latin typeface="Arial" panose="020B0604020202020204" pitchFamily="34" charset="0"/>
                <a:ea typeface="微软雅黑" panose="020B0503020204020204" charset="-122"/>
                <a:sym typeface="+mn-ea"/>
              </a:rPr>
              <a:t>sincerely</a:t>
            </a:r>
            <a:endParaRPr lang="en-US" altLang="zh-CN" sz="2400" b="1">
              <a:solidFill>
                <a:srgbClr val="C00000"/>
              </a:solidFill>
              <a:latin typeface="Arial" panose="020B0604020202020204" pitchFamily="34" charset="0"/>
              <a:ea typeface="微软雅黑" panose="020B0503020204020204" charset="-122"/>
              <a:sym typeface="+mn-ea"/>
            </a:endParaRPr>
          </a:p>
        </p:txBody>
      </p:sp>
      <p:sp>
        <p:nvSpPr>
          <p:cNvPr id="5" name="圆角矩形 6"/>
          <p:cNvSpPr/>
          <p:nvPr/>
        </p:nvSpPr>
        <p:spPr>
          <a:xfrm>
            <a:off x="457200" y="67945"/>
            <a:ext cx="1729740" cy="57023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第七部分</a:t>
            </a:r>
            <a:endPar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3" name="文本框 2"/>
          <p:cNvSpPr txBox="1"/>
          <p:nvPr/>
        </p:nvSpPr>
        <p:spPr>
          <a:xfrm>
            <a:off x="2438400" y="60325"/>
            <a:ext cx="3155315" cy="460375"/>
          </a:xfrm>
          <a:prstGeom prst="rect">
            <a:avLst/>
          </a:prstGeom>
        </p:spPr>
        <p:txBody>
          <a:bodyPr wrap="square">
            <a:spAutoFit/>
          </a:bodyPr>
          <a:lstStyle/>
          <a:p>
            <a:pPr algn="l"/>
            <a:r>
              <a:rPr lang="zh-CN" altLang="en-US" sz="2400" b="1">
                <a:latin typeface="Arial" panose="020B0604020202020204" pitchFamily="34" charset="0"/>
                <a:ea typeface="微软雅黑" panose="020B0503020204020204" charset="-122"/>
              </a:rPr>
              <a:t>迁移应用，范文赏析</a:t>
            </a:r>
            <a:endParaRPr lang="zh-CN" altLang="en-US" sz="2400" b="1">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linds(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linds(horizontal)">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linds(horizontal)">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blinds(horizontal)">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linds(horizontal)">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blinds(horizontal)">
                                      <p:cBhvr>
                                        <p:cTn id="7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P spid="2" grpId="0"/>
      <p:bldP spid="7" grpId="0"/>
      <p:bldP spid="8" grpId="0"/>
      <p:bldP spid="9" grpId="0"/>
      <p:bldP spid="10" grpId="0"/>
      <p:bldP spid="11" grpId="0"/>
      <p:bldP spid="12" grpId="0"/>
      <p:bldP spid="13" grpId="0"/>
      <p:bldP spid="14" grpId="0"/>
      <p:bldP spid="15" grpId="0"/>
      <p:bldP spid="16" grpId="0"/>
      <p:bldP spid="5" grpId="0" bldLvl="0" animBg="1"/>
      <p:bldP spid="5" grpId="1"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作文3 (5)"/>
          <p:cNvPicPr>
            <a:picLocks noChangeAspect="1"/>
          </p:cNvPicPr>
          <p:nvPr/>
        </p:nvPicPr>
        <p:blipFill>
          <a:blip r:embed="rId1"/>
          <a:stretch>
            <a:fillRect/>
          </a:stretch>
        </p:blipFill>
        <p:spPr>
          <a:xfrm>
            <a:off x="60325" y="-59690"/>
            <a:ext cx="12191365" cy="6861175"/>
          </a:xfrm>
          <a:prstGeom prst="rect">
            <a:avLst/>
          </a:prstGeom>
        </p:spPr>
      </p:pic>
      <p:sp>
        <p:nvSpPr>
          <p:cNvPr id="3" name="文本框 2"/>
          <p:cNvSpPr txBox="1"/>
          <p:nvPr/>
        </p:nvSpPr>
        <p:spPr>
          <a:xfrm>
            <a:off x="2192655" y="2706370"/>
            <a:ext cx="8228330" cy="1445260"/>
          </a:xfrm>
          <a:prstGeom prst="rect">
            <a:avLst/>
          </a:prstGeom>
        </p:spPr>
        <p:txBody>
          <a:bodyPr wrap="square">
            <a:spAutoFit/>
            <a:scene3d>
              <a:camera prst="orthographicFront"/>
              <a:lightRig rig="threePt" dir="t"/>
            </a:scene3d>
          </a:bodyPr>
          <a:lstStyle/>
          <a:p>
            <a:pPr algn="l"/>
            <a:r>
              <a:rPr lang="en-US" altLang="zh-CN" sz="4400" b="1">
                <a:ln w="15875"/>
                <a:gradFill>
                  <a:gsLst>
                    <a:gs pos="0">
                      <a:schemeClr val="accent1"/>
                    </a:gs>
                    <a:gs pos="100000">
                      <a:schemeClr val="accent6"/>
                    </a:gs>
                  </a:gsLst>
                  <a:lin ang="2700000" scaled="0"/>
                </a:gradFill>
                <a:effectLst/>
                <a:latin typeface="Arial" panose="020B0604020202020204" pitchFamily="34" charset="0"/>
                <a:ea typeface="微软雅黑" panose="020B0503020204020204" charset="-122"/>
              </a:rPr>
              <a:t>English is not destination,but the bridge to the destination.</a:t>
            </a:r>
            <a:endParaRPr lang="en-US" altLang="zh-CN" sz="4400" b="1">
              <a:ln w="15875"/>
              <a:gradFill>
                <a:gsLst>
                  <a:gs pos="0">
                    <a:schemeClr val="accent1"/>
                  </a:gs>
                  <a:gs pos="100000">
                    <a:schemeClr val="accent6"/>
                  </a:gs>
                </a:gsLst>
                <a:lin ang="2700000" scaled="0"/>
              </a:gradFill>
              <a:effectLst/>
              <a:latin typeface="Arial" panose="020B0604020202020204" pitchFamily="34" charset="0"/>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68930" y="1186815"/>
            <a:ext cx="5725160" cy="460375"/>
          </a:xfrm>
          <a:prstGeom prst="rect">
            <a:avLst/>
          </a:prstGeom>
        </p:spPr>
        <p:txBody>
          <a:bodyPr wrap="square">
            <a:spAutoFit/>
          </a:bodyPr>
          <a:lstStyle/>
          <a:p>
            <a:pPr algn="l"/>
            <a:r>
              <a:rPr lang="zh-CN" altLang="en-US" sz="2400" b="1" spc="400">
                <a:solidFill>
                  <a:schemeClr val="tx1"/>
                </a:solidFill>
                <a:latin typeface="Arial" panose="020B0604020202020204" pitchFamily="34" charset="0"/>
                <a:ea typeface="微软雅黑" panose="020B0503020204020204" charset="-122"/>
              </a:rPr>
              <a:t>基于学习与迁移理论的应用文写作</a:t>
            </a:r>
            <a:endParaRPr lang="zh-CN" altLang="en-US" sz="2400" b="1" spc="400">
              <a:solidFill>
                <a:schemeClr val="tx1"/>
              </a:solidFill>
              <a:latin typeface="Arial" panose="020B0604020202020204" pitchFamily="34" charset="0"/>
              <a:ea typeface="微软雅黑" panose="020B0503020204020204" charset="-122"/>
            </a:endParaRPr>
          </a:p>
        </p:txBody>
      </p:sp>
      <p:sp>
        <p:nvSpPr>
          <p:cNvPr id="2" name="文本框 1"/>
          <p:cNvSpPr txBox="1"/>
          <p:nvPr/>
        </p:nvSpPr>
        <p:spPr>
          <a:xfrm>
            <a:off x="2950845" y="2197735"/>
            <a:ext cx="5276850" cy="521970"/>
          </a:xfrm>
          <a:prstGeom prst="rect">
            <a:avLst/>
          </a:prstGeom>
        </p:spPr>
        <p:txBody>
          <a:bodyPr wrap="square">
            <a:spAutoFit/>
          </a:bodyPr>
          <a:lstStyle/>
          <a:p>
            <a:pPr algn="l"/>
            <a:r>
              <a:rPr lang="zh-CN" altLang="en-US" sz="2800" b="1">
                <a:ln w="15875"/>
                <a:gradFill>
                  <a:gsLst>
                    <a:gs pos="0">
                      <a:schemeClr val="accent1"/>
                    </a:gs>
                    <a:gs pos="100000">
                      <a:schemeClr val="accent6"/>
                    </a:gs>
                  </a:gsLst>
                  <a:lin ang="2700000" scaled="0"/>
                </a:gradFill>
                <a:effectLst>
                  <a:outerShdw blurRad="50800" dist="38100" dir="2700000" algn="tl" rotWithShape="0">
                    <a:prstClr val="black">
                      <a:alpha val="40000"/>
                    </a:prstClr>
                  </a:outerShdw>
                </a:effectLst>
                <a:uFillTx/>
                <a:latin typeface="Times New Roman" panose="02020603050405020304" charset="0"/>
                <a:ea typeface="微软雅黑" panose="020B0503020204020204" charset="-122"/>
              </a:rPr>
              <a:t>关于参加社区义务劳动的邀请信</a:t>
            </a:r>
            <a:endParaRPr lang="zh-CN" altLang="en-US" sz="2800" b="1">
              <a:ln w="15875"/>
              <a:gradFill>
                <a:gsLst>
                  <a:gs pos="0">
                    <a:schemeClr val="accent1"/>
                  </a:gs>
                  <a:gs pos="100000">
                    <a:schemeClr val="accent6"/>
                  </a:gs>
                </a:gsLst>
                <a:lin ang="2700000" scaled="0"/>
              </a:gradFill>
              <a:effectLst>
                <a:outerShdw blurRad="50800" dist="38100" dir="2700000" algn="tl" rotWithShape="0">
                  <a:prstClr val="black">
                    <a:alpha val="40000"/>
                  </a:prstClr>
                </a:outerShdw>
              </a:effectLst>
              <a:uFillTx/>
              <a:latin typeface="Times New Roman" panose="02020603050405020304" charset="0"/>
              <a:ea typeface="微软雅黑" panose="020B0503020204020204" charset="-122"/>
            </a:endParaRPr>
          </a:p>
        </p:txBody>
      </p:sp>
      <p:sp>
        <p:nvSpPr>
          <p:cNvPr id="5" name="文本框 4"/>
          <p:cNvSpPr txBox="1"/>
          <p:nvPr/>
        </p:nvSpPr>
        <p:spPr>
          <a:xfrm>
            <a:off x="2502535" y="2983865"/>
            <a:ext cx="6171565" cy="460375"/>
          </a:xfrm>
          <a:prstGeom prst="rect">
            <a:avLst/>
          </a:prstGeom>
        </p:spPr>
        <p:txBody>
          <a:bodyPr wrap="square">
            <a:spAutoFit/>
          </a:bodyPr>
          <a:lstStyle/>
          <a:p>
            <a:pPr algn="l"/>
            <a:r>
              <a:rPr lang="en-US" altLang="zh-CN" sz="2400" b="1" spc="200">
                <a:latin typeface="Arial" panose="020B0604020202020204" pitchFamily="34" charset="0"/>
                <a:ea typeface="微软雅黑" panose="020B0503020204020204" charset="-122"/>
              </a:rPr>
              <a:t>  —</a:t>
            </a:r>
            <a:r>
              <a:rPr lang="en-US" altLang="zh-CN" sz="2000" b="1" spc="200">
                <a:latin typeface="Arial" panose="020B0604020202020204" pitchFamily="34" charset="0"/>
                <a:ea typeface="微软雅黑" panose="020B0503020204020204" charset="-122"/>
              </a:rPr>
              <a:t>雅礼中学2025届高三上学期入学考试</a:t>
            </a:r>
            <a:r>
              <a:rPr lang="zh-CN" altLang="en-US" sz="2000" b="1" spc="200">
                <a:latin typeface="Arial" panose="020B0604020202020204" pitchFamily="34" charset="0"/>
                <a:ea typeface="微软雅黑" panose="020B0503020204020204" charset="-122"/>
              </a:rPr>
              <a:t>英语</a:t>
            </a:r>
            <a:endParaRPr lang="zh-CN" altLang="en-US" sz="2000" b="1" spc="200">
              <a:latin typeface="Arial" panose="020B0604020202020204" pitchFamily="34" charset="0"/>
              <a:ea typeface="微软雅黑" panose="020B0503020204020204" charset="-122"/>
            </a:endParaRPr>
          </a:p>
        </p:txBody>
      </p:sp>
      <p:sp>
        <p:nvSpPr>
          <p:cNvPr id="2054" name="Text Box 8"/>
          <p:cNvSpPr txBox="1"/>
          <p:nvPr/>
        </p:nvSpPr>
        <p:spPr>
          <a:xfrm>
            <a:off x="4352925" y="4665345"/>
            <a:ext cx="4241165" cy="440690"/>
          </a:xfrm>
          <a:prstGeom prst="rect">
            <a:avLst/>
          </a:prstGeom>
          <a:noFill/>
          <a:ln w="12700">
            <a:noFill/>
          </a:ln>
        </p:spPr>
        <p:txBody>
          <a:bodyPr>
            <a:noAutofit/>
          </a:bodyPr>
          <a:lstStyle/>
          <a:p>
            <a:pPr algn="l">
              <a:spcBef>
                <a:spcPct val="50000"/>
              </a:spcBef>
            </a:pPr>
            <a:r>
              <a:rPr lang="zh-CN" altLang="en-US" b="1" dirty="0">
                <a:solidFill>
                  <a:schemeClr val="tx1"/>
                </a:solidFill>
                <a:latin typeface="+mj-ea"/>
                <a:ea typeface="+mj-ea"/>
                <a:cs typeface="+mj-ea"/>
              </a:rPr>
              <a:t>陕西省咸阳市礼泉县教研室  </a:t>
            </a:r>
            <a:r>
              <a:rPr lang="en-US" altLang="zh-CN" b="1" dirty="0">
                <a:solidFill>
                  <a:schemeClr val="tx1"/>
                </a:solidFill>
                <a:latin typeface="+mj-ea"/>
                <a:ea typeface="+mj-ea"/>
                <a:cs typeface="+mj-ea"/>
              </a:rPr>
              <a:t>    </a:t>
            </a:r>
            <a:r>
              <a:rPr lang="zh-CN" altLang="en-US" b="1" dirty="0">
                <a:solidFill>
                  <a:schemeClr val="tx1"/>
                </a:solidFill>
                <a:latin typeface="+mj-ea"/>
                <a:ea typeface="+mj-ea"/>
                <a:cs typeface="+mj-ea"/>
              </a:rPr>
              <a:t>高小聪</a:t>
            </a:r>
            <a:endParaRPr lang="zh-CN" altLang="en-US" b="1" dirty="0">
              <a:solidFill>
                <a:schemeClr val="tx1"/>
              </a:solidFill>
              <a:latin typeface="+mj-ea"/>
              <a:ea typeface="+mj-ea"/>
              <a:cs typeface="+mj-ea"/>
            </a:endParaRPr>
          </a:p>
        </p:txBody>
      </p:sp>
      <p:pic>
        <p:nvPicPr>
          <p:cNvPr id="4" name="图片 3"/>
          <p:cNvPicPr>
            <a:picLocks noChangeAspect="1"/>
          </p:cNvPicPr>
          <p:nvPr/>
        </p:nvPicPr>
        <p:blipFill>
          <a:blip r:embed="rId1"/>
          <a:stretch>
            <a:fillRect/>
          </a:stretch>
        </p:blipFill>
        <p:spPr>
          <a:xfrm>
            <a:off x="474345" y="5106035"/>
            <a:ext cx="1424940" cy="1424940"/>
          </a:xfrm>
          <a:prstGeom prst="ellipse">
            <a:avLst/>
          </a:prstGeom>
        </p:spPr>
      </p:pic>
      <p:pic>
        <p:nvPicPr>
          <p:cNvPr id="6" name="图片 5"/>
          <p:cNvPicPr>
            <a:picLocks noChangeAspect="1"/>
          </p:cNvPicPr>
          <p:nvPr/>
        </p:nvPicPr>
        <p:blipFill>
          <a:blip r:embed="rId2"/>
          <a:srcRect l="2841" t="8145" r="35333" b="27899"/>
          <a:stretch>
            <a:fillRect/>
          </a:stretch>
        </p:blipFill>
        <p:spPr>
          <a:xfrm>
            <a:off x="10304145" y="334010"/>
            <a:ext cx="1252220" cy="1296035"/>
          </a:xfrm>
          <a:prstGeom prst="ellipse">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图片_20220830150625"/>
          <p:cNvPicPr>
            <a:picLocks noChangeAspect="1"/>
          </p:cNvPicPr>
          <p:nvPr>
            <p:custDataLst>
              <p:tags r:id="rId1"/>
            </p:custDataLst>
          </p:nvPr>
        </p:nvPicPr>
        <p:blipFill>
          <a:blip r:embed="rId2"/>
          <a:stretch>
            <a:fillRect/>
          </a:stretch>
        </p:blipFill>
        <p:spPr>
          <a:xfrm>
            <a:off x="0" y="0"/>
            <a:ext cx="12192000" cy="6858000"/>
          </a:xfrm>
          <a:prstGeom prst="rect">
            <a:avLst/>
          </a:prstGeom>
        </p:spPr>
      </p:pic>
      <p:pic>
        <p:nvPicPr>
          <p:cNvPr id="5" name="图片 4" descr="微信图片_20240328212556"/>
          <p:cNvPicPr>
            <a:picLocks noChangeAspect="1"/>
          </p:cNvPicPr>
          <p:nvPr>
            <p:custDataLst>
              <p:tags r:id="rId3"/>
            </p:custDataLst>
          </p:nvPr>
        </p:nvPicPr>
        <p:blipFill>
          <a:blip r:embed="rId4"/>
          <a:stretch>
            <a:fillRect/>
          </a:stretch>
        </p:blipFill>
        <p:spPr>
          <a:xfrm>
            <a:off x="10766425" y="191770"/>
            <a:ext cx="1133475" cy="1133475"/>
          </a:xfrm>
          <a:prstGeom prst="rect">
            <a:avLst/>
          </a:prstGeom>
        </p:spPr>
      </p:pic>
      <p:sp>
        <p:nvSpPr>
          <p:cNvPr id="6" name="文本框 5"/>
          <p:cNvSpPr txBox="1"/>
          <p:nvPr>
            <p:custDataLst>
              <p:tags r:id="rId5"/>
            </p:custDataLst>
          </p:nvPr>
        </p:nvSpPr>
        <p:spPr>
          <a:xfrm>
            <a:off x="2968625" y="1546225"/>
            <a:ext cx="5674360" cy="4408170"/>
          </a:xfrm>
          <a:prstGeom prst="rect">
            <a:avLst/>
          </a:prstGeom>
          <a:solidFill>
            <a:schemeClr val="accent6">
              <a:lumMod val="20000"/>
              <a:lumOff val="80000"/>
            </a:schemeClr>
          </a:solidFill>
        </p:spPr>
        <p:txBody>
          <a:bodyPr wrap="square" rtlCol="0">
            <a:noAutofit/>
          </a:bodyPr>
          <a:lstStyle/>
          <a:p>
            <a:pPr algn="l">
              <a:buClrTx/>
              <a:buSzTx/>
              <a:buFontTx/>
            </a:pPr>
            <a:r>
              <a:rPr lang="en-US" altLang="zh-CN" sz="3600" b="1" dirty="0">
                <a:solidFill>
                  <a:schemeClr val="tx2"/>
                </a:solidFill>
                <a:sym typeface="+mn-ea"/>
              </a:rPr>
              <a:t>1. </a:t>
            </a:r>
            <a:r>
              <a:rPr lang="en-US" altLang="zh-CN" sz="2800" b="1" dirty="0">
                <a:solidFill>
                  <a:schemeClr val="tx2"/>
                </a:solidFill>
                <a:sym typeface="+mn-ea"/>
              </a:rPr>
              <a:t>认知结构迁移理论</a:t>
            </a:r>
            <a:endParaRPr lang="en-US" altLang="zh-CN" sz="2800" b="1" dirty="0">
              <a:solidFill>
                <a:schemeClr val="tx2"/>
              </a:solidFill>
              <a:sym typeface="+mn-ea"/>
            </a:endParaRPr>
          </a:p>
          <a:p>
            <a:pPr algn="l">
              <a:buClrTx/>
              <a:buSzTx/>
              <a:buFontTx/>
            </a:pPr>
            <a:r>
              <a:rPr lang="en-US" altLang="zh-CN" sz="3600" b="1" dirty="0">
                <a:solidFill>
                  <a:schemeClr val="tx2"/>
                </a:solidFill>
                <a:sym typeface="+mn-ea"/>
              </a:rPr>
              <a:t>2.</a:t>
            </a:r>
            <a:r>
              <a:rPr lang="zh-CN" altLang="zh-CN" sz="2800" b="1" dirty="0">
                <a:solidFill>
                  <a:schemeClr val="tx2"/>
                </a:solidFill>
              </a:rPr>
              <a:t>《中国教育现代化2035》</a:t>
            </a:r>
            <a:endParaRPr lang="zh-CN" altLang="zh-CN" sz="2800" b="1" dirty="0">
              <a:solidFill>
                <a:schemeClr val="tx2"/>
              </a:solidFill>
            </a:endParaRPr>
          </a:p>
          <a:p>
            <a:pPr algn="l">
              <a:buClrTx/>
              <a:buSzTx/>
              <a:buFontTx/>
            </a:pPr>
            <a:r>
              <a:rPr lang="en-US" altLang="zh-CN" sz="2800" b="1" dirty="0">
                <a:solidFill>
                  <a:schemeClr val="tx2"/>
                </a:solidFill>
              </a:rPr>
              <a:t>       </a:t>
            </a:r>
            <a:r>
              <a:rPr lang="zh-CN" altLang="zh-CN" sz="2800" b="1" dirty="0">
                <a:solidFill>
                  <a:schemeClr val="tx2"/>
                </a:solidFill>
              </a:rPr>
              <a:t>对“五育”的要求  </a:t>
            </a:r>
            <a:endParaRPr lang="zh-CN" altLang="zh-CN" sz="2800" b="1" dirty="0">
              <a:solidFill>
                <a:schemeClr val="tx2"/>
              </a:solidFill>
            </a:endParaRPr>
          </a:p>
          <a:p>
            <a:pPr algn="l"/>
            <a:r>
              <a:rPr lang="en-US" altLang="zh-CN" sz="3600" b="1" dirty="0">
                <a:solidFill>
                  <a:schemeClr val="tx2"/>
                </a:solidFill>
              </a:rPr>
              <a:t>3. </a:t>
            </a:r>
            <a:r>
              <a:rPr lang="zh-CN" altLang="zh-CN" sz="2800" b="1" dirty="0">
                <a:solidFill>
                  <a:schemeClr val="tx2"/>
                </a:solidFill>
                <a:sym typeface="+mn-ea"/>
              </a:rPr>
              <a:t>挖掘“劳动”元素</a:t>
            </a:r>
            <a:endParaRPr lang="zh-CN" altLang="zh-CN" sz="2800" b="1" dirty="0">
              <a:solidFill>
                <a:schemeClr val="tx2"/>
              </a:solidFill>
            </a:endParaRPr>
          </a:p>
          <a:p>
            <a:pPr algn="l"/>
            <a:r>
              <a:rPr lang="en-US" altLang="zh-CN" sz="3600" b="1" dirty="0">
                <a:solidFill>
                  <a:schemeClr val="tx2"/>
                </a:solidFill>
                <a:sym typeface="+mn-ea"/>
              </a:rPr>
              <a:t>4.</a:t>
            </a:r>
            <a:r>
              <a:rPr lang="en-US" altLang="zh-CN" sz="2800" b="1" dirty="0">
                <a:solidFill>
                  <a:schemeClr val="tx2"/>
                </a:solidFill>
                <a:sym typeface="+mn-ea"/>
              </a:rPr>
              <a:t> </a:t>
            </a:r>
            <a:r>
              <a:rPr lang="zh-CN" altLang="en-US" sz="2800" b="1" dirty="0">
                <a:solidFill>
                  <a:schemeClr val="tx2"/>
                </a:solidFill>
                <a:sym typeface="+mn-ea"/>
              </a:rPr>
              <a:t>写作任务</a:t>
            </a:r>
            <a:r>
              <a:rPr lang="zh-CN" altLang="zh-CN" sz="2800" b="1" dirty="0">
                <a:solidFill>
                  <a:schemeClr val="tx2"/>
                </a:solidFill>
                <a:sym typeface="+mn-ea"/>
              </a:rPr>
              <a:t>呈现</a:t>
            </a:r>
            <a:endParaRPr lang="zh-CN" altLang="zh-CN" sz="2800" b="1" dirty="0">
              <a:solidFill>
                <a:schemeClr val="tx2"/>
              </a:solidFill>
              <a:sym typeface="+mn-ea"/>
            </a:endParaRPr>
          </a:p>
          <a:p>
            <a:pPr algn="l">
              <a:buClrTx/>
              <a:buSzTx/>
              <a:buFontTx/>
            </a:pPr>
            <a:r>
              <a:rPr lang="en-US" altLang="zh-CN" sz="3600" b="1" dirty="0">
                <a:solidFill>
                  <a:schemeClr val="tx2"/>
                </a:solidFill>
              </a:rPr>
              <a:t>5. </a:t>
            </a:r>
            <a:r>
              <a:rPr lang="zh-CN" altLang="en-US" sz="2800" b="1" dirty="0">
                <a:solidFill>
                  <a:schemeClr val="tx2"/>
                </a:solidFill>
              </a:rPr>
              <a:t>审题分析</a:t>
            </a:r>
            <a:endParaRPr lang="zh-CN" altLang="en-US" sz="2800" b="1" dirty="0">
              <a:solidFill>
                <a:schemeClr val="tx2"/>
              </a:solidFill>
            </a:endParaRPr>
          </a:p>
          <a:p>
            <a:pPr algn="l">
              <a:buClrTx/>
              <a:buSzTx/>
              <a:buFontTx/>
            </a:pPr>
            <a:r>
              <a:rPr lang="en-US" altLang="zh-CN" sz="3600" b="1" dirty="0">
                <a:solidFill>
                  <a:schemeClr val="tx2"/>
                </a:solidFill>
              </a:rPr>
              <a:t>6.  </a:t>
            </a:r>
            <a:r>
              <a:rPr lang="zh-CN" altLang="zh-CN" sz="2800" b="1" dirty="0">
                <a:solidFill>
                  <a:schemeClr val="tx2"/>
                </a:solidFill>
              </a:rPr>
              <a:t>旧知回顾，迁移应用</a:t>
            </a:r>
            <a:endParaRPr lang="zh-CN" altLang="zh-CN" sz="2800" b="1" dirty="0">
              <a:solidFill>
                <a:schemeClr val="tx2"/>
              </a:solidFill>
            </a:endParaRPr>
          </a:p>
          <a:p>
            <a:pPr algn="l">
              <a:buClrTx/>
              <a:buSzTx/>
              <a:buFontTx/>
            </a:pPr>
            <a:r>
              <a:rPr lang="en-US" altLang="zh-CN" sz="3600" b="1" dirty="0">
                <a:solidFill>
                  <a:schemeClr val="tx2"/>
                </a:solidFill>
              </a:rPr>
              <a:t>7.  </a:t>
            </a:r>
            <a:r>
              <a:rPr lang="zh-CN" altLang="zh-CN" sz="2800" b="1" dirty="0">
                <a:solidFill>
                  <a:schemeClr val="tx2"/>
                </a:solidFill>
              </a:rPr>
              <a:t>迁移应用，范文赏析</a:t>
            </a:r>
            <a:endParaRPr lang="zh-CN" altLang="zh-CN" sz="2800" b="1" dirty="0">
              <a:solidFill>
                <a:schemeClr val="tx2"/>
              </a:solidFill>
            </a:endParaRPr>
          </a:p>
          <a:p>
            <a:pPr algn="l">
              <a:buClrTx/>
              <a:buSzTx/>
              <a:buFontTx/>
            </a:pPr>
            <a:r>
              <a:rPr lang="en-US" altLang="zh-CN" sz="3600" b="1" dirty="0">
                <a:solidFill>
                  <a:schemeClr val="tx2"/>
                </a:solidFill>
              </a:rPr>
              <a:t> </a:t>
            </a:r>
            <a:endParaRPr lang="zh-CN" altLang="zh-CN" sz="2800" b="1" dirty="0">
              <a:solidFill>
                <a:schemeClr val="tx2"/>
              </a:solidFill>
            </a:endParaRPr>
          </a:p>
        </p:txBody>
      </p:sp>
      <p:pic>
        <p:nvPicPr>
          <p:cNvPr id="8" name="图片 7"/>
          <p:cNvPicPr>
            <a:picLocks noChangeAspect="1"/>
          </p:cNvPicPr>
          <p:nvPr/>
        </p:nvPicPr>
        <p:blipFill>
          <a:blip r:embed="rId6"/>
          <a:stretch>
            <a:fillRect/>
          </a:stretch>
        </p:blipFill>
        <p:spPr>
          <a:xfrm>
            <a:off x="474345" y="5106035"/>
            <a:ext cx="1424940" cy="1424940"/>
          </a:xfrm>
          <a:prstGeom prst="ellipse">
            <a:avLst/>
          </a:prstGeom>
        </p:spPr>
      </p:pic>
      <p:sp>
        <p:nvSpPr>
          <p:cNvPr id="9" name="TextBox 2"/>
          <p:cNvSpPr txBox="1"/>
          <p:nvPr/>
        </p:nvSpPr>
        <p:spPr>
          <a:xfrm>
            <a:off x="3039745" y="729615"/>
            <a:ext cx="2138045" cy="645160"/>
          </a:xfrm>
          <a:prstGeom prst="rect">
            <a:avLst/>
          </a:prstGeom>
          <a:solidFill>
            <a:schemeClr val="accent1">
              <a:lumMod val="20000"/>
              <a:lumOff val="80000"/>
            </a:schemeClr>
          </a:solidFill>
        </p:spPr>
        <p:txBody>
          <a:bodyPr wrap="square" rtlCol="0">
            <a:spAutoFit/>
          </a:bodyPr>
          <a:lstStyle/>
          <a:p>
            <a:r>
              <a:rPr lang="en-US" altLang="zh-CN" sz="3600" b="1" dirty="0">
                <a:solidFill>
                  <a:srgbClr val="0070C0"/>
                </a:solidFill>
              </a:rPr>
              <a:t>Contents</a:t>
            </a:r>
            <a:r>
              <a:rPr lang="zh-CN" altLang="en-US" sz="3600" b="1" dirty="0">
                <a:solidFill>
                  <a:srgbClr val="0070C0"/>
                </a:solidFill>
              </a:rPr>
              <a:t>：</a:t>
            </a:r>
            <a:endParaRPr lang="zh-CN" altLang="en-US" sz="36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32080" y="0"/>
            <a:ext cx="12337415" cy="7002780"/>
          </a:xfrm>
          <a:prstGeom prst="rect">
            <a:avLst/>
          </a:prstGeom>
        </p:spPr>
      </p:pic>
      <p:sp>
        <p:nvSpPr>
          <p:cNvPr id="5" name="圆角矩形 6"/>
          <p:cNvSpPr/>
          <p:nvPr/>
        </p:nvSpPr>
        <p:spPr>
          <a:xfrm>
            <a:off x="1173480" y="657860"/>
            <a:ext cx="1709420" cy="4445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第一部分</a:t>
            </a:r>
            <a:endPar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7" name="文本框 6"/>
          <p:cNvSpPr txBox="1"/>
          <p:nvPr/>
        </p:nvSpPr>
        <p:spPr>
          <a:xfrm>
            <a:off x="435610" y="2644775"/>
            <a:ext cx="3548380" cy="1568450"/>
          </a:xfrm>
          <a:prstGeom prst="rect">
            <a:avLst/>
          </a:prstGeom>
          <a:solidFill>
            <a:schemeClr val="accent5">
              <a:lumMod val="20000"/>
              <a:lumOff val="80000"/>
            </a:schemeClr>
          </a:solidFill>
        </p:spPr>
        <p:txBody>
          <a:bodyPr wrap="square">
            <a:spAutoFit/>
          </a:bodyPr>
          <a:lstStyle/>
          <a:p>
            <a:pPr algn="l"/>
            <a:r>
              <a:rPr lang="zh-CN" altLang="en-US" sz="3200" b="1" dirty="0">
                <a:solidFill>
                  <a:schemeClr val="tx1"/>
                </a:solidFill>
                <a:ea typeface="华文楷体" panose="02010600040101010101" pitchFamily="2" charset="-122"/>
                <a:sym typeface="+mn-ea"/>
              </a:rPr>
              <a:t>美国著名的教育心理学家</a:t>
            </a:r>
            <a:r>
              <a:rPr lang="zh-CN" altLang="en-US" sz="3200" b="1" dirty="0">
                <a:solidFill>
                  <a:srgbClr val="C00000"/>
                </a:solidFill>
                <a:ea typeface="华文楷体" panose="02010600040101010101" pitchFamily="2" charset="-122"/>
                <a:sym typeface="+mn-ea"/>
              </a:rPr>
              <a:t>奥苏贝尔：</a:t>
            </a:r>
            <a:endParaRPr lang="zh-CN" altLang="en-US" sz="3200" b="1" dirty="0">
              <a:solidFill>
                <a:srgbClr val="C00000"/>
              </a:solidFill>
              <a:ea typeface="华文楷体" panose="02010600040101010101" pitchFamily="2" charset="-122"/>
              <a:sym typeface="+mn-ea"/>
            </a:endParaRPr>
          </a:p>
          <a:p>
            <a:pPr algn="l"/>
            <a:r>
              <a:rPr lang="zh-CN" altLang="en-US" sz="3200" b="1" dirty="0">
                <a:solidFill>
                  <a:srgbClr val="C00000"/>
                </a:solidFill>
                <a:ea typeface="华文楷体" panose="02010600040101010101" pitchFamily="2" charset="-122"/>
                <a:sym typeface="+mn-ea"/>
              </a:rPr>
              <a:t>认知结构迁移论</a:t>
            </a:r>
            <a:endParaRPr lang="zh-CN" altLang="en-US" sz="3200" b="1" dirty="0">
              <a:solidFill>
                <a:srgbClr val="C00000"/>
              </a:solidFill>
              <a:ea typeface="华文楷体" panose="02010600040101010101" pitchFamily="2" charset="-122"/>
            </a:endParaRPr>
          </a:p>
        </p:txBody>
      </p:sp>
      <p:sp>
        <p:nvSpPr>
          <p:cNvPr id="6" name="左中括号 5"/>
          <p:cNvSpPr/>
          <p:nvPr/>
        </p:nvSpPr>
        <p:spPr>
          <a:xfrm>
            <a:off x="4205605" y="1904365"/>
            <a:ext cx="158750" cy="3048635"/>
          </a:xfrm>
          <a:prstGeom prst="leftBracket">
            <a:avLst/>
          </a:prstGeom>
          <a:ln w="34925"/>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8" name="文本框 7"/>
          <p:cNvSpPr txBox="1"/>
          <p:nvPr/>
        </p:nvSpPr>
        <p:spPr>
          <a:xfrm>
            <a:off x="4533900" y="546735"/>
            <a:ext cx="6485255" cy="1630045"/>
          </a:xfrm>
          <a:prstGeom prst="rect">
            <a:avLst/>
          </a:prstGeom>
          <a:solidFill>
            <a:schemeClr val="accent5">
              <a:lumMod val="20000"/>
              <a:lumOff val="80000"/>
            </a:schemeClr>
          </a:solidFill>
        </p:spPr>
        <p:txBody>
          <a:bodyPr wrap="square">
            <a:spAutoFit/>
          </a:bodyPr>
          <a:lstStyle/>
          <a:p>
            <a:pPr indent="0" algn="l" fontAlgn="auto">
              <a:lnSpc>
                <a:spcPts val="3000"/>
              </a:lnSpc>
            </a:pPr>
            <a:r>
              <a:rPr lang="en-US" altLang="zh-CN" sz="2400">
                <a:solidFill>
                  <a:srgbClr val="C00000"/>
                </a:solidFill>
                <a:latin typeface="Arial" panose="020B0604020202020204" pitchFamily="34" charset="0"/>
                <a:ea typeface="微软雅黑" panose="020B0503020204020204" charset="-122"/>
                <a:sym typeface="+mn-ea"/>
              </a:rPr>
              <a:t>      </a:t>
            </a:r>
            <a:r>
              <a:rPr lang="zh-CN" altLang="en-US" sz="2000" b="1">
                <a:latin typeface="Arial" panose="020B0604020202020204" pitchFamily="34" charset="0"/>
                <a:ea typeface="微软雅黑" panose="020B0503020204020204" charset="-122"/>
                <a:sym typeface="+mn-ea"/>
              </a:rPr>
              <a:t>学习者的认知结构是影响学习迁移的重要因素。在意义学习中，</a:t>
            </a:r>
            <a:r>
              <a:rPr lang="zh-CN" altLang="en-US" sz="2000" b="1">
                <a:solidFill>
                  <a:srgbClr val="C00000"/>
                </a:solidFill>
                <a:latin typeface="Arial" panose="020B0604020202020204" pitchFamily="34" charset="0"/>
                <a:ea typeface="微软雅黑" panose="020B0503020204020204" charset="-122"/>
                <a:sym typeface="+mn-ea"/>
              </a:rPr>
              <a:t>学生积极主动地使新知识与认知结构中有关的旧知识发生相互作用，利用旧知识理解新知识，结果旧知识得到充实或改造，新知识获得了实际意义</a:t>
            </a:r>
            <a:r>
              <a:rPr lang="zh-CN" altLang="en-US" sz="2000" b="1">
                <a:latin typeface="Arial" panose="020B0604020202020204" pitchFamily="34" charset="0"/>
                <a:ea typeface="微软雅黑" panose="020B0503020204020204" charset="-122"/>
                <a:sym typeface="+mn-ea"/>
              </a:rPr>
              <a:t>。 </a:t>
            </a:r>
            <a:r>
              <a:rPr lang="en-US" altLang="zh-CN" sz="2000" b="1">
                <a:latin typeface="Arial" panose="020B0604020202020204" pitchFamily="34" charset="0"/>
                <a:ea typeface="微软雅黑" panose="020B0503020204020204" charset="-122"/>
                <a:sym typeface="+mn-ea"/>
              </a:rPr>
              <a:t>    </a:t>
            </a:r>
            <a:r>
              <a:rPr lang="en-US" altLang="zh-CN" sz="2000">
                <a:latin typeface="Arial" panose="020B0604020202020204" pitchFamily="34" charset="0"/>
                <a:ea typeface="微软雅黑" panose="020B0503020204020204" charset="-122"/>
                <a:sym typeface="+mn-ea"/>
              </a:rPr>
              <a:t>  </a:t>
            </a:r>
            <a:endParaRPr lang="zh-CN" altLang="en-US" sz="2000">
              <a:latin typeface="Arial" panose="020B0604020202020204" pitchFamily="34" charset="0"/>
              <a:ea typeface="微软雅黑" panose="020B0503020204020204" charset="-122"/>
            </a:endParaRPr>
          </a:p>
        </p:txBody>
      </p:sp>
      <p:sp>
        <p:nvSpPr>
          <p:cNvPr id="9" name="文本框 8"/>
          <p:cNvSpPr txBox="1"/>
          <p:nvPr/>
        </p:nvSpPr>
        <p:spPr>
          <a:xfrm>
            <a:off x="4423410" y="2510790"/>
            <a:ext cx="6596380" cy="3924935"/>
          </a:xfrm>
          <a:prstGeom prst="rect">
            <a:avLst/>
          </a:prstGeom>
          <a:solidFill>
            <a:schemeClr val="accent5">
              <a:lumMod val="20000"/>
              <a:lumOff val="80000"/>
            </a:schemeClr>
          </a:solidFill>
        </p:spPr>
        <p:txBody>
          <a:bodyPr wrap="square">
            <a:noAutofit/>
          </a:bodyPr>
          <a:lstStyle/>
          <a:p>
            <a:pPr algn="l"/>
            <a:r>
              <a:rPr lang="zh-CN" altLang="en-US" sz="2000" b="1">
                <a:latin typeface="Arial" panose="020B0604020202020204" pitchFamily="34" charset="0"/>
                <a:ea typeface="微软雅黑" panose="020B0503020204020204" charset="-122"/>
                <a:sym typeface="+mn-ea"/>
              </a:rPr>
              <a:t>影响迁移的三个主要的认知结构变量：</a:t>
            </a:r>
            <a:endParaRPr lang="zh-CN" altLang="en-US" sz="2000" b="1">
              <a:latin typeface="Arial" panose="020B0604020202020204" pitchFamily="34" charset="0"/>
              <a:ea typeface="微软雅黑" panose="020B0503020204020204" charset="-122"/>
              <a:sym typeface="+mn-ea"/>
            </a:endParaRPr>
          </a:p>
          <a:p>
            <a:pPr indent="0" algn="l" fontAlgn="auto">
              <a:lnSpc>
                <a:spcPts val="3000"/>
              </a:lnSpc>
            </a:pPr>
            <a:r>
              <a:rPr lang="zh-CN" altLang="en-US" sz="2000" b="1">
                <a:latin typeface="Arial" panose="020B0604020202020204" pitchFamily="34" charset="0"/>
                <a:ea typeface="微软雅黑" panose="020B0503020204020204" charset="-122"/>
                <a:sym typeface="+mn-ea"/>
              </a:rPr>
              <a:t>①</a:t>
            </a:r>
            <a:r>
              <a:rPr lang="zh-CN" altLang="en-US" sz="2000" b="1">
                <a:solidFill>
                  <a:srgbClr val="C00000"/>
                </a:solidFill>
                <a:latin typeface="Arial" panose="020B0604020202020204" pitchFamily="34" charset="0"/>
                <a:ea typeface="微软雅黑" panose="020B0503020204020204" charset="-122"/>
                <a:sym typeface="+mn-ea"/>
              </a:rPr>
              <a:t>可利用性</a:t>
            </a:r>
            <a:r>
              <a:rPr lang="zh-CN" altLang="en-US" sz="2000" b="1">
                <a:latin typeface="Arial" panose="020B0604020202020204" pitchFamily="34" charset="0"/>
                <a:ea typeface="微软雅黑" panose="020B0503020204020204" charset="-122"/>
                <a:sym typeface="+mn-ea"/>
              </a:rPr>
              <a:t>，即学生面对新的学习任务时，其认知结构中应具有吸收并固定新知识的原有观念，这样才能够产生有意义学习。</a:t>
            </a:r>
            <a:endParaRPr lang="zh-CN" altLang="en-US" sz="2000" b="1">
              <a:latin typeface="Arial" panose="020B0604020202020204" pitchFamily="34" charset="0"/>
              <a:ea typeface="微软雅黑" panose="020B0503020204020204" charset="-122"/>
              <a:sym typeface="+mn-ea"/>
            </a:endParaRPr>
          </a:p>
          <a:p>
            <a:pPr indent="0" algn="l" fontAlgn="auto">
              <a:lnSpc>
                <a:spcPts val="3000"/>
              </a:lnSpc>
            </a:pPr>
            <a:r>
              <a:rPr lang="zh-CN" altLang="en-US" sz="2000" b="1">
                <a:latin typeface="Arial" panose="020B0604020202020204" pitchFamily="34" charset="0"/>
                <a:ea typeface="微软雅黑" panose="020B0503020204020204" charset="-122"/>
                <a:sym typeface="+mn-ea"/>
              </a:rPr>
              <a:t>②</a:t>
            </a:r>
            <a:r>
              <a:rPr lang="zh-CN" altLang="en-US" sz="2000" b="1">
                <a:solidFill>
                  <a:srgbClr val="C00000"/>
                </a:solidFill>
                <a:latin typeface="Arial" panose="020B0604020202020204" pitchFamily="34" charset="0"/>
                <a:ea typeface="微软雅黑" panose="020B0503020204020204" charset="-122"/>
                <a:sym typeface="+mn-ea"/>
              </a:rPr>
              <a:t>可辨别性</a:t>
            </a:r>
            <a:r>
              <a:rPr lang="zh-CN" altLang="en-US" sz="2000" b="1">
                <a:latin typeface="Arial" panose="020B0604020202020204" pitchFamily="34" charset="0"/>
                <a:ea typeface="微软雅黑" panose="020B0503020204020204" charset="-122"/>
                <a:sym typeface="+mn-ea"/>
              </a:rPr>
              <a:t>，指新的学习任务与同化它的相关知识的可分辨程度。两者的分辨程度越高，越有助于迁移并避免因新旧知识混淆而带来的干扰。</a:t>
            </a:r>
            <a:endParaRPr lang="zh-CN" altLang="en-US" sz="2000" b="1">
              <a:latin typeface="Arial" panose="020B0604020202020204" pitchFamily="34" charset="0"/>
              <a:ea typeface="微软雅黑" panose="020B0503020204020204" charset="-122"/>
              <a:sym typeface="+mn-ea"/>
            </a:endParaRPr>
          </a:p>
          <a:p>
            <a:pPr indent="0" algn="l" fontAlgn="auto">
              <a:lnSpc>
                <a:spcPts val="3000"/>
              </a:lnSpc>
            </a:pPr>
            <a:r>
              <a:rPr lang="zh-CN" altLang="en-US" sz="2000" b="1">
                <a:latin typeface="Arial" panose="020B0604020202020204" pitchFamily="34" charset="0"/>
                <a:ea typeface="微软雅黑" panose="020B0503020204020204" charset="-122"/>
                <a:sym typeface="+mn-ea"/>
              </a:rPr>
              <a:t>③</a:t>
            </a:r>
            <a:r>
              <a:rPr lang="zh-CN" altLang="en-US" sz="2000" b="1">
                <a:solidFill>
                  <a:srgbClr val="C00000"/>
                </a:solidFill>
                <a:latin typeface="Arial" panose="020B0604020202020204" pitchFamily="34" charset="0"/>
                <a:ea typeface="微软雅黑" panose="020B0503020204020204" charset="-122"/>
                <a:sym typeface="+mn-ea"/>
              </a:rPr>
              <a:t>稳定性</a:t>
            </a:r>
            <a:r>
              <a:rPr lang="zh-CN" altLang="en-US" sz="2000" b="1">
                <a:latin typeface="Arial" panose="020B0604020202020204" pitchFamily="34" charset="0"/>
                <a:ea typeface="微软雅黑" panose="020B0503020204020204" charset="-122"/>
                <a:sym typeface="+mn-ea"/>
              </a:rPr>
              <a:t>，指学生面临新的学习任务时，其认知结构中原有知识是否稳定巩固。原有知识越巩固稳定，越有助于迁移。</a:t>
            </a:r>
            <a:endParaRPr lang="zh-CN" altLang="en-US" sz="2000" b="1">
              <a:latin typeface="Arial" panose="020B0604020202020204" pitchFamily="34" charset="0"/>
              <a:ea typeface="微软雅黑" panose="020B0503020204020204" charset="-122"/>
            </a:endParaRPr>
          </a:p>
          <a:p>
            <a:pPr algn="l"/>
            <a:endParaRPr lang="zh-CN" altLang="en-US" sz="2000" b="1">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7" grpId="1" bldLvl="0" animBg="1"/>
      <p:bldP spid="6"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微信图片_20220830150625"/>
          <p:cNvPicPr>
            <a:picLocks noChangeAspect="1"/>
          </p:cNvPicPr>
          <p:nvPr>
            <p:custDataLst>
              <p:tags r:id="rId1"/>
            </p:custDataLst>
          </p:nvPr>
        </p:nvPicPr>
        <p:blipFill>
          <a:blip r:embed="rId2"/>
          <a:stretch>
            <a:fillRect/>
          </a:stretch>
        </p:blipFill>
        <p:spPr>
          <a:xfrm>
            <a:off x="0" y="0"/>
            <a:ext cx="12192000" cy="6858000"/>
          </a:xfrm>
          <a:prstGeom prst="rect">
            <a:avLst/>
          </a:prstGeom>
        </p:spPr>
      </p:pic>
      <p:sp>
        <p:nvSpPr>
          <p:cNvPr id="5" name="圆角矩形 6"/>
          <p:cNvSpPr/>
          <p:nvPr/>
        </p:nvSpPr>
        <p:spPr>
          <a:xfrm>
            <a:off x="2129155" y="1264920"/>
            <a:ext cx="1709420" cy="4445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第二部分</a:t>
            </a:r>
            <a:endPar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6" name="文本框 5"/>
          <p:cNvSpPr txBox="1"/>
          <p:nvPr/>
        </p:nvSpPr>
        <p:spPr>
          <a:xfrm>
            <a:off x="2045335" y="1965960"/>
            <a:ext cx="7153275" cy="2861310"/>
          </a:xfrm>
          <a:prstGeom prst="rect">
            <a:avLst/>
          </a:prstGeom>
          <a:solidFill>
            <a:schemeClr val="accent4">
              <a:lumMod val="40000"/>
              <a:lumOff val="60000"/>
            </a:schemeClr>
          </a:solidFill>
        </p:spPr>
        <p:txBody>
          <a:bodyPr wrap="square">
            <a:spAutoFit/>
          </a:bodyPr>
          <a:lstStyle/>
          <a:p>
            <a:pPr indent="0" algn="l" fontAlgn="auto">
              <a:lnSpc>
                <a:spcPct val="150000"/>
              </a:lnSpc>
            </a:pPr>
            <a:r>
              <a:rPr lang="en-US" altLang="zh-CN" sz="1800">
                <a:latin typeface="Arial" panose="020B0604020202020204" pitchFamily="34" charset="0"/>
                <a:ea typeface="微软雅黑" panose="020B0503020204020204" charset="-122"/>
              </a:rPr>
              <a:t>        </a:t>
            </a:r>
            <a:r>
              <a:rPr lang="zh-CN" altLang="en-US" sz="2400">
                <a:latin typeface="Arial" panose="020B0604020202020204" pitchFamily="34" charset="0"/>
                <a:ea typeface="微软雅黑" panose="020B0503020204020204" charset="-122"/>
              </a:rPr>
              <a:t>《中国教育现代化2035》提出要“大力发展素质教育，促进德育、智育、体育、美育、劳动教育的有机融合。”目前，在高中英语课堂教学和高考中都融入了</a:t>
            </a:r>
            <a:r>
              <a:rPr lang="en-US" altLang="zh-CN" sz="2400">
                <a:latin typeface="Arial" panose="020B0604020202020204" pitchFamily="34" charset="0"/>
                <a:ea typeface="微软雅黑" panose="020B0503020204020204" charset="-122"/>
              </a:rPr>
              <a:t>“</a:t>
            </a:r>
            <a:r>
              <a:rPr lang="zh-CN" altLang="en-US" sz="2400">
                <a:latin typeface="Arial" panose="020B0604020202020204" pitchFamily="34" charset="0"/>
                <a:ea typeface="微软雅黑" panose="020B0503020204020204" charset="-122"/>
              </a:rPr>
              <a:t>五育</a:t>
            </a:r>
            <a:r>
              <a:rPr lang="en-US" altLang="zh-CN" sz="2400">
                <a:latin typeface="Arial" panose="020B0604020202020204" pitchFamily="34" charset="0"/>
                <a:ea typeface="微软雅黑" panose="020B0503020204020204" charset="-122"/>
              </a:rPr>
              <a:t>”</a:t>
            </a:r>
            <a:r>
              <a:rPr lang="zh-CN" altLang="en-US" sz="2400">
                <a:latin typeface="Arial" panose="020B0604020202020204" pitchFamily="34" charset="0"/>
                <a:ea typeface="微软雅黑" panose="020B0503020204020204" charset="-122"/>
              </a:rPr>
              <a:t>，对促进学生的全面发展与学科核心素养的培养也有重要的启发。</a:t>
            </a:r>
            <a:endParaRPr lang="zh-CN" altLang="en-US" sz="2400">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6"/>
          <p:cNvSpPr/>
          <p:nvPr/>
        </p:nvSpPr>
        <p:spPr>
          <a:xfrm>
            <a:off x="203200" y="76835"/>
            <a:ext cx="2034540" cy="4445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第三部分</a:t>
            </a:r>
            <a:endParaRPr kumimoji="0" lang="zh-CN" altLang="en-US" sz="28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
        <p:nvSpPr>
          <p:cNvPr id="6" name="文本框 5"/>
          <p:cNvSpPr txBox="1"/>
          <p:nvPr/>
        </p:nvSpPr>
        <p:spPr>
          <a:xfrm>
            <a:off x="2724785" y="80010"/>
            <a:ext cx="4364990" cy="460375"/>
          </a:xfrm>
          <a:prstGeom prst="rect">
            <a:avLst/>
          </a:prstGeom>
          <a:solidFill>
            <a:schemeClr val="accent6">
              <a:lumMod val="40000"/>
              <a:lumOff val="60000"/>
            </a:schemeClr>
          </a:solidFill>
        </p:spPr>
        <p:txBody>
          <a:bodyPr wrap="square">
            <a:spAutoFit/>
          </a:bodyPr>
          <a:lstStyle/>
          <a:p>
            <a:pPr algn="l"/>
            <a:r>
              <a:rPr lang="en-US" altLang="zh-CN" b="1" dirty="0">
                <a:solidFill>
                  <a:schemeClr val="tx2"/>
                </a:solidFill>
                <a:sym typeface="+mn-ea"/>
              </a:rPr>
              <a:t> </a:t>
            </a:r>
            <a:r>
              <a:rPr lang="zh-CN" altLang="zh-CN" sz="2400" b="1" dirty="0">
                <a:solidFill>
                  <a:schemeClr val="tx2"/>
                </a:solidFill>
                <a:sym typeface="+mn-ea"/>
              </a:rPr>
              <a:t>立足教材，挖掘“劳动”元素</a:t>
            </a:r>
            <a:endParaRPr lang="zh-CN" altLang="zh-CN" sz="2400" b="1" dirty="0">
              <a:solidFill>
                <a:schemeClr val="tx2"/>
              </a:solidFill>
              <a:latin typeface="Arial" panose="020B0604020202020204" pitchFamily="34" charset="0"/>
              <a:ea typeface="微软雅黑" panose="020B0503020204020204" charset="-122"/>
              <a:sym typeface="+mn-ea"/>
            </a:endParaRPr>
          </a:p>
        </p:txBody>
      </p:sp>
      <p:pic>
        <p:nvPicPr>
          <p:cNvPr id="8" name="图片 7" descr="640"/>
          <p:cNvPicPr>
            <a:picLocks noChangeAspect="1"/>
          </p:cNvPicPr>
          <p:nvPr/>
        </p:nvPicPr>
        <p:blipFill>
          <a:blip r:embed="rId1"/>
          <a:srcRect t="33111" r="5508" b="5361"/>
          <a:stretch>
            <a:fillRect/>
          </a:stretch>
        </p:blipFill>
        <p:spPr>
          <a:xfrm>
            <a:off x="570230" y="540385"/>
            <a:ext cx="6864985" cy="6317615"/>
          </a:xfrm>
          <a:prstGeom prst="rect">
            <a:avLst/>
          </a:prstGeom>
        </p:spPr>
      </p:pic>
      <p:cxnSp>
        <p:nvCxnSpPr>
          <p:cNvPr id="12" name="直接连接符 11"/>
          <p:cNvCxnSpPr/>
          <p:nvPr/>
        </p:nvCxnSpPr>
        <p:spPr>
          <a:xfrm>
            <a:off x="3063240" y="4969510"/>
            <a:ext cx="4026535" cy="8890"/>
          </a:xfrm>
          <a:prstGeom prst="line">
            <a:avLst/>
          </a:prstGeom>
          <a:ln w="28575" cmpd="sng">
            <a:solidFill>
              <a:srgbClr val="C00000"/>
            </a:solidFill>
            <a:prstDash val="solid"/>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flipV="1">
            <a:off x="5310505" y="4752340"/>
            <a:ext cx="1762760" cy="8255"/>
          </a:xfrm>
          <a:prstGeom prst="line">
            <a:avLst/>
          </a:prstGeom>
          <a:ln w="25400">
            <a:solidFill>
              <a:srgbClr val="C00000"/>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063240" y="5262245"/>
            <a:ext cx="735330" cy="0"/>
          </a:xfrm>
          <a:prstGeom prst="line">
            <a:avLst/>
          </a:prstGeom>
          <a:ln w="28575">
            <a:solidFill>
              <a:srgbClr val="C00000"/>
            </a:solidFill>
          </a:ln>
        </p:spPr>
        <p:style>
          <a:lnRef idx="2">
            <a:schemeClr val="accent1"/>
          </a:lnRef>
          <a:fillRef idx="0">
            <a:srgbClr val="FFFFFF"/>
          </a:fillRef>
          <a:effectRef idx="0">
            <a:srgbClr val="FFFFFF"/>
          </a:effectRef>
          <a:fontRef idx="minor">
            <a:schemeClr val="tx1"/>
          </a:fontRef>
        </p:style>
      </p:cxnSp>
      <p:sp>
        <p:nvSpPr>
          <p:cNvPr id="15" name="文本框 14"/>
          <p:cNvSpPr txBox="1"/>
          <p:nvPr/>
        </p:nvSpPr>
        <p:spPr>
          <a:xfrm>
            <a:off x="570230" y="596265"/>
            <a:ext cx="2360295" cy="445770"/>
          </a:xfrm>
          <a:prstGeom prst="rect">
            <a:avLst/>
          </a:prstGeom>
          <a:solidFill>
            <a:schemeClr val="tx2">
              <a:lumMod val="20000"/>
              <a:lumOff val="80000"/>
            </a:schemeClr>
          </a:solidFill>
        </p:spPr>
        <p:txBody>
          <a:bodyPr wrap="square">
            <a:noAutofit/>
          </a:bodyPr>
          <a:lstStyle/>
          <a:p>
            <a:pPr algn="l"/>
            <a:r>
              <a:rPr lang="en-US" altLang="zh-CN" sz="1800" b="1">
                <a:latin typeface="Arial" panose="020B0604020202020204" pitchFamily="34" charset="0"/>
                <a:ea typeface="微软雅黑" panose="020B0503020204020204" charset="-122"/>
              </a:rPr>
              <a:t>B1 U1 Teenage Life</a:t>
            </a:r>
            <a:endParaRPr lang="en-US" altLang="zh-CN" sz="1800" b="1">
              <a:latin typeface="Arial" panose="020B0604020202020204" pitchFamily="34" charset="0"/>
              <a:ea typeface="微软雅黑" panose="020B0503020204020204" charset="-122"/>
            </a:endParaRPr>
          </a:p>
        </p:txBody>
      </p:sp>
      <p:sp>
        <p:nvSpPr>
          <p:cNvPr id="16" name="文本框 15"/>
          <p:cNvSpPr txBox="1"/>
          <p:nvPr/>
        </p:nvSpPr>
        <p:spPr>
          <a:xfrm>
            <a:off x="7509510" y="135890"/>
            <a:ext cx="4364990" cy="460375"/>
          </a:xfrm>
          <a:prstGeom prst="rect">
            <a:avLst/>
          </a:prstGeom>
          <a:solidFill>
            <a:schemeClr val="accent5">
              <a:lumMod val="20000"/>
              <a:lumOff val="80000"/>
            </a:schemeClr>
          </a:solidFill>
        </p:spPr>
        <p:txBody>
          <a:bodyPr wrap="square">
            <a:spAutoFit/>
          </a:bodyPr>
          <a:lstStyle/>
          <a:p>
            <a:pPr algn="l"/>
            <a:r>
              <a:rPr lang="en-US" altLang="zh-CN" sz="2400" b="1" dirty="0">
                <a:solidFill>
                  <a:schemeClr val="tx2"/>
                </a:solidFill>
                <a:sym typeface="+mn-ea"/>
              </a:rPr>
              <a:t> </a:t>
            </a:r>
            <a:r>
              <a:rPr lang="zh-CN" altLang="zh-CN" sz="2400" b="1" dirty="0">
                <a:solidFill>
                  <a:schemeClr val="tx2"/>
                </a:solidFill>
                <a:sym typeface="+mn-ea"/>
              </a:rPr>
              <a:t>立足高考，挖掘“劳动”元素</a:t>
            </a:r>
            <a:endParaRPr lang="zh-CN" altLang="en-US" sz="2400">
              <a:latin typeface="Arial" panose="020B0604020202020204" pitchFamily="34" charset="0"/>
              <a:ea typeface="微软雅黑" panose="020B0503020204020204" charset="-122"/>
            </a:endParaRPr>
          </a:p>
        </p:txBody>
      </p:sp>
      <p:sp>
        <p:nvSpPr>
          <p:cNvPr id="17" name="文本框 16"/>
          <p:cNvSpPr txBox="1"/>
          <p:nvPr/>
        </p:nvSpPr>
        <p:spPr>
          <a:xfrm>
            <a:off x="7517765" y="949960"/>
            <a:ext cx="4356735" cy="5344160"/>
          </a:xfrm>
          <a:prstGeom prst="rect">
            <a:avLst/>
          </a:prstGeom>
          <a:solidFill>
            <a:schemeClr val="accent4">
              <a:lumMod val="20000"/>
              <a:lumOff val="80000"/>
            </a:schemeClr>
          </a:solidFill>
        </p:spPr>
        <p:txBody>
          <a:bodyPr wrap="square">
            <a:spAutoFit/>
          </a:bodyPr>
          <a:lstStyle/>
          <a:p>
            <a:pPr indent="0" algn="l" fontAlgn="auto">
              <a:lnSpc>
                <a:spcPts val="2560"/>
              </a:lnSpc>
            </a:pPr>
            <a:r>
              <a:rPr lang="en-US" altLang="zh-CN" sz="1800">
                <a:latin typeface="Arial" panose="020B0604020202020204" pitchFamily="34" charset="0"/>
                <a:ea typeface="微软雅黑" panose="020B0503020204020204" charset="-122"/>
              </a:rPr>
              <a:t>          </a:t>
            </a:r>
            <a:r>
              <a:rPr lang="en-US" altLang="zh-CN" sz="2000" b="1">
                <a:solidFill>
                  <a:schemeClr val="tx2"/>
                </a:solidFill>
                <a:latin typeface="Arial" panose="020B0604020202020204" pitchFamily="34" charset="0"/>
                <a:ea typeface="微软雅黑" panose="020B0503020204020204" charset="-122"/>
              </a:rPr>
              <a:t>2024</a:t>
            </a:r>
            <a:r>
              <a:rPr lang="zh-CN" altLang="en-US" sz="2000" b="1">
                <a:solidFill>
                  <a:schemeClr val="tx2"/>
                </a:solidFill>
                <a:latin typeface="Arial" panose="020B0604020202020204" pitchFamily="34" charset="0"/>
                <a:ea typeface="微软雅黑" panose="020B0503020204020204" charset="-122"/>
              </a:rPr>
              <a:t>年新高考全国Ⅰ卷</a:t>
            </a:r>
            <a:endParaRPr lang="zh-CN" altLang="en-US" sz="2000" b="1">
              <a:solidFill>
                <a:schemeClr val="tx2"/>
              </a:solidFill>
              <a:latin typeface="Arial" panose="020B0604020202020204" pitchFamily="34" charset="0"/>
              <a:ea typeface="微软雅黑" panose="020B0503020204020204" charset="-122"/>
            </a:endParaRPr>
          </a:p>
          <a:p>
            <a:pPr indent="0" algn="l" fontAlgn="auto">
              <a:lnSpc>
                <a:spcPts val="2560"/>
              </a:lnSpc>
            </a:pPr>
            <a:r>
              <a:rPr lang="zh-CN" altLang="en-US" sz="2000" b="1">
                <a:solidFill>
                  <a:schemeClr val="tx2"/>
                </a:solidFill>
                <a:latin typeface="Arial" panose="020B0604020202020204" pitchFamily="34" charset="0"/>
                <a:ea typeface="微软雅黑" panose="020B0503020204020204" charset="-122"/>
              </a:rPr>
              <a:t>阅读A篇介绍了一个地区生物栖息地修复工作队的工作内容和招募志愿者的要求，引导学生热爱劳动、参与劳动、享受劳动。</a:t>
            </a:r>
            <a:endParaRPr lang="zh-CN" altLang="en-US" sz="2000" b="1">
              <a:solidFill>
                <a:schemeClr val="tx2"/>
              </a:solidFill>
              <a:latin typeface="Arial" panose="020B0604020202020204" pitchFamily="34" charset="0"/>
              <a:ea typeface="微软雅黑" panose="020B0503020204020204" charset="-122"/>
            </a:endParaRPr>
          </a:p>
          <a:p>
            <a:pPr indent="0" algn="l" fontAlgn="auto">
              <a:lnSpc>
                <a:spcPts val="2560"/>
              </a:lnSpc>
            </a:pPr>
            <a:r>
              <a:rPr lang="en-US" altLang="zh-CN" b="1">
                <a:solidFill>
                  <a:schemeClr val="tx2"/>
                </a:solidFill>
                <a:latin typeface="Arial" panose="020B0604020202020204" pitchFamily="34" charset="0"/>
                <a:ea typeface="微软雅黑" panose="020B0503020204020204" charset="-122"/>
              </a:rPr>
              <a:t>    </a:t>
            </a:r>
            <a:r>
              <a:rPr lang="zh-CN" altLang="en-US" b="1">
                <a:solidFill>
                  <a:schemeClr val="tx2"/>
                </a:solidFill>
                <a:latin typeface="Arial" panose="020B0604020202020204" pitchFamily="34" charset="0"/>
                <a:ea typeface="微软雅黑" panose="020B0503020204020204" charset="-122"/>
              </a:rPr>
              <a:t>HABITAT RESTORATION TEAM</a:t>
            </a:r>
            <a:endParaRPr lang="zh-CN" altLang="en-US" b="1">
              <a:solidFill>
                <a:schemeClr val="tx2"/>
              </a:solidFill>
              <a:latin typeface="Arial" panose="020B0604020202020204" pitchFamily="34" charset="0"/>
              <a:ea typeface="微软雅黑" panose="020B0503020204020204" charset="-122"/>
            </a:endParaRPr>
          </a:p>
          <a:p>
            <a:pPr indent="0" algn="l" fontAlgn="auto">
              <a:lnSpc>
                <a:spcPts val="2560"/>
              </a:lnSpc>
            </a:pPr>
            <a:r>
              <a:rPr lang="en-US" altLang="zh-CN" b="1">
                <a:solidFill>
                  <a:schemeClr val="tx2"/>
                </a:solidFill>
                <a:latin typeface="Arial" panose="020B0604020202020204" pitchFamily="34" charset="0"/>
                <a:ea typeface="微软雅黑" panose="020B0503020204020204" charset="-122"/>
              </a:rPr>
              <a:t>......</a:t>
            </a:r>
            <a:endParaRPr lang="zh-CN" altLang="en-US" b="1">
              <a:solidFill>
                <a:schemeClr val="tx2"/>
              </a:solidFill>
              <a:latin typeface="Arial" panose="020B0604020202020204" pitchFamily="34" charset="0"/>
              <a:ea typeface="微软雅黑" panose="020B0503020204020204" charset="-122"/>
            </a:endParaRPr>
          </a:p>
          <a:p>
            <a:pPr indent="0" algn="l" fontAlgn="auto">
              <a:lnSpc>
                <a:spcPts val="2560"/>
              </a:lnSpc>
            </a:pPr>
            <a:r>
              <a:rPr lang="zh-CN" altLang="en-US" b="1">
                <a:solidFill>
                  <a:schemeClr val="tx2"/>
                </a:solidFill>
                <a:latin typeface="Arial" panose="020B0604020202020204" pitchFamily="34" charset="0"/>
                <a:ea typeface="微软雅黑" panose="020B0503020204020204" charset="-122"/>
              </a:rPr>
              <a:t>We'll be working rain or shine. Wear clothes that can get dirty. Bring layers for changing weather and a raincoat if necessary.</a:t>
            </a:r>
            <a:endParaRPr lang="zh-CN" altLang="en-US" b="1">
              <a:solidFill>
                <a:schemeClr val="tx2"/>
              </a:solidFill>
              <a:latin typeface="Arial" panose="020B0604020202020204" pitchFamily="34" charset="0"/>
              <a:ea typeface="微软雅黑" panose="020B0503020204020204" charset="-122"/>
            </a:endParaRPr>
          </a:p>
          <a:p>
            <a:pPr indent="0" algn="l" fontAlgn="auto">
              <a:lnSpc>
                <a:spcPts val="2560"/>
              </a:lnSpc>
            </a:pPr>
            <a:r>
              <a:rPr lang="zh-CN" altLang="en-US" b="1">
                <a:solidFill>
                  <a:schemeClr val="tx2"/>
                </a:solidFill>
                <a:latin typeface="Arial" panose="020B0604020202020204" pitchFamily="34" charset="0"/>
                <a:ea typeface="微软雅黑" panose="020B0503020204020204" charset="-122"/>
              </a:rPr>
              <a:t>Bring a personal water bottle, sunscreen, and lunch.</a:t>
            </a:r>
            <a:endParaRPr lang="zh-CN" altLang="en-US" b="1">
              <a:solidFill>
                <a:schemeClr val="tx2"/>
              </a:solidFill>
              <a:latin typeface="Arial" panose="020B0604020202020204" pitchFamily="34" charset="0"/>
              <a:ea typeface="微软雅黑" panose="020B0503020204020204" charset="-122"/>
            </a:endParaRPr>
          </a:p>
          <a:p>
            <a:pPr indent="0" algn="l" fontAlgn="auto">
              <a:lnSpc>
                <a:spcPts val="2560"/>
              </a:lnSpc>
            </a:pPr>
            <a:r>
              <a:rPr lang="zh-CN" altLang="en-US" b="1">
                <a:solidFill>
                  <a:schemeClr val="tx2"/>
                </a:solidFill>
                <a:latin typeface="Arial" panose="020B0604020202020204" pitchFamily="34" charset="0"/>
                <a:ea typeface="微软雅黑" panose="020B0503020204020204" charset="-122"/>
              </a:rPr>
              <a:t>No experience necessary. Training and tools will be provided. Fulfills (满足) community service requirements.</a:t>
            </a:r>
            <a:endParaRPr lang="zh-CN" altLang="en-US" b="1">
              <a:solidFill>
                <a:schemeClr val="tx2"/>
              </a:solidFill>
              <a:latin typeface="Arial" panose="020B0604020202020204" pitchFamily="34" charset="0"/>
              <a:ea typeface="微软雅黑" panose="020B0503020204020204" charset="-122"/>
            </a:endParaRPr>
          </a:p>
        </p:txBody>
      </p:sp>
      <p:cxnSp>
        <p:nvCxnSpPr>
          <p:cNvPr id="18" name="直接连接符 17"/>
          <p:cNvCxnSpPr/>
          <p:nvPr/>
        </p:nvCxnSpPr>
        <p:spPr>
          <a:xfrm>
            <a:off x="7626350" y="3563620"/>
            <a:ext cx="3267075" cy="0"/>
          </a:xfrm>
          <a:prstGeom prst="line">
            <a:avLst/>
          </a:prstGeom>
          <a:ln w="22225">
            <a:solidFill>
              <a:srgbClr val="C00000"/>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flipV="1">
            <a:off x="7703820" y="6231890"/>
            <a:ext cx="3918585" cy="5715"/>
          </a:xfrm>
          <a:prstGeom prst="line">
            <a:avLst/>
          </a:prstGeom>
          <a:ln w="22225">
            <a:solidFill>
              <a:srgbClr val="C00000"/>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10569575" y="5880735"/>
            <a:ext cx="1128395" cy="0"/>
          </a:xfrm>
          <a:prstGeom prst="line">
            <a:avLst/>
          </a:prstGeom>
          <a:ln w="25400">
            <a:solidFill>
              <a:srgbClr val="C00000">
                <a:alpha val="85000"/>
              </a:srgbClr>
            </a:solidFill>
          </a:ln>
        </p:spPr>
        <p:style>
          <a:lnRef idx="2">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linds(horizontal)">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5" grpId="2" animBg="1"/>
      <p:bldP spid="6"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60985" y="0"/>
            <a:ext cx="12456160" cy="7002780"/>
          </a:xfrm>
          <a:prstGeom prst="rect">
            <a:avLst/>
          </a:prstGeom>
        </p:spPr>
      </p:pic>
      <p:sp>
        <p:nvSpPr>
          <p:cNvPr id="2" name="文本框 1"/>
          <p:cNvSpPr txBox="1"/>
          <p:nvPr/>
        </p:nvSpPr>
        <p:spPr>
          <a:xfrm>
            <a:off x="868680" y="1388110"/>
            <a:ext cx="10196830" cy="4845685"/>
          </a:xfrm>
          <a:prstGeom prst="rect">
            <a:avLst/>
          </a:prstGeom>
        </p:spPr>
        <p:txBody>
          <a:bodyPr wrap="square">
            <a:noAutofit/>
          </a:bodyPr>
          <a:lstStyle/>
          <a:p>
            <a:pPr indent="0" algn="l" fontAlgn="auto">
              <a:lnSpc>
                <a:spcPts val="2480"/>
              </a:lnSpc>
            </a:pPr>
            <a:r>
              <a:rPr lang="en-US" altLang="zh-CN" sz="2400">
                <a:latin typeface="Arial" panose="020B0604020202020204" pitchFamily="34" charset="0"/>
                <a:ea typeface="微软雅黑" panose="020B0503020204020204" charset="-122"/>
              </a:rPr>
              <a:t>第四部分 写作 （共两节，满分40分）</a:t>
            </a:r>
            <a:endParaRPr lang="en-US" altLang="zh-CN" sz="2400">
              <a:latin typeface="Arial" panose="020B0604020202020204" pitchFamily="34" charset="0"/>
              <a:ea typeface="微软雅黑" panose="020B0503020204020204" charset="-122"/>
            </a:endParaRPr>
          </a:p>
          <a:p>
            <a:pPr indent="0" algn="l" fontAlgn="auto">
              <a:lnSpc>
                <a:spcPts val="2480"/>
              </a:lnSpc>
            </a:pPr>
            <a:r>
              <a:rPr lang="en-US" altLang="zh-CN" sz="2400">
                <a:latin typeface="Arial" panose="020B0604020202020204" pitchFamily="34" charset="0"/>
                <a:ea typeface="微软雅黑" panose="020B0503020204020204" charset="-122"/>
              </a:rPr>
              <a:t>第一节应用文写作（满分15分）</a:t>
            </a:r>
            <a:endParaRPr lang="en-US" altLang="zh-CN" sz="2400">
              <a:latin typeface="Arial" panose="020B0604020202020204" pitchFamily="34" charset="0"/>
              <a:ea typeface="微软雅黑" panose="020B0503020204020204" charset="-122"/>
            </a:endParaRPr>
          </a:p>
          <a:p>
            <a:pPr indent="0" algn="l" fontAlgn="auto">
              <a:lnSpc>
                <a:spcPts val="2480"/>
              </a:lnSpc>
            </a:pPr>
            <a:r>
              <a:rPr lang="en-US" altLang="zh-CN" sz="2400">
                <a:latin typeface="Arial" panose="020B0604020202020204" pitchFamily="34" charset="0"/>
                <a:ea typeface="微软雅黑" panose="020B0503020204020204" charset="-122"/>
              </a:rPr>
              <a:t>       假定你是李华，你打算</a:t>
            </a:r>
            <a:r>
              <a:rPr lang="en-US" altLang="zh-CN" sz="2400">
                <a:solidFill>
                  <a:srgbClr val="C00000"/>
                </a:solidFill>
                <a:latin typeface="Arial" panose="020B0604020202020204" pitchFamily="34" charset="0"/>
                <a:ea typeface="微软雅黑" panose="020B0503020204020204" charset="-122"/>
              </a:rPr>
              <a:t>下周日</a:t>
            </a:r>
            <a:r>
              <a:rPr lang="en-US" altLang="zh-CN" sz="2400">
                <a:latin typeface="Arial" panose="020B0604020202020204" pitchFamily="34" charset="0"/>
                <a:ea typeface="微软雅黑" panose="020B0503020204020204" charset="-122"/>
              </a:rPr>
              <a:t>参加</a:t>
            </a:r>
            <a:r>
              <a:rPr lang="en-US" altLang="zh-CN" sz="2400">
                <a:solidFill>
                  <a:srgbClr val="C00000"/>
                </a:solidFill>
                <a:latin typeface="Arial" panose="020B0604020202020204" pitchFamily="34" charset="0"/>
                <a:ea typeface="微软雅黑" panose="020B0503020204020204" charset="-122"/>
              </a:rPr>
              <a:t>学校对面的社区组织的义务劳动</a:t>
            </a:r>
            <a:r>
              <a:rPr lang="en-US" altLang="zh-CN" sz="2400">
                <a:latin typeface="Arial" panose="020B0604020202020204" pitchFamily="34" charset="0"/>
                <a:ea typeface="微软雅黑" panose="020B0503020204020204" charset="-122"/>
              </a:rPr>
              <a:t>。请你用英语给你</a:t>
            </a:r>
            <a:r>
              <a:rPr lang="en-US" altLang="zh-CN" sz="2400">
                <a:solidFill>
                  <a:srgbClr val="C00000"/>
                </a:solidFill>
                <a:latin typeface="Arial" panose="020B0604020202020204" pitchFamily="34" charset="0"/>
                <a:ea typeface="微软雅黑" panose="020B0503020204020204" charset="-122"/>
              </a:rPr>
              <a:t>校交换生John</a:t>
            </a:r>
            <a:r>
              <a:rPr lang="en-US" altLang="zh-CN" sz="2400">
                <a:latin typeface="Arial" panose="020B0604020202020204" pitchFamily="34" charset="0"/>
                <a:ea typeface="微软雅黑" panose="020B0503020204020204" charset="-122"/>
              </a:rPr>
              <a:t>写一封</a:t>
            </a:r>
            <a:r>
              <a:rPr lang="en-US" altLang="zh-CN" sz="2400">
                <a:solidFill>
                  <a:srgbClr val="C00000"/>
                </a:solidFill>
                <a:latin typeface="Arial" panose="020B0604020202020204" pitchFamily="34" charset="0"/>
                <a:ea typeface="微软雅黑" panose="020B0503020204020204" charset="-122"/>
              </a:rPr>
              <a:t>邮件</a:t>
            </a:r>
            <a:r>
              <a:rPr lang="en-US" altLang="zh-CN" sz="2400">
                <a:latin typeface="Arial" panose="020B0604020202020204" pitchFamily="34" charset="0"/>
                <a:ea typeface="微软雅黑" panose="020B0503020204020204" charset="-122"/>
              </a:rPr>
              <a:t>，</a:t>
            </a:r>
            <a:r>
              <a:rPr lang="en-US" altLang="zh-CN" sz="2400">
                <a:solidFill>
                  <a:srgbClr val="C00000"/>
                </a:solidFill>
                <a:latin typeface="Arial" panose="020B0604020202020204" pitchFamily="34" charset="0"/>
                <a:ea typeface="微软雅黑" panose="020B0503020204020204" charset="-122"/>
              </a:rPr>
              <a:t>告知</a:t>
            </a:r>
            <a:r>
              <a:rPr lang="en-US" altLang="zh-CN" sz="2400">
                <a:latin typeface="Arial" panose="020B0604020202020204" pitchFamily="34" charset="0"/>
                <a:ea typeface="微软雅黑" panose="020B0503020204020204" charset="-122"/>
              </a:rPr>
              <a:t>他此事，内容包括：</a:t>
            </a:r>
            <a:endParaRPr lang="en-US" altLang="zh-CN" sz="2400">
              <a:latin typeface="Arial" panose="020B0604020202020204" pitchFamily="34" charset="0"/>
              <a:ea typeface="微软雅黑" panose="020B0503020204020204" charset="-122"/>
            </a:endParaRPr>
          </a:p>
          <a:p>
            <a:pPr indent="0" algn="l" fontAlgn="auto">
              <a:lnSpc>
                <a:spcPts val="2480"/>
              </a:lnSpc>
            </a:pPr>
            <a:r>
              <a:rPr lang="en-US" altLang="zh-CN" sz="2400">
                <a:solidFill>
                  <a:srgbClr val="C00000"/>
                </a:solidFill>
                <a:latin typeface="Arial" panose="020B0604020202020204" pitchFamily="34" charset="0"/>
                <a:ea typeface="微软雅黑" panose="020B0503020204020204" charset="-122"/>
              </a:rPr>
              <a:t>1. 时间和地点；2. 具体安排；3. 发出邀请。</a:t>
            </a:r>
            <a:endParaRPr lang="en-US" altLang="zh-CN" sz="2400">
              <a:latin typeface="Arial" panose="020B0604020202020204" pitchFamily="34" charset="0"/>
              <a:ea typeface="微软雅黑" panose="020B0503020204020204" charset="-122"/>
            </a:endParaRPr>
          </a:p>
          <a:p>
            <a:pPr indent="0" algn="l" fontAlgn="auto">
              <a:lnSpc>
                <a:spcPts val="2480"/>
              </a:lnSpc>
            </a:pPr>
            <a:r>
              <a:rPr lang="en-US" altLang="zh-CN" sz="2400">
                <a:latin typeface="Arial" panose="020B0604020202020204" pitchFamily="34" charset="0"/>
                <a:ea typeface="微软雅黑" panose="020B0503020204020204" charset="-122"/>
              </a:rPr>
              <a:t>注意：</a:t>
            </a:r>
            <a:endParaRPr lang="en-US" altLang="zh-CN" sz="2400">
              <a:latin typeface="Arial" panose="020B0604020202020204" pitchFamily="34" charset="0"/>
              <a:ea typeface="微软雅黑" panose="020B0503020204020204" charset="-122"/>
            </a:endParaRPr>
          </a:p>
          <a:p>
            <a:pPr indent="0" algn="l" fontAlgn="auto">
              <a:lnSpc>
                <a:spcPts val="2480"/>
              </a:lnSpc>
            </a:pPr>
            <a:r>
              <a:rPr lang="en-US" altLang="zh-CN" sz="2400">
                <a:latin typeface="Arial" panose="020B0604020202020204" pitchFamily="34" charset="0"/>
                <a:ea typeface="微软雅黑" panose="020B0503020204020204" charset="-122"/>
              </a:rPr>
              <a:t>1.词数80左右；</a:t>
            </a:r>
            <a:endParaRPr lang="en-US" altLang="zh-CN" sz="2400">
              <a:latin typeface="Arial" panose="020B0604020202020204" pitchFamily="34" charset="0"/>
              <a:ea typeface="微软雅黑" panose="020B0503020204020204" charset="-122"/>
            </a:endParaRPr>
          </a:p>
          <a:p>
            <a:pPr indent="0" algn="l" fontAlgn="auto">
              <a:lnSpc>
                <a:spcPts val="2480"/>
              </a:lnSpc>
            </a:pPr>
            <a:r>
              <a:rPr lang="en-US" altLang="zh-CN" sz="2400">
                <a:latin typeface="Arial" panose="020B0604020202020204" pitchFamily="34" charset="0"/>
                <a:ea typeface="微软雅黑" panose="020B0503020204020204" charset="-122"/>
              </a:rPr>
              <a:t>2.请按如下格式在答题卡的相应位置作答。</a:t>
            </a:r>
            <a:endParaRPr lang="en-US" altLang="zh-CN" sz="2400">
              <a:latin typeface="Arial" panose="020B0604020202020204" pitchFamily="34" charset="0"/>
              <a:ea typeface="微软雅黑" panose="020B0503020204020204" charset="-122"/>
            </a:endParaRPr>
          </a:p>
          <a:p>
            <a:pPr indent="0" algn="l" fontAlgn="auto">
              <a:lnSpc>
                <a:spcPts val="2480"/>
              </a:lnSpc>
            </a:pPr>
            <a:r>
              <a:rPr lang="zh-CN" altLang="en-US" sz="2400">
                <a:latin typeface="Arial" panose="020B0604020202020204" pitchFamily="34" charset="0"/>
                <a:ea typeface="微软雅黑" panose="020B0503020204020204" charset="-122"/>
                <a:sym typeface="+mn-ea"/>
              </a:rPr>
              <a:t>Dear John,</a:t>
            </a:r>
            <a:endParaRPr lang="zh-CN" altLang="en-US" sz="2400">
              <a:latin typeface="Arial" panose="020B0604020202020204" pitchFamily="34" charset="0"/>
              <a:ea typeface="微软雅黑" panose="020B0503020204020204" charset="-122"/>
            </a:endParaRPr>
          </a:p>
          <a:p>
            <a:pPr indent="0" algn="l" fontAlgn="auto">
              <a:lnSpc>
                <a:spcPts val="2480"/>
              </a:lnSpc>
            </a:pPr>
            <a:r>
              <a:rPr lang="zh-CN" altLang="en-US" sz="2400">
                <a:latin typeface="Arial" panose="020B0604020202020204" pitchFamily="34" charset="0"/>
                <a:ea typeface="微软雅黑" panose="020B0503020204020204" charset="-122"/>
                <a:sym typeface="+mn-ea"/>
              </a:rPr>
              <a:t>I am excited to inform you of an upcoming community volunteer event that I will be participating in. _______________________________________________________</a:t>
            </a:r>
            <a:r>
              <a:rPr lang="en-US" altLang="zh-CN" sz="2400">
                <a:latin typeface="Arial" panose="020B0604020202020204" pitchFamily="34" charset="0"/>
                <a:ea typeface="微软雅黑" panose="020B0503020204020204" charset="-122"/>
                <a:sym typeface="+mn-ea"/>
              </a:rPr>
              <a:t>___</a:t>
            </a:r>
            <a:endParaRPr lang="zh-CN" altLang="en-US" sz="2400">
              <a:latin typeface="Arial" panose="020B0604020202020204" pitchFamily="34" charset="0"/>
              <a:ea typeface="微软雅黑" panose="020B0503020204020204" charset="-122"/>
              <a:sym typeface="+mn-ea"/>
            </a:endParaRPr>
          </a:p>
          <a:p>
            <a:pPr indent="0" algn="l" fontAlgn="auto">
              <a:lnSpc>
                <a:spcPts val="2480"/>
              </a:lnSpc>
            </a:pPr>
            <a:r>
              <a:rPr lang="zh-CN" altLang="en-US" sz="2400">
                <a:latin typeface="Arial" panose="020B0604020202020204" pitchFamily="34" charset="0"/>
                <a:ea typeface="微软雅黑" panose="020B0503020204020204" charset="-122"/>
                <a:sym typeface="+mn-ea"/>
              </a:rPr>
              <a:t>_______________________________________________________</a:t>
            </a:r>
            <a:r>
              <a:rPr lang="en-US" altLang="zh-CN" sz="2400">
                <a:latin typeface="Arial" panose="020B0604020202020204" pitchFamily="34" charset="0"/>
                <a:ea typeface="微软雅黑" panose="020B0503020204020204" charset="-122"/>
                <a:sym typeface="+mn-ea"/>
              </a:rPr>
              <a:t>___</a:t>
            </a:r>
            <a:endParaRPr lang="zh-CN" altLang="en-US" sz="2400">
              <a:latin typeface="Arial" panose="020B0604020202020204" pitchFamily="34" charset="0"/>
              <a:ea typeface="微软雅黑" panose="020B0503020204020204" charset="-122"/>
              <a:sym typeface="+mn-ea"/>
            </a:endParaRPr>
          </a:p>
          <a:p>
            <a:pPr indent="0" algn="l" fontAlgn="auto">
              <a:lnSpc>
                <a:spcPts val="2480"/>
              </a:lnSpc>
            </a:pPr>
            <a:r>
              <a:rPr lang="en-US" altLang="zh-CN" sz="2400">
                <a:latin typeface="Arial" panose="020B0604020202020204" pitchFamily="34" charset="0"/>
                <a:ea typeface="微软雅黑" panose="020B0503020204020204" charset="-122"/>
                <a:sym typeface="+mn-ea"/>
              </a:rPr>
              <a:t>                                                                                                         </a:t>
            </a:r>
            <a:r>
              <a:rPr lang="zh-CN" altLang="en-US" sz="2400">
                <a:latin typeface="Arial" panose="020B0604020202020204" pitchFamily="34" charset="0"/>
                <a:ea typeface="微软雅黑" panose="020B0503020204020204" charset="-122"/>
                <a:sym typeface="+mn-ea"/>
              </a:rPr>
              <a:t>Y</a:t>
            </a:r>
            <a:r>
              <a:rPr lang="en-US" altLang="zh-CN" sz="2400">
                <a:latin typeface="Arial" panose="020B0604020202020204" pitchFamily="34" charset="0"/>
                <a:ea typeface="微软雅黑" panose="020B0503020204020204" charset="-122"/>
                <a:sym typeface="+mn-ea"/>
              </a:rPr>
              <a:t>o</a:t>
            </a:r>
            <a:r>
              <a:rPr lang="zh-CN" altLang="en-US" sz="2400">
                <a:latin typeface="Arial" panose="020B0604020202020204" pitchFamily="34" charset="0"/>
                <a:ea typeface="微软雅黑" panose="020B0503020204020204" charset="-122"/>
                <a:sym typeface="+mn-ea"/>
              </a:rPr>
              <a:t>urs,</a:t>
            </a:r>
            <a:endParaRPr lang="zh-CN" altLang="en-US" sz="2400">
              <a:latin typeface="Arial" panose="020B0604020202020204" pitchFamily="34" charset="0"/>
              <a:ea typeface="微软雅黑" panose="020B0503020204020204" charset="-122"/>
            </a:endParaRPr>
          </a:p>
          <a:p>
            <a:pPr indent="0" algn="l" fontAlgn="auto">
              <a:lnSpc>
                <a:spcPts val="2480"/>
              </a:lnSpc>
            </a:pPr>
            <a:r>
              <a:rPr lang="en-US" altLang="zh-CN" sz="2400">
                <a:latin typeface="Arial" panose="020B0604020202020204" pitchFamily="34" charset="0"/>
                <a:ea typeface="微软雅黑" panose="020B0503020204020204" charset="-122"/>
                <a:sym typeface="+mn-ea"/>
              </a:rPr>
              <a:t>                                                                                                         </a:t>
            </a:r>
            <a:r>
              <a:rPr lang="zh-CN" altLang="en-US" sz="2400">
                <a:latin typeface="Arial" panose="020B0604020202020204" pitchFamily="34" charset="0"/>
                <a:ea typeface="微软雅黑" panose="020B0503020204020204" charset="-122"/>
                <a:sym typeface="+mn-ea"/>
              </a:rPr>
              <a:t>Li Hua</a:t>
            </a:r>
            <a:endParaRPr lang="zh-CN" altLang="en-US" sz="2400">
              <a:latin typeface="Arial" panose="020B0604020202020204" pitchFamily="34" charset="0"/>
              <a:ea typeface="微软雅黑" panose="020B0503020204020204" charset="-122"/>
            </a:endParaRPr>
          </a:p>
          <a:p>
            <a:pPr algn="l"/>
            <a:endParaRPr lang="en-US" altLang="zh-CN" sz="2400">
              <a:latin typeface="Arial" panose="020B0604020202020204" pitchFamily="34" charset="0"/>
              <a:ea typeface="微软雅黑" panose="020B0503020204020204" charset="-122"/>
            </a:endParaRPr>
          </a:p>
        </p:txBody>
      </p:sp>
      <p:sp>
        <p:nvSpPr>
          <p:cNvPr id="7" name="文本框 6"/>
          <p:cNvSpPr txBox="1"/>
          <p:nvPr/>
        </p:nvSpPr>
        <p:spPr>
          <a:xfrm>
            <a:off x="2903220" y="602615"/>
            <a:ext cx="2826385" cy="583565"/>
          </a:xfrm>
          <a:prstGeom prst="rect">
            <a:avLst/>
          </a:prstGeom>
        </p:spPr>
        <p:txBody>
          <a:bodyPr wrap="square">
            <a:spAutoFit/>
          </a:bodyPr>
          <a:lstStyle/>
          <a:p>
            <a:pPr algn="l"/>
            <a:r>
              <a:rPr lang="en-US" altLang="zh-CN" sz="2800" b="1" dirty="0">
                <a:ea typeface="华文楷体" panose="02010600040101010101" pitchFamily="2" charset="-122"/>
                <a:sym typeface="+mn-ea"/>
              </a:rPr>
              <a:t> </a:t>
            </a:r>
            <a:r>
              <a:rPr lang="zh-CN" altLang="en-US" sz="3200" b="1" dirty="0">
                <a:solidFill>
                  <a:schemeClr val="tx1"/>
                </a:solidFill>
                <a:ea typeface="华文楷体" panose="02010600040101010101" pitchFamily="2" charset="-122"/>
                <a:sym typeface="+mn-ea"/>
              </a:rPr>
              <a:t>写作任务呈现</a:t>
            </a:r>
            <a:endParaRPr lang="zh-CN" altLang="en-US" sz="3200" b="1" dirty="0">
              <a:solidFill>
                <a:schemeClr val="tx1"/>
              </a:solidFill>
              <a:ea typeface="华文楷体" panose="02010600040101010101" pitchFamily="2" charset="-122"/>
              <a:sym typeface="+mn-ea"/>
            </a:endParaRPr>
          </a:p>
        </p:txBody>
      </p:sp>
      <p:sp>
        <p:nvSpPr>
          <p:cNvPr id="4" name="圆角矩形 6"/>
          <p:cNvSpPr/>
          <p:nvPr/>
        </p:nvSpPr>
        <p:spPr>
          <a:xfrm>
            <a:off x="1202055" y="521541"/>
            <a:ext cx="1769110" cy="57023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第四部分</a:t>
            </a:r>
            <a:endPar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bldLvl="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微信图片_20240427065407"/>
          <p:cNvPicPr>
            <a:picLocks noChangeAspect="1"/>
          </p:cNvPicPr>
          <p:nvPr/>
        </p:nvPicPr>
        <p:blipFill>
          <a:blip r:embed="rId1"/>
          <a:stretch>
            <a:fillRect/>
          </a:stretch>
        </p:blipFill>
        <p:spPr>
          <a:xfrm>
            <a:off x="176530" y="5812155"/>
            <a:ext cx="692150" cy="919480"/>
          </a:xfrm>
          <a:prstGeom prst="ellipse">
            <a:avLst/>
          </a:prstGeom>
        </p:spPr>
      </p:pic>
      <p:sp>
        <p:nvSpPr>
          <p:cNvPr id="7" name="文本框 6"/>
          <p:cNvSpPr txBox="1"/>
          <p:nvPr/>
        </p:nvSpPr>
        <p:spPr>
          <a:xfrm>
            <a:off x="2646680" y="227330"/>
            <a:ext cx="2093595" cy="583565"/>
          </a:xfrm>
          <a:prstGeom prst="rect">
            <a:avLst/>
          </a:prstGeom>
        </p:spPr>
        <p:txBody>
          <a:bodyPr wrap="square">
            <a:spAutoFit/>
          </a:bodyPr>
          <a:lstStyle/>
          <a:p>
            <a:pPr algn="l"/>
            <a:r>
              <a:rPr lang="en-US" altLang="zh-CN" sz="2800" b="1" dirty="0">
                <a:ea typeface="华文楷体" panose="02010600040101010101" pitchFamily="2" charset="-122"/>
                <a:sym typeface="+mn-ea"/>
              </a:rPr>
              <a:t> </a:t>
            </a:r>
            <a:r>
              <a:rPr lang="zh-CN" altLang="en-US" sz="3200" b="1" dirty="0">
                <a:solidFill>
                  <a:srgbClr val="C00000"/>
                </a:solidFill>
                <a:ea typeface="华文楷体" panose="02010600040101010101" pitchFamily="2" charset="-122"/>
                <a:sym typeface="+mn-ea"/>
              </a:rPr>
              <a:t>审题分析</a:t>
            </a:r>
            <a:endParaRPr lang="en-US" altLang="zh-CN" sz="3200" b="1" dirty="0">
              <a:solidFill>
                <a:srgbClr val="C00000"/>
              </a:solidFill>
              <a:latin typeface="楷体" panose="02010609060101010101" pitchFamily="49" charset="-122"/>
              <a:ea typeface="楷体" panose="02010609060101010101" pitchFamily="49" charset="-122"/>
              <a:cs typeface="华文行楷" panose="02010800040101010101" charset="-122"/>
            </a:endParaRPr>
          </a:p>
        </p:txBody>
      </p:sp>
      <p:graphicFrame>
        <p:nvGraphicFramePr>
          <p:cNvPr id="4" name="表格 3"/>
          <p:cNvGraphicFramePr>
            <a:graphicFrameLocks noGrp="1"/>
          </p:cNvGraphicFramePr>
          <p:nvPr>
            <p:custDataLst>
              <p:tags r:id="rId2"/>
            </p:custDataLst>
          </p:nvPr>
        </p:nvGraphicFramePr>
        <p:xfrm>
          <a:off x="868680" y="1037590"/>
          <a:ext cx="10198100" cy="4828540"/>
        </p:xfrm>
        <a:graphic>
          <a:graphicData uri="http://schemas.openxmlformats.org/drawingml/2006/table">
            <a:tbl>
              <a:tblPr firstRow="1" lastCol="1" bandRow="1">
                <a:tableStyleId>{469BFA7F-44B5-433F-9D8C-878B3A5B892D}</a:tableStyleId>
              </a:tblPr>
              <a:tblGrid>
                <a:gridCol w="1812925"/>
                <a:gridCol w="8385175"/>
              </a:tblGrid>
              <a:tr h="568325">
                <a:tc>
                  <a:txBody>
                    <a:bodyPr/>
                    <a:lstStyle/>
                    <a:p>
                      <a:pPr algn="ctr">
                        <a:spcAft>
                          <a:spcPts val="0"/>
                        </a:spcAft>
                      </a:pPr>
                      <a:r>
                        <a:rPr lang="zh-CN" sz="2800" b="1" kern="100" dirty="0">
                          <a:effectLst/>
                          <a:latin typeface="新宋体" panose="02010609030101010101" charset="-122"/>
                          <a:ea typeface="新宋体" panose="02010609030101010101" charset="-122"/>
                        </a:rPr>
                        <a:t>文体</a:t>
                      </a:r>
                      <a:endParaRPr lang="zh-CN" sz="2800" b="1" kern="100" dirty="0">
                        <a:effectLst/>
                        <a:latin typeface="新宋体" panose="02010609030101010101" charset="-122"/>
                        <a:ea typeface="新宋体" panose="0201060903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spcAft>
                          <a:spcPts val="0"/>
                        </a:spcAft>
                      </a:pPr>
                      <a:endParaRPr lang="zh-CN" altLang="zh-CN" sz="2800" kern="100" dirty="0">
                        <a:effectLst/>
                        <a:latin typeface="新宋体" panose="02010609030101010101" charset="-122"/>
                        <a:ea typeface="新宋体" panose="0201060903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r>
              <a:tr h="613410">
                <a:tc>
                  <a:txBody>
                    <a:bodyPr/>
                    <a:lstStyle/>
                    <a:p>
                      <a:pPr algn="ctr">
                        <a:spcAft>
                          <a:spcPts val="0"/>
                        </a:spcAft>
                        <a:buNone/>
                      </a:pPr>
                      <a:r>
                        <a:rPr lang="zh-CN" altLang="en-US" sz="2800" b="1" kern="100" dirty="0">
                          <a:effectLst/>
                          <a:latin typeface="新宋体" panose="02010609030101010101" charset="-122"/>
                          <a:ea typeface="新宋体" panose="02010609030101010101" charset="-122"/>
                        </a:rPr>
                        <a:t>格式</a:t>
                      </a:r>
                      <a:endParaRPr lang="zh-CN" altLang="en-US" sz="2800" b="1" kern="100" dirty="0">
                        <a:effectLst/>
                        <a:latin typeface="新宋体" panose="02010609030101010101" charset="-122"/>
                        <a:ea typeface="新宋体" panose="0201060903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a:solidFill>
                        <a:schemeClr val="tx1"/>
                      </a:solidFill>
                      <a:prstDash val="solid"/>
                    </a:lnB>
                  </a:tcPr>
                </a:tc>
                <a:tc>
                  <a:txBody>
                    <a:bodyPr/>
                    <a:lstStyle/>
                    <a:p>
                      <a:pPr algn="ctr">
                        <a:spcAft>
                          <a:spcPts val="0"/>
                        </a:spcAft>
                        <a:buNone/>
                      </a:pPr>
                      <a:endParaRPr lang="zh-CN" altLang="zh-CN" sz="2800" kern="100" dirty="0">
                        <a:effectLst/>
                        <a:latin typeface="新宋体" panose="02010609030101010101" charset="-122"/>
                        <a:ea typeface="新宋体" panose="0201060903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r>
              <a:tr h="746125">
                <a:tc>
                  <a:txBody>
                    <a:bodyPr/>
                    <a:lstStyle/>
                    <a:p>
                      <a:pPr algn="ctr">
                        <a:spcAft>
                          <a:spcPts val="0"/>
                        </a:spcAft>
                        <a:buNone/>
                      </a:pPr>
                      <a:r>
                        <a:rPr lang="zh-CN" altLang="en-US" sz="2800" b="1" kern="100" dirty="0">
                          <a:effectLst/>
                          <a:latin typeface="新宋体" panose="02010609030101010101" charset="-122"/>
                          <a:ea typeface="新宋体" panose="02010609030101010101" charset="-122"/>
                        </a:rPr>
                        <a:t>话题</a:t>
                      </a:r>
                      <a:endParaRPr lang="zh-CN" altLang="en-US" sz="2800" b="1" kern="100" dirty="0">
                        <a:effectLst/>
                        <a:latin typeface="新宋体" panose="02010609030101010101" charset="-122"/>
                        <a:ea typeface="新宋体" panose="0201060903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a:solidFill>
                        <a:schemeClr val="tx1"/>
                      </a:solidFill>
                      <a:prstDash val="solid"/>
                    </a:lnB>
                  </a:tcPr>
                </a:tc>
                <a:tc>
                  <a:txBody>
                    <a:bodyPr/>
                    <a:lstStyle/>
                    <a:p>
                      <a:pPr algn="ctr">
                        <a:spcAft>
                          <a:spcPts val="0"/>
                        </a:spcAft>
                        <a:buNone/>
                      </a:pPr>
                      <a:endParaRPr lang="zh-CN" altLang="zh-CN" sz="2800" kern="100" dirty="0">
                        <a:effectLst/>
                        <a:latin typeface="新宋体" panose="02010609030101010101" charset="-122"/>
                        <a:ea typeface="新宋体" panose="0201060903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r>
              <a:tr h="772160">
                <a:tc>
                  <a:txBody>
                    <a:bodyPr/>
                    <a:lstStyle/>
                    <a:p>
                      <a:pPr algn="ctr">
                        <a:spcAft>
                          <a:spcPts val="0"/>
                        </a:spcAft>
                        <a:buClrTx/>
                        <a:buSzTx/>
                        <a:buFontTx/>
                      </a:pPr>
                      <a:r>
                        <a:rPr lang="zh-CN" sz="2800" b="1" kern="100" dirty="0">
                          <a:effectLst/>
                          <a:latin typeface="新宋体" panose="02010609030101010101" charset="-122"/>
                          <a:ea typeface="新宋体" panose="02010609030101010101" charset="-122"/>
                          <a:sym typeface="+mn-ea"/>
                        </a:rPr>
                        <a:t>人称</a:t>
                      </a:r>
                      <a:endParaRPr lang="zh-CN" sz="2800" b="1" kern="100" dirty="0">
                        <a:effectLst/>
                        <a:latin typeface="新宋体" panose="02010609030101010101" charset="-122"/>
                        <a:ea typeface="新宋体" panose="02010609030101010101" charset="-122"/>
                        <a:sym typeface="+mn-ea"/>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a:solidFill>
                        <a:schemeClr val="tx1"/>
                      </a:solidFill>
                      <a:prstDash val="solid"/>
                    </a:lnB>
                  </a:tcPr>
                </a:tc>
                <a:tc>
                  <a:txBody>
                    <a:bodyPr/>
                    <a:lstStyle/>
                    <a:p>
                      <a:pPr algn="ctr">
                        <a:spcAft>
                          <a:spcPts val="0"/>
                        </a:spcAft>
                      </a:pPr>
                      <a:endParaRPr lang="zh-CN" altLang="en-US" sz="2800" kern="100" dirty="0">
                        <a:effectLst/>
                        <a:latin typeface="新宋体" panose="02010609030101010101" charset="-122"/>
                        <a:ea typeface="新宋体" panose="02010609030101010101" charset="-122"/>
                        <a:sym typeface="+mn-ea"/>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r>
              <a:tr h="656590">
                <a:tc>
                  <a:txBody>
                    <a:bodyPr/>
                    <a:lstStyle/>
                    <a:p>
                      <a:pPr algn="ctr">
                        <a:spcAft>
                          <a:spcPts val="0"/>
                        </a:spcAft>
                        <a:buNone/>
                      </a:pPr>
                      <a:r>
                        <a:rPr lang="zh-CN" altLang="en-US" sz="2800" b="1" kern="100" dirty="0">
                          <a:effectLst/>
                          <a:latin typeface="新宋体" panose="02010609030101010101" charset="-122"/>
                          <a:ea typeface="新宋体" panose="02010609030101010101" charset="-122"/>
                        </a:rPr>
                        <a:t>目标读者</a:t>
                      </a:r>
                      <a:endParaRPr lang="zh-CN" altLang="en-US" sz="2800" b="1" kern="100" dirty="0">
                        <a:effectLst/>
                        <a:latin typeface="新宋体" panose="02010609030101010101" charset="-122"/>
                        <a:ea typeface="新宋体" panose="0201060903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a:solidFill>
                        <a:schemeClr val="tx1"/>
                      </a:solidFill>
                      <a:prstDash val="solid"/>
                    </a:lnB>
                  </a:tcPr>
                </a:tc>
                <a:tc>
                  <a:txBody>
                    <a:bodyPr/>
                    <a:lstStyle/>
                    <a:p>
                      <a:pPr algn="ctr">
                        <a:spcAft>
                          <a:spcPts val="0"/>
                        </a:spcAft>
                        <a:buNone/>
                      </a:pPr>
                      <a:endParaRPr lang="zh-CN" altLang="en-US" sz="2800" kern="100" dirty="0">
                        <a:effectLst/>
                        <a:latin typeface="新宋体" panose="02010609030101010101" charset="-122"/>
                        <a:ea typeface="新宋体" panose="0201060903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r>
              <a:tr h="756920">
                <a:tc>
                  <a:txBody>
                    <a:bodyPr/>
                    <a:lstStyle/>
                    <a:p>
                      <a:pPr algn="ctr">
                        <a:spcAft>
                          <a:spcPts val="0"/>
                        </a:spcAft>
                      </a:pPr>
                      <a:r>
                        <a:rPr lang="zh-CN" sz="2800" b="1" kern="100" dirty="0">
                          <a:effectLst/>
                          <a:latin typeface="新宋体" panose="02010609030101010101" charset="-122"/>
                          <a:ea typeface="新宋体" panose="02010609030101010101" charset="-122"/>
                        </a:rPr>
                        <a:t>时态</a:t>
                      </a:r>
                      <a:endParaRPr lang="zh-CN" sz="2800" b="1" kern="100" dirty="0">
                        <a:effectLst/>
                        <a:latin typeface="新宋体" panose="02010609030101010101" charset="-122"/>
                        <a:ea typeface="新宋体" panose="0201060903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a:solidFill>
                        <a:schemeClr val="tx1"/>
                      </a:solidFill>
                      <a:prstDash val="solid"/>
                    </a:lnB>
                  </a:tcPr>
                </a:tc>
                <a:tc>
                  <a:txBody>
                    <a:bodyPr/>
                    <a:lstStyle/>
                    <a:p>
                      <a:pPr algn="ctr">
                        <a:spcAft>
                          <a:spcPts val="0"/>
                        </a:spcAft>
                      </a:pPr>
                      <a:endParaRPr lang="zh-CN" altLang="en-US" sz="2800" kern="100" dirty="0">
                        <a:effectLst/>
                        <a:latin typeface="新宋体" panose="02010609030101010101" charset="-122"/>
                        <a:ea typeface="新宋体" panose="02010609030101010101" charset="-122"/>
                        <a:cs typeface="华文中宋" panose="02010600040101010101" charset="-122"/>
                        <a:sym typeface="+mn-ea"/>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r>
              <a:tr h="715010">
                <a:tc>
                  <a:txBody>
                    <a:bodyPr/>
                    <a:lstStyle/>
                    <a:p>
                      <a:pPr algn="ctr"/>
                      <a:r>
                        <a:rPr lang="zh-CN" altLang="en-US" sz="2800" b="1" kern="100" dirty="0">
                          <a:effectLst/>
                          <a:latin typeface="新宋体" panose="02010609030101010101" charset="-122"/>
                          <a:ea typeface="新宋体" panose="02010609030101010101" charset="-122"/>
                        </a:rPr>
                        <a:t>语气</a:t>
                      </a:r>
                      <a:endParaRPr lang="zh-CN" altLang="en-US" sz="2800" b="1" kern="100" dirty="0">
                        <a:effectLst/>
                        <a:latin typeface="新宋体" panose="02010609030101010101" charset="-122"/>
                        <a:ea typeface="新宋体" panose="0201060903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c>
                  <a:txBody>
                    <a:bodyPr/>
                    <a:lstStyle/>
                    <a:p>
                      <a:pPr algn="ctr">
                        <a:spcAft>
                          <a:spcPts val="0"/>
                        </a:spcAft>
                        <a:buClrTx/>
                        <a:buSzTx/>
                        <a:buFontTx/>
                      </a:pPr>
                      <a:endParaRPr lang="zh-CN" altLang="en-US" sz="2800" b="1" kern="100" dirty="0">
                        <a:solidFill>
                          <a:srgbClr val="C00000"/>
                        </a:solidFill>
                        <a:effectLst/>
                        <a:latin typeface="新宋体" panose="02010609030101010101" charset="-122"/>
                        <a:ea typeface="新宋体" panose="02010609030101010101" charset="-122"/>
                        <a:cs typeface="华文中宋" panose="02010600040101010101" charset="-122"/>
                      </a:endParaRPr>
                    </a:p>
                  </a:txBody>
                  <a:tcPr marL="68580" marR="68580" marT="0" marB="0" anchor="ctr">
                    <a:lnL w="12700">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6" name="文本框 15"/>
          <p:cNvSpPr txBox="1"/>
          <p:nvPr/>
        </p:nvSpPr>
        <p:spPr>
          <a:xfrm>
            <a:off x="5900420" y="1047750"/>
            <a:ext cx="2102485" cy="521970"/>
          </a:xfrm>
          <a:prstGeom prst="rect">
            <a:avLst/>
          </a:prstGeom>
        </p:spPr>
        <p:txBody>
          <a:bodyPr wrap="square">
            <a:spAutoFit/>
          </a:bodyPr>
          <a:lstStyle/>
          <a:p>
            <a:pPr algn="l"/>
            <a:r>
              <a:rPr lang="zh-CN" altLang="zh-CN" sz="2800" b="1" kern="100" dirty="0">
                <a:solidFill>
                  <a:srgbClr val="C00000"/>
                </a:solidFill>
                <a:effectLst/>
                <a:latin typeface="新宋体" panose="02010609030101010101" charset="-122"/>
                <a:ea typeface="新宋体" panose="02010609030101010101" charset="-122"/>
                <a:sym typeface="+mn-ea"/>
              </a:rPr>
              <a:t>英语短文</a:t>
            </a:r>
            <a:endParaRPr lang="zh-CN" altLang="zh-CN" sz="2800" b="1" kern="100" dirty="0">
              <a:solidFill>
                <a:srgbClr val="C00000"/>
              </a:solidFill>
              <a:effectLst/>
              <a:latin typeface="新宋体" panose="02010609030101010101" charset="-122"/>
              <a:ea typeface="新宋体" panose="02010609030101010101" charset="-122"/>
              <a:cs typeface="Times New Roman" panose="02020603050405020304" charset="0"/>
              <a:sym typeface="+mn-ea"/>
            </a:endParaRPr>
          </a:p>
        </p:txBody>
      </p:sp>
      <p:sp>
        <p:nvSpPr>
          <p:cNvPr id="2" name="文本框 1"/>
          <p:cNvSpPr txBox="1"/>
          <p:nvPr/>
        </p:nvSpPr>
        <p:spPr>
          <a:xfrm>
            <a:off x="5304155" y="1569720"/>
            <a:ext cx="2624455" cy="521970"/>
          </a:xfrm>
          <a:prstGeom prst="rect">
            <a:avLst/>
          </a:prstGeom>
        </p:spPr>
        <p:txBody>
          <a:bodyPr wrap="square">
            <a:spAutoFit/>
          </a:bodyPr>
          <a:lstStyle/>
          <a:p>
            <a:pPr algn="l"/>
            <a:r>
              <a:rPr lang="zh-CN" altLang="zh-CN" sz="2800" b="1" kern="100" dirty="0">
                <a:solidFill>
                  <a:srgbClr val="C00000"/>
                </a:solidFill>
                <a:effectLst/>
                <a:latin typeface="新宋体" panose="02010609030101010101" charset="-122"/>
                <a:ea typeface="新宋体" panose="02010609030101010101" charset="-122"/>
                <a:cs typeface="Times New Roman" panose="02020603050405020304" charset="0"/>
                <a:sym typeface="+mn-ea"/>
              </a:rPr>
              <a:t>邀请信</a:t>
            </a:r>
            <a:r>
              <a:rPr lang="en-US" altLang="zh-CN" sz="2800" b="1" kern="100" dirty="0">
                <a:solidFill>
                  <a:srgbClr val="C00000"/>
                </a:solidFill>
                <a:effectLst/>
                <a:latin typeface="新宋体" panose="02010609030101010101" charset="-122"/>
                <a:ea typeface="新宋体" panose="02010609030101010101" charset="-122"/>
                <a:cs typeface="Times New Roman" panose="02020603050405020304" charset="0"/>
                <a:sym typeface="+mn-ea"/>
              </a:rPr>
              <a:t>&amp;</a:t>
            </a:r>
            <a:r>
              <a:rPr lang="zh-CN" altLang="en-US" sz="2800" b="1" kern="100" dirty="0">
                <a:solidFill>
                  <a:srgbClr val="C00000"/>
                </a:solidFill>
                <a:effectLst/>
                <a:latin typeface="新宋体" panose="02010609030101010101" charset="-122"/>
                <a:ea typeface="新宋体" panose="02010609030101010101" charset="-122"/>
                <a:cs typeface="Times New Roman" panose="02020603050405020304" charset="0"/>
                <a:sym typeface="+mn-ea"/>
              </a:rPr>
              <a:t>告知信</a:t>
            </a:r>
            <a:endParaRPr lang="zh-CN" altLang="en-US" sz="2800" b="1" kern="100" dirty="0">
              <a:solidFill>
                <a:srgbClr val="C00000"/>
              </a:solidFill>
              <a:effectLst/>
              <a:latin typeface="新宋体" panose="02010609030101010101" charset="-122"/>
              <a:ea typeface="新宋体" panose="02010609030101010101" charset="-122"/>
              <a:cs typeface="Times New Roman" panose="02020603050405020304" charset="0"/>
              <a:sym typeface="+mn-ea"/>
            </a:endParaRPr>
          </a:p>
        </p:txBody>
      </p:sp>
      <p:sp>
        <p:nvSpPr>
          <p:cNvPr id="6" name="文本框 5"/>
          <p:cNvSpPr txBox="1"/>
          <p:nvPr/>
        </p:nvSpPr>
        <p:spPr>
          <a:xfrm>
            <a:off x="5501005" y="2285365"/>
            <a:ext cx="1887855" cy="521970"/>
          </a:xfrm>
          <a:prstGeom prst="rect">
            <a:avLst/>
          </a:prstGeom>
        </p:spPr>
        <p:txBody>
          <a:bodyPr wrap="square">
            <a:spAutoFit/>
          </a:bodyPr>
          <a:lstStyle/>
          <a:p>
            <a:pPr algn="l"/>
            <a:r>
              <a:rPr lang="zh-CN" altLang="en-US" sz="2800" b="1" kern="100" dirty="0">
                <a:solidFill>
                  <a:srgbClr val="C00000"/>
                </a:solidFill>
                <a:effectLst/>
                <a:latin typeface="新宋体" panose="02010609030101010101" charset="-122"/>
                <a:ea typeface="新宋体" panose="02010609030101010101" charset="-122"/>
                <a:cs typeface="Times New Roman" panose="02020603050405020304" charset="0"/>
                <a:sym typeface="+mn-ea"/>
              </a:rPr>
              <a:t>劳动教育</a:t>
            </a:r>
            <a:endParaRPr lang="zh-CN" altLang="en-US" sz="2800" b="1" kern="100" dirty="0">
              <a:solidFill>
                <a:srgbClr val="C00000"/>
              </a:solidFill>
              <a:effectLst/>
              <a:latin typeface="新宋体" panose="02010609030101010101" charset="-122"/>
              <a:ea typeface="新宋体" panose="02010609030101010101" charset="-122"/>
              <a:cs typeface="Times New Roman" panose="02020603050405020304" charset="0"/>
              <a:sym typeface="+mn-ea"/>
            </a:endParaRPr>
          </a:p>
        </p:txBody>
      </p:sp>
      <p:sp>
        <p:nvSpPr>
          <p:cNvPr id="8" name="文本框 7"/>
          <p:cNvSpPr txBox="1"/>
          <p:nvPr/>
        </p:nvSpPr>
        <p:spPr>
          <a:xfrm>
            <a:off x="3946525" y="3000375"/>
            <a:ext cx="4664075" cy="521335"/>
          </a:xfrm>
          <a:prstGeom prst="rect">
            <a:avLst/>
          </a:prstGeom>
          <a:noFill/>
        </p:spPr>
        <p:txBody>
          <a:bodyPr wrap="square" rtlCol="0" anchor="t">
            <a:noAutofit/>
          </a:bodyPr>
          <a:lstStyle/>
          <a:p>
            <a:pPr algn="ctr">
              <a:spcAft>
                <a:spcPts val="0"/>
              </a:spcAft>
              <a:buNone/>
            </a:pPr>
            <a:r>
              <a:rPr lang="zh-CN" altLang="en-US" sz="2800" b="1" kern="100" dirty="0">
                <a:solidFill>
                  <a:srgbClr val="C00000"/>
                </a:solidFill>
                <a:effectLst/>
                <a:latin typeface="新宋体" panose="02010609030101010101" charset="-122"/>
                <a:ea typeface="新宋体" panose="02010609030101010101" charset="-122"/>
                <a:sym typeface="+mn-ea"/>
              </a:rPr>
              <a:t>以第一人称、第三人称为主</a:t>
            </a:r>
            <a:endParaRPr lang="zh-CN" altLang="en-US" sz="2800" b="1" kern="100" dirty="0">
              <a:solidFill>
                <a:srgbClr val="C00000"/>
              </a:solidFill>
              <a:effectLst/>
              <a:latin typeface="新宋体" panose="02010609030101010101" charset="-122"/>
              <a:ea typeface="新宋体" panose="02010609030101010101" charset="-122"/>
              <a:sym typeface="+mn-ea"/>
            </a:endParaRPr>
          </a:p>
          <a:p>
            <a:pPr algn="ctr">
              <a:spcAft>
                <a:spcPts val="0"/>
              </a:spcAft>
              <a:buNone/>
            </a:pPr>
            <a:endParaRPr lang="zh-CN" altLang="en-US" sz="2800" b="1" kern="100" dirty="0">
              <a:solidFill>
                <a:srgbClr val="C00000"/>
              </a:solidFill>
              <a:effectLst/>
              <a:latin typeface="新宋体" panose="02010609030101010101" charset="-122"/>
              <a:ea typeface="新宋体" panose="02010609030101010101" charset="-122"/>
              <a:sym typeface="+mn-ea"/>
            </a:endParaRPr>
          </a:p>
        </p:txBody>
      </p:sp>
      <p:sp>
        <p:nvSpPr>
          <p:cNvPr id="10" name="文本框 9"/>
          <p:cNvSpPr txBox="1"/>
          <p:nvPr/>
        </p:nvSpPr>
        <p:spPr>
          <a:xfrm>
            <a:off x="3946525" y="3797935"/>
            <a:ext cx="2842895" cy="521335"/>
          </a:xfrm>
          <a:prstGeom prst="rect">
            <a:avLst/>
          </a:prstGeom>
          <a:noFill/>
        </p:spPr>
        <p:txBody>
          <a:bodyPr wrap="square" rtlCol="0" anchor="t">
            <a:noAutofit/>
          </a:bodyPr>
          <a:lstStyle/>
          <a:p>
            <a:pPr algn="ctr">
              <a:spcAft>
                <a:spcPts val="0"/>
              </a:spcAft>
              <a:buNone/>
            </a:pPr>
            <a:r>
              <a:rPr lang="zh-CN" altLang="en-US" sz="2800" b="1" kern="100" dirty="0">
                <a:solidFill>
                  <a:srgbClr val="C00000"/>
                </a:solidFill>
                <a:effectLst/>
                <a:latin typeface="新宋体" panose="02010609030101010101" charset="-122"/>
                <a:ea typeface="新宋体" panose="02010609030101010101" charset="-122"/>
                <a:sym typeface="+mn-ea"/>
              </a:rPr>
              <a:t>校交换生John们</a:t>
            </a:r>
            <a:endParaRPr lang="zh-CN" altLang="en-US" sz="2800" b="1" kern="100" dirty="0">
              <a:solidFill>
                <a:srgbClr val="C00000"/>
              </a:solidFill>
              <a:effectLst/>
              <a:latin typeface="新宋体" panose="02010609030101010101" charset="-122"/>
              <a:ea typeface="新宋体" panose="02010609030101010101" charset="-122"/>
              <a:sym typeface="+mn-ea"/>
            </a:endParaRPr>
          </a:p>
        </p:txBody>
      </p:sp>
      <p:sp>
        <p:nvSpPr>
          <p:cNvPr id="12" name="文本框 11"/>
          <p:cNvSpPr txBox="1"/>
          <p:nvPr/>
        </p:nvSpPr>
        <p:spPr>
          <a:xfrm>
            <a:off x="4028440" y="4474845"/>
            <a:ext cx="4352925" cy="521970"/>
          </a:xfrm>
          <a:prstGeom prst="rect">
            <a:avLst/>
          </a:prstGeom>
          <a:noFill/>
        </p:spPr>
        <p:txBody>
          <a:bodyPr wrap="square" rtlCol="0" anchor="t">
            <a:spAutoFit/>
          </a:bodyPr>
          <a:lstStyle/>
          <a:p>
            <a:pPr algn="ctr">
              <a:spcAft>
                <a:spcPts val="0"/>
              </a:spcAft>
            </a:pPr>
            <a:r>
              <a:rPr lang="zh-CN" altLang="en-US" sz="2800" b="1" kern="100" dirty="0">
                <a:solidFill>
                  <a:srgbClr val="C00000"/>
                </a:solidFill>
                <a:effectLst/>
                <a:latin typeface="新宋体" panose="02010609030101010101" charset="-122"/>
                <a:ea typeface="新宋体" panose="02010609030101010101" charset="-122"/>
                <a:cs typeface="华文中宋" panose="02010600040101010101" charset="-122"/>
                <a:sym typeface="+mn-ea"/>
              </a:rPr>
              <a:t>一般现在时；一般将来时</a:t>
            </a:r>
            <a:endParaRPr lang="zh-CN" altLang="en-US" sz="2800" b="1" kern="100" dirty="0">
              <a:solidFill>
                <a:srgbClr val="C00000"/>
              </a:solidFill>
              <a:effectLst/>
              <a:latin typeface="新宋体" panose="02010609030101010101" charset="-122"/>
              <a:ea typeface="新宋体" panose="02010609030101010101" charset="-122"/>
              <a:cs typeface="华文中宋" panose="02010600040101010101" charset="-122"/>
              <a:sym typeface="+mn-ea"/>
            </a:endParaRPr>
          </a:p>
        </p:txBody>
      </p:sp>
      <p:sp>
        <p:nvSpPr>
          <p:cNvPr id="5" name="文本框 4"/>
          <p:cNvSpPr txBox="1"/>
          <p:nvPr/>
        </p:nvSpPr>
        <p:spPr>
          <a:xfrm>
            <a:off x="4283710" y="5152390"/>
            <a:ext cx="3826510" cy="648335"/>
          </a:xfrm>
          <a:prstGeom prst="rect">
            <a:avLst/>
          </a:prstGeom>
        </p:spPr>
        <p:txBody>
          <a:bodyPr wrap="square">
            <a:noAutofit/>
          </a:bodyPr>
          <a:lstStyle/>
          <a:p>
            <a:pPr algn="l"/>
            <a:r>
              <a:rPr lang="zh-CN" altLang="en-US" sz="2800" b="1" kern="100" dirty="0">
                <a:solidFill>
                  <a:srgbClr val="C00000"/>
                </a:solidFill>
                <a:effectLst/>
                <a:latin typeface="新宋体" panose="02010609030101010101" charset="-122"/>
                <a:ea typeface="新宋体" panose="02010609030101010101" charset="-122"/>
                <a:cs typeface="华文中宋" panose="02010600040101010101" charset="-122"/>
                <a:sym typeface="+mn-ea"/>
              </a:rPr>
              <a:t>正式、真挚、有礼貌</a:t>
            </a:r>
            <a:endParaRPr lang="zh-CN" altLang="en-US" sz="2800" b="1" kern="100" dirty="0">
              <a:solidFill>
                <a:srgbClr val="C00000"/>
              </a:solidFill>
              <a:effectLst/>
              <a:latin typeface="新宋体" panose="02010609030101010101" charset="-122"/>
              <a:ea typeface="新宋体" panose="02010609030101010101" charset="-122"/>
              <a:cs typeface="华文中宋" panose="02010600040101010101" charset="-122"/>
            </a:endParaRPr>
          </a:p>
          <a:p>
            <a:pPr algn="l"/>
            <a:endParaRPr lang="zh-CN" altLang="en-US" sz="2800" b="1" kern="100" dirty="0">
              <a:solidFill>
                <a:srgbClr val="C00000"/>
              </a:solidFill>
              <a:effectLst/>
              <a:latin typeface="新宋体" panose="02010609030101010101" charset="-122"/>
              <a:ea typeface="新宋体" panose="02010609030101010101" charset="-122"/>
              <a:cs typeface="华文中宋" panose="02010600040101010101" charset="-122"/>
            </a:endParaRPr>
          </a:p>
        </p:txBody>
      </p:sp>
      <p:sp>
        <p:nvSpPr>
          <p:cNvPr id="9" name="圆角矩形 6"/>
          <p:cNvSpPr/>
          <p:nvPr/>
        </p:nvSpPr>
        <p:spPr>
          <a:xfrm>
            <a:off x="753745" y="189865"/>
            <a:ext cx="1769110" cy="62103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第五部分</a:t>
            </a:r>
            <a:endPar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pic>
        <p:nvPicPr>
          <p:cNvPr id="11" name="图片 10" descr="微信图片_20240328212556"/>
          <p:cNvPicPr>
            <a:picLocks noChangeAspect="1"/>
          </p:cNvPicPr>
          <p:nvPr>
            <p:custDataLst>
              <p:tags r:id="rId3"/>
            </p:custDataLst>
          </p:nvPr>
        </p:nvPicPr>
        <p:blipFill>
          <a:blip r:embed="rId4"/>
          <a:stretch>
            <a:fillRect/>
          </a:stretch>
        </p:blipFill>
        <p:spPr>
          <a:xfrm>
            <a:off x="11217275" y="149225"/>
            <a:ext cx="788670" cy="7886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linds(horizont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6" grpId="1"/>
      <p:bldP spid="2" grpId="0"/>
      <p:bldP spid="2" grpId="1"/>
      <p:bldP spid="6" grpId="0"/>
      <p:bldP spid="6" grpId="1"/>
      <p:bldP spid="8" grpId="0"/>
      <p:bldP spid="8" grpId="1"/>
      <p:bldP spid="10" grpId="0"/>
      <p:bldP spid="10" grpId="1"/>
      <p:bldP spid="12" grpId="0"/>
      <p:bldP spid="12" grpId="1"/>
      <p:bldP spid="5" grpId="0"/>
      <p:bldP spid="9" grpId="0" bldLvl="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6"/>
          <p:cNvSpPr/>
          <p:nvPr/>
        </p:nvSpPr>
        <p:spPr>
          <a:xfrm>
            <a:off x="1409065" y="375285"/>
            <a:ext cx="1729740" cy="57023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rPr>
              <a:t>第六部分</a:t>
            </a:r>
            <a:endParaRPr kumimoji="0" lang="zh-CN" altLang="en-US" sz="2400" b="0" i="0" u="none" strike="noStrike" kern="1200" cap="none" spc="0" normalizeH="0" baseline="0" noProof="0">
              <a:ln>
                <a:noFill/>
              </a:ln>
              <a:solidFill>
                <a:prstClr val="white"/>
              </a:solidFill>
              <a:effectLst/>
              <a:uLnTx/>
              <a:uFillTx/>
              <a:latin typeface="汉仪雅酷黑 85W" panose="020B0904020202020204" charset="-122"/>
              <a:ea typeface="汉仪雅酷黑 85W" panose="020B0904020202020204" charset="-122"/>
              <a:cs typeface="+mn-cs"/>
            </a:endParaRPr>
          </a:p>
        </p:txBody>
      </p:sp>
      <p:grpSp>
        <p:nvGrpSpPr>
          <p:cNvPr id="20" name="组合 19"/>
          <p:cNvGrpSpPr/>
          <p:nvPr>
            <p:custDataLst>
              <p:tags r:id="rId1"/>
            </p:custDataLst>
          </p:nvPr>
        </p:nvGrpSpPr>
        <p:grpSpPr>
          <a:xfrm>
            <a:off x="4653204" y="2296424"/>
            <a:ext cx="1361018" cy="2462230"/>
            <a:chOff x="6687" y="2780"/>
            <a:chExt cx="2069" cy="3743"/>
          </a:xfrm>
        </p:grpSpPr>
        <p:sp>
          <p:nvSpPr>
            <p:cNvPr id="3" name="圆角矩形 2"/>
            <p:cNvSpPr/>
            <p:nvPr>
              <p:custDataLst>
                <p:tags r:id="rId2"/>
              </p:custDataLst>
            </p:nvPr>
          </p:nvSpPr>
          <p:spPr>
            <a:xfrm>
              <a:off x="6687" y="2780"/>
              <a:ext cx="994" cy="3742"/>
            </a:xfrm>
            <a:prstGeom prst="roundRect">
              <a:avLst>
                <a:gd name="adj" fmla="val 50000"/>
              </a:avLst>
            </a:prstGeom>
            <a:gradFill>
              <a:gsLst>
                <a:gs pos="50000">
                  <a:schemeClr val="accent5"/>
                </a:gs>
                <a:gs pos="0">
                  <a:schemeClr val="accent5">
                    <a:lumMod val="25000"/>
                    <a:lumOff val="75000"/>
                  </a:schemeClr>
                </a:gs>
                <a:gs pos="100000">
                  <a:schemeClr val="accent5">
                    <a:lumMod val="85000"/>
                  </a:schemeClr>
                </a:gs>
              </a:gsLst>
              <a:lin ang="5400000" scaled="1"/>
            </a:gradFill>
            <a:ln w="50800" cap="flat" cmpd="sng" algn="ctr">
              <a:noFill/>
              <a:prstDash val="solid"/>
            </a:ln>
            <a:effectLst>
              <a:outerShdw blurRad="139700" dist="50800" dir="2700000" algn="tl" rotWithShape="0">
                <a:sysClr val="windowText" lastClr="000000">
                  <a:alpha val="29000"/>
                </a:sysClr>
              </a:outerShdw>
            </a:effectLst>
            <a:scene3d>
              <a:camera prst="orthographicFront"/>
              <a:lightRig rig="threePt" dir="t"/>
            </a:scene3d>
            <a:sp3d prstMaterial="softEdge">
              <a:bevelT w="38100" h="6350" prst="angle"/>
            </a:sp3d>
          </p:spPr>
          <p:txBody>
            <a:bodyPr lIns="68562" tIns="34281" rIns="68562" bIns="34281" rtlCol="0" anchor="ctr"/>
            <a:lstStyle/>
            <a:p>
              <a:pPr algn="ctr"/>
              <a:endParaRPr lang="zh-CN" altLang="en-US">
                <a:solidFill>
                  <a:srgbClr val="FFFFFF"/>
                </a:solidFill>
                <a:latin typeface="Calibri" panose="020F0502020204030204"/>
                <a:ea typeface="幼圆" panose="02010509060101010101" pitchFamily="49" charset="-122"/>
              </a:endParaRPr>
            </a:p>
          </p:txBody>
        </p:sp>
        <p:sp>
          <p:nvSpPr>
            <p:cNvPr id="11" name="文本框 11"/>
            <p:cNvSpPr txBox="1"/>
            <p:nvPr>
              <p:custDataLst>
                <p:tags r:id="rId3"/>
              </p:custDataLst>
            </p:nvPr>
          </p:nvSpPr>
          <p:spPr bwMode="auto">
            <a:xfrm>
              <a:off x="6687" y="3188"/>
              <a:ext cx="944" cy="2759"/>
            </a:xfrm>
            <a:prstGeom prst="rect">
              <a:avLst/>
            </a:prstGeom>
            <a:noFill/>
          </p:spPr>
          <p:txBody>
            <a:bodyPr wrap="square">
              <a:spAutoFit/>
            </a:bodyPr>
            <a:lstStyle/>
            <a:p>
              <a:pPr algn="ctr">
                <a:defRPr/>
              </a:pPr>
              <a:r>
                <a:rPr lang="zh-CN" altLang="en-US" sz="2800" b="1" spc="100" dirty="0">
                  <a:solidFill>
                    <a:srgbClr val="C00000"/>
                  </a:solidFill>
                  <a:latin typeface="华文隶书" panose="02010800040101010101" charset="-122"/>
                  <a:ea typeface="华文隶书" panose="02010800040101010101" charset="-122"/>
                </a:rPr>
                <a:t>旧</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知</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回</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顾</a:t>
              </a:r>
              <a:endParaRPr lang="zh-CN" altLang="en-US" sz="2800" b="1" spc="100" dirty="0">
                <a:solidFill>
                  <a:srgbClr val="C00000"/>
                </a:solidFill>
                <a:latin typeface="华文隶书" panose="02010800040101010101" charset="-122"/>
                <a:ea typeface="华文隶书" panose="02010800040101010101" charset="-122"/>
              </a:endParaRPr>
            </a:p>
          </p:txBody>
        </p:sp>
        <p:sp>
          <p:nvSpPr>
            <p:cNvPr id="12" name="圆角矩形 11"/>
            <p:cNvSpPr/>
            <p:nvPr>
              <p:custDataLst>
                <p:tags r:id="rId4"/>
              </p:custDataLst>
            </p:nvPr>
          </p:nvSpPr>
          <p:spPr>
            <a:xfrm>
              <a:off x="7765" y="2780"/>
              <a:ext cx="991" cy="3743"/>
            </a:xfrm>
            <a:prstGeom prst="roundRect">
              <a:avLst>
                <a:gd name="adj" fmla="val 50000"/>
              </a:avLst>
            </a:prstGeom>
            <a:gradFill>
              <a:gsLst>
                <a:gs pos="50000">
                  <a:schemeClr val="accent5"/>
                </a:gs>
                <a:gs pos="0">
                  <a:schemeClr val="accent5">
                    <a:lumMod val="25000"/>
                    <a:lumOff val="75000"/>
                  </a:schemeClr>
                </a:gs>
                <a:gs pos="100000">
                  <a:schemeClr val="accent5">
                    <a:lumMod val="85000"/>
                  </a:schemeClr>
                </a:gs>
              </a:gsLst>
              <a:lin ang="5400000" scaled="1"/>
            </a:gradFill>
            <a:ln w="50800" cap="flat" cmpd="sng" algn="ctr">
              <a:noFill/>
              <a:prstDash val="solid"/>
            </a:ln>
            <a:effectLst>
              <a:outerShdw blurRad="139700" dist="50800" dir="2700000" algn="tl" rotWithShape="0">
                <a:sysClr val="windowText" lastClr="000000">
                  <a:alpha val="29000"/>
                </a:sysClr>
              </a:outerShdw>
            </a:effectLst>
            <a:scene3d>
              <a:camera prst="orthographicFront"/>
              <a:lightRig rig="threePt" dir="t"/>
            </a:scene3d>
            <a:sp3d prstMaterial="softEdge">
              <a:bevelT w="38100" h="6350" prst="angle"/>
            </a:sp3d>
          </p:spPr>
          <p:txBody>
            <a:bodyPr lIns="68562" tIns="34281" rIns="68562" bIns="34281" rtlCol="0" anchor="ctr"/>
            <a:lstStyle/>
            <a:p>
              <a:pPr algn="ctr"/>
              <a:endParaRPr lang="zh-CN" altLang="en-US">
                <a:solidFill>
                  <a:srgbClr val="FFFFFF"/>
                </a:solidFill>
                <a:latin typeface="Calibri" panose="020F0502020204030204"/>
                <a:ea typeface="幼圆" panose="02010509060101010101" pitchFamily="49" charset="-122"/>
              </a:endParaRPr>
            </a:p>
          </p:txBody>
        </p:sp>
        <p:sp>
          <p:nvSpPr>
            <p:cNvPr id="19" name="文本框 30"/>
            <p:cNvSpPr txBox="1"/>
            <p:nvPr>
              <p:custDataLst>
                <p:tags r:id="rId5"/>
              </p:custDataLst>
            </p:nvPr>
          </p:nvSpPr>
          <p:spPr bwMode="auto">
            <a:xfrm>
              <a:off x="7762" y="3272"/>
              <a:ext cx="994" cy="2759"/>
            </a:xfrm>
            <a:prstGeom prst="rect">
              <a:avLst/>
            </a:prstGeom>
            <a:noFill/>
          </p:spPr>
          <p:txBody>
            <a:bodyPr wrap="square">
              <a:spAutoFit/>
            </a:bodyPr>
            <a:lstStyle/>
            <a:p>
              <a:pPr algn="ctr">
                <a:defRPr/>
              </a:pPr>
              <a:r>
                <a:rPr lang="zh-CN" altLang="en-US" sz="2800" b="1" spc="100" dirty="0">
                  <a:solidFill>
                    <a:srgbClr val="C00000"/>
                  </a:solidFill>
                  <a:latin typeface="华文隶书" panose="02010800040101010101" charset="-122"/>
                  <a:ea typeface="华文隶书" panose="02010800040101010101" charset="-122"/>
                </a:rPr>
                <a:t>迁</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移</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应</a:t>
              </a:r>
              <a:endParaRPr lang="zh-CN" altLang="en-US" sz="2800" b="1" spc="100" dirty="0">
                <a:solidFill>
                  <a:srgbClr val="C00000"/>
                </a:solidFill>
                <a:latin typeface="华文隶书" panose="02010800040101010101" charset="-122"/>
                <a:ea typeface="华文隶书" panose="02010800040101010101" charset="-122"/>
              </a:endParaRPr>
            </a:p>
            <a:p>
              <a:pPr algn="ctr">
                <a:defRPr/>
              </a:pPr>
              <a:r>
                <a:rPr lang="zh-CN" altLang="en-US" sz="2800" b="1" spc="100" dirty="0">
                  <a:solidFill>
                    <a:srgbClr val="C00000"/>
                  </a:solidFill>
                  <a:latin typeface="华文隶书" panose="02010800040101010101" charset="-122"/>
                  <a:ea typeface="华文隶书" panose="02010800040101010101" charset="-122"/>
                </a:rPr>
                <a:t>用</a:t>
              </a:r>
              <a:endParaRPr lang="zh-CN" altLang="en-US" sz="2800" b="1" spc="100" dirty="0">
                <a:solidFill>
                  <a:srgbClr val="C00000"/>
                </a:solidFill>
                <a:latin typeface="华文隶书" panose="02010800040101010101" charset="-122"/>
                <a:ea typeface="华文隶书" panose="02010800040101010101" charset="-122"/>
              </a:endParaRPr>
            </a:p>
          </p:txBody>
        </p:sp>
      </p:grpSp>
      <p:sp>
        <p:nvSpPr>
          <p:cNvPr id="24" name="文本框 23"/>
          <p:cNvSpPr txBox="1"/>
          <p:nvPr/>
        </p:nvSpPr>
        <p:spPr>
          <a:xfrm>
            <a:off x="1029970" y="1111885"/>
            <a:ext cx="2851785" cy="521970"/>
          </a:xfrm>
          <a:prstGeom prst="rect">
            <a:avLst/>
          </a:prstGeom>
          <a:solidFill>
            <a:schemeClr val="accent5"/>
          </a:solidFill>
        </p:spPr>
        <p:txBody>
          <a:bodyPr wrap="square">
            <a:spAutoFit/>
          </a:bodyPr>
          <a:lstStyle/>
          <a:p>
            <a:pPr algn="l"/>
            <a:r>
              <a:rPr lang="en-US" altLang="zh-CN" sz="2800">
                <a:latin typeface="Arial" panose="020B0604020202020204" pitchFamily="34" charset="0"/>
                <a:ea typeface="微软雅黑" panose="020B0503020204020204" charset="-122"/>
              </a:rPr>
              <a:t>    </a:t>
            </a:r>
            <a:r>
              <a:rPr lang="zh-CN" altLang="en-US" sz="2400">
                <a:latin typeface="Arial" panose="020B0604020202020204" pitchFamily="34" charset="0"/>
                <a:ea typeface="微软雅黑" panose="020B0503020204020204" charset="-122"/>
              </a:rPr>
              <a:t>通知某人某事</a:t>
            </a:r>
            <a:endParaRPr lang="zh-CN" altLang="en-US" sz="2400">
              <a:latin typeface="Arial" panose="020B0604020202020204" pitchFamily="34" charset="0"/>
              <a:ea typeface="微软雅黑" panose="020B0503020204020204" charset="-122"/>
            </a:endParaRPr>
          </a:p>
        </p:txBody>
      </p:sp>
      <p:sp>
        <p:nvSpPr>
          <p:cNvPr id="25" name="文本框 24"/>
          <p:cNvSpPr txBox="1"/>
          <p:nvPr/>
        </p:nvSpPr>
        <p:spPr>
          <a:xfrm>
            <a:off x="874395" y="2898140"/>
            <a:ext cx="3362960" cy="1814830"/>
          </a:xfrm>
          <a:prstGeom prst="rect">
            <a:avLst/>
          </a:prstGeom>
          <a:solidFill>
            <a:schemeClr val="accent4">
              <a:lumMod val="20000"/>
              <a:lumOff val="80000"/>
            </a:schemeClr>
          </a:solidFill>
        </p:spPr>
        <p:txBody>
          <a:bodyPr wrap="square">
            <a:spAutoFit/>
          </a:bodyPr>
          <a:lstStyle/>
          <a:p>
            <a:pPr algn="l"/>
            <a:r>
              <a:rPr lang="en-US" altLang="zh-CN" sz="2800">
                <a:solidFill>
                  <a:srgbClr val="002060"/>
                </a:solidFill>
                <a:latin typeface="Arial" panose="020B0604020202020204" pitchFamily="34" charset="0"/>
                <a:ea typeface="微软雅黑" panose="020B0503020204020204" charset="-122"/>
              </a:rPr>
              <a:t>3.inform sb. of sth./</a:t>
            </a:r>
            <a:endParaRPr lang="en-US" altLang="zh-CN" sz="2800">
              <a:solidFill>
                <a:srgbClr val="002060"/>
              </a:solidFill>
              <a:latin typeface="Arial" panose="020B0604020202020204" pitchFamily="34" charset="0"/>
              <a:ea typeface="微软雅黑" panose="020B0503020204020204" charset="-122"/>
            </a:endParaRPr>
          </a:p>
          <a:p>
            <a:pPr algn="l"/>
            <a:r>
              <a:rPr lang="en-US" altLang="zh-CN" sz="2800">
                <a:solidFill>
                  <a:srgbClr val="002060"/>
                </a:solidFill>
                <a:latin typeface="Arial" panose="020B0604020202020204" pitchFamily="34" charset="0"/>
                <a:ea typeface="微软雅黑" panose="020B0503020204020204" charset="-122"/>
              </a:rPr>
              <a:t> that...</a:t>
            </a:r>
            <a:endParaRPr lang="en-US" altLang="zh-CN" sz="2800">
              <a:solidFill>
                <a:srgbClr val="002060"/>
              </a:solidFill>
              <a:latin typeface="Arial" panose="020B0604020202020204" pitchFamily="34" charset="0"/>
              <a:ea typeface="微软雅黑" panose="020B0503020204020204" charset="-122"/>
            </a:endParaRPr>
          </a:p>
          <a:p>
            <a:pPr algn="l"/>
            <a:r>
              <a:rPr lang="en-US" altLang="zh-CN" sz="2800">
                <a:solidFill>
                  <a:srgbClr val="002060"/>
                </a:solidFill>
                <a:latin typeface="Arial" panose="020B0604020202020204" pitchFamily="34" charset="0"/>
                <a:ea typeface="微软雅黑" panose="020B0503020204020204" charset="-122"/>
              </a:rPr>
              <a:t>4.keep sb. informed of sth./ that ...</a:t>
            </a:r>
            <a:endParaRPr lang="en-US" altLang="zh-CN" sz="2800">
              <a:solidFill>
                <a:srgbClr val="002060"/>
              </a:solidFill>
              <a:latin typeface="Arial" panose="020B0604020202020204" pitchFamily="34" charset="0"/>
              <a:ea typeface="微软雅黑" panose="020B0503020204020204" charset="-122"/>
            </a:endParaRPr>
          </a:p>
        </p:txBody>
      </p:sp>
      <p:sp>
        <p:nvSpPr>
          <p:cNvPr id="26" name="文本框 25"/>
          <p:cNvSpPr txBox="1"/>
          <p:nvPr/>
        </p:nvSpPr>
        <p:spPr>
          <a:xfrm>
            <a:off x="874395" y="4779645"/>
            <a:ext cx="3362960" cy="953135"/>
          </a:xfrm>
          <a:prstGeom prst="rect">
            <a:avLst/>
          </a:prstGeom>
          <a:solidFill>
            <a:schemeClr val="accent4">
              <a:lumMod val="20000"/>
              <a:lumOff val="80000"/>
            </a:schemeClr>
          </a:solidFill>
        </p:spPr>
        <p:txBody>
          <a:bodyPr wrap="square">
            <a:spAutoFit/>
          </a:bodyPr>
          <a:lstStyle/>
          <a:p>
            <a:pPr algn="l"/>
            <a:r>
              <a:rPr lang="en-US" altLang="zh-CN" sz="2800">
                <a:solidFill>
                  <a:srgbClr val="002060"/>
                </a:solidFill>
                <a:latin typeface="Arial" panose="020B0604020202020204" pitchFamily="34" charset="0"/>
                <a:ea typeface="微软雅黑" panose="020B0503020204020204" charset="-122"/>
              </a:rPr>
              <a:t>5. notify sb. of sth.</a:t>
            </a:r>
            <a:endParaRPr lang="en-US" altLang="zh-CN" sz="2800">
              <a:solidFill>
                <a:srgbClr val="002060"/>
              </a:solidFill>
              <a:latin typeface="Arial" panose="020B0604020202020204" pitchFamily="34" charset="0"/>
              <a:ea typeface="微软雅黑" panose="020B0503020204020204" charset="-122"/>
            </a:endParaRPr>
          </a:p>
          <a:p>
            <a:pPr algn="l"/>
            <a:r>
              <a:rPr lang="en-US" altLang="zh-CN" sz="2800">
                <a:solidFill>
                  <a:srgbClr val="002060"/>
                </a:solidFill>
                <a:latin typeface="Arial" panose="020B0604020202020204" pitchFamily="34" charset="0"/>
                <a:ea typeface="微软雅黑" panose="020B0503020204020204" charset="-122"/>
              </a:rPr>
              <a:t>6. notify sb. that...</a:t>
            </a:r>
            <a:endParaRPr lang="en-US" altLang="zh-CN" sz="2800">
              <a:solidFill>
                <a:srgbClr val="002060"/>
              </a:solidFill>
              <a:latin typeface="Arial" panose="020B0604020202020204" pitchFamily="34" charset="0"/>
              <a:ea typeface="微软雅黑" panose="020B0503020204020204" charset="-122"/>
            </a:endParaRPr>
          </a:p>
        </p:txBody>
      </p:sp>
      <p:sp>
        <p:nvSpPr>
          <p:cNvPr id="27" name="文本框 26"/>
          <p:cNvSpPr txBox="1"/>
          <p:nvPr/>
        </p:nvSpPr>
        <p:spPr>
          <a:xfrm>
            <a:off x="874395" y="1878330"/>
            <a:ext cx="3362960" cy="953135"/>
          </a:xfrm>
          <a:prstGeom prst="rect">
            <a:avLst/>
          </a:prstGeom>
          <a:solidFill>
            <a:schemeClr val="accent4">
              <a:lumMod val="20000"/>
              <a:lumOff val="80000"/>
            </a:schemeClr>
          </a:solidFill>
        </p:spPr>
        <p:txBody>
          <a:bodyPr wrap="square">
            <a:spAutoFit/>
          </a:bodyPr>
          <a:lstStyle/>
          <a:p>
            <a:pPr algn="l">
              <a:buClrTx/>
              <a:buSzTx/>
              <a:buNone/>
            </a:pPr>
            <a:r>
              <a:rPr lang="en-US" altLang="zh-CN" sz="2800">
                <a:solidFill>
                  <a:srgbClr val="002060"/>
                </a:solidFill>
                <a:latin typeface="Arial" panose="020B0604020202020204" pitchFamily="34" charset="0"/>
                <a:ea typeface="微软雅黑" panose="020B0503020204020204" charset="-122"/>
              </a:rPr>
              <a:t>1. tell sb. sth. </a:t>
            </a:r>
            <a:endParaRPr lang="en-US" altLang="zh-CN" sz="2800">
              <a:solidFill>
                <a:srgbClr val="002060"/>
              </a:solidFill>
              <a:latin typeface="Arial" panose="020B0604020202020204" pitchFamily="34" charset="0"/>
              <a:ea typeface="微软雅黑" panose="020B0503020204020204" charset="-122"/>
            </a:endParaRPr>
          </a:p>
          <a:p>
            <a:pPr algn="l">
              <a:buClrTx/>
              <a:buSzTx/>
              <a:buNone/>
            </a:pPr>
            <a:r>
              <a:rPr lang="en-US" altLang="zh-CN" sz="2800">
                <a:solidFill>
                  <a:srgbClr val="002060"/>
                </a:solidFill>
                <a:latin typeface="Arial" panose="020B0604020202020204" pitchFamily="34" charset="0"/>
                <a:ea typeface="微软雅黑" panose="020B0503020204020204" charset="-122"/>
              </a:rPr>
              <a:t>2. tell sb. that...</a:t>
            </a:r>
            <a:endParaRPr lang="en-US" altLang="zh-CN" sz="2800">
              <a:solidFill>
                <a:srgbClr val="002060"/>
              </a:solidFill>
              <a:latin typeface="Arial" panose="020B0604020202020204" pitchFamily="34" charset="0"/>
              <a:ea typeface="微软雅黑" panose="020B0503020204020204" charset="-122"/>
            </a:endParaRPr>
          </a:p>
        </p:txBody>
      </p:sp>
      <p:sp>
        <p:nvSpPr>
          <p:cNvPr id="29" name="文本框 28"/>
          <p:cNvSpPr txBox="1"/>
          <p:nvPr/>
        </p:nvSpPr>
        <p:spPr>
          <a:xfrm>
            <a:off x="6259195" y="865505"/>
            <a:ext cx="5304155" cy="1207135"/>
          </a:xfrm>
          <a:prstGeom prst="rect">
            <a:avLst/>
          </a:prstGeom>
          <a:solidFill>
            <a:schemeClr val="accent6">
              <a:lumMod val="20000"/>
              <a:lumOff val="80000"/>
            </a:schemeClr>
          </a:solidFill>
        </p:spPr>
        <p:txBody>
          <a:bodyPr wrap="square">
            <a:noAutofit/>
          </a:bodyPr>
          <a:lstStyle/>
          <a:p>
            <a:pPr marL="0" lvl="1" algn="l"/>
            <a:r>
              <a:rPr lang="en-US" altLang="zh-CN" sz="2400">
                <a:latin typeface="Arial" panose="020B0604020202020204" pitchFamily="34" charset="0"/>
                <a:ea typeface="微软雅黑" panose="020B0503020204020204" charset="-122"/>
                <a:sym typeface="+mn-ea"/>
              </a:rPr>
              <a:t>1. I am excited to </a:t>
            </a:r>
            <a:r>
              <a:rPr lang="en-US" altLang="zh-CN" sz="2400">
                <a:solidFill>
                  <a:srgbClr val="C00000"/>
                </a:solidFill>
                <a:latin typeface="Arial" panose="020B0604020202020204" pitchFamily="34" charset="0"/>
                <a:ea typeface="微软雅黑" panose="020B0503020204020204" charset="-122"/>
                <a:sym typeface="+mn-ea"/>
              </a:rPr>
              <a:t>inform you of </a:t>
            </a:r>
            <a:r>
              <a:rPr lang="en-US" altLang="zh-CN" sz="2400">
                <a:latin typeface="Arial" panose="020B0604020202020204" pitchFamily="34" charset="0"/>
                <a:ea typeface="微软雅黑" panose="020B0503020204020204" charset="-122"/>
                <a:sym typeface="+mn-ea"/>
              </a:rPr>
              <a:t>an upcoming community volunteer event that I will be participating in. </a:t>
            </a:r>
            <a:endParaRPr lang="en-US" altLang="zh-CN" sz="2400">
              <a:latin typeface="Arial" panose="020B0604020202020204" pitchFamily="34" charset="0"/>
              <a:ea typeface="微软雅黑" panose="020B0503020204020204" charset="-122"/>
            </a:endParaRPr>
          </a:p>
          <a:p>
            <a:pPr algn="l"/>
            <a:endParaRPr lang="zh-CN" altLang="en-US" sz="2400">
              <a:latin typeface="Arial" panose="020B0604020202020204" pitchFamily="34" charset="0"/>
              <a:ea typeface="微软雅黑" panose="020B0503020204020204" charset="-122"/>
            </a:endParaRPr>
          </a:p>
        </p:txBody>
      </p:sp>
      <p:sp>
        <p:nvSpPr>
          <p:cNvPr id="30" name="文本框 29"/>
          <p:cNvSpPr txBox="1"/>
          <p:nvPr/>
        </p:nvSpPr>
        <p:spPr>
          <a:xfrm>
            <a:off x="6259195" y="2152650"/>
            <a:ext cx="5304790" cy="1568450"/>
          </a:xfrm>
          <a:prstGeom prst="rect">
            <a:avLst/>
          </a:prstGeom>
          <a:solidFill>
            <a:schemeClr val="accent5">
              <a:lumMod val="20000"/>
              <a:lumOff val="80000"/>
            </a:schemeClr>
          </a:solidFill>
        </p:spPr>
        <p:txBody>
          <a:bodyPr wrap="square">
            <a:spAutoFit/>
          </a:bodyPr>
          <a:lstStyle/>
          <a:p>
            <a:pPr algn="l"/>
            <a:r>
              <a:rPr lang="en-US" altLang="zh-CN" sz="2400" dirty="0">
                <a:latin typeface="Arial" panose="020B0604020202020204" pitchFamily="34" charset="0"/>
                <a:ea typeface="微软雅黑" panose="020B0503020204020204" charset="-122"/>
              </a:rPr>
              <a:t>2. </a:t>
            </a:r>
            <a:r>
              <a:rPr lang="en-US" altLang="zh-CN" sz="2400" dirty="0">
                <a:solidFill>
                  <a:srgbClr val="FF0000"/>
                </a:solidFill>
                <a:latin typeface="Arial" panose="020B0604020202020204" pitchFamily="34" charset="0"/>
                <a:ea typeface="微软雅黑" panose="020B0503020204020204" charset="-122"/>
              </a:rPr>
              <a:t>knowing</a:t>
            </a:r>
            <a:r>
              <a:rPr lang="en-US" altLang="zh-CN" sz="2400" dirty="0">
                <a:latin typeface="Arial" panose="020B0604020202020204" pitchFamily="34" charset="0"/>
                <a:ea typeface="微软雅黑" panose="020B0503020204020204" charset="-122"/>
              </a:rPr>
              <a:t> that</a:t>
            </a:r>
            <a:r>
              <a:rPr lang="en-US" altLang="zh-CN" sz="2400" dirty="0">
                <a:latin typeface="Arial" panose="020B0604020202020204" pitchFamily="34" charset="0"/>
                <a:ea typeface="微软雅黑" panose="020B0503020204020204" charset="-122"/>
                <a:sym typeface="+mn-ea"/>
              </a:rPr>
              <a:t> community service appeals to you, I’m writing to</a:t>
            </a:r>
            <a:r>
              <a:rPr lang="en-US" altLang="zh-CN" sz="2400" dirty="0">
                <a:solidFill>
                  <a:srgbClr val="C00000"/>
                </a:solidFill>
                <a:latin typeface="Arial" panose="020B0604020202020204" pitchFamily="34" charset="0"/>
                <a:ea typeface="微软雅黑" panose="020B0503020204020204" charset="-122"/>
                <a:sym typeface="+mn-ea"/>
              </a:rPr>
              <a:t> tell you the plan</a:t>
            </a:r>
            <a:r>
              <a:rPr lang="en-US" altLang="zh-CN" sz="2400" dirty="0">
                <a:latin typeface="Arial" panose="020B0604020202020204" pitchFamily="34" charset="0"/>
                <a:ea typeface="微软雅黑" panose="020B0503020204020204" charset="-122"/>
                <a:sym typeface="+mn-ea"/>
              </a:rPr>
              <a:t> for an upcoming community volunteer event. </a:t>
            </a:r>
            <a:endParaRPr lang="en-US" altLang="zh-CN" sz="2400" dirty="0">
              <a:latin typeface="Arial" panose="020B0604020202020204" pitchFamily="34" charset="0"/>
              <a:ea typeface="微软雅黑" panose="020B0503020204020204" charset="-122"/>
            </a:endParaRPr>
          </a:p>
        </p:txBody>
      </p:sp>
      <p:sp>
        <p:nvSpPr>
          <p:cNvPr id="31" name="文本框 30"/>
          <p:cNvSpPr txBox="1"/>
          <p:nvPr/>
        </p:nvSpPr>
        <p:spPr>
          <a:xfrm>
            <a:off x="6259195" y="3801110"/>
            <a:ext cx="5229860" cy="1198880"/>
          </a:xfrm>
          <a:prstGeom prst="rect">
            <a:avLst/>
          </a:prstGeom>
          <a:solidFill>
            <a:schemeClr val="accent4">
              <a:lumMod val="60000"/>
              <a:lumOff val="40000"/>
            </a:schemeClr>
          </a:solidFill>
        </p:spPr>
        <p:txBody>
          <a:bodyPr wrap="square">
            <a:spAutoFit/>
          </a:bodyPr>
          <a:lstStyle/>
          <a:p>
            <a:pPr algn="l"/>
            <a:r>
              <a:rPr lang="en-US" altLang="zh-CN" sz="2400">
                <a:latin typeface="Arial" panose="020B0604020202020204" pitchFamily="34" charset="0"/>
                <a:ea typeface="微软雅黑" panose="020B0503020204020204" charset="-122"/>
              </a:rPr>
              <a:t>3. I am writing to </a:t>
            </a:r>
            <a:r>
              <a:rPr lang="en-US" altLang="zh-CN" sz="2400">
                <a:solidFill>
                  <a:srgbClr val="C00000"/>
                </a:solidFill>
                <a:latin typeface="Arial" panose="020B0604020202020204" pitchFamily="34" charset="0"/>
                <a:ea typeface="微软雅黑" panose="020B0503020204020204" charset="-122"/>
              </a:rPr>
              <a:t>keep you informed </a:t>
            </a:r>
            <a:r>
              <a:rPr lang="en-US" altLang="zh-CN" sz="2400">
                <a:latin typeface="Arial" panose="020B0604020202020204" pitchFamily="34" charset="0"/>
                <a:ea typeface="微软雅黑" panose="020B0503020204020204" charset="-122"/>
              </a:rPr>
              <a:t>that there will be an </a:t>
            </a:r>
            <a:r>
              <a:rPr lang="en-US" altLang="zh-CN" sz="2400">
                <a:latin typeface="Arial" panose="020B0604020202020204" pitchFamily="34" charset="0"/>
                <a:ea typeface="微软雅黑" panose="020B0503020204020204" charset="-122"/>
                <a:sym typeface="+mn-ea"/>
              </a:rPr>
              <a:t>community volunteer event next  Sunday.</a:t>
            </a:r>
            <a:endParaRPr lang="en-US" altLang="zh-CN" sz="2400">
              <a:latin typeface="Arial" panose="020B0604020202020204" pitchFamily="34" charset="0"/>
              <a:ea typeface="微软雅黑" panose="020B0503020204020204" charset="-122"/>
            </a:endParaRPr>
          </a:p>
        </p:txBody>
      </p:sp>
      <p:sp>
        <p:nvSpPr>
          <p:cNvPr id="32" name="文本框 31"/>
          <p:cNvSpPr txBox="1"/>
          <p:nvPr/>
        </p:nvSpPr>
        <p:spPr>
          <a:xfrm>
            <a:off x="4237355" y="5080000"/>
            <a:ext cx="7533005" cy="1568450"/>
          </a:xfrm>
          <a:prstGeom prst="rect">
            <a:avLst/>
          </a:prstGeom>
          <a:solidFill>
            <a:schemeClr val="accent5">
              <a:lumMod val="20000"/>
              <a:lumOff val="80000"/>
            </a:schemeClr>
          </a:solidFill>
        </p:spPr>
        <p:txBody>
          <a:bodyPr wrap="square">
            <a:spAutoFit/>
          </a:bodyPr>
          <a:lstStyle/>
          <a:p>
            <a:pPr algn="l"/>
            <a:r>
              <a:rPr lang="en-US" altLang="zh-CN" sz="2400">
                <a:latin typeface="Arial" panose="020B0604020202020204" pitchFamily="34" charset="0"/>
                <a:ea typeface="微软雅黑" panose="020B0503020204020204" charset="-122"/>
              </a:rPr>
              <a:t>4.Considering your passion for community service and cultural exchange, I</a:t>
            </a:r>
            <a:r>
              <a:rPr lang="en-US" altLang="zh-CN" sz="2400">
                <a:solidFill>
                  <a:srgbClr val="C00000"/>
                </a:solidFill>
                <a:latin typeface="Arial" panose="020B0604020202020204" pitchFamily="34" charset="0"/>
                <a:ea typeface="微软雅黑" panose="020B0503020204020204" charset="-122"/>
              </a:rPr>
              <a:t> can’t wait to tell you some relevant details </a:t>
            </a:r>
            <a:r>
              <a:rPr lang="en-US" altLang="zh-CN" sz="2400">
                <a:latin typeface="Arial" panose="020B0604020202020204" pitchFamily="34" charset="0"/>
                <a:ea typeface="微软雅黑" panose="020B0503020204020204" charset="-122"/>
              </a:rPr>
              <a:t>about </a:t>
            </a:r>
            <a:r>
              <a:rPr lang="en-US" altLang="zh-CN" sz="2400">
                <a:latin typeface="Arial" panose="020B0604020202020204" pitchFamily="34" charset="0"/>
                <a:ea typeface="微软雅黑" panose="020B0503020204020204" charset="-122"/>
                <a:sym typeface="+mn-ea"/>
              </a:rPr>
              <a:t>an upcoming community volunteer event. </a:t>
            </a:r>
            <a:r>
              <a:rPr lang="en-US" altLang="zh-CN" sz="2400">
                <a:latin typeface="Arial" panose="020B0604020202020204" pitchFamily="34" charset="0"/>
                <a:ea typeface="微软雅黑" panose="020B0503020204020204" charset="-122"/>
              </a:rPr>
              <a:t> </a:t>
            </a:r>
            <a:endParaRPr lang="en-US" altLang="zh-CN" sz="2400">
              <a:latin typeface="Arial" panose="020B0604020202020204" pitchFamily="34" charset="0"/>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linds(horizontal)">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linds(horizontal)">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linds(horizont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linds(horizontal)">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linds(horizontal)">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blinds(horizontal)">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linds(horizontal)">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24" grpId="0" animBg="1"/>
      <p:bldP spid="25" grpId="0" animBg="1"/>
      <p:bldP spid="26" grpId="0" animBg="1"/>
      <p:bldP spid="27" grpId="0" animBg="1"/>
      <p:bldP spid="29" grpId="0" bldLvl="0" animBg="1"/>
      <p:bldP spid="30" grpId="0" bldLvl="0" animBg="1"/>
      <p:bldP spid="31" grpId="0" bldLvl="0" animBg="1"/>
      <p:bldP spid="32"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11.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12.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13.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14.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15.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16.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17.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18.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19.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21.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22.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23.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24.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25.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26.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1225_4*l_h_a*1_1_1"/>
  <p:tag name="KSO_WM_TEMPLATE_CATEGORY" val="custom"/>
  <p:tag name="KSO_WM_TEMPLATE_INDEX" val="20231225"/>
  <p:tag name="KSO_WM_UNIT_LAYERLEVEL" val="1_1_1"/>
  <p:tag name="KSO_WM_TAG_VERSION" val="1.0"/>
  <p:tag name="KSO_WM_UNIT_ISCONTENTSTITLE" val="0"/>
  <p:tag name="KSO_WM_UNIT_ISNUMDGMTITLE" val="0"/>
  <p:tag name="KSO_WM_UNIT_PRESET_TEXT_INDEX" val="0"/>
  <p:tag name="KSO_WM_UNIT_PRESET_TEXT_LEN" val="0"/>
  <p:tag name="KSO_WM_UNIT_NOCLEAR" val="0"/>
  <p:tag name="KSO_WM_UNIT_VALUE" val="14"/>
  <p:tag name="KSO_WM_DIAGRAM_GROUP_CODE" val="l1-1"/>
  <p:tag name="KSO_WM_DIAGRAM_VERSION" val="3"/>
  <p:tag name="KSO_WM_DIAGRAM_COLOR_TRICK" val="1"/>
  <p:tag name="KSO_WM_DIAGRAM_COLOR_TEXT_CAN_REMOVE" val="n"/>
  <p:tag name="KSO_WM_UNIT_PRESET_TEXT" val="添加目录项标题"/>
  <p:tag name="KSO_WM_DIAGRAM_MAX_ITEMCNT" val="6"/>
  <p:tag name="KSO_WM_DIAGRAM_MIN_ITEMCNT" val="2"/>
  <p:tag name="KSO_WM_DIAGRAM_VIRTUALLY_FRAME" val="{&quot;height&quot;:421.75,&quot;left&quot;:403.925,&quot;top&quot;:59.42500000000005,&quot;width&quot;:494.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TABLE_ENDDRAG_ORIGIN_RECT" val="803*352"/>
  <p:tag name="TABLE_ENDDRAG_RECT" val="73*100*803*352"/>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8.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ags/tag9.xml><?xml version="1.0" encoding="utf-8"?>
<p:tagLst xmlns:p="http://schemas.openxmlformats.org/presentationml/2006/main">
  <p:tag name="KSO_WM_DIAGRAM_VIRTUALLY_FRAME" val="{&quot;height&quot;:332.79021134816134,&quot;left&quot;:381.0128963447533,&quot;top&quot;:97.38435558097238,&quot;width&quot;:272.7878267176853}"/>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lang="zh-CN" altLang="en-US"/>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6416</Words>
  <Application>WPS 演示</Application>
  <PresentationFormat>宽屏</PresentationFormat>
  <Paragraphs>308</Paragraphs>
  <Slides>14</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14</vt:i4>
      </vt:variant>
    </vt:vector>
  </HeadingPairs>
  <TitlesOfParts>
    <vt:vector size="35" baseType="lpstr">
      <vt:lpstr>Arial</vt:lpstr>
      <vt:lpstr>宋体</vt:lpstr>
      <vt:lpstr>Wingdings</vt:lpstr>
      <vt:lpstr>微软雅黑</vt:lpstr>
      <vt:lpstr>Times New Roman</vt:lpstr>
      <vt:lpstr>汉仪雅酷黑 85W</vt:lpstr>
      <vt:lpstr>华文楷体</vt:lpstr>
      <vt:lpstr>楷体</vt:lpstr>
      <vt:lpstr>华文行楷</vt:lpstr>
      <vt:lpstr>新宋体</vt:lpstr>
      <vt:lpstr>华文中宋</vt:lpstr>
      <vt:lpstr>Calibri</vt:lpstr>
      <vt:lpstr>幼圆</vt:lpstr>
      <vt:lpstr>华文隶书</vt:lpstr>
      <vt:lpstr>华文新魏</vt:lpstr>
      <vt:lpstr>思源黑体 CN Normal</vt:lpstr>
      <vt:lpstr>Arial Unicode MS</vt:lpstr>
      <vt:lpstr>黑体</vt:lpstr>
      <vt:lpstr>HelveticaNeue</vt:lpstr>
      <vt:lpstr>Segoe Print</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Administrator</cp:lastModifiedBy>
  <cp:revision>44</cp:revision>
  <dcterms:created xsi:type="dcterms:W3CDTF">2023-08-09T12:44:00Z</dcterms:created>
  <dcterms:modified xsi:type="dcterms:W3CDTF">2024-09-20T05:39:26Z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