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3375" r:id="rId4"/>
    <p:sldId id="256" r:id="rId5"/>
    <p:sldId id="257" r:id="rId6"/>
    <p:sldId id="3346" r:id="rId7"/>
    <p:sldId id="3347" r:id="rId9"/>
    <p:sldId id="3348" r:id="rId10"/>
    <p:sldId id="3349" r:id="rId11"/>
    <p:sldId id="3350" r:id="rId12"/>
    <p:sldId id="3351" r:id="rId13"/>
    <p:sldId id="3362" r:id="rId14"/>
    <p:sldId id="3364" r:id="rId15"/>
    <p:sldId id="3360" r:id="rId16"/>
    <p:sldId id="3363" r:id="rId17"/>
    <p:sldId id="3365" r:id="rId18"/>
    <p:sldId id="270" r:id="rId19"/>
    <p:sldId id="3361" r:id="rId20"/>
    <p:sldId id="3366" r:id="rId21"/>
    <p:sldId id="3368" r:id="rId22"/>
    <p:sldId id="3367" r:id="rId23"/>
    <p:sldId id="3369" r:id="rId24"/>
    <p:sldId id="3345"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D3952-746D-43F9-A236-3AD11192B64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FE29C-C7C7-4FA6-8014-A8DCA199247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AC2B37E-1D83-40CE-A99F-8EE5EBA3593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3FE29C-C7C7-4FA6-8014-A8DCA199247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文本框 37"/>
          <p:cNvSpPr txBox="1"/>
          <p:nvPr userDrawn="1"/>
        </p:nvSpPr>
        <p:spPr>
          <a:xfrm>
            <a:off x="432355" y="261627"/>
            <a:ext cx="3337354" cy="498997"/>
          </a:xfrm>
          <a:prstGeom prst="rect">
            <a:avLst/>
          </a:prstGeom>
          <a:noFill/>
        </p:spPr>
        <p:txBody>
          <a:bodyPr wrap="none" lIns="128539" tIns="64269" rIns="128539" bIns="64269" rtlCol="0">
            <a:spAutoFit/>
          </a:bodyPr>
          <a:lstStyle/>
          <a:p>
            <a:pPr defTabSz="1285240"/>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8" name="文本框 38"/>
          <p:cNvSpPr txBox="1"/>
          <p:nvPr userDrawn="1"/>
        </p:nvSpPr>
        <p:spPr>
          <a:xfrm>
            <a:off x="432354" y="651816"/>
            <a:ext cx="3130887" cy="375886"/>
          </a:xfrm>
          <a:prstGeom prst="rect">
            <a:avLst/>
          </a:prstGeom>
          <a:noFill/>
        </p:spPr>
        <p:txBody>
          <a:bodyPr wrap="none" lIns="128539" tIns="64269" rIns="128539" bIns="64269" rtlCol="0">
            <a:spAutoFit/>
          </a:bodyPr>
          <a:lstStyle/>
          <a:p>
            <a:pPr defTabSz="1285240"/>
            <a:r>
              <a:rPr lang="en-US" altLang="zh-CN" sz="1600" dirty="0">
                <a:solidFill>
                  <a:schemeClr val="tx1">
                    <a:lumMod val="50000"/>
                    <a:lumOff val="50000"/>
                  </a:schemeClr>
                </a:solidFill>
                <a:cs typeface="+mn-ea"/>
                <a:sym typeface="+mn-lt"/>
              </a:rPr>
              <a:t>ADD RELATED TITLE WORDS</a:t>
            </a:r>
            <a:endParaRPr lang="zh-CN" altLang="en-US" sz="1600" dirty="0">
              <a:solidFill>
                <a:schemeClr val="tx1">
                  <a:lumMod val="50000"/>
                  <a:lumOff val="50000"/>
                </a:schemeClr>
              </a:solidFill>
              <a:cs typeface="+mn-ea"/>
              <a:sym typeface="+mn-lt"/>
            </a:endParaRPr>
          </a:p>
        </p:txBody>
      </p:sp>
    </p:spTree>
  </p:cSld>
  <p:clrMapOvr>
    <a:masterClrMapping/>
  </p:clrMapOvr>
  <p:transition spd="med" advClick="0" advTm="5000">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教学分析</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med" advClick="0" advTm="5000">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教学方案</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教学内容</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教学总结</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advClick="0" advTm="5000">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transition spd="med" advClick="0" advTm="5000">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fld>
            <a:endParaRPr lang="zh-CN" altLang="en-US"/>
          </a:p>
        </p:txBody>
      </p:sp>
    </p:spTree>
  </p:cSld>
  <p:clrMapOvr>
    <a:masterClrMapping/>
  </p:clrMapOvr>
  <p:transition spd="med" advClick="0" advTm="5000">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 y="0"/>
            <a:ext cx="12191332" cy="6858000"/>
          </a:xfrm>
          <a:prstGeom prst="rect">
            <a:avLst/>
          </a:prstGeom>
        </p:spPr>
      </p:pic>
      <p:grpSp>
        <p:nvGrpSpPr>
          <p:cNvPr id="2" name="组合 3"/>
          <p:cNvGrpSpPr/>
          <p:nvPr userDrawn="1"/>
        </p:nvGrpSpPr>
        <p:grpSpPr bwMode="auto">
          <a:xfrm flipH="1">
            <a:off x="-1" y="330691"/>
            <a:ext cx="2396221" cy="676275"/>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grpSp>
      <p:sp>
        <p:nvSpPr>
          <p:cNvPr id="6" name="文本框 12"/>
          <p:cNvSpPr txBox="1">
            <a:spLocks noChangeArrowheads="1"/>
          </p:cNvSpPr>
          <p:nvPr userDrawn="1"/>
        </p:nvSpPr>
        <p:spPr bwMode="auto">
          <a:xfrm>
            <a:off x="-1" y="493728"/>
            <a:ext cx="2394787" cy="8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med" advClick="0" advTm="5000">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5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48DD4-A9AD-4113-82BD-DB389D9CB60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EA383-4DC3-49F8-8A34-8517224E5316}" type="slidenum">
              <a:rPr lang="zh-CN" altLang="en-US" smtClean="0"/>
            </a:fld>
            <a:endParaRPr lang="zh-CN" altLang="en-US"/>
          </a:p>
        </p:txBody>
      </p:sp>
    </p:spTree>
  </p:cSld>
  <p:clrMapOvr>
    <a:masterClrMapping/>
  </p:clrMapOvr>
  <p:transition spd="med" advClick="0" advTm="5000">
    <p:pull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49A2D3E-CEA6-4BD8-9568-D57948067E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F734C3-CF4B-42E1-BCB8-B765F3D8A00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3.jpeg"/><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A2D3E-CEA6-4BD8-9568-D57948067E9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734C3-CF4B-42E1-BCB8-B765F3D8A003}"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80800" y="6350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65032" tIns="32516" rIns="65032" bIns="3251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90" y="1825891"/>
            <a:ext cx="10515223" cy="4351728"/>
          </a:xfrm>
          <a:prstGeom prst="rect">
            <a:avLst/>
          </a:prstGeom>
        </p:spPr>
        <p:txBody>
          <a:bodyPr vert="horz" lIns="65032" tIns="32516" rIns="65032" bIns="32516"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90" y="6356747"/>
            <a:ext cx="2742448" cy="364274"/>
          </a:xfrm>
          <a:prstGeom prst="rect">
            <a:avLst/>
          </a:prstGeom>
        </p:spPr>
        <p:txBody>
          <a:bodyPr vert="horz" lIns="65032" tIns="32516" rIns="65032" bIns="32516" rtlCol="0" anchor="ctr"/>
          <a:lstStyle>
            <a:lvl1pPr algn="l">
              <a:defRPr sz="120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4"/>
          </a:xfrm>
          <a:prstGeom prst="rect">
            <a:avLst/>
          </a:prstGeom>
        </p:spPr>
        <p:txBody>
          <a:bodyPr vert="horz" lIns="65032" tIns="32516" rIns="65032" bIns="3251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65032" tIns="32516" rIns="65032" bIns="32516" rtlCol="0" anchor="ctr"/>
          <a:lstStyle>
            <a:lvl1pPr algn="r">
              <a:defRPr sz="1200">
                <a:solidFill>
                  <a:schemeClr val="tx1">
                    <a:tint val="75000"/>
                  </a:schemeClr>
                </a:solidFill>
              </a:defRPr>
            </a:lvl1pPr>
          </a:lstStyle>
          <a:p>
            <a:fld id="{118D5ACA-62CA-46DB-AD6B-12EDD6D51A23}" type="slidenum">
              <a:rPr lang="zh-CN" altLang="en-US" smtClean="0"/>
            </a:fld>
            <a:endParaRPr lang="zh-CN" altLang="en-US"/>
          </a:p>
        </p:txBody>
      </p:sp>
      <p:pic>
        <p:nvPicPr>
          <p:cNvPr id="2050" name="Picture 2" descr="C:\Users\Administrator\Desktop\新建文件夹 (3)\875869dd1e15439本.jpg"/>
          <p:cNvPicPr>
            <a:picLocks noChangeAspect="1" noChangeArrowheads="1"/>
          </p:cNvPicPr>
          <p:nvPr userDrawn="1"/>
        </p:nvPicPr>
        <p:blipFill>
          <a:blip r:embed="rId17" cstate="print"/>
          <a:srcRect/>
          <a:stretch>
            <a:fillRect/>
          </a:stretch>
        </p:blipFill>
        <p:spPr bwMode="auto">
          <a:xfrm>
            <a:off x="2117" y="1"/>
            <a:ext cx="12189883" cy="6862232"/>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med" advClick="0" advTm="5000">
    <p:pull dir="ld"/>
  </p:transition>
  <p:txStyles>
    <p:titleStyle>
      <a:lvl1pPr algn="l" defTabSz="866775" rtl="0" eaLnBrk="1" latinLnBrk="0" hangingPunct="1">
        <a:lnSpc>
          <a:spcPct val="90000"/>
        </a:lnSpc>
        <a:spcBef>
          <a:spcPct val="0"/>
        </a:spcBef>
        <a:buNone/>
        <a:defRPr sz="413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6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6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6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4pPr>
      <a:lvl5pPr marL="195008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6pPr>
      <a:lvl7pPr marL="281686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7pPr>
      <a:lvl8pPr marL="325056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9pPr>
    </p:bodyStyle>
    <p:otherStyle>
      <a:defPPr>
        <a:defRPr lang="zh-CN"/>
      </a:defPPr>
      <a:lvl1pPr marL="0" algn="l" defTabSz="866775" rtl="0" eaLnBrk="1" latinLnBrk="0" hangingPunct="1">
        <a:defRPr sz="1735" kern="1200">
          <a:solidFill>
            <a:schemeClr val="tx1"/>
          </a:solidFill>
          <a:latin typeface="+mn-lt"/>
          <a:ea typeface="+mn-ea"/>
          <a:cs typeface="+mn-cs"/>
        </a:defRPr>
      </a:lvl1pPr>
      <a:lvl2pPr marL="433705" algn="l" defTabSz="866775" rtl="0" eaLnBrk="1" latinLnBrk="0" hangingPunct="1">
        <a:defRPr sz="1735" kern="1200">
          <a:solidFill>
            <a:schemeClr val="tx1"/>
          </a:solidFill>
          <a:latin typeface="+mn-lt"/>
          <a:ea typeface="+mn-ea"/>
          <a:cs typeface="+mn-cs"/>
        </a:defRPr>
      </a:lvl2pPr>
      <a:lvl3pPr marL="866775" algn="l" defTabSz="866775" rtl="0" eaLnBrk="1" latinLnBrk="0" hangingPunct="1">
        <a:defRPr sz="1735" kern="1200">
          <a:solidFill>
            <a:schemeClr val="tx1"/>
          </a:solidFill>
          <a:latin typeface="+mn-lt"/>
          <a:ea typeface="+mn-ea"/>
          <a:cs typeface="+mn-cs"/>
        </a:defRPr>
      </a:lvl3pPr>
      <a:lvl4pPr marL="1300480" algn="l" defTabSz="866775" rtl="0" eaLnBrk="1" latinLnBrk="0" hangingPunct="1">
        <a:defRPr sz="1735" kern="1200">
          <a:solidFill>
            <a:schemeClr val="tx1"/>
          </a:solidFill>
          <a:latin typeface="+mn-lt"/>
          <a:ea typeface="+mn-ea"/>
          <a:cs typeface="+mn-cs"/>
        </a:defRPr>
      </a:lvl4pPr>
      <a:lvl5pPr marL="1733550" algn="l" defTabSz="866775" rtl="0" eaLnBrk="1" latinLnBrk="0" hangingPunct="1">
        <a:defRPr sz="1735" kern="1200">
          <a:solidFill>
            <a:schemeClr val="tx1"/>
          </a:solidFill>
          <a:latin typeface="+mn-lt"/>
          <a:ea typeface="+mn-ea"/>
          <a:cs typeface="+mn-cs"/>
        </a:defRPr>
      </a:lvl5pPr>
      <a:lvl6pPr marL="2167255" algn="l" defTabSz="866775" rtl="0" eaLnBrk="1" latinLnBrk="0" hangingPunct="1">
        <a:defRPr sz="1735" kern="1200">
          <a:solidFill>
            <a:schemeClr val="tx1"/>
          </a:solidFill>
          <a:latin typeface="+mn-lt"/>
          <a:ea typeface="+mn-ea"/>
          <a:cs typeface="+mn-cs"/>
        </a:defRPr>
      </a:lvl6pPr>
      <a:lvl7pPr marL="2600325" algn="l" defTabSz="866775" rtl="0" eaLnBrk="1" latinLnBrk="0" hangingPunct="1">
        <a:defRPr sz="1735" kern="1200">
          <a:solidFill>
            <a:schemeClr val="tx1"/>
          </a:solidFill>
          <a:latin typeface="+mn-lt"/>
          <a:ea typeface="+mn-ea"/>
          <a:cs typeface="+mn-cs"/>
        </a:defRPr>
      </a:lvl7pPr>
      <a:lvl8pPr marL="3034030" algn="l" defTabSz="866775" rtl="0" eaLnBrk="1" latinLnBrk="0" hangingPunct="1">
        <a:defRPr sz="1735" kern="1200">
          <a:solidFill>
            <a:schemeClr val="tx1"/>
          </a:solidFill>
          <a:latin typeface="+mn-lt"/>
          <a:ea typeface="+mn-ea"/>
          <a:cs typeface="+mn-cs"/>
        </a:defRPr>
      </a:lvl8pPr>
      <a:lvl9pPr marL="3467100" algn="l" defTabSz="866775" rtl="0" eaLnBrk="1" latinLnBrk="0" hangingPunct="1">
        <a:defRPr sz="17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17.png"/><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9938" y="208067"/>
            <a:ext cx="10614614" cy="602299"/>
          </a:xfrm>
        </p:spPr>
        <p:txBody>
          <a:bodyPr>
            <a:normAutofit fontScale="90000"/>
          </a:bodyPr>
          <a:lstStyle/>
          <a:p>
            <a:r>
              <a:rPr lang="en-US" altLang="zh-CN" sz="2800" b="1" dirty="0">
                <a:solidFill>
                  <a:srgbClr val="C00000"/>
                </a:solidFill>
              </a:rPr>
              <a:t>P1</a:t>
            </a:r>
            <a:r>
              <a:rPr lang="zh-CN" altLang="en-US" sz="2800" b="1" dirty="0">
                <a:solidFill>
                  <a:srgbClr val="C00000"/>
                </a:solidFill>
              </a:rPr>
              <a:t>：</a:t>
            </a:r>
            <a:r>
              <a:rPr lang="en-US" altLang="zh-CN" sz="2800" b="1" dirty="0">
                <a:solidFill>
                  <a:srgbClr val="C00000"/>
                </a:solidFill>
              </a:rPr>
              <a:t>I had never performed the song live, and hadn't been on stage for years.</a:t>
            </a:r>
            <a:br>
              <a:rPr lang="en-US" altLang="zh-CN" sz="2800" b="1" dirty="0">
                <a:solidFill>
                  <a:srgbClr val="C00000"/>
                </a:solidFill>
              </a:rPr>
            </a:br>
            <a:endParaRPr lang="zh-CN" altLang="en-US" sz="2800" b="1" dirty="0">
              <a:solidFill>
                <a:srgbClr val="C00000"/>
              </a:solidFill>
            </a:endParaRPr>
          </a:p>
        </p:txBody>
      </p:sp>
      <p:sp>
        <p:nvSpPr>
          <p:cNvPr id="3" name="内容占位符 2"/>
          <p:cNvSpPr>
            <a:spLocks noGrp="1"/>
          </p:cNvSpPr>
          <p:nvPr>
            <p:ph idx="1"/>
          </p:nvPr>
        </p:nvSpPr>
        <p:spPr>
          <a:xfrm>
            <a:off x="219017" y="580557"/>
            <a:ext cx="11816019" cy="6145554"/>
          </a:xfrm>
          <a:solidFill>
            <a:schemeClr val="accent5">
              <a:lumMod val="20000"/>
              <a:lumOff val="80000"/>
            </a:schemeClr>
          </a:solidFill>
        </p:spPr>
        <p:txBody>
          <a:bodyPr>
            <a:normAutofit/>
          </a:bodyPr>
          <a:lstStyle/>
          <a:p>
            <a:r>
              <a:rPr lang="zh-CN" altLang="en-US" b="1" dirty="0">
                <a:solidFill>
                  <a:schemeClr val="accent2">
                    <a:lumMod val="75000"/>
                  </a:schemeClr>
                </a:solidFill>
                <a:highlight>
                  <a:srgbClr val="00FFFF"/>
                </a:highlight>
              </a:rPr>
              <a:t>环境烘托手法衬托表演成功（适当利用比喻夸张）</a:t>
            </a:r>
            <a:endParaRPr lang="en-US" altLang="zh-CN" b="1" dirty="0">
              <a:solidFill>
                <a:schemeClr val="accent2">
                  <a:lumMod val="75000"/>
                </a:schemeClr>
              </a:solidFill>
              <a:highlight>
                <a:srgbClr val="00FFFF"/>
              </a:highlight>
            </a:endParaRPr>
          </a:p>
          <a:p>
            <a:r>
              <a:rPr lang="zh-CN" altLang="en-US" dirty="0">
                <a:highlight>
                  <a:srgbClr val="FFFF00"/>
                </a:highlight>
              </a:rPr>
              <a:t>掌声</a:t>
            </a:r>
            <a:r>
              <a:rPr lang="zh-CN" altLang="en-US" dirty="0"/>
              <a:t>如雷鸣般在音乐厅里回荡，撞击着墙壁，充盈着每一个角落。人们</a:t>
            </a:r>
            <a:r>
              <a:rPr lang="zh-CN" altLang="en-US" dirty="0">
                <a:highlight>
                  <a:srgbClr val="FFFF00"/>
                </a:highlight>
              </a:rPr>
              <a:t>猛地站起身</a:t>
            </a:r>
            <a:r>
              <a:rPr lang="zh-CN" altLang="en-US" dirty="0"/>
              <a:t>，</a:t>
            </a:r>
            <a:r>
              <a:rPr lang="zh-CN" altLang="en-US" dirty="0">
                <a:highlight>
                  <a:srgbClr val="FFFF00"/>
                </a:highlight>
              </a:rPr>
              <a:t>双手用力鼓掌</a:t>
            </a:r>
            <a:r>
              <a:rPr lang="zh-CN" altLang="en-US" dirty="0"/>
              <a:t>，仿佛永远不会停下。有些人把手指放进嘴里，大声</a:t>
            </a:r>
            <a:r>
              <a:rPr lang="zh-CN" altLang="en-US" dirty="0">
                <a:highlight>
                  <a:srgbClr val="FFFF00"/>
                </a:highlight>
              </a:rPr>
              <a:t>吹着口哨</a:t>
            </a:r>
            <a:r>
              <a:rPr lang="zh-CN" altLang="en-US" dirty="0"/>
              <a:t>，尖锐的声音划破空气。</a:t>
            </a:r>
            <a:endParaRPr lang="en-US" altLang="zh-CN" dirty="0"/>
          </a:p>
          <a:p>
            <a:r>
              <a:rPr lang="en-US" altLang="zh-CN" dirty="0"/>
              <a:t>The </a:t>
            </a:r>
            <a:r>
              <a:rPr lang="en-US" altLang="zh-CN" dirty="0">
                <a:solidFill>
                  <a:schemeClr val="accent2">
                    <a:lumMod val="75000"/>
                  </a:schemeClr>
                </a:solidFill>
              </a:rPr>
              <a:t>applause</a:t>
            </a:r>
            <a:r>
              <a:rPr lang="en-US" altLang="zh-CN" dirty="0"/>
              <a:t> thundered through the concert hall, echoing off the walls and filling every corner. People </a:t>
            </a:r>
            <a:r>
              <a:rPr lang="en-US" altLang="zh-CN" dirty="0">
                <a:solidFill>
                  <a:schemeClr val="accent2">
                    <a:lumMod val="75000"/>
                  </a:schemeClr>
                </a:solidFill>
              </a:rPr>
              <a:t>leaped to their feet, their hands clapping so vigorously </a:t>
            </a:r>
            <a:r>
              <a:rPr lang="en-US" altLang="zh-CN" dirty="0"/>
              <a:t>that it seemed as if they might never stop. Some were </a:t>
            </a:r>
            <a:r>
              <a:rPr lang="en-US" altLang="zh-CN" dirty="0">
                <a:solidFill>
                  <a:schemeClr val="accent2">
                    <a:lumMod val="75000"/>
                  </a:schemeClr>
                </a:solidFill>
              </a:rPr>
              <a:t>whistling loudly</a:t>
            </a:r>
            <a:r>
              <a:rPr lang="en-US" altLang="zh-CN" dirty="0"/>
              <a:t>, their fingers in their mouths, creating sharp sounds that cut through the air.</a:t>
            </a:r>
            <a:endParaRPr lang="en-US" altLang="zh-CN" dirty="0"/>
          </a:p>
          <a:p>
            <a:r>
              <a:rPr lang="zh-CN" altLang="en-US" dirty="0">
                <a:highlight>
                  <a:srgbClr val="FFFF00"/>
                </a:highlight>
              </a:rPr>
              <a:t>旗帜和荧光棒</a:t>
            </a:r>
            <a:r>
              <a:rPr lang="zh-CN" altLang="en-US" dirty="0"/>
              <a:t>在空中疯狂挥舞，形成一片五彩斑斓、起伏涌动的庆祝海洋。又仿佛空气中充满了电流，每一个分子都因兴奋和认可而振动。</a:t>
            </a:r>
            <a:endParaRPr lang="zh-CN" altLang="en-US" dirty="0"/>
          </a:p>
          <a:p>
            <a:r>
              <a:rPr lang="en-US" altLang="zh-CN" dirty="0">
                <a:solidFill>
                  <a:schemeClr val="accent2">
                    <a:lumMod val="75000"/>
                  </a:schemeClr>
                </a:solidFill>
              </a:rPr>
              <a:t>Flags and glow sticks </a:t>
            </a:r>
            <a:r>
              <a:rPr lang="en-US" altLang="zh-CN" dirty="0"/>
              <a:t>were waved wildly in the air, creating a colorful, undulating sea of celebration. It was </a:t>
            </a:r>
            <a:r>
              <a:rPr lang="en-US" altLang="zh-CN" dirty="0">
                <a:solidFill>
                  <a:srgbClr val="7030A0"/>
                </a:solidFill>
              </a:rPr>
              <a:t>as if the very air was charged with electricity, every molecule vibrating with excitement and approval</a:t>
            </a:r>
            <a:r>
              <a:rPr lang="en-US" altLang="zh-CN" dirty="0"/>
              <a:t>.</a:t>
            </a:r>
            <a:endParaRPr lang="en-US" altLang="zh-CN" dirty="0"/>
          </a:p>
        </p:txBody>
      </p:sp>
      <p:sp>
        <p:nvSpPr>
          <p:cNvPr id="4" name="矩形: 圆角 3"/>
          <p:cNvSpPr/>
          <p:nvPr/>
        </p:nvSpPr>
        <p:spPr>
          <a:xfrm>
            <a:off x="1883284" y="131889"/>
            <a:ext cx="854440" cy="448668"/>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5904" y="1160052"/>
            <a:ext cx="11273244" cy="5341725"/>
          </a:xfrm>
          <a:solidFill>
            <a:schemeClr val="accent5">
              <a:lumMod val="20000"/>
              <a:lumOff val="80000"/>
            </a:schemeClr>
          </a:solidFill>
        </p:spPr>
        <p:txBody>
          <a:bodyPr>
            <a:normAutofit/>
          </a:bodyPr>
          <a:lstStyle/>
          <a:p>
            <a:pPr marL="0" indent="0">
              <a:buNone/>
            </a:pPr>
            <a:endParaRPr lang="en-US" altLang="zh-CN" dirty="0"/>
          </a:p>
          <a:p>
            <a:pPr marL="0" indent="0">
              <a:buNone/>
            </a:pPr>
            <a:r>
              <a:rPr lang="zh-CN" altLang="en-US" sz="3200" dirty="0"/>
              <a:t>我站在那里，沐浴在聚光灯和成功的喜悦中，很快就被一群摄影师和记者团团围住。相机闪光灯不停闪烁，强光几乎让我睁不开眼。记者们相互推挤，把麦克风伸到我面前，急切地想要得到我的回应 。</a:t>
            </a:r>
            <a:endParaRPr lang="zh-CN" altLang="en-US" sz="3200" dirty="0"/>
          </a:p>
          <a:p>
            <a:pPr marL="0" indent="0">
              <a:buNone/>
            </a:pPr>
            <a:r>
              <a:rPr lang="en-US" altLang="zh-CN" sz="3200" dirty="0"/>
              <a:t>As I stood there, </a:t>
            </a:r>
            <a:r>
              <a:rPr lang="en-US" altLang="zh-CN" sz="3200" b="1" dirty="0">
                <a:solidFill>
                  <a:srgbClr val="C00000"/>
                </a:solidFill>
              </a:rPr>
              <a:t>bathed in </a:t>
            </a:r>
            <a:r>
              <a:rPr lang="en-US" altLang="zh-CN" sz="3200" dirty="0"/>
              <a:t>the spotlight and the warm glow of success, I </a:t>
            </a:r>
            <a:r>
              <a:rPr lang="en-US" altLang="zh-CN" sz="3200" dirty="0">
                <a:solidFill>
                  <a:srgbClr val="C00000"/>
                </a:solidFill>
              </a:rPr>
              <a:t>was quickly surrounded</a:t>
            </a:r>
            <a:r>
              <a:rPr lang="en-US" altLang="zh-CN" sz="3200" dirty="0"/>
              <a:t> by a throng of photographers and journalists. </a:t>
            </a:r>
            <a:r>
              <a:rPr lang="en-US" altLang="zh-CN" sz="3200" dirty="0">
                <a:solidFill>
                  <a:srgbClr val="C00000"/>
                </a:solidFill>
              </a:rPr>
              <a:t>Cameras flashed non-stop, the bright lights nearly blinding me.</a:t>
            </a:r>
            <a:r>
              <a:rPr lang="en-US" altLang="zh-CN" sz="3200" dirty="0"/>
              <a:t> Reporters </a:t>
            </a:r>
            <a:r>
              <a:rPr lang="en-US" altLang="zh-CN" sz="3200" dirty="0">
                <a:solidFill>
                  <a:srgbClr val="C00000"/>
                </a:solidFill>
              </a:rPr>
              <a:t>pushed and jostled </a:t>
            </a:r>
            <a:r>
              <a:rPr lang="en-US" altLang="zh-CN" sz="3200" dirty="0"/>
              <a:t>each other, </a:t>
            </a:r>
            <a:r>
              <a:rPr lang="en-US" altLang="zh-CN" sz="3200" dirty="0">
                <a:solidFill>
                  <a:srgbClr val="C00000"/>
                </a:solidFill>
              </a:rPr>
              <a:t>shoving their microphones </a:t>
            </a:r>
            <a:r>
              <a:rPr lang="en-US" altLang="zh-CN" sz="3200" dirty="0"/>
              <a:t>in my face, eager to get a quote.</a:t>
            </a:r>
            <a:endParaRPr lang="en-US" altLang="zh-CN" sz="3200" dirty="0"/>
          </a:p>
        </p:txBody>
      </p:sp>
      <p:sp>
        <p:nvSpPr>
          <p:cNvPr id="5" name="文本框 4"/>
          <p:cNvSpPr txBox="1"/>
          <p:nvPr/>
        </p:nvSpPr>
        <p:spPr>
          <a:xfrm>
            <a:off x="8174845" y="457555"/>
            <a:ext cx="3662370" cy="584775"/>
          </a:xfrm>
          <a:prstGeom prst="rect">
            <a:avLst/>
          </a:prstGeom>
          <a:solidFill>
            <a:srgbClr val="F6C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（次要人物衬托）</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13" name="标题 1"/>
          <p:cNvSpPr>
            <a:spLocks noGrp="1"/>
          </p:cNvSpPr>
          <p:nvPr>
            <p:ph type="title"/>
          </p:nvPr>
        </p:nvSpPr>
        <p:spPr>
          <a:xfrm>
            <a:off x="425358" y="476363"/>
            <a:ext cx="11273244" cy="448245"/>
          </a:xfrm>
        </p:spPr>
        <p:txBody>
          <a:bodyPr>
            <a:normAutofit fontScale="90000"/>
          </a:bodyPr>
          <a:lstStyle/>
          <a:p>
            <a:r>
              <a:rPr lang="en-US" altLang="zh-CN" sz="3100" b="1" dirty="0">
                <a:solidFill>
                  <a:srgbClr val="C00000"/>
                </a:solidFill>
              </a:rPr>
              <a:t>Paragraph 2 : After the concert, I had photographers and journalists battling to interview me. </a:t>
            </a:r>
            <a:br>
              <a:rPr lang="en-US" altLang="zh-CN" sz="3100" b="1" dirty="0">
                <a:solidFill>
                  <a:srgbClr val="C00000"/>
                </a:solidFill>
              </a:rPr>
            </a:b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5904" y="1160052"/>
            <a:ext cx="11273244" cy="3937591"/>
          </a:xfrm>
          <a:solidFill>
            <a:schemeClr val="accent5">
              <a:lumMod val="20000"/>
              <a:lumOff val="80000"/>
            </a:schemeClr>
          </a:solidFill>
        </p:spPr>
        <p:txBody>
          <a:bodyPr>
            <a:normAutofit/>
          </a:bodyPr>
          <a:lstStyle/>
          <a:p>
            <a:pPr marL="0" indent="0">
              <a:buNone/>
            </a:pPr>
            <a:r>
              <a:rPr lang="zh-CN" altLang="en-US" sz="3600" dirty="0">
                <a:highlight>
                  <a:srgbClr val="00FFFF"/>
                </a:highlight>
              </a:rPr>
              <a:t>采用侧面描写：次要人物和环境烘托手法 </a:t>
            </a:r>
            <a:endParaRPr lang="en-US" altLang="zh-CN" sz="3600" dirty="0">
              <a:highlight>
                <a:srgbClr val="00FFFF"/>
              </a:highlight>
            </a:endParaRPr>
          </a:p>
          <a:p>
            <a:pPr marL="0" indent="0">
              <a:buNone/>
            </a:pPr>
            <a:r>
              <a:rPr lang="zh-CN" altLang="en-US" sz="3600" dirty="0"/>
              <a:t>“能跟我们讲讲你创作这首歌的灵感来源吗？” 一名记者大声问道。“能给我讲讲这首歌背后的故事吗？” 另一名记者问道。</a:t>
            </a:r>
            <a:endParaRPr lang="en-US" altLang="zh-CN" sz="3600" dirty="0"/>
          </a:p>
          <a:p>
            <a:pPr marL="0" indent="0">
              <a:buNone/>
            </a:pPr>
            <a:r>
              <a:rPr lang="en-US" altLang="zh-CN" dirty="0"/>
              <a:t>"Could you tell us about the inspiration behind your song?" one journalist </a:t>
            </a:r>
            <a:r>
              <a:rPr lang="en-US" altLang="zh-CN" dirty="0" err="1"/>
              <a:t>shouted."Can</a:t>
            </a:r>
            <a:r>
              <a:rPr lang="en-US" altLang="zh-CN" dirty="0"/>
              <a:t> you tell me the story behind this song?" another journalist asked.</a:t>
            </a:r>
            <a:endParaRPr lang="en-US" altLang="zh-CN" dirty="0"/>
          </a:p>
        </p:txBody>
      </p:sp>
      <p:sp>
        <p:nvSpPr>
          <p:cNvPr id="4" name="矩形: 圆角 3"/>
          <p:cNvSpPr/>
          <p:nvPr/>
        </p:nvSpPr>
        <p:spPr>
          <a:xfrm>
            <a:off x="6226192" y="99297"/>
            <a:ext cx="4549491" cy="427457"/>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标题 1"/>
          <p:cNvSpPr>
            <a:spLocks noGrp="1"/>
          </p:cNvSpPr>
          <p:nvPr>
            <p:ph type="title"/>
          </p:nvPr>
        </p:nvSpPr>
        <p:spPr>
          <a:xfrm>
            <a:off x="425358" y="356223"/>
            <a:ext cx="11273244" cy="568386"/>
          </a:xfrm>
        </p:spPr>
        <p:txBody>
          <a:bodyPr>
            <a:normAutofit fontScale="90000"/>
          </a:bodyPr>
          <a:lstStyle/>
          <a:p>
            <a:r>
              <a:rPr lang="en-US" altLang="zh-CN" sz="3100" b="1" dirty="0">
                <a:solidFill>
                  <a:srgbClr val="C00000"/>
                </a:solidFill>
              </a:rPr>
              <a:t>Paragraph 2 : After the concert, I had photographers and journalists battling to interview me. </a:t>
            </a:r>
            <a:br>
              <a:rPr lang="en-US" altLang="zh-CN" sz="3100" b="1" dirty="0">
                <a:solidFill>
                  <a:srgbClr val="C00000"/>
                </a:solidFill>
              </a:rPr>
            </a:br>
            <a:endParaRPr lang="zh-CN" altLang="en-US" dirty="0"/>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746825" y="4724380"/>
            <a:ext cx="2057715" cy="1824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4002" y="973886"/>
            <a:ext cx="11629854" cy="4851991"/>
          </a:xfrm>
          <a:solidFill>
            <a:schemeClr val="accent5">
              <a:lumMod val="20000"/>
              <a:lumOff val="80000"/>
            </a:schemeClr>
          </a:solidFill>
        </p:spPr>
        <p:txBody>
          <a:bodyPr>
            <a:normAutofit fontScale="70000" lnSpcReduction="20000"/>
          </a:bodyPr>
          <a:lstStyle/>
          <a:p>
            <a:pPr marL="0" indent="0">
              <a:buNone/>
            </a:pPr>
            <a:r>
              <a:rPr lang="zh-CN" altLang="en-US" sz="3500" dirty="0">
                <a:highlight>
                  <a:srgbClr val="00FFFF"/>
                </a:highlight>
              </a:rPr>
              <a:t>呼应前文</a:t>
            </a:r>
            <a:endParaRPr lang="en-US" altLang="zh-CN" sz="3500" dirty="0">
              <a:highlight>
                <a:srgbClr val="00FFFF"/>
              </a:highlight>
            </a:endParaRPr>
          </a:p>
          <a:p>
            <a:pPr marL="0" indent="0">
              <a:lnSpc>
                <a:spcPct val="120000"/>
              </a:lnSpc>
              <a:spcBef>
                <a:spcPts val="0"/>
              </a:spcBef>
              <a:buNone/>
            </a:pPr>
            <a:r>
              <a:rPr lang="zh-CN" altLang="en-US" sz="4500" dirty="0"/>
              <a:t>我告诉他们，这首歌蕴含着一段长达 </a:t>
            </a:r>
            <a:r>
              <a:rPr lang="en-US" altLang="zh-CN" sz="4500" dirty="0"/>
              <a:t>15 </a:t>
            </a:r>
            <a:r>
              <a:rPr lang="zh-CN" altLang="en-US" sz="4500" dirty="0"/>
              <a:t>年的故事。在这个故事背后，有无数次我敲响经纪人的门，寄出样带，却一次又一次遭到拒绝。然而，我从未放弃。我始终相信，总有一天，我的音乐能被懂它的人听到 </a:t>
            </a:r>
            <a:endParaRPr lang="zh-CN" altLang="en-US" sz="4500" dirty="0"/>
          </a:p>
          <a:p>
            <a:pPr marL="0" indent="0">
              <a:lnSpc>
                <a:spcPct val="120000"/>
              </a:lnSpc>
              <a:spcBef>
                <a:spcPts val="0"/>
              </a:spcBef>
              <a:buNone/>
            </a:pPr>
            <a:r>
              <a:rPr lang="en-US" altLang="zh-CN" sz="4500" dirty="0"/>
              <a:t>I told them that this song was woven with a 15 - year - long story. Behind this story, there were countless times when I knocked on managers' doors, sent out demo tapes, only to be rejected again and again. However, I never gave up.</a:t>
            </a:r>
            <a:endParaRPr lang="en-US" altLang="zh-CN" sz="4500" dirty="0"/>
          </a:p>
          <a:p>
            <a:pPr marL="0" indent="0">
              <a:buNone/>
            </a:pPr>
            <a:endParaRPr lang="en-US" altLang="zh-CN" dirty="0"/>
          </a:p>
        </p:txBody>
      </p:sp>
      <p:sp>
        <p:nvSpPr>
          <p:cNvPr id="4" name="矩形: 圆角 3"/>
          <p:cNvSpPr/>
          <p:nvPr/>
        </p:nvSpPr>
        <p:spPr>
          <a:xfrm>
            <a:off x="6226192" y="99297"/>
            <a:ext cx="4549491" cy="427457"/>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标题 1"/>
          <p:cNvSpPr>
            <a:spLocks noGrp="1"/>
          </p:cNvSpPr>
          <p:nvPr>
            <p:ph type="title"/>
          </p:nvPr>
        </p:nvSpPr>
        <p:spPr>
          <a:xfrm>
            <a:off x="425358" y="356223"/>
            <a:ext cx="11273244" cy="568386"/>
          </a:xfrm>
        </p:spPr>
        <p:txBody>
          <a:bodyPr>
            <a:normAutofit fontScale="90000"/>
          </a:bodyPr>
          <a:lstStyle/>
          <a:p>
            <a:r>
              <a:rPr lang="en-US" altLang="zh-CN" sz="3100" b="1" dirty="0">
                <a:solidFill>
                  <a:srgbClr val="C00000"/>
                </a:solidFill>
              </a:rPr>
              <a:t>Paragraph 2 : After the concert, I had photographers and journalists battling to interview me. </a:t>
            </a:r>
            <a:br>
              <a:rPr lang="en-US" altLang="zh-CN" sz="3100" b="1" dirty="0">
                <a:solidFill>
                  <a:srgbClr val="C00000"/>
                </a:solidFill>
              </a:rPr>
            </a:br>
            <a:endParaRPr lang="zh-CN" altLang="en-US" dirty="0"/>
          </a:p>
        </p:txBody>
      </p:sp>
      <p:pic>
        <p:nvPicPr>
          <p:cNvPr id="6" name="图片 5"/>
          <p:cNvPicPr>
            <a:picLocks noChangeAspect="1"/>
          </p:cNvPicPr>
          <p:nvPr/>
        </p:nvPicPr>
        <p:blipFill>
          <a:blip r:embed="rId1"/>
          <a:srcRect b="11457"/>
          <a:stretch>
            <a:fillRect/>
          </a:stretch>
        </p:blipFill>
        <p:spPr>
          <a:xfrm>
            <a:off x="9835047" y="4836044"/>
            <a:ext cx="1881272" cy="16657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4001" y="973886"/>
            <a:ext cx="11640805" cy="5224321"/>
          </a:xfrm>
          <a:solidFill>
            <a:schemeClr val="accent5">
              <a:lumMod val="20000"/>
              <a:lumOff val="80000"/>
            </a:schemeClr>
          </a:solidFill>
        </p:spPr>
        <p:txBody>
          <a:bodyPr>
            <a:normAutofit fontScale="85000" lnSpcReduction="20000"/>
          </a:bodyPr>
          <a:lstStyle/>
          <a:p>
            <a:pPr marL="0" indent="0">
              <a:buNone/>
            </a:pPr>
            <a:r>
              <a:rPr lang="zh-CN" altLang="en-US" sz="3500" dirty="0">
                <a:highlight>
                  <a:srgbClr val="00FFFF"/>
                </a:highlight>
              </a:rPr>
              <a:t>呼应前文</a:t>
            </a:r>
            <a:endParaRPr lang="en-US" altLang="zh-CN" sz="3500" dirty="0">
              <a:highlight>
                <a:srgbClr val="00FFFF"/>
              </a:highlight>
            </a:endParaRPr>
          </a:p>
          <a:p>
            <a:pPr marL="0" indent="0">
              <a:lnSpc>
                <a:spcPct val="120000"/>
              </a:lnSpc>
              <a:spcBef>
                <a:spcPts val="0"/>
              </a:spcBef>
              <a:buNone/>
            </a:pPr>
            <a:r>
              <a:rPr lang="zh-CN" altLang="en-US" sz="3500" dirty="0"/>
              <a:t>这首歌不仅是写给我自己的，也是写给所有追逐梦想的人。只要有坚定不移的毅力和对所做之事深深的热爱，成功最终会降临。这是一个充满希望的信息，提醒着我们，无论面临多少挫折，只要坚守对梦想的热爱，我们就能克服一切障碍，实现目标 。</a:t>
            </a:r>
            <a:endParaRPr lang="en-US" altLang="zh-CN" sz="3600" dirty="0"/>
          </a:p>
          <a:p>
            <a:pPr marL="0" indent="0">
              <a:lnSpc>
                <a:spcPct val="120000"/>
              </a:lnSpc>
              <a:spcBef>
                <a:spcPts val="0"/>
              </a:spcBef>
              <a:buNone/>
            </a:pPr>
            <a:r>
              <a:rPr lang="en-US" altLang="zh-CN" sz="3500" dirty="0"/>
              <a:t>This song was not only dedicated to myself but also to everyone out there chasing their dreams. I aimed to convey that with unwavering perseverance and deep - rooted love for what you do, success will eventually find its way to you. It's a message of hope, a reminder that no matter how many setbacks we face, as long as we stay true to our passion, we can overcome all obstacles and achieve our goals.</a:t>
            </a:r>
            <a:endParaRPr lang="en-US" altLang="zh-CN" sz="3500" dirty="0"/>
          </a:p>
        </p:txBody>
      </p:sp>
      <p:sp>
        <p:nvSpPr>
          <p:cNvPr id="4" name="矩形: 圆角 3"/>
          <p:cNvSpPr/>
          <p:nvPr/>
        </p:nvSpPr>
        <p:spPr>
          <a:xfrm>
            <a:off x="6226192" y="99297"/>
            <a:ext cx="4549491" cy="427457"/>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标题 1"/>
          <p:cNvSpPr>
            <a:spLocks noGrp="1"/>
          </p:cNvSpPr>
          <p:nvPr>
            <p:ph type="title"/>
          </p:nvPr>
        </p:nvSpPr>
        <p:spPr>
          <a:xfrm>
            <a:off x="425358" y="356223"/>
            <a:ext cx="11273244" cy="568386"/>
          </a:xfrm>
        </p:spPr>
        <p:txBody>
          <a:bodyPr>
            <a:normAutofit fontScale="90000"/>
          </a:bodyPr>
          <a:lstStyle/>
          <a:p>
            <a:r>
              <a:rPr lang="en-US" altLang="zh-CN" sz="3100" b="1" dirty="0">
                <a:solidFill>
                  <a:srgbClr val="C00000"/>
                </a:solidFill>
              </a:rPr>
              <a:t>Paragraph 2 : After the concert, I had photographers and journalists battling to interview me. </a:t>
            </a:r>
            <a:br>
              <a:rPr lang="en-US" altLang="zh-CN" sz="3100" b="1" dirty="0">
                <a:solidFill>
                  <a:srgbClr val="C00000"/>
                </a:solidFill>
              </a:rPr>
            </a:br>
            <a:endParaRPr lang="zh-CN" altLang="en-US" dirty="0"/>
          </a:p>
        </p:txBody>
      </p:sp>
      <p:sp>
        <p:nvSpPr>
          <p:cNvPr id="2" name="标题 1"/>
          <p:cNvSpPr txBox="1"/>
          <p:nvPr/>
        </p:nvSpPr>
        <p:spPr>
          <a:xfrm>
            <a:off x="9899612" y="6019388"/>
            <a:ext cx="1571825" cy="456192"/>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rPr>
              <a:t>主题提升</a:t>
            </a:r>
            <a:endPar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935" y="821027"/>
            <a:ext cx="11925527" cy="5917354"/>
          </a:xfrm>
          <a:solidFill>
            <a:schemeClr val="bg2"/>
          </a:solidFill>
        </p:spPr>
        <p:txBody>
          <a:bodyPr>
            <a:normAutofit lnSpcReduction="10000"/>
          </a:bodyPr>
          <a:lstStyle/>
          <a:p>
            <a:r>
              <a:rPr lang="en-US" altLang="zh-CN" sz="2400" dirty="0"/>
              <a:t>As the moment to step onto the stage approached, my heart was pounding wildly in my chest. I kept wiping my sweaty palms on my clothes, trying to calm my nerves. When I finally walked onto the stage, </a:t>
            </a:r>
            <a:r>
              <a:rPr lang="en-US" altLang="zh-CN" sz="2400" dirty="0">
                <a:highlight>
                  <a:srgbClr val="00FFFF"/>
                </a:highlight>
              </a:rPr>
              <a:t>the spotlight hit me</a:t>
            </a:r>
            <a:r>
              <a:rPr lang="en-US" altLang="zh-CN" sz="2400" dirty="0"/>
              <a:t>, and for a split second, I froze. But then, as the music started, I found my rhythm and began to sing. With each note, my confidence grew. When I finished </a:t>
            </a:r>
            <a:r>
              <a:rPr lang="en-US" altLang="zh-CN" sz="2400" i="1" dirty="0"/>
              <a:t>Dream Goes On</a:t>
            </a:r>
            <a:r>
              <a:rPr lang="en-US" altLang="zh-CN" sz="2400" dirty="0"/>
              <a:t>, people leaped to their feet, their hands clapping so vigorously that it seemed </a:t>
            </a:r>
            <a:r>
              <a:rPr lang="en-US" altLang="zh-CN" sz="2400" dirty="0">
                <a:highlight>
                  <a:srgbClr val="FFFF00"/>
                </a:highlight>
              </a:rPr>
              <a:t>as if they might never stop</a:t>
            </a:r>
            <a:r>
              <a:rPr lang="en-US" altLang="zh-CN" sz="2400" dirty="0"/>
              <a:t>. Some were whistling loudly, their fingers in their mouths, creating sharp sounds that cut through the air. Flags and glow sticks were waved wildly in the air, </a:t>
            </a:r>
            <a:r>
              <a:rPr lang="en-US" altLang="zh-CN" sz="2400" dirty="0">
                <a:highlight>
                  <a:srgbClr val="FFFF00"/>
                </a:highlight>
              </a:rPr>
              <a:t>creating a colorful, undulating sea of celebration.</a:t>
            </a:r>
            <a:r>
              <a:rPr lang="en-US" altLang="zh-CN" sz="2400" dirty="0"/>
              <a:t> It was </a:t>
            </a:r>
            <a:r>
              <a:rPr lang="en-US" altLang="zh-CN" sz="2400" dirty="0">
                <a:highlight>
                  <a:srgbClr val="FFFF00"/>
                </a:highlight>
              </a:rPr>
              <a:t>as if the very air was charged with electricity, </a:t>
            </a:r>
            <a:r>
              <a:rPr lang="en-US" altLang="zh-CN" sz="2400" dirty="0"/>
              <a:t>every molecule vibrating with excitement and approval.</a:t>
            </a:r>
            <a:endParaRPr lang="en-US" altLang="zh-CN" sz="2400" dirty="0"/>
          </a:p>
          <a:p>
            <a:r>
              <a:rPr lang="en-US" altLang="zh-CN" sz="2400" dirty="0"/>
              <a:t> After the concert, I had photographers and journalists battling to interview me. Cameras flashed non-stop, the bright lights nearly blinding me. Reporters pushed and jostled each other, shoving their microphones in my face, eager to get a quote. "Could you tell us about the inspiration behind your song?" one journalist shouted.“ Can you tell me the story behind this song?" another journalist asked. I told them that this song was woven with a 15 - year - long story. Behind this story, there were countless times when I knocked on managers' doors, sent out demo tapes, only to be rejected again and again. However, I never gave up</a:t>
            </a:r>
            <a:r>
              <a:rPr lang="en-US" altLang="zh-CN" sz="2400" dirty="0">
                <a:highlight>
                  <a:srgbClr val="00FFFF"/>
                </a:highlight>
              </a:rPr>
              <a:t>. This song was not only dedicated to myself but also to everyone out there chasing their dreams. </a:t>
            </a:r>
            <a:endParaRPr lang="en-US" altLang="zh-CN" sz="2400" dirty="0">
              <a:highlight>
                <a:srgbClr val="00FFFF"/>
              </a:highlight>
            </a:endParaRPr>
          </a:p>
        </p:txBody>
      </p:sp>
      <p:sp>
        <p:nvSpPr>
          <p:cNvPr id="4" name="标题 1"/>
          <p:cNvSpPr>
            <a:spLocks noGrp="1"/>
          </p:cNvSpPr>
          <p:nvPr>
            <p:ph type="title"/>
          </p:nvPr>
        </p:nvSpPr>
        <p:spPr>
          <a:xfrm>
            <a:off x="186165" y="32194"/>
            <a:ext cx="11011601" cy="748390"/>
          </a:xfrm>
          <a:solidFill>
            <a:schemeClr val="accent2">
              <a:lumMod val="20000"/>
              <a:lumOff val="80000"/>
            </a:schemeClr>
          </a:solidFill>
        </p:spPr>
        <p:txBody>
          <a:bodyPr>
            <a:noAutofit/>
          </a:bodyPr>
          <a:lstStyle/>
          <a:p>
            <a:r>
              <a:rPr lang="en-US" altLang="zh-CN" sz="2400" b="1" dirty="0"/>
              <a:t>Judy </a:t>
            </a:r>
            <a:r>
              <a:rPr lang="zh-CN" altLang="en-US" sz="2400" b="1" dirty="0"/>
              <a:t>下水作文</a:t>
            </a:r>
            <a:endParaRPr lang="zh-CN" altLang="en-US" sz="2400" b="1" dirty="0"/>
          </a:p>
        </p:txBody>
      </p:sp>
      <p:sp>
        <p:nvSpPr>
          <p:cNvPr id="27" name="标题 1"/>
          <p:cNvSpPr txBox="1"/>
          <p:nvPr/>
        </p:nvSpPr>
        <p:spPr>
          <a:xfrm>
            <a:off x="7687660" y="6814886"/>
            <a:ext cx="982341" cy="456192"/>
          </a:xfrm>
          <a:prstGeom prst="rect">
            <a:avLst/>
          </a:prstGeom>
          <a:solidFill>
            <a:srgbClr val="FF747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rPr>
              <a:t>比喻</a:t>
            </a:r>
            <a:endPar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endParaRPr>
          </a:p>
        </p:txBody>
      </p:sp>
      <p:cxnSp>
        <p:nvCxnSpPr>
          <p:cNvPr id="25" name="直接箭头连接符 24"/>
          <p:cNvCxnSpPr/>
          <p:nvPr/>
        </p:nvCxnSpPr>
        <p:spPr>
          <a:xfrm>
            <a:off x="8092714" y="780584"/>
            <a:ext cx="454462" cy="120700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标题 1"/>
          <p:cNvSpPr txBox="1"/>
          <p:nvPr/>
        </p:nvSpPr>
        <p:spPr>
          <a:xfrm>
            <a:off x="3055301" y="283950"/>
            <a:ext cx="6013532" cy="456192"/>
          </a:xfrm>
          <a:prstGeom prst="rect">
            <a:avLst/>
          </a:prstGeom>
          <a:solidFill>
            <a:srgbClr val="FF747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zh-CN" altLang="en-US" sz="2400" b="1" dirty="0">
                <a:solidFill>
                  <a:prstClr val="black"/>
                </a:solidFill>
              </a:rPr>
              <a:t>采用侧面描写：次要人物和环境烘托手法 </a:t>
            </a:r>
            <a:endParaRPr lang="zh-CN" altLang="en-US" sz="2400" b="1" dirty="0">
              <a:solidFill>
                <a:prstClr val="black"/>
              </a:solidFill>
            </a:endParaRPr>
          </a:p>
        </p:txBody>
      </p:sp>
      <p:sp>
        <p:nvSpPr>
          <p:cNvPr id="42" name="标题 1"/>
          <p:cNvSpPr txBox="1"/>
          <p:nvPr/>
        </p:nvSpPr>
        <p:spPr>
          <a:xfrm>
            <a:off x="9336668" y="6738380"/>
            <a:ext cx="1594138" cy="456192"/>
          </a:xfrm>
          <a:prstGeom prst="rect">
            <a:avLst/>
          </a:prstGeom>
          <a:solidFill>
            <a:srgbClr val="FF747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highlight>
                  <a:srgbClr val="00FFFF"/>
                </a:highlight>
                <a:uLnTx/>
                <a:uFillTx/>
                <a:latin typeface="等线 Light" panose="02010600030101010101" charset="-122"/>
                <a:ea typeface="等线 Light" panose="02010600030101010101" charset="-122"/>
                <a:cs typeface="+mj-cs"/>
              </a:rPr>
              <a:t>主题提升</a:t>
            </a:r>
            <a:endParaRPr kumimoji="0" lang="zh-CN" altLang="en-US" sz="2400" b="1" i="0" u="none" strike="noStrike" kern="1200" cap="none" spc="0" normalizeH="0" baseline="0" noProof="0" dirty="0">
              <a:ln>
                <a:noFill/>
              </a:ln>
              <a:solidFill>
                <a:prstClr val="black"/>
              </a:solidFill>
              <a:effectLst/>
              <a:highlight>
                <a:srgbClr val="00FFFF"/>
              </a:highlight>
              <a:uLnTx/>
              <a:uFillTx/>
              <a:latin typeface="等线 Light" panose="02010600030101010101" charset="-122"/>
              <a:ea typeface="等线 Light" panose="02010600030101010101" charset="-122"/>
              <a:cs typeface="+mj-cs"/>
            </a:endParaRPr>
          </a:p>
        </p:txBody>
      </p:sp>
      <p:sp>
        <p:nvSpPr>
          <p:cNvPr id="2" name="矩形: 圆角 1"/>
          <p:cNvSpPr/>
          <p:nvPr/>
        </p:nvSpPr>
        <p:spPr>
          <a:xfrm>
            <a:off x="436213" y="2028031"/>
            <a:ext cx="11629852" cy="1751673"/>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320316" y="3856210"/>
            <a:ext cx="11629852" cy="1537108"/>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flipH="1">
            <a:off x="1188172" y="682968"/>
            <a:ext cx="4828434" cy="313279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8399339" y="2677495"/>
            <a:ext cx="985581" cy="41805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7347140" y="3651212"/>
            <a:ext cx="897974" cy="32576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9113" y="753832"/>
            <a:ext cx="11400524" cy="6034601"/>
          </a:xfrm>
          <a:solidFill>
            <a:schemeClr val="accent3">
              <a:lumMod val="20000"/>
              <a:lumOff val="80000"/>
            </a:schemeClr>
          </a:solidFill>
        </p:spPr>
        <p:txBody>
          <a:bodyPr>
            <a:normAutofit lnSpcReduction="10000"/>
          </a:bodyPr>
          <a:lstStyle/>
          <a:p>
            <a:r>
              <a:rPr lang="en-US" altLang="zh-CN" i="1" dirty="0"/>
              <a:t>I had never performed the song live, and hadn't been on stage for years. </a:t>
            </a:r>
            <a:r>
              <a:rPr lang="en-US" altLang="zh-CN" dirty="0"/>
              <a:t>Seized by a strong sense of tension, I stood on the stage, </a:t>
            </a:r>
            <a:r>
              <a:rPr lang="en-US" altLang="zh-CN" dirty="0">
                <a:highlight>
                  <a:srgbClr val="00FFFF"/>
                </a:highlight>
              </a:rPr>
              <a:t>seeing the huge cheers and a sea of lights below the stage</a:t>
            </a:r>
            <a:r>
              <a:rPr lang="en-US" altLang="zh-CN" dirty="0"/>
              <a:t>. I was lost at the moment, holding the microphone tightly. I tried my best to collect myself and began to sing my own song which I had practiced hundreds of times. Looking back the  years, I had experienced as I sang on the stage, l realized that it is the opportunity</a:t>
            </a:r>
            <a:r>
              <a:rPr lang="en-US" altLang="zh-CN" b="1" dirty="0">
                <a:solidFill>
                  <a:srgbClr val="7030A0"/>
                </a:solidFill>
              </a:rPr>
              <a:t> that I had been waiting for the whole life</a:t>
            </a:r>
            <a:r>
              <a:rPr lang="en-US" altLang="zh-CN" dirty="0"/>
              <a:t>. I kept myself full of enthusiasms I was singing on the stage, showing the best to the audience.</a:t>
            </a:r>
            <a:endParaRPr lang="en-US" altLang="zh-CN" dirty="0"/>
          </a:p>
          <a:p>
            <a:r>
              <a:rPr lang="en-US" altLang="zh-CN" i="1" dirty="0"/>
              <a:t>After the concert, I had photographers and journalists battling to interview me. </a:t>
            </a:r>
            <a:r>
              <a:rPr lang="en-US" altLang="zh-CN" dirty="0">
                <a:highlight>
                  <a:srgbClr val="00FFFF"/>
                </a:highlight>
              </a:rPr>
              <a:t>With them around me , a long queue of fans were waiting to have their photograph taken with me</a:t>
            </a:r>
            <a:r>
              <a:rPr lang="en-US" altLang="zh-CN" dirty="0"/>
              <a:t>. I was </a:t>
            </a:r>
            <a:r>
              <a:rPr lang="en-US" altLang="zh-CN" b="1" dirty="0">
                <a:solidFill>
                  <a:srgbClr val="7030A0"/>
                </a:solidFill>
              </a:rPr>
              <a:t>like a superstar and that night was like a real dream for me.</a:t>
            </a:r>
            <a:r>
              <a:rPr lang="en-US" altLang="zh-CN" dirty="0"/>
              <a:t> I had knocked on doors for years, yet my moment came when the opportunity called me. </a:t>
            </a:r>
            <a:r>
              <a:rPr lang="en-US" altLang="zh-CN" dirty="0">
                <a:highlight>
                  <a:srgbClr val="FFFF00"/>
                </a:highlight>
              </a:rPr>
              <a:t>Life can surprise you. It has reinspired my passion for music. This has made all the odd jobs and weekends spent in recording studios all worthwhile</a:t>
            </a:r>
            <a:r>
              <a:rPr lang="en-US" altLang="zh-CN" dirty="0"/>
              <a:t>.</a:t>
            </a:r>
            <a:endParaRPr lang="zh-CN" altLang="en-US" dirty="0"/>
          </a:p>
        </p:txBody>
      </p:sp>
      <p:sp>
        <p:nvSpPr>
          <p:cNvPr id="5" name="标题 1"/>
          <p:cNvSpPr>
            <a:spLocks noGrp="1"/>
          </p:cNvSpPr>
          <p:nvPr>
            <p:ph type="title"/>
          </p:nvPr>
        </p:nvSpPr>
        <p:spPr>
          <a:xfrm>
            <a:off x="224392" y="193539"/>
            <a:ext cx="11011601" cy="378662"/>
          </a:xfrm>
          <a:solidFill>
            <a:schemeClr val="accent2">
              <a:lumMod val="20000"/>
              <a:lumOff val="80000"/>
            </a:schemeClr>
          </a:solidFill>
        </p:spPr>
        <p:txBody>
          <a:bodyPr>
            <a:noAutofit/>
          </a:bodyPr>
          <a:lstStyle/>
          <a:p>
            <a:r>
              <a:rPr lang="zh-CN" altLang="en-US" sz="2400" b="1" dirty="0"/>
              <a:t>官方范文</a:t>
            </a:r>
            <a:endParaRPr lang="zh-CN" altLang="en-US" sz="2400" b="1" dirty="0"/>
          </a:p>
        </p:txBody>
      </p:sp>
      <p:sp>
        <p:nvSpPr>
          <p:cNvPr id="2" name="标题 1"/>
          <p:cNvSpPr txBox="1"/>
          <p:nvPr/>
        </p:nvSpPr>
        <p:spPr>
          <a:xfrm>
            <a:off x="8471097" y="344105"/>
            <a:ext cx="1594138" cy="456192"/>
          </a:xfrm>
          <a:prstGeom prst="rect">
            <a:avLst/>
          </a:prstGeom>
          <a:solidFill>
            <a:schemeClr val="accent5">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rPr>
              <a:t>环境</a:t>
            </a:r>
            <a:r>
              <a:rPr lang="zh-CN" altLang="en-US" sz="2400" b="1" dirty="0">
                <a:solidFill>
                  <a:prstClr val="black"/>
                </a:solidFill>
                <a:latin typeface="等线 Light" panose="02010600030101010101" charset="-122"/>
                <a:ea typeface="等线 Light" panose="02010600030101010101" charset="-122"/>
              </a:rPr>
              <a:t>衬托</a:t>
            </a:r>
            <a:endPar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endParaRPr>
          </a:p>
        </p:txBody>
      </p:sp>
      <p:sp>
        <p:nvSpPr>
          <p:cNvPr id="6" name="标题 1"/>
          <p:cNvSpPr txBox="1"/>
          <p:nvPr/>
        </p:nvSpPr>
        <p:spPr>
          <a:xfrm>
            <a:off x="9664168" y="6534673"/>
            <a:ext cx="1571825" cy="456192"/>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rPr>
              <a:t>主题提升</a:t>
            </a:r>
            <a:endParaRPr kumimoji="0" lang="zh-CN" altLang="en-US" sz="2400" b="1"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endParaRPr>
          </a:p>
        </p:txBody>
      </p:sp>
      <p:sp>
        <p:nvSpPr>
          <p:cNvPr id="4" name="标题 1"/>
          <p:cNvSpPr txBox="1"/>
          <p:nvPr/>
        </p:nvSpPr>
        <p:spPr>
          <a:xfrm>
            <a:off x="9268166" y="3504283"/>
            <a:ext cx="1923206" cy="45619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Light" panose="02010600030101010101" charset="-122"/>
                <a:ea typeface="等线 Light" panose="02010600030101010101" charset="-122"/>
                <a:cs typeface="+mj-cs"/>
              </a:rPr>
              <a:t>夸张</a:t>
            </a:r>
            <a:r>
              <a:rPr kumimoji="0" lang="en-US" altLang="zh-CN" sz="2400" b="1" i="0" u="none" strike="noStrike" kern="1200" cap="none" spc="0" normalizeH="0" baseline="0" noProof="0" dirty="0">
                <a:ln>
                  <a:noFill/>
                </a:ln>
                <a:solidFill>
                  <a:srgbClr val="7030A0"/>
                </a:solidFill>
                <a:effectLst/>
                <a:uLnTx/>
                <a:uFillTx/>
                <a:latin typeface="等线 Light" panose="02010600030101010101" charset="-122"/>
                <a:ea typeface="等线 Light" panose="02010600030101010101" charset="-122"/>
                <a:cs typeface="+mj-cs"/>
              </a:rPr>
              <a:t>+</a:t>
            </a:r>
            <a:r>
              <a:rPr kumimoji="0" lang="zh-CN" altLang="en-US" sz="2400" b="1" i="0" u="none" strike="noStrike" kern="1200" cap="none" spc="0" normalizeH="0" baseline="0" noProof="0" dirty="0">
                <a:ln>
                  <a:noFill/>
                </a:ln>
                <a:solidFill>
                  <a:srgbClr val="7030A0"/>
                </a:solidFill>
                <a:effectLst/>
                <a:uLnTx/>
                <a:uFillTx/>
                <a:latin typeface="等线 Light" panose="02010600030101010101" charset="-122"/>
                <a:ea typeface="等线 Light" panose="02010600030101010101" charset="-122"/>
                <a:cs typeface="+mj-cs"/>
              </a:rPr>
              <a:t>比喻</a:t>
            </a:r>
            <a:endParaRPr kumimoji="0" lang="zh-CN" altLang="en-US" sz="2400" b="1" i="0" u="none" strike="noStrike" kern="1200" cap="none" spc="0" normalizeH="0" baseline="0" noProof="0" dirty="0">
              <a:ln>
                <a:noFill/>
              </a:ln>
              <a:solidFill>
                <a:srgbClr val="7030A0"/>
              </a:solidFill>
              <a:effectLst/>
              <a:uLnTx/>
              <a:uFillTx/>
              <a:latin typeface="等线 Light" panose="02010600030101010101" charset="-122"/>
              <a:ea typeface="等线 Light" panose="02010600030101010101" charset="-122"/>
              <a:cs typeface="+mj-cs"/>
            </a:endParaRPr>
          </a:p>
        </p:txBody>
      </p:sp>
      <p:cxnSp>
        <p:nvCxnSpPr>
          <p:cNvPr id="7" name="直接箭头连接符 6"/>
          <p:cNvCxnSpPr/>
          <p:nvPr/>
        </p:nvCxnSpPr>
        <p:spPr>
          <a:xfrm>
            <a:off x="8842179" y="800297"/>
            <a:ext cx="296346" cy="34705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5261907" y="753832"/>
            <a:ext cx="3209190" cy="7081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6937394" y="3898520"/>
            <a:ext cx="3470914" cy="13250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4" idx="1"/>
          </p:cNvCxnSpPr>
          <p:nvPr/>
        </p:nvCxnSpPr>
        <p:spPr>
          <a:xfrm flipH="1" flipV="1">
            <a:off x="7298774" y="3145176"/>
            <a:ext cx="1969392" cy="58720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264" y="71181"/>
            <a:ext cx="7260446" cy="476365"/>
          </a:xfrm>
          <a:solidFill>
            <a:schemeClr val="accent1">
              <a:lumMod val="20000"/>
              <a:lumOff val="80000"/>
            </a:schemeClr>
          </a:solidFill>
        </p:spPr>
        <p:txBody>
          <a:bodyPr>
            <a:noAutofit/>
          </a:bodyPr>
          <a:lstStyle/>
          <a:p>
            <a:r>
              <a:rPr lang="zh-CN" altLang="en-US" sz="2800" dirty="0">
                <a:highlight>
                  <a:srgbClr val="00FFFF"/>
                </a:highlight>
              </a:rPr>
              <a:t>语料积累：</a:t>
            </a:r>
            <a:r>
              <a:rPr lang="en-US" altLang="zh-CN" sz="2800" dirty="0">
                <a:highlight>
                  <a:srgbClr val="00FFFF"/>
                </a:highlight>
              </a:rPr>
              <a:t>《</a:t>
            </a:r>
            <a:r>
              <a:rPr lang="zh-CN" altLang="en-US" sz="2800" dirty="0">
                <a:highlight>
                  <a:srgbClr val="00FFFF"/>
                </a:highlight>
              </a:rPr>
              <a:t>海上钢琴师</a:t>
            </a:r>
            <a:r>
              <a:rPr lang="en-US" altLang="zh-CN" sz="2800" dirty="0">
                <a:highlight>
                  <a:srgbClr val="00FFFF"/>
                </a:highlight>
              </a:rPr>
              <a:t>》</a:t>
            </a:r>
            <a:r>
              <a:rPr lang="zh-CN" altLang="en-US" sz="2800" dirty="0"/>
              <a:t>斗琴</a:t>
            </a:r>
            <a:r>
              <a:rPr lang="zh-CN" altLang="en-US" sz="2800" dirty="0">
                <a:highlight>
                  <a:srgbClr val="FFFF00"/>
                </a:highlight>
              </a:rPr>
              <a:t>观众</a:t>
            </a:r>
            <a:r>
              <a:rPr lang="zh-CN" altLang="en-US" sz="2800" dirty="0"/>
              <a:t>的反映</a:t>
            </a:r>
            <a:endParaRPr lang="zh-CN" altLang="en-US" sz="2800" dirty="0"/>
          </a:p>
        </p:txBody>
      </p:sp>
      <p:sp>
        <p:nvSpPr>
          <p:cNvPr id="3" name="内容占位符 2"/>
          <p:cNvSpPr>
            <a:spLocks noGrp="1"/>
          </p:cNvSpPr>
          <p:nvPr>
            <p:ph idx="1"/>
          </p:nvPr>
        </p:nvSpPr>
        <p:spPr>
          <a:xfrm>
            <a:off x="76656" y="711808"/>
            <a:ext cx="9603938" cy="6075011"/>
          </a:xfrm>
          <a:solidFill>
            <a:schemeClr val="bg2"/>
          </a:solidFill>
        </p:spPr>
        <p:txBody>
          <a:bodyPr>
            <a:normAutofit fontScale="92500" lnSpcReduction="20000"/>
          </a:bodyPr>
          <a:lstStyle/>
          <a:p>
            <a:r>
              <a:rPr lang="en-US" altLang="zh-CN" dirty="0"/>
              <a:t>  People held their breath, greedily devouring the notes, dumbfounded, like a bunch of super idiots. Everyone remained silent. After that final super chord that seemed to be played by a hundred hands, the piano seemed on the verge of bursting at any moment, yet there was still not a sound. In this maddening silence, 1900 stood up, picked up the cigarette butt, leaned forward over the keyboard, and pressed it against the strings. There was a hissing sound. When the cigarette butt was pulled out, it was already on fire. It was burning beautifully. 1900 held it in his hand as if it were a candle. He didn't smoke and didn't know how to hold a cigarette butt with his fingers. He walked a few steps to Jerry Roll Morton and handed him the cigarette, saying, "You smoke. I don't know how." Only then did people wake up from the magic and burst into screams and applause, going crazy. I don't know. I've never seen such a scene. In the shouts, everyone wanted to touch 1900, like in a brothel, in chaos. And I saw him, Jerry Roll Morton, in the middle of it, nervously smoking that unlucky cigarette, trying to find a suitable expression but couldn't. </a:t>
            </a:r>
            <a:endParaRPr lang="zh-CN" altLang="en-US" dirty="0"/>
          </a:p>
        </p:txBody>
      </p:sp>
      <p:pic>
        <p:nvPicPr>
          <p:cNvPr id="4" name="图片 3"/>
          <p:cNvPicPr>
            <a:picLocks noChangeAspect="1"/>
          </p:cNvPicPr>
          <p:nvPr/>
        </p:nvPicPr>
        <p:blipFill>
          <a:blip r:embed="rId1"/>
          <a:stretch>
            <a:fillRect/>
          </a:stretch>
        </p:blipFill>
        <p:spPr>
          <a:xfrm>
            <a:off x="9839382" y="4756451"/>
            <a:ext cx="2275962" cy="1280229"/>
          </a:xfrm>
          <a:prstGeom prst="rect">
            <a:avLst/>
          </a:prstGeom>
        </p:spPr>
      </p:pic>
      <p:sp>
        <p:nvSpPr>
          <p:cNvPr id="6" name="文本框 5"/>
          <p:cNvSpPr txBox="1"/>
          <p:nvPr/>
        </p:nvSpPr>
        <p:spPr>
          <a:xfrm>
            <a:off x="4878625" y="6092936"/>
            <a:ext cx="4626754" cy="369332"/>
          </a:xfrm>
          <a:prstGeom prst="rect">
            <a:avLst/>
          </a:prstGeom>
          <a:solidFill>
            <a:srgbClr val="FFC000"/>
          </a:solidFill>
        </p:spPr>
        <p:txBody>
          <a:bodyPr wrap="square">
            <a:spAutoFit/>
          </a:bodyPr>
          <a:lstStyle/>
          <a:p>
            <a:r>
              <a:rPr lang="zh-CN" altLang="en-US" dirty="0"/>
              <a:t>采用侧面描写：次要人物和环境烘托手法 </a:t>
            </a:r>
            <a:endParaRPr lang="zh-CN" altLang="en-US" dirty="0"/>
          </a:p>
        </p:txBody>
      </p:sp>
      <p:pic>
        <p:nvPicPr>
          <p:cNvPr id="7" name="图片 6"/>
          <p:cNvPicPr>
            <a:picLocks noChangeAspect="1"/>
          </p:cNvPicPr>
          <p:nvPr/>
        </p:nvPicPr>
        <p:blipFill>
          <a:blip r:embed="rId2"/>
          <a:stretch>
            <a:fillRect/>
          </a:stretch>
        </p:blipFill>
        <p:spPr>
          <a:xfrm>
            <a:off x="9943416" y="612698"/>
            <a:ext cx="1956160" cy="1140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263" y="71181"/>
            <a:ext cx="8935933" cy="476365"/>
          </a:xfrm>
          <a:solidFill>
            <a:schemeClr val="accent1">
              <a:lumMod val="20000"/>
              <a:lumOff val="80000"/>
            </a:schemeClr>
          </a:solidFill>
        </p:spPr>
        <p:txBody>
          <a:bodyPr>
            <a:noAutofit/>
          </a:bodyPr>
          <a:lstStyle/>
          <a:p>
            <a:r>
              <a:rPr lang="zh-CN" altLang="en-US" sz="2000" dirty="0">
                <a:highlight>
                  <a:srgbClr val="00FFFF"/>
                </a:highlight>
              </a:rPr>
              <a:t>语料积累：</a:t>
            </a:r>
            <a:r>
              <a:rPr lang="en-US" altLang="zh-CN" sz="2000" b="1" dirty="0"/>
              <a:t>《</a:t>
            </a:r>
            <a:r>
              <a:rPr lang="zh-CN" altLang="en-US" sz="2000" b="1" dirty="0"/>
              <a:t>了不起的盖茨比</a:t>
            </a:r>
            <a:r>
              <a:rPr lang="en-US" altLang="zh-CN" sz="2000" b="1" dirty="0"/>
              <a:t>》</a:t>
            </a:r>
            <a:r>
              <a:rPr lang="zh-CN" altLang="en-US" sz="2000" b="1" dirty="0">
                <a:highlight>
                  <a:srgbClr val="FFFF00"/>
                </a:highlight>
              </a:rPr>
              <a:t>记者</a:t>
            </a:r>
            <a:r>
              <a:rPr lang="zh-CN" altLang="en-US" sz="2000" b="1" dirty="0"/>
              <a:t>蜂拥而至采访盖茨比的场景</a:t>
            </a:r>
            <a:endParaRPr lang="zh-CN" altLang="en-US" sz="2000" b="1" dirty="0"/>
          </a:p>
        </p:txBody>
      </p:sp>
      <p:sp>
        <p:nvSpPr>
          <p:cNvPr id="3" name="内容占位符 2"/>
          <p:cNvSpPr>
            <a:spLocks noGrp="1"/>
          </p:cNvSpPr>
          <p:nvPr>
            <p:ph idx="1"/>
          </p:nvPr>
        </p:nvSpPr>
        <p:spPr>
          <a:xfrm>
            <a:off x="76656" y="711808"/>
            <a:ext cx="9603938" cy="6075011"/>
          </a:xfrm>
          <a:solidFill>
            <a:schemeClr val="bg2"/>
          </a:solidFill>
        </p:spPr>
        <p:txBody>
          <a:bodyPr>
            <a:normAutofit/>
          </a:bodyPr>
          <a:lstStyle/>
          <a:p>
            <a:r>
              <a:rPr lang="en-US" altLang="zh-CN" dirty="0"/>
              <a:t>  One day in the morning, an ambitious young journalist came all the way from New York to interview Gatsby. As Gatsby appeared in his luxurious mansion, the journalists swarmed around him like bees. They held up their notebooks and pencils, eager to get the first-hand news. "Mr. Gatsby, how did you achieve such great success?" one journalist asked. "What's your next plan?" another one shouted. "What's your opinion on the current political situation?" the third one inquired. Gatsby smiled, answering the journalists' questions calmly and confidently. His voice was steady and every word seemed to be a well-considered golden saying. The flashlights kept flashing, illuminating his handsome face and confident smile. He became the focus of the whole scene and everyone's eyes were fixed on him.</a:t>
            </a:r>
            <a:endParaRPr lang="zh-CN" altLang="en-US" dirty="0"/>
          </a:p>
        </p:txBody>
      </p:sp>
      <p:sp>
        <p:nvSpPr>
          <p:cNvPr id="6" name="文本框 5"/>
          <p:cNvSpPr txBox="1"/>
          <p:nvPr/>
        </p:nvSpPr>
        <p:spPr>
          <a:xfrm>
            <a:off x="4878625" y="6092936"/>
            <a:ext cx="4626754" cy="369332"/>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采用侧面描写：次要人物和环境烘托手法 </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pic>
        <p:nvPicPr>
          <p:cNvPr id="5" name="图片 4"/>
          <p:cNvPicPr>
            <a:picLocks noChangeAspect="1"/>
          </p:cNvPicPr>
          <p:nvPr/>
        </p:nvPicPr>
        <p:blipFill>
          <a:blip r:embed="rId1"/>
          <a:stretch>
            <a:fillRect/>
          </a:stretch>
        </p:blipFill>
        <p:spPr>
          <a:xfrm>
            <a:off x="9954366" y="4970208"/>
            <a:ext cx="1858002" cy="13935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8527" y="164262"/>
            <a:ext cx="11350606" cy="6493883"/>
          </a:xfrm>
          <a:solidFill>
            <a:schemeClr val="bg2"/>
          </a:solidFill>
        </p:spPr>
        <p:txBody>
          <a:bodyPr>
            <a:normAutofit fontScale="92500" lnSpcReduction="20000"/>
          </a:bodyPr>
          <a:lstStyle/>
          <a:p>
            <a:r>
              <a:rPr lang="zh-CN" altLang="en-US" dirty="0">
                <a:highlight>
                  <a:srgbClr val="FFFF00"/>
                </a:highlight>
              </a:rPr>
              <a:t>观众热烈反应</a:t>
            </a:r>
            <a:endParaRPr lang="zh-CN" altLang="en-US" dirty="0">
              <a:highlight>
                <a:srgbClr val="FFFF00"/>
              </a:highlight>
            </a:endParaRPr>
          </a:p>
          <a:p>
            <a:r>
              <a:rPr lang="en-US" altLang="zh-CN" dirty="0"/>
              <a:t>The audience erupted into thunderous applause and cheers, their excitement filling every corner of the venue.</a:t>
            </a:r>
            <a:endParaRPr lang="en-US" altLang="zh-CN" dirty="0"/>
          </a:p>
          <a:p>
            <a:r>
              <a:rPr lang="zh-CN" altLang="en-US" dirty="0"/>
              <a:t>观众爆发出雷鸣般的掌声和欢呼声，他们的兴奋之情充斥着场地的每一个角落。</a:t>
            </a:r>
            <a:endParaRPr lang="zh-CN" altLang="en-US" dirty="0"/>
          </a:p>
          <a:p>
            <a:r>
              <a:rPr lang="en-US" altLang="zh-CN" dirty="0"/>
              <a:t>People in the audience were on their feet, whistling, shouting, and clapping vigorously, showing their enthusiastic support.</a:t>
            </a:r>
            <a:endParaRPr lang="en-US" altLang="zh-CN" dirty="0"/>
          </a:p>
          <a:p>
            <a:r>
              <a:rPr lang="zh-CN" altLang="en-US" dirty="0"/>
              <a:t>观众们站起身来，吹着口哨、大声呼喊并用力鼓掌，展现出他们热烈的支持。</a:t>
            </a:r>
            <a:endParaRPr lang="zh-CN" altLang="en-US" dirty="0"/>
          </a:p>
          <a:p>
            <a:r>
              <a:rPr lang="en-US" altLang="zh-CN" dirty="0"/>
              <a:t>The performance was met with a rapturous reception as the audience couldn't contain their joy, cheering loudly and waving their hands in the air.</a:t>
            </a:r>
            <a:endParaRPr lang="en-US" altLang="zh-CN" dirty="0"/>
          </a:p>
          <a:p>
            <a:r>
              <a:rPr lang="zh-CN" altLang="en-US" dirty="0"/>
              <a:t>这场表演受到了狂热的欢迎，观众们抑制不住喜悦，大声欢呼并在空中挥舞着手。</a:t>
            </a:r>
            <a:endParaRPr lang="zh-CN" altLang="en-US" dirty="0"/>
          </a:p>
          <a:p>
            <a:r>
              <a:rPr lang="en-US" altLang="zh-CN" dirty="0"/>
              <a:t>The auditorium resounded with the audience's exuberant roars of approval, creating an electrifying atmosphere.</a:t>
            </a:r>
            <a:endParaRPr lang="en-US" altLang="zh-CN" dirty="0"/>
          </a:p>
          <a:p>
            <a:r>
              <a:rPr lang="zh-CN" altLang="en-US" dirty="0"/>
              <a:t>礼堂里回荡着观众们兴高采烈的赞许声，营造出激动人心的氛围。</a:t>
            </a:r>
            <a:endParaRPr lang="zh-CN" altLang="en-US" dirty="0"/>
          </a:p>
          <a:p>
            <a:r>
              <a:rPr lang="en-US" altLang="zh-CN" dirty="0"/>
              <a:t>The audience showered the stage with a storm of applause, expressing their whole - hearted appreciation for the show.</a:t>
            </a:r>
            <a:endParaRPr lang="en-US" altLang="zh-CN" dirty="0"/>
          </a:p>
          <a:p>
            <a:r>
              <a:rPr lang="zh-CN" altLang="en-US" dirty="0"/>
              <a:t>观众向舞台报以暴风雨般的掌声，表达他们对这场演出全心全意的赞赏 。</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74921" y="1084346"/>
            <a:ext cx="5684655" cy="1560704"/>
          </a:xfrm>
          <a:solidFill>
            <a:schemeClr val="tx1"/>
          </a:solidFill>
        </p:spPr>
        <p:txBody>
          <a:bodyPr>
            <a:normAutofit fontScale="90000"/>
          </a:bodyPr>
          <a:lstStyle/>
          <a:p>
            <a:r>
              <a:rPr lang="zh-CN" altLang="en-US" dirty="0">
                <a:solidFill>
                  <a:schemeClr val="accent4">
                    <a:lumMod val="75000"/>
                  </a:schemeClr>
                </a:solidFill>
                <a:ea typeface="微软简隶书" pitchFamily="2" charset="-122"/>
              </a:rPr>
              <a:t>宁波九校高二期末读后续写</a:t>
            </a:r>
            <a:endParaRPr lang="zh-CN" altLang="en-US" dirty="0">
              <a:solidFill>
                <a:schemeClr val="accent4">
                  <a:lumMod val="75000"/>
                </a:schemeClr>
              </a:solidFill>
              <a:ea typeface="微软简隶书" pitchFamily="2" charset="-122"/>
            </a:endParaRPr>
          </a:p>
        </p:txBody>
      </p:sp>
      <p:sp>
        <p:nvSpPr>
          <p:cNvPr id="3" name="副标题 2"/>
          <p:cNvSpPr>
            <a:spLocks noGrp="1"/>
          </p:cNvSpPr>
          <p:nvPr>
            <p:ph type="subTitle" idx="1"/>
          </p:nvPr>
        </p:nvSpPr>
        <p:spPr>
          <a:xfrm>
            <a:off x="1160680" y="3175024"/>
            <a:ext cx="4425988" cy="708818"/>
          </a:xfrm>
          <a:solidFill>
            <a:schemeClr val="accent3">
              <a:lumMod val="20000"/>
              <a:lumOff val="80000"/>
            </a:schemeClr>
          </a:solidFill>
        </p:spPr>
        <p:txBody>
          <a:bodyPr>
            <a:normAutofit lnSpcReduction="10000"/>
          </a:bodyPr>
          <a:lstStyle/>
          <a:p>
            <a:r>
              <a:rPr lang="en-US" altLang="zh-CN" sz="4800" i="1" dirty="0">
                <a:solidFill>
                  <a:srgbClr val="7030A0"/>
                </a:solidFill>
                <a:latin typeface="Times New Roman" panose="02020603050405020304" pitchFamily="18" charset="0"/>
                <a:cs typeface="Times New Roman" panose="02020603050405020304" pitchFamily="18" charset="0"/>
              </a:rPr>
              <a:t>Dream Goes On</a:t>
            </a:r>
            <a:endParaRPr lang="zh-CN" altLang="en-US" sz="4800" i="1" dirty="0">
              <a:solidFill>
                <a:srgbClr val="7030A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srcRect b="8902"/>
          <a:stretch>
            <a:fillRect/>
          </a:stretch>
        </p:blipFill>
        <p:spPr>
          <a:xfrm>
            <a:off x="6495022" y="862329"/>
            <a:ext cx="3633417" cy="3309963"/>
          </a:xfrm>
          <a:prstGeom prst="rect">
            <a:avLst/>
          </a:prstGeom>
        </p:spPr>
      </p:pic>
      <p:pic>
        <p:nvPicPr>
          <p:cNvPr id="7" name="图片 6"/>
          <p:cNvPicPr>
            <a:picLocks noChangeAspect="1"/>
          </p:cNvPicPr>
          <p:nvPr/>
        </p:nvPicPr>
        <p:blipFill>
          <a:blip r:embed="rId2"/>
          <a:srcRect b="13054"/>
          <a:stretch>
            <a:fillRect/>
          </a:stretch>
        </p:blipFill>
        <p:spPr>
          <a:xfrm>
            <a:off x="8311730" y="3475996"/>
            <a:ext cx="2943510" cy="2559268"/>
          </a:xfrm>
          <a:prstGeom prst="rect">
            <a:avLst/>
          </a:prstGeom>
        </p:spPr>
      </p:pic>
      <p:sp>
        <p:nvSpPr>
          <p:cNvPr id="8" name="文本框 7"/>
          <p:cNvSpPr txBox="1"/>
          <p:nvPr/>
        </p:nvSpPr>
        <p:spPr>
          <a:xfrm>
            <a:off x="4288783" y="5512044"/>
            <a:ext cx="2343123" cy="523220"/>
          </a:xfrm>
          <a:prstGeom prst="rect">
            <a:avLst/>
          </a:prstGeom>
          <a:solidFill>
            <a:schemeClr val="accent5">
              <a:lumMod val="20000"/>
              <a:lumOff val="80000"/>
            </a:schemeClr>
          </a:solidFill>
        </p:spPr>
        <p:txBody>
          <a:bodyPr wrap="square">
            <a:spAutoFit/>
          </a:bodyPr>
          <a:lstStyle/>
          <a:p>
            <a:pPr algn="ctr"/>
            <a:r>
              <a:rPr lang="en-US" altLang="zh-CN" sz="2800" dirty="0"/>
              <a:t>Judyliu</a:t>
            </a:r>
            <a:endParaRPr lang="zh-CN" altLang="en-US" sz="2800" dirty="0"/>
          </a:p>
        </p:txBody>
      </p:sp>
      <p:pic>
        <p:nvPicPr>
          <p:cNvPr id="9" name="图片 8"/>
          <p:cNvPicPr>
            <a:picLocks noChangeAspect="1"/>
          </p:cNvPicPr>
          <p:nvPr/>
        </p:nvPicPr>
        <p:blipFill>
          <a:blip r:embed="rId3"/>
          <a:stretch>
            <a:fillRect/>
          </a:stretch>
        </p:blipFill>
        <p:spPr>
          <a:xfrm>
            <a:off x="514691" y="65522"/>
            <a:ext cx="8242506" cy="920576"/>
          </a:xfrm>
          <a:prstGeom prst="rect">
            <a:avLst/>
          </a:prstGeom>
        </p:spPr>
      </p:pic>
      <p:sp>
        <p:nvSpPr>
          <p:cNvPr id="10" name="文本框 9"/>
          <p:cNvSpPr txBox="1"/>
          <p:nvPr/>
        </p:nvSpPr>
        <p:spPr>
          <a:xfrm>
            <a:off x="810366" y="4162736"/>
            <a:ext cx="5684655" cy="1200329"/>
          </a:xfrm>
          <a:prstGeom prst="rect">
            <a:avLst/>
          </a:prstGeom>
          <a:solidFill>
            <a:schemeClr val="accent6">
              <a:lumMod val="20000"/>
              <a:lumOff val="80000"/>
            </a:schemeClr>
          </a:solidFill>
        </p:spPr>
        <p:txBody>
          <a:bodyPr wrap="square">
            <a:spAutoFit/>
          </a:bodyPr>
          <a:lstStyle/>
          <a:p>
            <a:pPr algn="ctr"/>
            <a:r>
              <a:rPr lang="zh-CN" altLang="en-US" sz="3600" dirty="0">
                <a:latin typeface="方正北魏楷书简体" panose="03000509000000000000" pitchFamily="65" charset="-122"/>
                <a:ea typeface="方正北魏楷书简体" panose="03000509000000000000" pitchFamily="65" charset="-122"/>
              </a:rPr>
              <a:t>采用</a:t>
            </a:r>
            <a:r>
              <a:rPr lang="zh-CN" altLang="en-US" sz="3600" dirty="0">
                <a:highlight>
                  <a:srgbClr val="FFFF00"/>
                </a:highlight>
                <a:latin typeface="方正北魏楷书简体" panose="03000509000000000000" pitchFamily="65" charset="-122"/>
                <a:ea typeface="方正北魏楷书简体" panose="03000509000000000000" pitchFamily="65" charset="-122"/>
              </a:rPr>
              <a:t>侧面描写</a:t>
            </a:r>
            <a:r>
              <a:rPr lang="zh-CN" altLang="en-US" sz="3600" dirty="0">
                <a:latin typeface="方正北魏楷书简体" panose="03000509000000000000" pitchFamily="65" charset="-122"/>
                <a:ea typeface="方正北魏楷书简体" panose="03000509000000000000" pitchFamily="65" charset="-122"/>
              </a:rPr>
              <a:t>：</a:t>
            </a:r>
            <a:endParaRPr lang="en-US" altLang="zh-CN" sz="3600" dirty="0">
              <a:latin typeface="方正北魏楷书简体" panose="03000509000000000000" pitchFamily="65" charset="-122"/>
              <a:ea typeface="方正北魏楷书简体" panose="03000509000000000000" pitchFamily="65" charset="-122"/>
            </a:endParaRPr>
          </a:p>
          <a:p>
            <a:pPr algn="ctr"/>
            <a:r>
              <a:rPr lang="zh-CN" altLang="en-US" sz="3600" dirty="0">
                <a:latin typeface="方正北魏楷书简体" panose="03000509000000000000" pitchFamily="65" charset="-122"/>
                <a:ea typeface="方正北魏楷书简体" panose="03000509000000000000" pitchFamily="65" charset="-122"/>
              </a:rPr>
              <a:t>次要人物和环境烘托手法                                                                                                                                                         </a:t>
            </a:r>
            <a:endParaRPr lang="zh-CN" altLang="en-US" dirty="0">
              <a:latin typeface="方正北魏楷书简体" panose="03000509000000000000" pitchFamily="65" charset="-122"/>
              <a:ea typeface="方正北魏楷书简体" panose="03000509000000000000" pitchFamily="65"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4723" y="164263"/>
            <a:ext cx="11591526" cy="6559588"/>
          </a:xfrm>
          <a:solidFill>
            <a:schemeClr val="bg2"/>
          </a:solidFill>
        </p:spPr>
        <p:txBody>
          <a:bodyPr>
            <a:normAutofit fontScale="92500" lnSpcReduction="20000"/>
          </a:bodyPr>
          <a:lstStyle/>
          <a:p>
            <a:r>
              <a:rPr lang="zh-CN" altLang="en-US" dirty="0">
                <a:highlight>
                  <a:srgbClr val="FFFF00"/>
                </a:highlight>
              </a:rPr>
              <a:t>观众不喜欢</a:t>
            </a:r>
            <a:endParaRPr lang="zh-CN" altLang="en-US" dirty="0">
              <a:highlight>
                <a:srgbClr val="FFFF00"/>
              </a:highlight>
            </a:endParaRPr>
          </a:p>
          <a:p>
            <a:r>
              <a:rPr lang="en-US" altLang="zh-CN" dirty="0"/>
              <a:t>The audience showed their dissatisfaction by booing loudly and shaking their heads in disappointment.</a:t>
            </a:r>
            <a:endParaRPr lang="en-US" altLang="zh-CN" dirty="0"/>
          </a:p>
          <a:p>
            <a:r>
              <a:rPr lang="zh-CN" altLang="en-US" dirty="0"/>
              <a:t>观众们大声发出嘘声，失望地摇头，以此表达他们的不满。</a:t>
            </a:r>
            <a:endParaRPr lang="zh-CN" altLang="en-US" dirty="0"/>
          </a:p>
          <a:p>
            <a:r>
              <a:rPr lang="en-US" altLang="zh-CN" dirty="0"/>
              <a:t>There were scattered boos and disgruntled murmurs from the audience as they clearly did not enjoy the performance.</a:t>
            </a:r>
            <a:endParaRPr lang="en-US" altLang="zh-CN" dirty="0"/>
          </a:p>
          <a:p>
            <a:r>
              <a:rPr lang="zh-CN" altLang="en-US" dirty="0"/>
              <a:t>观众中传来零星的嘘声和不满的低语，显然他们不喜欢这场表演。</a:t>
            </a:r>
            <a:endParaRPr lang="zh-CN" altLang="en-US" dirty="0"/>
          </a:p>
          <a:p>
            <a:r>
              <a:rPr lang="en-US" altLang="zh-CN" dirty="0"/>
              <a:t>The audience's lack of enthusiasm was palpable, with many sitting in silence, unresponsive to the show on stage.</a:t>
            </a:r>
            <a:endParaRPr lang="en-US" altLang="zh-CN" dirty="0"/>
          </a:p>
          <a:p>
            <a:r>
              <a:rPr lang="zh-CN" altLang="en-US" dirty="0"/>
              <a:t>观众明显缺乏热情，许多人静静地坐着，对舞台上的表演毫无反应。</a:t>
            </a:r>
            <a:endParaRPr lang="zh-CN" altLang="en-US" dirty="0"/>
          </a:p>
          <a:p>
            <a:r>
              <a:rPr lang="en-US" altLang="zh-CN" dirty="0"/>
              <a:t>People in the audience wore expressions of boredom and started leaving their seats one by one, indicating their disinterest.</a:t>
            </a:r>
            <a:endParaRPr lang="en-US" altLang="zh-CN" dirty="0"/>
          </a:p>
          <a:p>
            <a:r>
              <a:rPr lang="zh-CN" altLang="en-US" dirty="0"/>
              <a:t>观众们面露厌烦之色，开始一个接一个地离开座位，表明他们毫无兴趣。</a:t>
            </a:r>
            <a:endParaRPr lang="zh-CN" altLang="en-US" dirty="0"/>
          </a:p>
          <a:p>
            <a:r>
              <a:rPr lang="en-US" altLang="zh-CN" dirty="0"/>
              <a:t>The performance failed to resonate with the audience, who expressed their discontent through frowns and restless shifting in their seats.</a:t>
            </a:r>
            <a:endParaRPr lang="en-US" altLang="zh-CN" dirty="0"/>
          </a:p>
          <a:p>
            <a:r>
              <a:rPr lang="zh-CN" altLang="en-US" dirty="0"/>
              <a:t>这场表演未能引起观众的共鸣，他们通过皱眉和在座位上不安地挪动来表达不满 。</a:t>
            </a:r>
            <a:endParaRPr lang="zh-CN" altLang="en-US" dirty="0"/>
          </a:p>
          <a:p>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新建文件夹 (3)\875869dd1e15439副本.jpg"/>
          <p:cNvPicPr>
            <a:picLocks noChangeAspect="1" noChangeArrowheads="1"/>
          </p:cNvPicPr>
          <p:nvPr/>
        </p:nvPicPr>
        <p:blipFill>
          <a:blip r:embed="rId1" cstate="print"/>
          <a:srcRect/>
          <a:stretch>
            <a:fillRect/>
          </a:stretch>
        </p:blipFill>
        <p:spPr bwMode="auto">
          <a:xfrm>
            <a:off x="823" y="-4231"/>
            <a:ext cx="12188238" cy="6862231"/>
          </a:xfrm>
          <a:prstGeom prst="rect">
            <a:avLst/>
          </a:prstGeom>
          <a:noFill/>
        </p:spPr>
      </p:pic>
      <p:sp>
        <p:nvSpPr>
          <p:cNvPr id="11" name="TextBox 26"/>
          <p:cNvSpPr txBox="1"/>
          <p:nvPr/>
        </p:nvSpPr>
        <p:spPr>
          <a:xfrm>
            <a:off x="5325841" y="1634932"/>
            <a:ext cx="4323043" cy="912879"/>
          </a:xfrm>
          <a:prstGeom prst="rect">
            <a:avLst/>
          </a:prstGeom>
          <a:noFill/>
        </p:spPr>
        <p:txBody>
          <a:bodyPr wrap="square" rtlCol="0">
            <a:spAutoFit/>
          </a:bodyPr>
          <a:lstStyle/>
          <a:p>
            <a:pPr marL="0" marR="0" lvl="0" indent="0" algn="l" defTabSz="1218565" rtl="0" eaLnBrk="1" fontAlgn="base" latinLnBrk="0" hangingPunct="1">
              <a:lnSpc>
                <a:spcPct val="100000"/>
              </a:lnSpc>
              <a:spcBef>
                <a:spcPct val="0"/>
              </a:spcBef>
              <a:spcAft>
                <a:spcPct val="0"/>
              </a:spcAft>
              <a:buClrTx/>
              <a:buSzTx/>
              <a:buFontTx/>
              <a:buNone/>
              <a:defRPr/>
            </a:pPr>
            <a:r>
              <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感谢聆听</a:t>
            </a:r>
            <a:endPar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6975"/>
          <a:stretch>
            <a:fillRect/>
          </a:stretch>
        </p:blipFill>
        <p:spPr>
          <a:xfrm>
            <a:off x="4642862" y="2828261"/>
            <a:ext cx="3840427" cy="3572537"/>
          </a:xfrm>
          <a:prstGeom prst="rect">
            <a:avLst/>
          </a:prstGeom>
        </p:spPr>
      </p:pic>
    </p:spTree>
  </p:cSld>
  <p:clrMapOvr>
    <a:masterClrMapping/>
  </p:clrMapOvr>
  <p:transition spd="med" advClick="0" advTm="5000">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3"/>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500" autoRev="1" fill="hold">
                                          <p:stCondLst>
                                            <p:cond delay="0"/>
                                          </p:stCondLst>
                                        </p:cTn>
                                        <p:tgtEl>
                                          <p:spTgt spid="11"/>
                                        </p:tgtEl>
                                        <p:attrNameLst>
                                          <p:attrName>ppt_w</p:attrName>
                                        </p:attrNameLst>
                                      </p:cBhvr>
                                    </p:anim>
                                    <p:anim by="(#ppt_w*0.50)" calcmode="lin" valueType="num">
                                      <p:cBhvr>
                                        <p:cTn id="14" dur="500" decel="50000" autoRev="1" fill="hold">
                                          <p:stCondLst>
                                            <p:cond delay="0"/>
                                          </p:stCondLst>
                                        </p:cTn>
                                        <p:tgtEl>
                                          <p:spTgt spid="11"/>
                                        </p:tgtEl>
                                        <p:attrNameLst>
                                          <p:attrName>ppt_x</p:attrName>
                                        </p:attrNameLst>
                                      </p:cBhvr>
                                    </p:anim>
                                    <p:anim from="(-#ppt_h/2)" to="(#ppt_y)" calcmode="lin" valueType="num">
                                      <p:cBhvr>
                                        <p:cTn id="15" dur="1000" fill="hold">
                                          <p:stCondLst>
                                            <p:cond delay="0"/>
                                          </p:stCondLst>
                                        </p:cTn>
                                        <p:tgtEl>
                                          <p:spTgt spid="11"/>
                                        </p:tgtEl>
                                        <p:attrNameLst>
                                          <p:attrName>ppt_y</p:attrName>
                                        </p:attrNameLst>
                                      </p:cBhvr>
                                    </p:anim>
                                    <p:animRot by="21600000">
                                      <p:cBhvr>
                                        <p:cTn id="16"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7576" y="202592"/>
            <a:ext cx="11613428" cy="6411751"/>
          </a:xfrm>
          <a:solidFill>
            <a:schemeClr val="accent3">
              <a:lumMod val="20000"/>
              <a:lumOff val="80000"/>
            </a:schemeClr>
          </a:solidFill>
        </p:spPr>
        <p:txBody>
          <a:bodyPr>
            <a:normAutofit fontScale="77500" lnSpcReduction="20000"/>
          </a:bodyPr>
          <a:lstStyle/>
          <a:p>
            <a:r>
              <a:rPr lang="en-US" altLang="zh-CN" dirty="0"/>
              <a:t>  I spent 15 years trying to make it in the music industry. When I was a teenager, I did any odd job to afford time in a recording studio. I knocked at managers’ doors and sent out demo (</a:t>
            </a:r>
            <a:r>
              <a:rPr lang="zh-CN" altLang="en-US" dirty="0"/>
              <a:t>录音样带</a:t>
            </a:r>
            <a:r>
              <a:rPr lang="en-US" altLang="zh-CN" dirty="0"/>
              <a:t>) after demo. but I got nowhere. In 2010, aged 27, I was doing a job in a restaurant when I wrote a song called </a:t>
            </a:r>
            <a:r>
              <a:rPr lang="en-US" altLang="zh-CN" i="1" dirty="0"/>
              <a:t>Dream Goes On</a:t>
            </a:r>
            <a:r>
              <a:rPr lang="en-US" altLang="zh-CN" dirty="0"/>
              <a:t>. It was a song about never giving up. I just let out all of my frustrations at the keyboard.</a:t>
            </a:r>
            <a:endParaRPr lang="en-US" altLang="zh-CN" dirty="0"/>
          </a:p>
          <a:p>
            <a:r>
              <a:rPr lang="en-US" altLang="zh-CN" dirty="0"/>
              <a:t>  Over the next five years, the music career was never realized but I persisted. Then, in 2019, I uploaded Dream Goes On to a music-sharing website. I just wanted someone to notice my music.</a:t>
            </a:r>
            <a:endParaRPr lang="en-US" altLang="zh-CN" dirty="0"/>
          </a:p>
          <a:p>
            <a:r>
              <a:rPr lang="en-US" altLang="zh-CN" dirty="0"/>
              <a:t>   Later that year, I received an email out of the blue(</a:t>
            </a:r>
            <a:r>
              <a:rPr lang="zh-CN" altLang="en-US" dirty="0"/>
              <a:t>突然地</a:t>
            </a:r>
            <a:r>
              <a:rPr lang="en-US" altLang="zh-CN" dirty="0"/>
              <a:t>) from Music World from South Korea requesting a license for the song. They had chosen my song from the millions on the music-sharing website for a theme tune for one of their shows. I was amazed and negotiated a contract for $5,000 for the use of the song and signed up straight away. I was pretty excited, but didn't think anything more would come of it so I focused on my job in the restaurant</a:t>
            </a:r>
            <a:endParaRPr lang="en-US" altLang="zh-CN" dirty="0"/>
          </a:p>
          <a:p>
            <a:r>
              <a:rPr lang="en-US" altLang="zh-CN" dirty="0"/>
              <a:t>   This February, Music World organized a musical festival in Seoul and my song Dream Goes On was also chosen as the theme tune for the festival. I watched on YouTube as my song was being played to a huge crowd of people. It was amazing.</a:t>
            </a:r>
            <a:endParaRPr lang="en-US" altLang="zh-CN" dirty="0"/>
          </a:p>
          <a:p>
            <a:r>
              <a:rPr lang="en-US" altLang="zh-CN" dirty="0"/>
              <a:t>   After three days of the festival, I was contacted by Music World and they asked if I'd like to go to Seoul to sing Dream Goes On in a concert, They flew me out there the next day. I was welcomed like a celebrity.-everyone I met thought I was a big name in England. I had to tell them that I wasn't a pop star.</a:t>
            </a:r>
            <a:endParaRPr lang="en-US" altLang="zh-CN" dirty="0"/>
          </a:p>
          <a:p>
            <a:r>
              <a:rPr lang="en-US" altLang="zh-CN" dirty="0"/>
              <a:t>P1 :I had never performed the song live, and hadn't been on stage for years.</a:t>
            </a:r>
            <a:endParaRPr lang="en-US" altLang="zh-CN" dirty="0"/>
          </a:p>
          <a:p>
            <a:r>
              <a:rPr lang="en-US" altLang="zh-CN" dirty="0"/>
              <a:t>P 2:After the concert, I had photographers and journalists battling to interview me.										</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287036" y="639731"/>
          <a:ext cx="11617928" cy="6007504"/>
        </p:xfrm>
        <a:graphic>
          <a:graphicData uri="http://schemas.openxmlformats.org/drawingml/2006/table">
            <a:tbl>
              <a:tblPr firstRow="1" bandRow="1">
                <a:tableStyleId>{5C22544A-7EE6-4342-B048-85BDC9FD1C3A}</a:tableStyleId>
              </a:tblPr>
              <a:tblGrid>
                <a:gridCol w="1396205"/>
                <a:gridCol w="10221723"/>
              </a:tblGrid>
              <a:tr h="730904">
                <a:tc>
                  <a:txBody>
                    <a:bodyPr/>
                    <a:lstStyle/>
                    <a:p>
                      <a:r>
                        <a:rPr lang="en-US" altLang="zh-CN" sz="2400" dirty="0"/>
                        <a:t>Time</a:t>
                      </a:r>
                      <a:endParaRPr lang="en-US" altLang="zh-CN" sz="2400" dirty="0"/>
                    </a:p>
                    <a:p>
                      <a:endParaRPr lang="zh-CN" altLang="en-US" sz="2400" dirty="0"/>
                    </a:p>
                  </a:txBody>
                  <a:tcPr/>
                </a:tc>
                <a:tc>
                  <a:txBody>
                    <a:bodyPr/>
                    <a:lstStyle/>
                    <a:p>
                      <a:r>
                        <a:rPr lang="en-US" altLang="zh-CN" sz="2400" dirty="0"/>
                        <a:t>This February: Music World organized a musical festival in Seoul; the author was invited to sing in a concert</a:t>
                      </a:r>
                      <a:endParaRPr lang="zh-CN" altLang="en-US" sz="2400" dirty="0"/>
                    </a:p>
                  </a:txBody>
                  <a:tcPr/>
                </a:tc>
              </a:tr>
              <a:tr h="622622">
                <a:tc>
                  <a:txBody>
                    <a:bodyPr/>
                    <a:lstStyle/>
                    <a:p>
                      <a:r>
                        <a:rPr lang="en-US" altLang="zh-CN" sz="2000" dirty="0"/>
                        <a:t>Place</a:t>
                      </a:r>
                      <a:endParaRPr lang="zh-CN" altLang="en-US" sz="2000" dirty="0"/>
                    </a:p>
                  </a:txBody>
                  <a:tcPr/>
                </a:tc>
                <a:tc>
                  <a:txBody>
                    <a:bodyPr/>
                    <a:lstStyle/>
                    <a:p>
                      <a:r>
                        <a:rPr lang="en-US" altLang="zh-CN" sz="2000" dirty="0"/>
                        <a:t>P1:South Korea (</a:t>
                      </a:r>
                      <a:r>
                        <a:rPr lang="en-US" altLang="zh-CN" sz="2000" dirty="0">
                          <a:highlight>
                            <a:srgbClr val="FFFF00"/>
                          </a:highlight>
                        </a:rPr>
                        <a:t>Seoul</a:t>
                      </a:r>
                      <a:r>
                        <a:rPr lang="en-US" altLang="zh-CN" sz="2000" dirty="0"/>
                        <a:t> for the musical festival and concert)</a:t>
                      </a:r>
                      <a:endParaRPr lang="en-US" altLang="zh-CN" sz="2000" dirty="0"/>
                    </a:p>
                    <a:p>
                      <a:r>
                        <a:rPr lang="en-US" altLang="zh-CN" sz="2000" dirty="0"/>
                        <a:t>P2: not specified</a:t>
                      </a:r>
                      <a:endParaRPr lang="en-US" altLang="zh-CN" sz="2000" dirty="0"/>
                    </a:p>
                  </a:txBody>
                  <a:tcPr/>
                </a:tc>
              </a:tr>
              <a:tr h="351917">
                <a:tc>
                  <a:txBody>
                    <a:bodyPr/>
                    <a:lstStyle/>
                    <a:p>
                      <a:r>
                        <a:rPr lang="en-US" altLang="zh-CN" sz="2000" dirty="0"/>
                        <a:t>Characters</a:t>
                      </a:r>
                      <a:endParaRPr lang="zh-CN" alt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dirty="0"/>
                        <a:t>The author (a musician trying to make it in the music industry)</a:t>
                      </a:r>
                      <a:r>
                        <a:rPr lang="zh-CN" altLang="en-US" sz="2000" dirty="0"/>
                        <a:t>，</a:t>
                      </a:r>
                      <a:r>
                        <a:rPr lang="en-US" altLang="zh-CN" sz="2000" dirty="0">
                          <a:highlight>
                            <a:srgbClr val="FFFF00"/>
                          </a:highlight>
                        </a:rPr>
                        <a:t>reporters, audience </a:t>
                      </a:r>
                      <a:endParaRPr lang="zh-CN" altLang="en-US" sz="2000" dirty="0">
                        <a:highlight>
                          <a:srgbClr val="FFFF00"/>
                        </a:highlight>
                      </a:endParaRPr>
                    </a:p>
                  </a:txBody>
                  <a:tcPr/>
                </a:tc>
              </a:tr>
              <a:tr h="622622">
                <a:tc>
                  <a:txBody>
                    <a:bodyPr/>
                    <a:lstStyle/>
                    <a:p>
                      <a:r>
                        <a:rPr lang="en-US" altLang="zh-CN" sz="2000" dirty="0"/>
                        <a:t>Main plots</a:t>
                      </a:r>
                      <a:endParaRPr lang="zh-CN" altLang="en-US" sz="2000" dirty="0"/>
                    </a:p>
                  </a:txBody>
                  <a:tcPr/>
                </a:tc>
                <a:tc>
                  <a:txBody>
                    <a:bodyPr/>
                    <a:lstStyle/>
                    <a:p>
                      <a:r>
                        <a:rPr lang="en-US" altLang="zh-CN" sz="2000" dirty="0"/>
                        <a:t>The author spent 15 years struggling in the music industry without success, but then suddenly got opportunities from a foreign company after uploading a song online.</a:t>
                      </a:r>
                      <a:endParaRPr lang="zh-CN" altLang="en-US" sz="2000" dirty="0"/>
                    </a:p>
                  </a:txBody>
                  <a:tcPr/>
                </a:tc>
              </a:tr>
              <a:tr h="1976147">
                <a:tc>
                  <a:txBody>
                    <a:bodyPr/>
                    <a:lstStyle/>
                    <a:p>
                      <a:r>
                        <a:rPr lang="en-US" altLang="zh-CN" sz="2000" dirty="0"/>
                        <a:t>Emotional Line:</a:t>
                      </a:r>
                      <a:endParaRPr lang="zh-CN" altLang="en-US" sz="2000" dirty="0"/>
                    </a:p>
                  </a:txBody>
                  <a:tcPr/>
                </a:tc>
                <a:tc>
                  <a:txBody>
                    <a:bodyPr/>
                    <a:lstStyle/>
                    <a:p>
                      <a:r>
                        <a:rPr lang="en-US" altLang="zh-CN" sz="2000" dirty="0">
                          <a:solidFill>
                            <a:srgbClr val="7030A0"/>
                          </a:solidFill>
                        </a:rPr>
                        <a:t>Frustration</a:t>
                      </a:r>
                      <a:r>
                        <a:rPr lang="en-US" altLang="zh-CN" sz="2000" dirty="0"/>
                        <a:t>: Spent 15 years trying to make it in the music industry but got nowhere.</a:t>
                      </a:r>
                      <a:endParaRPr lang="en-US" altLang="zh-CN" sz="2000" dirty="0"/>
                    </a:p>
                    <a:p>
                      <a:r>
                        <a:rPr lang="en-US" altLang="zh-CN" sz="2000" dirty="0">
                          <a:solidFill>
                            <a:srgbClr val="7030A0"/>
                          </a:solidFill>
                        </a:rPr>
                        <a:t>Amazed and excited: </a:t>
                      </a:r>
                      <a:r>
                        <a:rPr lang="en-US" altLang="zh-CN" sz="2000" dirty="0"/>
                        <a:t>When receiving the email from Music World and negotiating the contract.</a:t>
                      </a:r>
                      <a:endParaRPr lang="en-US" altLang="zh-CN" sz="2000" dirty="0"/>
                    </a:p>
                    <a:p>
                      <a:r>
                        <a:rPr lang="en-US" altLang="zh-CN" sz="2000" dirty="0">
                          <a:solidFill>
                            <a:srgbClr val="7030A0"/>
                          </a:solidFill>
                        </a:rPr>
                        <a:t>Surprised</a:t>
                      </a:r>
                      <a:r>
                        <a:rPr lang="en-US" altLang="zh-CN" sz="2000" dirty="0"/>
                        <a:t>: When being invited to Seoul to perform and being welcomed like a celebrity.</a:t>
                      </a:r>
                      <a:endParaRPr lang="en-US" altLang="zh-CN" sz="2000" dirty="0"/>
                    </a:p>
                    <a:p>
                      <a:r>
                        <a:rPr lang="en-US" altLang="zh-CN" sz="2000" dirty="0">
                          <a:solidFill>
                            <a:srgbClr val="7030A0"/>
                          </a:solidFill>
                        </a:rPr>
                        <a:t>Nervous</a:t>
                      </a:r>
                      <a:r>
                        <a:rPr lang="en-US" altLang="zh-CN" sz="2000" dirty="0"/>
                        <a:t> (implied in P1 as never performing the song live and not being on stage for years): Before the concert.</a:t>
                      </a:r>
                      <a:endParaRPr lang="en-US" altLang="zh-CN" sz="2000" dirty="0"/>
                    </a:p>
                    <a:p>
                      <a:r>
                        <a:rPr lang="en-US" altLang="zh-CN" sz="2000" dirty="0">
                          <a:solidFill>
                            <a:srgbClr val="7030A0"/>
                          </a:solidFill>
                        </a:rPr>
                        <a:t>Overwhelmed</a:t>
                      </a:r>
                      <a:r>
                        <a:rPr lang="en-US" altLang="zh-CN" sz="2000" dirty="0"/>
                        <a:t>: After the concert with photographers and journalists battling to interview.</a:t>
                      </a:r>
                      <a:endParaRPr lang="zh-CN" altLang="en-US" sz="2000" dirty="0"/>
                    </a:p>
                  </a:txBody>
                  <a:tcPr/>
                </a:tc>
              </a:tr>
              <a:tr h="1161184">
                <a:tc>
                  <a:txBody>
                    <a:bodyPr/>
                    <a:lstStyle/>
                    <a:p>
                      <a:r>
                        <a:rPr lang="en-US" altLang="zh-CN" sz="2000" dirty="0"/>
                        <a:t>theme</a:t>
                      </a:r>
                      <a:endParaRPr lang="zh-CN" altLang="en-US" sz="2000" dirty="0"/>
                    </a:p>
                  </a:txBody>
                  <a:tcPr/>
                </a:tc>
                <a:tc>
                  <a:txBody>
                    <a:bodyPr/>
                    <a:lstStyle/>
                    <a:p>
                      <a:r>
                        <a:rPr lang="en-US" altLang="zh-CN" sz="2000" dirty="0"/>
                        <a:t> Perseverance in the face of long - term failure, as demonstrated by the author in the music industry, can lead to unexpected success,</a:t>
                      </a:r>
                      <a:endParaRPr lang="zh-CN" altLang="en-US" sz="2000" dirty="0"/>
                    </a:p>
                  </a:txBody>
                  <a:tcPr/>
                </a:tc>
              </a:tr>
            </a:tbl>
          </a:graphicData>
        </a:graphic>
      </p:graphicFrame>
      <p:sp>
        <p:nvSpPr>
          <p:cNvPr id="6" name="文本框 5"/>
          <p:cNvSpPr txBox="1"/>
          <p:nvPr/>
        </p:nvSpPr>
        <p:spPr>
          <a:xfrm>
            <a:off x="438297" y="130810"/>
            <a:ext cx="6095064"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记叙文要素</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8604" y="811810"/>
            <a:ext cx="11843396" cy="5851809"/>
          </a:xfrm>
          <a:solidFill>
            <a:schemeClr val="accent3">
              <a:lumMod val="20000"/>
              <a:lumOff val="80000"/>
            </a:schemeClr>
          </a:solidFill>
        </p:spPr>
        <p:txBody>
          <a:bodyPr>
            <a:normAutofit fontScale="77500" lnSpcReduction="20000"/>
          </a:bodyPr>
          <a:lstStyle/>
          <a:p>
            <a:r>
              <a:rPr lang="en-US" altLang="zh-CN" dirty="0"/>
              <a:t>   I spent 15 years </a:t>
            </a:r>
            <a:r>
              <a:rPr lang="en-US" altLang="zh-CN" dirty="0">
                <a:highlight>
                  <a:srgbClr val="FFFF00"/>
                </a:highlight>
              </a:rPr>
              <a:t>trying to make it</a:t>
            </a:r>
            <a:r>
              <a:rPr lang="en-US" altLang="zh-CN" dirty="0"/>
              <a:t> in the music industry. When I was a teenager, I </a:t>
            </a:r>
            <a:r>
              <a:rPr lang="en-US" altLang="zh-CN" dirty="0">
                <a:highlight>
                  <a:srgbClr val="FFFF00"/>
                </a:highlight>
              </a:rPr>
              <a:t>did any odd job to afford time in a recording studio</a:t>
            </a:r>
            <a:r>
              <a:rPr lang="en-US" altLang="zh-CN" dirty="0"/>
              <a:t>. I knocked at managers’ doors and sent out demo (</a:t>
            </a:r>
            <a:r>
              <a:rPr lang="zh-CN" altLang="en-US" dirty="0"/>
              <a:t>录音样带</a:t>
            </a:r>
            <a:r>
              <a:rPr lang="en-US" altLang="zh-CN" dirty="0"/>
              <a:t>) after demo. but I got nowhere. In 2010, aged 27, I was doing a job in a restaurant when I wrote a song called Dream Goes On. It was a song about </a:t>
            </a:r>
            <a:r>
              <a:rPr lang="en-US" altLang="zh-CN" dirty="0">
                <a:highlight>
                  <a:srgbClr val="FFFF00"/>
                </a:highlight>
              </a:rPr>
              <a:t>never giving up. </a:t>
            </a:r>
            <a:r>
              <a:rPr lang="en-US" altLang="zh-CN" dirty="0"/>
              <a:t>I just </a:t>
            </a:r>
            <a:r>
              <a:rPr lang="en-US" altLang="zh-CN" dirty="0">
                <a:highlight>
                  <a:srgbClr val="FFFF00"/>
                </a:highlight>
              </a:rPr>
              <a:t>let out all of my frustrations at the keyboard.</a:t>
            </a:r>
            <a:br>
              <a:rPr lang="en-US" altLang="zh-CN" dirty="0"/>
            </a:br>
            <a:r>
              <a:rPr lang="en-US" altLang="zh-CN" dirty="0"/>
              <a:t>  Over the next five years, the music career was never realized but I </a:t>
            </a:r>
            <a:r>
              <a:rPr lang="en-US" altLang="zh-CN" dirty="0">
                <a:highlight>
                  <a:srgbClr val="FFFF00"/>
                </a:highlight>
              </a:rPr>
              <a:t>persisted</a:t>
            </a:r>
            <a:r>
              <a:rPr lang="en-US" altLang="zh-CN" dirty="0"/>
              <a:t>. Then, in 2019, I uploaded Dream Goes On to a music-sharing website. I just </a:t>
            </a:r>
            <a:r>
              <a:rPr lang="en-US" altLang="zh-CN" dirty="0">
                <a:highlight>
                  <a:srgbClr val="FFFF00"/>
                </a:highlight>
              </a:rPr>
              <a:t>wanted someone to notice my music.</a:t>
            </a:r>
            <a:br>
              <a:rPr lang="en-US" altLang="zh-CN" dirty="0"/>
            </a:br>
            <a:r>
              <a:rPr lang="en-US" altLang="zh-CN" dirty="0"/>
              <a:t>   Later that year, I received an email out of the blue(</a:t>
            </a:r>
            <a:r>
              <a:rPr lang="zh-CN" altLang="en-US" dirty="0"/>
              <a:t>突然地</a:t>
            </a:r>
            <a:r>
              <a:rPr lang="en-US" altLang="zh-CN" dirty="0"/>
              <a:t>) from </a:t>
            </a:r>
            <a:r>
              <a:rPr lang="en-US" altLang="zh-CN" dirty="0">
                <a:highlight>
                  <a:srgbClr val="00FF00"/>
                </a:highlight>
              </a:rPr>
              <a:t>Music World </a:t>
            </a:r>
            <a:r>
              <a:rPr lang="en-US" altLang="zh-CN" dirty="0"/>
              <a:t>from South Korea requesting a license for the song. They had chosen my song from the millions on the music-sharing website for a theme tune for one of their shows. I was </a:t>
            </a:r>
            <a:r>
              <a:rPr lang="en-US" altLang="zh-CN" dirty="0">
                <a:highlight>
                  <a:srgbClr val="00FFFF"/>
                </a:highlight>
              </a:rPr>
              <a:t>amazed and negotiated </a:t>
            </a:r>
            <a:r>
              <a:rPr lang="en-US" altLang="zh-CN" dirty="0"/>
              <a:t>a contract for $5,000 for the use of the song and </a:t>
            </a:r>
            <a:r>
              <a:rPr lang="en-US" altLang="zh-CN" dirty="0">
                <a:highlight>
                  <a:srgbClr val="FFFF00"/>
                </a:highlight>
              </a:rPr>
              <a:t>signed up </a:t>
            </a:r>
            <a:r>
              <a:rPr lang="en-US" altLang="zh-CN" dirty="0"/>
              <a:t>straight away. I was pretty excited, but didn't think anything more would come of it so I focused on my job in the restaurant</a:t>
            </a:r>
            <a:br>
              <a:rPr lang="en-US" altLang="zh-CN" dirty="0"/>
            </a:br>
            <a:r>
              <a:rPr lang="en-US" altLang="zh-CN" dirty="0"/>
              <a:t>   This February, Music World organized a musical festival in Seoul and my song Dream Goes On was also chosen as the theme tune for the festival. I watched on </a:t>
            </a:r>
            <a:r>
              <a:rPr lang="en-US" altLang="zh-CN" dirty="0">
                <a:highlight>
                  <a:srgbClr val="00FF00"/>
                </a:highlight>
              </a:rPr>
              <a:t>YouTube</a:t>
            </a:r>
            <a:r>
              <a:rPr lang="en-US" altLang="zh-CN" dirty="0"/>
              <a:t> as my song was being played to a huge crowd of people. It was </a:t>
            </a:r>
            <a:r>
              <a:rPr lang="en-US" altLang="zh-CN" dirty="0">
                <a:highlight>
                  <a:srgbClr val="00FFFF"/>
                </a:highlight>
              </a:rPr>
              <a:t>amazing.</a:t>
            </a:r>
            <a:br>
              <a:rPr lang="en-US" altLang="zh-CN" dirty="0"/>
            </a:br>
            <a:r>
              <a:rPr lang="en-US" altLang="zh-CN" dirty="0"/>
              <a:t>   After three days of the festival, I was contacted by Music World and they asked if I'd like to go to Seoul to sing Dream Goes On in a concert, They flew me out there the next day. I was </a:t>
            </a:r>
            <a:r>
              <a:rPr lang="en-US" altLang="zh-CN" dirty="0">
                <a:highlight>
                  <a:srgbClr val="FFFF00"/>
                </a:highlight>
              </a:rPr>
              <a:t>welcomed like a celebrity</a:t>
            </a:r>
            <a:r>
              <a:rPr lang="en-US" altLang="zh-CN" dirty="0"/>
              <a:t>.-everyone I met thought I was </a:t>
            </a:r>
            <a:r>
              <a:rPr lang="en-US" altLang="zh-CN" dirty="0">
                <a:highlight>
                  <a:srgbClr val="00FF00"/>
                </a:highlight>
              </a:rPr>
              <a:t>a big name </a:t>
            </a:r>
            <a:r>
              <a:rPr lang="en-US" altLang="zh-CN" dirty="0"/>
              <a:t>in England. I had to tell them that I wasn't a pop star.</a:t>
            </a:r>
            <a:br>
              <a:rPr lang="en-US" altLang="zh-CN" dirty="0"/>
            </a:br>
            <a:r>
              <a:rPr lang="en-US" altLang="zh-CN" dirty="0"/>
              <a:t>P1 :I had never performed the song live, and hadn't been on stage for years.</a:t>
            </a:r>
            <a:br>
              <a:rPr lang="en-US" altLang="zh-CN" dirty="0"/>
            </a:br>
            <a:r>
              <a:rPr lang="en-US" altLang="zh-CN" dirty="0"/>
              <a:t>P 2:After the concert, I had photographers and journalists battling to interview me.  </a:t>
            </a:r>
            <a:endParaRPr lang="en-US" altLang="zh-CN" dirty="0"/>
          </a:p>
        </p:txBody>
      </p:sp>
      <p:sp>
        <p:nvSpPr>
          <p:cNvPr id="4" name="标题 1"/>
          <p:cNvSpPr>
            <a:spLocks noGrp="1"/>
          </p:cNvSpPr>
          <p:nvPr>
            <p:ph type="title"/>
          </p:nvPr>
        </p:nvSpPr>
        <p:spPr>
          <a:xfrm>
            <a:off x="350429" y="87282"/>
            <a:ext cx="10959568" cy="641348"/>
          </a:xfrm>
          <a:solidFill>
            <a:schemeClr val="accent2">
              <a:lumMod val="20000"/>
              <a:lumOff val="80000"/>
            </a:schemeClr>
          </a:solidFill>
        </p:spPr>
        <p:txBody>
          <a:bodyPr>
            <a:normAutofit fontScale="90000"/>
          </a:bodyPr>
          <a:lstStyle/>
          <a:p>
            <a:r>
              <a:rPr lang="zh-CN" altLang="en-US" dirty="0">
                <a:latin typeface="隶书" panose="02010509060101010101" pitchFamily="49" charset="-122"/>
                <a:ea typeface="隶书" panose="02010509060101010101" pitchFamily="49" charset="-122"/>
              </a:rPr>
              <a:t>读原文 找出找出前文伏笔</a:t>
            </a:r>
            <a:endParaRPr lang="zh-CN" altLang="en-US" dirty="0">
              <a:latin typeface="隶书" panose="02010509060101010101" pitchFamily="49" charset="-122"/>
              <a:ea typeface="隶书" panose="02010509060101010101" pitchFamily="49" charset="-122"/>
            </a:endParaRPr>
          </a:p>
        </p:txBody>
      </p:sp>
      <p:sp>
        <p:nvSpPr>
          <p:cNvPr id="6" name="Rectangle 55"/>
          <p:cNvSpPr/>
          <p:nvPr/>
        </p:nvSpPr>
        <p:spPr>
          <a:xfrm>
            <a:off x="9350036" y="279681"/>
            <a:ext cx="2130014" cy="1323439"/>
          </a:xfrm>
          <a:prstGeom prst="rect">
            <a:avLst/>
          </a:prstGeom>
          <a:solidFill>
            <a:schemeClr val="tx2">
              <a:lumMod val="60000"/>
              <a:lumOff val="40000"/>
            </a:schemeClr>
          </a:solidFill>
          <a:ln>
            <a:solidFill>
              <a:schemeClr val="accent5">
                <a:lumMod val="20000"/>
                <a:lumOff val="8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找出前文伏笔</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1</a:t>
            </a:r>
            <a:r>
              <a:rPr kumimoji="0" lang="zh-CN" altLang="en-US" sz="2000" b="1" i="0" u="none" strike="noStrike" kern="1200" cap="none" spc="300" normalizeH="0" baseline="0" noProof="0" dirty="0">
                <a:ln>
                  <a:noFill/>
                </a:ln>
                <a:solidFill>
                  <a:srgbClr val="A40000"/>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rPr>
              <a:t>动词短语</a:t>
            </a:r>
            <a:endParaRPr kumimoji="0" lang="en-US" altLang="zh-CN" sz="2000" b="1" i="0" u="none" strike="noStrike" kern="1200" cap="none" spc="300" normalizeH="0" baseline="0" noProof="0" dirty="0">
              <a:ln>
                <a:noFill/>
              </a:ln>
              <a:solidFill>
                <a:srgbClr val="A40000"/>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2</a:t>
            </a:r>
            <a:r>
              <a:rPr kumimoji="0" lang="zh-CN" altLang="en-US" sz="2000" b="1" i="0" u="none" strike="noStrike" kern="1200" cap="none" spc="300" normalizeH="0" baseline="0" noProof="0" dirty="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Open Sans Light" panose="020B0306030504020204" pitchFamily="34" charset="0"/>
              </a:rPr>
              <a:t>名词短语</a:t>
            </a:r>
            <a:endParaRPr kumimoji="0" lang="en-US" altLang="zh-CN" sz="2000" b="1" i="0" u="none" strike="noStrike" kern="1200" cap="none" spc="300" normalizeH="0" baseline="0" noProof="0" dirty="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3</a:t>
            </a:r>
            <a:r>
              <a:rPr lang="en-US" altLang="zh-CN" sz="2000" b="1" spc="300" noProof="0" dirty="0">
                <a:solidFill>
                  <a:prstClr val="black"/>
                </a:solidFill>
                <a:latin typeface="微软雅黑" panose="020B0503020204020204" pitchFamily="34" charset="-122"/>
                <a:ea typeface="微软雅黑" panose="020B0503020204020204" pitchFamily="34" charset="-122"/>
                <a:cs typeface="Open Sans Light" panose="020B0306030504020204" pitchFamily="34" charset="0"/>
              </a:rPr>
              <a:t>  </a:t>
            </a:r>
            <a:r>
              <a:rPr lang="zh-CN" altLang="en-US" sz="2000" b="1" spc="300" noProof="0" dirty="0">
                <a:solidFill>
                  <a:prstClr val="black"/>
                </a:solidFill>
                <a:highlight>
                  <a:srgbClr val="00FFFF"/>
                </a:highlight>
                <a:latin typeface="微软雅黑" panose="020B0503020204020204" pitchFamily="34" charset="-122"/>
                <a:ea typeface="微软雅黑" panose="020B0503020204020204" pitchFamily="34" charset="-122"/>
                <a:cs typeface="Open Sans Light" panose="020B0306030504020204" pitchFamily="34" charset="0"/>
              </a:rPr>
              <a:t>形容词</a:t>
            </a:r>
            <a:endParaRPr kumimoji="0" lang="en-US" altLang="zh-CN" sz="2000" b="1" i="0" u="none" strike="noStrike" kern="1200" cap="none" spc="300" normalizeH="0" baseline="0" noProof="0" dirty="0">
              <a:ln>
                <a:noFill/>
              </a:ln>
              <a:solidFill>
                <a:prstClr val="black"/>
              </a:solidFill>
              <a:effectLst/>
              <a:highlight>
                <a:srgbClr val="00FFFF"/>
              </a:highligh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图片"/>
          <p:cNvSpPr>
            <a:spLocks noGrp="1" noChangeAspect="1" noChangeArrowheads="1"/>
          </p:cNvSpPr>
          <p:nvPr>
            <p:ph idx="1"/>
          </p:nvPr>
        </p:nvSpPr>
        <p:spPr bwMode="auto">
          <a:xfrm>
            <a:off x="516104" y="725674"/>
            <a:ext cx="6005156" cy="5954374"/>
          </a:xfrm>
          <a:prstGeom prst="rect">
            <a:avLst/>
          </a:prstGeom>
          <a:solidFill>
            <a:schemeClr val="accent6">
              <a:lumMod val="20000"/>
              <a:lumOff val="80000"/>
            </a:schemeClr>
          </a:solidFill>
        </p:spPr>
        <p:txBody>
          <a:bodyPr vert="horz" wrap="square" lIns="91440" tIns="45720" rIns="91440" bIns="45720" numCol="1" anchor="t" anchorCtr="0" compatLnSpc="1">
            <a:normAutofit/>
          </a:bodyPr>
          <a:lstStyle/>
          <a:p>
            <a:r>
              <a:rPr lang="en-US" altLang="zh-CN" b="1" i="1" dirty="0"/>
              <a:t>P1 :I had never performed the song live, and hadn't been on stage for years.</a:t>
            </a:r>
            <a:br>
              <a:rPr lang="en-US" altLang="zh-CN" b="1" i="1" dirty="0"/>
            </a:br>
            <a:r>
              <a:rPr lang="en-US" altLang="zh-CN" b="1" i="1" dirty="0"/>
              <a:t>1 </a:t>
            </a:r>
            <a:r>
              <a:rPr lang="en-US" altLang="zh-CN" dirty="0"/>
              <a:t>What kind of movements and emotional expressions did I have before I was on stage? </a:t>
            </a:r>
            <a:endParaRPr lang="en-US" altLang="zh-CN" dirty="0"/>
          </a:p>
          <a:p>
            <a:r>
              <a:rPr lang="en-US" altLang="zh-CN" dirty="0"/>
              <a:t>2 When I was on stage, did my singing go smoothly? What kind of emotions did I convey in my singing? </a:t>
            </a:r>
            <a:endParaRPr lang="en-US" altLang="zh-CN" dirty="0"/>
          </a:p>
          <a:p>
            <a:r>
              <a:rPr lang="en-US" altLang="zh-CN" dirty="0"/>
              <a:t>3 What were my movements, emotions and psychological activities when I sang?</a:t>
            </a:r>
            <a:endParaRPr lang="en-US" altLang="zh-CN" dirty="0"/>
          </a:p>
          <a:p>
            <a:r>
              <a:rPr lang="en-US" altLang="zh-CN" dirty="0"/>
              <a:t>4  And how did </a:t>
            </a:r>
            <a:r>
              <a:rPr lang="en-US" altLang="zh-CN" dirty="0">
                <a:highlight>
                  <a:srgbClr val="00FFFF"/>
                </a:highlight>
              </a:rPr>
              <a:t>the audience </a:t>
            </a:r>
            <a:r>
              <a:rPr lang="en-US" altLang="zh-CN" dirty="0"/>
              <a:t>react?</a:t>
            </a:r>
            <a:endParaRPr lang="zh-CN" altLang="en-US" dirty="0"/>
          </a:p>
        </p:txBody>
      </p:sp>
      <p:sp>
        <p:nvSpPr>
          <p:cNvPr id="5" name="标题 1"/>
          <p:cNvSpPr txBox="1"/>
          <p:nvPr/>
        </p:nvSpPr>
        <p:spPr>
          <a:xfrm>
            <a:off x="344488" y="48085"/>
            <a:ext cx="10959568" cy="600933"/>
          </a:xfrm>
          <a:prstGeom prst="rect">
            <a:avLst/>
          </a:prstGeom>
          <a:solidFill>
            <a:srgbClr val="F6C3FF"/>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Light" panose="02010600030101010101" charset="-122"/>
                <a:ea typeface="微软简隶书" pitchFamily="2" charset="-122"/>
              </a:rPr>
              <a:t>情节搭建</a:t>
            </a:r>
            <a:endParaRPr kumimoji="0" lang="zh-CN" altLang="en-US" sz="3200" b="0" i="0" u="none" strike="noStrike" kern="1200" cap="none" spc="0" normalizeH="0" baseline="0" noProof="0" dirty="0">
              <a:ln>
                <a:noFill/>
              </a:ln>
              <a:solidFill>
                <a:prstClr val="black"/>
              </a:solidFill>
              <a:effectLst/>
              <a:uLnTx/>
              <a:uFillTx/>
              <a:latin typeface="等线 Light" panose="02010600030101010101" charset="-122"/>
              <a:ea typeface="微软简隶书" pitchFamily="2" charset="-122"/>
            </a:endParaRPr>
          </a:p>
        </p:txBody>
      </p:sp>
      <p:pic>
        <p:nvPicPr>
          <p:cNvPr id="2" name="图片 1"/>
          <p:cNvPicPr>
            <a:picLocks noChangeAspect="1"/>
          </p:cNvPicPr>
          <p:nvPr/>
        </p:nvPicPr>
        <p:blipFill>
          <a:blip r:embed="rId1"/>
          <a:stretch>
            <a:fillRect/>
          </a:stretch>
        </p:blipFill>
        <p:spPr>
          <a:xfrm>
            <a:off x="7439832" y="3429000"/>
            <a:ext cx="2914242" cy="2655089"/>
          </a:xfrm>
          <a:prstGeom prst="rect">
            <a:avLst/>
          </a:prstGeom>
        </p:spPr>
      </p:pic>
      <p:sp>
        <p:nvSpPr>
          <p:cNvPr id="3" name="文本框 2"/>
          <p:cNvSpPr txBox="1"/>
          <p:nvPr/>
        </p:nvSpPr>
        <p:spPr>
          <a:xfrm>
            <a:off x="6649020" y="1919714"/>
            <a:ext cx="5684655" cy="1200329"/>
          </a:xfrm>
          <a:prstGeom prst="rect">
            <a:avLst/>
          </a:prstGeom>
          <a:solidFill>
            <a:schemeClr val="accent5">
              <a:lumMod val="40000"/>
              <a:lumOff val="60000"/>
            </a:schemeClr>
          </a:solidFill>
        </p:spPr>
        <p:txBody>
          <a:bodyPr wrap="square">
            <a:spAutoFit/>
          </a:bodyPr>
          <a:lstStyle/>
          <a:p>
            <a:pPr algn="ctr"/>
            <a:r>
              <a:rPr lang="zh-CN" altLang="en-US" sz="3600" dirty="0">
                <a:latin typeface="方正北魏楷书简体" panose="03000509000000000000" pitchFamily="65" charset="-122"/>
                <a:ea typeface="方正北魏楷书简体" panose="03000509000000000000" pitchFamily="65" charset="-122"/>
              </a:rPr>
              <a:t>采用</a:t>
            </a:r>
            <a:r>
              <a:rPr lang="zh-CN" altLang="en-US" sz="3600" dirty="0">
                <a:highlight>
                  <a:srgbClr val="FFFF00"/>
                </a:highlight>
                <a:latin typeface="方正北魏楷书简体" panose="03000509000000000000" pitchFamily="65" charset="-122"/>
                <a:ea typeface="方正北魏楷书简体" panose="03000509000000000000" pitchFamily="65" charset="-122"/>
              </a:rPr>
              <a:t>侧面描写</a:t>
            </a:r>
            <a:r>
              <a:rPr lang="zh-CN" altLang="en-US" sz="3600" dirty="0">
                <a:latin typeface="方正北魏楷书简体" panose="03000509000000000000" pitchFamily="65" charset="-122"/>
                <a:ea typeface="方正北魏楷书简体" panose="03000509000000000000" pitchFamily="65" charset="-122"/>
              </a:rPr>
              <a:t>：</a:t>
            </a:r>
            <a:endParaRPr lang="en-US" altLang="zh-CN" sz="3600" dirty="0">
              <a:latin typeface="方正北魏楷书简体" panose="03000509000000000000" pitchFamily="65" charset="-122"/>
              <a:ea typeface="方正北魏楷书简体" panose="03000509000000000000" pitchFamily="65" charset="-122"/>
            </a:endParaRPr>
          </a:p>
          <a:p>
            <a:pPr algn="ctr"/>
            <a:r>
              <a:rPr lang="zh-CN" altLang="en-US" sz="3600" dirty="0">
                <a:latin typeface="方正北魏楷书简体" panose="03000509000000000000" pitchFamily="65" charset="-122"/>
                <a:ea typeface="方正北魏楷书简体" panose="03000509000000000000" pitchFamily="65" charset="-122"/>
              </a:rPr>
              <a:t>次要人物和环境烘托手法                                                                                                                                                         </a:t>
            </a:r>
            <a:endParaRPr lang="zh-CN" altLang="en-US" dirty="0">
              <a:latin typeface="方正北魏楷书简体" panose="03000509000000000000" pitchFamily="65" charset="-122"/>
              <a:ea typeface="方正北魏楷书简体" panose="03000509000000000000" pitchFamily="65" charset="-122"/>
            </a:endParaRPr>
          </a:p>
        </p:txBody>
      </p:sp>
      <p:cxnSp>
        <p:nvCxnSpPr>
          <p:cNvPr id="8" name="直接箭头连接符 7"/>
          <p:cNvCxnSpPr/>
          <p:nvPr/>
        </p:nvCxnSpPr>
        <p:spPr>
          <a:xfrm flipV="1">
            <a:off x="5250956" y="3196699"/>
            <a:ext cx="1995790" cy="253062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4231" y="841472"/>
            <a:ext cx="8547816" cy="3467706"/>
          </a:xfrm>
          <a:solidFill>
            <a:schemeClr val="accent6">
              <a:lumMod val="20000"/>
              <a:lumOff val="80000"/>
            </a:schemeClr>
          </a:solidFill>
        </p:spPr>
        <p:txBody>
          <a:bodyPr>
            <a:normAutofit lnSpcReduction="10000"/>
          </a:bodyPr>
          <a:lstStyle/>
          <a:p>
            <a:r>
              <a:rPr lang="en-US" altLang="zh-CN" b="1" i="1" dirty="0"/>
              <a:t>P 2:After the concert, I had </a:t>
            </a:r>
            <a:r>
              <a:rPr lang="en-US" altLang="zh-CN" b="1" i="1" dirty="0">
                <a:highlight>
                  <a:srgbClr val="00FFFF"/>
                </a:highlight>
              </a:rPr>
              <a:t>photographers and journalists </a:t>
            </a:r>
            <a:r>
              <a:rPr lang="en-US" altLang="zh-CN" b="1" i="1" dirty="0"/>
              <a:t>battling to interview me. </a:t>
            </a:r>
            <a:endParaRPr lang="en-US" altLang="zh-CN" dirty="0"/>
          </a:p>
          <a:p>
            <a:r>
              <a:rPr lang="en-US" altLang="zh-CN" dirty="0"/>
              <a:t>1 What questions did the </a:t>
            </a:r>
            <a:r>
              <a:rPr lang="en-US" altLang="zh-CN" dirty="0">
                <a:highlight>
                  <a:srgbClr val="00FFFF"/>
                </a:highlight>
              </a:rPr>
              <a:t>journalists and  photographers  </a:t>
            </a:r>
            <a:r>
              <a:rPr lang="en-US" altLang="zh-CN" dirty="0"/>
              <a:t>   ask and act ? </a:t>
            </a:r>
            <a:endParaRPr lang="en-US" altLang="zh-CN" dirty="0"/>
          </a:p>
          <a:p>
            <a:r>
              <a:rPr lang="en-US" altLang="zh-CN" dirty="0"/>
              <a:t>2 How did I react when I heard these questions? How did I answer them?</a:t>
            </a:r>
            <a:endParaRPr lang="en-US" altLang="zh-CN" dirty="0"/>
          </a:p>
          <a:p>
            <a:r>
              <a:rPr lang="en-US" altLang="zh-CN" dirty="0"/>
              <a:t>3 How did the ending of the article echo the previous text and reflect the theme?</a:t>
            </a:r>
            <a:endParaRPr lang="en-US" altLang="zh-CN" dirty="0"/>
          </a:p>
        </p:txBody>
      </p:sp>
      <p:sp>
        <p:nvSpPr>
          <p:cNvPr id="4" name="标题 1"/>
          <p:cNvSpPr txBox="1"/>
          <p:nvPr/>
        </p:nvSpPr>
        <p:spPr>
          <a:xfrm>
            <a:off x="394232" y="229968"/>
            <a:ext cx="10959568" cy="451069"/>
          </a:xfrm>
          <a:prstGeom prst="rect">
            <a:avLst/>
          </a:prstGeom>
          <a:solidFill>
            <a:srgbClr val="F6C3FF"/>
          </a:solidFill>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等线 Light" panose="02010600030101010101" charset="-122"/>
                <a:ea typeface="微软简隶书" pitchFamily="2" charset="-122"/>
              </a:rPr>
              <a:t>情节搭建</a:t>
            </a:r>
            <a:endParaRPr kumimoji="0" lang="zh-CN" altLang="en-US" sz="4400" b="0" i="0" u="none" strike="noStrike" kern="1200" cap="none" spc="0" normalizeH="0" baseline="0" noProof="0" dirty="0">
              <a:ln>
                <a:noFill/>
              </a:ln>
              <a:solidFill>
                <a:prstClr val="black"/>
              </a:solidFill>
              <a:effectLst/>
              <a:uLnTx/>
              <a:uFillTx/>
              <a:latin typeface="等线 Light" panose="02010600030101010101" charset="-122"/>
              <a:ea typeface="微软简隶书" pitchFamily="2" charset="-122"/>
            </a:endParaRPr>
          </a:p>
        </p:txBody>
      </p:sp>
      <p:sp>
        <p:nvSpPr>
          <p:cNvPr id="6" name="文本框 5"/>
          <p:cNvSpPr txBox="1"/>
          <p:nvPr/>
        </p:nvSpPr>
        <p:spPr>
          <a:xfrm>
            <a:off x="1047635" y="4854555"/>
            <a:ext cx="5684655" cy="1200329"/>
          </a:xfrm>
          <a:prstGeom prst="rect">
            <a:avLst/>
          </a:prstGeom>
          <a:solidFill>
            <a:schemeClr val="accent5">
              <a:lumMod val="40000"/>
              <a:lumOff val="60000"/>
            </a:schemeClr>
          </a:solidFill>
        </p:spPr>
        <p:txBody>
          <a:bodyPr wrap="square">
            <a:spAutoFit/>
          </a:bodyPr>
          <a:lstStyle/>
          <a:p>
            <a:pPr algn="ctr"/>
            <a:r>
              <a:rPr lang="zh-CN" altLang="en-US" sz="3600" dirty="0">
                <a:latin typeface="方正北魏楷书简体" panose="03000509000000000000" pitchFamily="65" charset="-122"/>
                <a:ea typeface="方正北魏楷书简体" panose="03000509000000000000" pitchFamily="65" charset="-122"/>
              </a:rPr>
              <a:t>采用</a:t>
            </a:r>
            <a:r>
              <a:rPr lang="zh-CN" altLang="en-US" sz="3600" dirty="0">
                <a:highlight>
                  <a:srgbClr val="FFFF00"/>
                </a:highlight>
                <a:latin typeface="方正北魏楷书简体" panose="03000509000000000000" pitchFamily="65" charset="-122"/>
                <a:ea typeface="方正北魏楷书简体" panose="03000509000000000000" pitchFamily="65" charset="-122"/>
              </a:rPr>
              <a:t>侧面描写</a:t>
            </a:r>
            <a:r>
              <a:rPr lang="zh-CN" altLang="en-US" sz="3600" dirty="0">
                <a:latin typeface="方正北魏楷书简体" panose="03000509000000000000" pitchFamily="65" charset="-122"/>
                <a:ea typeface="方正北魏楷书简体" panose="03000509000000000000" pitchFamily="65" charset="-122"/>
              </a:rPr>
              <a:t>：</a:t>
            </a:r>
            <a:endParaRPr lang="en-US" altLang="zh-CN" sz="3600" dirty="0">
              <a:latin typeface="方正北魏楷书简体" panose="03000509000000000000" pitchFamily="65" charset="-122"/>
              <a:ea typeface="方正北魏楷书简体" panose="03000509000000000000" pitchFamily="65" charset="-122"/>
            </a:endParaRPr>
          </a:p>
          <a:p>
            <a:pPr algn="ctr"/>
            <a:r>
              <a:rPr lang="zh-CN" altLang="en-US" sz="3600" dirty="0">
                <a:latin typeface="方正北魏楷书简体" panose="03000509000000000000" pitchFamily="65" charset="-122"/>
                <a:ea typeface="方正北魏楷书简体" panose="03000509000000000000" pitchFamily="65" charset="-122"/>
              </a:rPr>
              <a:t>次要人物和环境烘托手法                                                                                                                                                         </a:t>
            </a:r>
            <a:endParaRPr lang="zh-CN" altLang="en-US" dirty="0">
              <a:latin typeface="方正北魏楷书简体" panose="03000509000000000000" pitchFamily="65" charset="-122"/>
              <a:ea typeface="方正北魏楷书简体" panose="03000509000000000000" pitchFamily="65" charset="-122"/>
            </a:endParaRPr>
          </a:p>
        </p:txBody>
      </p:sp>
      <p:cxnSp>
        <p:nvCxnSpPr>
          <p:cNvPr id="7" name="直接箭头连接符 6"/>
          <p:cNvCxnSpPr/>
          <p:nvPr/>
        </p:nvCxnSpPr>
        <p:spPr>
          <a:xfrm flipV="1">
            <a:off x="4390409" y="2089229"/>
            <a:ext cx="1705591" cy="267954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8658373" y="4000965"/>
            <a:ext cx="2552010" cy="2262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9938" y="208067"/>
            <a:ext cx="10614614" cy="602299"/>
          </a:xfrm>
        </p:spPr>
        <p:txBody>
          <a:bodyPr>
            <a:normAutofit fontScale="90000"/>
          </a:bodyPr>
          <a:lstStyle/>
          <a:p>
            <a:r>
              <a:rPr lang="en-US" altLang="zh-CN" sz="2800" b="1" dirty="0">
                <a:solidFill>
                  <a:srgbClr val="C00000"/>
                </a:solidFill>
              </a:rPr>
              <a:t>P1</a:t>
            </a:r>
            <a:r>
              <a:rPr lang="zh-CN" altLang="en-US" sz="2800" b="1" dirty="0">
                <a:solidFill>
                  <a:srgbClr val="C00000"/>
                </a:solidFill>
              </a:rPr>
              <a:t>：</a:t>
            </a:r>
            <a:r>
              <a:rPr lang="en-US" altLang="zh-CN" sz="2800" b="1" dirty="0">
                <a:solidFill>
                  <a:srgbClr val="C00000"/>
                </a:solidFill>
              </a:rPr>
              <a:t>I had never performed the song live, and hadn't been on stage for years.</a:t>
            </a:r>
            <a:br>
              <a:rPr lang="en-US" altLang="zh-CN" sz="2800" b="1" dirty="0">
                <a:solidFill>
                  <a:srgbClr val="C00000"/>
                </a:solidFill>
              </a:rPr>
            </a:br>
            <a:r>
              <a:rPr lang="en-US" altLang="zh-CN" sz="2800" b="1" dirty="0">
                <a:solidFill>
                  <a:srgbClr val="C00000"/>
                </a:solidFill>
              </a:rPr>
              <a:t>.</a:t>
            </a:r>
            <a:endParaRPr lang="zh-CN" altLang="en-US" sz="2800" b="1" dirty="0">
              <a:solidFill>
                <a:srgbClr val="C00000"/>
              </a:solidFill>
            </a:endParaRPr>
          </a:p>
        </p:txBody>
      </p:sp>
      <p:sp>
        <p:nvSpPr>
          <p:cNvPr id="3" name="内容占位符 2"/>
          <p:cNvSpPr>
            <a:spLocks noGrp="1"/>
          </p:cNvSpPr>
          <p:nvPr>
            <p:ph idx="1"/>
          </p:nvPr>
        </p:nvSpPr>
        <p:spPr>
          <a:xfrm>
            <a:off x="459938" y="975855"/>
            <a:ext cx="11169210" cy="5525922"/>
          </a:xfrm>
          <a:solidFill>
            <a:schemeClr val="accent5">
              <a:lumMod val="20000"/>
              <a:lumOff val="80000"/>
            </a:schemeClr>
          </a:solidFill>
        </p:spPr>
        <p:txBody>
          <a:bodyPr>
            <a:normAutofit/>
          </a:bodyPr>
          <a:lstStyle/>
          <a:p>
            <a:r>
              <a:rPr lang="zh-CN" altLang="en-US" dirty="0">
                <a:highlight>
                  <a:srgbClr val="FFFF00"/>
                </a:highlight>
              </a:rPr>
              <a:t>时间过渡</a:t>
            </a:r>
            <a:r>
              <a:rPr lang="en-US" altLang="zh-CN" dirty="0">
                <a:highlight>
                  <a:srgbClr val="FFFF00"/>
                </a:highlight>
              </a:rPr>
              <a:t>+</a:t>
            </a:r>
            <a:r>
              <a:rPr lang="zh-CN" altLang="en-US" dirty="0">
                <a:highlight>
                  <a:srgbClr val="00FF00"/>
                </a:highlight>
              </a:rPr>
              <a:t>动作</a:t>
            </a:r>
            <a:r>
              <a:rPr lang="en-US" altLang="zh-CN" dirty="0">
                <a:highlight>
                  <a:srgbClr val="00FF00"/>
                </a:highlight>
              </a:rPr>
              <a:t>+</a:t>
            </a:r>
            <a:r>
              <a:rPr lang="zh-CN" altLang="en-US" dirty="0">
                <a:highlight>
                  <a:srgbClr val="00FF00"/>
                </a:highlight>
              </a:rPr>
              <a:t>情绪</a:t>
            </a:r>
            <a:r>
              <a:rPr lang="zh-CN" altLang="en-US" dirty="0">
                <a:highlight>
                  <a:srgbClr val="FFFF00"/>
                </a:highlight>
              </a:rPr>
              <a:t>（紧张）</a:t>
            </a:r>
            <a:endParaRPr lang="en-US" altLang="zh-CN" dirty="0">
              <a:highlight>
                <a:srgbClr val="FFFF00"/>
              </a:highlight>
            </a:endParaRPr>
          </a:p>
          <a:p>
            <a:r>
              <a:rPr lang="zh-CN" altLang="en-US" dirty="0"/>
              <a:t>   </a:t>
            </a:r>
            <a:r>
              <a:rPr lang="zh-CN" altLang="en-US" dirty="0">
                <a:highlight>
                  <a:srgbClr val="FFFF00"/>
                </a:highlight>
              </a:rPr>
              <a:t>当上台的时刻越来越近</a:t>
            </a:r>
            <a:r>
              <a:rPr lang="zh-CN" altLang="en-US" dirty="0"/>
              <a:t>，我的</a:t>
            </a:r>
            <a:r>
              <a:rPr lang="zh-CN" altLang="en-US" dirty="0">
                <a:highlight>
                  <a:srgbClr val="00FF00"/>
                </a:highlight>
              </a:rPr>
              <a:t>心在胸腔里疯狂跳动</a:t>
            </a:r>
            <a:r>
              <a:rPr lang="zh-CN" altLang="en-US" dirty="0"/>
              <a:t>。站在后台，我能感觉到自己的</a:t>
            </a:r>
            <a:r>
              <a:rPr lang="zh-CN" altLang="en-US" dirty="0">
                <a:highlight>
                  <a:srgbClr val="00FF00"/>
                </a:highlight>
              </a:rPr>
              <a:t>双手在不受控制地颤抖</a:t>
            </a:r>
            <a:r>
              <a:rPr lang="zh-CN" altLang="en-US" dirty="0"/>
              <a:t>。我</a:t>
            </a:r>
            <a:r>
              <a:rPr lang="zh-CN" altLang="en-US" dirty="0">
                <a:highlight>
                  <a:srgbClr val="00FF00"/>
                </a:highlight>
              </a:rPr>
              <a:t>不停地在衣服上擦着满是汗水的手掌</a:t>
            </a:r>
            <a:r>
              <a:rPr lang="zh-CN" altLang="en-US" dirty="0"/>
              <a:t>，试图平复紧张的神经。我的</a:t>
            </a:r>
            <a:r>
              <a:rPr lang="zh-CN" altLang="en-US" dirty="0">
                <a:highlight>
                  <a:srgbClr val="00FF00"/>
                </a:highlight>
              </a:rPr>
              <a:t>双腿微微颤抖</a:t>
            </a:r>
            <a:r>
              <a:rPr lang="zh-CN" altLang="en-US" dirty="0"/>
              <a:t>，我</a:t>
            </a:r>
            <a:r>
              <a:rPr lang="zh-CN" altLang="en-US" dirty="0">
                <a:highlight>
                  <a:srgbClr val="00FF00"/>
                </a:highlight>
              </a:rPr>
              <a:t>深吸了几口气，努力让自己镇定下来</a:t>
            </a:r>
            <a:r>
              <a:rPr lang="zh-CN" altLang="en-US" dirty="0"/>
              <a:t>。</a:t>
            </a:r>
            <a:endParaRPr lang="en-US" altLang="zh-CN" dirty="0"/>
          </a:p>
          <a:p>
            <a:r>
              <a:rPr lang="en-US" altLang="zh-CN" dirty="0">
                <a:highlight>
                  <a:srgbClr val="FFFF00"/>
                </a:highlight>
              </a:rPr>
              <a:t>As the moment to step onto the stage approached</a:t>
            </a:r>
            <a:r>
              <a:rPr lang="en-US" altLang="zh-CN" dirty="0"/>
              <a:t>, </a:t>
            </a:r>
            <a:r>
              <a:rPr lang="en-US" altLang="zh-CN" dirty="0">
                <a:highlight>
                  <a:srgbClr val="00FF00"/>
                </a:highlight>
              </a:rPr>
              <a:t>my heart was pounding wildly in my chest</a:t>
            </a:r>
            <a:r>
              <a:rPr lang="en-US" altLang="zh-CN" dirty="0"/>
              <a:t>. Standing backstage, I </a:t>
            </a:r>
            <a:r>
              <a:rPr lang="en-US" altLang="zh-CN" dirty="0">
                <a:highlight>
                  <a:srgbClr val="00FF00"/>
                </a:highlight>
              </a:rPr>
              <a:t>could feel my hands shaking uncontrollably.</a:t>
            </a:r>
            <a:r>
              <a:rPr lang="en-US" altLang="zh-CN" dirty="0"/>
              <a:t> I </a:t>
            </a:r>
            <a:r>
              <a:rPr lang="en-US" altLang="zh-CN" dirty="0">
                <a:highlight>
                  <a:srgbClr val="00FF00"/>
                </a:highlight>
              </a:rPr>
              <a:t>kept wiping my sweaty palms on my clothes, trying to calm my nerves.</a:t>
            </a:r>
            <a:r>
              <a:rPr lang="en-US" altLang="zh-CN" dirty="0"/>
              <a:t> My </a:t>
            </a:r>
            <a:r>
              <a:rPr lang="en-US" altLang="zh-CN" dirty="0">
                <a:highlight>
                  <a:srgbClr val="00FF00"/>
                </a:highlight>
              </a:rPr>
              <a:t>legs trembled slightly</a:t>
            </a:r>
            <a:r>
              <a:rPr lang="en-US" altLang="zh-CN" dirty="0"/>
              <a:t>, and I </a:t>
            </a:r>
            <a:r>
              <a:rPr lang="en-US" altLang="zh-CN" dirty="0">
                <a:highlight>
                  <a:srgbClr val="00FF00"/>
                </a:highlight>
              </a:rPr>
              <a:t>took several deep breaths</a:t>
            </a:r>
            <a:r>
              <a:rPr lang="en-US" altLang="zh-CN" dirty="0"/>
              <a:t>, </a:t>
            </a:r>
            <a:r>
              <a:rPr lang="en-US" altLang="zh-CN" dirty="0">
                <a:highlight>
                  <a:srgbClr val="00FF00"/>
                </a:highlight>
              </a:rPr>
              <a:t>attempting to steady myself</a:t>
            </a:r>
            <a:r>
              <a:rPr lang="en-US" altLang="zh-CN" dirty="0"/>
              <a:t>.</a:t>
            </a:r>
            <a:endParaRPr lang="zh-CN" altLang="en-US" dirty="0"/>
          </a:p>
        </p:txBody>
      </p:sp>
      <p:sp>
        <p:nvSpPr>
          <p:cNvPr id="4" name="矩形: 圆角 3"/>
          <p:cNvSpPr/>
          <p:nvPr/>
        </p:nvSpPr>
        <p:spPr>
          <a:xfrm>
            <a:off x="1883284" y="131889"/>
            <a:ext cx="854440" cy="448668"/>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9700774" y="810366"/>
            <a:ext cx="2290460" cy="584775"/>
          </a:xfrm>
          <a:prstGeom prst="rect">
            <a:avLst/>
          </a:prstGeom>
          <a:solidFill>
            <a:srgbClr val="F6C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dirty="0">
                <a:solidFill>
                  <a:prstClr val="black"/>
                </a:solidFill>
                <a:latin typeface="等线" panose="02010600030101010101" charset="-122"/>
                <a:ea typeface="等线" panose="02010600030101010101" charset="-122"/>
              </a:rPr>
              <a:t> </a:t>
            </a:r>
            <a:r>
              <a:rPr lang="zh-CN" altLang="en-US" sz="3200" dirty="0">
                <a:solidFill>
                  <a:prstClr val="black"/>
                </a:solidFill>
                <a:latin typeface="等线" panose="02010600030101010101" charset="-122"/>
                <a:ea typeface="等线" panose="02010600030101010101" charset="-122"/>
              </a:rPr>
              <a:t> 情绪衔接</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pic>
        <p:nvPicPr>
          <p:cNvPr id="6" name="图片 5"/>
          <p:cNvPicPr>
            <a:picLocks noChangeAspect="1"/>
          </p:cNvPicPr>
          <p:nvPr/>
        </p:nvPicPr>
        <p:blipFill>
          <a:blip r:embed="rId1"/>
          <a:stretch>
            <a:fillRect/>
          </a:stretch>
        </p:blipFill>
        <p:spPr>
          <a:xfrm>
            <a:off x="9898908" y="4930473"/>
            <a:ext cx="1730240" cy="1571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9938" y="208067"/>
            <a:ext cx="10614614" cy="602299"/>
          </a:xfrm>
        </p:spPr>
        <p:txBody>
          <a:bodyPr>
            <a:normAutofit fontScale="90000"/>
          </a:bodyPr>
          <a:lstStyle/>
          <a:p>
            <a:r>
              <a:rPr lang="en-US" altLang="zh-CN" sz="2800" b="1" dirty="0">
                <a:solidFill>
                  <a:srgbClr val="C00000"/>
                </a:solidFill>
              </a:rPr>
              <a:t>P1</a:t>
            </a:r>
            <a:r>
              <a:rPr lang="zh-CN" altLang="en-US" sz="2800" b="1" dirty="0">
                <a:solidFill>
                  <a:srgbClr val="C00000"/>
                </a:solidFill>
              </a:rPr>
              <a:t>：</a:t>
            </a:r>
            <a:r>
              <a:rPr lang="en-US" altLang="zh-CN" sz="2800" b="1" dirty="0">
                <a:solidFill>
                  <a:srgbClr val="C00000"/>
                </a:solidFill>
              </a:rPr>
              <a:t>I had never performed the song live, and hadn't been on stage for years.</a:t>
            </a:r>
            <a:br>
              <a:rPr lang="en-US" altLang="zh-CN" sz="2800" b="1" dirty="0">
                <a:solidFill>
                  <a:srgbClr val="C00000"/>
                </a:solidFill>
              </a:rPr>
            </a:br>
            <a:r>
              <a:rPr lang="en-US" altLang="zh-CN" sz="2800" b="1" dirty="0">
                <a:solidFill>
                  <a:srgbClr val="C00000"/>
                </a:solidFill>
              </a:rPr>
              <a:t>.</a:t>
            </a:r>
            <a:endParaRPr lang="zh-CN" altLang="en-US" sz="2800" b="1" dirty="0">
              <a:solidFill>
                <a:srgbClr val="C00000"/>
              </a:solidFill>
            </a:endParaRPr>
          </a:p>
        </p:txBody>
      </p:sp>
      <p:sp>
        <p:nvSpPr>
          <p:cNvPr id="3" name="内容占位符 2"/>
          <p:cNvSpPr>
            <a:spLocks noGrp="1"/>
          </p:cNvSpPr>
          <p:nvPr>
            <p:ph idx="1"/>
          </p:nvPr>
        </p:nvSpPr>
        <p:spPr>
          <a:xfrm>
            <a:off x="156050" y="580556"/>
            <a:ext cx="11879899" cy="6277443"/>
          </a:xfrm>
          <a:solidFill>
            <a:schemeClr val="accent5">
              <a:lumMod val="20000"/>
              <a:lumOff val="80000"/>
            </a:schemeClr>
          </a:solidFill>
        </p:spPr>
        <p:txBody>
          <a:bodyPr>
            <a:noAutofit/>
          </a:bodyPr>
          <a:lstStyle/>
          <a:p>
            <a:r>
              <a:rPr lang="zh-CN" altLang="en-US" sz="3200" dirty="0"/>
              <a:t>时间过渡</a:t>
            </a:r>
            <a:r>
              <a:rPr lang="en-US" altLang="zh-CN" sz="3200" dirty="0"/>
              <a:t>+</a:t>
            </a:r>
            <a:r>
              <a:rPr lang="zh-CN" altLang="en-US" sz="3200" dirty="0"/>
              <a:t>场景描写（情境感）</a:t>
            </a:r>
            <a:r>
              <a:rPr lang="en-US" altLang="zh-CN" sz="3200" dirty="0"/>
              <a:t>+</a:t>
            </a:r>
            <a:r>
              <a:rPr lang="zh-CN" altLang="en-US" sz="3200" dirty="0"/>
              <a:t>心理活动（呼应前文）</a:t>
            </a:r>
            <a:endParaRPr lang="en-US" altLang="zh-CN" sz="3200" dirty="0"/>
          </a:p>
          <a:p>
            <a:r>
              <a:rPr lang="zh-CN" altLang="en-US" sz="3200" dirty="0">
                <a:highlight>
                  <a:srgbClr val="FFFF00"/>
                </a:highlight>
              </a:rPr>
              <a:t>当我终于走上舞台</a:t>
            </a:r>
            <a:r>
              <a:rPr lang="zh-CN" altLang="en-US" sz="3200" dirty="0"/>
              <a:t>，</a:t>
            </a:r>
            <a:r>
              <a:rPr lang="zh-CN" altLang="en-US" sz="3200" dirty="0">
                <a:highlight>
                  <a:srgbClr val="00FF00"/>
                </a:highlight>
              </a:rPr>
              <a:t>聚光灯打在身上</a:t>
            </a:r>
            <a:r>
              <a:rPr lang="zh-CN" altLang="en-US" sz="3200" dirty="0"/>
              <a:t>，一瞬间，我呆住了。但接着，音乐响起，我找到节奏，开始歌唱。随着旋律流淌，我仿佛一下子回到了 </a:t>
            </a:r>
            <a:r>
              <a:rPr lang="en-US" altLang="zh-CN" sz="3200" dirty="0"/>
              <a:t>27 </a:t>
            </a:r>
            <a:r>
              <a:rPr lang="zh-CN" altLang="en-US" sz="3200" dirty="0"/>
              <a:t>岁。</a:t>
            </a:r>
            <a:endParaRPr lang="en-US" altLang="zh-CN" sz="3200" dirty="0"/>
          </a:p>
          <a:p>
            <a:r>
              <a:rPr lang="en-US" altLang="zh-CN" sz="3200" dirty="0"/>
              <a:t>  </a:t>
            </a:r>
            <a:r>
              <a:rPr lang="en-US" altLang="zh-CN" sz="3200" dirty="0">
                <a:highlight>
                  <a:srgbClr val="FFFF00"/>
                </a:highlight>
              </a:rPr>
              <a:t>When I finally walked onto the stage</a:t>
            </a:r>
            <a:r>
              <a:rPr lang="en-US" altLang="zh-CN" sz="3200" dirty="0"/>
              <a:t>, </a:t>
            </a:r>
            <a:r>
              <a:rPr lang="en-US" altLang="zh-CN" sz="3200" dirty="0">
                <a:highlight>
                  <a:srgbClr val="00FF00"/>
                </a:highlight>
              </a:rPr>
              <a:t>the spotlight hit me</a:t>
            </a:r>
            <a:r>
              <a:rPr lang="en-US" altLang="zh-CN" sz="3200" dirty="0"/>
              <a:t>, and for a split second, I froze. But then, as the music started, I found my rhythm and began to sing. </a:t>
            </a:r>
            <a:r>
              <a:rPr lang="en-US" altLang="zh-CN" sz="3200" dirty="0">
                <a:highlight>
                  <a:srgbClr val="FFFF00"/>
                </a:highlight>
              </a:rPr>
              <a:t>As the melody flowed</a:t>
            </a:r>
            <a:r>
              <a:rPr lang="en-US" altLang="zh-CN" sz="3200" dirty="0"/>
              <a:t>, I was </a:t>
            </a:r>
            <a:r>
              <a:rPr lang="en-US" altLang="zh-CN" sz="3200" b="1" dirty="0">
                <a:solidFill>
                  <a:schemeClr val="accent2">
                    <a:lumMod val="75000"/>
                  </a:schemeClr>
                </a:solidFill>
              </a:rPr>
              <a:t>suddenly transported back in time to when I was 27.</a:t>
            </a:r>
            <a:endParaRPr lang="en-US" altLang="zh-CN" sz="3200" b="1" dirty="0">
              <a:solidFill>
                <a:schemeClr val="accent2">
                  <a:lumMod val="75000"/>
                </a:schemeClr>
              </a:solidFill>
            </a:endParaRPr>
          </a:p>
          <a:p>
            <a:r>
              <a:rPr lang="zh-CN" altLang="en-US" sz="3200" dirty="0"/>
              <a:t>此刻，在这个舞台上歌唱，我能感受到与那时相同的热情和决心。每唱出一个音符，我的信心便更增一分。</a:t>
            </a:r>
            <a:endParaRPr lang="zh-CN" altLang="en-US" sz="3200" dirty="0"/>
          </a:p>
          <a:p>
            <a:r>
              <a:rPr lang="en-US" altLang="zh-CN" sz="3200" dirty="0"/>
              <a:t>Now, as I sang on this stage, I could feel the same passion and determination I had back then. </a:t>
            </a:r>
            <a:r>
              <a:rPr lang="en-US" altLang="zh-CN" sz="3200" dirty="0">
                <a:highlight>
                  <a:srgbClr val="FFFF00"/>
                </a:highlight>
              </a:rPr>
              <a:t>With each note, my confidence grew.</a:t>
            </a:r>
            <a:endParaRPr lang="en-US" altLang="zh-CN" sz="3200" dirty="0">
              <a:highlight>
                <a:srgbClr val="FFFF00"/>
              </a:highlight>
            </a:endParaRPr>
          </a:p>
        </p:txBody>
      </p:sp>
      <p:sp>
        <p:nvSpPr>
          <p:cNvPr id="4" name="矩形: 圆角 3"/>
          <p:cNvSpPr/>
          <p:nvPr/>
        </p:nvSpPr>
        <p:spPr>
          <a:xfrm>
            <a:off x="1883284" y="131889"/>
            <a:ext cx="854440" cy="448668"/>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6" name="图片 5"/>
          <p:cNvPicPr>
            <a:picLocks noChangeAspect="1"/>
          </p:cNvPicPr>
          <p:nvPr/>
        </p:nvPicPr>
        <p:blipFill>
          <a:blip r:embed="rId1"/>
          <a:stretch>
            <a:fillRect/>
          </a:stretch>
        </p:blipFill>
        <p:spPr>
          <a:xfrm>
            <a:off x="11235395" y="131889"/>
            <a:ext cx="854168" cy="7757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1203">
      <a:dk1>
        <a:sysClr val="windowText" lastClr="000000"/>
      </a:dk1>
      <a:lt1>
        <a:sysClr val="window" lastClr="FFFFFF"/>
      </a:lt1>
      <a:dk2>
        <a:srgbClr val="5A6378"/>
      </a:dk2>
      <a:lt2>
        <a:srgbClr val="7F7F7F"/>
      </a:lt2>
      <a:accent1>
        <a:srgbClr val="60B5CC"/>
      </a:accent1>
      <a:accent2>
        <a:srgbClr val="F0AD00"/>
      </a:accent2>
      <a:accent3>
        <a:srgbClr val="60B5CC"/>
      </a:accent3>
      <a:accent4>
        <a:srgbClr val="F0AD00"/>
      </a:accent4>
      <a:accent5>
        <a:srgbClr val="60B5CC"/>
      </a:accent5>
      <a:accent6>
        <a:srgbClr val="F0AD00"/>
      </a:accent6>
      <a:hlink>
        <a:srgbClr val="168BBA"/>
      </a:hlink>
      <a:folHlink>
        <a:srgbClr val="68000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15962</Words>
  <Application>WPS 演示</Application>
  <PresentationFormat>宽屏</PresentationFormat>
  <Paragraphs>198</Paragraphs>
  <Slides>21</Slides>
  <Notes>3</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21</vt:i4>
      </vt:variant>
    </vt:vector>
  </HeadingPairs>
  <TitlesOfParts>
    <vt:vector size="44" baseType="lpstr">
      <vt:lpstr>Arial</vt:lpstr>
      <vt:lpstr>宋体</vt:lpstr>
      <vt:lpstr>Wingdings</vt:lpstr>
      <vt:lpstr>微软雅黑</vt:lpstr>
      <vt:lpstr>Open Sans</vt:lpstr>
      <vt:lpstr>冬青黑体简体中文 W3</vt:lpstr>
      <vt:lpstr>微软简隶书</vt:lpstr>
      <vt:lpstr>Times New Roman</vt:lpstr>
      <vt:lpstr>方正北魏楷书简体</vt:lpstr>
      <vt:lpstr>等线</vt:lpstr>
      <vt:lpstr>隶书</vt:lpstr>
      <vt:lpstr>Open Sans Light</vt:lpstr>
      <vt:lpstr>等线 Light</vt:lpstr>
      <vt:lpstr>Arial Unicode MS</vt:lpstr>
      <vt:lpstr>Arial</vt:lpstr>
      <vt:lpstr>Calibri</vt:lpstr>
      <vt:lpstr>HelveticaNeue</vt:lpstr>
      <vt:lpstr>华文新魏</vt:lpstr>
      <vt:lpstr>Segoe Print</vt:lpstr>
      <vt:lpstr>黑体</vt:lpstr>
      <vt:lpstr>Yu Gothic UI Light</vt:lpstr>
      <vt:lpstr>Office 主题​​</vt:lpstr>
      <vt:lpstr>1_自定义设计方案</vt:lpstr>
      <vt:lpstr>PowerPoint 演示文稿</vt:lpstr>
      <vt:lpstr>宁波九校高二期末读后续写</vt:lpstr>
      <vt:lpstr>PowerPoint 演示文稿</vt:lpstr>
      <vt:lpstr>PowerPoint 演示文稿</vt:lpstr>
      <vt:lpstr>读原文 找出找出前文伏笔</vt:lpstr>
      <vt:lpstr>PowerPoint 演示文稿</vt:lpstr>
      <vt:lpstr>PowerPoint 演示文稿</vt:lpstr>
      <vt:lpstr>P1：I had never performed the song live, and hadn't been on stage for years. .</vt:lpstr>
      <vt:lpstr>P1：I had never performed the song live, and hadn't been on stage for years. .</vt:lpstr>
      <vt:lpstr>P1：I had never performed the song live, and hadn't been on stage for years. </vt:lpstr>
      <vt:lpstr>Paragraph 2 : After the concert, I had photographers and journalists battling to interview me.  </vt:lpstr>
      <vt:lpstr>Paragraph 2 : After the concert, I had photographers and journalists battling to interview me.  </vt:lpstr>
      <vt:lpstr>Paragraph 2 : After the concert, I had photographers and journalists battling to interview me.  </vt:lpstr>
      <vt:lpstr>Paragraph 2 : After the concert, I had photographers and journalists battling to interview me.  </vt:lpstr>
      <vt:lpstr>Judy 下水作文</vt:lpstr>
      <vt:lpstr>官方范文</vt:lpstr>
      <vt:lpstr>语料积累：《海上钢琴师》斗琴观众的反映</vt:lpstr>
      <vt:lpstr>语料积累：《了不起的盖茨比》记者蜂拥而至采访盖茨比的场景</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19</cp:revision>
  <dcterms:created xsi:type="dcterms:W3CDTF">2025-01-16T02:20:00Z</dcterms:created>
  <dcterms:modified xsi:type="dcterms:W3CDTF">2025-02-14T07:30:06Z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