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3"/>
    <p:sldId id="273" r:id="rId4"/>
    <p:sldId id="260" r:id="rId5"/>
    <p:sldId id="266" r:id="rId6"/>
    <p:sldId id="262" r:id="rId7"/>
    <p:sldId id="267" r:id="rId8"/>
    <p:sldId id="263" r:id="rId9"/>
    <p:sldId id="268" r:id="rId10"/>
    <p:sldId id="264" r:id="rId11"/>
    <p:sldId id="269" r:id="rId12"/>
    <p:sldId id="265" r:id="rId13"/>
    <p:sldId id="270" r:id="rId14"/>
    <p:sldId id="271" r:id="rId15"/>
    <p:sldId id="272" r:id="rId16"/>
    <p:sldId id="276" r:id="rId17"/>
    <p:sldId id="277" r:id="rId18"/>
    <p:sldId id="275" r:id="rId19"/>
  </p:sldIdLst>
  <p:sldSz cx="12192000" cy="6858000"/>
  <p:notesSz cx="9947275" cy="681482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 userDrawn="1"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ECEE-DB89-4165-A641-35BED49992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05C248-4F37-49F3-B440-4E40F70910C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Cooper Black" panose="0208090404030B020404" pitchFamily="18" charset="0"/>
              </a:rPr>
              <a:t>Stanza 3</a:t>
            </a:r>
            <a:endParaRPr lang="en-US" altLang="zh-CN" sz="3200" dirty="0">
              <a:latin typeface="Cooper Black" panose="0208090404030B020404" pitchFamily="18" charset="0"/>
            </a:endParaRPr>
          </a:p>
          <a:p>
            <a:r>
              <a:rPr lang="en-US" altLang="zh-CN" sz="3200" dirty="0"/>
              <a:t>The speaker declares the daffodils were the ________ and best ________ in nature and that he felt ________ in seeing them dance.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3587859" y="3237787"/>
            <a:ext cx="20302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happiest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84758" y="3237786"/>
            <a:ext cx="20302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dancers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57809" y="3730023"/>
            <a:ext cx="20302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joy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919" y="0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Summarise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14801" y="306108"/>
            <a:ext cx="10942820" cy="4736893"/>
          </a:xfrm>
        </p:spPr>
        <p:txBody>
          <a:bodyPr>
            <a:noAutofit/>
          </a:bodyPr>
          <a:lstStyle/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For oft, when on my couch I lie                             L19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In vacant or in pensive mood,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They flash upon that inward eye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Which is the bliss of solitude;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And then my heart with pleasure fills,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And dances with the daffodils.                            L24</a:t>
            </a: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3793655" y="5288826"/>
            <a:ext cx="23520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dances </a:t>
            </a:r>
            <a:endParaRPr lang="zh-CN" altLang="en-US" sz="54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919" y="0"/>
            <a:ext cx="219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Analyse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Cooper Black" panose="0208090404030B020404" pitchFamily="18" charset="0"/>
              </a:rPr>
              <a:t>Stanza 4</a:t>
            </a:r>
            <a:endParaRPr lang="en-US" altLang="zh-CN" sz="3200" dirty="0">
              <a:latin typeface="Cooper Black" panose="0208090404030B020404" pitchFamily="18" charset="0"/>
            </a:endParaRPr>
          </a:p>
          <a:p>
            <a:r>
              <a:rPr lang="en-US" altLang="zh-CN" sz="3200" dirty="0"/>
              <a:t>The speaker __________ the experience and was __________ after he returned ________.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5103964" y="2752725"/>
            <a:ext cx="28361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recalled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75690" y="3241374"/>
            <a:ext cx="28361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happy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70720" y="3730023"/>
            <a:ext cx="28361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home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919" y="0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Summarise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1609" y="353943"/>
            <a:ext cx="9884044" cy="52482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600" dirty="0">
                <a:latin typeface="Cooper Black" panose="0208090404030B020404" pitchFamily="18" charset="0"/>
              </a:rPr>
              <a:t>Stanza 1</a:t>
            </a:r>
            <a:endParaRPr lang="en-US" altLang="zh-CN" sz="3600" dirty="0">
              <a:latin typeface="Cooper Black" panose="0208090404030B020404" pitchFamily="18" charset="0"/>
            </a:endParaRPr>
          </a:p>
          <a:p>
            <a:r>
              <a:rPr lang="en-US" altLang="zh-CN" sz="4800" dirty="0">
                <a:latin typeface="Gabriola" panose="04040605051002020D02" pitchFamily="82" charset="0"/>
              </a:rPr>
              <a:t>I wandered lonely as a cloud</a:t>
            </a:r>
            <a:endParaRPr lang="en-US" altLang="zh-CN" sz="4800" dirty="0">
              <a:latin typeface="Gabriola" panose="04040605051002020D02" pitchFamily="82" charset="0"/>
            </a:endParaRPr>
          </a:p>
          <a:p>
            <a:r>
              <a:rPr lang="en-US" altLang="zh-CN" sz="4800" dirty="0">
                <a:latin typeface="Gabriola" panose="04040605051002020D02" pitchFamily="82" charset="0"/>
              </a:rPr>
              <a:t>That floats on high o’er vales and hills</a:t>
            </a:r>
            <a:endParaRPr lang="en-US" altLang="zh-CN" sz="48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en-US" altLang="zh-CN" sz="36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altLang="zh-CN" sz="3600" dirty="0">
                <a:latin typeface="Cooper Black" panose="0208090404030B020404" pitchFamily="18" charset="0"/>
              </a:rPr>
              <a:t>Stanza 4</a:t>
            </a:r>
            <a:endParaRPr lang="en-US" altLang="zh-CN" sz="3600" dirty="0">
              <a:latin typeface="Cooper Black" panose="0208090404030B020404" pitchFamily="18" charset="0"/>
            </a:endParaRPr>
          </a:p>
          <a:p>
            <a:r>
              <a:rPr lang="en-US" altLang="zh-CN" sz="4800" dirty="0">
                <a:latin typeface="Gabriola" panose="04040605051002020D02" pitchFamily="82" charset="0"/>
              </a:rPr>
              <a:t>They flash upon that inward eye</a:t>
            </a:r>
            <a:endParaRPr lang="en-US" altLang="zh-CN" sz="4800" dirty="0">
              <a:latin typeface="Gabriola" panose="04040605051002020D02" pitchFamily="82" charset="0"/>
            </a:endParaRPr>
          </a:p>
          <a:p>
            <a:r>
              <a:rPr lang="en-US" altLang="zh-CN" sz="4800" dirty="0">
                <a:latin typeface="Gabriola" panose="04040605051002020D02" pitchFamily="82" charset="0"/>
              </a:rPr>
              <a:t>Which is the bliss of solitude.</a:t>
            </a:r>
            <a:endParaRPr lang="zh-CN" altLang="en-US" sz="4800" dirty="0">
              <a:latin typeface="Gabriola" panose="04040605051002020D02" pitchFamily="8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9972" y="922593"/>
            <a:ext cx="157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i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lonely</a:t>
            </a:r>
            <a:endParaRPr lang="zh-CN" alt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32958" y="4507934"/>
            <a:ext cx="23255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s</a:t>
            </a:r>
            <a:r>
              <a:rPr lang="en-US" altLang="zh-CN" sz="4800" b="1" i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olitude</a:t>
            </a:r>
            <a:endParaRPr lang="zh-CN" altLang="en-US" sz="66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2099" y="5230583"/>
            <a:ext cx="118473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Contrast: a thing or person having qualities noticeably different from another</a:t>
            </a:r>
            <a:endParaRPr lang="zh-CN" altLang="en-US" sz="40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80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919" y="0"/>
            <a:ext cx="219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Analyse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8897" y="69798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altLang="zh-CN" sz="3100" dirty="0"/>
              <a:t>Paraphrase the poem in about 150 words using </a:t>
            </a:r>
            <a:r>
              <a:rPr lang="en-US" altLang="zh-CN" sz="3100" b="1" dirty="0">
                <a:solidFill>
                  <a:srgbClr val="FF0000"/>
                </a:solidFill>
              </a:rPr>
              <a:t>simile,</a:t>
            </a:r>
            <a:r>
              <a:rPr lang="zh-CN" altLang="en-US" sz="3100" b="1" dirty="0">
                <a:solidFill>
                  <a:srgbClr val="FF0000"/>
                </a:solidFill>
              </a:rPr>
              <a:t> </a:t>
            </a:r>
            <a:r>
              <a:rPr lang="en-US" altLang="zh-CN" sz="3100" b="1" dirty="0">
                <a:solidFill>
                  <a:srgbClr val="FF0000"/>
                </a:solidFill>
              </a:rPr>
              <a:t>personification</a:t>
            </a:r>
            <a:r>
              <a:rPr lang="zh-CN" altLang="en-US" sz="3100" b="1" dirty="0">
                <a:solidFill>
                  <a:srgbClr val="FF0000"/>
                </a:solidFill>
              </a:rPr>
              <a:t> </a:t>
            </a:r>
            <a:r>
              <a:rPr lang="en-US" altLang="zh-CN" sz="3100" b="1" dirty="0">
                <a:solidFill>
                  <a:srgbClr val="FF0000"/>
                </a:solidFill>
              </a:rPr>
              <a:t>and</a:t>
            </a:r>
            <a:r>
              <a:rPr lang="zh-CN" altLang="en-US" sz="3100" b="1" dirty="0">
                <a:solidFill>
                  <a:srgbClr val="FF0000"/>
                </a:solidFill>
              </a:rPr>
              <a:t> </a:t>
            </a:r>
            <a:r>
              <a:rPr lang="en-US" altLang="zh-CN" sz="3100" b="1" dirty="0">
                <a:solidFill>
                  <a:srgbClr val="FF0000"/>
                </a:solidFill>
              </a:rPr>
              <a:t>hyperbole</a:t>
            </a:r>
            <a:r>
              <a:rPr lang="zh-CN" altLang="en-US" sz="3100" b="1" dirty="0">
                <a:solidFill>
                  <a:srgbClr val="FF0000"/>
                </a:solidFill>
              </a:rPr>
              <a:t> </a:t>
            </a:r>
            <a:r>
              <a:rPr lang="en-US" altLang="zh-CN" sz="3100" dirty="0"/>
              <a:t>learnt</a:t>
            </a:r>
            <a:r>
              <a:rPr lang="zh-CN" altLang="en-US" sz="3100" dirty="0"/>
              <a:t> </a:t>
            </a:r>
            <a:r>
              <a:rPr lang="en-US" altLang="zh-CN" sz="3100" dirty="0"/>
              <a:t>in</a:t>
            </a:r>
            <a:r>
              <a:rPr lang="zh-CN" altLang="en-US" sz="3100" dirty="0"/>
              <a:t> </a:t>
            </a:r>
            <a:r>
              <a:rPr lang="en-US" altLang="zh-CN" sz="3100" dirty="0"/>
              <a:t>class</a:t>
            </a:r>
            <a:r>
              <a:rPr lang="zh-CN" altLang="en-US" sz="3100" dirty="0"/>
              <a:t> </a:t>
            </a:r>
            <a:r>
              <a:rPr lang="en-US" altLang="zh-CN" sz="3100" dirty="0"/>
              <a:t>and</a:t>
            </a:r>
            <a:r>
              <a:rPr lang="zh-CN" altLang="en-US" sz="3100" dirty="0"/>
              <a:t> </a:t>
            </a:r>
            <a:r>
              <a:rPr lang="en-US" altLang="zh-CN" sz="3100" dirty="0"/>
              <a:t>at least the following 5 words.</a:t>
            </a:r>
            <a:br>
              <a:rPr lang="en-US" altLang="zh-CN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48897" y="2152560"/>
            <a:ext cx="10048056" cy="4615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daffodils, dance, cloud, lonely, solitude, 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flutter, stretch, couch, jocund, sparkle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P1. </a:t>
            </a:r>
            <a:r>
              <a:rPr lang="en-US" altLang="zh-CN" sz="2800" i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Feeling lonely, I decided to take a walk in the forest. 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_________________________________________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P2. </a:t>
            </a:r>
            <a:r>
              <a:rPr lang="en-US" altLang="zh-CN" sz="2800" i="1" dirty="0">
                <a:latin typeface="等线" panose="02010600030101010101" pitchFamily="2" charset="-122"/>
                <a:cs typeface="Times New Roman" panose="02020603050405020304" pitchFamily="18" charset="0"/>
              </a:rPr>
              <a:t>Accompanied by such a joyful friend, I was floating on the air. </a:t>
            </a:r>
            <a:endParaRPr lang="en-US" altLang="zh-CN" sz="2800" i="1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/>
              <a:t>_________________________________________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208344" y="-9905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</a:rPr>
              <a:t>Paraphrase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4148" y="618319"/>
            <a:ext cx="9905695" cy="57756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5200" i="1" u="sng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Feeling lonely, I decided to take a walk in the forest. 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 was wandering alone </a:t>
            </a:r>
            <a:r>
              <a:rPr lang="en-US" altLang="zh-CN" sz="5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as a </a:t>
            </a:r>
            <a:r>
              <a:rPr lang="en-US" altLang="zh-CN" sz="5200" b="1" u="sng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cloud</a:t>
            </a:r>
            <a:r>
              <a:rPr lang="en-US" altLang="zh-CN" sz="5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floating high over valleys and hills when suddenly I caught sight of a crowd of </a:t>
            </a:r>
            <a:r>
              <a:rPr lang="en-US" altLang="zh-CN" sz="5200" u="sng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daffodils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beside the lake and beneath the trees. </a:t>
            </a:r>
            <a:r>
              <a:rPr lang="en-US" altLang="zh-CN" sz="5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They were like angels 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the heaven, </a:t>
            </a:r>
            <a:r>
              <a:rPr lang="en-US" altLang="zh-CN" sz="5200" u="sng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fluttering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5200" b="1" u="sng" kern="100" dirty="0">
                <a:solidFill>
                  <a:srgbClr val="7030A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dancing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in the breeze. There were so many of daffodils that </a:t>
            </a:r>
            <a:r>
              <a:rPr lang="en-US" altLang="zh-CN" sz="5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they were like the twinkling stars 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the milky way. </a:t>
            </a:r>
            <a:r>
              <a:rPr lang="en-US" altLang="zh-CN" sz="5200" u="sng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Stretching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in a </a:t>
            </a:r>
            <a:r>
              <a:rPr lang="en-US" altLang="zh-CN" sz="5200" b="1" kern="100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never-ending line 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along the lakeshore, the daffodils </a:t>
            </a:r>
            <a:r>
              <a:rPr lang="en-US" altLang="zh-CN" sz="5200" b="1" kern="100" dirty="0">
                <a:solidFill>
                  <a:srgbClr val="7030A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shook their heads</a:t>
            </a:r>
            <a:r>
              <a:rPr lang="en-US" altLang="zh-CN" sz="5200" kern="100" dirty="0">
                <a:solidFill>
                  <a:srgbClr val="7030A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a lively dance, even outperforming the </a:t>
            </a:r>
            <a:r>
              <a:rPr lang="en-US" altLang="zh-CN" sz="5200" u="sng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sparkling</a:t>
            </a:r>
            <a:r>
              <a:rPr lang="en-US" altLang="zh-CN" sz="5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waves. </a:t>
            </a:r>
            <a:endParaRPr lang="zh-CN" altLang="zh-CN" sz="5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08344" y="-9905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</a:rPr>
              <a:t>Paraphrase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8193" y="418453"/>
            <a:ext cx="9654180" cy="6111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900" i="1" u="sng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Accompanied by such a joyful friend, I was floating on the air.</a:t>
            </a:r>
            <a:r>
              <a:rPr lang="en-US" altLang="zh-CN" sz="3900" u="sng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Gazing at this amazing scene, I sank into deep thought. Lying on the </a:t>
            </a:r>
            <a:r>
              <a:rPr lang="en-US" altLang="zh-CN" sz="3900" u="sng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couch</a:t>
            </a:r>
            <a:r>
              <a:rPr lang="en-US" altLang="zh-CN" sz="39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after returning home, I couldn’t help recalling the beautiful scene which was so overwhelming and fulfilling to me earlier today in the forest. The daffodils flashed in my mind, taking away the </a:t>
            </a:r>
            <a:r>
              <a:rPr lang="en-US" altLang="zh-CN" sz="3900" b="1" u="sng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loneliness</a:t>
            </a:r>
            <a:r>
              <a:rPr lang="en-US" altLang="zh-CN" sz="39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and bringing a sense of </a:t>
            </a:r>
            <a:r>
              <a:rPr lang="en-US" altLang="zh-CN" sz="3900" b="1" u="sng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solitude</a:t>
            </a:r>
            <a:r>
              <a:rPr lang="en-US" altLang="zh-CN" sz="39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to me. So contented did my heart feel that </a:t>
            </a:r>
            <a:r>
              <a:rPr lang="en-US" altLang="zh-CN" sz="3900" b="1" kern="100" dirty="0">
                <a:solidFill>
                  <a:srgbClr val="7030A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my mind started to dance </a:t>
            </a:r>
            <a:r>
              <a:rPr lang="en-US" altLang="zh-CN" sz="39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with the daffodils.</a:t>
            </a:r>
            <a:endParaRPr lang="zh-CN" altLang="zh-CN" sz="39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3620" y="-109110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</a:rPr>
              <a:t>Paraphrase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49235" y="1857707"/>
            <a:ext cx="1112593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Homework: </a:t>
            </a:r>
            <a:endParaRPr lang="en-US" altLang="zh-CN" sz="4400" b="1" dirty="0">
              <a:solidFill>
                <a:schemeClr val="accent3">
                  <a:lumMod val="20000"/>
                  <a:lumOff val="80000"/>
                </a:schemeClr>
              </a:solidFill>
              <a:highlight>
                <a:srgbClr val="808000"/>
              </a:highlight>
            </a:endParaRPr>
          </a:p>
          <a:p>
            <a:endParaRPr lang="en-US" altLang="zh-CN" sz="4400" b="1" dirty="0">
              <a:solidFill>
                <a:schemeClr val="accent3">
                  <a:lumMod val="20000"/>
                  <a:lumOff val="80000"/>
                </a:schemeClr>
              </a:solidFill>
              <a:highlight>
                <a:srgbClr val="808000"/>
              </a:highlight>
            </a:endParaRPr>
          </a:p>
          <a:p>
            <a:pPr algn="ctr"/>
            <a:r>
              <a:rPr lang="en-US" altLang="zh-CN" sz="4400" b="1" dirty="0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Imitation reading and reciting the poem</a:t>
            </a:r>
            <a:endParaRPr lang="zh-CN" altLang="en-US" sz="4400" b="1" dirty="0">
              <a:solidFill>
                <a:schemeClr val="accent3">
                  <a:lumMod val="20000"/>
                  <a:lumOff val="80000"/>
                </a:schemeClr>
              </a:solidFill>
              <a:highlight>
                <a:srgbClr val="8080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5" y="286718"/>
            <a:ext cx="6242304" cy="416052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31" y="2793032"/>
            <a:ext cx="6038082" cy="3778250"/>
          </a:xfrm>
        </p:spPr>
      </p:pic>
      <p:sp>
        <p:nvSpPr>
          <p:cNvPr id="3" name="文本框 2"/>
          <p:cNvSpPr txBox="1"/>
          <p:nvPr/>
        </p:nvSpPr>
        <p:spPr>
          <a:xfrm>
            <a:off x="2618009" y="610935"/>
            <a:ext cx="2603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FF00"/>
                </a:solidFill>
                <a:highlight>
                  <a:srgbClr val="008000"/>
                </a:highlight>
                <a:latin typeface="Eras Medium ITC" panose="020B0602030504020804" pitchFamily="34" charset="0"/>
              </a:rPr>
              <a:t>Nature</a:t>
            </a:r>
            <a:endParaRPr lang="zh-CN" altLang="en-US" sz="3200" b="1" dirty="0">
              <a:solidFill>
                <a:srgbClr val="FFFF00"/>
              </a:solidFill>
              <a:highlight>
                <a:srgbClr val="008000"/>
              </a:highlight>
              <a:latin typeface="Eras Medium ITC" panose="020B06020305040208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87890" y="2975674"/>
            <a:ext cx="5481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solidFill>
                  <a:srgbClr val="FF0000"/>
                </a:solidFill>
                <a:highlight>
                  <a:srgbClr val="0000FF"/>
                </a:highlight>
                <a:latin typeface="Eras Medium ITC" panose="020B0602030504020804" pitchFamily="34" charset="0"/>
              </a:rPr>
              <a:t>Civilisation</a:t>
            </a:r>
            <a:endParaRPr lang="zh-CN" altLang="en-US" sz="3200" b="1" dirty="0">
              <a:solidFill>
                <a:srgbClr val="FF0000"/>
              </a:solidFill>
              <a:highlight>
                <a:srgbClr val="0000FF"/>
              </a:highlight>
              <a:latin typeface="Eras Medium ITC" panose="020B0602030504020804" pitchFamily="34" charset="0"/>
            </a:endParaRPr>
          </a:p>
        </p:txBody>
      </p:sp>
      <p:pic>
        <p:nvPicPr>
          <p:cNvPr id="8" name="yt1s.com - I Wandered Lonely as a Cloud by William Wordsworth  1770  18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9867" y="5446509"/>
            <a:ext cx="642260" cy="64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8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627489" cy="1280890"/>
          </a:xfrm>
        </p:spPr>
        <p:txBody>
          <a:bodyPr>
            <a:normAutofit fontScale="90000"/>
          </a:bodyPr>
          <a:lstStyle/>
          <a:p>
            <a:r>
              <a:rPr lang="en-US" altLang="zh-CN" sz="5400" b="1" dirty="0">
                <a:solidFill>
                  <a:srgbClr val="FFC000"/>
                </a:solidFill>
              </a:rPr>
              <a:t>I wandered lonely as a cloud</a:t>
            </a:r>
            <a:endParaRPr lang="zh-CN" altLang="en-US" sz="5400" b="1" dirty="0">
              <a:solidFill>
                <a:srgbClr val="FFC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" y="1904583"/>
            <a:ext cx="7430125" cy="4953417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867" y="1908701"/>
            <a:ext cx="3510366" cy="49492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71712" y="4144100"/>
            <a:ext cx="126029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0000FF"/>
                </a:highlight>
              </a:rPr>
              <a:t>Helped to launch</a:t>
            </a:r>
            <a:endParaRPr lang="en-US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0000FF"/>
              </a:highlight>
            </a:endParaRPr>
          </a:p>
          <a:p>
            <a:pPr algn="ctr"/>
            <a:r>
              <a:rPr lang="en-US" altLang="zh-C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0000FF"/>
                </a:highlight>
              </a:rPr>
              <a:t>the Romantic Movement</a:t>
            </a:r>
            <a:endParaRPr lang="zh-CN" alt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0000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2160" y="519193"/>
            <a:ext cx="9129496" cy="6664271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vale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a host of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flutter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endParaRPr lang="en-US" altLang="zh-CN" b="1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margin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toss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sprightly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endParaRPr lang="en-US" altLang="zh-CN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out-did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glee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jocund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endParaRPr lang="en-US" altLang="zh-CN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vacant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pensive</a:t>
            </a:r>
            <a:r>
              <a:rPr lang="en-US" altLang="zh-CN" sz="2000" dirty="0"/>
              <a:t>: </a:t>
            </a:r>
            <a:endParaRPr lang="en-US" altLang="zh-CN" sz="20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bliss</a:t>
            </a:r>
            <a:endParaRPr lang="en-US" altLang="zh-CN" sz="2000" b="1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b="1" dirty="0"/>
              <a:t>solitude</a:t>
            </a:r>
            <a:r>
              <a:rPr lang="en-US" altLang="zh-CN" sz="2000" dirty="0"/>
              <a:t>: 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3924943" y="467149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valley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924943" y="836481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great number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4943" y="1225911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move lightly and quickly 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4943" y="5790686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extreme happiness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16262" y="1925638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outside limit of something</a:t>
            </a:r>
            <a:endParaRPr lang="en-US" altLang="zh-CN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24943" y="2362196"/>
            <a:ext cx="7149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move </a:t>
            </a:r>
            <a:r>
              <a:rPr lang="en-US" altLang="zh-CN" sz="2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sth</a:t>
            </a: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/sb from side to side or up and down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24943" y="2791349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full of life and energy</a:t>
            </a:r>
            <a:endParaRPr lang="en-US" altLang="zh-CN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16262" y="3494883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go beyond in action or performance</a:t>
            </a:r>
            <a:endParaRPr lang="en-US" altLang="zh-CN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16262" y="3856555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feeling of happiness and excitement </a:t>
            </a:r>
            <a:endParaRPr lang="en-US" altLang="zh-CN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24943" y="4244605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cheerful and light-hearted</a:t>
            </a:r>
            <a:endParaRPr lang="en-US" altLang="zh-CN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24944" y="4989341"/>
            <a:ext cx="8267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showing no sign that the person is thinking of anything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24943" y="5400432"/>
            <a:ext cx="853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thinking deeply about </a:t>
            </a:r>
            <a:r>
              <a:rPr lang="en-US" altLang="zh-CN" sz="2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sth</a:t>
            </a: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especially you are sad or worried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24943" y="6176532"/>
            <a:ext cx="8400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state of being alone, especially when this is pleasant</a:t>
            </a:r>
            <a:endParaRPr lang="en-US" altLang="zh-CN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344" y="-9905"/>
            <a:ext cx="2113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</a:rPr>
              <a:t>Preview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5093" y="4619428"/>
            <a:ext cx="258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highlight>
                  <a:srgbClr val="FFFF00"/>
                </a:highlight>
              </a:rPr>
              <a:t>loneliness: </a:t>
            </a:r>
            <a:endParaRPr lang="zh-CN" altLang="en-US" sz="3200" b="1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73771" y="6058326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  <a:highlight>
                  <a:srgbClr val="00FF00"/>
                </a:highlight>
              </a:rPr>
              <a:t>pleasant</a:t>
            </a:r>
            <a:endParaRPr lang="zh-CN" altLang="en-US" b="1" dirty="0">
              <a:solidFill>
                <a:srgbClr val="FFFF00"/>
              </a:solidFill>
              <a:highlight>
                <a:srgbClr val="00FF00"/>
              </a:highligh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24942" y="4627570"/>
            <a:ext cx="75117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highlight>
                  <a:srgbClr val="FFFF00"/>
                </a:highlight>
              </a:rPr>
              <a:t>the 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unhappiness</a:t>
            </a:r>
            <a:r>
              <a:rPr lang="en-US" altLang="zh-CN" sz="2800" b="1" dirty="0">
                <a:solidFill>
                  <a:srgbClr val="00B0F0"/>
                </a:solidFill>
                <a:highlight>
                  <a:srgbClr val="FFFF00"/>
                </a:highlight>
              </a:rPr>
              <a:t> that is felt by someone because they do not have any friends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9" grpId="0"/>
      <p:bldP spid="21" grpId="0"/>
      <p:bldP spid="23" grpId="0"/>
      <p:bldP spid="25" grpId="0"/>
      <p:bldP spid="29" grpId="0"/>
      <p:bldP spid="31" grpId="0"/>
      <p:bldP spid="33" grpId="0"/>
      <p:bldP spid="35" grpId="0"/>
      <p:bldP spid="4" grpId="0"/>
      <p:bldP spid="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93859" y="944501"/>
            <a:ext cx="11137692" cy="6145967"/>
          </a:xfrm>
        </p:spPr>
        <p:txBody>
          <a:bodyPr>
            <a:normAutofit/>
          </a:bodyPr>
          <a:lstStyle/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 wandered lonely as a </a:t>
            </a:r>
            <a:r>
              <a:rPr lang="en-US" altLang="zh-CN" sz="4000" b="0" i="0" u="sng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cloud                          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That floats on high o’er(over) vales and </a:t>
            </a:r>
            <a:r>
              <a:rPr lang="en-US" altLang="zh-CN" sz="4000" b="0" i="0" u="sng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hills</a:t>
            </a: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,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When all at once I saw a </a:t>
            </a:r>
            <a:r>
              <a:rPr lang="en-US" altLang="zh-CN" sz="4000" b="0" i="0" u="sng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crowd</a:t>
            </a: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,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A host, of golden </a:t>
            </a:r>
            <a:r>
              <a:rPr lang="en-US" altLang="zh-CN" sz="4000" b="0" i="0" u="sng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daffodils</a:t>
            </a: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;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Beside the lake, beneath the </a:t>
            </a:r>
            <a:r>
              <a:rPr lang="en-US" altLang="zh-CN" sz="4000" b="0" i="0" u="sng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trees</a:t>
            </a: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,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Fluttering and dancing in the </a:t>
            </a:r>
            <a:r>
              <a:rPr lang="en-US" altLang="zh-CN" sz="4000" b="0" i="0" u="sng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breeze</a:t>
            </a: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.</a:t>
            </a: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>
              <a:lnSpc>
                <a:spcPts val="4000"/>
              </a:lnSpc>
            </a:pP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6149845" y="820645"/>
            <a:ext cx="806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as</a:t>
            </a:r>
            <a:endParaRPr lang="zh-CN" alt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44012" y="2864068"/>
            <a:ext cx="2231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crowd</a:t>
            </a:r>
            <a:endParaRPr lang="zh-CN" altLang="en-US" sz="54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27607" y="5913499"/>
            <a:ext cx="2231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dancing</a:t>
            </a:r>
            <a:endParaRPr lang="zh-CN" altLang="en-US" sz="54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13849" y="814550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zh-CN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67660" y="2864068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zh-CN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22964" y="1805150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zh-CN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522964" y="3795339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zh-CN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492515" y="4783635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endParaRPr lang="zh-CN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92515" y="5856821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endParaRPr lang="zh-CN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06527" y="3778767"/>
            <a:ext cx="94205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Personification: giving human characteristics to non-human objects</a:t>
            </a:r>
            <a:endParaRPr lang="zh-CN" altLang="en-US" sz="40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8000"/>
              </a:highligh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39243" y="1770716"/>
            <a:ext cx="94205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Simile: using “like” or “as” to compare seemingly unlike things</a:t>
            </a:r>
            <a:endParaRPr lang="zh-CN" altLang="en-US" sz="40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80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Cooper Black" panose="0208090404030B020404" pitchFamily="18" charset="0"/>
              </a:rPr>
              <a:t>Stanza 1</a:t>
            </a:r>
            <a:endParaRPr lang="en-US" altLang="zh-CN" sz="32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altLang="zh-CN" sz="3200" dirty="0"/>
              <a:t>The speaker describes the experience of feeling ________ and decided to ________ in nature. He came ________ some daffodils which moved as if they were ________.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4205044" y="3226164"/>
            <a:ext cx="14634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lonely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69638" y="4207724"/>
            <a:ext cx="1939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dancing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73264" y="3226164"/>
            <a:ext cx="16812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wander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4058" y="3730023"/>
            <a:ext cx="14634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across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919" y="0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Summarise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04257" y="611040"/>
            <a:ext cx="8634334" cy="6595672"/>
          </a:xfrm>
        </p:spPr>
        <p:txBody>
          <a:bodyPr>
            <a:normAutofit/>
          </a:bodyPr>
          <a:lstStyle/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Continuous as the stars that shine                         L7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And twinkle on the milky way,                 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They stretched in never-ending line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Along the margin of a bay: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Ten thousand saw I at a glance,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  <a:spcBef>
                <a:spcPts val="0"/>
              </a:spcBef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Tossing their heads in sprightly dance.                L12</a:t>
            </a: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5234247" y="495064"/>
            <a:ext cx="806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as</a:t>
            </a:r>
            <a:endParaRPr lang="zh-CN" alt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48591" y="2539270"/>
            <a:ext cx="38077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0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never-ending</a:t>
            </a:r>
            <a:endParaRPr lang="zh-CN" altLang="en-US" sz="54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48434" y="5577218"/>
            <a:ext cx="38077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Tossing their heads</a:t>
            </a:r>
            <a:endParaRPr lang="zh-CN" altLang="en-US" sz="54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94425" y="5577218"/>
            <a:ext cx="1592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dance</a:t>
            </a:r>
            <a:endParaRPr lang="zh-CN" altLang="en-US" sz="54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525" y="3718092"/>
            <a:ext cx="118473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Hyperbole: a way of writing to make things sound better, more exciting, etc. than it really is</a:t>
            </a:r>
            <a:endParaRPr lang="zh-CN" altLang="en-US" sz="40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80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9919" y="0"/>
            <a:ext cx="219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Analyse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Cooper Black" panose="0208090404030B020404" pitchFamily="18" charset="0"/>
              </a:rPr>
              <a:t>Stanza 2</a:t>
            </a:r>
            <a:endParaRPr lang="en-US" altLang="zh-CN" sz="3200" dirty="0">
              <a:latin typeface="Cooper Black" panose="0208090404030B020404" pitchFamily="18" charset="0"/>
            </a:endParaRPr>
          </a:p>
          <a:p>
            <a:r>
              <a:rPr lang="en-US" altLang="zh-CN" sz="3200" dirty="0"/>
              <a:t>The speaker describes in a __________ manner the way he saw the __________ and how __________ he was by them. 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4799311" y="3730023"/>
            <a:ext cx="22885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impressed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47498" y="2751048"/>
            <a:ext cx="28361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hyperbolic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81264" y="3229790"/>
            <a:ext cx="28361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daffodils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919" y="0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Summarise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99803"/>
            <a:ext cx="9602788" cy="6700604"/>
          </a:xfrm>
        </p:spPr>
        <p:txBody>
          <a:bodyPr>
            <a:normAutofit/>
          </a:bodyPr>
          <a:lstStyle/>
          <a:p>
            <a:pPr algn="l" fontAlgn="base">
              <a:lnSpc>
                <a:spcPts val="4000"/>
              </a:lnSpc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The waves beside them danced; but they                  L13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Out-did the sparkling waves in glee: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A poet could not but be gay,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In such a jocund company: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 gazed—and gazed—but little thought</a:t>
            </a:r>
            <a:b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 algn="l" fontAlgn="base">
              <a:lnSpc>
                <a:spcPts val="4000"/>
              </a:lnSpc>
            </a:pPr>
            <a:r>
              <a:rPr lang="en-US" altLang="zh-CN" sz="40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What wealth the show to me had brought:              L18</a:t>
            </a:r>
            <a:endParaRPr lang="en-US" altLang="zh-CN" sz="40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  <a:p>
            <a:pPr>
              <a:lnSpc>
                <a:spcPts val="4000"/>
              </a:lnSpc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27066" y="191557"/>
            <a:ext cx="157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danced</a:t>
            </a:r>
            <a:endParaRPr lang="zh-CN" altLang="en-US" sz="54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41372" y="1356513"/>
            <a:ext cx="157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in glee</a:t>
            </a:r>
            <a:endParaRPr lang="zh-CN" altLang="en-US" sz="54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919" y="0"/>
            <a:ext cx="219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</a:rPr>
              <a:t>Analyse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丝状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4519</Words>
  <Application>WPS 演示</Application>
  <PresentationFormat>Widescreen</PresentationFormat>
  <Paragraphs>232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宋体</vt:lpstr>
      <vt:lpstr>Wingdings</vt:lpstr>
      <vt:lpstr>Wingdings 3</vt:lpstr>
      <vt:lpstr>Arial</vt:lpstr>
      <vt:lpstr>Eras Medium ITC</vt:lpstr>
      <vt:lpstr>Ebrima</vt:lpstr>
      <vt:lpstr>Gabriola</vt:lpstr>
      <vt:lpstr>Cooper Black</vt:lpstr>
      <vt:lpstr>等线</vt:lpstr>
      <vt:lpstr>Times New Roman</vt:lpstr>
      <vt:lpstr>微软雅黑</vt:lpstr>
      <vt:lpstr>Arial Unicode MS</vt:lpstr>
      <vt:lpstr>幼圆</vt:lpstr>
      <vt:lpstr>Century Gothic</vt:lpstr>
      <vt:lpstr>Calibri</vt:lpstr>
      <vt:lpstr>HelveticaNeue</vt:lpstr>
      <vt:lpstr>NumberOnly</vt:lpstr>
      <vt:lpstr>华文新魏</vt:lpstr>
      <vt:lpstr>丝状</vt:lpstr>
      <vt:lpstr>PowerPoint 演示文稿</vt:lpstr>
      <vt:lpstr>PowerPoint 演示文稿</vt:lpstr>
      <vt:lpstr>I wandered lonely as a cloud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Paraphrase the poem in about 150 words using simile, personification and hyperbole learnt in class and at least the following 5 words.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雨舸</dc:creator>
  <cp:lastModifiedBy>南山有谷堆</cp:lastModifiedBy>
  <cp:revision>122</cp:revision>
  <cp:lastPrinted>2021-04-16T14:26:00Z</cp:lastPrinted>
  <dcterms:created xsi:type="dcterms:W3CDTF">2021-03-26T03:01:00Z</dcterms:created>
  <dcterms:modified xsi:type="dcterms:W3CDTF">2021-06-28T02:25:32Z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