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195" r:id="rId4"/>
    <p:sldId id="3170" r:id="rId5"/>
    <p:sldId id="394" r:id="rId7"/>
    <p:sldId id="3176" r:id="rId8"/>
    <p:sldId id="3172" r:id="rId9"/>
    <p:sldId id="396" r:id="rId10"/>
    <p:sldId id="3171" r:id="rId11"/>
    <p:sldId id="412" r:id="rId12"/>
    <p:sldId id="257" r:id="rId13"/>
    <p:sldId id="3180" r:id="rId14"/>
    <p:sldId id="3181" r:id="rId15"/>
    <p:sldId id="3182" r:id="rId16"/>
    <p:sldId id="3183" r:id="rId17"/>
    <p:sldId id="401" r:id="rId18"/>
    <p:sldId id="3186" r:id="rId19"/>
    <p:sldId id="3187" r:id="rId20"/>
    <p:sldId id="3185" r:id="rId21"/>
    <p:sldId id="400" r:id="rId22"/>
    <p:sldId id="3189" r:id="rId23"/>
    <p:sldId id="3178" r:id="rId24"/>
    <p:sldId id="3179" r:id="rId25"/>
    <p:sldId id="317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3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9291F-F9CD-43E6-BEED-7E68D899759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1A55B-DD89-48DE-88D9-978C2E55F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5123" name="备注占位符 2"/>
          <p:cNvSpPr>
            <a:spLocks noGrp="1" noChangeArrowheads="1"/>
          </p:cNvSpPr>
          <p:nvPr>
            <p:ph type="body" idx="4294967295"/>
          </p:nvPr>
        </p:nvSpPr>
        <p:spPr/>
        <p:txBody>
          <a:bodyPr/>
          <a:lstStyle/>
          <a:p>
            <a:endParaRPr lang="zh-CN" altLang="en-US" dirty="0"/>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A10EB9B-026B-4DBF-B0DF-F17B4B439C9D}" type="slidenum">
              <a:rPr kumimoji="0" altLang="en-US" sz="1200" b="0" i="0" u="none" strike="noStrike" kern="1200" cap="none" spc="0" normalizeH="0" baseline="0" noProof="1">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11A530D-1D62-4401-B910-622B4BF449C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109CA68-AAF5-47CE-A947-9D25AE29C6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4C3B87-82E2-4599-AA8B-803EAA74275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109CA68-AAF5-47CE-A947-9D25AE29C6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4C3B87-82E2-4599-AA8B-803EAA74275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109CA68-AAF5-47CE-A947-9D25AE29C6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4C3B87-82E2-4599-AA8B-803EAA74275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156C02-6AC0-4150-BF14-3C2902387D77}" type="datetimeFigureOut">
              <a:rPr lang="zh-CN" altLang="en-US"/>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287B9ED6-FA7E-4333-AD61-EE26BDBEFB97}" type="slidenum">
              <a:rPr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109CA68-AAF5-47CE-A947-9D25AE29C6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4C3B87-82E2-4599-AA8B-803EAA74275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109CA68-AAF5-47CE-A947-9D25AE29C6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4C3B87-82E2-4599-AA8B-803EAA74275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109CA68-AAF5-47CE-A947-9D25AE29C6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4C3B87-82E2-4599-AA8B-803EAA74275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109CA68-AAF5-47CE-A947-9D25AE29C64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4C3B87-82E2-4599-AA8B-803EAA74275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109CA68-AAF5-47CE-A947-9D25AE29C64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4C3B87-82E2-4599-AA8B-803EAA74275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09CA68-AAF5-47CE-A947-9D25AE29C64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4C3B87-82E2-4599-AA8B-803EAA74275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109CA68-AAF5-47CE-A947-9D25AE29C6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4C3B87-82E2-4599-AA8B-803EAA74275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109CA68-AAF5-47CE-A947-9D25AE29C6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4C3B87-82E2-4599-AA8B-803EAA74275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1.jpeg"/><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9CA68-AAF5-47CE-A947-9D25AE29C64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C3B87-82E2-4599-AA8B-803EAA742753}"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80800" y="6350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390" y="365781"/>
            <a:ext cx="10515224" cy="132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898" tIns="31949" rIns="63898" bIns="31949" numCol="1" anchor="ctr" anchorCtr="0" compatLnSpc="1"/>
          <a:lstStyle/>
          <a:p>
            <a:pPr lvl="0"/>
            <a:r>
              <a:rPr lang="zh-CN" altLang="en-US" noProof="1"/>
              <a:t>单击此处编辑母版标题样式</a:t>
            </a:r>
            <a:endParaRPr lang="zh-CN" noProof="1"/>
          </a:p>
        </p:txBody>
      </p:sp>
      <p:sp>
        <p:nvSpPr>
          <p:cNvPr id="1027" name="Text Placeholder 2"/>
          <p:cNvSpPr>
            <a:spLocks noGrp="1"/>
          </p:cNvSpPr>
          <p:nvPr>
            <p:ph type="body" idx="1"/>
          </p:nvPr>
        </p:nvSpPr>
        <p:spPr bwMode="auto">
          <a:xfrm>
            <a:off x="838390" y="1825891"/>
            <a:ext cx="10515224" cy="435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898" tIns="31949" rIns="63898" bIns="31949" numCol="1" anchor="t" anchorCtr="0" compatLnSpc="1"/>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noProof="1"/>
          </a:p>
        </p:txBody>
      </p:sp>
      <p:sp>
        <p:nvSpPr>
          <p:cNvPr id="4" name="Date Placeholder 3"/>
          <p:cNvSpPr>
            <a:spLocks noGrp="1"/>
          </p:cNvSpPr>
          <p:nvPr>
            <p:ph type="dt" sz="half" idx="2"/>
          </p:nvPr>
        </p:nvSpPr>
        <p:spPr>
          <a:xfrm>
            <a:off x="838389" y="6356747"/>
            <a:ext cx="2742448" cy="364275"/>
          </a:xfrm>
          <a:prstGeom prst="rect">
            <a:avLst/>
          </a:prstGeom>
        </p:spPr>
        <p:txBody>
          <a:bodyPr vert="horz" lIns="63898" tIns="31949" rIns="63898" bIns="31949" rtlCol="0" anchor="ctr"/>
          <a:lstStyle>
            <a:lvl1pPr algn="l" eaLnBrk="1" hangingPunct="1">
              <a:defRPr sz="1220" noProof="1" smtClean="0">
                <a:solidFill>
                  <a:schemeClr val="tx1">
                    <a:tint val="75000"/>
                  </a:schemeClr>
                </a:solidFill>
              </a:defRPr>
            </a:lvl1pPr>
          </a:lstStyle>
          <a:p>
            <a:pPr>
              <a:defRPr/>
            </a:pPr>
            <a:fld id="{63A56D01-2764-4F3F-81D1-FEDBA43AD549}" type="datetimeFigureOut">
              <a:rPr lang="zh-CN" altLang="en-US"/>
            </a:fld>
            <a:endParaRPr lang="zh-CN" altLang="en-US"/>
          </a:p>
        </p:txBody>
      </p:sp>
      <p:sp>
        <p:nvSpPr>
          <p:cNvPr id="5" name="Footer Placeholder 4"/>
          <p:cNvSpPr>
            <a:spLocks noGrp="1"/>
          </p:cNvSpPr>
          <p:nvPr>
            <p:ph type="ftr" sz="quarter" idx="3"/>
          </p:nvPr>
        </p:nvSpPr>
        <p:spPr>
          <a:xfrm>
            <a:off x="4038412" y="6356747"/>
            <a:ext cx="4115177" cy="364275"/>
          </a:xfrm>
          <a:prstGeom prst="rect">
            <a:avLst/>
          </a:prstGeom>
        </p:spPr>
        <p:txBody>
          <a:bodyPr vert="horz" lIns="63898" tIns="31949" rIns="63898" bIns="31949" rtlCol="0" anchor="ctr"/>
          <a:lstStyle>
            <a:lvl1pPr algn="ctr" eaLnBrk="1" hangingPunct="1">
              <a:defRPr sz="1220" noProof="1">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1166" y="6356747"/>
            <a:ext cx="2742448" cy="364275"/>
          </a:xfrm>
          <a:prstGeom prst="rect">
            <a:avLst/>
          </a:prstGeom>
        </p:spPr>
        <p:txBody>
          <a:bodyPr vert="horz" wrap="square" lIns="63898" tIns="31949" rIns="63898" bIns="31949" numCol="1" anchor="ctr" anchorCtr="0" compatLnSpc="1"/>
          <a:lstStyle>
            <a:lvl1pPr algn="r" eaLnBrk="1" hangingPunct="1">
              <a:defRPr sz="1085" noProof="1">
                <a:solidFill>
                  <a:srgbClr val="898989"/>
                </a:solidFill>
              </a:defRPr>
            </a:lvl1pPr>
          </a:lstStyle>
          <a:p>
            <a:fld id="{481A012C-3782-4128-B36B-91F05AF1EE8F}" type="slidenum">
              <a:rPr altLang="en-US"/>
            </a:fld>
            <a:endParaRPr lang="zh-CN" altLang="en-US"/>
          </a:p>
        </p:txBody>
      </p:sp>
      <p:pic>
        <p:nvPicPr>
          <p:cNvPr id="5124" name="图片 6" descr="logo横版 png"/>
          <p:cNvPicPr>
            <a:picLocks noChangeAspect="1"/>
          </p:cNvPicPr>
          <p:nvPr userDrawn="1"/>
        </p:nvPicPr>
        <p:blipFill>
          <a:blip r:embed="rId2"/>
          <a:stretch>
            <a:fillRect/>
          </a:stretch>
        </p:blipFill>
        <p:spPr>
          <a:xfrm>
            <a:off x="11480800" y="6350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xStyles>
    <p:titleStyle>
      <a:lvl1pPr algn="l" defTabSz="911860" rtl="0" eaLnBrk="0" fontAlgn="base" hangingPunct="0">
        <a:lnSpc>
          <a:spcPct val="90000"/>
        </a:lnSpc>
        <a:spcBef>
          <a:spcPct val="0"/>
        </a:spcBef>
        <a:spcAft>
          <a:spcPct val="0"/>
        </a:spcAft>
        <a:defRPr sz="4335" kern="1200">
          <a:solidFill>
            <a:schemeClr val="tx1"/>
          </a:solidFill>
          <a:latin typeface="+mj-lt"/>
          <a:ea typeface="+mj-ea"/>
          <a:cs typeface="+mj-cs"/>
        </a:defRPr>
      </a:lvl1pPr>
      <a:lvl2pPr algn="l" defTabSz="911860" rtl="0" eaLnBrk="0" fontAlgn="base" hangingPunct="0">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2pPr>
      <a:lvl3pPr algn="l" defTabSz="911860" rtl="0" eaLnBrk="0" fontAlgn="base" hangingPunct="0">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3pPr>
      <a:lvl4pPr algn="l" defTabSz="911860" rtl="0" eaLnBrk="0" fontAlgn="base" hangingPunct="0">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4pPr>
      <a:lvl5pPr algn="l" defTabSz="911860" rtl="0" eaLnBrk="0" fontAlgn="base" hangingPunct="0">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5pPr>
      <a:lvl6pPr marL="432435" algn="l" defTabSz="911860" rtl="0" fontAlgn="base">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6pPr>
      <a:lvl7pPr marL="865505" algn="l" defTabSz="911860" rtl="0" fontAlgn="base">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7pPr>
      <a:lvl8pPr marL="1297940" algn="l" defTabSz="911860" rtl="0" fontAlgn="base">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8pPr>
      <a:lvl9pPr marL="1731645" algn="l" defTabSz="911860" rtl="0" fontAlgn="base">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9pPr>
    </p:titleStyle>
    <p:bodyStyle>
      <a:lvl1pPr marL="228600" indent="-228600" algn="l" defTabSz="911860" rtl="0" eaLnBrk="0" fontAlgn="base" hangingPunct="0">
        <a:lnSpc>
          <a:spcPct val="90000"/>
        </a:lnSpc>
        <a:spcBef>
          <a:spcPts val="995"/>
        </a:spcBef>
        <a:spcAft>
          <a:spcPct val="0"/>
        </a:spcAft>
        <a:buFont typeface="Arial" panose="020B0604020202020204" pitchFamily="34" charset="0"/>
        <a:buChar char="•"/>
        <a:defRPr sz="2710" kern="1200">
          <a:solidFill>
            <a:schemeClr val="tx1"/>
          </a:solidFill>
          <a:latin typeface="+mn-lt"/>
          <a:ea typeface="+mn-ea"/>
          <a:cs typeface="+mn-cs"/>
        </a:defRPr>
      </a:lvl1pPr>
      <a:lvl2pPr marL="685800" indent="-228600" algn="l" defTabSz="911860" rtl="0" eaLnBrk="0" fontAlgn="base" hangingPunct="0">
        <a:lnSpc>
          <a:spcPct val="90000"/>
        </a:lnSpc>
        <a:spcBef>
          <a:spcPts val="495"/>
        </a:spcBef>
        <a:spcAft>
          <a:spcPct val="0"/>
        </a:spcAft>
        <a:buFont typeface="Arial" panose="020B0604020202020204" pitchFamily="34" charset="0"/>
        <a:buChar char="•"/>
        <a:defRPr sz="2305" kern="1200">
          <a:solidFill>
            <a:schemeClr val="tx1"/>
          </a:solidFill>
          <a:latin typeface="+mn-lt"/>
          <a:ea typeface="+mn-ea"/>
          <a:cs typeface="+mn-cs"/>
        </a:defRPr>
      </a:lvl2pPr>
      <a:lvl3pPr marL="1140460" indent="-228600" algn="l" defTabSz="911860" rtl="0" eaLnBrk="0" fontAlgn="base" hangingPunct="0">
        <a:lnSpc>
          <a:spcPct val="90000"/>
        </a:lnSpc>
        <a:spcBef>
          <a:spcPts val="495"/>
        </a:spcBef>
        <a:spcAft>
          <a:spcPct val="0"/>
        </a:spcAft>
        <a:buFont typeface="Arial" panose="020B0604020202020204" pitchFamily="34" charset="0"/>
        <a:buChar char="•"/>
        <a:defRPr sz="2030" kern="1200">
          <a:solidFill>
            <a:schemeClr val="tx1"/>
          </a:solidFill>
          <a:latin typeface="+mn-lt"/>
          <a:ea typeface="+mn-ea"/>
          <a:cs typeface="+mn-cs"/>
        </a:defRPr>
      </a:lvl3pPr>
      <a:lvl4pPr marL="1597025" indent="-228600" algn="l" defTabSz="911860" rtl="0" eaLnBrk="0" fontAlgn="base" hangingPunct="0">
        <a:lnSpc>
          <a:spcPct val="90000"/>
        </a:lnSpc>
        <a:spcBef>
          <a:spcPts val="495"/>
        </a:spcBef>
        <a:spcAft>
          <a:spcPct val="0"/>
        </a:spcAft>
        <a:buFont typeface="Arial" panose="020B0604020202020204" pitchFamily="34" charset="0"/>
        <a:buChar char="•"/>
        <a:defRPr sz="1760" kern="1200">
          <a:solidFill>
            <a:schemeClr val="tx1"/>
          </a:solidFill>
          <a:latin typeface="+mn-lt"/>
          <a:ea typeface="+mn-ea"/>
          <a:cs typeface="+mn-cs"/>
        </a:defRPr>
      </a:lvl4pPr>
      <a:lvl5pPr marL="2054225" indent="-228600" algn="l" defTabSz="911860" rtl="0" eaLnBrk="0" fontAlgn="base" hangingPunct="0">
        <a:lnSpc>
          <a:spcPct val="90000"/>
        </a:lnSpc>
        <a:spcBef>
          <a:spcPts val="495"/>
        </a:spcBef>
        <a:spcAft>
          <a:spcPct val="0"/>
        </a:spcAft>
        <a:buFont typeface="Arial" panose="020B0604020202020204" pitchFamily="34" charset="0"/>
        <a:buChar char="•"/>
        <a:defRPr sz="1760" kern="1200">
          <a:solidFill>
            <a:schemeClr val="tx1"/>
          </a:solidFill>
          <a:latin typeface="+mn-lt"/>
          <a:ea typeface="+mn-ea"/>
          <a:cs typeface="+mn-cs"/>
        </a:defRPr>
      </a:lvl5pPr>
      <a:lvl6pPr marL="2509520" indent="-228600" algn="l" defTabSz="911860" rtl="0" eaLnBrk="1" latinLnBrk="0" hangingPunct="1">
        <a:lnSpc>
          <a:spcPct val="90000"/>
        </a:lnSpc>
        <a:spcBef>
          <a:spcPts val="495"/>
        </a:spcBef>
        <a:buFont typeface="Arial" panose="020B0604020202020204" pitchFamily="34" charset="0"/>
        <a:buChar char="•"/>
        <a:defRPr sz="1760" kern="1200">
          <a:solidFill>
            <a:schemeClr val="tx1"/>
          </a:solidFill>
          <a:latin typeface="+mn-lt"/>
          <a:ea typeface="+mn-ea"/>
          <a:cs typeface="+mn-cs"/>
        </a:defRPr>
      </a:lvl6pPr>
      <a:lvl7pPr marL="2966720" indent="-228600" algn="l" defTabSz="911860" rtl="0" eaLnBrk="1" latinLnBrk="0" hangingPunct="1">
        <a:lnSpc>
          <a:spcPct val="90000"/>
        </a:lnSpc>
        <a:spcBef>
          <a:spcPts val="495"/>
        </a:spcBef>
        <a:buFont typeface="Arial" panose="020B0604020202020204" pitchFamily="34" charset="0"/>
        <a:buChar char="•"/>
        <a:defRPr sz="1760" kern="1200">
          <a:solidFill>
            <a:schemeClr val="tx1"/>
          </a:solidFill>
          <a:latin typeface="+mn-lt"/>
          <a:ea typeface="+mn-ea"/>
          <a:cs typeface="+mn-cs"/>
        </a:defRPr>
      </a:lvl7pPr>
      <a:lvl8pPr marL="3423285" indent="-228600" algn="l" defTabSz="911860" rtl="0" eaLnBrk="1" latinLnBrk="0" hangingPunct="1">
        <a:lnSpc>
          <a:spcPct val="90000"/>
        </a:lnSpc>
        <a:spcBef>
          <a:spcPts val="495"/>
        </a:spcBef>
        <a:buFont typeface="Arial" panose="020B0604020202020204" pitchFamily="34" charset="0"/>
        <a:buChar char="•"/>
        <a:defRPr sz="1760" kern="1200">
          <a:solidFill>
            <a:schemeClr val="tx1"/>
          </a:solidFill>
          <a:latin typeface="+mn-lt"/>
          <a:ea typeface="+mn-ea"/>
          <a:cs typeface="+mn-cs"/>
        </a:defRPr>
      </a:lvl8pPr>
      <a:lvl9pPr marL="3879215" indent="-228600" algn="l" defTabSz="911860" rtl="0" eaLnBrk="1" latinLnBrk="0" hangingPunct="1">
        <a:lnSpc>
          <a:spcPct val="90000"/>
        </a:lnSpc>
        <a:spcBef>
          <a:spcPts val="495"/>
        </a:spcBef>
        <a:buFont typeface="Arial" panose="020B0604020202020204" pitchFamily="34" charset="0"/>
        <a:buChar char="•"/>
        <a:defRPr sz="1760" kern="1200">
          <a:solidFill>
            <a:schemeClr val="tx1"/>
          </a:solidFill>
          <a:latin typeface="+mn-lt"/>
          <a:ea typeface="+mn-ea"/>
          <a:cs typeface="+mn-cs"/>
        </a:defRPr>
      </a:lvl9pPr>
    </p:bodyStyle>
    <p:otherStyle>
      <a:defPPr>
        <a:defRPr lang="en-US"/>
      </a:defPPr>
      <a:lvl1pPr marL="0" algn="l" defTabSz="911860" rtl="0" eaLnBrk="1" latinLnBrk="0" hangingPunct="1">
        <a:defRPr sz="1760" kern="1200">
          <a:solidFill>
            <a:schemeClr val="tx1"/>
          </a:solidFill>
          <a:latin typeface="+mn-lt"/>
          <a:ea typeface="+mn-ea"/>
          <a:cs typeface="+mn-cs"/>
        </a:defRPr>
      </a:lvl1pPr>
      <a:lvl2pPr marL="455930" algn="l" defTabSz="911860" rtl="0" eaLnBrk="1" latinLnBrk="0" hangingPunct="1">
        <a:defRPr sz="1760" kern="1200">
          <a:solidFill>
            <a:schemeClr val="tx1"/>
          </a:solidFill>
          <a:latin typeface="+mn-lt"/>
          <a:ea typeface="+mn-ea"/>
          <a:cs typeface="+mn-cs"/>
        </a:defRPr>
      </a:lvl2pPr>
      <a:lvl3pPr marL="912495" algn="l" defTabSz="911860" rtl="0" eaLnBrk="1" latinLnBrk="0" hangingPunct="1">
        <a:defRPr sz="1760" kern="1200">
          <a:solidFill>
            <a:schemeClr val="tx1"/>
          </a:solidFill>
          <a:latin typeface="+mn-lt"/>
          <a:ea typeface="+mn-ea"/>
          <a:cs typeface="+mn-cs"/>
        </a:defRPr>
      </a:lvl3pPr>
      <a:lvl4pPr marL="1369060" algn="l" defTabSz="911860" rtl="0" eaLnBrk="1" latinLnBrk="0" hangingPunct="1">
        <a:defRPr sz="1760" kern="1200">
          <a:solidFill>
            <a:schemeClr val="tx1"/>
          </a:solidFill>
          <a:latin typeface="+mn-lt"/>
          <a:ea typeface="+mn-ea"/>
          <a:cs typeface="+mn-cs"/>
        </a:defRPr>
      </a:lvl4pPr>
      <a:lvl5pPr marL="1824990" algn="l" defTabSz="911860" rtl="0" eaLnBrk="1" latinLnBrk="0" hangingPunct="1">
        <a:defRPr sz="1760" kern="1200">
          <a:solidFill>
            <a:schemeClr val="tx1"/>
          </a:solidFill>
          <a:latin typeface="+mn-lt"/>
          <a:ea typeface="+mn-ea"/>
          <a:cs typeface="+mn-cs"/>
        </a:defRPr>
      </a:lvl5pPr>
      <a:lvl6pPr marL="2281555" algn="l" defTabSz="911860" rtl="0" eaLnBrk="1" latinLnBrk="0" hangingPunct="1">
        <a:defRPr sz="1760" kern="1200">
          <a:solidFill>
            <a:schemeClr val="tx1"/>
          </a:solidFill>
          <a:latin typeface="+mn-lt"/>
          <a:ea typeface="+mn-ea"/>
          <a:cs typeface="+mn-cs"/>
        </a:defRPr>
      </a:lvl6pPr>
      <a:lvl7pPr marL="2738755" algn="l" defTabSz="911860" rtl="0" eaLnBrk="1" latinLnBrk="0" hangingPunct="1">
        <a:defRPr sz="1760" kern="1200">
          <a:solidFill>
            <a:schemeClr val="tx1"/>
          </a:solidFill>
          <a:latin typeface="+mn-lt"/>
          <a:ea typeface="+mn-ea"/>
          <a:cs typeface="+mn-cs"/>
        </a:defRPr>
      </a:lvl7pPr>
      <a:lvl8pPr marL="3194685" algn="l" defTabSz="911860" rtl="0" eaLnBrk="1" latinLnBrk="0" hangingPunct="1">
        <a:defRPr sz="1760" kern="1200">
          <a:solidFill>
            <a:schemeClr val="tx1"/>
          </a:solidFill>
          <a:latin typeface="+mn-lt"/>
          <a:ea typeface="+mn-ea"/>
          <a:cs typeface="+mn-cs"/>
        </a:defRPr>
      </a:lvl8pPr>
      <a:lvl9pPr marL="3651250" algn="l" defTabSz="911860" rtl="0" eaLnBrk="1" latinLnBrk="0" hangingPunct="1">
        <a:defRPr sz="1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5940" y="2912939"/>
            <a:ext cx="11471751" cy="3148383"/>
          </a:xfrm>
          <a:solidFill>
            <a:schemeClr val="accent5">
              <a:lumMod val="20000"/>
              <a:lumOff val="80000"/>
            </a:schemeClr>
          </a:solidFill>
        </p:spPr>
        <p:txBody>
          <a:bodyPr>
            <a:normAutofit/>
          </a:bodyPr>
          <a:lstStyle/>
          <a:p>
            <a:r>
              <a:rPr lang="en-US" altLang="zh-CN" dirty="0"/>
              <a:t>I still remember my first time holding a writing brush. My hand shook so much that the ink spread all over the rice paper, making a mess. In a calligraphy class, my teacher corrected my grip—</a:t>
            </a:r>
            <a:r>
              <a:rPr lang="en-US" altLang="zh-CN" dirty="0">
                <a:solidFill>
                  <a:srgbClr val="C00000"/>
                </a:solidFill>
              </a:rPr>
              <a:t>putting my thumb and index finger in the right place and helping my wrist move smoothly. </a:t>
            </a:r>
            <a:r>
              <a:rPr lang="en-US" altLang="zh-CN" dirty="0"/>
              <a:t>Once, when visiting a calligraphy show, a great work shocked me: the </a:t>
            </a:r>
            <a:r>
              <a:rPr lang="en-US" altLang="zh-CN" dirty="0">
                <a:solidFill>
                  <a:srgbClr val="C00000"/>
                </a:solidFill>
              </a:rPr>
              <a:t>thick and thin ink, like a silent poem, </a:t>
            </a:r>
            <a:r>
              <a:rPr lang="en-US" altLang="zh-CN" dirty="0"/>
              <a:t>made me feel the deep beauty of calligraphy.</a:t>
            </a:r>
            <a:endParaRPr lang="en-US" altLang="zh-CN" dirty="0"/>
          </a:p>
          <a:p>
            <a:endParaRPr lang="en-US" altLang="zh-CN" dirty="0"/>
          </a:p>
        </p:txBody>
      </p:sp>
      <p:sp>
        <p:nvSpPr>
          <p:cNvPr id="5" name="文本框 4"/>
          <p:cNvSpPr txBox="1"/>
          <p:nvPr/>
        </p:nvSpPr>
        <p:spPr>
          <a:xfrm>
            <a:off x="284723" y="154959"/>
            <a:ext cx="11492968" cy="2616101"/>
          </a:xfrm>
          <a:prstGeom prst="rect">
            <a:avLst/>
          </a:prstGeom>
          <a:solidFill>
            <a:schemeClr val="accent3">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cs typeface="+mn-cs"/>
              </a:rPr>
              <a:t>Including Specific Events and Details</a:t>
            </a:r>
            <a:r>
              <a:rPr kumimoji="0" lang="zh-CN" altLang="en-US" sz="2400" b="1"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cs typeface="+mn-cs"/>
              </a:rPr>
              <a:t>（融入具体事件与细节）</a:t>
            </a:r>
            <a:endParaRPr kumimoji="0" lang="zh-CN" altLang="en-US" sz="2400" b="1"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cs typeface="+mn-cs"/>
            </a:endParaRPr>
          </a:p>
          <a:p>
            <a:r>
              <a:rPr lang="zh-CN" altLang="en-US" sz="2800" b="1" dirty="0"/>
              <a:t>我还记得第一次握毛笔的情景。手一抖，墨水在宣纸上流得到处都是，弄得一团糟。书法课上，老师纠正我的握笔姿势 </a:t>
            </a:r>
            <a:r>
              <a:rPr lang="en-US" altLang="zh-CN" sz="2800" b="1" dirty="0"/>
              <a:t>—— </a:t>
            </a:r>
            <a:r>
              <a:rPr lang="zh-CN" altLang="en-US" sz="2800" b="1" dirty="0"/>
              <a:t>把拇指和食指放对位置，帮我的手腕顺畅移动。有一次参观书法展，一幅佳作惊到我了：墨色的浓淡，像首无声的诗，让我感受到书法的深刻之美。</a:t>
            </a:r>
            <a:endParaRPr lang="en-US" altLang="zh-CN" sz="2800" b="1" dirty="0"/>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1305" y="3429000"/>
            <a:ext cx="11471751" cy="2518707"/>
          </a:xfrm>
          <a:solidFill>
            <a:schemeClr val="accent5">
              <a:lumMod val="20000"/>
              <a:lumOff val="80000"/>
            </a:schemeClr>
          </a:solidFill>
        </p:spPr>
        <p:txBody>
          <a:bodyPr>
            <a:normAutofit/>
          </a:bodyPr>
          <a:lstStyle/>
          <a:p>
            <a:r>
              <a:rPr lang="en-US" altLang="zh-CN" dirty="0"/>
              <a:t>At first, calligraphy was just out of curiosity—I liked how a brush could turn ink into art. But after months of repeating basic strokes, I got bored and wanted to quit. However, when I finally made a piece that showed my feelings, like a lively “spring” character full of energy, my passion came back. Now, calligraphy </a:t>
            </a:r>
            <a:r>
              <a:rPr lang="en-US" altLang="zh-CN" dirty="0">
                <a:solidFill>
                  <a:srgbClr val="C00000"/>
                </a:solidFill>
              </a:rPr>
              <a:t>is not just a hobby, but part of my life, calming me and giving me inspiration.</a:t>
            </a:r>
            <a:endParaRPr lang="en-US" altLang="zh-CN" dirty="0">
              <a:solidFill>
                <a:srgbClr val="C00000"/>
              </a:solidFill>
            </a:endParaRPr>
          </a:p>
        </p:txBody>
      </p:sp>
      <p:sp>
        <p:nvSpPr>
          <p:cNvPr id="5" name="文本框 4"/>
          <p:cNvSpPr txBox="1"/>
          <p:nvPr/>
        </p:nvSpPr>
        <p:spPr>
          <a:xfrm>
            <a:off x="360124" y="483487"/>
            <a:ext cx="11492968" cy="2616101"/>
          </a:xfrm>
          <a:prstGeom prst="rect">
            <a:avLst/>
          </a:prstGeom>
          <a:solidFill>
            <a:schemeClr val="accent3">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cs typeface="+mn-cs"/>
              </a:rPr>
              <a:t>Emphasizing Emotional and Mental Changes</a:t>
            </a:r>
            <a:r>
              <a:rPr kumimoji="0" lang="zh-CN" altLang="en-US" sz="2400" b="1"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cs typeface="+mn-cs"/>
              </a:rPr>
              <a:t>（强调情感与心理变化）</a:t>
            </a:r>
            <a:endParaRPr kumimoji="0" lang="en-US" altLang="zh-CN" sz="2400" b="1"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一开始，书法只是因为好奇 </a:t>
            </a:r>
            <a:r>
              <a:rPr kumimoji="0" lang="en-US" altLang="zh-CN" sz="2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 </a:t>
            </a:r>
            <a:r>
              <a:rPr kumimoji="0" lang="zh-CN" altLang="en-US" sz="2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我喜欢毛笔能把墨变成艺术。但练了几个月重复的基本笔画后，我烦了，想放弃。不过，当我终于写出一幅能表达我心情的作品，比如一个充满活力、生动的 “春” 字时，我的热情又回来了。现在，书法不只是爱好，更是我生活的一部分，能让我平静，给我灵感。</a:t>
            </a:r>
            <a:endParaRPr kumimoji="0" lang="zh-CN" altLang="en-US" sz="2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403" y="2726773"/>
            <a:ext cx="11471751" cy="3148383"/>
          </a:xfrm>
          <a:solidFill>
            <a:schemeClr val="accent5">
              <a:lumMod val="20000"/>
              <a:lumOff val="80000"/>
            </a:schemeClr>
          </a:solidFill>
        </p:spPr>
        <p:txBody>
          <a:bodyPr>
            <a:normAutofit/>
          </a:bodyPr>
          <a:lstStyle/>
          <a:p>
            <a:r>
              <a:rPr lang="en-US" altLang="zh-CN" dirty="0"/>
              <a:t>Once, to finish a calligraphy work for a school event, I changed the composition over ten times, </a:t>
            </a:r>
            <a:r>
              <a:rPr lang="en-US" altLang="zh-CN" dirty="0">
                <a:solidFill>
                  <a:srgbClr val="C00000"/>
                </a:solidFill>
              </a:rPr>
              <a:t>adjusting the space between characters and the rhythm of strokes</a:t>
            </a:r>
            <a:r>
              <a:rPr lang="en-US" altLang="zh-CN" dirty="0"/>
              <a:t> for a whole week. This experience of not giving up later helped me </a:t>
            </a:r>
            <a:r>
              <a:rPr lang="en-US" altLang="zh-CN" dirty="0">
                <a:solidFill>
                  <a:srgbClr val="C00000"/>
                </a:solidFill>
              </a:rPr>
              <a:t>be patient with </a:t>
            </a:r>
            <a:r>
              <a:rPr lang="en-US" altLang="zh-CN" dirty="0"/>
              <a:t>difficult math problems—just like perfecting calligraphy, I learned to break big challenges into small steps.</a:t>
            </a:r>
            <a:endParaRPr lang="en-US" altLang="zh-CN" dirty="0"/>
          </a:p>
          <a:p>
            <a:endParaRPr lang="en-US" altLang="zh-CN" dirty="0"/>
          </a:p>
        </p:txBody>
      </p:sp>
      <p:sp>
        <p:nvSpPr>
          <p:cNvPr id="5" name="文本框 4"/>
          <p:cNvSpPr txBox="1"/>
          <p:nvPr/>
        </p:nvSpPr>
        <p:spPr>
          <a:xfrm>
            <a:off x="409403" y="532765"/>
            <a:ext cx="11492968" cy="1754326"/>
          </a:xfrm>
          <a:prstGeom prst="rect">
            <a:avLst/>
          </a:prstGeom>
          <a:solidFill>
            <a:schemeClr val="accent3">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cs typeface="+mn-cs"/>
              </a:rPr>
              <a:t>Setting “Foreshadowing” Plots</a:t>
            </a:r>
            <a:r>
              <a:rPr kumimoji="0" lang="zh-CN" altLang="en-US" sz="2400" b="1"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cs typeface="+mn-cs"/>
              </a:rPr>
              <a:t>（设置 “伏笔式” 情节）</a:t>
            </a:r>
            <a:endParaRPr kumimoji="0" lang="zh-CN" altLang="en-US" sz="2400" b="1"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有一次，为完成学校活动的书法作品，我改了十多次布局，花了一周时间调整字间距和笔画节奏。这种不放弃的经历，后来让我面对数学难题时也有耐心 </a:t>
            </a: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 </a:t>
            </a:r>
            <a:r>
              <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就像打磨书法作品一样，我学会把大挑战拆成小步骤。</a:t>
            </a:r>
            <a:endPar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5940" y="2912939"/>
            <a:ext cx="11471751" cy="3148383"/>
          </a:xfrm>
          <a:solidFill>
            <a:schemeClr val="accent5">
              <a:lumMod val="20000"/>
              <a:lumOff val="80000"/>
            </a:schemeClr>
          </a:solidFill>
        </p:spPr>
        <p:txBody>
          <a:bodyPr>
            <a:normAutofit/>
          </a:bodyPr>
          <a:lstStyle/>
          <a:p>
            <a:r>
              <a:rPr lang="en-US" altLang="zh-CN" dirty="0"/>
              <a:t>My grandpa, who loves calligraphy, gave me my first set of brushes and inkstones. His study, full of calligraphy scrolls, was like a wonderland for my childhood. My calligraphy teacher, Mrs. Liu, always encouraged me to try different styles, like wild cursive script, which </a:t>
            </a:r>
            <a:r>
              <a:rPr lang="en-US" altLang="zh-CN" dirty="0">
                <a:solidFill>
                  <a:srgbClr val="C00000"/>
                </a:solidFill>
              </a:rPr>
              <a:t>opened up my artistic view</a:t>
            </a:r>
            <a:r>
              <a:rPr lang="en-US" altLang="zh-CN" dirty="0"/>
              <a:t>. Their support made me realize that art is not just personal creation, but also a way to connect people.</a:t>
            </a:r>
            <a:endParaRPr lang="en-US" altLang="zh-CN" dirty="0"/>
          </a:p>
          <a:p>
            <a:endParaRPr lang="en-US" altLang="zh-CN" dirty="0"/>
          </a:p>
        </p:txBody>
      </p:sp>
      <p:sp>
        <p:nvSpPr>
          <p:cNvPr id="5" name="文本框 4"/>
          <p:cNvSpPr txBox="1"/>
          <p:nvPr/>
        </p:nvSpPr>
        <p:spPr>
          <a:xfrm>
            <a:off x="284723" y="154959"/>
            <a:ext cx="11492968" cy="2185214"/>
          </a:xfrm>
          <a:prstGeom prst="rect">
            <a:avLst/>
          </a:prstGeom>
          <a:solidFill>
            <a:schemeClr val="accent3">
              <a:lumMod val="20000"/>
              <a:lumOff val="80000"/>
            </a:schemeClr>
          </a:solidFill>
        </p:spPr>
        <p:txBody>
          <a:bodyPr wrap="square">
            <a:spAutoFit/>
          </a:bodyPr>
          <a:lstStyle/>
          <a:p>
            <a:r>
              <a:rPr lang="en-US" altLang="zh-CN" sz="2400" b="1" dirty="0">
                <a:highlight>
                  <a:srgbClr val="00FF00"/>
                </a:highlight>
              </a:rPr>
              <a:t>Highlighting Key Figures and Environmental Influences</a:t>
            </a:r>
            <a:r>
              <a:rPr lang="zh-CN" altLang="en-US" sz="2400" b="1" dirty="0">
                <a:highlight>
                  <a:srgbClr val="00FF00"/>
                </a:highlight>
              </a:rPr>
              <a:t>（突出关键人物与环境影响）</a:t>
            </a:r>
            <a:endParaRPr lang="zh-CN" altLang="en-US" sz="2400" b="1" dirty="0">
              <a:highlight>
                <a:srgbClr val="00FF00"/>
              </a:highligh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我爷爷喜欢书法，他给了我第一套毛笔和砚台。他的书房满是书法卷轴，对童年的我来说就像个奇妙天地。我的书法老师刘老师，总鼓励我尝试不同风格，比如奔放的草书，拓宽了我的艺术视野。他们的支持让我明白，艺术不只是个人创作，也是人与人交流的一种方式。</a:t>
            </a:r>
            <a:endPar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463721" y="1981"/>
            <a:ext cx="2810597" cy="505255"/>
          </a:xfrm>
          <a:prstGeom prst="rect">
            <a:avLst/>
          </a:prstGeom>
          <a:solidFill>
            <a:schemeClr val="accent6">
              <a:lumMod val="20000"/>
              <a:lumOff val="80000"/>
            </a:schemeClr>
          </a:solidFill>
        </p:spPr>
        <p:txBody>
          <a:bodyPr vert="horz" lIns="121920" tIns="60960" rIns="121920" bIns="6096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en-US" altLang="zh-CN"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rPr>
              <a:t>P3 </a:t>
            </a:r>
            <a:r>
              <a:rPr kumimoji="0" lang="zh-CN" altLang="en-US"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rPr>
              <a:t>：</a:t>
            </a:r>
            <a:r>
              <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rPr>
              <a:t>爱好的影响</a:t>
            </a:r>
            <a:br>
              <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rPr>
            </a:br>
            <a:endPar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endParaRPr>
          </a:p>
        </p:txBody>
      </p:sp>
      <p:sp>
        <p:nvSpPr>
          <p:cNvPr id="7" name="内容占位符 2"/>
          <p:cNvSpPr txBox="1"/>
          <p:nvPr/>
        </p:nvSpPr>
        <p:spPr>
          <a:xfrm>
            <a:off x="241119" y="576219"/>
            <a:ext cx="11602477" cy="2062947"/>
          </a:xfrm>
          <a:prstGeom prst="rect">
            <a:avLst/>
          </a:prstGeom>
          <a:solidFill>
            <a:schemeClr val="accent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CN" altLang="en-US" sz="2400" dirty="0">
                <a:solidFill>
                  <a:prstClr val="black"/>
                </a:solidFill>
                <a:highlight>
                  <a:srgbClr val="00FF00"/>
                </a:highlight>
                <a:latin typeface="Times New Roman" panose="02020603050405020304" pitchFamily="18" charset="0"/>
                <a:cs typeface="Times New Roman" panose="02020603050405020304" pitchFamily="18" charset="0"/>
              </a:rPr>
              <a:t>耐心与专注</a:t>
            </a:r>
            <a:endParaRPr lang="zh-CN" altLang="en-US" sz="2400" dirty="0">
              <a:solidFill>
                <a:prstClr val="black"/>
              </a:solidFill>
              <a:highlight>
                <a:srgbClr val="00FF00"/>
              </a:highligh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长期练习书法时，一笔一划都需要耐心打磨。这种耐心慢慢渗透到学习和生活里，面对复杂的数学题，我不再着急忙慌，而是像写书法一样，静下心拆分步骤；背长篇课文时，也能逐句攻克，专注让效率提高了不少。</a:t>
            </a:r>
            <a:endParaRPr kumimoji="0" lang="zh-CN" altLang="en-US"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1" name="文本框 10"/>
          <p:cNvSpPr txBox="1"/>
          <p:nvPr/>
        </p:nvSpPr>
        <p:spPr>
          <a:xfrm>
            <a:off x="288709" y="3095898"/>
            <a:ext cx="11554887" cy="2092881"/>
          </a:xfrm>
          <a:prstGeom prst="rect">
            <a:avLst/>
          </a:prstGeom>
          <a:solidFill>
            <a:schemeClr val="accent4">
              <a:lumMod val="20000"/>
              <a:lumOff val="80000"/>
            </a:schemeClr>
          </a:solidFill>
        </p:spPr>
        <p:txBody>
          <a:bodyPr wrap="square">
            <a:spAutoFit/>
          </a:bodyPr>
          <a:lstStyle/>
          <a:p>
            <a:pPr marL="228600" lvl="0" indent="-228600">
              <a:buFont typeface="Arial" panose="020B0604020202020204" pitchFamily="34" charset="0"/>
              <a:buChar char="•"/>
              <a:defRPr/>
            </a:pPr>
            <a:r>
              <a:rPr lang="en-US" altLang="zh-CN" sz="2600" dirty="0">
                <a:solidFill>
                  <a:prstClr val="black"/>
                </a:solidFill>
                <a:latin typeface="Times New Roman" panose="02020603050405020304" pitchFamily="18" charset="0"/>
                <a:cs typeface="Times New Roman" panose="02020603050405020304" pitchFamily="18" charset="0"/>
              </a:rPr>
              <a:t>During the long - term calligraphy practice, every single stroke requires patient polishing. This </a:t>
            </a:r>
            <a:r>
              <a:rPr lang="en-US" altLang="zh-CN" sz="2600" dirty="0">
                <a:solidFill>
                  <a:srgbClr val="C00000"/>
                </a:solidFill>
                <a:latin typeface="Times New Roman" panose="02020603050405020304" pitchFamily="18" charset="0"/>
                <a:cs typeface="Times New Roman" panose="02020603050405020304" pitchFamily="18" charset="0"/>
              </a:rPr>
              <a:t>patience gradually seeps into my study and life</a:t>
            </a:r>
            <a:r>
              <a:rPr lang="en-US" altLang="zh-CN" sz="2600" dirty="0">
                <a:solidFill>
                  <a:prstClr val="black"/>
                </a:solidFill>
                <a:latin typeface="Times New Roman" panose="02020603050405020304" pitchFamily="18" charset="0"/>
                <a:cs typeface="Times New Roman" panose="02020603050405020304" pitchFamily="18" charset="0"/>
              </a:rPr>
              <a:t>. When facing complex math problems, I no longer panic. Instead, just like doing calligraphy, I </a:t>
            </a:r>
            <a:r>
              <a:rPr lang="en-US" altLang="zh-CN" sz="2600" dirty="0">
                <a:solidFill>
                  <a:srgbClr val="C00000"/>
                </a:solidFill>
                <a:latin typeface="Times New Roman" panose="02020603050405020304" pitchFamily="18" charset="0"/>
                <a:cs typeface="Times New Roman" panose="02020603050405020304" pitchFamily="18" charset="0"/>
              </a:rPr>
              <a:t>calm down and break them into steps</a:t>
            </a:r>
            <a:r>
              <a:rPr lang="en-US" altLang="zh-CN" sz="2600" dirty="0">
                <a:solidFill>
                  <a:prstClr val="black"/>
                </a:solidFill>
                <a:latin typeface="Times New Roman" panose="02020603050405020304" pitchFamily="18" charset="0"/>
                <a:cs typeface="Times New Roman" panose="02020603050405020304" pitchFamily="18" charset="0"/>
              </a:rPr>
              <a:t>. When reciting long texts, I can also tackle them sentence by sentence. </a:t>
            </a:r>
            <a:r>
              <a:rPr lang="en-US" altLang="zh-CN" sz="2600" dirty="0">
                <a:solidFill>
                  <a:srgbClr val="C00000"/>
                </a:solidFill>
                <a:latin typeface="Times New Roman" panose="02020603050405020304" pitchFamily="18" charset="0"/>
                <a:cs typeface="Times New Roman" panose="02020603050405020304" pitchFamily="18" charset="0"/>
              </a:rPr>
              <a:t>Concentration has greatly improved my efficiency</a:t>
            </a:r>
            <a:r>
              <a:rPr lang="en-US" altLang="zh-CN" sz="2600" dirty="0">
                <a:solidFill>
                  <a:prstClr val="black"/>
                </a:solidFill>
                <a:latin typeface="Times New Roman" panose="02020603050405020304" pitchFamily="18" charset="0"/>
                <a:cs typeface="Times New Roman" panose="02020603050405020304" pitchFamily="18" charset="0"/>
              </a:rPr>
              <a:t>.</a:t>
            </a:r>
            <a:endParaRPr lang="en-US" altLang="zh-CN" sz="26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463721" y="1981"/>
            <a:ext cx="2810597" cy="505255"/>
          </a:xfrm>
          <a:prstGeom prst="rect">
            <a:avLst/>
          </a:prstGeom>
          <a:solidFill>
            <a:schemeClr val="accent6">
              <a:lumMod val="20000"/>
              <a:lumOff val="80000"/>
            </a:schemeClr>
          </a:solidFill>
        </p:spPr>
        <p:txBody>
          <a:bodyPr vert="horz" lIns="121920" tIns="60960" rIns="121920" bIns="6096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en-US" altLang="zh-CN"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rPr>
              <a:t>P3 </a:t>
            </a:r>
            <a:r>
              <a:rPr kumimoji="0" lang="zh-CN" altLang="en-US"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rPr>
              <a:t>：</a:t>
            </a:r>
            <a:r>
              <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rPr>
              <a:t>爱好的影响</a:t>
            </a:r>
            <a:br>
              <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rPr>
            </a:br>
            <a:endPar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endParaRPr>
          </a:p>
        </p:txBody>
      </p:sp>
      <p:sp>
        <p:nvSpPr>
          <p:cNvPr id="7" name="内容占位符 2"/>
          <p:cNvSpPr txBox="1"/>
          <p:nvPr/>
        </p:nvSpPr>
        <p:spPr>
          <a:xfrm>
            <a:off x="241119" y="576219"/>
            <a:ext cx="11602477" cy="2062947"/>
          </a:xfrm>
          <a:prstGeom prst="rect">
            <a:avLst/>
          </a:prstGeom>
          <a:solidFill>
            <a:schemeClr val="accent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cs typeface="+mn-cs"/>
              </a:rPr>
              <a:t>审美提升与文化感悟</a:t>
            </a:r>
            <a:endPar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看的优秀书法作品多了，我对美有了新理解。从墨色浓淡变化，到字体结构搭配，能发现藏在笔画里的韵味。而且，书法背后连着中国传统文化，写 “福” 字时，能想到古人对幸福的期盼；临摹经典，仿佛在和历史对话，这让我更懂也更热爱传统文化。</a:t>
            </a:r>
            <a:endParaRPr kumimoji="0" lang="zh-CN" altLang="en-US"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1" name="文本框 10"/>
          <p:cNvSpPr txBox="1"/>
          <p:nvPr/>
        </p:nvSpPr>
        <p:spPr>
          <a:xfrm>
            <a:off x="288709" y="3095898"/>
            <a:ext cx="11554887" cy="2893100"/>
          </a:xfrm>
          <a:prstGeom prst="rect">
            <a:avLst/>
          </a:prstGeom>
          <a:solidFill>
            <a:schemeClr val="accent4">
              <a:lumMod val="20000"/>
              <a:lumOff val="80000"/>
            </a:schemeClr>
          </a:solidFill>
        </p:spPr>
        <p:txBody>
          <a:bodyPr wrap="square">
            <a:spAutoFit/>
          </a:bodyPr>
          <a:lstStyle/>
          <a:p>
            <a:pPr marL="228600" lvl="0" indent="-228600">
              <a:buFont typeface="Arial" panose="020B0604020202020204" pitchFamily="34" charset="0"/>
              <a:buChar char="•"/>
              <a:defRPr/>
            </a:pPr>
            <a:r>
              <a:rPr lang="en-US" altLang="zh-CN" sz="2600" dirty="0">
                <a:solidFill>
                  <a:prstClr val="black"/>
                </a:solidFill>
                <a:latin typeface="Times New Roman" panose="02020603050405020304" pitchFamily="18" charset="0"/>
                <a:cs typeface="Times New Roman" panose="02020603050405020304" pitchFamily="18" charset="0"/>
              </a:rPr>
              <a:t>After seeing many excellent calligraphy works, I have </a:t>
            </a:r>
            <a:r>
              <a:rPr lang="en-US" altLang="zh-CN" sz="2600" dirty="0">
                <a:solidFill>
                  <a:srgbClr val="C00000"/>
                </a:solidFill>
                <a:latin typeface="Times New Roman" panose="02020603050405020304" pitchFamily="18" charset="0"/>
                <a:cs typeface="Times New Roman" panose="02020603050405020304" pitchFamily="18" charset="0"/>
              </a:rPr>
              <a:t>a new understanding of beauty</a:t>
            </a:r>
            <a:r>
              <a:rPr lang="en-US" altLang="zh-CN" sz="2600" dirty="0">
                <a:solidFill>
                  <a:prstClr val="black"/>
                </a:solidFill>
                <a:latin typeface="Times New Roman" panose="02020603050405020304" pitchFamily="18" charset="0"/>
                <a:cs typeface="Times New Roman" panose="02020603050405020304" pitchFamily="18" charset="0"/>
              </a:rPr>
              <a:t>. From the changes in ink shades to the matching of character structures, I can discover </a:t>
            </a:r>
            <a:r>
              <a:rPr lang="en-US" altLang="zh-CN" sz="2600" dirty="0">
                <a:solidFill>
                  <a:srgbClr val="C00000"/>
                </a:solidFill>
                <a:latin typeface="Times New Roman" panose="02020603050405020304" pitchFamily="18" charset="0"/>
                <a:cs typeface="Times New Roman" panose="02020603050405020304" pitchFamily="18" charset="0"/>
              </a:rPr>
              <a:t>the charm hidden in the strokes</a:t>
            </a:r>
            <a:r>
              <a:rPr lang="en-US" altLang="zh-CN" sz="2600" dirty="0">
                <a:solidFill>
                  <a:prstClr val="black"/>
                </a:solidFill>
                <a:latin typeface="Times New Roman" panose="02020603050405020304" pitchFamily="18" charset="0"/>
                <a:cs typeface="Times New Roman" panose="02020603050405020304" pitchFamily="18" charset="0"/>
              </a:rPr>
              <a:t>. Moreover, calligraphy is connected to traditional Chinese culture. When writing the character “Fu” (good fortune), I can think of the ancients’ hope for happiness. When copying classics, it’s like </a:t>
            </a:r>
            <a:r>
              <a:rPr lang="en-US" altLang="zh-CN" sz="2600" dirty="0">
                <a:solidFill>
                  <a:srgbClr val="C00000"/>
                </a:solidFill>
                <a:latin typeface="Times New Roman" panose="02020603050405020304" pitchFamily="18" charset="0"/>
                <a:cs typeface="Times New Roman" panose="02020603050405020304" pitchFamily="18" charset="0"/>
              </a:rPr>
              <a:t>having a conversation with history</a:t>
            </a:r>
            <a:r>
              <a:rPr lang="en-US" altLang="zh-CN" sz="2600" dirty="0">
                <a:solidFill>
                  <a:prstClr val="black"/>
                </a:solidFill>
                <a:latin typeface="Times New Roman" panose="02020603050405020304" pitchFamily="18" charset="0"/>
                <a:cs typeface="Times New Roman" panose="02020603050405020304" pitchFamily="18" charset="0"/>
              </a:rPr>
              <a:t>. This makes me understand and love traditional culture more.</a:t>
            </a:r>
            <a:endParaRPr kumimoji="0" lang="en-US" altLang="zh-CN" sz="26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463721" y="1981"/>
            <a:ext cx="2810597" cy="505255"/>
          </a:xfrm>
          <a:prstGeom prst="rect">
            <a:avLst/>
          </a:prstGeom>
          <a:solidFill>
            <a:schemeClr val="accent6">
              <a:lumMod val="20000"/>
              <a:lumOff val="80000"/>
            </a:schemeClr>
          </a:solidFill>
        </p:spPr>
        <p:txBody>
          <a:bodyPr vert="horz" lIns="121920" tIns="60960" rIns="121920" bIns="6096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en-US" altLang="zh-CN"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rPr>
              <a:t>P3 </a:t>
            </a:r>
            <a:r>
              <a:rPr kumimoji="0" lang="zh-CN" altLang="en-US"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rPr>
              <a:t>：</a:t>
            </a:r>
            <a:r>
              <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rPr>
              <a:t>爱好的影响</a:t>
            </a:r>
            <a:br>
              <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rPr>
            </a:br>
            <a:endPar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endParaRPr>
          </a:p>
        </p:txBody>
      </p:sp>
      <p:sp>
        <p:nvSpPr>
          <p:cNvPr id="7" name="内容占位符 2"/>
          <p:cNvSpPr txBox="1"/>
          <p:nvPr/>
        </p:nvSpPr>
        <p:spPr>
          <a:xfrm>
            <a:off x="241119" y="576219"/>
            <a:ext cx="11602477" cy="2062947"/>
          </a:xfrm>
          <a:prstGeom prst="rect">
            <a:avLst/>
          </a:prstGeom>
          <a:solidFill>
            <a:schemeClr val="accent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cs typeface="+mn-cs"/>
              </a:rPr>
              <a:t>抗挫力与心态调整</a:t>
            </a:r>
            <a:endPar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书法创作中，总有写不好的时候，一幅作品改几十遍是常事。但每次克服这些挫折，心态就更强大。现在遇到生活里的难题，像考试失利、和同学闹矛盾，我能想起书法练习时的坚持，告诉自己慢慢来，办法总比困难多，心态越来越积极了。</a:t>
            </a:r>
            <a:endParaRPr kumimoji="0" lang="zh-CN" altLang="en-US"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1" name="文本框 10"/>
          <p:cNvSpPr txBox="1"/>
          <p:nvPr/>
        </p:nvSpPr>
        <p:spPr>
          <a:xfrm>
            <a:off x="288709" y="3095898"/>
            <a:ext cx="11554887" cy="2492990"/>
          </a:xfrm>
          <a:prstGeom prst="rect">
            <a:avLst/>
          </a:prstGeom>
          <a:solidFill>
            <a:schemeClr val="accent4">
              <a:lumMod val="20000"/>
              <a:lumOff val="80000"/>
            </a:schemeClr>
          </a:solidFill>
        </p:spPr>
        <p:txBody>
          <a:bodyPr wrap="square">
            <a:spAutoFit/>
          </a:bodyPr>
          <a:lstStyle/>
          <a:p>
            <a:pPr lvl="0">
              <a:defRPr/>
            </a:pPr>
            <a:r>
              <a:rPr lang="en-US" altLang="zh-CN" sz="2600" dirty="0">
                <a:solidFill>
                  <a:prstClr val="black"/>
                </a:solidFill>
                <a:latin typeface="Times New Roman" panose="02020603050405020304" pitchFamily="18" charset="0"/>
                <a:cs typeface="Times New Roman" panose="02020603050405020304" pitchFamily="18" charset="0"/>
              </a:rPr>
              <a:t>In calligraphy creation, there are always times when I can’t write well. It’s common to revise a piece dozens of times. But every time I </a:t>
            </a:r>
            <a:r>
              <a:rPr lang="en-US" altLang="zh-CN" sz="2600" dirty="0">
                <a:solidFill>
                  <a:srgbClr val="C00000"/>
                </a:solidFill>
                <a:latin typeface="Times New Roman" panose="02020603050405020304" pitchFamily="18" charset="0"/>
                <a:cs typeface="Times New Roman" panose="02020603050405020304" pitchFamily="18" charset="0"/>
              </a:rPr>
              <a:t>overcome these setbacks, my mindset becomes stronger</a:t>
            </a:r>
            <a:r>
              <a:rPr lang="en-US" altLang="zh-CN" sz="2600" dirty="0">
                <a:solidFill>
                  <a:prstClr val="black"/>
                </a:solidFill>
                <a:latin typeface="Times New Roman" panose="02020603050405020304" pitchFamily="18" charset="0"/>
                <a:cs typeface="Times New Roman" panose="02020603050405020304" pitchFamily="18" charset="0"/>
              </a:rPr>
              <a:t>. Now, when facing difficulties in life, such as failing an exam or having conflicts with classmates, I can recall the persistence during calligraphy practice. I tell myself to take it easy, for </a:t>
            </a:r>
            <a:r>
              <a:rPr lang="en-US" altLang="zh-CN" sz="2600" dirty="0">
                <a:solidFill>
                  <a:srgbClr val="C00000"/>
                </a:solidFill>
                <a:latin typeface="Times New Roman" panose="02020603050405020304" pitchFamily="18" charset="0"/>
                <a:cs typeface="Times New Roman" panose="02020603050405020304" pitchFamily="18" charset="0"/>
              </a:rPr>
              <a:t>there are always more solutions than difficulties</a:t>
            </a:r>
            <a:r>
              <a:rPr lang="en-US" altLang="zh-CN" sz="2600" dirty="0">
                <a:solidFill>
                  <a:prstClr val="black"/>
                </a:solidFill>
                <a:latin typeface="Times New Roman" panose="02020603050405020304" pitchFamily="18" charset="0"/>
                <a:cs typeface="Times New Roman" panose="02020603050405020304" pitchFamily="18" charset="0"/>
              </a:rPr>
              <a:t>. My mindset is getting more and more positive.</a:t>
            </a:r>
            <a:endParaRPr kumimoji="0" lang="en-US" altLang="zh-CN" sz="26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463721" y="1981"/>
            <a:ext cx="2810597" cy="505255"/>
          </a:xfrm>
          <a:prstGeom prst="rect">
            <a:avLst/>
          </a:prstGeom>
          <a:solidFill>
            <a:schemeClr val="accent6">
              <a:lumMod val="20000"/>
              <a:lumOff val="80000"/>
            </a:schemeClr>
          </a:solidFill>
        </p:spPr>
        <p:txBody>
          <a:bodyPr vert="horz" lIns="121920" tIns="60960" rIns="121920" bIns="6096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en-US" altLang="zh-CN"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rPr>
              <a:t>P3 </a:t>
            </a:r>
            <a:r>
              <a:rPr kumimoji="0" lang="zh-CN" altLang="en-US"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rPr>
              <a:t>：</a:t>
            </a:r>
            <a:r>
              <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rPr>
              <a:t>爱好的影响</a:t>
            </a:r>
            <a:br>
              <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rPr>
            </a:br>
            <a:endPar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endParaRPr>
          </a:p>
        </p:txBody>
      </p:sp>
      <p:sp>
        <p:nvSpPr>
          <p:cNvPr id="7" name="内容占位符 2"/>
          <p:cNvSpPr txBox="1"/>
          <p:nvPr/>
        </p:nvSpPr>
        <p:spPr>
          <a:xfrm>
            <a:off x="241119" y="576219"/>
            <a:ext cx="11602477" cy="2062947"/>
          </a:xfrm>
          <a:prstGeom prst="rect">
            <a:avLst/>
          </a:prstGeom>
          <a:solidFill>
            <a:schemeClr val="accent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cs typeface="+mn-cs"/>
              </a:rPr>
              <a:t>人际交往与传承意识</a:t>
            </a:r>
            <a:endPar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因为书法，我认识了同样爱好的朋友，一起交流、参加活动，拓宽了社交圈。而且，受爷爷和老师影响，我也想把书法分享出去，教同学写简单的字体，给外国朋友介绍书法故事，希望让更多人感受这份艺术魅力，传承传统文化。</a:t>
            </a:r>
            <a:endParaRPr kumimoji="0" lang="zh-CN" altLang="en-US"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1" name="文本框 10"/>
          <p:cNvSpPr txBox="1"/>
          <p:nvPr/>
        </p:nvSpPr>
        <p:spPr>
          <a:xfrm>
            <a:off x="288709" y="3095898"/>
            <a:ext cx="11554887" cy="2092881"/>
          </a:xfrm>
          <a:prstGeom prst="rect">
            <a:avLst/>
          </a:prstGeom>
          <a:solidFill>
            <a:schemeClr val="accent4">
              <a:lumMod val="20000"/>
              <a:lumOff val="80000"/>
            </a:schemeClr>
          </a:solidFill>
        </p:spPr>
        <p:txBody>
          <a:bodyPr wrap="square">
            <a:spAutoFit/>
          </a:bodyPr>
          <a:lstStyle/>
          <a:p>
            <a:pPr lvl="0">
              <a:defRPr/>
            </a:pPr>
            <a:r>
              <a:rPr lang="en-US" altLang="zh-CN" sz="2600" dirty="0">
                <a:solidFill>
                  <a:prstClr val="black"/>
                </a:solidFill>
                <a:latin typeface="Times New Roman" panose="02020603050405020304" pitchFamily="18" charset="0"/>
                <a:cs typeface="Times New Roman" panose="02020603050405020304" pitchFamily="18" charset="0"/>
              </a:rPr>
              <a:t>Because of calligraphy, I’ve met friends with the same hobby. We communicate and participate in activities together</a:t>
            </a:r>
            <a:r>
              <a:rPr lang="en-US" altLang="zh-CN" sz="2600" dirty="0">
                <a:solidFill>
                  <a:srgbClr val="C00000"/>
                </a:solidFill>
                <a:latin typeface="Times New Roman" panose="02020603050405020304" pitchFamily="18" charset="0"/>
                <a:cs typeface="Times New Roman" panose="02020603050405020304" pitchFamily="18" charset="0"/>
              </a:rPr>
              <a:t>, broadening my social circle</a:t>
            </a:r>
            <a:r>
              <a:rPr lang="en-US" altLang="zh-CN" sz="2600" dirty="0">
                <a:solidFill>
                  <a:prstClr val="black"/>
                </a:solidFill>
                <a:latin typeface="Times New Roman" panose="02020603050405020304" pitchFamily="18" charset="0"/>
                <a:cs typeface="Times New Roman" panose="02020603050405020304" pitchFamily="18" charset="0"/>
              </a:rPr>
              <a:t>. Also, influenced by my grandpa and teacher, I want to share calligraphy. I teach classmates to write simple characters and introduce calligraphy stories to foreign friends. I hope more people can </a:t>
            </a:r>
            <a:r>
              <a:rPr lang="en-US" altLang="zh-CN" sz="2600" dirty="0">
                <a:solidFill>
                  <a:srgbClr val="C00000"/>
                </a:solidFill>
                <a:latin typeface="Times New Roman" panose="02020603050405020304" pitchFamily="18" charset="0"/>
                <a:cs typeface="Times New Roman" panose="02020603050405020304" pitchFamily="18" charset="0"/>
              </a:rPr>
              <a:t>feel the charm of this art and pass on traditional culture.</a:t>
            </a:r>
            <a:endParaRPr lang="en-US" altLang="zh-CN" sz="26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6563" y="96022"/>
            <a:ext cx="2844800" cy="573989"/>
          </a:xfrm>
          <a:solidFill>
            <a:schemeClr val="accent2">
              <a:lumMod val="20000"/>
              <a:lumOff val="80000"/>
            </a:schemeClr>
          </a:solidFill>
        </p:spPr>
        <p:txBody>
          <a:bodyPr>
            <a:normAutofit fontScale="90000"/>
          </a:bodyPr>
          <a:lstStyle/>
          <a:p>
            <a:r>
              <a:rPr lang="zh-CN" altLang="en-US" b="1" dirty="0">
                <a:solidFill>
                  <a:srgbClr val="7030A0"/>
                </a:solidFill>
              </a:rPr>
              <a:t>下水作文</a:t>
            </a:r>
            <a:endParaRPr lang="zh-CN" altLang="en-US" b="1" dirty="0">
              <a:solidFill>
                <a:srgbClr val="7030A0"/>
              </a:solidFill>
            </a:endParaRPr>
          </a:p>
        </p:txBody>
      </p:sp>
      <p:sp>
        <p:nvSpPr>
          <p:cNvPr id="3" name="内容占位符 2"/>
          <p:cNvSpPr>
            <a:spLocks noGrp="1"/>
          </p:cNvSpPr>
          <p:nvPr>
            <p:ph idx="1"/>
          </p:nvPr>
        </p:nvSpPr>
        <p:spPr>
          <a:xfrm>
            <a:off x="175740" y="757883"/>
            <a:ext cx="11653795" cy="5793944"/>
          </a:xfrm>
          <a:solidFill>
            <a:schemeClr val="bg2"/>
          </a:solidFill>
        </p:spPr>
        <p:txBody>
          <a:bodyPr>
            <a:normAutofit fontScale="92500" lnSpcReduction="10000"/>
          </a:bodyPr>
          <a:lstStyle/>
          <a:p>
            <a:r>
              <a:rPr lang="en-US" altLang="zh-CN" dirty="0"/>
              <a:t>    Without art, my life would be a blank sheet of rice paper waiting to be inscribed. Among all art forms, calligraphy is the brushstroke that paints the most vivid hues in my life journey.</a:t>
            </a:r>
            <a:endParaRPr lang="en-US" altLang="zh-CN" dirty="0"/>
          </a:p>
          <a:p>
            <a:r>
              <a:rPr lang="en-US" altLang="zh-CN" dirty="0"/>
              <a:t>  In primary school, I joined the calligraphy club and started practicing basic regular script with a brush. At first, my hand shook a lot. In junior high, I took part in a city - level calligraphy competition. But my work had problems, like uneven strokes and bad structure. In senior high, after years of practice—spending hours each day on every stroke—I won an award in a provincial competition, breaking through my creative block.</a:t>
            </a:r>
            <a:endParaRPr lang="en-US" altLang="zh-CN" dirty="0"/>
          </a:p>
          <a:p>
            <a:r>
              <a:rPr lang="en-US" altLang="zh-CN" dirty="0"/>
              <a:t>  In calligraphy creation, there are always times when I can’t write well. It’s common to revise a piece dozens of times. But every time I overcome these setbacks, my mindset becomes stronger. Now, when facing difficulties in life, such as failing an exam or having conflicts with classmates, I can recall the persistence during calligraphy practice. I tell myself to take it easy, for there are always more solutions than difficulties. My mindset is getting more and more positive.</a:t>
            </a:r>
            <a:endParaRPr lang="en-US" altLang="zh-CN" dirty="0"/>
          </a:p>
          <a:p>
            <a:endParaRPr lang="en-US" altLang="zh-CN" dirty="0"/>
          </a:p>
          <a:p>
            <a:endParaRPr lang="zh-CN" altLang="en-US" dirty="0"/>
          </a:p>
        </p:txBody>
      </p:sp>
      <p:sp>
        <p:nvSpPr>
          <p:cNvPr id="6" name="TextBox 10"/>
          <p:cNvSpPr txBox="1"/>
          <p:nvPr/>
        </p:nvSpPr>
        <p:spPr>
          <a:xfrm>
            <a:off x="6253994" y="145001"/>
            <a:ext cx="4995397" cy="476092"/>
          </a:xfrm>
          <a:prstGeom prst="rect">
            <a:avLst/>
          </a:prstGeom>
          <a:solidFill>
            <a:schemeClr val="accent2">
              <a:lumMod val="60000"/>
              <a:lumOff val="40000"/>
            </a:schemeClr>
          </a:solidFill>
        </p:spPr>
        <p:txBody>
          <a:bodyPr wrap="square" lIns="65024" tIns="32512" rIns="65024" bIns="32512">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665" b="1" i="0" u="none" strike="noStrike" kern="1200" cap="all" spc="0" normalizeH="0" baseline="0" noProof="0" dirty="0">
                <a:ln>
                  <a:noFill/>
                </a:ln>
                <a:solidFill>
                  <a:srgbClr val="0170C1"/>
                </a:solidFill>
                <a:effectLst/>
                <a:uLnTx/>
                <a:uFillTx/>
                <a:latin typeface="微软雅黑" panose="020B0503020204020204" charset="-122"/>
                <a:ea typeface="微软雅黑" panose="020B0503020204020204" charset="-122"/>
                <a:cs typeface="Arial" panose="020B0604020202020204" pitchFamily="34" charset="0"/>
              </a:rPr>
              <a:t>高考应用文中</a:t>
            </a:r>
            <a:r>
              <a:rPr kumimoji="0" lang="zh-CN" altLang="en-US" sz="2665" b="1" i="0" u="none" strike="noStrike" kern="1200" cap="all" spc="0" normalizeH="0" baseline="0" noProof="0" dirty="0">
                <a:ln>
                  <a:noFill/>
                </a:ln>
                <a:solidFill>
                  <a:srgbClr val="C00000"/>
                </a:solidFill>
                <a:effectLst/>
                <a:highlight>
                  <a:srgbClr val="FFFF00"/>
                </a:highlight>
                <a:uLnTx/>
                <a:uFillTx/>
                <a:latin typeface="微软雅黑" panose="020B0503020204020204" charset="-122"/>
                <a:ea typeface="微软雅黑" panose="020B0503020204020204" charset="-122"/>
                <a:cs typeface="Arial" panose="020B0604020202020204" pitchFamily="34" charset="0"/>
              </a:rPr>
              <a:t>要点</a:t>
            </a:r>
            <a:r>
              <a:rPr lang="zh-CN" altLang="en-US" sz="2665" b="1" cap="all" dirty="0">
                <a:solidFill>
                  <a:srgbClr val="C00000"/>
                </a:solidFill>
                <a:highlight>
                  <a:srgbClr val="FFFF00"/>
                </a:highlight>
                <a:latin typeface="微软雅黑" panose="020B0503020204020204" charset="-122"/>
                <a:ea typeface="微软雅黑" panose="020B0503020204020204" charset="-122"/>
                <a:cs typeface="Arial" panose="020B0604020202020204" pitchFamily="34" charset="0"/>
              </a:rPr>
              <a:t>衔接</a:t>
            </a:r>
            <a:endParaRPr kumimoji="0" lang="zh-CN" altLang="en-US" sz="2665" b="1" i="0" u="none" strike="noStrike" kern="1200" cap="all" spc="0" normalizeH="0" baseline="0" noProof="0" dirty="0">
              <a:ln>
                <a:noFill/>
              </a:ln>
              <a:solidFill>
                <a:srgbClr val="C00000"/>
              </a:solidFill>
              <a:effectLst/>
              <a:highlight>
                <a:srgbClr val="FFFF00"/>
              </a:highlight>
              <a:uLnTx/>
              <a:uFillTx/>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6563" y="96022"/>
            <a:ext cx="2844800" cy="573989"/>
          </a:xfrm>
          <a:solidFill>
            <a:schemeClr val="accent2">
              <a:lumMod val="20000"/>
              <a:lumOff val="80000"/>
            </a:schemeClr>
          </a:solidFill>
        </p:spPr>
        <p:txBody>
          <a:bodyPr>
            <a:normAutofit fontScale="90000"/>
          </a:bodyPr>
          <a:lstStyle/>
          <a:p>
            <a:r>
              <a:rPr lang="zh-CN" altLang="en-US" b="1" dirty="0">
                <a:solidFill>
                  <a:srgbClr val="7030A0"/>
                </a:solidFill>
              </a:rPr>
              <a:t>参考范文</a:t>
            </a:r>
            <a:endParaRPr lang="zh-CN" altLang="en-US" b="1" dirty="0">
              <a:solidFill>
                <a:srgbClr val="7030A0"/>
              </a:solidFill>
            </a:endParaRPr>
          </a:p>
        </p:txBody>
      </p:sp>
      <p:sp>
        <p:nvSpPr>
          <p:cNvPr id="3" name="内容占位符 2"/>
          <p:cNvSpPr>
            <a:spLocks noGrp="1"/>
          </p:cNvSpPr>
          <p:nvPr>
            <p:ph idx="1"/>
          </p:nvPr>
        </p:nvSpPr>
        <p:spPr>
          <a:xfrm>
            <a:off x="208593" y="971426"/>
            <a:ext cx="11653795" cy="5018716"/>
          </a:xfrm>
          <a:solidFill>
            <a:schemeClr val="bg2"/>
          </a:solidFill>
        </p:spPr>
        <p:txBody>
          <a:bodyPr>
            <a:normAutofit/>
          </a:bodyPr>
          <a:lstStyle/>
          <a:p>
            <a:r>
              <a:rPr lang="en-US" altLang="zh-CN" dirty="0"/>
              <a:t>I’m Li Hua, and my passion for painting began in childhood. At six, I was captivated by vibrant colors and shapes in picture books, inspiring me to pick up a brush. My parents enrolled me in art classes, where I explored techniques and found joy in creating. Over time, painting became my way to express emotions and ideas.</a:t>
            </a:r>
            <a:endParaRPr lang="en-US" altLang="zh-CN" dirty="0"/>
          </a:p>
          <a:p>
            <a:r>
              <a:rPr lang="en-US" altLang="zh-CN" dirty="0"/>
              <a:t>Painting positively impacts my studies and life. It sharpens my focus, helping me tackle academic challenges with patience. During stressful times, sketching calms my mind, boosting my mood and creativity. Sharing my artwork with friends strengthens our bonds. Painting not only enriches my life but also teaches me to find beauty in everyday moments, making me a happier, more balanced person.</a:t>
            </a:r>
            <a:endParaRPr lang="en-US" altLang="zh-CN" dirty="0"/>
          </a:p>
          <a:p>
            <a:endParaRPr lang="zh-CN" altLang="en-US" dirty="0"/>
          </a:p>
        </p:txBody>
      </p:sp>
      <p:sp>
        <p:nvSpPr>
          <p:cNvPr id="6" name="TextBox 10"/>
          <p:cNvSpPr txBox="1"/>
          <p:nvPr/>
        </p:nvSpPr>
        <p:spPr>
          <a:xfrm>
            <a:off x="6253994" y="145001"/>
            <a:ext cx="4995397" cy="476092"/>
          </a:xfrm>
          <a:prstGeom prst="rect">
            <a:avLst/>
          </a:prstGeom>
          <a:solidFill>
            <a:schemeClr val="accent2">
              <a:lumMod val="60000"/>
              <a:lumOff val="40000"/>
            </a:schemeClr>
          </a:solidFill>
        </p:spPr>
        <p:txBody>
          <a:bodyPr wrap="square" lIns="65024" tIns="32512" rIns="65024" bIns="32512">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665" b="1" i="0" u="none" strike="noStrike" kern="1200" cap="all" spc="0" normalizeH="0" baseline="0" noProof="0" dirty="0">
                <a:ln>
                  <a:noFill/>
                </a:ln>
                <a:solidFill>
                  <a:srgbClr val="0170C1"/>
                </a:solidFill>
                <a:effectLst/>
                <a:uLnTx/>
                <a:uFillTx/>
                <a:latin typeface="微软雅黑" panose="020B0503020204020204" charset="-122"/>
                <a:ea typeface="微软雅黑" panose="020B0503020204020204" charset="-122"/>
                <a:cs typeface="Arial" panose="020B0604020202020204" pitchFamily="34" charset="0"/>
              </a:rPr>
              <a:t>高考应用文中</a:t>
            </a:r>
            <a:r>
              <a:rPr kumimoji="0" lang="zh-CN" altLang="en-US" sz="2665" b="1" i="0" u="none" strike="noStrike" kern="1200" cap="all" spc="0" normalizeH="0" baseline="0" noProof="0" dirty="0">
                <a:ln>
                  <a:noFill/>
                </a:ln>
                <a:solidFill>
                  <a:srgbClr val="C00000"/>
                </a:solidFill>
                <a:effectLst/>
                <a:highlight>
                  <a:srgbClr val="FFFF00"/>
                </a:highlight>
                <a:uLnTx/>
                <a:uFillTx/>
                <a:latin typeface="微软雅黑" panose="020B0503020204020204" charset="-122"/>
                <a:ea typeface="微软雅黑" panose="020B0503020204020204" charset="-122"/>
                <a:cs typeface="Arial" panose="020B0604020202020204" pitchFamily="34" charset="0"/>
              </a:rPr>
              <a:t>要点衔接</a:t>
            </a:r>
            <a:endParaRPr kumimoji="0" lang="zh-CN" altLang="en-US" sz="2665" b="1" i="0" u="none" strike="noStrike" kern="1200" cap="all" spc="0" normalizeH="0" baseline="0" noProof="0" dirty="0">
              <a:ln>
                <a:noFill/>
              </a:ln>
              <a:solidFill>
                <a:srgbClr val="C00000"/>
              </a:solidFill>
              <a:effectLst/>
              <a:highlight>
                <a:srgbClr val="FFFF00"/>
              </a:highlight>
              <a:uLnTx/>
              <a:uFillTx/>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5164352" y="1867441"/>
            <a:ext cx="1454244" cy="842667"/>
          </a:xfrm>
          <a:prstGeom prst="rect">
            <a:avLst/>
          </a:prstGeom>
          <a:noFill/>
        </p:spPr>
        <p:txBody>
          <a:bodyPr wrap="none" rtlCol="0">
            <a:spAutoFit/>
          </a:bodyPr>
          <a:lstStyle/>
          <a:p>
            <a:pPr marL="0" marR="0" lvl="0" indent="0" algn="l" defTabSz="1238250" rtl="0" eaLnBrk="0" fontAlgn="base" latinLnBrk="0" hangingPunct="0">
              <a:lnSpc>
                <a:spcPct val="100000"/>
              </a:lnSpc>
              <a:spcBef>
                <a:spcPct val="0"/>
              </a:spcBef>
              <a:spcAft>
                <a:spcPct val="0"/>
              </a:spcAft>
              <a:buClrTx/>
              <a:buSzTx/>
              <a:buFontTx/>
              <a:buNone/>
              <a:defRPr/>
            </a:pPr>
            <a:r>
              <a:rPr kumimoji="0" lang="en-US" altLang="zh-CN" sz="4875"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rPr>
              <a:t>2025</a:t>
            </a:r>
            <a:endParaRPr kumimoji="0" lang="zh-CN" altLang="en-US" sz="4875"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4" name="文本框 3"/>
          <p:cNvSpPr txBox="1"/>
          <p:nvPr/>
        </p:nvSpPr>
        <p:spPr>
          <a:xfrm>
            <a:off x="4856981" y="1848640"/>
            <a:ext cx="4703916" cy="1092928"/>
          </a:xfrm>
          <a:prstGeom prst="rect">
            <a:avLst/>
          </a:prstGeom>
          <a:solidFill>
            <a:schemeClr val="bg2"/>
          </a:solidFill>
        </p:spPr>
        <p:txBody>
          <a:bodyPr wrap="none" rtlCol="0">
            <a:spAutoFit/>
          </a:bodyPr>
          <a:lstStyle/>
          <a:p>
            <a:pPr marL="0" marR="0" lvl="0" indent="0" algn="l" defTabSz="1238250" rtl="0" eaLnBrk="0" fontAlgn="base" latinLnBrk="0" hangingPunct="0">
              <a:lnSpc>
                <a:spcPct val="100000"/>
              </a:lnSpc>
              <a:spcBef>
                <a:spcPct val="0"/>
              </a:spcBef>
              <a:spcAft>
                <a:spcPct val="0"/>
              </a:spcAft>
              <a:buClrTx/>
              <a:buSzTx/>
              <a:buFontTx/>
              <a:buNone/>
              <a:defRPr/>
            </a:pPr>
            <a:r>
              <a:rPr kumimoji="0" lang="en-US" altLang="zh-CN" sz="6500" b="0" i="0" u="none" strike="noStrike" kern="1200" cap="none" spc="0" normalizeH="0" baseline="0" noProof="0" dirty="0">
                <a:ln>
                  <a:noFill/>
                </a:ln>
                <a:solidFill>
                  <a:srgbClr val="D24977">
                    <a:lumMod val="75000"/>
                  </a:srgbClr>
                </a:solidFill>
                <a:effectLst/>
                <a:highlight>
                  <a:srgbClr val="00FFFF"/>
                </a:highlight>
                <a:uLnTx/>
                <a:uFillTx/>
                <a:latin typeface="方正兰亭准黑_GBK" panose="02000000000000000000" pitchFamily="2" charset="-122"/>
                <a:ea typeface="方正兰亭准黑_GBK" panose="02000000000000000000" pitchFamily="2" charset="-122"/>
                <a:cs typeface="+mn-cs"/>
              </a:rPr>
              <a:t>Me and Art</a:t>
            </a:r>
            <a:endParaRPr kumimoji="0" lang="zh-CN" altLang="en-US" sz="6500" b="0" i="0" u="none" strike="noStrike" kern="1200" cap="none" spc="0" normalizeH="0" baseline="0" noProof="0" dirty="0">
              <a:ln>
                <a:noFill/>
              </a:ln>
              <a:solidFill>
                <a:srgbClr val="D24977">
                  <a:lumMod val="75000"/>
                </a:srgbClr>
              </a:solidFill>
              <a:effectLst/>
              <a:highlight>
                <a:srgbClr val="00FFFF"/>
              </a:highlight>
              <a:uLnTx/>
              <a:uFillTx/>
              <a:latin typeface="方正兰亭准黑_GBK" panose="02000000000000000000" pitchFamily="2" charset="-122"/>
              <a:ea typeface="方正兰亭准黑_GBK" panose="02000000000000000000" pitchFamily="2" charset="-122"/>
              <a:cs typeface="+mn-cs"/>
            </a:endParaRPr>
          </a:p>
        </p:txBody>
      </p:sp>
      <p:sp>
        <p:nvSpPr>
          <p:cNvPr id="8" name="文本框 7"/>
          <p:cNvSpPr txBox="1"/>
          <p:nvPr/>
        </p:nvSpPr>
        <p:spPr>
          <a:xfrm>
            <a:off x="5475449" y="3105834"/>
            <a:ext cx="5656141" cy="646331"/>
          </a:xfrm>
          <a:prstGeom prst="rect">
            <a:avLst/>
          </a:prstGeom>
          <a:solidFill>
            <a:srgbClr val="99CC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7030A0"/>
                </a:solidFill>
                <a:effectLst/>
                <a:uLnTx/>
                <a:uFillTx/>
                <a:latin typeface="仿宋" panose="02010609060101010101" pitchFamily="49" charset="-122"/>
                <a:ea typeface="仿宋" panose="02010609060101010101" pitchFamily="49" charset="-122"/>
                <a:cs typeface="+mn-cs"/>
              </a:rPr>
              <a:t>关注：</a:t>
            </a:r>
            <a:r>
              <a:rPr lang="en-US" altLang="zh-CN" sz="3600" b="1" dirty="0">
                <a:solidFill>
                  <a:srgbClr val="7030A0"/>
                </a:solidFill>
                <a:latin typeface="仿宋" panose="02010609060101010101" pitchFamily="49" charset="-122"/>
                <a:ea typeface="仿宋" panose="02010609060101010101" pitchFamily="49" charset="-122"/>
              </a:rPr>
              <a:t> </a:t>
            </a:r>
            <a:r>
              <a:rPr lang="zh-CN" altLang="en-US" sz="3600" b="1" dirty="0">
                <a:solidFill>
                  <a:srgbClr val="FF0000"/>
                </a:solidFill>
                <a:highlight>
                  <a:srgbClr val="FFFF00"/>
                </a:highlight>
                <a:latin typeface="仿宋" panose="02010609060101010101" pitchFamily="49" charset="-122"/>
                <a:ea typeface="仿宋" panose="02010609060101010101" pitchFamily="49" charset="-122"/>
              </a:rPr>
              <a:t>要点</a:t>
            </a:r>
            <a:r>
              <a:rPr lang="zh-CN" altLang="en-US" sz="3600" b="1" dirty="0">
                <a:solidFill>
                  <a:srgbClr val="7030A0"/>
                </a:solidFill>
                <a:latin typeface="仿宋" panose="02010609060101010101" pitchFamily="49" charset="-122"/>
                <a:ea typeface="仿宋" panose="02010609060101010101" pitchFamily="49" charset="-122"/>
              </a:rPr>
              <a:t>的</a:t>
            </a:r>
            <a:r>
              <a:rPr lang="zh-CN" altLang="en-US" sz="3600" b="1" dirty="0">
                <a:solidFill>
                  <a:srgbClr val="7030A0"/>
                </a:solidFill>
                <a:highlight>
                  <a:srgbClr val="FFFF00"/>
                </a:highlight>
                <a:latin typeface="仿宋" panose="02010609060101010101" pitchFamily="49" charset="-122"/>
                <a:ea typeface="仿宋" panose="02010609060101010101" pitchFamily="49" charset="-122"/>
              </a:rPr>
              <a:t>自然衔接</a:t>
            </a:r>
            <a:endParaRPr kumimoji="0" lang="zh-CN" altLang="en-US" sz="3600" b="1" i="0" u="none" strike="noStrike" kern="1200" cap="none" spc="0" normalizeH="0" baseline="0" noProof="0" dirty="0">
              <a:ln>
                <a:noFill/>
              </a:ln>
              <a:solidFill>
                <a:srgbClr val="7030A0"/>
              </a:solidFill>
              <a:effectLst/>
              <a:highlight>
                <a:srgbClr val="FFFF00"/>
              </a:highlight>
              <a:uLnTx/>
              <a:uFillTx/>
              <a:latin typeface="仿宋" panose="02010609060101010101" pitchFamily="49" charset="-122"/>
              <a:ea typeface="仿宋" panose="02010609060101010101" pitchFamily="49" charset="-122"/>
              <a:cs typeface="+mn-cs"/>
            </a:endParaRPr>
          </a:p>
        </p:txBody>
      </p:sp>
      <p:sp>
        <p:nvSpPr>
          <p:cNvPr id="2" name="文本框 1"/>
          <p:cNvSpPr txBox="1"/>
          <p:nvPr/>
        </p:nvSpPr>
        <p:spPr>
          <a:xfrm>
            <a:off x="427084" y="203505"/>
            <a:ext cx="7243392" cy="1200329"/>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002060"/>
                </a:solidFill>
                <a:effectLst/>
                <a:uLnTx/>
                <a:uFillTx/>
                <a:latin typeface="华文行楷" panose="02010800040101010101" pitchFamily="2" charset="-122"/>
                <a:ea typeface="华文行楷" panose="02010800040101010101" pitchFamily="2" charset="-122"/>
                <a:cs typeface="+mn-cs"/>
              </a:rPr>
              <a:t>202506</a:t>
            </a:r>
            <a:r>
              <a:rPr kumimoji="0" lang="zh-CN" altLang="en-US" sz="3600" b="1" i="0" u="none" strike="noStrike" kern="1200" cap="none" spc="0" normalizeH="0" baseline="0" noProof="0" dirty="0">
                <a:ln>
                  <a:noFill/>
                </a:ln>
                <a:solidFill>
                  <a:srgbClr val="002060"/>
                </a:solidFill>
                <a:effectLst/>
                <a:uLnTx/>
                <a:uFillTx/>
                <a:latin typeface="华文行楷" panose="02010800040101010101" pitchFamily="2" charset="-122"/>
                <a:ea typeface="华文行楷" panose="02010800040101010101" pitchFamily="2" charset="-122"/>
                <a:cs typeface="+mn-cs"/>
              </a:rPr>
              <a:t>杭州市高二杭州市质量检测</a:t>
            </a:r>
            <a:r>
              <a:rPr kumimoji="0" lang="zh-CN" altLang="en-US" sz="3600" b="1" i="0" u="none" strike="noStrike" kern="1200" cap="none" spc="0" normalizeH="0" baseline="0" noProof="0" dirty="0">
                <a:ln>
                  <a:noFill/>
                </a:ln>
                <a:solidFill>
                  <a:srgbClr val="7030A0"/>
                </a:solidFill>
                <a:effectLst/>
                <a:uLnTx/>
                <a:uFillTx/>
                <a:latin typeface="华文行楷" panose="02010800040101010101" pitchFamily="2" charset="-122"/>
                <a:ea typeface="华文行楷" panose="02010800040101010101" pitchFamily="2" charset="-122"/>
                <a:cs typeface="+mn-cs"/>
              </a:rPr>
              <a:t>应用文</a:t>
            </a:r>
            <a:endParaRPr kumimoji="0" lang="zh-CN" altLang="en-US" sz="3600" b="1" i="0" u="none" strike="noStrike" kern="1200" cap="none" spc="0" normalizeH="0" baseline="0" noProof="0" dirty="0">
              <a:ln>
                <a:noFill/>
              </a:ln>
              <a:solidFill>
                <a:srgbClr val="7030A0"/>
              </a:solidFill>
              <a:effectLst/>
              <a:uLnTx/>
              <a:uFillTx/>
              <a:latin typeface="华文行楷" panose="02010800040101010101" pitchFamily="2" charset="-122"/>
              <a:ea typeface="华文行楷" panose="02010800040101010101" pitchFamily="2" charset="-122"/>
              <a:cs typeface="+mn-cs"/>
            </a:endParaRPr>
          </a:p>
        </p:txBody>
      </p:sp>
      <p:sp>
        <p:nvSpPr>
          <p:cNvPr id="5" name="文本框 4"/>
          <p:cNvSpPr txBox="1"/>
          <p:nvPr/>
        </p:nvSpPr>
        <p:spPr>
          <a:xfrm>
            <a:off x="9022100" y="5183322"/>
            <a:ext cx="1504120" cy="523220"/>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err="1">
                <a:ln>
                  <a:noFill/>
                </a:ln>
                <a:solidFill>
                  <a:srgbClr val="002060"/>
                </a:solidFill>
                <a:effectLst/>
                <a:uLnTx/>
                <a:uFillTx/>
                <a:latin typeface="Calibri" panose="020F0502020204030204"/>
                <a:ea typeface="宋体" panose="02010600030101010101" pitchFamily="2" charset="-122"/>
                <a:cs typeface="+mn-cs"/>
              </a:rPr>
              <a:t>Judyliu</a:t>
            </a:r>
            <a:r>
              <a:rPr kumimoji="0" lang="en-US" altLang="zh-CN" sz="1800" b="1" i="0" u="none" strike="noStrike" kern="1200" cap="none" spc="0" normalizeH="0" baseline="0" noProof="0" dirty="0">
                <a:ln>
                  <a:noFill/>
                </a:ln>
                <a:solidFill>
                  <a:srgbClr val="D24977">
                    <a:lumMod val="75000"/>
                  </a:srgbClr>
                </a:solidFill>
                <a:effectLst/>
                <a:highlight>
                  <a:srgbClr val="00FFFF"/>
                </a:highlight>
                <a:uLnTx/>
                <a:uFillTx/>
                <a:latin typeface="Calibri" panose="020F0502020204030204"/>
                <a:ea typeface="宋体" panose="02010600030101010101" pitchFamily="2" charset="-122"/>
                <a:cs typeface="+mn-cs"/>
              </a:rPr>
              <a:t> </a:t>
            </a:r>
            <a:endParaRPr kumimoji="0" lang="zh-CN" altLang="en-US" sz="1800" b="1" i="0" u="none" strike="noStrike" kern="1200" cap="none" spc="0" normalizeH="0" baseline="0" noProof="0" dirty="0">
              <a:ln>
                <a:noFill/>
              </a:ln>
              <a:solidFill>
                <a:srgbClr val="D24977">
                  <a:lumMod val="75000"/>
                </a:srgbClr>
              </a:solidFill>
              <a:effectLst/>
              <a:highlight>
                <a:srgbClr val="00FFFF"/>
              </a:highlight>
              <a:uLnTx/>
              <a:uFillTx/>
              <a:latin typeface="Calibri" panose="020F0502020204030204"/>
              <a:ea typeface="宋体" panose="02010600030101010101" pitchFamily="2" charset="-122"/>
              <a:cs typeface="+mn-cs"/>
            </a:endParaRPr>
          </a:p>
        </p:txBody>
      </p:sp>
      <p:pic>
        <p:nvPicPr>
          <p:cNvPr id="10" name="图片 9"/>
          <p:cNvPicPr>
            <a:picLocks noChangeAspect="1"/>
          </p:cNvPicPr>
          <p:nvPr/>
        </p:nvPicPr>
        <p:blipFill>
          <a:blip r:embed="rId2"/>
          <a:srcRect b="7785"/>
          <a:stretch>
            <a:fillRect/>
          </a:stretch>
        </p:blipFill>
        <p:spPr>
          <a:xfrm>
            <a:off x="638801" y="2443906"/>
            <a:ext cx="3633873" cy="1884936"/>
          </a:xfrm>
          <a:prstGeom prst="rect">
            <a:avLst/>
          </a:prstGeom>
        </p:spPr>
      </p:pic>
      <p:pic>
        <p:nvPicPr>
          <p:cNvPr id="13" name="图片 12"/>
          <p:cNvPicPr>
            <a:picLocks noChangeAspect="1"/>
          </p:cNvPicPr>
          <p:nvPr/>
        </p:nvPicPr>
        <p:blipFill>
          <a:blip r:embed="rId3"/>
          <a:stretch>
            <a:fillRect/>
          </a:stretch>
        </p:blipFill>
        <p:spPr>
          <a:xfrm>
            <a:off x="2921682" y="4084849"/>
            <a:ext cx="4163929" cy="208501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393">
        <p15:prstTrans prst="airplane"/>
      </p:transition>
    </mc:Choice>
    <mc:Fallback>
      <p:transition spd="slow" advTm="43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1299"/>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l="12528" t="19945" r="14100"/>
          <a:stretch>
            <a:fillRect/>
          </a:stretch>
        </p:blipFill>
        <p:spPr>
          <a:xfrm>
            <a:off x="153312" y="779727"/>
            <a:ext cx="5823199" cy="5894643"/>
          </a:xfrm>
          <a:prstGeom prst="rect">
            <a:avLst/>
          </a:prstGeom>
        </p:spPr>
      </p:pic>
      <p:sp>
        <p:nvSpPr>
          <p:cNvPr id="7" name="文本框 6"/>
          <p:cNvSpPr txBox="1"/>
          <p:nvPr/>
        </p:nvSpPr>
        <p:spPr>
          <a:xfrm>
            <a:off x="6439128" y="509217"/>
            <a:ext cx="4977183" cy="5447645"/>
          </a:xfrm>
          <a:prstGeom prst="rect">
            <a:avLst/>
          </a:prstGeom>
          <a:solidFill>
            <a:schemeClr val="bg2"/>
          </a:solidFill>
        </p:spPr>
        <p:txBody>
          <a:bodyPr wrap="square">
            <a:spAutoFit/>
          </a:bodyPr>
          <a:lstStyle/>
          <a:p>
            <a:r>
              <a:rPr lang="en-US" altLang="zh-CN" dirty="0">
                <a:highlight>
                  <a:srgbClr val="FF00FF"/>
                </a:highlight>
              </a:rPr>
              <a:t>2024</a:t>
            </a:r>
            <a:r>
              <a:rPr lang="zh-CN" altLang="en-US" dirty="0">
                <a:highlight>
                  <a:srgbClr val="FF00FF"/>
                </a:highlight>
              </a:rPr>
              <a:t>学年第二学期浙江省名校协作体试题高三年级英语试题</a:t>
            </a:r>
            <a:endParaRPr lang="en-US" altLang="zh-CN" dirty="0">
              <a:highlight>
                <a:srgbClr val="FF00FF"/>
              </a:highlight>
            </a:endParaRPr>
          </a:p>
          <a:p>
            <a:r>
              <a:rPr lang="zh-CN" altLang="en-US" sz="2400" dirty="0"/>
              <a:t>假定你是李华，你将参加你校举办的 “</a:t>
            </a:r>
            <a:r>
              <a:rPr lang="en-US" altLang="zh-CN" sz="2400" dirty="0"/>
              <a:t>Music and Me” </a:t>
            </a:r>
            <a:r>
              <a:rPr lang="zh-CN" altLang="en-US" sz="2400" dirty="0"/>
              <a:t>主题英语演讲比赛，请撰写一份演讲稿，</a:t>
            </a:r>
            <a:endParaRPr lang="en-US" altLang="zh-CN" sz="2400" dirty="0"/>
          </a:p>
          <a:p>
            <a:r>
              <a:rPr lang="zh-CN" altLang="en-US" sz="2400" dirty="0"/>
              <a:t>内容包括：</a:t>
            </a:r>
            <a:endParaRPr lang="en-US" altLang="zh-CN" sz="2400" dirty="0"/>
          </a:p>
          <a:p>
            <a:r>
              <a:rPr lang="en-US" altLang="zh-CN" sz="2400" dirty="0"/>
              <a:t>(1)</a:t>
            </a:r>
            <a:r>
              <a:rPr lang="zh-CN" altLang="en-US" sz="2400" dirty="0"/>
              <a:t>分享你和音乐的故事；</a:t>
            </a:r>
            <a:endParaRPr lang="en-US" altLang="zh-CN" sz="2400" dirty="0"/>
          </a:p>
          <a:p>
            <a:r>
              <a:rPr lang="en-US" altLang="zh-CN" sz="2400" dirty="0"/>
              <a:t>(2)</a:t>
            </a:r>
            <a:r>
              <a:rPr lang="zh-CN" altLang="en-US" sz="2400" dirty="0"/>
              <a:t>音乐对你的影响。</a:t>
            </a:r>
            <a:endParaRPr lang="en-US" altLang="zh-CN" sz="2400" dirty="0"/>
          </a:p>
          <a:p>
            <a:endParaRPr lang="en-US" altLang="zh-CN" sz="2400" dirty="0"/>
          </a:p>
          <a:p>
            <a:r>
              <a:rPr lang="en-US" altLang="zh-CN" sz="2400" dirty="0"/>
              <a:t>Hello, everyone! _____________________________________________________________________________________________________________________That's all. Thank you!</a:t>
            </a:r>
            <a:endParaRPr lang="zh-CN" altLang="en-US" sz="2400" dirty="0"/>
          </a:p>
        </p:txBody>
      </p:sp>
      <p:sp>
        <p:nvSpPr>
          <p:cNvPr id="8" name="标题 1"/>
          <p:cNvSpPr>
            <a:spLocks noGrp="1"/>
          </p:cNvSpPr>
          <p:nvPr>
            <p:ph type="title"/>
          </p:nvPr>
        </p:nvSpPr>
        <p:spPr>
          <a:xfrm>
            <a:off x="296563" y="96022"/>
            <a:ext cx="2844800" cy="573989"/>
          </a:xfrm>
          <a:solidFill>
            <a:schemeClr val="accent2">
              <a:lumMod val="20000"/>
              <a:lumOff val="80000"/>
            </a:schemeClr>
          </a:solidFill>
        </p:spPr>
        <p:txBody>
          <a:bodyPr>
            <a:noAutofit/>
          </a:bodyPr>
          <a:lstStyle/>
          <a:p>
            <a:r>
              <a:rPr lang="zh-CN" altLang="en-US" sz="3200" b="1" dirty="0">
                <a:solidFill>
                  <a:srgbClr val="7030A0"/>
                </a:solidFill>
              </a:rPr>
              <a:t>同类型拓展</a:t>
            </a:r>
            <a:r>
              <a:rPr lang="en-US" altLang="zh-CN" sz="3200" b="1" dirty="0">
                <a:solidFill>
                  <a:srgbClr val="7030A0"/>
                </a:solidFill>
              </a:rPr>
              <a:t>1</a:t>
            </a:r>
            <a:endParaRPr lang="zh-CN" altLang="en-US" sz="3200" b="1" dirty="0">
              <a:solidFill>
                <a:srgbClr val="7030A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4954" y="832268"/>
            <a:ext cx="11262999" cy="5689648"/>
          </a:xfrm>
          <a:solidFill>
            <a:schemeClr val="bg2"/>
          </a:solidFill>
        </p:spPr>
        <p:txBody>
          <a:bodyPr>
            <a:normAutofit lnSpcReduction="10000"/>
          </a:bodyPr>
          <a:lstStyle/>
          <a:p>
            <a:r>
              <a:rPr lang="en-US" altLang="zh-CN" dirty="0"/>
              <a:t>Hello everyone!</a:t>
            </a:r>
            <a:endParaRPr lang="en-US" altLang="zh-CN" dirty="0"/>
          </a:p>
          <a:p>
            <a:r>
              <a:rPr lang="en-US" altLang="zh-CN" dirty="0"/>
              <a:t>My name is Li Hua, and today I'm thrilled to share with you my journey of "Music and Me".</a:t>
            </a:r>
            <a:endParaRPr lang="en-US" altLang="zh-CN" dirty="0"/>
          </a:p>
          <a:p>
            <a:r>
              <a:rPr lang="en-US" altLang="zh-CN" dirty="0"/>
              <a:t>From a tender age, music has been my soul's companion, whispering stories of joy and sorrow through melodies. It was the piano's gentle notes that first captivated my heart, leading me to explore a world of harmonies and rhythms.</a:t>
            </a:r>
            <a:endParaRPr lang="en-US" altLang="zh-CN" dirty="0"/>
          </a:p>
          <a:p>
            <a:r>
              <a:rPr lang="en-US" altLang="zh-CN" dirty="0"/>
              <a:t>Music has shaped me in more ways than one. It's been my sanctuary, healing my wounds and igniting my passions. Through its magic, I've learned empathy, resilience, and the art of expressing the inexpressible.</a:t>
            </a:r>
            <a:endParaRPr lang="en-US" altLang="zh-CN" dirty="0"/>
          </a:p>
          <a:p>
            <a:r>
              <a:rPr lang="en-US" altLang="zh-CN" dirty="0"/>
              <a:t>Thank you for letting me share this harmonious bond between music and me.</a:t>
            </a:r>
            <a:endParaRPr lang="en-US" altLang="zh-CN" dirty="0"/>
          </a:p>
          <a:p>
            <a:r>
              <a:rPr lang="en-US" altLang="zh-CN" dirty="0"/>
              <a:t>That's all. Thank you!</a:t>
            </a:r>
            <a:endParaRPr lang="zh-CN" altLang="en-US" dirty="0"/>
          </a:p>
        </p:txBody>
      </p:sp>
      <p:sp>
        <p:nvSpPr>
          <p:cNvPr id="4" name="标题 1"/>
          <p:cNvSpPr>
            <a:spLocks noGrp="1"/>
          </p:cNvSpPr>
          <p:nvPr>
            <p:ph type="title"/>
          </p:nvPr>
        </p:nvSpPr>
        <p:spPr>
          <a:xfrm>
            <a:off x="296563" y="96022"/>
            <a:ext cx="2844800" cy="573989"/>
          </a:xfrm>
          <a:solidFill>
            <a:schemeClr val="accent2">
              <a:lumMod val="20000"/>
              <a:lumOff val="80000"/>
            </a:schemeClr>
          </a:solidFill>
        </p:spPr>
        <p:txBody>
          <a:bodyPr>
            <a:normAutofit fontScale="90000"/>
          </a:bodyPr>
          <a:lstStyle/>
          <a:p>
            <a:r>
              <a:rPr lang="zh-CN" altLang="en-US" b="1" dirty="0">
                <a:solidFill>
                  <a:srgbClr val="7030A0"/>
                </a:solidFill>
              </a:rPr>
              <a:t>参考范文</a:t>
            </a:r>
            <a:endParaRPr lang="zh-CN" altLang="en-US" b="1" dirty="0">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6768" y="911655"/>
            <a:ext cx="11538465" cy="5737612"/>
          </a:xfrm>
          <a:solidFill>
            <a:schemeClr val="bg2"/>
          </a:solidFill>
        </p:spPr>
        <p:txBody>
          <a:bodyPr>
            <a:normAutofit lnSpcReduction="10000"/>
          </a:bodyPr>
          <a:lstStyle/>
          <a:p>
            <a:r>
              <a:rPr lang="zh-CN" altLang="en-US" dirty="0">
                <a:latin typeface="Times New Roman" panose="02020603050405020304" pitchFamily="18" charset="0"/>
                <a:cs typeface="Times New Roman" panose="02020603050405020304" pitchFamily="18" charset="0"/>
              </a:rPr>
              <a:t>体育运动是校园生活中的重要组成部分。假定你是李华，你校英文网站的体育栏目正在征集稿件，请你以“</a:t>
            </a:r>
            <a:r>
              <a:rPr lang="en-US" altLang="zh-CN" dirty="0">
                <a:latin typeface="Times New Roman" panose="02020603050405020304" pitchFamily="18" charset="0"/>
                <a:cs typeface="Times New Roman" panose="02020603050405020304" pitchFamily="18" charset="0"/>
              </a:rPr>
              <a:t>Sports and I”</a:t>
            </a:r>
            <a:r>
              <a:rPr lang="zh-CN" altLang="en-US" dirty="0">
                <a:latin typeface="Times New Roman" panose="02020603050405020304" pitchFamily="18" charset="0"/>
                <a:cs typeface="Times New Roman" panose="02020603050405020304" pitchFamily="18" charset="0"/>
              </a:rPr>
              <a:t>为题，写一篇投稿。要点：</a:t>
            </a:r>
            <a:r>
              <a:rPr lang="en-US" altLang="zh-CN" dirty="0">
                <a:latin typeface="Times New Roman" panose="02020603050405020304" pitchFamily="18" charset="0"/>
                <a:cs typeface="Times New Roman" panose="02020603050405020304" pitchFamily="18" charset="0"/>
              </a:rPr>
              <a:t>1. </a:t>
            </a:r>
            <a:r>
              <a:rPr lang="zh-CN" altLang="en-US" dirty="0">
                <a:latin typeface="Times New Roman" panose="02020603050405020304" pitchFamily="18" charset="0"/>
                <a:cs typeface="Times New Roman" panose="02020603050405020304" pitchFamily="18" charset="0"/>
              </a:rPr>
              <a:t>你对体育运动的理解；</a:t>
            </a:r>
            <a:r>
              <a:rPr lang="en-US" altLang="zh-CN" dirty="0">
                <a:latin typeface="Times New Roman" panose="02020603050405020304" pitchFamily="18" charset="0"/>
                <a:cs typeface="Times New Roman" panose="02020603050405020304" pitchFamily="18" charset="0"/>
              </a:rPr>
              <a:t>2. </a:t>
            </a:r>
            <a:r>
              <a:rPr lang="zh-CN" altLang="en-US" dirty="0">
                <a:latin typeface="Times New Roman" panose="02020603050405020304" pitchFamily="18" charset="0"/>
                <a:cs typeface="Times New Roman" panose="02020603050405020304" pitchFamily="18" charset="0"/>
              </a:rPr>
              <a:t>个人运动的经历和感受；</a:t>
            </a:r>
            <a:r>
              <a:rPr lang="en-US" altLang="zh-CN" dirty="0">
                <a:latin typeface="Times New Roman" panose="02020603050405020304" pitchFamily="18" charset="0"/>
                <a:cs typeface="Times New Roman" panose="02020603050405020304" pitchFamily="18" charset="0"/>
              </a:rPr>
              <a:t>3. </a:t>
            </a:r>
            <a:r>
              <a:rPr lang="zh-CN" altLang="en-US" dirty="0">
                <a:latin typeface="Times New Roman" panose="02020603050405020304" pitchFamily="18" charset="0"/>
                <a:cs typeface="Times New Roman" panose="02020603050405020304" pitchFamily="18" charset="0"/>
              </a:rPr>
              <a:t>呼吁大家热爱运动和生活。</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Sports are of great importance for us. They can help us build up our body and become refreshed.</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Basketball is my </a:t>
            </a:r>
            <a:r>
              <a:rPr lang="en-US" altLang="zh-CN" dirty="0" err="1">
                <a:latin typeface="Times New Roman" panose="02020603050405020304" pitchFamily="18" charset="0"/>
                <a:cs typeface="Times New Roman" panose="02020603050405020304" pitchFamily="18" charset="0"/>
              </a:rPr>
              <a:t>favourite</a:t>
            </a:r>
            <a:r>
              <a:rPr lang="en-US" altLang="zh-CN" dirty="0">
                <a:latin typeface="Times New Roman" panose="02020603050405020304" pitchFamily="18" charset="0"/>
                <a:cs typeface="Times New Roman" panose="02020603050405020304" pitchFamily="18" charset="0"/>
              </a:rPr>
              <a:t> sport, which is full of fun and challenge. Of all the matches I’ve experienced, my first basketball match in senior high school is the most unforgettable. Our rival was a skillful team with several champion titles. It turned out as expected, we fell behind most of the time. However, although there were difficulties, each of us spared no efforts and we played as a team. Our hard work finally paid off. We managed to win 3 scores at the final moment!</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Basketball enriches my spare time, both physically and mentally. I love this game! Let’s all love sports and life.</a:t>
            </a:r>
            <a:endParaRPr lang="en-US" altLang="zh-CN" dirty="0">
              <a:latin typeface="Times New Roman" panose="02020603050405020304" pitchFamily="18" charset="0"/>
              <a:cs typeface="Times New Roman" panose="02020603050405020304" pitchFamily="18" charset="0"/>
            </a:endParaRPr>
          </a:p>
        </p:txBody>
      </p:sp>
      <p:sp>
        <p:nvSpPr>
          <p:cNvPr id="4" name="标题 1"/>
          <p:cNvSpPr>
            <a:spLocks noGrp="1"/>
          </p:cNvSpPr>
          <p:nvPr>
            <p:ph type="title"/>
          </p:nvPr>
        </p:nvSpPr>
        <p:spPr>
          <a:xfrm>
            <a:off x="296563" y="96022"/>
            <a:ext cx="3136544" cy="573989"/>
          </a:xfrm>
          <a:solidFill>
            <a:schemeClr val="accent2">
              <a:lumMod val="20000"/>
              <a:lumOff val="80000"/>
            </a:schemeClr>
          </a:solidFill>
        </p:spPr>
        <p:txBody>
          <a:bodyPr>
            <a:normAutofit fontScale="90000"/>
          </a:bodyPr>
          <a:lstStyle/>
          <a:p>
            <a:r>
              <a:rPr lang="zh-CN" altLang="en-US" b="1" dirty="0">
                <a:solidFill>
                  <a:srgbClr val="7030A0"/>
                </a:solidFill>
              </a:rPr>
              <a:t>同类型拓展</a:t>
            </a:r>
            <a:r>
              <a:rPr lang="en-US" altLang="zh-CN" b="1" dirty="0">
                <a:solidFill>
                  <a:srgbClr val="7030A0"/>
                </a:solidFill>
              </a:rPr>
              <a:t>2</a:t>
            </a:r>
            <a:endParaRPr lang="zh-CN" altLang="en-US" b="1" dirty="0">
              <a:solidFill>
                <a:srgbClr val="7030A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5109" y="123839"/>
            <a:ext cx="5322137" cy="647833"/>
          </a:xfrm>
          <a:solidFill>
            <a:schemeClr val="accent6">
              <a:lumMod val="20000"/>
              <a:lumOff val="80000"/>
            </a:schemeClr>
          </a:solidFill>
        </p:spPr>
        <p:txBody>
          <a:bodyPr>
            <a:normAutofit fontScale="90000"/>
          </a:bodyPr>
          <a:lstStyle/>
          <a:p>
            <a:r>
              <a:rPr lang="en-US" altLang="zh-CN" sz="3600" b="1" dirty="0">
                <a:solidFill>
                  <a:srgbClr val="0070C0"/>
                </a:solidFill>
              </a:rPr>
              <a:t>5</a:t>
            </a:r>
            <a:r>
              <a:rPr lang="zh-CN" altLang="en-US" sz="3600" b="1" dirty="0">
                <a:solidFill>
                  <a:srgbClr val="0070C0"/>
                </a:solidFill>
              </a:rPr>
              <a:t>步审题法</a:t>
            </a:r>
            <a:r>
              <a:rPr lang="en-US" altLang="zh-CN" sz="3600" b="1" dirty="0">
                <a:solidFill>
                  <a:srgbClr val="0070C0"/>
                </a:solidFill>
              </a:rPr>
              <a:t>+</a:t>
            </a:r>
            <a:r>
              <a:rPr lang="zh-CN" altLang="en-US" sz="3600" b="1" dirty="0">
                <a:solidFill>
                  <a:srgbClr val="0070C0"/>
                </a:solidFill>
              </a:rPr>
              <a:t>要点的自然衔接</a:t>
            </a:r>
            <a:endParaRPr lang="zh-CN" altLang="en-US" sz="5400" b="1" dirty="0">
              <a:solidFill>
                <a:srgbClr val="0070C0"/>
              </a:solidFill>
            </a:endParaRPr>
          </a:p>
        </p:txBody>
      </p:sp>
      <p:sp>
        <p:nvSpPr>
          <p:cNvPr id="3" name="内容占位符 2"/>
          <p:cNvSpPr>
            <a:spLocks noGrp="1"/>
          </p:cNvSpPr>
          <p:nvPr>
            <p:ph idx="1"/>
          </p:nvPr>
        </p:nvSpPr>
        <p:spPr>
          <a:xfrm>
            <a:off x="476363" y="980550"/>
            <a:ext cx="4482251" cy="4653687"/>
          </a:xfrm>
          <a:solidFill>
            <a:schemeClr val="bg2"/>
          </a:solidFill>
        </p:spPr>
        <p:txBody>
          <a:bodyPr>
            <a:normAutofit/>
          </a:bodyPr>
          <a:lstStyle/>
          <a:p>
            <a:r>
              <a:rPr lang="en-US" altLang="zh-CN" sz="2135" b="1" dirty="0">
                <a:solidFill>
                  <a:schemeClr val="accent6">
                    <a:lumMod val="75000"/>
                  </a:schemeClr>
                </a:solidFill>
              </a:rPr>
              <a:t>202506</a:t>
            </a:r>
            <a:r>
              <a:rPr lang="zh-CN" altLang="en-US" sz="2135" b="1" dirty="0">
                <a:solidFill>
                  <a:schemeClr val="accent6">
                    <a:lumMod val="75000"/>
                  </a:schemeClr>
                </a:solidFill>
              </a:rPr>
              <a:t>杭州市高二年级质检</a:t>
            </a:r>
            <a:endParaRPr lang="en-US" altLang="zh-CN" sz="2135" b="1" dirty="0">
              <a:solidFill>
                <a:schemeClr val="accent6">
                  <a:lumMod val="75000"/>
                </a:schemeClr>
              </a:solidFill>
            </a:endParaRPr>
          </a:p>
          <a:p>
            <a:r>
              <a:rPr lang="zh-CN" altLang="en-US" sz="2400" b="1" dirty="0"/>
              <a:t>假定你是李华，你校英文报正举行 “</a:t>
            </a:r>
            <a:r>
              <a:rPr lang="en-US" altLang="zh-CN" sz="2400" b="1" dirty="0"/>
              <a:t>Me &amp; Art” </a:t>
            </a:r>
            <a:r>
              <a:rPr lang="zh-CN" altLang="en-US" sz="2400" b="1" dirty="0"/>
              <a:t>为主题的征文活动。请你写一篇</a:t>
            </a:r>
            <a:r>
              <a:rPr lang="zh-CN" altLang="en-US" sz="2400" b="1" dirty="0">
                <a:solidFill>
                  <a:schemeClr val="accent2">
                    <a:lumMod val="75000"/>
                  </a:schemeClr>
                </a:solidFill>
              </a:rPr>
              <a:t>短文投稿</a:t>
            </a:r>
            <a:r>
              <a:rPr lang="zh-CN" altLang="en-US" sz="2400" b="1" dirty="0"/>
              <a:t>，介绍你的</a:t>
            </a:r>
            <a:r>
              <a:rPr lang="zh-CN" altLang="en-US" sz="2400" b="1" dirty="0">
                <a:highlight>
                  <a:srgbClr val="00FF00"/>
                </a:highlight>
              </a:rPr>
              <a:t>一项</a:t>
            </a:r>
            <a:r>
              <a:rPr lang="zh-CN" altLang="en-US" sz="2400" b="1" dirty="0">
                <a:highlight>
                  <a:srgbClr val="00FFFF"/>
                </a:highlight>
              </a:rPr>
              <a:t>艺术爱好</a:t>
            </a:r>
            <a:r>
              <a:rPr lang="zh-CN" altLang="en-US" sz="2400" b="1" dirty="0"/>
              <a:t>，内容包括：</a:t>
            </a:r>
            <a:endParaRPr lang="zh-CN" altLang="en-US" sz="2400" b="1" dirty="0"/>
          </a:p>
          <a:p>
            <a:r>
              <a:rPr lang="en-US" altLang="zh-CN" sz="2400" b="1" dirty="0"/>
              <a:t>1 </a:t>
            </a:r>
            <a:r>
              <a:rPr lang="zh-CN" altLang="en-US" sz="2400" b="1" dirty="0"/>
              <a:t>你的</a:t>
            </a:r>
            <a:r>
              <a:rPr lang="zh-CN" altLang="en-US" sz="2400" b="1" dirty="0">
                <a:solidFill>
                  <a:schemeClr val="accent2">
                    <a:lumMod val="75000"/>
                  </a:schemeClr>
                </a:solidFill>
              </a:rPr>
              <a:t>艺术成长经历</a:t>
            </a:r>
            <a:r>
              <a:rPr lang="zh-CN" altLang="en-US" sz="2400" b="1" dirty="0"/>
              <a:t>；</a:t>
            </a:r>
            <a:endParaRPr lang="zh-CN" altLang="en-US" sz="2400" b="1" dirty="0"/>
          </a:p>
          <a:p>
            <a:r>
              <a:rPr lang="en-US" altLang="zh-CN" sz="2400" b="1" dirty="0"/>
              <a:t>2 </a:t>
            </a:r>
            <a:r>
              <a:rPr lang="zh-CN" altLang="en-US" sz="2400" b="1" dirty="0"/>
              <a:t>该爱好对你的</a:t>
            </a:r>
            <a:r>
              <a:rPr lang="zh-CN" altLang="en-US" sz="2400" b="1" dirty="0">
                <a:solidFill>
                  <a:schemeClr val="accent2">
                    <a:lumMod val="75000"/>
                  </a:schemeClr>
                </a:solidFill>
              </a:rPr>
              <a:t>影响</a:t>
            </a:r>
            <a:r>
              <a:rPr lang="zh-CN" altLang="en-US" sz="2400" b="1" dirty="0"/>
              <a:t>。</a:t>
            </a:r>
            <a:endParaRPr lang="zh-CN" altLang="en-US" sz="2400" b="1" dirty="0"/>
          </a:p>
          <a:p>
            <a:endParaRPr lang="en-US" altLang="zh-CN" sz="2135" b="1" dirty="0">
              <a:solidFill>
                <a:schemeClr val="accent6">
                  <a:lumMod val="75000"/>
                </a:schemeClr>
              </a:solidFill>
            </a:endParaRPr>
          </a:p>
        </p:txBody>
      </p:sp>
      <p:sp>
        <p:nvSpPr>
          <p:cNvPr id="6" name="标题 1"/>
          <p:cNvSpPr txBox="1"/>
          <p:nvPr/>
        </p:nvSpPr>
        <p:spPr>
          <a:xfrm>
            <a:off x="5382366" y="1183623"/>
            <a:ext cx="6263915" cy="5645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914400">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1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文体：</a:t>
            </a:r>
            <a:r>
              <a:rPr lang="zh-CN" altLang="en-US" sz="2200" b="1" dirty="0">
                <a:solidFill>
                  <a:srgbClr val="7030A0"/>
                </a:solidFill>
              </a:rPr>
              <a:t>短文投稿</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9" name="标题 1"/>
          <p:cNvSpPr txBox="1"/>
          <p:nvPr/>
        </p:nvSpPr>
        <p:spPr>
          <a:xfrm>
            <a:off x="5225332" y="2334160"/>
            <a:ext cx="5454327" cy="647833"/>
          </a:xfrm>
          <a:prstGeom prst="rect">
            <a:avLst/>
          </a:prstGeom>
          <a:solidFill>
            <a:schemeClr val="bg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914400"/>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3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主题：“</a:t>
            </a:r>
            <a:r>
              <a:rPr lang="en-US" altLang="zh-CN" sz="2200" b="1" dirty="0">
                <a:solidFill>
                  <a:srgbClr val="7030A0"/>
                </a:solidFill>
              </a:rPr>
              <a:t>Me &amp; Art</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10" name="标题 1"/>
          <p:cNvSpPr txBox="1"/>
          <p:nvPr/>
        </p:nvSpPr>
        <p:spPr>
          <a:xfrm>
            <a:off x="5382366" y="1818969"/>
            <a:ext cx="5322137" cy="405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2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时态：一般过去时</a:t>
            </a: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一般现在时</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11" name="标题 1"/>
          <p:cNvSpPr txBox="1"/>
          <p:nvPr/>
        </p:nvSpPr>
        <p:spPr>
          <a:xfrm>
            <a:off x="5382366" y="3531107"/>
            <a:ext cx="4793065" cy="405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4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要点分层：</a:t>
            </a:r>
            <a:endPar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P1</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：开门见山点题</a:t>
            </a:r>
            <a:endPar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a:p>
            <a:pPr lvl="0" defTabSz="914400">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P2</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a:t>
            </a:r>
            <a:r>
              <a:rPr lang="zh-CN" altLang="en-US" sz="2200" b="1" dirty="0">
                <a:solidFill>
                  <a:srgbClr val="7030A0"/>
                </a:solidFill>
              </a:rPr>
              <a:t>艺术成长经历</a:t>
            </a:r>
            <a:endPar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a:p>
            <a:pPr lvl="0" defTabSz="914400">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P3</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a:t>
            </a:r>
            <a:r>
              <a:rPr lang="zh-CN" altLang="en-US" sz="2200" b="1" dirty="0">
                <a:solidFill>
                  <a:srgbClr val="7030A0"/>
                </a:solidFill>
              </a:rPr>
              <a:t>爱好的影响</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7" name="标题 1"/>
          <p:cNvSpPr txBox="1"/>
          <p:nvPr/>
        </p:nvSpPr>
        <p:spPr>
          <a:xfrm>
            <a:off x="5382366" y="4405000"/>
            <a:ext cx="5979969" cy="405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914400">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5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语气：</a:t>
            </a:r>
            <a:r>
              <a:rPr lang="zh-CN" altLang="en-US" sz="2200" b="1" dirty="0">
                <a:solidFill>
                  <a:srgbClr val="7030A0"/>
                </a:solidFill>
                <a:highlight>
                  <a:srgbClr val="C0C0C0"/>
                </a:highlight>
              </a:rPr>
              <a:t>正式、客观且积极</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rPr>
              <a:t>，</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endParaRPr>
          </a:p>
        </p:txBody>
      </p:sp>
      <p:sp>
        <p:nvSpPr>
          <p:cNvPr id="4" name="对话气泡: 椭圆形 3"/>
          <p:cNvSpPr/>
          <p:nvPr/>
        </p:nvSpPr>
        <p:spPr>
          <a:xfrm>
            <a:off x="10010881" y="94154"/>
            <a:ext cx="1863200" cy="1616495"/>
          </a:xfrm>
          <a:prstGeom prst="wedgeEllipseCallout">
            <a:avLst>
              <a:gd name="adj1" fmla="val -40902"/>
              <a:gd name="adj2" fmla="val 5019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030A0"/>
                </a:solidFill>
                <a:effectLst/>
                <a:uLnTx/>
                <a:uFillTx/>
                <a:latin typeface="等线" panose="02010600030101010101" charset="-122"/>
                <a:ea typeface="等线" panose="02010600030101010101" charset="-122"/>
                <a:cs typeface="+mn-cs"/>
              </a:rPr>
              <a:t>投稿</a:t>
            </a:r>
            <a:r>
              <a:rPr kumimoji="0" lang="en-US" altLang="zh-CN" sz="1800" b="1" i="0" u="none" strike="noStrike" kern="1200" cap="none" spc="0" normalizeH="0" baseline="0" noProof="0" dirty="0">
                <a:ln>
                  <a:noFill/>
                </a:ln>
                <a:solidFill>
                  <a:srgbClr val="7030A0"/>
                </a:solidFill>
                <a:effectLst/>
                <a:uLnTx/>
                <a:uFillTx/>
                <a:latin typeface="等线" panose="02010600030101010101" charset="-122"/>
                <a:ea typeface="等线" panose="02010600030101010101" charset="-122"/>
                <a:cs typeface="+mn-cs"/>
              </a:rPr>
              <a:t>+</a:t>
            </a:r>
            <a:r>
              <a:rPr kumimoji="0" lang="zh-CN" altLang="en-US" sz="1800" b="1" i="0" u="none" strike="noStrike" kern="1200" cap="none" spc="0" normalizeH="0" baseline="0" noProof="0" dirty="0">
                <a:ln>
                  <a:noFill/>
                </a:ln>
                <a:solidFill>
                  <a:srgbClr val="7030A0"/>
                </a:solidFill>
                <a:effectLst/>
                <a:uLnTx/>
                <a:uFillTx/>
                <a:latin typeface="等线" panose="02010600030101010101" charset="-122"/>
                <a:ea typeface="等线" panose="02010600030101010101" charset="-122"/>
                <a:cs typeface="+mn-cs"/>
              </a:rPr>
              <a:t>夹叙夹议</a:t>
            </a:r>
            <a:endParaRPr kumimoji="0" lang="zh-CN" altLang="en-US" sz="1800" b="1" i="0" u="none" strike="noStrike" kern="1200" cap="none" spc="0" normalizeH="0" baseline="0" noProof="0" dirty="0">
              <a:ln>
                <a:noFill/>
              </a:ln>
              <a:solidFill>
                <a:srgbClr val="7030A0"/>
              </a:solidFill>
              <a:effectLst/>
              <a:uLnTx/>
              <a:uFillTx/>
              <a:latin typeface="等线" panose="02010600030101010101" charset="-122"/>
              <a:ea typeface="等线" panose="02010600030101010101" charset="-122"/>
              <a:cs typeface="+mn-cs"/>
            </a:endParaRPr>
          </a:p>
        </p:txBody>
      </p:sp>
      <p:sp>
        <p:nvSpPr>
          <p:cNvPr id="13" name="TextBox 10"/>
          <p:cNvSpPr txBox="1"/>
          <p:nvPr/>
        </p:nvSpPr>
        <p:spPr>
          <a:xfrm>
            <a:off x="6587004" y="-8041"/>
            <a:ext cx="3512585" cy="886525"/>
          </a:xfrm>
          <a:prstGeom prst="rect">
            <a:avLst/>
          </a:prstGeom>
          <a:solidFill>
            <a:schemeClr val="accent2">
              <a:lumMod val="60000"/>
              <a:lumOff val="40000"/>
            </a:schemeClr>
          </a:solidFill>
        </p:spPr>
        <p:txBody>
          <a:bodyPr wrap="square" lIns="65024" tIns="32512" rIns="65024" bIns="32512">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665" b="1" i="0" u="none" strike="noStrike" kern="1200" cap="all" spc="0" normalizeH="0" baseline="0" noProof="0" dirty="0">
                <a:ln>
                  <a:noFill/>
                </a:ln>
                <a:solidFill>
                  <a:srgbClr val="0170C1"/>
                </a:solidFill>
                <a:effectLst/>
                <a:uLnTx/>
                <a:uFillTx/>
                <a:latin typeface="微软雅黑" panose="020B0503020204020204" charset="-122"/>
                <a:ea typeface="微软雅黑" panose="020B0503020204020204" charset="-122"/>
                <a:cs typeface="Arial" panose="020B0604020202020204" pitchFamily="34" charset="0"/>
              </a:rPr>
              <a:t>高考应用文中的</a:t>
            </a:r>
            <a:endParaRPr kumimoji="0" lang="en-US" altLang="zh-CN" sz="2665" b="1" i="0" u="none" strike="noStrike" kern="1200" cap="all" spc="0" normalizeH="0" baseline="0" noProof="0" dirty="0">
              <a:ln>
                <a:noFill/>
              </a:ln>
              <a:solidFill>
                <a:srgbClr val="0170C1"/>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665" b="1" i="0" u="none" strike="noStrike" kern="1200" cap="all" spc="0" normalizeH="0" baseline="0" noProof="0" dirty="0">
                <a:ln>
                  <a:noFill/>
                </a:ln>
                <a:solidFill>
                  <a:srgbClr val="0170C1"/>
                </a:solidFill>
                <a:effectLst/>
                <a:uLnTx/>
                <a:uFillTx/>
                <a:latin typeface="微软雅黑" panose="020B0503020204020204" charset="-122"/>
                <a:ea typeface="微软雅黑" panose="020B0503020204020204" charset="-122"/>
                <a:cs typeface="Arial" panose="020B0604020202020204" pitchFamily="34" charset="0"/>
              </a:rPr>
              <a:t>          </a:t>
            </a:r>
            <a:r>
              <a:rPr kumimoji="0" lang="zh-CN" altLang="en-US" sz="2665" b="1" i="0" u="none" strike="noStrike" kern="1200" cap="all" spc="0" normalizeH="0" baseline="0" noProof="0" dirty="0">
                <a:ln>
                  <a:noFill/>
                </a:ln>
                <a:solidFill>
                  <a:srgbClr val="002060"/>
                </a:solidFill>
                <a:effectLst/>
                <a:highlight>
                  <a:srgbClr val="FFFF00"/>
                </a:highlight>
                <a:uLnTx/>
                <a:uFillTx/>
                <a:latin typeface="微软雅黑" panose="020B0503020204020204" charset="-122"/>
                <a:ea typeface="微软雅黑" panose="020B0503020204020204" charset="-122"/>
                <a:cs typeface="Arial" panose="020B0604020202020204" pitchFamily="34" charset="0"/>
              </a:rPr>
              <a:t>要点衔接</a:t>
            </a:r>
            <a:endParaRPr kumimoji="0" lang="zh-CN" altLang="en-US" sz="2665" b="1" i="0" u="none" strike="noStrike" kern="1200" cap="all" spc="0" normalizeH="0" baseline="0" noProof="0" dirty="0">
              <a:ln>
                <a:noFill/>
              </a:ln>
              <a:solidFill>
                <a:srgbClr val="002060"/>
              </a:solidFill>
              <a:effectLst/>
              <a:highlight>
                <a:srgbClr val="FFFF00"/>
              </a:highlight>
              <a:uLnTx/>
              <a:uFillTx/>
              <a:latin typeface="微软雅黑" panose="020B0503020204020204" charset="-122"/>
              <a:ea typeface="微软雅黑" panose="020B0503020204020204" charset="-122"/>
              <a:cs typeface="Arial" panose="020B0604020202020204" pitchFamily="34" charset="0"/>
            </a:endParaRPr>
          </a:p>
        </p:txBody>
      </p:sp>
      <p:cxnSp>
        <p:nvCxnSpPr>
          <p:cNvPr id="21" name="直接箭头连接符 20"/>
          <p:cNvCxnSpPr/>
          <p:nvPr/>
        </p:nvCxnSpPr>
        <p:spPr>
          <a:xfrm flipH="1">
            <a:off x="4024455" y="878484"/>
            <a:ext cx="3164810" cy="31076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731019" y="266880"/>
            <a:ext cx="387019" cy="387019"/>
          </a:xfrm>
          <a:prstGeom prst="rect">
            <a:avLst/>
          </a:prstGeom>
          <a:solidFill>
            <a:srgbClr val="0170C1"/>
          </a:solidFill>
          <a:ln w="9525" cap="flat" cmpd="sng" algn="ctr">
            <a:noFill/>
            <a:prstDash val="solid"/>
            <a:miter lim="800000"/>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gradFill>
                <a:gsLst>
                  <a:gs pos="0">
                    <a:srgbClr val="66CCFF"/>
                  </a:gs>
                  <a:gs pos="52000">
                    <a:prstClr val="white"/>
                  </a:gs>
                  <a:gs pos="100000">
                    <a:srgbClr val="0070C0"/>
                  </a:gs>
                </a:gsLst>
                <a:lin ang="0" scaled="1"/>
              </a:gradFill>
              <a:effectLst/>
              <a:uLnTx/>
              <a:uFillTx/>
              <a:latin typeface="Calibri" panose="020F0502020204030204"/>
              <a:ea typeface="宋体" panose="02010600030101010101" pitchFamily="2" charset="-122"/>
              <a:cs typeface="+mn-cs"/>
            </a:endParaRPr>
          </a:p>
        </p:txBody>
      </p:sp>
      <p:sp>
        <p:nvSpPr>
          <p:cNvPr id="26" name="矩形 25"/>
          <p:cNvSpPr/>
          <p:nvPr/>
        </p:nvSpPr>
        <p:spPr>
          <a:xfrm>
            <a:off x="480054" y="70995"/>
            <a:ext cx="480053" cy="480053"/>
          </a:xfrm>
          <a:prstGeom prst="rect">
            <a:avLst/>
          </a:prstGeom>
          <a:noFill/>
          <a:ln w="9525" cap="flat" cmpd="sng" algn="ctr">
            <a:solidFill>
              <a:srgbClr val="0170C1"/>
            </a:solidFill>
            <a:prstDash val="solid"/>
            <a:miter lim="800000"/>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6" name="图片 15"/>
          <p:cNvPicPr>
            <a:picLocks noChangeAspect="1"/>
          </p:cNvPicPr>
          <p:nvPr/>
        </p:nvPicPr>
        <p:blipFill>
          <a:blip r:embed="rId1"/>
          <a:stretch>
            <a:fillRect/>
          </a:stretch>
        </p:blipFill>
        <p:spPr>
          <a:xfrm>
            <a:off x="8246559" y="4880960"/>
            <a:ext cx="3469078" cy="1737079"/>
          </a:xfrm>
          <a:prstGeom prst="rect">
            <a:avLst/>
          </a:prstGeom>
        </p:spPr>
      </p:pic>
      <p:sp>
        <p:nvSpPr>
          <p:cNvPr id="5" name="文本框 4"/>
          <p:cNvSpPr txBox="1"/>
          <p:nvPr/>
        </p:nvSpPr>
        <p:spPr>
          <a:xfrm>
            <a:off x="787721" y="5791500"/>
            <a:ext cx="6096912" cy="523220"/>
          </a:xfrm>
          <a:prstGeom prst="rect">
            <a:avLst/>
          </a:prstGeom>
          <a:noFill/>
        </p:spPr>
        <p:txBody>
          <a:bodyPr wrap="square">
            <a:spAutoFit/>
          </a:bodyPr>
          <a:lstStyle/>
          <a:p>
            <a:r>
              <a:rPr lang="zh-CN" altLang="en-US" sz="2800" b="1" dirty="0">
                <a:solidFill>
                  <a:srgbClr val="7030A0"/>
                </a:solidFill>
                <a:highlight>
                  <a:srgbClr val="00FF00"/>
                </a:highlight>
              </a:rPr>
              <a:t>短文投稿不是书信，无需呼语和落款</a:t>
            </a:r>
            <a:endParaRPr lang="zh-CN" altLang="en-US" sz="2800" b="1" dirty="0">
              <a:solidFill>
                <a:srgbClr val="7030A0"/>
              </a:solidFill>
              <a:highlight>
                <a:srgbClr val="00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 calcmode="lin" valueType="num">
                                      <p:cBhvr>
                                        <p:cTn id="3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300" fill="hold"/>
                                        <p:tgtEl>
                                          <p:spTgt spid="25"/>
                                        </p:tgtEl>
                                        <p:attrNameLst>
                                          <p:attrName>ppt_w</p:attrName>
                                        </p:attrNameLst>
                                      </p:cBhvr>
                                      <p:tavLst>
                                        <p:tav tm="0">
                                          <p:val>
                                            <p:fltVal val="0"/>
                                          </p:val>
                                        </p:tav>
                                        <p:tav tm="100000">
                                          <p:val>
                                            <p:strVal val="#ppt_w"/>
                                          </p:val>
                                        </p:tav>
                                      </p:tavLst>
                                    </p:anim>
                                    <p:anim calcmode="lin" valueType="num">
                                      <p:cBhvr>
                                        <p:cTn id="38" dur="300" fill="hold"/>
                                        <p:tgtEl>
                                          <p:spTgt spid="25"/>
                                        </p:tgtEl>
                                        <p:attrNameLst>
                                          <p:attrName>ppt_h</p:attrName>
                                        </p:attrNameLst>
                                      </p:cBhvr>
                                      <p:tavLst>
                                        <p:tav tm="0">
                                          <p:val>
                                            <p:fltVal val="0"/>
                                          </p:val>
                                        </p:tav>
                                        <p:tav tm="100000">
                                          <p:val>
                                            <p:strVal val="#ppt_h"/>
                                          </p:val>
                                        </p:tav>
                                      </p:tavLst>
                                    </p:anim>
                                    <p:anim calcmode="lin" valueType="num">
                                      <p:cBhvr>
                                        <p:cTn id="39" dur="300" fill="hold"/>
                                        <p:tgtEl>
                                          <p:spTgt spid="25"/>
                                        </p:tgtEl>
                                        <p:attrNameLst>
                                          <p:attrName>style.rotation</p:attrName>
                                        </p:attrNameLst>
                                      </p:cBhvr>
                                      <p:tavLst>
                                        <p:tav tm="0">
                                          <p:val>
                                            <p:fltVal val="90"/>
                                          </p:val>
                                        </p:tav>
                                        <p:tav tm="100000">
                                          <p:val>
                                            <p:fltVal val="0"/>
                                          </p:val>
                                        </p:tav>
                                      </p:tavLst>
                                    </p:anim>
                                    <p:animEffect transition="in" filter="fade">
                                      <p:cBhvr>
                                        <p:cTn id="40" dur="300"/>
                                        <p:tgtEl>
                                          <p:spTgt spid="2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300" fill="hold"/>
                                        <p:tgtEl>
                                          <p:spTgt spid="26"/>
                                        </p:tgtEl>
                                        <p:attrNameLst>
                                          <p:attrName>ppt_w</p:attrName>
                                        </p:attrNameLst>
                                      </p:cBhvr>
                                      <p:tavLst>
                                        <p:tav tm="0">
                                          <p:val>
                                            <p:fltVal val="0"/>
                                          </p:val>
                                        </p:tav>
                                        <p:tav tm="100000">
                                          <p:val>
                                            <p:strVal val="#ppt_w"/>
                                          </p:val>
                                        </p:tav>
                                      </p:tavLst>
                                    </p:anim>
                                    <p:anim calcmode="lin" valueType="num">
                                      <p:cBhvr>
                                        <p:cTn id="44" dur="300" fill="hold"/>
                                        <p:tgtEl>
                                          <p:spTgt spid="26"/>
                                        </p:tgtEl>
                                        <p:attrNameLst>
                                          <p:attrName>ppt_h</p:attrName>
                                        </p:attrNameLst>
                                      </p:cBhvr>
                                      <p:tavLst>
                                        <p:tav tm="0">
                                          <p:val>
                                            <p:fltVal val="0"/>
                                          </p:val>
                                        </p:tav>
                                        <p:tav tm="100000">
                                          <p:val>
                                            <p:strVal val="#ppt_h"/>
                                          </p:val>
                                        </p:tav>
                                      </p:tavLst>
                                    </p:anim>
                                    <p:anim calcmode="lin" valueType="num">
                                      <p:cBhvr>
                                        <p:cTn id="45" dur="300" fill="hold"/>
                                        <p:tgtEl>
                                          <p:spTgt spid="26"/>
                                        </p:tgtEl>
                                        <p:attrNameLst>
                                          <p:attrName>style.rotation</p:attrName>
                                        </p:attrNameLst>
                                      </p:cBhvr>
                                      <p:tavLst>
                                        <p:tav tm="0">
                                          <p:val>
                                            <p:fltVal val="90"/>
                                          </p:val>
                                        </p:tav>
                                        <p:tav tm="100000">
                                          <p:val>
                                            <p:fltVal val="0"/>
                                          </p:val>
                                        </p:tav>
                                      </p:tavLst>
                                    </p:anim>
                                    <p:animEffect transition="in" filter="fade">
                                      <p:cBhvr>
                                        <p:cTn id="46" dur="3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P spid="11" grpId="0"/>
      <p:bldP spid="7" grpId="0"/>
      <p:bldP spid="4" grpId="0" animBg="1"/>
      <p:bldP spid="13" grpId="0" animBg="1"/>
      <p:bldP spid="25" grpId="0" bldLvl="0" animBg="1"/>
      <p:bldP spid="26" grpId="0" bldLvl="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4201" y="3181237"/>
            <a:ext cx="10587237" cy="2841758"/>
          </a:xfrm>
          <a:solidFill>
            <a:schemeClr val="accent1">
              <a:lumMod val="20000"/>
              <a:lumOff val="80000"/>
            </a:schemeClr>
          </a:solidFill>
        </p:spPr>
        <p:txBody>
          <a:bodyPr>
            <a:normAutofit fontScale="92500" lnSpcReduction="10000"/>
          </a:bodyPr>
          <a:lstStyle/>
          <a:p>
            <a:r>
              <a:rPr lang="zh-CN" altLang="en-US" dirty="0"/>
              <a:t>征文投稿是作者将自己的作品按照一定的要求投递到相关平台或机构，以供评审、发表或参与活动的行为。通常包括三部分内容：</a:t>
            </a:r>
            <a:endParaRPr lang="en-US" altLang="zh-CN" dirty="0"/>
          </a:p>
          <a:p>
            <a:r>
              <a:rPr lang="en-US" altLang="zh-CN" dirty="0"/>
              <a:t>1. </a:t>
            </a:r>
            <a:r>
              <a:rPr lang="zh-CN" altLang="en-US" dirty="0"/>
              <a:t>征文的主题与要求；</a:t>
            </a:r>
            <a:endParaRPr lang="en-US" altLang="zh-CN" dirty="0"/>
          </a:p>
          <a:p>
            <a:r>
              <a:rPr lang="en-US" altLang="zh-CN" dirty="0"/>
              <a:t>2. </a:t>
            </a:r>
            <a:r>
              <a:rPr lang="zh-CN" altLang="en-US" dirty="0"/>
              <a:t>投稿的时间、地点及对象；</a:t>
            </a:r>
            <a:endParaRPr lang="en-US" altLang="zh-CN" dirty="0"/>
          </a:p>
          <a:p>
            <a:r>
              <a:rPr lang="en-US" altLang="zh-CN" dirty="0"/>
              <a:t>3. </a:t>
            </a:r>
            <a:r>
              <a:rPr lang="zh-CN" altLang="en-US" dirty="0"/>
              <a:t>投稿的注意事项。</a:t>
            </a:r>
            <a:endParaRPr lang="en-US" altLang="zh-CN" dirty="0"/>
          </a:p>
          <a:p>
            <a:r>
              <a:rPr lang="zh-CN" altLang="en-US" dirty="0"/>
              <a:t>征文投稿要求内容符合主题、格式规范、语言流畅，投稿信息准确无误，多以记叙类短文投稿和说明议论类短文投稿为主。</a:t>
            </a:r>
            <a:endParaRPr lang="zh-CN" altLang="en-US" dirty="0"/>
          </a:p>
        </p:txBody>
      </p:sp>
      <p:pic>
        <p:nvPicPr>
          <p:cNvPr id="8" name="图片 7"/>
          <p:cNvPicPr>
            <a:picLocks noChangeAspect="1"/>
          </p:cNvPicPr>
          <p:nvPr/>
        </p:nvPicPr>
        <p:blipFill>
          <a:blip r:embed="rId1"/>
          <a:stretch>
            <a:fillRect/>
          </a:stretch>
        </p:blipFill>
        <p:spPr>
          <a:xfrm>
            <a:off x="624201" y="391494"/>
            <a:ext cx="8051079" cy="23599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6024" y="903450"/>
            <a:ext cx="5688992" cy="5766304"/>
          </a:xfrm>
          <a:solidFill>
            <a:schemeClr val="accent5">
              <a:lumMod val="20000"/>
              <a:lumOff val="80000"/>
            </a:schemeClr>
          </a:solidFill>
        </p:spPr>
        <p:txBody>
          <a:bodyPr>
            <a:normAutofit fontScale="62500" lnSpcReduction="20000"/>
          </a:bodyPr>
          <a:lstStyle/>
          <a:p>
            <a:r>
              <a:rPr lang="en-US" altLang="zh-CN" dirty="0">
                <a:highlight>
                  <a:srgbClr val="FFFF00"/>
                </a:highlight>
              </a:rPr>
              <a:t>1. </a:t>
            </a:r>
            <a:r>
              <a:rPr lang="zh-CN" altLang="en-US" dirty="0">
                <a:highlight>
                  <a:srgbClr val="FFFF00"/>
                </a:highlight>
              </a:rPr>
              <a:t>视觉艺术（</a:t>
            </a:r>
            <a:r>
              <a:rPr lang="en-US" altLang="zh-CN" dirty="0">
                <a:highlight>
                  <a:srgbClr val="FFFF00"/>
                </a:highlight>
              </a:rPr>
              <a:t>Visual Arts</a:t>
            </a:r>
            <a:r>
              <a:rPr lang="zh-CN" altLang="en-US" dirty="0">
                <a:highlight>
                  <a:srgbClr val="FFFF00"/>
                </a:highlight>
              </a:rPr>
              <a:t>）</a:t>
            </a:r>
            <a:endParaRPr lang="zh-CN" altLang="en-US" dirty="0">
              <a:highlight>
                <a:srgbClr val="FFFF00"/>
              </a:highlight>
            </a:endParaRPr>
          </a:p>
          <a:p>
            <a:r>
              <a:rPr lang="zh-CN" altLang="en-US" dirty="0"/>
              <a:t>定义：通过视觉媒介呈现的艺术形式，注重空间与造型表达。</a:t>
            </a:r>
            <a:endParaRPr lang="zh-CN" altLang="en-US" dirty="0"/>
          </a:p>
          <a:p>
            <a:r>
              <a:rPr lang="zh-CN" altLang="en-US" dirty="0"/>
              <a:t>绘画（</a:t>
            </a:r>
            <a:r>
              <a:rPr lang="en-US" altLang="zh-CN" b="1" dirty="0">
                <a:solidFill>
                  <a:srgbClr val="FF0000"/>
                </a:solidFill>
              </a:rPr>
              <a:t>Painting</a:t>
            </a:r>
            <a:r>
              <a:rPr lang="zh-CN" altLang="en-US" dirty="0"/>
              <a:t>）：水彩、油画、素描</a:t>
            </a:r>
            <a:endParaRPr lang="zh-CN" altLang="en-US" dirty="0"/>
          </a:p>
          <a:p>
            <a:r>
              <a:rPr lang="zh-CN" altLang="en-US" dirty="0"/>
              <a:t>雕塑（</a:t>
            </a:r>
            <a:r>
              <a:rPr lang="en-US" altLang="zh-CN" b="1" dirty="0">
                <a:solidFill>
                  <a:srgbClr val="FF0000"/>
                </a:solidFill>
              </a:rPr>
              <a:t>Sculpture</a:t>
            </a:r>
            <a:r>
              <a:rPr lang="zh-CN" altLang="en-US" dirty="0"/>
              <a:t>）：黏土雕塑、木雕</a:t>
            </a:r>
            <a:endParaRPr lang="zh-CN" altLang="en-US" dirty="0"/>
          </a:p>
          <a:p>
            <a:r>
              <a:rPr lang="zh-CN" altLang="en-US" dirty="0"/>
              <a:t>设计（</a:t>
            </a:r>
            <a:r>
              <a:rPr lang="en-US" altLang="zh-CN" b="1" dirty="0">
                <a:solidFill>
                  <a:srgbClr val="FF0000"/>
                </a:solidFill>
              </a:rPr>
              <a:t>Design</a:t>
            </a:r>
            <a:r>
              <a:rPr lang="zh-CN" altLang="en-US" dirty="0"/>
              <a:t>）：插画、服装设计、建筑设计</a:t>
            </a:r>
            <a:endParaRPr lang="zh-CN" altLang="en-US" dirty="0"/>
          </a:p>
          <a:p>
            <a:r>
              <a:rPr lang="zh-CN" altLang="en-US" dirty="0"/>
              <a:t>数字艺术（</a:t>
            </a:r>
            <a:r>
              <a:rPr lang="en-US" altLang="zh-CN" b="1" dirty="0">
                <a:solidFill>
                  <a:srgbClr val="FF0000"/>
                </a:solidFill>
              </a:rPr>
              <a:t>Digital Art</a:t>
            </a:r>
            <a:r>
              <a:rPr lang="zh-CN" altLang="en-US" dirty="0"/>
              <a:t>）：板绘、</a:t>
            </a:r>
            <a:r>
              <a:rPr lang="en-US" altLang="zh-CN" dirty="0"/>
              <a:t>3D </a:t>
            </a:r>
            <a:r>
              <a:rPr lang="zh-CN" altLang="en-US" dirty="0"/>
              <a:t>建模、动画</a:t>
            </a:r>
            <a:endParaRPr lang="zh-CN" altLang="en-US" dirty="0"/>
          </a:p>
          <a:p>
            <a:r>
              <a:rPr lang="en-US" altLang="zh-CN" dirty="0">
                <a:highlight>
                  <a:srgbClr val="FFFF00"/>
                </a:highlight>
              </a:rPr>
              <a:t>2. </a:t>
            </a:r>
            <a:r>
              <a:rPr lang="zh-CN" altLang="en-US" dirty="0">
                <a:highlight>
                  <a:srgbClr val="FFFF00"/>
                </a:highlight>
              </a:rPr>
              <a:t>表演艺术（</a:t>
            </a:r>
            <a:r>
              <a:rPr lang="en-US" altLang="zh-CN" dirty="0">
                <a:highlight>
                  <a:srgbClr val="FFFF00"/>
                </a:highlight>
              </a:rPr>
              <a:t>Performing Arts</a:t>
            </a:r>
            <a:r>
              <a:rPr lang="zh-CN" altLang="en-US" dirty="0">
                <a:highlight>
                  <a:srgbClr val="FFFF00"/>
                </a:highlight>
              </a:rPr>
              <a:t>）</a:t>
            </a:r>
            <a:endParaRPr lang="zh-CN" altLang="en-US" dirty="0">
              <a:highlight>
                <a:srgbClr val="FFFF00"/>
              </a:highlight>
            </a:endParaRPr>
          </a:p>
          <a:p>
            <a:r>
              <a:rPr lang="zh-CN" altLang="en-US" dirty="0"/>
              <a:t>定义：通过身体动作、声音等现场演绎的艺术形式，强调即时性与互动性。</a:t>
            </a:r>
            <a:endParaRPr lang="zh-CN" altLang="en-US" dirty="0"/>
          </a:p>
          <a:p>
            <a:r>
              <a:rPr lang="zh-CN" altLang="en-US" dirty="0"/>
              <a:t>舞蹈（</a:t>
            </a:r>
            <a:r>
              <a:rPr lang="en-US" altLang="zh-CN" b="1" dirty="0">
                <a:solidFill>
                  <a:srgbClr val="FF0000"/>
                </a:solidFill>
              </a:rPr>
              <a:t>Dance</a:t>
            </a:r>
            <a:r>
              <a:rPr lang="zh-CN" altLang="en-US" dirty="0"/>
              <a:t>）：芭蕾、街舞、民族舞</a:t>
            </a:r>
            <a:endParaRPr lang="zh-CN" altLang="en-US" dirty="0"/>
          </a:p>
          <a:p>
            <a:r>
              <a:rPr lang="zh-CN" altLang="en-US" dirty="0"/>
              <a:t>音乐（</a:t>
            </a:r>
            <a:r>
              <a:rPr lang="en-US" altLang="zh-CN" b="1" dirty="0">
                <a:solidFill>
                  <a:srgbClr val="FF0000"/>
                </a:solidFill>
              </a:rPr>
              <a:t>Music</a:t>
            </a:r>
            <a:r>
              <a:rPr lang="zh-CN" altLang="en-US" dirty="0"/>
              <a:t>）：器乐演奏（小提琴 </a:t>
            </a:r>
            <a:r>
              <a:rPr lang="en-US" altLang="zh-CN" dirty="0"/>
              <a:t>/ </a:t>
            </a:r>
            <a:r>
              <a:rPr lang="zh-CN" altLang="en-US" dirty="0"/>
              <a:t>钢琴）、声乐</a:t>
            </a:r>
            <a:endParaRPr lang="zh-CN" altLang="en-US" dirty="0"/>
          </a:p>
          <a:p>
            <a:r>
              <a:rPr lang="zh-CN" altLang="en-US" dirty="0"/>
              <a:t>戏剧（</a:t>
            </a:r>
            <a:r>
              <a:rPr lang="en-US" altLang="zh-CN" b="1" dirty="0">
                <a:solidFill>
                  <a:srgbClr val="FF0000"/>
                </a:solidFill>
              </a:rPr>
              <a:t>Drama</a:t>
            </a:r>
            <a:r>
              <a:rPr lang="zh-CN" altLang="en-US" dirty="0"/>
              <a:t>）：话剧、音乐剧、即兴表演</a:t>
            </a:r>
            <a:endParaRPr lang="zh-CN" altLang="en-US" dirty="0"/>
          </a:p>
          <a:p>
            <a:pPr marL="0" indent="0">
              <a:buNone/>
            </a:pPr>
            <a:r>
              <a:rPr lang="zh-CN" altLang="en-US" dirty="0">
                <a:highlight>
                  <a:srgbClr val="FFFF00"/>
                </a:highlight>
              </a:rPr>
              <a:t>   </a:t>
            </a:r>
            <a:r>
              <a:rPr lang="en-US" altLang="zh-CN" dirty="0">
                <a:highlight>
                  <a:srgbClr val="FFFF00"/>
                </a:highlight>
              </a:rPr>
              <a:t>3. </a:t>
            </a:r>
            <a:r>
              <a:rPr lang="zh-CN" altLang="en-US" dirty="0">
                <a:highlight>
                  <a:srgbClr val="FFFF00"/>
                </a:highlight>
              </a:rPr>
              <a:t>文学艺术（</a:t>
            </a:r>
            <a:r>
              <a:rPr lang="en-US" altLang="zh-CN" dirty="0">
                <a:highlight>
                  <a:srgbClr val="FFFF00"/>
                </a:highlight>
              </a:rPr>
              <a:t>Literary Arts</a:t>
            </a:r>
            <a:r>
              <a:rPr lang="zh-CN" altLang="en-US" dirty="0">
                <a:highlight>
                  <a:srgbClr val="FFFF00"/>
                </a:highlight>
              </a:rPr>
              <a:t>）</a:t>
            </a:r>
            <a:endParaRPr lang="zh-CN" altLang="en-US" dirty="0">
              <a:highlight>
                <a:srgbClr val="FFFF00"/>
              </a:highlight>
            </a:endParaRPr>
          </a:p>
          <a:p>
            <a:r>
              <a:rPr lang="zh-CN" altLang="en-US" dirty="0"/>
              <a:t>定义：以语言文字为媒介，塑造形象、表达思想的艺术形式。</a:t>
            </a:r>
            <a:endParaRPr lang="zh-CN" altLang="en-US" dirty="0"/>
          </a:p>
          <a:p>
            <a:r>
              <a:rPr lang="zh-CN" altLang="en-US" dirty="0"/>
              <a:t>诗歌（</a:t>
            </a:r>
            <a:r>
              <a:rPr lang="en-US" altLang="zh-CN" b="1" dirty="0">
                <a:solidFill>
                  <a:srgbClr val="FF0000"/>
                </a:solidFill>
              </a:rPr>
              <a:t>Poetry</a:t>
            </a:r>
            <a:r>
              <a:rPr lang="zh-CN" altLang="en-US" dirty="0"/>
              <a:t>）：现代诗、俳句</a:t>
            </a:r>
            <a:endParaRPr lang="zh-CN" altLang="en-US" dirty="0"/>
          </a:p>
          <a:p>
            <a:r>
              <a:rPr lang="zh-CN" altLang="en-US" dirty="0"/>
              <a:t>散文（</a:t>
            </a:r>
            <a:r>
              <a:rPr lang="en-US" altLang="zh-CN" b="1" dirty="0">
                <a:solidFill>
                  <a:srgbClr val="FF0000"/>
                </a:solidFill>
              </a:rPr>
              <a:t>Prose</a:t>
            </a:r>
            <a:r>
              <a:rPr lang="zh-CN" altLang="en-US" dirty="0"/>
              <a:t>）：随笔、创意写作</a:t>
            </a:r>
            <a:endParaRPr lang="zh-CN" altLang="en-US" dirty="0"/>
          </a:p>
          <a:p>
            <a:r>
              <a:rPr lang="zh-CN" altLang="en-US" dirty="0"/>
              <a:t>剧本（</a:t>
            </a:r>
            <a:r>
              <a:rPr lang="en-US" altLang="zh-CN" b="1" dirty="0">
                <a:solidFill>
                  <a:srgbClr val="FF0000"/>
                </a:solidFill>
              </a:rPr>
              <a:t>Playwriting</a:t>
            </a:r>
            <a:r>
              <a:rPr lang="zh-CN" altLang="en-US" dirty="0"/>
              <a:t>）：短剧创作、影视脚本</a:t>
            </a:r>
            <a:endParaRPr lang="zh-CN" altLang="en-US" dirty="0"/>
          </a:p>
          <a:p>
            <a:pPr marL="0" indent="0">
              <a:buNone/>
            </a:pPr>
            <a:endParaRPr lang="zh-CN" altLang="en-US" dirty="0"/>
          </a:p>
        </p:txBody>
      </p:sp>
      <p:sp>
        <p:nvSpPr>
          <p:cNvPr id="5" name="文本框 4"/>
          <p:cNvSpPr txBox="1"/>
          <p:nvPr/>
        </p:nvSpPr>
        <p:spPr>
          <a:xfrm>
            <a:off x="6422701" y="952727"/>
            <a:ext cx="5263275" cy="4247317"/>
          </a:xfrm>
          <a:prstGeom prst="rect">
            <a:avLst/>
          </a:prstGeom>
          <a:solidFill>
            <a:schemeClr val="accent5">
              <a:lumMod val="20000"/>
              <a:lumOff val="80000"/>
            </a:schemeClr>
          </a:solidFill>
        </p:spPr>
        <p:txBody>
          <a:bodyPr wrap="square">
            <a:spAutoFit/>
          </a:bodyPr>
          <a:lstStyle/>
          <a:p>
            <a:r>
              <a:rPr lang="en-US" altLang="zh-CN" dirty="0">
                <a:highlight>
                  <a:srgbClr val="FFFF00"/>
                </a:highlight>
              </a:rPr>
              <a:t>4. </a:t>
            </a:r>
            <a:r>
              <a:rPr lang="zh-CN" altLang="en-US" dirty="0">
                <a:highlight>
                  <a:srgbClr val="FFFF00"/>
                </a:highlight>
              </a:rPr>
              <a:t>实用艺术（</a:t>
            </a:r>
            <a:r>
              <a:rPr lang="en-US" altLang="zh-CN" dirty="0">
                <a:highlight>
                  <a:srgbClr val="FFFF00"/>
                </a:highlight>
              </a:rPr>
              <a:t>Practical Arts</a:t>
            </a:r>
            <a:r>
              <a:rPr lang="zh-CN" altLang="en-US" dirty="0">
                <a:highlight>
                  <a:srgbClr val="FFFF00"/>
                </a:highlight>
              </a:rPr>
              <a:t>）</a:t>
            </a:r>
            <a:endParaRPr lang="zh-CN" altLang="en-US" dirty="0">
              <a:highlight>
                <a:srgbClr val="FFFF00"/>
              </a:highlight>
            </a:endParaRPr>
          </a:p>
          <a:p>
            <a:r>
              <a:rPr lang="zh-CN" altLang="en-US" dirty="0"/>
              <a:t>定义：兼具功能性与审美性的艺术形式，融合实用与创意。</a:t>
            </a:r>
            <a:endParaRPr lang="zh-CN" altLang="en-US" dirty="0"/>
          </a:p>
          <a:p>
            <a:r>
              <a:rPr lang="zh-CN" altLang="en-US" dirty="0"/>
              <a:t>手工艺（</a:t>
            </a:r>
            <a:r>
              <a:rPr lang="en-US" altLang="zh-CN" dirty="0">
                <a:solidFill>
                  <a:srgbClr val="FF0000"/>
                </a:solidFill>
              </a:rPr>
              <a:t>Crafts</a:t>
            </a:r>
            <a:r>
              <a:rPr lang="zh-CN" altLang="en-US" dirty="0"/>
              <a:t>）：陶艺、刺绣、纸艺</a:t>
            </a:r>
            <a:endParaRPr lang="zh-CN" altLang="en-US" dirty="0"/>
          </a:p>
          <a:p>
            <a:r>
              <a:rPr lang="zh-CN" altLang="en-US" dirty="0"/>
              <a:t>烹饪艺术（</a:t>
            </a:r>
            <a:r>
              <a:rPr lang="en-US" altLang="zh-CN" dirty="0">
                <a:solidFill>
                  <a:srgbClr val="FF0000"/>
                </a:solidFill>
              </a:rPr>
              <a:t>Culinary Art</a:t>
            </a:r>
            <a:r>
              <a:rPr lang="zh-CN" altLang="en-US" dirty="0"/>
              <a:t>）：创意摆盘、甜点设计</a:t>
            </a:r>
            <a:endParaRPr lang="zh-CN" altLang="en-US" dirty="0"/>
          </a:p>
          <a:p>
            <a:r>
              <a:rPr lang="zh-CN" altLang="en-US" dirty="0"/>
              <a:t>园艺（</a:t>
            </a:r>
            <a:r>
              <a:rPr lang="en-US" altLang="zh-CN" b="1" dirty="0">
                <a:solidFill>
                  <a:srgbClr val="FF0000"/>
                </a:solidFill>
              </a:rPr>
              <a:t>Gardening</a:t>
            </a:r>
            <a:r>
              <a:rPr lang="zh-CN" altLang="en-US" dirty="0"/>
              <a:t>）：景观设计、花卉造型</a:t>
            </a:r>
            <a:endParaRPr lang="zh-CN" altLang="en-US" dirty="0"/>
          </a:p>
          <a:p>
            <a:endParaRPr lang="zh-CN" altLang="en-US" dirty="0"/>
          </a:p>
          <a:p>
            <a:r>
              <a:rPr lang="en-US" altLang="zh-CN" dirty="0">
                <a:highlight>
                  <a:srgbClr val="FFFF00"/>
                </a:highlight>
              </a:rPr>
              <a:t>5. </a:t>
            </a:r>
            <a:r>
              <a:rPr lang="zh-CN" altLang="en-US" dirty="0">
                <a:highlight>
                  <a:srgbClr val="FFFF00"/>
                </a:highlight>
              </a:rPr>
              <a:t>跨媒介艺术（</a:t>
            </a:r>
            <a:r>
              <a:rPr lang="en-US" altLang="zh-CN" dirty="0">
                <a:highlight>
                  <a:srgbClr val="FFFF00"/>
                </a:highlight>
              </a:rPr>
              <a:t>Interdisciplinary Art</a:t>
            </a:r>
            <a:r>
              <a:rPr lang="zh-CN" altLang="en-US" dirty="0">
                <a:highlight>
                  <a:srgbClr val="FFFF00"/>
                </a:highlight>
              </a:rPr>
              <a:t>）</a:t>
            </a:r>
            <a:endParaRPr lang="zh-CN" altLang="en-US" dirty="0">
              <a:highlight>
                <a:srgbClr val="FFFF00"/>
              </a:highlight>
            </a:endParaRPr>
          </a:p>
          <a:p>
            <a:r>
              <a:rPr lang="zh-CN" altLang="en-US" dirty="0"/>
              <a:t>定义：融合多种艺术形式的创新表达，打破传统边界。</a:t>
            </a:r>
            <a:endParaRPr lang="zh-CN" altLang="en-US" dirty="0"/>
          </a:p>
          <a:p>
            <a:r>
              <a:rPr lang="zh-CN" altLang="en-US" dirty="0"/>
              <a:t>装置艺术（</a:t>
            </a:r>
            <a:r>
              <a:rPr lang="en-US" altLang="zh-CN" dirty="0">
                <a:solidFill>
                  <a:srgbClr val="FF0000"/>
                </a:solidFill>
              </a:rPr>
              <a:t>Installation Art</a:t>
            </a:r>
            <a:r>
              <a:rPr lang="zh-CN" altLang="en-US" dirty="0"/>
              <a:t>）：空间场景与材料结合</a:t>
            </a:r>
            <a:endParaRPr lang="zh-CN" altLang="en-US" dirty="0"/>
          </a:p>
          <a:p>
            <a:r>
              <a:rPr lang="zh-CN" altLang="en-US" dirty="0"/>
              <a:t>行为艺术（</a:t>
            </a:r>
            <a:r>
              <a:rPr lang="en-US" altLang="zh-CN" b="1" dirty="0">
                <a:solidFill>
                  <a:srgbClr val="FF0000"/>
                </a:solidFill>
              </a:rPr>
              <a:t>Performance Art</a:t>
            </a:r>
            <a:r>
              <a:rPr lang="zh-CN" altLang="en-US" dirty="0"/>
              <a:t>）：身体动作与观念表达</a:t>
            </a:r>
            <a:endParaRPr lang="zh-CN" altLang="en-US" dirty="0"/>
          </a:p>
          <a:p>
            <a:r>
              <a:rPr lang="zh-CN" altLang="en-US" dirty="0"/>
              <a:t>多媒体艺术（</a:t>
            </a:r>
            <a:r>
              <a:rPr lang="en-US" altLang="zh-CN" b="1" dirty="0">
                <a:solidFill>
                  <a:srgbClr val="FF0000"/>
                </a:solidFill>
              </a:rPr>
              <a:t>Multimedia Art</a:t>
            </a:r>
            <a:r>
              <a:rPr lang="zh-CN" altLang="en-US" dirty="0"/>
              <a:t>）：声光电与影像融合</a:t>
            </a:r>
            <a:endParaRPr lang="zh-CN" altLang="en-US" dirty="0"/>
          </a:p>
        </p:txBody>
      </p:sp>
      <p:sp>
        <p:nvSpPr>
          <p:cNvPr id="7" name="文本框 6"/>
          <p:cNvSpPr txBox="1"/>
          <p:nvPr/>
        </p:nvSpPr>
        <p:spPr>
          <a:xfrm>
            <a:off x="642910" y="108271"/>
            <a:ext cx="6096912" cy="523220"/>
          </a:xfrm>
          <a:prstGeom prst="rect">
            <a:avLst/>
          </a:prstGeom>
          <a:noFill/>
        </p:spPr>
        <p:txBody>
          <a:bodyPr wrap="square">
            <a:spAutoFit/>
          </a:bodyPr>
          <a:lstStyle/>
          <a:p>
            <a:r>
              <a:rPr lang="en-US" altLang="zh-CN" sz="2800" b="1" dirty="0">
                <a:solidFill>
                  <a:srgbClr val="7030A0"/>
                </a:solidFill>
                <a:highlight>
                  <a:srgbClr val="00FF00"/>
                </a:highlight>
              </a:rPr>
              <a:t>Art </a:t>
            </a:r>
            <a:r>
              <a:rPr lang="zh-CN" altLang="en-US" sz="2800" b="1" dirty="0">
                <a:solidFill>
                  <a:srgbClr val="7030A0"/>
                </a:solidFill>
                <a:highlight>
                  <a:srgbClr val="00FF00"/>
                </a:highlight>
              </a:rPr>
              <a:t>的范畴分类</a:t>
            </a:r>
            <a:endParaRPr lang="zh-CN" altLang="en-US" sz="2800" b="1" dirty="0">
              <a:solidFill>
                <a:srgbClr val="7030A0"/>
              </a:solidFill>
              <a:highlight>
                <a:srgbClr val="00FF00"/>
              </a:highlight>
            </a:endParaRPr>
          </a:p>
        </p:txBody>
      </p:sp>
      <p:sp>
        <p:nvSpPr>
          <p:cNvPr id="8" name="文本框 7"/>
          <p:cNvSpPr txBox="1"/>
          <p:nvPr/>
        </p:nvSpPr>
        <p:spPr>
          <a:xfrm>
            <a:off x="6843566" y="5521280"/>
            <a:ext cx="4643925" cy="523220"/>
          </a:xfrm>
          <a:prstGeom prst="rect">
            <a:avLst/>
          </a:prstGeom>
          <a:noFill/>
        </p:spPr>
        <p:txBody>
          <a:bodyPr wrap="square">
            <a:spAutoFit/>
          </a:bodyPr>
          <a:lstStyle/>
          <a:p>
            <a:r>
              <a:rPr lang="zh-CN" altLang="en-US" sz="2800" b="1" dirty="0">
                <a:solidFill>
                  <a:srgbClr val="7030A0"/>
                </a:solidFill>
                <a:highlight>
                  <a:srgbClr val="FF00FF"/>
                </a:highlight>
              </a:rPr>
              <a:t>体育和运动不是艺术！！！</a:t>
            </a:r>
            <a:endParaRPr lang="zh-CN" altLang="en-US" sz="2800" b="1" dirty="0">
              <a:solidFill>
                <a:srgbClr val="7030A0"/>
              </a:solidFill>
              <a:highlight>
                <a:srgbClr val="FF00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4002" y="900571"/>
            <a:ext cx="10852341" cy="5735673"/>
          </a:xfrm>
          <a:solidFill>
            <a:schemeClr val="accent3">
              <a:lumMod val="20000"/>
              <a:lumOff val="80000"/>
            </a:schemeClr>
          </a:solidFill>
        </p:spPr>
        <p:txBody>
          <a:bodyPr>
            <a:normAutofit/>
          </a:bodyPr>
          <a:lstStyle/>
          <a:p>
            <a:pPr marL="0" indent="0">
              <a:buNone/>
            </a:pPr>
            <a:r>
              <a:rPr lang="zh-CN" altLang="en-US" dirty="0">
                <a:solidFill>
                  <a:schemeClr val="accent2">
                    <a:lumMod val="75000"/>
                  </a:schemeClr>
                </a:solidFill>
                <a:highlight>
                  <a:srgbClr val="00FFFF"/>
                </a:highlight>
                <a:latin typeface="Times New Roman" panose="02020603050405020304" pitchFamily="18" charset="0"/>
                <a:cs typeface="Times New Roman" panose="02020603050405020304" pitchFamily="18" charset="0"/>
              </a:rPr>
              <a:t>倒装句强调艺术重要性</a:t>
            </a:r>
            <a:endParaRPr lang="zh-CN" altLang="en-US" dirty="0">
              <a:solidFill>
                <a:schemeClr val="accent2">
                  <a:lumMod val="75000"/>
                </a:schemeClr>
              </a:solidFill>
              <a:highlight>
                <a:srgbClr val="00FFFF"/>
              </a:highlight>
              <a:latin typeface="Times New Roman" panose="02020603050405020304" pitchFamily="18" charset="0"/>
              <a:cs typeface="Times New Roman" panose="02020603050405020304" pitchFamily="18" charset="0"/>
            </a:endParaRPr>
          </a:p>
          <a:p>
            <a:pPr marL="0" indent="0">
              <a:buNone/>
            </a:pPr>
            <a:r>
              <a:rPr lang="zh-CN" altLang="en-US" dirty="0">
                <a:latin typeface="Times New Roman" panose="02020603050405020304" pitchFamily="18" charset="0"/>
                <a:cs typeface="Times New Roman" panose="02020603050405020304" pitchFamily="18" charset="0"/>
              </a:rPr>
              <a:t>如果没有艺术，我的生活将是一张等待上色的空白画布。在所有艺术形式中，拉小提琴就是那道在我的人生旅程中绘出最鲜艳色彩的笔触。</a:t>
            </a:r>
            <a:endParaRPr lang="zh-CN" altLang="en-US" dirty="0">
              <a:latin typeface="Times New Roman" panose="02020603050405020304" pitchFamily="18" charset="0"/>
              <a:cs typeface="Times New Roman" panose="02020603050405020304" pitchFamily="18" charset="0"/>
            </a:endParaRPr>
          </a:p>
          <a:p>
            <a:pPr marL="0" indent="0">
              <a:buNone/>
            </a:pPr>
            <a:r>
              <a:rPr lang="en-US" altLang="zh-CN" dirty="0">
                <a:solidFill>
                  <a:srgbClr val="FF0000"/>
                </a:solidFill>
                <a:latin typeface="Times New Roman" panose="02020603050405020304" pitchFamily="18" charset="0"/>
                <a:cs typeface="Times New Roman" panose="02020603050405020304" pitchFamily="18" charset="0"/>
              </a:rPr>
              <a:t>Were it </a:t>
            </a:r>
            <a:r>
              <a:rPr lang="en-US" altLang="zh-CN" dirty="0">
                <a:latin typeface="Times New Roman" panose="02020603050405020304" pitchFamily="18" charset="0"/>
                <a:cs typeface="Times New Roman" panose="02020603050405020304" pitchFamily="18" charset="0"/>
              </a:rPr>
              <a:t>not for art, my life </a:t>
            </a:r>
            <a:r>
              <a:rPr lang="en-US" altLang="zh-CN" dirty="0">
                <a:solidFill>
                  <a:srgbClr val="FF0000"/>
                </a:solidFill>
                <a:latin typeface="Times New Roman" panose="02020603050405020304" pitchFamily="18" charset="0"/>
                <a:cs typeface="Times New Roman" panose="02020603050405020304" pitchFamily="18" charset="0"/>
              </a:rPr>
              <a:t>would</a:t>
            </a:r>
            <a:r>
              <a:rPr lang="en-US" altLang="zh-CN" dirty="0">
                <a:latin typeface="Times New Roman" panose="02020603050405020304" pitchFamily="18" charset="0"/>
                <a:cs typeface="Times New Roman" panose="02020603050405020304" pitchFamily="18" charset="0"/>
              </a:rPr>
              <a:t> be a blank canvas waiting to be colored. Among all forms, playing the violin has been the brushstroke that paints the most vivid hues on my journey.</a:t>
            </a:r>
            <a:endParaRPr lang="en-US" altLang="zh-CN" dirty="0">
              <a:latin typeface="Times New Roman" panose="02020603050405020304" pitchFamily="18" charset="0"/>
              <a:cs typeface="Times New Roman" panose="02020603050405020304" pitchFamily="18" charset="0"/>
            </a:endParaRPr>
          </a:p>
          <a:p>
            <a:pPr marL="0" indent="0">
              <a:buNone/>
            </a:pPr>
            <a:r>
              <a:rPr lang="zh-CN" altLang="en-US" dirty="0">
                <a:solidFill>
                  <a:schemeClr val="accent2">
                    <a:lumMod val="75000"/>
                  </a:schemeClr>
                </a:solidFill>
                <a:highlight>
                  <a:srgbClr val="00FFFF"/>
                </a:highlight>
                <a:latin typeface="Times New Roman" panose="02020603050405020304" pitchFamily="18" charset="0"/>
                <a:cs typeface="Times New Roman" panose="02020603050405020304" pitchFamily="18" charset="0"/>
              </a:rPr>
              <a:t>虚拟语气突出艺术不可或缺</a:t>
            </a:r>
            <a:endParaRPr lang="zh-CN" altLang="en-US" dirty="0">
              <a:solidFill>
                <a:schemeClr val="accent2">
                  <a:lumMod val="75000"/>
                </a:schemeClr>
              </a:solidFill>
              <a:highlight>
                <a:srgbClr val="00FFFF"/>
              </a:highlight>
              <a:latin typeface="Times New Roman" panose="02020603050405020304" pitchFamily="18" charset="0"/>
              <a:cs typeface="Times New Roman" panose="02020603050405020304" pitchFamily="18" charset="0"/>
            </a:endParaRPr>
          </a:p>
          <a:p>
            <a:pPr marL="0" indent="0">
              <a:buNone/>
            </a:pPr>
            <a:r>
              <a:rPr lang="zh-CN" altLang="en-US" dirty="0">
                <a:latin typeface="Times New Roman" panose="02020603050405020304" pitchFamily="18" charset="0"/>
                <a:cs typeface="Times New Roman" panose="02020603050405020304" pitchFamily="18" charset="0"/>
              </a:rPr>
              <a:t>我无法想象没有艺术，我的生活会是什么样子。其中，舞蹈已成为我，指引我走过成长的每一个篇章。</a:t>
            </a:r>
            <a:endParaRPr lang="zh-CN" altLang="en-US"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I can't imagine what my life would be like without art. Among them, dancing </a:t>
            </a:r>
            <a:r>
              <a:rPr lang="en-US" altLang="zh-CN" dirty="0">
                <a:solidFill>
                  <a:srgbClr val="C00000"/>
                </a:solidFill>
                <a:latin typeface="Times New Roman" panose="02020603050405020304" pitchFamily="18" charset="0"/>
                <a:cs typeface="Times New Roman" panose="02020603050405020304" pitchFamily="18" charset="0"/>
              </a:rPr>
              <a:t>guides  me through every chapter of growth.</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4" name="标题 1"/>
          <p:cNvSpPr txBox="1"/>
          <p:nvPr/>
        </p:nvSpPr>
        <p:spPr>
          <a:xfrm>
            <a:off x="374157" y="117159"/>
            <a:ext cx="4959179" cy="523469"/>
          </a:xfrm>
          <a:prstGeom prst="rect">
            <a:avLst/>
          </a:prstGeom>
          <a:solidFill>
            <a:schemeClr val="accent6">
              <a:lumMod val="20000"/>
              <a:lumOff val="80000"/>
            </a:schemeClr>
          </a:solidFill>
        </p:spPr>
        <p:txBody>
          <a:bodyPr vert="horz" lIns="121920" tIns="60960" rIns="121920" bIns="6096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rPr>
              <a:t>P 1:</a:t>
            </a:r>
            <a:r>
              <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rPr>
              <a:t>开门见山点题</a:t>
            </a:r>
            <a:endPar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endParaRPr>
          </a:p>
        </p:txBody>
      </p:sp>
      <p:pic>
        <p:nvPicPr>
          <p:cNvPr id="2" name="图片 1"/>
          <p:cNvPicPr>
            <a:picLocks noChangeAspect="1"/>
          </p:cNvPicPr>
          <p:nvPr/>
        </p:nvPicPr>
        <p:blipFill>
          <a:blip r:embed="rId1"/>
          <a:stretch>
            <a:fillRect/>
          </a:stretch>
        </p:blipFill>
        <p:spPr>
          <a:xfrm>
            <a:off x="10237717" y="5831353"/>
            <a:ext cx="1767586" cy="8850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4002" y="900571"/>
            <a:ext cx="10852341" cy="5735673"/>
          </a:xfrm>
          <a:solidFill>
            <a:schemeClr val="accent3">
              <a:lumMod val="20000"/>
              <a:lumOff val="80000"/>
            </a:schemeClr>
          </a:solidFill>
        </p:spPr>
        <p:txBody>
          <a:bodyPr>
            <a:normAutofit/>
          </a:bodyPr>
          <a:lstStyle/>
          <a:p>
            <a:pPr marL="0" indent="0">
              <a:buNone/>
            </a:pPr>
            <a:r>
              <a:rPr lang="zh-CN" altLang="en-US" dirty="0">
                <a:highlight>
                  <a:srgbClr val="00FFFF"/>
                </a:highlight>
                <a:latin typeface="Times New Roman" panose="02020603050405020304" pitchFamily="18" charset="0"/>
                <a:cs typeface="Times New Roman" panose="02020603050405020304" pitchFamily="18" charset="0"/>
              </a:rPr>
              <a:t>倒装句 </a:t>
            </a:r>
            <a:endParaRPr lang="zh-CN" altLang="en-US" dirty="0">
              <a:highlight>
                <a:srgbClr val="00FFFF"/>
              </a:highlight>
              <a:latin typeface="Times New Roman" panose="02020603050405020304" pitchFamily="18" charset="0"/>
              <a:cs typeface="Times New Roman" panose="02020603050405020304" pitchFamily="18" charset="0"/>
            </a:endParaRPr>
          </a:p>
          <a:p>
            <a:pPr marL="0" indent="0">
              <a:buNone/>
            </a:pPr>
            <a:r>
              <a:rPr lang="zh-CN" altLang="en-US" dirty="0">
                <a:latin typeface="Times New Roman" panose="02020603050405020304" pitchFamily="18" charset="0"/>
                <a:cs typeface="Times New Roman" panose="02020603050405020304" pitchFamily="18" charset="0"/>
              </a:rPr>
              <a:t>从未有一项爱好像绘画这样深刻地影响着我。</a:t>
            </a:r>
            <a:endParaRPr lang="zh-CN" altLang="en-US" dirty="0">
              <a:latin typeface="Times New Roman" panose="02020603050405020304" pitchFamily="18" charset="0"/>
              <a:cs typeface="Times New Roman" panose="02020603050405020304" pitchFamily="18" charset="0"/>
            </a:endParaRPr>
          </a:p>
          <a:p>
            <a:pPr marL="0" indent="0">
              <a:buNone/>
            </a:pPr>
            <a:r>
              <a:rPr lang="en-US" altLang="zh-CN" dirty="0">
                <a:solidFill>
                  <a:srgbClr val="C00000"/>
                </a:solidFill>
                <a:latin typeface="Times New Roman" panose="02020603050405020304" pitchFamily="18" charset="0"/>
                <a:cs typeface="Times New Roman" panose="02020603050405020304" pitchFamily="18" charset="0"/>
              </a:rPr>
              <a:t>Never has </a:t>
            </a:r>
            <a:r>
              <a:rPr lang="en-US" altLang="zh-CN" dirty="0">
                <a:latin typeface="Times New Roman" panose="02020603050405020304" pitchFamily="18" charset="0"/>
                <a:cs typeface="Times New Roman" panose="02020603050405020304" pitchFamily="18" charset="0"/>
              </a:rPr>
              <a:t>a pursuit influenced me as deeply as painting has.</a:t>
            </a:r>
            <a:endParaRPr lang="en-US" altLang="zh-CN" dirty="0">
              <a:latin typeface="Times New Roman" panose="02020603050405020304" pitchFamily="18" charset="0"/>
              <a:cs typeface="Times New Roman" panose="02020603050405020304" pitchFamily="18" charset="0"/>
            </a:endParaRPr>
          </a:p>
          <a:p>
            <a:pPr marL="0" indent="0">
              <a:buNone/>
            </a:pPr>
            <a:r>
              <a:rPr lang="zh-CN" altLang="en-US" dirty="0">
                <a:highlight>
                  <a:srgbClr val="00FFFF"/>
                </a:highlight>
                <a:latin typeface="Times New Roman" panose="02020603050405020304" pitchFamily="18" charset="0"/>
                <a:cs typeface="Times New Roman" panose="02020603050405020304" pitchFamily="18" charset="0"/>
              </a:rPr>
              <a:t>虚拟语气 </a:t>
            </a:r>
            <a:r>
              <a:rPr lang="en-US" altLang="zh-CN" dirty="0">
                <a:highlight>
                  <a:srgbClr val="00FFFF"/>
                </a:highlight>
                <a:latin typeface="Times New Roman" panose="02020603050405020304" pitchFamily="18" charset="0"/>
                <a:cs typeface="Times New Roman" panose="02020603050405020304" pitchFamily="18" charset="0"/>
              </a:rPr>
              <a:t>+ </a:t>
            </a:r>
            <a:r>
              <a:rPr lang="zh-CN" altLang="en-US" dirty="0">
                <a:highlight>
                  <a:srgbClr val="00FFFF"/>
                </a:highlight>
                <a:latin typeface="Times New Roman" panose="02020603050405020304" pitchFamily="18" charset="0"/>
                <a:cs typeface="Times New Roman" panose="02020603050405020304" pitchFamily="18" charset="0"/>
              </a:rPr>
              <a:t>明喻</a:t>
            </a:r>
            <a:endParaRPr lang="zh-CN" altLang="en-US" dirty="0">
              <a:highlight>
                <a:srgbClr val="00FFFF"/>
              </a:highlight>
              <a:latin typeface="Times New Roman" panose="02020603050405020304" pitchFamily="18" charset="0"/>
              <a:cs typeface="Times New Roman" panose="02020603050405020304" pitchFamily="18" charset="0"/>
            </a:endParaRPr>
          </a:p>
          <a:p>
            <a:pPr marL="0" indent="0">
              <a:buNone/>
            </a:pPr>
            <a:r>
              <a:rPr lang="zh-CN" altLang="en-US" dirty="0">
                <a:latin typeface="Times New Roman" panose="02020603050405020304" pitchFamily="18" charset="0"/>
                <a:cs typeface="Times New Roman" panose="02020603050405020304" pitchFamily="18" charset="0"/>
              </a:rPr>
              <a:t>艺术就像人生海洋中的一座灯塔，如果我没有邂逅陶艺的魅力，或许仍在漂泊。</a:t>
            </a:r>
            <a:endParaRPr lang="zh-CN" altLang="en-US" dirty="0">
              <a:latin typeface="Times New Roman" panose="02020603050405020304" pitchFamily="18" charset="0"/>
              <a:cs typeface="Times New Roman" panose="02020603050405020304" pitchFamily="18" charset="0"/>
            </a:endParaRPr>
          </a:p>
          <a:p>
            <a:pPr marL="0" indent="0">
              <a:buNone/>
            </a:pPr>
            <a:r>
              <a:rPr lang="en-US" altLang="zh-CN" dirty="0">
                <a:solidFill>
                  <a:srgbClr val="C00000"/>
                </a:solidFill>
                <a:latin typeface="Times New Roman" panose="02020603050405020304" pitchFamily="18" charset="0"/>
                <a:cs typeface="Times New Roman" panose="02020603050405020304" pitchFamily="18" charset="0"/>
              </a:rPr>
              <a:t>Art is like a lighthouse in the ocean of life, </a:t>
            </a:r>
            <a:r>
              <a:rPr lang="en-US" altLang="zh-CN" dirty="0">
                <a:latin typeface="Times New Roman" panose="02020603050405020304" pitchFamily="18" charset="0"/>
                <a:cs typeface="Times New Roman" panose="02020603050405020304" pitchFamily="18" charset="0"/>
              </a:rPr>
              <a:t>and </a:t>
            </a:r>
            <a:r>
              <a:rPr lang="en-US" altLang="zh-CN" dirty="0">
                <a:solidFill>
                  <a:srgbClr val="C00000"/>
                </a:solidFill>
                <a:latin typeface="Times New Roman" panose="02020603050405020304" pitchFamily="18" charset="0"/>
                <a:cs typeface="Times New Roman" panose="02020603050405020304" pitchFamily="18" charset="0"/>
              </a:rPr>
              <a:t>had I</a:t>
            </a:r>
            <a:r>
              <a:rPr lang="en-US" altLang="zh-CN" dirty="0">
                <a:latin typeface="Times New Roman" panose="02020603050405020304" pitchFamily="18" charset="0"/>
                <a:cs typeface="Times New Roman" panose="02020603050405020304" pitchFamily="18" charset="0"/>
              </a:rPr>
              <a:t> not encountered the magic of pottery, I might still be lost.</a:t>
            </a:r>
            <a:endParaRPr lang="zh-CN" altLang="en-US" dirty="0">
              <a:latin typeface="Times New Roman" panose="02020603050405020304" pitchFamily="18" charset="0"/>
              <a:cs typeface="Times New Roman" panose="02020603050405020304" pitchFamily="18" charset="0"/>
            </a:endParaRPr>
          </a:p>
        </p:txBody>
      </p:sp>
      <p:sp>
        <p:nvSpPr>
          <p:cNvPr id="4" name="标题 1"/>
          <p:cNvSpPr txBox="1"/>
          <p:nvPr/>
        </p:nvSpPr>
        <p:spPr>
          <a:xfrm>
            <a:off x="374157" y="117159"/>
            <a:ext cx="4959179" cy="523469"/>
          </a:xfrm>
          <a:prstGeom prst="rect">
            <a:avLst/>
          </a:prstGeom>
          <a:solidFill>
            <a:schemeClr val="accent6">
              <a:lumMod val="20000"/>
              <a:lumOff val="80000"/>
            </a:schemeClr>
          </a:solidFill>
        </p:spPr>
        <p:txBody>
          <a:bodyPr vert="horz" lIns="121920" tIns="60960" rIns="121920" bIns="6096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rPr>
              <a:t>P 1:</a:t>
            </a:r>
            <a:r>
              <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rPr>
              <a:t>开门见山点题</a:t>
            </a:r>
            <a:endPar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324878" y="127699"/>
            <a:ext cx="4959179" cy="505255"/>
          </a:xfrm>
          <a:prstGeom prst="rect">
            <a:avLst/>
          </a:prstGeom>
          <a:solidFill>
            <a:schemeClr val="accent6">
              <a:lumMod val="20000"/>
              <a:lumOff val="80000"/>
            </a:schemeClr>
          </a:solidFill>
        </p:spPr>
        <p:txBody>
          <a:bodyPr vert="horz" lIns="121920" tIns="60960" rIns="121920" bIns="6096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en-US" altLang="zh-CN"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rPr>
              <a:t>P2 </a:t>
            </a:r>
            <a:r>
              <a:rPr kumimoji="0" lang="zh-CN" altLang="en-US"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rPr>
              <a:t>：</a:t>
            </a:r>
            <a:r>
              <a:rPr kumimoji="0" lang="zh-CN" altLang="en-US" sz="2400" b="1" i="0" u="none" strike="noStrike" kern="1200" cap="none" spc="0" normalizeH="0" baseline="0" noProof="0" dirty="0">
                <a:ln>
                  <a:noFill/>
                </a:ln>
                <a:solidFill>
                  <a:sysClr val="windowText" lastClr="000000"/>
                </a:solidFill>
                <a:effectLst/>
                <a:highlight>
                  <a:srgbClr val="FFFF00"/>
                </a:highlight>
                <a:uLnTx/>
                <a:uFillTx/>
                <a:latin typeface="Calibri Light" panose="020F0302020204030204"/>
                <a:ea typeface="宋体" panose="02010600030101010101" pitchFamily="2" charset="-122"/>
                <a:cs typeface="+mj-cs"/>
              </a:rPr>
              <a:t>艺术成长经历</a:t>
            </a:r>
            <a:br>
              <a:rPr kumimoji="0" lang="zh-CN" altLang="en-US"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rPr>
            </a:br>
            <a:endParaRPr kumimoji="0" lang="zh-CN" altLang="en-US" sz="2400" b="1" i="0" u="none" strike="noStrike" kern="1200" cap="none" spc="0" normalizeH="0" baseline="0" noProof="0" dirty="0">
              <a:ln>
                <a:noFill/>
              </a:ln>
              <a:solidFill>
                <a:sysClr val="windowText" lastClr="000000"/>
              </a:solidFill>
              <a:effectLst/>
              <a:uLnTx/>
              <a:uFillTx/>
              <a:latin typeface="Calibri Light" panose="020F0302020204030204"/>
              <a:ea typeface="宋体" panose="02010600030101010101" pitchFamily="2" charset="-122"/>
              <a:cs typeface="+mj-cs"/>
            </a:endParaRPr>
          </a:p>
        </p:txBody>
      </p:sp>
      <p:sp>
        <p:nvSpPr>
          <p:cNvPr id="10" name="文本框 9"/>
          <p:cNvSpPr txBox="1"/>
          <p:nvPr/>
        </p:nvSpPr>
        <p:spPr>
          <a:xfrm>
            <a:off x="4024456" y="127699"/>
            <a:ext cx="7369954" cy="461665"/>
          </a:xfrm>
          <a:prstGeom prst="rect">
            <a:avLst/>
          </a:prstGeom>
          <a:solidFill>
            <a:schemeClr val="accent2">
              <a:lumMod val="60000"/>
              <a:lumOff val="40000"/>
            </a:schemeClr>
          </a:solidFill>
        </p:spPr>
        <p:txBody>
          <a:bodyPr wrap="square">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学生问题：</a:t>
            </a:r>
            <a:r>
              <a:rPr lang="zh-CN" altLang="en-US" sz="2400" dirty="0">
                <a:solidFill>
                  <a:prstClr val="black"/>
                </a:solidFill>
                <a:latin typeface="等线" panose="02010600030101010101" charset="-122"/>
                <a:ea typeface="等线" panose="02010600030101010101" charset="-122"/>
              </a:rPr>
              <a:t>成长经历和影响没有逻辑关系</a:t>
            </a:r>
            <a:endParaRPr kumimoji="0" lang="zh-CN" altLang="en-US"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aphicFrame>
        <p:nvGraphicFramePr>
          <p:cNvPr id="12" name="表格 11"/>
          <p:cNvGraphicFramePr>
            <a:graphicFrameLocks noGrp="1"/>
          </p:cNvGraphicFramePr>
          <p:nvPr/>
        </p:nvGraphicFramePr>
        <p:xfrm>
          <a:off x="324878" y="678547"/>
          <a:ext cx="11737535" cy="5665625"/>
        </p:xfrm>
        <a:graphic>
          <a:graphicData uri="http://schemas.openxmlformats.org/drawingml/2006/table">
            <a:tbl>
              <a:tblPr/>
              <a:tblGrid>
                <a:gridCol w="1690087"/>
                <a:gridCol w="1965686"/>
                <a:gridCol w="4836712"/>
                <a:gridCol w="3245050"/>
              </a:tblGrid>
              <a:tr h="502827">
                <a:tc>
                  <a:txBody>
                    <a:bodyPr/>
                    <a:lstStyle/>
                    <a:p>
                      <a:pPr>
                        <a:lnSpc>
                          <a:spcPts val="2100"/>
                        </a:lnSpc>
                      </a:pPr>
                      <a:r>
                        <a:rPr lang="zh-CN" altLang="en-US" sz="1600" b="1">
                          <a:solidFill>
                            <a:srgbClr val="000000"/>
                          </a:solidFill>
                          <a:effectLst/>
                        </a:rPr>
                        <a:t>写作技巧</a:t>
                      </a:r>
                      <a:endParaRPr lang="zh-CN" altLang="en-US" sz="1600" b="1">
                        <a:solidFill>
                          <a:srgbClr val="000000"/>
                        </a:solidFill>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ts val="2100"/>
                        </a:lnSpc>
                      </a:pPr>
                      <a:r>
                        <a:rPr lang="zh-CN" altLang="en-US" sz="1600" b="1">
                          <a:solidFill>
                            <a:srgbClr val="000000"/>
                          </a:solidFill>
                          <a:effectLst/>
                        </a:rPr>
                        <a:t>具体方法</a:t>
                      </a:r>
                      <a:endParaRPr lang="zh-CN" altLang="en-US" sz="1600" b="1">
                        <a:solidFill>
                          <a:srgbClr val="000000"/>
                        </a:solidFill>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nSpc>
                          <a:spcPts val="2100"/>
                        </a:lnSpc>
                      </a:pPr>
                      <a:r>
                        <a:rPr lang="zh-CN" altLang="en-US" sz="1600" b="1">
                          <a:solidFill>
                            <a:srgbClr val="000000"/>
                          </a:solidFill>
                          <a:effectLst/>
                        </a:rPr>
                        <a:t>示例（以绘画为例）</a:t>
                      </a:r>
                      <a:endParaRPr lang="zh-CN" altLang="en-US" sz="1600" b="1">
                        <a:solidFill>
                          <a:srgbClr val="000000"/>
                        </a:solidFill>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nSpc>
                          <a:spcPts val="2100"/>
                        </a:lnSpc>
                      </a:pPr>
                      <a:r>
                        <a:rPr lang="zh-CN" altLang="en-US" sz="1600" b="1">
                          <a:solidFill>
                            <a:srgbClr val="000000"/>
                          </a:solidFill>
                          <a:effectLst/>
                        </a:rPr>
                        <a:t>对后文 “艺术影响” 的铺垫作用</a:t>
                      </a:r>
                      <a:endParaRPr lang="zh-CN" altLang="en-US" sz="1600" b="1">
                        <a:solidFill>
                          <a:srgbClr val="000000"/>
                        </a:solidFill>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r h="1331012">
                <a:tc>
                  <a:txBody>
                    <a:bodyPr/>
                    <a:lstStyle/>
                    <a:p>
                      <a:pPr>
                        <a:lnSpc>
                          <a:spcPts val="2100"/>
                        </a:lnSpc>
                      </a:pPr>
                      <a:r>
                        <a:rPr lang="zh-CN" altLang="en-US" sz="1600" b="1" dirty="0">
                          <a:solidFill>
                            <a:srgbClr val="000000"/>
                          </a:solidFill>
                          <a:effectLst/>
                        </a:rPr>
                        <a:t>按时间线串联</a:t>
                      </a:r>
                      <a:r>
                        <a:rPr lang="zh-CN" altLang="en-US" sz="1600" b="1" dirty="0">
                          <a:solidFill>
                            <a:srgbClr val="000000"/>
                          </a:solidFill>
                          <a:effectLst/>
                          <a:highlight>
                            <a:srgbClr val="00FF00"/>
                          </a:highlight>
                        </a:rPr>
                        <a:t>关键节点</a:t>
                      </a:r>
                      <a:endParaRPr lang="zh-CN" altLang="en-US" sz="1600" b="0" dirty="0">
                        <a:effectLst/>
                        <a:highlight>
                          <a:srgbClr val="00FF00"/>
                        </a:highligh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ts val="2100"/>
                        </a:lnSpc>
                      </a:pPr>
                      <a:r>
                        <a:rPr lang="zh-CN" altLang="en-US" sz="1600" b="0" dirty="0">
                          <a:effectLst/>
                        </a:rPr>
                        <a:t>以</a:t>
                      </a:r>
                      <a:r>
                        <a:rPr lang="zh-CN" altLang="en-US" sz="1600" b="1" dirty="0">
                          <a:solidFill>
                            <a:srgbClr val="7030A0"/>
                          </a:solidFill>
                          <a:effectLst/>
                        </a:rPr>
                        <a:t>时间为轴</a:t>
                      </a:r>
                      <a:r>
                        <a:rPr lang="zh-CN" altLang="en-US" sz="1600" b="0" dirty="0">
                          <a:effectLst/>
                        </a:rPr>
                        <a:t>，选取童年、少年、青年等不同阶段的</a:t>
                      </a:r>
                      <a:r>
                        <a:rPr lang="zh-CN" altLang="en-US" sz="1600" b="1" dirty="0">
                          <a:solidFill>
                            <a:srgbClr val="7030A0"/>
                          </a:solidFill>
                          <a:effectLst/>
                        </a:rPr>
                        <a:t>标志性事件</a:t>
                      </a:r>
                      <a:endParaRPr lang="zh-CN" altLang="en-US" sz="1600" b="1" dirty="0">
                        <a:solidFill>
                          <a:srgbClr val="7030A0"/>
                        </a:solidFill>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2100"/>
                        </a:lnSpc>
                      </a:pPr>
                      <a:r>
                        <a:rPr lang="zh-CN" altLang="en-US" sz="1600" b="0">
                          <a:effectLst/>
                        </a:rPr>
                        <a:t>童年：用蜡笔临摹卡通画；</a:t>
                      </a:r>
                      <a:br>
                        <a:rPr lang="zh-CN" altLang="en-US" sz="1600" b="0">
                          <a:effectLst/>
                        </a:rPr>
                      </a:br>
                      <a:r>
                        <a:rPr lang="zh-CN" altLang="en-US" sz="1600" b="0">
                          <a:effectLst/>
                        </a:rPr>
                        <a:t>少年：参加美术培训班学习素描；</a:t>
                      </a:r>
                      <a:br>
                        <a:rPr lang="zh-CN" altLang="en-US" sz="1600" b="0">
                          <a:effectLst/>
                        </a:rPr>
                      </a:br>
                      <a:r>
                        <a:rPr lang="zh-CN" altLang="en-US" sz="1600" b="0">
                          <a:effectLst/>
                        </a:rPr>
                        <a:t>青年：在市级绘画比赛中突破创作瓶颈</a:t>
                      </a:r>
                      <a:endParaRPr lang="zh-CN" altLang="en-US" sz="1600" b="0">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2100"/>
                        </a:lnSpc>
                      </a:pPr>
                      <a:r>
                        <a:rPr lang="zh-CN" altLang="en-US" sz="1600" b="0" dirty="0">
                          <a:effectLst/>
                        </a:rPr>
                        <a:t>按阶段展现成长，自然衔接各阶段艺术带来的</a:t>
                      </a:r>
                      <a:r>
                        <a:rPr lang="zh-CN" altLang="en-US" sz="1600" b="1" dirty="0">
                          <a:solidFill>
                            <a:srgbClr val="C00000"/>
                          </a:solidFill>
                          <a:effectLst/>
                        </a:rPr>
                        <a:t>能力提升、性格塑造</a:t>
                      </a:r>
                      <a:r>
                        <a:rPr lang="zh-CN" altLang="en-US" sz="1600" b="0" dirty="0">
                          <a:effectLst/>
                        </a:rPr>
                        <a:t>等影响</a:t>
                      </a:r>
                      <a:endParaRPr lang="zh-CN" altLang="en-US" sz="1600" b="0" dirty="0">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31012">
                <a:tc>
                  <a:txBody>
                    <a:bodyPr/>
                    <a:lstStyle/>
                    <a:p>
                      <a:pPr>
                        <a:lnSpc>
                          <a:spcPts val="2100"/>
                        </a:lnSpc>
                      </a:pPr>
                      <a:r>
                        <a:rPr lang="zh-CN" altLang="en-US" sz="1600" b="1" dirty="0">
                          <a:solidFill>
                            <a:srgbClr val="000000"/>
                          </a:solidFill>
                          <a:effectLst/>
                        </a:rPr>
                        <a:t>融入具体事件与</a:t>
                      </a:r>
                      <a:r>
                        <a:rPr lang="zh-CN" altLang="en-US" sz="1600" b="1" dirty="0">
                          <a:solidFill>
                            <a:srgbClr val="000000"/>
                          </a:solidFill>
                          <a:effectLst/>
                          <a:highlight>
                            <a:srgbClr val="00FF00"/>
                          </a:highlight>
                        </a:rPr>
                        <a:t>细节</a:t>
                      </a:r>
                      <a:endParaRPr lang="zh-CN" altLang="en-US" sz="1600" b="0" dirty="0">
                        <a:effectLst/>
                        <a:highlight>
                          <a:srgbClr val="00FF00"/>
                        </a:highligh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ts val="2100"/>
                        </a:lnSpc>
                      </a:pPr>
                      <a:r>
                        <a:rPr lang="zh-CN" altLang="en-US" sz="1600" b="0" dirty="0">
                          <a:effectLst/>
                        </a:rPr>
                        <a:t>通过动作、场景、感官等</a:t>
                      </a:r>
                      <a:r>
                        <a:rPr lang="zh-CN" altLang="en-US" sz="1600" b="1" dirty="0">
                          <a:solidFill>
                            <a:srgbClr val="7030A0"/>
                          </a:solidFill>
                          <a:effectLst/>
                        </a:rPr>
                        <a:t>细节增强画面感</a:t>
                      </a:r>
                      <a:endParaRPr lang="zh-CN" altLang="en-US" sz="1600" b="1" dirty="0">
                        <a:solidFill>
                          <a:srgbClr val="7030A0"/>
                        </a:solidFill>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2100"/>
                        </a:lnSpc>
                      </a:pPr>
                      <a:r>
                        <a:rPr lang="zh-CN" altLang="en-US" sz="1600" b="0" dirty="0">
                          <a:effectLst/>
                        </a:rPr>
                        <a:t>第一次握水彩笔时指尖打滑；</a:t>
                      </a:r>
                      <a:br>
                        <a:rPr lang="zh-CN" altLang="en-US" sz="1600" b="0" dirty="0">
                          <a:effectLst/>
                        </a:rPr>
                      </a:br>
                      <a:r>
                        <a:rPr lang="zh-CN" altLang="en-US" sz="1600" b="0" dirty="0">
                          <a:effectLst/>
                        </a:rPr>
                        <a:t>老师用铅笔在画纸上示范排线的沙沙声；</a:t>
                      </a:r>
                      <a:br>
                        <a:rPr lang="zh-CN" altLang="en-US" sz="1600" b="0" dirty="0">
                          <a:effectLst/>
                        </a:rPr>
                      </a:br>
                      <a:r>
                        <a:rPr lang="zh-CN" altLang="en-US" sz="1600" b="0" dirty="0">
                          <a:effectLst/>
                        </a:rPr>
                        <a:t>美术馆中某幅油画的厚重颜料触感</a:t>
                      </a:r>
                      <a:endParaRPr lang="zh-CN" altLang="en-US" sz="1600" b="0" dirty="0">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2100"/>
                        </a:lnSpc>
                      </a:pPr>
                      <a:r>
                        <a:rPr lang="zh-CN" altLang="en-US" sz="1600" b="0" dirty="0">
                          <a:effectLst/>
                        </a:rPr>
                        <a:t>细节凸显学习过程的真实感，对应后文艺术培养的</a:t>
                      </a:r>
                      <a:r>
                        <a:rPr lang="zh-CN" altLang="en-US" sz="1600" b="1" dirty="0">
                          <a:solidFill>
                            <a:srgbClr val="C00000"/>
                          </a:solidFill>
                          <a:effectLst/>
                        </a:rPr>
                        <a:t>观察力、专注力等品质</a:t>
                      </a:r>
                      <a:endParaRPr lang="zh-CN" altLang="en-US" sz="1600" b="1" dirty="0">
                        <a:solidFill>
                          <a:srgbClr val="C00000"/>
                        </a:solidFill>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916920">
                <a:tc>
                  <a:txBody>
                    <a:bodyPr/>
                    <a:lstStyle/>
                    <a:p>
                      <a:pPr>
                        <a:lnSpc>
                          <a:spcPts val="2100"/>
                        </a:lnSpc>
                      </a:pPr>
                      <a:r>
                        <a:rPr lang="zh-CN" altLang="en-US" sz="1600" b="1" dirty="0">
                          <a:solidFill>
                            <a:srgbClr val="000000"/>
                          </a:solidFill>
                          <a:effectLst/>
                        </a:rPr>
                        <a:t>强调情感与心理</a:t>
                      </a:r>
                      <a:r>
                        <a:rPr lang="zh-CN" altLang="en-US" sz="1600" b="1" dirty="0">
                          <a:solidFill>
                            <a:srgbClr val="000000"/>
                          </a:solidFill>
                          <a:effectLst/>
                          <a:highlight>
                            <a:srgbClr val="00FF00"/>
                          </a:highlight>
                        </a:rPr>
                        <a:t>变化</a:t>
                      </a:r>
                      <a:endParaRPr lang="zh-CN" altLang="en-US" sz="1600" b="0" dirty="0">
                        <a:effectLst/>
                        <a:highlight>
                          <a:srgbClr val="00FF00"/>
                        </a:highligh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ts val="2100"/>
                        </a:lnSpc>
                      </a:pPr>
                      <a:r>
                        <a:rPr lang="zh-CN" altLang="en-US" sz="1600" b="0" dirty="0">
                          <a:effectLst/>
                        </a:rPr>
                        <a:t>记录好奇、热爱、迷茫、坚定等</a:t>
                      </a:r>
                      <a:r>
                        <a:rPr lang="zh-CN" altLang="en-US" sz="1600" b="1" dirty="0">
                          <a:solidFill>
                            <a:srgbClr val="7030A0"/>
                          </a:solidFill>
                          <a:effectLst/>
                        </a:rPr>
                        <a:t>情感转变</a:t>
                      </a:r>
                      <a:endParaRPr lang="zh-CN" altLang="en-US" sz="1600" b="1" dirty="0">
                        <a:solidFill>
                          <a:srgbClr val="7030A0"/>
                        </a:solidFill>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2100"/>
                        </a:lnSpc>
                      </a:pPr>
                      <a:r>
                        <a:rPr lang="zh-CN" altLang="en-US" sz="1600" b="0">
                          <a:effectLst/>
                        </a:rPr>
                        <a:t>初期因自由创作感到兴奋→长期练习静物画产生倦怠→完成主题创作后重拾热情</a:t>
                      </a:r>
                      <a:endParaRPr lang="zh-CN" altLang="en-US" sz="1600" b="0">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2100"/>
                        </a:lnSpc>
                      </a:pPr>
                      <a:r>
                        <a:rPr lang="zh-CN" altLang="en-US" sz="1600" b="0" dirty="0">
                          <a:effectLst/>
                        </a:rPr>
                        <a:t>情感起伏为后文艺术作为</a:t>
                      </a:r>
                      <a:r>
                        <a:rPr lang="zh-CN" altLang="en-US" sz="1600" b="1" dirty="0">
                          <a:solidFill>
                            <a:srgbClr val="C00000"/>
                          </a:solidFill>
                          <a:effectLst/>
                        </a:rPr>
                        <a:t>情感寄托、精神支柱</a:t>
                      </a:r>
                      <a:r>
                        <a:rPr lang="zh-CN" altLang="en-US" sz="1600" b="0" dirty="0">
                          <a:effectLst/>
                        </a:rPr>
                        <a:t>等影响提供依据</a:t>
                      </a:r>
                      <a:endParaRPr lang="zh-CN" altLang="en-US" sz="1600" b="0" dirty="0">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725954">
                <a:tc>
                  <a:txBody>
                    <a:bodyPr/>
                    <a:lstStyle/>
                    <a:p>
                      <a:pPr>
                        <a:lnSpc>
                          <a:spcPts val="2100"/>
                        </a:lnSpc>
                      </a:pPr>
                      <a:r>
                        <a:rPr lang="zh-CN" altLang="en-US" sz="1600" b="1" dirty="0">
                          <a:solidFill>
                            <a:srgbClr val="000000"/>
                          </a:solidFill>
                          <a:effectLst/>
                        </a:rPr>
                        <a:t>设置 </a:t>
                      </a:r>
                      <a:r>
                        <a:rPr lang="zh-CN" altLang="en-US" sz="1600" b="1" dirty="0">
                          <a:solidFill>
                            <a:srgbClr val="000000"/>
                          </a:solidFill>
                          <a:effectLst/>
                          <a:highlight>
                            <a:srgbClr val="00FF00"/>
                          </a:highlight>
                        </a:rPr>
                        <a:t>“伏笔式”</a:t>
                      </a:r>
                      <a:r>
                        <a:rPr lang="zh-CN" altLang="en-US" sz="1600" b="1" dirty="0">
                          <a:solidFill>
                            <a:srgbClr val="000000"/>
                          </a:solidFill>
                          <a:effectLst/>
                        </a:rPr>
                        <a:t> 情节</a:t>
                      </a:r>
                      <a:endParaRPr lang="zh-CN" altLang="en-US" sz="1600" b="0" dirty="0">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ts val="2100"/>
                        </a:lnSpc>
                      </a:pPr>
                      <a:r>
                        <a:rPr lang="zh-CN" altLang="en-US" sz="1600" b="0" dirty="0">
                          <a:effectLst/>
                        </a:rPr>
                        <a:t>提前安排与后文影响相关的情节</a:t>
                      </a:r>
                      <a:endParaRPr lang="zh-CN" altLang="en-US" sz="1600" b="0" dirty="0">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2100"/>
                        </a:lnSpc>
                      </a:pPr>
                      <a:r>
                        <a:rPr lang="zh-CN" altLang="en-US" sz="1600" b="0" dirty="0">
                          <a:effectLst/>
                        </a:rPr>
                        <a:t>反复修改毕业创作的构图，花费 </a:t>
                      </a:r>
                      <a:r>
                        <a:rPr lang="en-US" altLang="zh-CN" sz="1600" b="0" dirty="0">
                          <a:effectLst/>
                        </a:rPr>
                        <a:t>20 </a:t>
                      </a:r>
                      <a:r>
                        <a:rPr lang="zh-CN" altLang="en-US" sz="1600" b="0" dirty="0">
                          <a:effectLst/>
                        </a:rPr>
                        <a:t>小时调整光影</a:t>
                      </a:r>
                      <a:endParaRPr lang="zh-CN" altLang="en-US" sz="1600" b="0" dirty="0">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2100"/>
                        </a:lnSpc>
                      </a:pPr>
                      <a:r>
                        <a:rPr lang="zh-CN" altLang="en-US" sz="1600" b="0" dirty="0">
                          <a:effectLst/>
                        </a:rPr>
                        <a:t>为后文阐述艺术</a:t>
                      </a:r>
                      <a:r>
                        <a:rPr lang="zh-CN" altLang="en-US" sz="1600" b="1" dirty="0">
                          <a:solidFill>
                            <a:srgbClr val="C00000"/>
                          </a:solidFill>
                          <a:effectLst/>
                        </a:rPr>
                        <a:t>培养耐心、毅力，以及解决问题的思维方式</a:t>
                      </a:r>
                      <a:r>
                        <a:rPr lang="zh-CN" altLang="en-US" sz="1600" b="0" dirty="0">
                          <a:effectLst/>
                        </a:rPr>
                        <a:t>做铺垫</a:t>
                      </a:r>
                      <a:endParaRPr lang="zh-CN" altLang="en-US" sz="1600" b="0" dirty="0">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725954">
                <a:tc>
                  <a:txBody>
                    <a:bodyPr/>
                    <a:lstStyle/>
                    <a:p>
                      <a:pPr>
                        <a:lnSpc>
                          <a:spcPts val="2100"/>
                        </a:lnSpc>
                      </a:pPr>
                      <a:r>
                        <a:rPr lang="zh-CN" altLang="en-US" sz="1600" b="1" dirty="0">
                          <a:solidFill>
                            <a:srgbClr val="000000"/>
                          </a:solidFill>
                          <a:effectLst/>
                        </a:rPr>
                        <a:t>突出关键</a:t>
                      </a:r>
                      <a:r>
                        <a:rPr lang="zh-CN" altLang="en-US" sz="1600" b="1" dirty="0">
                          <a:solidFill>
                            <a:srgbClr val="000000"/>
                          </a:solidFill>
                          <a:effectLst/>
                          <a:highlight>
                            <a:srgbClr val="00FF00"/>
                          </a:highlight>
                        </a:rPr>
                        <a:t>人物与环境影响</a:t>
                      </a:r>
                      <a:endParaRPr lang="zh-CN" altLang="en-US" sz="1600" b="0" dirty="0">
                        <a:effectLst/>
                        <a:highlight>
                          <a:srgbClr val="00FF00"/>
                        </a:highligh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ts val="2100"/>
                        </a:lnSpc>
                      </a:pPr>
                      <a:r>
                        <a:rPr lang="zh-CN" altLang="en-US" sz="1600" b="0">
                          <a:effectLst/>
                        </a:rPr>
                        <a:t>加入老师指导、家人支持或环境熏陶等内容</a:t>
                      </a:r>
                      <a:endParaRPr lang="zh-CN" altLang="en-US" sz="1600" b="0">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2100"/>
                        </a:lnSpc>
                      </a:pPr>
                      <a:r>
                        <a:rPr lang="zh-CN" altLang="en-US" sz="1600" b="0" dirty="0">
                          <a:effectLst/>
                        </a:rPr>
                        <a:t>爷爷赠送的第一套画笔；</a:t>
                      </a:r>
                      <a:br>
                        <a:rPr lang="zh-CN" altLang="en-US" sz="1600" b="0" dirty="0">
                          <a:effectLst/>
                        </a:rPr>
                      </a:br>
                      <a:r>
                        <a:rPr lang="zh-CN" altLang="en-US" sz="1600" b="0" dirty="0">
                          <a:effectLst/>
                        </a:rPr>
                        <a:t>美术老师鼓励尝试抽象画风格</a:t>
                      </a:r>
                      <a:endParaRPr lang="zh-CN" altLang="en-US" sz="1600" b="0" dirty="0">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2100"/>
                        </a:lnSpc>
                      </a:pPr>
                      <a:r>
                        <a:rPr lang="zh-CN" altLang="en-US" sz="1600" b="0" dirty="0">
                          <a:effectLst/>
                        </a:rPr>
                        <a:t>体现外部因素的作用，自然过渡到</a:t>
                      </a:r>
                      <a:r>
                        <a:rPr lang="zh-CN" altLang="en-US" sz="1600" b="1" dirty="0">
                          <a:solidFill>
                            <a:srgbClr val="C00000"/>
                          </a:solidFill>
                          <a:effectLst/>
                        </a:rPr>
                        <a:t>艺术对人际关系、审美观念的影响</a:t>
                      </a:r>
                      <a:endParaRPr lang="zh-CN" altLang="en-US" sz="1600" b="1" dirty="0">
                        <a:solidFill>
                          <a:srgbClr val="C00000"/>
                        </a:solidFill>
                        <a:effectLst/>
                      </a:endParaRPr>
                    </a:p>
                  </a:txBody>
                  <a:tcPr marL="52637" marR="52637" marT="35091" marB="35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60124" y="3066252"/>
            <a:ext cx="11471751" cy="3148383"/>
          </a:xfrm>
          <a:solidFill>
            <a:schemeClr val="accent5">
              <a:lumMod val="20000"/>
              <a:lumOff val="80000"/>
            </a:schemeClr>
          </a:solidFill>
        </p:spPr>
        <p:txBody>
          <a:bodyPr>
            <a:normAutofit/>
          </a:bodyPr>
          <a:lstStyle/>
          <a:p>
            <a:r>
              <a:rPr lang="en-US" altLang="zh-CN" dirty="0">
                <a:solidFill>
                  <a:srgbClr val="C00000"/>
                </a:solidFill>
              </a:rPr>
              <a:t>In primary school, </a:t>
            </a:r>
            <a:r>
              <a:rPr lang="en-US" altLang="zh-CN" dirty="0"/>
              <a:t>I joined the calligraphy club and started practicing basic regular script with a brush</a:t>
            </a:r>
            <a:r>
              <a:rPr lang="en-US" altLang="zh-CN" dirty="0">
                <a:solidFill>
                  <a:srgbClr val="C00000"/>
                </a:solidFill>
              </a:rPr>
              <a:t>. At first, </a:t>
            </a:r>
            <a:r>
              <a:rPr lang="en-US" altLang="zh-CN" dirty="0"/>
              <a:t>my hand shook a lot. In junior high, I took part in a city - level calligraphy competition. But my work had problems, like uneven strokes and bad structure. </a:t>
            </a:r>
            <a:r>
              <a:rPr lang="en-US" altLang="zh-CN" dirty="0">
                <a:solidFill>
                  <a:srgbClr val="C00000"/>
                </a:solidFill>
              </a:rPr>
              <a:t>In senior high</a:t>
            </a:r>
            <a:r>
              <a:rPr lang="en-US" altLang="zh-CN" dirty="0"/>
              <a:t>, after years of practice—spending hours each day on every stroke—I won an award in a provincial competition, breaking through my creative block.</a:t>
            </a:r>
            <a:endParaRPr lang="en-US" altLang="zh-CN" dirty="0"/>
          </a:p>
        </p:txBody>
      </p:sp>
      <p:sp>
        <p:nvSpPr>
          <p:cNvPr id="5" name="文本框 4"/>
          <p:cNvSpPr txBox="1"/>
          <p:nvPr/>
        </p:nvSpPr>
        <p:spPr>
          <a:xfrm>
            <a:off x="284722" y="84869"/>
            <a:ext cx="11492968" cy="2431435"/>
          </a:xfrm>
          <a:prstGeom prst="rect">
            <a:avLst/>
          </a:prstGeom>
          <a:solidFill>
            <a:schemeClr val="accent3">
              <a:lumMod val="20000"/>
              <a:lumOff val="80000"/>
            </a:schemeClr>
          </a:solidFill>
        </p:spPr>
        <p:txBody>
          <a:bodyPr wrap="square">
            <a:spAutoFit/>
          </a:bodyPr>
          <a:lstStyle/>
          <a:p>
            <a:r>
              <a:rPr lang="en-US" altLang="zh-CN" sz="2400" b="1" dirty="0">
                <a:highlight>
                  <a:srgbClr val="00FF00"/>
                </a:highlight>
              </a:rPr>
              <a:t>Connecting Key Nodes by Timeline</a:t>
            </a:r>
            <a:r>
              <a:rPr lang="zh-CN" altLang="en-US" sz="2400" b="1" dirty="0">
                <a:highlight>
                  <a:srgbClr val="00FF00"/>
                </a:highlight>
              </a:rPr>
              <a:t>（按时间线串联关键节点）</a:t>
            </a:r>
            <a:endParaRPr lang="en-US" altLang="zh-CN" dirty="0"/>
          </a:p>
          <a:p>
            <a:r>
              <a:rPr lang="zh-CN" altLang="en-US" sz="3200" dirty="0"/>
              <a:t>小学时，我加入书法社团，开始用毛笔练习基础楷书，一开始手抖得厉害。初中时，我参加市级书法比赛，可作品有问题，比如笔画不匀、结构不好。高中时，经过多年练习 </a:t>
            </a:r>
            <a:r>
              <a:rPr lang="en-US" altLang="zh-CN" sz="3200" dirty="0"/>
              <a:t>—— </a:t>
            </a:r>
            <a:r>
              <a:rPr lang="zh-CN" altLang="en-US" sz="3200" dirty="0"/>
              <a:t>每天花几小时练每一笔 </a:t>
            </a:r>
            <a:r>
              <a:rPr lang="en-US" altLang="zh-CN" sz="3200" dirty="0"/>
              <a:t>—— </a:t>
            </a:r>
            <a:r>
              <a:rPr lang="zh-CN" altLang="en-US" sz="3200" dirty="0"/>
              <a:t>我在省级比赛获奖，突破了创作瓶颈。</a:t>
            </a:r>
            <a:endParaRPr lang="zh-CN" altLang="en-US" sz="3200"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353">
      <a:dk1>
        <a:sysClr val="windowText" lastClr="000000"/>
      </a:dk1>
      <a:lt1>
        <a:sysClr val="window" lastClr="FFFFFF"/>
      </a:lt1>
      <a:dk2>
        <a:srgbClr val="34833F"/>
      </a:dk2>
      <a:lt2>
        <a:srgbClr val="E7E6E6"/>
      </a:lt2>
      <a:accent1>
        <a:srgbClr val="34833F"/>
      </a:accent1>
      <a:accent2>
        <a:srgbClr val="D24977"/>
      </a:accent2>
      <a:accent3>
        <a:srgbClr val="34833F"/>
      </a:accent3>
      <a:accent4>
        <a:srgbClr val="D24977"/>
      </a:accent4>
      <a:accent5>
        <a:srgbClr val="34833F"/>
      </a:accent5>
      <a:accent6>
        <a:srgbClr val="D24977"/>
      </a:accent6>
      <a:hlink>
        <a:srgbClr val="34833F"/>
      </a:hlink>
      <a:folHlink>
        <a:srgbClr val="D24977"/>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11109</Words>
  <Application>WPS 演示</Application>
  <PresentationFormat>宽屏</PresentationFormat>
  <Paragraphs>256</Paragraphs>
  <Slides>22</Slides>
  <Notes>2</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22</vt:i4>
      </vt:variant>
    </vt:vector>
  </HeadingPairs>
  <TitlesOfParts>
    <vt:vector size="43" baseType="lpstr">
      <vt:lpstr>Arial</vt:lpstr>
      <vt:lpstr>宋体</vt:lpstr>
      <vt:lpstr>Wingdings</vt:lpstr>
      <vt:lpstr>Calibri Light</vt:lpstr>
      <vt:lpstr>Calibri</vt:lpstr>
      <vt:lpstr>方正兰亭准黑_GBK</vt:lpstr>
      <vt:lpstr>仿宋</vt:lpstr>
      <vt:lpstr>华文行楷</vt:lpstr>
      <vt:lpstr>Calibri</vt:lpstr>
      <vt:lpstr>等线 Light</vt:lpstr>
      <vt:lpstr>等线</vt:lpstr>
      <vt:lpstr>微软雅黑</vt:lpstr>
      <vt:lpstr>Times New Roman</vt:lpstr>
      <vt:lpstr>Calibri Light</vt:lpstr>
      <vt:lpstr>黑体</vt:lpstr>
      <vt:lpstr>Arial Unicode MS</vt:lpstr>
      <vt:lpstr>HelveticaNeue</vt:lpstr>
      <vt:lpstr>华文新魏</vt:lpstr>
      <vt:lpstr>Segoe Print</vt:lpstr>
      <vt:lpstr>Office 主题​​</vt:lpstr>
      <vt:lpstr>Office Theme</vt:lpstr>
      <vt:lpstr>PowerPoint 演示文稿</vt:lpstr>
      <vt:lpstr>PowerPoint 演示文稿</vt:lpstr>
      <vt:lpstr>5步审题法+要点的自然衔接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下水作文</vt:lpstr>
      <vt:lpstr>参考范文</vt:lpstr>
      <vt:lpstr>同类型拓展1</vt:lpstr>
      <vt:lpstr>参考范文</vt:lpstr>
      <vt:lpstr>同类型拓展2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艳 刘</dc:creator>
  <cp:lastModifiedBy>Administrator</cp:lastModifiedBy>
  <cp:revision>12</cp:revision>
  <dcterms:created xsi:type="dcterms:W3CDTF">2025-06-24T11:53:00Z</dcterms:created>
  <dcterms:modified xsi:type="dcterms:W3CDTF">2025-06-26T02:26:24Z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