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3"/>
  </p:sldMasterIdLst>
  <p:notesMasterIdLst>
    <p:notesMasterId r:id="rId7"/>
  </p:notesMasterIdLst>
  <p:handoutMasterIdLst>
    <p:handoutMasterId r:id="rId39"/>
  </p:handoutMasterIdLst>
  <p:sldIdLst>
    <p:sldId id="736" r:id="rId4"/>
    <p:sldId id="285" r:id="rId5"/>
    <p:sldId id="704" r:id="rId6"/>
    <p:sldId id="277" r:id="rId8"/>
    <p:sldId id="292" r:id="rId9"/>
    <p:sldId id="697" r:id="rId10"/>
    <p:sldId id="698" r:id="rId11"/>
    <p:sldId id="287" r:id="rId12"/>
    <p:sldId id="293" r:id="rId13"/>
    <p:sldId id="699" r:id="rId14"/>
    <p:sldId id="288" r:id="rId15"/>
    <p:sldId id="294" r:id="rId16"/>
    <p:sldId id="700" r:id="rId17"/>
    <p:sldId id="289" r:id="rId18"/>
    <p:sldId id="689" r:id="rId19"/>
    <p:sldId id="701" r:id="rId20"/>
    <p:sldId id="290" r:id="rId21"/>
    <p:sldId id="299" r:id="rId22"/>
    <p:sldId id="300" r:id="rId23"/>
    <p:sldId id="693" r:id="rId24"/>
    <p:sldId id="694" r:id="rId25"/>
    <p:sldId id="695" r:id="rId26"/>
    <p:sldId id="696" r:id="rId27"/>
    <p:sldId id="702" r:id="rId28"/>
    <p:sldId id="297" r:id="rId29"/>
    <p:sldId id="296" r:id="rId30"/>
    <p:sldId id="286" r:id="rId31"/>
    <p:sldId id="703" r:id="rId32"/>
    <p:sldId id="298" r:id="rId33"/>
    <p:sldId id="301" r:id="rId34"/>
    <p:sldId id="691" r:id="rId35"/>
    <p:sldId id="690" r:id="rId36"/>
    <p:sldId id="692" r:id="rId37"/>
    <p:sldId id="278" r:id="rId38"/>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F2EB"/>
    <a:srgbClr val="339933"/>
    <a:srgbClr val="899EA3"/>
    <a:srgbClr val="334857"/>
    <a:srgbClr val="2D4256"/>
    <a:srgbClr val="E7E7E7"/>
    <a:srgbClr val="E4E4E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27" autoAdjust="0"/>
    <p:restoredTop sz="95317" autoAdjust="0"/>
  </p:normalViewPr>
  <p:slideViewPr>
    <p:cSldViewPr snapToGrid="0">
      <p:cViewPr varScale="1">
        <p:scale>
          <a:sx n="78" d="100"/>
          <a:sy n="78" d="100"/>
        </p:scale>
        <p:origin x="230" y="-29"/>
      </p:cViewPr>
      <p:guideLst>
        <p:guide orient="horz" pos="2158"/>
        <p:guide pos="3839"/>
        <p:guide pos="370"/>
        <p:guide pos="7310"/>
        <p:guide orient="horz" pos="368"/>
        <p:guide orient="horz" pos="3919"/>
      </p:guideLst>
    </p:cSldViewPr>
  </p:slideViewPr>
  <p:outlineViewPr>
    <p:cViewPr>
      <p:scale>
        <a:sx n="33" d="100"/>
        <a:sy n="33" d="100"/>
      </p:scale>
      <p:origin x="0" y="-756"/>
    </p:cViewPr>
  </p:outlineViewPr>
  <p:notesTextViewPr>
    <p:cViewPr>
      <p:scale>
        <a:sx n="1" d="1"/>
        <a:sy n="1" d="1"/>
      </p:scale>
      <p:origin x="0" y="0"/>
    </p:cViewPr>
  </p:notesTextViewPr>
  <p:sorterViewPr>
    <p:cViewPr>
      <p:scale>
        <a:sx n="50" d="100"/>
        <a:sy n="50" d="100"/>
      </p:scale>
      <p:origin x="0" y="0"/>
    </p:cViewPr>
  </p:sorterViewPr>
  <p:notesViewPr>
    <p:cSldViewPr snapToGrid="0" showGuides="1">
      <p:cViewPr varScale="1">
        <p:scale>
          <a:sx n="67" d="100"/>
          <a:sy n="67" d="100"/>
        </p:scale>
        <p:origin x="2454" y="84"/>
      </p:cViewPr>
      <p:guideLst>
        <p:guide orient="horz" pos="2878"/>
        <p:guide pos="2160"/>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1.xml"/><Relationship Id="rId39" Type="http://schemas.openxmlformats.org/officeDocument/2006/relationships/handoutMaster" Target="handoutMasters/handoutMaster1.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7E3B57-9C24-475C-AB92-BF781660E13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83AC6A-9B52-4205-AD2B-9F673B1FF12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5B83AC6A-9B52-4205-AD2B-9F673B1FF120}"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81AFA6A3-E9DE-4916-9DBC-479D295F4C0C}"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34B3792C-6A73-4553-9A1D-B29C5D34C6A9}"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2943628" y="2522373"/>
            <a:ext cx="6312131" cy="1384995"/>
          </a:xfrm>
          <a:prstGeom prst="rect">
            <a:avLst/>
          </a:prstGeom>
        </p:spPr>
        <p:txBody>
          <a:bodyPr wrap="square">
            <a:spAutoFit/>
          </a:bodyPr>
          <a:lstStyle/>
          <a:p>
            <a:pPr algn="ctr">
              <a:lnSpc>
                <a:spcPct val="200000"/>
              </a:lnSpc>
            </a:pPr>
            <a:r>
              <a:rPr lang="zh-CN" altLang="en-US"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感谢您下载包图网平台上提供的</a:t>
            </a:r>
            <a:r>
              <a:rPr lang="en-US" altLang="zh-CN"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PPT</a:t>
            </a:r>
            <a:r>
              <a:rPr lang="zh-CN" altLang="en-US"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rPr>
              <a:t>作品，为了您和包图网以及原创作者的利益，请勿复制、传播、销售，否则将承担法律责任！包图网将对作品进行维权，按照传播下载次数进行十倍的索取赔偿！</a:t>
            </a:r>
            <a:endParaRPr lang="en-US" altLang="zh-CN" sz="1400" b="1" dirty="0">
              <a:solidFill>
                <a:schemeClr val="accent1">
                  <a:lumMod val="50000"/>
                  <a:alpha val="0"/>
                </a:schemeClr>
              </a:solidFill>
              <a:latin typeface="Auraka方黑檀" panose="02020700000000000000" pitchFamily="18" charset="-128"/>
              <a:ea typeface="Auraka方黑檀" panose="02020700000000000000" pitchFamily="18" charset="-128"/>
              <a:sym typeface="逐浪细阁体" panose="03000509000000000000" pitchFamily="65" charset="-122"/>
            </a:endParaRPr>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jpeg"/><Relationship Id="rId2" Type="http://schemas.openxmlformats.org/officeDocument/2006/relationships/image" Target="../media/image12.png"/><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png"/><Relationship Id="rId1"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image" Target="../media/image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0" y="428178"/>
            <a:ext cx="12145770" cy="6186309"/>
          </a:xfrm>
          <a:prstGeom prst="rect">
            <a:avLst/>
          </a:prstGeom>
          <a:noFill/>
        </p:spPr>
        <p:txBody>
          <a:bodyPr wrap="square">
            <a:spAutoFit/>
          </a:bodyPr>
          <a:lstStyle/>
          <a:p>
            <a:pPr marL="342900" indent="-342900">
              <a:buAutoNum type="arabicPeriod"/>
            </a:pPr>
            <a:r>
              <a:rPr lang="en-US" altLang="zh-CN" sz="2200" b="1" i="1" kern="100" dirty="0">
                <a:latin typeface="Calibri" panose="020F0502020204030204" pitchFamily="34" charset="0"/>
                <a:cs typeface="Calibri" panose="020F0502020204030204" pitchFamily="34" charset="0"/>
              </a:rPr>
              <a:t>_________(inspire) by videos he watched online, </a:t>
            </a:r>
            <a:r>
              <a:rPr lang="en-US" altLang="zh-CN" sz="2200" b="1" i="1" kern="100" dirty="0" err="1">
                <a:latin typeface="Calibri" panose="020F0502020204030204" pitchFamily="34" charset="0"/>
                <a:cs typeface="Calibri" panose="020F0502020204030204" pitchFamily="34" charset="0"/>
              </a:rPr>
              <a:t>Rathee</a:t>
            </a:r>
            <a:r>
              <a:rPr lang="en-US" altLang="zh-CN" sz="2200" b="1" i="1" kern="100" dirty="0">
                <a:latin typeface="Calibri" panose="020F0502020204030204" pitchFamily="34" charset="0"/>
                <a:cs typeface="Calibri" panose="020F0502020204030204" pitchFamily="34" charset="0"/>
              </a:rPr>
              <a:t>, now 28, started a travel vlog.</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err="1">
                <a:latin typeface="Calibri" panose="020F0502020204030204" pitchFamily="34" charset="0"/>
                <a:cs typeface="Calibri" panose="020F0502020204030204" pitchFamily="34" charset="0"/>
              </a:rPr>
              <a:t>Rathee</a:t>
            </a:r>
            <a:r>
              <a:rPr lang="en-US" altLang="zh-CN" sz="2200" b="1" i="1" kern="100" dirty="0">
                <a:latin typeface="Calibri" panose="020F0502020204030204" pitchFamily="34" charset="0"/>
                <a:cs typeface="Calibri" panose="020F0502020204030204" pitchFamily="34" charset="0"/>
              </a:rPr>
              <a:t>, ______ grew up in a small northern Indian town, became ____he calls a “YouTube educator”, ________(make) videos in Hindi that fact-check topics that are trending on Indian social media. </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err="1">
                <a:latin typeface="Calibri" panose="020F0502020204030204" pitchFamily="34" charset="0"/>
                <a:cs typeface="Calibri" panose="020F0502020204030204" pitchFamily="34" charset="0"/>
              </a:rPr>
              <a:t>Rathee’s</a:t>
            </a:r>
            <a:r>
              <a:rPr lang="en-US" altLang="zh-CN" sz="2200" b="1" i="1" kern="100" dirty="0">
                <a:latin typeface="Calibri" panose="020F0502020204030204" pitchFamily="34" charset="0"/>
                <a:cs typeface="Calibri" panose="020F0502020204030204" pitchFamily="34" charset="0"/>
              </a:rPr>
              <a:t> work is __________(incredible) popular— he’s accumulated nearly 13 million__________ (subscribe), making his YouTube channel one of the most-viewed in the country. </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When a film called The Kerala Story began </a:t>
            </a:r>
            <a:r>
              <a:rPr lang="en-US" altLang="zh-CN" sz="2200" b="1" i="1" kern="100" dirty="0">
                <a:highlight>
                  <a:srgbClr val="FFFF00"/>
                </a:highlight>
                <a:latin typeface="Calibri" panose="020F0502020204030204" pitchFamily="34" charset="0"/>
                <a:cs typeface="Calibri" panose="020F0502020204030204" pitchFamily="34" charset="0"/>
              </a:rPr>
              <a:t>making waves </a:t>
            </a:r>
            <a:r>
              <a:rPr lang="en-US" altLang="zh-CN" sz="2200" b="1" i="1" kern="100" dirty="0">
                <a:latin typeface="Calibri" panose="020F0502020204030204" pitchFamily="34" charset="0"/>
                <a:cs typeface="Calibri" panose="020F0502020204030204" pitchFamily="34" charset="0"/>
              </a:rPr>
              <a:t>in May, </a:t>
            </a:r>
            <a:r>
              <a:rPr lang="en-US" altLang="zh-CN" sz="2200" b="1" i="1" kern="100" dirty="0" err="1">
                <a:latin typeface="Calibri" panose="020F0502020204030204" pitchFamily="34" charset="0"/>
                <a:cs typeface="Calibri" panose="020F0502020204030204" pitchFamily="34" charset="0"/>
              </a:rPr>
              <a:t>Rathee</a:t>
            </a:r>
            <a:r>
              <a:rPr lang="en-US" altLang="zh-CN" sz="2200" b="1" i="1" kern="100" dirty="0">
                <a:latin typeface="Calibri" panose="020F0502020204030204" pitchFamily="34" charset="0"/>
                <a:cs typeface="Calibri" panose="020F0502020204030204" pitchFamily="34" charset="0"/>
              </a:rPr>
              <a:t> made a 23-minute video _________ he argued that the film promoted a false theory. </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Though </a:t>
            </a:r>
            <a:r>
              <a:rPr lang="en-US" altLang="zh-CN" sz="2200" b="1" i="1" kern="100" dirty="0" err="1">
                <a:latin typeface="Calibri" panose="020F0502020204030204" pitchFamily="34" charset="0"/>
                <a:cs typeface="Calibri" panose="020F0502020204030204" pitchFamily="34" charset="0"/>
              </a:rPr>
              <a:t>Rathee</a:t>
            </a:r>
            <a:r>
              <a:rPr lang="en-US" altLang="zh-CN" sz="2200" b="1" i="1" kern="100" dirty="0">
                <a:latin typeface="Calibri" panose="020F0502020204030204" pitchFamily="34" charset="0"/>
                <a:cs typeface="Calibri" panose="020F0502020204030204" pitchFamily="34" charset="0"/>
              </a:rPr>
              <a:t> used the government’s data and international sources to make his </a:t>
            </a:r>
            <a:r>
              <a:rPr lang="en-US" altLang="zh-CN" sz="2200" b="1" i="1" kern="100" dirty="0">
                <a:highlight>
                  <a:srgbClr val="FFFF00"/>
                </a:highlight>
                <a:latin typeface="Calibri" panose="020F0502020204030204" pitchFamily="34" charset="0"/>
                <a:cs typeface="Calibri" panose="020F0502020204030204" pitchFamily="34" charset="0"/>
              </a:rPr>
              <a:t>counterclaim</a:t>
            </a:r>
            <a:r>
              <a:rPr lang="en-US" altLang="zh-CN" sz="2200" b="1" i="1" kern="100" dirty="0">
                <a:latin typeface="Calibri" panose="020F0502020204030204" pitchFamily="34" charset="0"/>
                <a:cs typeface="Calibri" panose="020F0502020204030204" pitchFamily="34" charset="0"/>
              </a:rPr>
              <a:t>, his fact-checking </a:t>
            </a:r>
            <a:r>
              <a:rPr lang="en-US" altLang="zh-CN" sz="2200" b="1" i="1" kern="100" dirty="0">
                <a:highlight>
                  <a:srgbClr val="00FF00"/>
                </a:highlight>
                <a:latin typeface="Calibri" panose="020F0502020204030204" pitchFamily="34" charset="0"/>
                <a:cs typeface="Calibri" panose="020F0502020204030204" pitchFamily="34" charset="0"/>
              </a:rPr>
              <a:t>led to </a:t>
            </a:r>
            <a:r>
              <a:rPr lang="en-US" altLang="zh-CN" sz="2200" b="1" i="1" kern="100" dirty="0">
                <a:latin typeface="Calibri" panose="020F0502020204030204" pitchFamily="34" charset="0"/>
                <a:cs typeface="Calibri" panose="020F0502020204030204" pitchFamily="34" charset="0"/>
              </a:rPr>
              <a:t>consequences, including threats _______(send) to his family.            </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_________ the risks, </a:t>
            </a:r>
            <a:r>
              <a:rPr lang="en-US" altLang="zh-CN" sz="2200" b="1" i="1" kern="100" dirty="0" err="1">
                <a:latin typeface="Calibri" panose="020F0502020204030204" pitchFamily="34" charset="0"/>
                <a:cs typeface="Calibri" panose="020F0502020204030204" pitchFamily="34" charset="0"/>
              </a:rPr>
              <a:t>Rathee</a:t>
            </a:r>
            <a:r>
              <a:rPr lang="en-US" altLang="zh-CN" sz="2200" b="1" i="1" kern="100" dirty="0">
                <a:latin typeface="Calibri" panose="020F0502020204030204" pitchFamily="34" charset="0"/>
                <a:cs typeface="Calibri" panose="020F0502020204030204" pitchFamily="34" charset="0"/>
              </a:rPr>
              <a:t> remains calm. </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I hope they teach people ___________(tolerate), coexistence, and accepting each other’s opinions, </a:t>
            </a:r>
            <a:r>
              <a:rPr lang="en-US" altLang="zh-CN" sz="2200" b="1" i="1" kern="100" dirty="0">
                <a:highlight>
                  <a:srgbClr val="00FFFF"/>
                </a:highlight>
                <a:latin typeface="Calibri" panose="020F0502020204030204" pitchFamily="34" charset="0"/>
                <a:cs typeface="Calibri" panose="020F0502020204030204" pitchFamily="34" charset="0"/>
              </a:rPr>
              <a:t>values</a:t>
            </a:r>
            <a:r>
              <a:rPr lang="en-US" altLang="zh-CN" sz="2200" b="1" i="1" kern="100" dirty="0">
                <a:latin typeface="Calibri" panose="020F0502020204030204" pitchFamily="34" charset="0"/>
                <a:cs typeface="Calibri" panose="020F0502020204030204" pitchFamily="34" charset="0"/>
              </a:rPr>
              <a:t> that I myself really </a:t>
            </a:r>
            <a:r>
              <a:rPr lang="en-US" altLang="zh-CN" sz="2200" b="1" i="1" kern="100" dirty="0">
                <a:highlight>
                  <a:srgbClr val="00FFFF"/>
                </a:highlight>
                <a:latin typeface="Calibri" panose="020F0502020204030204" pitchFamily="34" charset="0"/>
                <a:cs typeface="Calibri" panose="020F0502020204030204" pitchFamily="34" charset="0"/>
              </a:rPr>
              <a:t>value</a:t>
            </a:r>
            <a:r>
              <a:rPr lang="en-US" altLang="zh-CN" sz="2200" b="1" i="1" kern="100" dirty="0">
                <a:latin typeface="Calibri" panose="020F0502020204030204" pitchFamily="34" charset="0"/>
                <a:cs typeface="Calibri" panose="020F0502020204030204" pitchFamily="34" charset="0"/>
              </a:rPr>
              <a:t>.</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They blindly subscribed ____ vlogs.</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They were addicted ____ online videos.</a:t>
            </a:r>
            <a:endParaRPr lang="en-US" altLang="zh-CN" sz="2200" b="1" i="1" kern="100" dirty="0">
              <a:latin typeface="Calibri" panose="020F0502020204030204" pitchFamily="34" charset="0"/>
              <a:cs typeface="Calibri" panose="020F0502020204030204" pitchFamily="34" charset="0"/>
            </a:endParaRPr>
          </a:p>
          <a:p>
            <a:pPr marL="342900" indent="-342900">
              <a:buAutoNum type="arabicPeriod"/>
            </a:pPr>
            <a:r>
              <a:rPr lang="en-US" altLang="zh-CN" sz="2200" b="1" i="1" kern="100" dirty="0">
                <a:latin typeface="Calibri" panose="020F0502020204030204" pitchFamily="34" charset="0"/>
                <a:cs typeface="Calibri" panose="020F0502020204030204" pitchFamily="34" charset="0"/>
              </a:rPr>
              <a:t>They had limited access ____ the Internet.</a:t>
            </a:r>
            <a:endParaRPr lang="en-US" altLang="zh-CN" sz="2200" b="1" i="1" kern="1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n"/>
            </a:pPr>
            <a:r>
              <a:rPr lang="en-US" altLang="zh-CN" sz="2200" b="1" i="1" kern="100" dirty="0">
                <a:highlight>
                  <a:srgbClr val="FF00FF"/>
                </a:highlight>
                <a:latin typeface="Calibri" panose="020F0502020204030204" pitchFamily="34" charset="0"/>
                <a:cs typeface="Calibri" panose="020F0502020204030204" pitchFamily="34" charset="0"/>
              </a:rPr>
              <a:t>subscribe to</a:t>
            </a:r>
            <a:endParaRPr lang="en-US" altLang="zh-CN" sz="2200" b="1" i="1" kern="100" dirty="0">
              <a:highlight>
                <a:srgbClr val="FF00FF"/>
              </a:highlight>
              <a:latin typeface="Calibri" panose="020F0502020204030204" pitchFamily="34" charset="0"/>
              <a:cs typeface="Calibri" panose="020F0502020204030204" pitchFamily="34" charset="0"/>
            </a:endParaRPr>
          </a:p>
          <a:p>
            <a:r>
              <a:rPr lang="en-US" altLang="zh-CN" sz="2200" b="1" i="1" kern="100" dirty="0">
                <a:latin typeface="Calibri" panose="020F0502020204030204" pitchFamily="34" charset="0"/>
                <a:cs typeface="Calibri" panose="020F0502020204030204" pitchFamily="34" charset="0"/>
              </a:rPr>
              <a:t> I've personally never </a:t>
            </a:r>
            <a:r>
              <a:rPr lang="en-US" altLang="zh-CN" sz="2200" b="1" i="1" u="sng" kern="100" dirty="0">
                <a:solidFill>
                  <a:srgbClr val="FF0000"/>
                </a:solidFill>
                <a:latin typeface="Calibri" panose="020F0502020204030204" pitchFamily="34" charset="0"/>
                <a:cs typeface="Calibri" panose="020F0502020204030204" pitchFamily="34" charset="0"/>
              </a:rPr>
              <a:t>subscribed to</a:t>
            </a:r>
            <a:r>
              <a:rPr lang="en-US" altLang="zh-CN" sz="2200" b="1" i="1" kern="100" dirty="0">
                <a:solidFill>
                  <a:srgbClr val="FF0000"/>
                </a:solidFill>
                <a:latin typeface="Calibri" panose="020F0502020204030204" pitchFamily="34" charset="0"/>
                <a:cs typeface="Calibri" panose="020F0502020204030204" pitchFamily="34" charset="0"/>
              </a:rPr>
              <a:t> </a:t>
            </a:r>
            <a:r>
              <a:rPr lang="en-US" altLang="zh-CN" sz="2200" b="1" i="1" kern="100" dirty="0">
                <a:latin typeface="Calibri" panose="020F0502020204030204" pitchFamily="34" charset="0"/>
                <a:cs typeface="Calibri" panose="020F0502020204030204" pitchFamily="34" charset="0"/>
              </a:rPr>
              <a:t>the view.</a:t>
            </a:r>
            <a:endParaRPr lang="en-US" altLang="zh-CN" sz="2200" b="1" i="1" kern="100" dirty="0">
              <a:latin typeface="Calibri" panose="020F0502020204030204" pitchFamily="34" charset="0"/>
              <a:cs typeface="Calibri" panose="020F0502020204030204" pitchFamily="34" charset="0"/>
            </a:endParaRPr>
          </a:p>
          <a:p>
            <a:r>
              <a:rPr lang="en-US" altLang="zh-CN" sz="2200" b="1" i="1" kern="100" dirty="0">
                <a:latin typeface="Calibri" panose="020F0502020204030204" pitchFamily="34" charset="0"/>
                <a:cs typeface="Calibri" panose="020F0502020204030204" pitchFamily="34" charset="0"/>
              </a:rPr>
              <a:t>He </a:t>
            </a:r>
            <a:r>
              <a:rPr lang="en-US" altLang="zh-CN" sz="2200" b="1" i="1" u="sng" kern="100" dirty="0">
                <a:solidFill>
                  <a:srgbClr val="FF0000"/>
                </a:solidFill>
                <a:latin typeface="Calibri" panose="020F0502020204030204" pitchFamily="34" charset="0"/>
                <a:cs typeface="Calibri" panose="020F0502020204030204" pitchFamily="34" charset="0"/>
              </a:rPr>
              <a:t>subscribes</a:t>
            </a:r>
            <a:r>
              <a:rPr lang="en-US" altLang="zh-CN" sz="2200" b="1" i="1" kern="100" dirty="0">
                <a:latin typeface="Calibri" panose="020F0502020204030204" pitchFamily="34" charset="0"/>
                <a:cs typeface="Calibri" panose="020F0502020204030204" pitchFamily="34" charset="0"/>
              </a:rPr>
              <a:t> regularly </a:t>
            </a:r>
            <a:r>
              <a:rPr lang="en-US" altLang="zh-CN" sz="2200" b="1" i="1" u="sng" kern="100" dirty="0">
                <a:solidFill>
                  <a:srgbClr val="FF0000"/>
                </a:solidFill>
                <a:latin typeface="Calibri" panose="020F0502020204030204" pitchFamily="34" charset="0"/>
                <a:cs typeface="Calibri" panose="020F0502020204030204" pitchFamily="34" charset="0"/>
              </a:rPr>
              <a:t>to</a:t>
            </a:r>
            <a:r>
              <a:rPr lang="en-US" altLang="zh-CN" sz="2200" b="1" i="1" kern="100" dirty="0">
                <a:latin typeface="Calibri" panose="020F0502020204030204" pitchFamily="34" charset="0"/>
                <a:cs typeface="Calibri" panose="020F0502020204030204" pitchFamily="34" charset="0"/>
              </a:rPr>
              <a:t> the charity.</a:t>
            </a:r>
            <a:endParaRPr lang="en-US" altLang="zh-CN" sz="2200" b="1" i="1" kern="100" dirty="0">
              <a:latin typeface="Calibri" panose="020F0502020204030204" pitchFamily="34" charset="0"/>
              <a:cs typeface="Calibri" panose="020F0502020204030204" pitchFamily="34" charset="0"/>
            </a:endParaRPr>
          </a:p>
        </p:txBody>
      </p:sp>
      <p:sp>
        <p:nvSpPr>
          <p:cNvPr id="7" name="文本框 6"/>
          <p:cNvSpPr txBox="1"/>
          <p:nvPr/>
        </p:nvSpPr>
        <p:spPr>
          <a:xfrm>
            <a:off x="415413" y="398322"/>
            <a:ext cx="1678858"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Inspired</a:t>
            </a:r>
            <a:endParaRPr lang="zh-CN" altLang="en-US" sz="2000" dirty="0">
              <a:solidFill>
                <a:srgbClr val="FF0000"/>
              </a:solidFill>
            </a:endParaRPr>
          </a:p>
        </p:txBody>
      </p:sp>
      <p:sp>
        <p:nvSpPr>
          <p:cNvPr id="9" name="文本框 8"/>
          <p:cNvSpPr txBox="1"/>
          <p:nvPr/>
        </p:nvSpPr>
        <p:spPr>
          <a:xfrm>
            <a:off x="1487129" y="705915"/>
            <a:ext cx="936523" cy="523220"/>
          </a:xfrm>
          <a:prstGeom prst="rect">
            <a:avLst/>
          </a:prstGeom>
          <a:noFill/>
        </p:spPr>
        <p:txBody>
          <a:bodyPr wrap="square">
            <a:spAutoFit/>
          </a:bodyPr>
          <a:lstStyle/>
          <a:p>
            <a:r>
              <a:rPr kumimoji="0" lang="en-US" altLang="zh-CN" sz="28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who</a:t>
            </a:r>
            <a:endParaRPr lang="zh-CN" altLang="en-US" sz="2400" dirty="0">
              <a:solidFill>
                <a:srgbClr val="FF0000"/>
              </a:solidFill>
            </a:endParaRPr>
          </a:p>
        </p:txBody>
      </p:sp>
      <p:sp>
        <p:nvSpPr>
          <p:cNvPr id="11" name="文本框 10"/>
          <p:cNvSpPr txBox="1"/>
          <p:nvPr/>
        </p:nvSpPr>
        <p:spPr>
          <a:xfrm>
            <a:off x="7910052" y="660826"/>
            <a:ext cx="968477"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what</a:t>
            </a:r>
            <a:endParaRPr lang="zh-CN" altLang="en-US" sz="2000" dirty="0">
              <a:solidFill>
                <a:srgbClr val="FF0000"/>
              </a:solidFill>
            </a:endParaRPr>
          </a:p>
        </p:txBody>
      </p:sp>
      <p:sp>
        <p:nvSpPr>
          <p:cNvPr id="13" name="文本框 12"/>
          <p:cNvSpPr txBox="1"/>
          <p:nvPr/>
        </p:nvSpPr>
        <p:spPr>
          <a:xfrm>
            <a:off x="329381" y="1059148"/>
            <a:ext cx="1678858"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making</a:t>
            </a:r>
            <a:endParaRPr lang="zh-CN" altLang="en-US" sz="2000" dirty="0">
              <a:solidFill>
                <a:srgbClr val="FF0000"/>
              </a:solidFill>
            </a:endParaRPr>
          </a:p>
        </p:txBody>
      </p:sp>
      <p:sp>
        <p:nvSpPr>
          <p:cNvPr id="15" name="文本框 14"/>
          <p:cNvSpPr txBox="1"/>
          <p:nvPr/>
        </p:nvSpPr>
        <p:spPr>
          <a:xfrm>
            <a:off x="2445775" y="1412851"/>
            <a:ext cx="1678858"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incredibly</a:t>
            </a:r>
            <a:endParaRPr lang="zh-CN" altLang="en-US" sz="2000" dirty="0">
              <a:solidFill>
                <a:srgbClr val="FF0000"/>
              </a:solidFill>
            </a:endParaRPr>
          </a:p>
        </p:txBody>
      </p:sp>
      <p:sp>
        <p:nvSpPr>
          <p:cNvPr id="17" name="文本框 16"/>
          <p:cNvSpPr txBox="1"/>
          <p:nvPr/>
        </p:nvSpPr>
        <p:spPr>
          <a:xfrm>
            <a:off x="10358284" y="1412850"/>
            <a:ext cx="1678857"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subscribers</a:t>
            </a:r>
            <a:endParaRPr lang="zh-CN" altLang="en-US" sz="2000" dirty="0">
              <a:solidFill>
                <a:srgbClr val="FF0000"/>
              </a:solidFill>
            </a:endParaRPr>
          </a:p>
        </p:txBody>
      </p:sp>
      <p:sp>
        <p:nvSpPr>
          <p:cNvPr id="19" name="文本框 18"/>
          <p:cNvSpPr txBox="1"/>
          <p:nvPr/>
        </p:nvSpPr>
        <p:spPr>
          <a:xfrm>
            <a:off x="329381" y="2429278"/>
            <a:ext cx="124378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in which </a:t>
            </a:r>
            <a:endParaRPr lang="zh-CN" altLang="en-US" sz="2000" dirty="0">
              <a:solidFill>
                <a:srgbClr val="FF0000"/>
              </a:solidFill>
            </a:endParaRPr>
          </a:p>
        </p:txBody>
      </p:sp>
      <p:sp>
        <p:nvSpPr>
          <p:cNvPr id="21" name="文本框 20"/>
          <p:cNvSpPr txBox="1"/>
          <p:nvPr/>
        </p:nvSpPr>
        <p:spPr>
          <a:xfrm>
            <a:off x="6612194" y="3074950"/>
            <a:ext cx="1194619"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sent</a:t>
            </a:r>
            <a:endParaRPr lang="zh-CN" altLang="en-US" sz="2000" dirty="0">
              <a:solidFill>
                <a:srgbClr val="FF0000"/>
              </a:solidFill>
            </a:endParaRPr>
          </a:p>
        </p:txBody>
      </p:sp>
      <p:sp>
        <p:nvSpPr>
          <p:cNvPr id="23" name="文本框 22"/>
          <p:cNvSpPr txBox="1"/>
          <p:nvPr/>
        </p:nvSpPr>
        <p:spPr>
          <a:xfrm>
            <a:off x="516194" y="3383465"/>
            <a:ext cx="6223818"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Despite</a:t>
            </a:r>
            <a:endParaRPr lang="zh-CN" altLang="en-US" sz="2000" dirty="0">
              <a:solidFill>
                <a:srgbClr val="FF0000"/>
              </a:solidFill>
            </a:endParaRPr>
          </a:p>
        </p:txBody>
      </p:sp>
      <p:sp>
        <p:nvSpPr>
          <p:cNvPr id="25" name="文本框 24"/>
          <p:cNvSpPr txBox="1"/>
          <p:nvPr/>
        </p:nvSpPr>
        <p:spPr>
          <a:xfrm>
            <a:off x="3315931" y="3739091"/>
            <a:ext cx="1590366"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tolerance</a:t>
            </a:r>
            <a:endParaRPr lang="zh-CN" altLang="en-US" sz="2000" dirty="0">
              <a:solidFill>
                <a:srgbClr val="FF0000"/>
              </a:solidFill>
            </a:endParaRPr>
          </a:p>
        </p:txBody>
      </p:sp>
      <p:sp>
        <p:nvSpPr>
          <p:cNvPr id="27" name="文本框 26"/>
          <p:cNvSpPr txBox="1"/>
          <p:nvPr/>
        </p:nvSpPr>
        <p:spPr>
          <a:xfrm>
            <a:off x="3285204" y="4403232"/>
            <a:ext cx="1984886"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to</a:t>
            </a:r>
            <a:endParaRPr lang="zh-CN" altLang="en-US" sz="2000" dirty="0">
              <a:solidFill>
                <a:srgbClr val="FF0000"/>
              </a:solidFill>
            </a:endParaRPr>
          </a:p>
        </p:txBody>
      </p:sp>
      <p:sp>
        <p:nvSpPr>
          <p:cNvPr id="29" name="文本框 28"/>
          <p:cNvSpPr txBox="1"/>
          <p:nvPr/>
        </p:nvSpPr>
        <p:spPr>
          <a:xfrm>
            <a:off x="2885768" y="4753642"/>
            <a:ext cx="2384322"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to</a:t>
            </a:r>
            <a:endParaRPr lang="zh-CN" altLang="en-US" sz="2000" dirty="0">
              <a:solidFill>
                <a:srgbClr val="FF0000"/>
              </a:solidFill>
            </a:endParaRPr>
          </a:p>
        </p:txBody>
      </p:sp>
      <p:sp>
        <p:nvSpPr>
          <p:cNvPr id="31" name="文本框 30"/>
          <p:cNvSpPr txBox="1"/>
          <p:nvPr/>
        </p:nvSpPr>
        <p:spPr>
          <a:xfrm>
            <a:off x="3315931" y="5068159"/>
            <a:ext cx="3107227"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to</a:t>
            </a:r>
            <a:endParaRPr lang="zh-CN" altLang="en-US" sz="2000" dirty="0">
              <a:solidFill>
                <a:srgbClr val="FF0000"/>
              </a:solidFill>
            </a:endParaRPr>
          </a:p>
        </p:txBody>
      </p:sp>
      <p:sp>
        <p:nvSpPr>
          <p:cNvPr id="32" name="文本框 31"/>
          <p:cNvSpPr txBox="1"/>
          <p:nvPr/>
        </p:nvSpPr>
        <p:spPr>
          <a:xfrm>
            <a:off x="9350713" y="4212662"/>
            <a:ext cx="2686428" cy="923330"/>
          </a:xfrm>
          <a:prstGeom prst="rect">
            <a:avLst/>
          </a:prstGeom>
          <a:solidFill>
            <a:srgbClr val="DEF2EB"/>
          </a:solidFill>
          <a:effectLst>
            <a:outerShdw blurRad="50800" dist="38100" dir="5400000" algn="t" rotWithShape="0">
              <a:prstClr val="black">
                <a:alpha val="40000"/>
              </a:prstClr>
            </a:outerShdw>
          </a:effectLst>
        </p:spPr>
        <p:txBody>
          <a:bodyPr wrap="square">
            <a:spAutoFit/>
          </a:bodyPr>
          <a:lstStyle/>
          <a:p>
            <a:pPr marL="285750" indent="-285750" algn="just">
              <a:buFont typeface="Arial" panose="020B0604020202020204" pitchFamily="34" charset="0"/>
              <a:buChar char="•"/>
            </a:pP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lead to </a:t>
            </a:r>
            <a:r>
              <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 boom</a:t>
            </a:r>
            <a:endPar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lead to </a:t>
            </a:r>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conflicts</a:t>
            </a:r>
            <a:endParaRPr lang="en-US" altLang="zh-CN" sz="18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en-US" altLang="zh-CN" b="1" kern="100" dirty="0">
                <a:latin typeface="Times New Roman" panose="02020603050405020304" pitchFamily="18" charset="0"/>
                <a:ea typeface="宋体" panose="02010600030101010101" pitchFamily="2" charset="-122"/>
                <a:cs typeface="Times New Roman" panose="02020603050405020304" pitchFamily="18" charset="0"/>
              </a:rPr>
              <a:t>lead to </a:t>
            </a:r>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consequences</a:t>
            </a:r>
            <a:endParaRPr lang="zh-CN" altLang="zh-CN" sz="18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0" name="文本框 39"/>
          <p:cNvSpPr txBox="1"/>
          <p:nvPr/>
        </p:nvSpPr>
        <p:spPr>
          <a:xfrm>
            <a:off x="7413523" y="2356764"/>
            <a:ext cx="4623618" cy="400110"/>
          </a:xfrm>
          <a:prstGeom prst="rect">
            <a:avLst/>
          </a:prstGeom>
          <a:noFill/>
        </p:spPr>
        <p:txBody>
          <a:bodyPr wrap="square">
            <a:spAutoFit/>
          </a:bodyPr>
          <a:lstStyle/>
          <a:p>
            <a:r>
              <a:rPr kumimoji="0" lang="zh-CN" altLang="en-US" sz="20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引起骚动、激起争议或产生重大影响</a:t>
            </a:r>
            <a:endParaRPr lang="zh-CN" altLang="en-US" dirty="0">
              <a:solidFill>
                <a:srgbClr val="FF0000"/>
              </a:solidFill>
            </a:endParaRPr>
          </a:p>
        </p:txBody>
      </p:sp>
      <p:sp>
        <p:nvSpPr>
          <p:cNvPr id="41" name="文本框 40"/>
          <p:cNvSpPr txBox="1"/>
          <p:nvPr/>
        </p:nvSpPr>
        <p:spPr>
          <a:xfrm>
            <a:off x="9880191" y="3154115"/>
            <a:ext cx="2156950" cy="400110"/>
          </a:xfrm>
          <a:prstGeom prst="rect">
            <a:avLst/>
          </a:prstGeom>
          <a:noFill/>
        </p:spPr>
        <p:txBody>
          <a:bodyPr wrap="square">
            <a:spAutoFit/>
          </a:bodyPr>
          <a:lstStyle/>
          <a:p>
            <a:r>
              <a:rPr kumimoji="0" lang="zh-CN" altLang="en-US" sz="20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反诉；反对要求</a:t>
            </a:r>
            <a:endParaRPr lang="zh-CN" altLang="en-US" dirty="0">
              <a:solidFill>
                <a:srgbClr val="FF0000"/>
              </a:solidFill>
            </a:endParaRPr>
          </a:p>
        </p:txBody>
      </p:sp>
      <p:sp>
        <p:nvSpPr>
          <p:cNvPr id="6" name="文本框 5"/>
          <p:cNvSpPr txBox="1"/>
          <p:nvPr/>
        </p:nvSpPr>
        <p:spPr>
          <a:xfrm>
            <a:off x="5766620" y="5517842"/>
            <a:ext cx="6223818" cy="1138773"/>
          </a:xfrm>
          <a:prstGeom prst="rect">
            <a:avLst/>
          </a:prstGeom>
          <a:noFill/>
        </p:spPr>
        <p:txBody>
          <a:bodyPr wrap="square">
            <a:spAutoFit/>
          </a:bodyPr>
          <a:lstStyle/>
          <a:p>
            <a:pPr marL="342900" lvl="0" indent="-342900">
              <a:buFont typeface="Wingdings" panose="05000000000000000000" pitchFamily="2" charset="2"/>
              <a:buChar char="n"/>
              <a:defRPr/>
            </a:pPr>
            <a:r>
              <a:rPr lang="en-US" altLang="zh-CN" sz="2400" b="1" i="1" kern="100" dirty="0">
                <a:highlight>
                  <a:srgbClr val="FF00FF"/>
                </a:highlight>
                <a:latin typeface="Calibri" panose="020F0502020204030204" pitchFamily="34" charset="0"/>
                <a:cs typeface="Calibri" panose="020F0502020204030204" pitchFamily="34" charset="0"/>
              </a:rPr>
              <a:t>access</a:t>
            </a:r>
            <a:endParaRPr lang="en-US" altLang="zh-CN" sz="2400" b="1" i="1" kern="100" dirty="0">
              <a:highlight>
                <a:srgbClr val="FF00FF"/>
              </a:highlight>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200" b="1" i="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rPr>
              <a:t> Students must </a:t>
            </a:r>
            <a:r>
              <a:rPr lang="en-US" altLang="zh-CN" sz="2200" b="1" i="1" u="sng" kern="100" dirty="0">
                <a:solidFill>
                  <a:srgbClr val="FF0000"/>
                </a:solidFill>
                <a:latin typeface="Calibri" panose="020F0502020204030204" pitchFamily="34" charset="0"/>
                <a:cs typeface="Calibri" panose="020F0502020204030204" pitchFamily="34" charset="0"/>
              </a:rPr>
              <a:t>have access to </a:t>
            </a:r>
            <a:r>
              <a:rPr kumimoji="0" lang="en-US" altLang="zh-CN" sz="2200" b="1" i="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rPr>
              <a:t>good resources.</a:t>
            </a:r>
            <a:endParaRPr kumimoji="0" lang="en-US" altLang="zh-CN" sz="2200" b="1" i="1"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2200" b="1" i="1" kern="100" dirty="0">
                <a:solidFill>
                  <a:prstClr val="black"/>
                </a:solidFill>
                <a:latin typeface="Calibri" panose="020F0502020204030204" pitchFamily="34" charset="0"/>
                <a:ea typeface="宋体" panose="02010600030101010101" pitchFamily="2" charset="-122"/>
                <a:cs typeface="Calibri" panose="020F0502020204030204" pitchFamily="34" charset="0"/>
              </a:rPr>
              <a:t>                         = _______________</a:t>
            </a:r>
            <a:endParaRPr lang="en-US" altLang="zh-CN" sz="2200" b="1" i="1" u="sng" kern="100" dirty="0">
              <a:solidFill>
                <a:srgbClr val="FF0000"/>
              </a:solidFill>
              <a:latin typeface="Calibri" panose="020F0502020204030204" pitchFamily="34" charset="0"/>
              <a:cs typeface="Calibri" panose="020F0502020204030204" pitchFamily="34" charset="0"/>
            </a:endParaRPr>
          </a:p>
        </p:txBody>
      </p:sp>
      <p:sp>
        <p:nvSpPr>
          <p:cNvPr id="8" name="文本框 7"/>
          <p:cNvSpPr txBox="1"/>
          <p:nvPr/>
        </p:nvSpPr>
        <p:spPr>
          <a:xfrm>
            <a:off x="7747345" y="6165545"/>
            <a:ext cx="2246670" cy="430887"/>
          </a:xfrm>
          <a:prstGeom prst="rect">
            <a:avLst/>
          </a:prstGeom>
          <a:noFill/>
        </p:spPr>
        <p:txBody>
          <a:bodyPr wrap="square">
            <a:spAutoFit/>
          </a:bodyPr>
          <a:lstStyle/>
          <a:p>
            <a:r>
              <a:rPr kumimoji="0" lang="en-US" altLang="zh-CN" sz="2200" b="1" i="1" u="sng"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be accessible to</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barn(inVertical)">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barn(inVertical)">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barn(inVertical)">
                                      <p:cBhvr>
                                        <p:cTn id="47" dur="5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barn(inVertical)">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barn(inVertical)">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barn(inVertical)">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
                                            <p:txEl>
                                              <p:pRg st="10" end="10"/>
                                            </p:txEl>
                                          </p:spTgt>
                                        </p:tgtEl>
                                        <p:attrNameLst>
                                          <p:attrName>style.visibility</p:attrName>
                                        </p:attrNameLst>
                                      </p:cBhvr>
                                      <p:to>
                                        <p:strVal val="visible"/>
                                      </p:to>
                                    </p:set>
                                    <p:animEffect transition="in" filter="barn(inVertical)">
                                      <p:cBhvr>
                                        <p:cTn id="87" dur="500"/>
                                        <p:tgtEl>
                                          <p:spTgt spid="5">
                                            <p:txEl>
                                              <p:pRg st="10" end="10"/>
                                            </p:txEl>
                                          </p:spTgt>
                                        </p:tgtEl>
                                      </p:cBhvr>
                                    </p:animEffect>
                                  </p:childTnLst>
                                </p:cTn>
                              </p:par>
                              <p:par>
                                <p:cTn id="88" presetID="16" presetClass="entr" presetSubtype="21" fill="hold" nodeType="withEffect">
                                  <p:stCondLst>
                                    <p:cond delay="0"/>
                                  </p:stCondLst>
                                  <p:childTnLst>
                                    <p:set>
                                      <p:cBhvr>
                                        <p:cTn id="89" dur="1" fill="hold">
                                          <p:stCondLst>
                                            <p:cond delay="0"/>
                                          </p:stCondLst>
                                        </p:cTn>
                                        <p:tgtEl>
                                          <p:spTgt spid="5">
                                            <p:txEl>
                                              <p:pRg st="11" end="11"/>
                                            </p:txEl>
                                          </p:spTgt>
                                        </p:tgtEl>
                                        <p:attrNameLst>
                                          <p:attrName>style.visibility</p:attrName>
                                        </p:attrNameLst>
                                      </p:cBhvr>
                                      <p:to>
                                        <p:strVal val="visible"/>
                                      </p:to>
                                    </p:set>
                                    <p:animEffect transition="in" filter="barn(inVertical)">
                                      <p:cBhvr>
                                        <p:cTn id="90" dur="500"/>
                                        <p:tgtEl>
                                          <p:spTgt spid="5">
                                            <p:txEl>
                                              <p:pRg st="11" end="11"/>
                                            </p:txEl>
                                          </p:spTgt>
                                        </p:tgtEl>
                                      </p:cBhvr>
                                    </p:animEffect>
                                  </p:childTnLst>
                                </p:cTn>
                              </p:par>
                              <p:par>
                                <p:cTn id="91" presetID="16" presetClass="entr" presetSubtype="21" fill="hold" nodeType="withEffect">
                                  <p:stCondLst>
                                    <p:cond delay="0"/>
                                  </p:stCondLst>
                                  <p:childTnLst>
                                    <p:set>
                                      <p:cBhvr>
                                        <p:cTn id="92" dur="1" fill="hold">
                                          <p:stCondLst>
                                            <p:cond delay="0"/>
                                          </p:stCondLst>
                                        </p:cTn>
                                        <p:tgtEl>
                                          <p:spTgt spid="5">
                                            <p:txEl>
                                              <p:pRg st="12" end="12"/>
                                            </p:txEl>
                                          </p:spTgt>
                                        </p:tgtEl>
                                        <p:attrNameLst>
                                          <p:attrName>style.visibility</p:attrName>
                                        </p:attrNameLst>
                                      </p:cBhvr>
                                      <p:to>
                                        <p:strVal val="visible"/>
                                      </p:to>
                                    </p:set>
                                    <p:animEffect transition="in" filter="barn(inVertical)">
                                      <p:cBhvr>
                                        <p:cTn id="93" dur="500"/>
                                        <p:tgtEl>
                                          <p:spTgt spid="5">
                                            <p:txEl>
                                              <p:pRg st="12" end="12"/>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barn(inVertical)">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animEffect transition="in" filter="barn(inVertical)">
                                      <p:cBhvr>
                                        <p:cTn id="10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P spid="27" grpId="0"/>
      <p:bldP spid="29" grpId="0"/>
      <p:bldP spid="31" grpId="0"/>
      <p:bldP spid="32" grpId="0" animBg="1"/>
      <p:bldP spid="40" grpId="0"/>
      <p:bldP spid="41" grpId="0"/>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7023474" y="-100450"/>
            <a:ext cx="5168527" cy="4708362"/>
          </a:xfrm>
          <a:prstGeom prst="rect">
            <a:avLst/>
          </a:prstGeom>
        </p:spPr>
      </p:pic>
      <p:pic>
        <p:nvPicPr>
          <p:cNvPr id="8" name="图片 7"/>
          <p:cNvPicPr>
            <a:picLocks noChangeAspect="1"/>
          </p:cNvPicPr>
          <p:nvPr/>
        </p:nvPicPr>
        <p:blipFill>
          <a:blip r:embed="rId2"/>
          <a:stretch>
            <a:fillRect/>
          </a:stretch>
        </p:blipFill>
        <p:spPr>
          <a:xfrm>
            <a:off x="7023474" y="3966856"/>
            <a:ext cx="5168526" cy="2891144"/>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5868191" y="2322977"/>
            <a:ext cx="4962293" cy="201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47558" y="219743"/>
            <a:ext cx="4922409" cy="4508927"/>
          </a:xfrm>
          <a:prstGeom prst="rect">
            <a:avLst/>
          </a:prstGeom>
          <a:noFill/>
        </p:spPr>
        <p:txBody>
          <a:bodyPr vert="horz" wrap="square" rtlCol="0">
            <a:spAutoFit/>
          </a:bodyPr>
          <a:lstStyle/>
          <a:p>
            <a:pPr algn="dist"/>
            <a:r>
              <a:rPr lang="en-US" altLang="zh-CN" sz="28700" b="1" dirty="0">
                <a:solidFill>
                  <a:srgbClr val="E7E7E7"/>
                </a:solidFill>
                <a:latin typeface="Arial" panose="020B0604020202020204" pitchFamily="34" charset="0"/>
                <a:ea typeface="叶根友古刻体" panose="03000509000000000000" charset="-122"/>
                <a:sym typeface="Arial" panose="020B0604020202020204" pitchFamily="34" charset="0"/>
              </a:rPr>
              <a:t>C</a:t>
            </a:r>
            <a:endParaRPr lang="zh-CN" altLang="en-US" sz="287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6225250" y="2671349"/>
            <a:ext cx="4753416" cy="1200329"/>
          </a:xfrm>
          <a:prstGeom prst="rect">
            <a:avLst/>
          </a:prstGeom>
          <a:noFill/>
        </p:spPr>
        <p:txBody>
          <a:bodyPr vert="horz" wrap="square" rtlCol="0">
            <a:spAutoFit/>
          </a:bodyPr>
          <a:lstStyle/>
          <a:p>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An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introduction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on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Skeuomorphs</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人与社会：说明文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圆角 10"/>
          <p:cNvSpPr/>
          <p:nvPr/>
        </p:nvSpPr>
        <p:spPr>
          <a:xfrm>
            <a:off x="2624683" y="20096"/>
            <a:ext cx="4946155" cy="280796"/>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11"/>
          <p:cNvSpPr/>
          <p:nvPr/>
        </p:nvSpPr>
        <p:spPr>
          <a:xfrm>
            <a:off x="-1" y="281942"/>
            <a:ext cx="7570839" cy="280796"/>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12"/>
          <p:cNvSpPr/>
          <p:nvPr/>
        </p:nvSpPr>
        <p:spPr>
          <a:xfrm>
            <a:off x="-2" y="563884"/>
            <a:ext cx="5617031" cy="280796"/>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273860" y="1778785"/>
            <a:ext cx="5991367" cy="229271"/>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577045" y="2251340"/>
            <a:ext cx="2864246" cy="226996"/>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2808512" y="2476340"/>
            <a:ext cx="3356149" cy="226996"/>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1242894" y="2734983"/>
            <a:ext cx="4853106" cy="284382"/>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5097761" y="4690041"/>
            <a:ext cx="2473078" cy="226996"/>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8071" y="4951774"/>
            <a:ext cx="1889555" cy="239658"/>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p:cNvSpPr/>
          <p:nvPr/>
        </p:nvSpPr>
        <p:spPr>
          <a:xfrm>
            <a:off x="2496513" y="4951774"/>
            <a:ext cx="2812906" cy="226996"/>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nvSpPr>
        <p:spPr>
          <a:xfrm>
            <a:off x="3293859" y="5908363"/>
            <a:ext cx="4198322" cy="226996"/>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8071" y="6169591"/>
            <a:ext cx="6257156" cy="236798"/>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0" y="0"/>
            <a:ext cx="7570839" cy="6986528"/>
          </a:xfrm>
          <a:prstGeom prst="rect">
            <a:avLst/>
          </a:prstGeom>
          <a:noFill/>
        </p:spPr>
        <p:txBody>
          <a:bodyPr wrap="square">
            <a:spAutoFit/>
          </a:bodyPr>
          <a:lstStyle/>
          <a:p>
            <a:pPr indent="266700" algn="just"/>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Have you ever noticed how the email icon(</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图标</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on many computers and smartphones is of an envelope? Or how camera phones make the sound of a real camera clicking when you take a photo, even though there’s no shutter to open or close? These are examples of </a:t>
            </a:r>
            <a:r>
              <a:rPr lang="en-US" altLang="zh-CN" sz="1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skeuomorphs</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which is </a:t>
            </a:r>
            <a:r>
              <a:rPr lang="en-US" altLang="zh-CN" sz="1600" b="1" kern="100" dirty="0">
                <a:effectLst/>
                <a:latin typeface="Times New Roman" panose="02020603050405020304" pitchFamily="18" charset="0"/>
                <a:ea typeface="宋体" panose="02010600030101010101" pitchFamily="2" charset="-122"/>
                <a:cs typeface="Times New Roman" panose="02020603050405020304" pitchFamily="18" charset="0"/>
              </a:rPr>
              <a:t>when new things take on the appearance or sound of the object they’ve replaced.</a:t>
            </a:r>
            <a:endParaRPr lang="zh-CN" altLang="zh-CN" sz="1600" b="1"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1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Why</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would new things want to look like something old? It’s all to do with human psychology. Psychologist James Gibson says one of the ways people understand the world is through affordances — objects whose shape tells you how to use them. When creating new digital technologies, inventors like Steve Jobs of Apple used skeuomorphs so people would know how to use their products. By showing people an image of something they already knew how to use, it made using a computer or smartphone easier.</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1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However</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as people became more familiar with modern technology, </a:t>
            </a:r>
            <a:r>
              <a:rPr lang="en-US" altLang="zh-CN" sz="1600" b="1"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some designers argued</a:t>
            </a:r>
            <a:r>
              <a:rPr lang="en-US" altLang="zh-CN" sz="1600" b="1"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that skeuomorphs were no longer necessary. </a:t>
            </a:r>
            <a:r>
              <a:rPr lang="en-US" altLang="zh-CN" sz="1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Indeed</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the younger generation don’t need visual references to older items they’ve never used. This led to something called flat design, where computer desktops and smartphone home screens started to do away with skeuomorphism. </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Skeuomorphs made a comeback, </a:t>
            </a:r>
            <a:r>
              <a:rPr lang="en-US" altLang="zh-CN" sz="1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though</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with smart watches. Many smart watches took on the appearance of an old fashioned watch, with a clock face. This was to encourage people who didn’t like digital watches to consider buying a smart watch.</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1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While</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these are the ways skeuomorphs are used today, that doesn’t mean it’s only a modern phenomenon. </a:t>
            </a:r>
            <a:r>
              <a:rPr lang="en-US" altLang="zh-CN" sz="1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In fact</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the word was first used in 1899 by the archaeologist Henry Colley March, who realized that some ancient artefacts(</a:t>
            </a:r>
            <a:r>
              <a:rPr lang="zh-CN"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人工制品</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kept the appearance of older objects, even though there was no practical reason for them to do so. When ancient Greek builders moved from using wood to stone, they recreated some of the characteristics of wooden buildings. From ancient Greek architecture to 21ª century technology, skeuomorphs have been a key feature of scientific progress. </a:t>
            </a:r>
            <a:r>
              <a:rPr lang="en-US" altLang="zh-CN" sz="1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So</a:t>
            </a:r>
            <a:r>
              <a:rPr lang="en-US" altLang="zh-CN" sz="1600" kern="100" dirty="0">
                <a:effectLst/>
                <a:latin typeface="Times New Roman" panose="02020603050405020304" pitchFamily="18" charset="0"/>
                <a:ea typeface="宋体" panose="02010600030101010101" pitchFamily="2" charset="-122"/>
                <a:cs typeface="Times New Roman" panose="02020603050405020304" pitchFamily="18" charset="0"/>
              </a:rPr>
              <a:t>, when you wonder about the objects of the future, take a look around. Chances are that they will look a lot like the objects of the past.</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7570839" y="83598"/>
            <a:ext cx="4621161" cy="6632585"/>
          </a:xfrm>
          <a:prstGeom prst="rect">
            <a:avLst/>
          </a:prstGeom>
          <a:solidFill>
            <a:srgbClr val="DEF2EB"/>
          </a:solidFill>
          <a:effectLst>
            <a:outerShdw blurRad="50800" dist="38100" dir="5400000" algn="t" rotWithShape="0">
              <a:prstClr val="black">
                <a:alpha val="40000"/>
              </a:prstClr>
            </a:outerShdw>
          </a:effectLst>
        </p:spPr>
        <p:txBody>
          <a:bodyPr wrap="square">
            <a:spAutoFit/>
          </a:bodyPr>
          <a:lstStyle/>
          <a:p>
            <a:pPr algn="just"/>
            <a:r>
              <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rPr>
              <a:t>28. Which of the following is an example of skeuomorphs?</a:t>
            </a:r>
            <a:endPar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rPr>
              <a:t>29. How would people feel about skeuomorphs?</a:t>
            </a:r>
            <a:endPar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342900" indent="-342900" algn="just">
              <a:buAutoNum type="alphaUcPeriod"/>
            </a:pPr>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User-friendly.		B. Safety-centered.</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C. Energy-saving. 		D. Cost-effective.</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rPr>
              <a:t>30. Why did some designers think skeuomorphs unnecessary?</a:t>
            </a:r>
            <a:endPar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A. Users became accustomed to technology.  </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B. These products were expensive to design.</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C. Young people rejected traditional designs.   </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D. The existing standards had been updated.</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rPr>
              <a:t>31. What is the last paragraph mainly about?</a:t>
            </a:r>
            <a:endParaRPr lang="en-US" altLang="zh-CN" sz="1700" b="1"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A. The prediction about future objects.          </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B. The key feature of scientific progress.</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C. The design philosophies of skeuomorphism.</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rPr>
              <a:t>D. The ever-lasting presence of skeuomorphs.</a:t>
            </a:r>
            <a:endParaRPr lang="en-US" altLang="zh-CN" sz="17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6" name="图片 5"/>
          <p:cNvPicPr>
            <a:picLocks noChangeAspect="1"/>
          </p:cNvPicPr>
          <p:nvPr/>
        </p:nvPicPr>
        <p:blipFill>
          <a:blip r:embed="rId1"/>
          <a:srcRect r="51080"/>
          <a:stretch>
            <a:fillRect/>
          </a:stretch>
        </p:blipFill>
        <p:spPr>
          <a:xfrm>
            <a:off x="7906677" y="685384"/>
            <a:ext cx="3282896" cy="1143415"/>
          </a:xfrm>
          <a:prstGeom prst="rect">
            <a:avLst/>
          </a:prstGeom>
        </p:spPr>
      </p:pic>
      <p:pic>
        <p:nvPicPr>
          <p:cNvPr id="7" name="图片 6"/>
          <p:cNvPicPr>
            <a:picLocks noChangeAspect="1"/>
          </p:cNvPicPr>
          <p:nvPr/>
        </p:nvPicPr>
        <p:blipFill>
          <a:blip r:embed="rId1"/>
          <a:srcRect l="51080"/>
          <a:stretch>
            <a:fillRect/>
          </a:stretch>
        </p:blipFill>
        <p:spPr>
          <a:xfrm>
            <a:off x="7906676" y="1828799"/>
            <a:ext cx="3282896" cy="1143415"/>
          </a:xfrm>
          <a:prstGeom prst="rect">
            <a:avLst/>
          </a:prstGeom>
        </p:spPr>
      </p:pic>
      <p:sp>
        <p:nvSpPr>
          <p:cNvPr id="4" name="文本框 3"/>
          <p:cNvSpPr txBox="1"/>
          <p:nvPr/>
        </p:nvSpPr>
        <p:spPr>
          <a:xfrm>
            <a:off x="0" y="-37662"/>
            <a:ext cx="2624684"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concept of skeuomorphs</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5" name="文本框 4"/>
          <p:cNvSpPr txBox="1"/>
          <p:nvPr/>
        </p:nvSpPr>
        <p:spPr>
          <a:xfrm>
            <a:off x="0" y="1257091"/>
            <a:ext cx="4315173"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psychological reasons of using skeuomorphs</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8" name="文本框 7"/>
          <p:cNvSpPr txBox="1"/>
          <p:nvPr/>
        </p:nvSpPr>
        <p:spPr>
          <a:xfrm>
            <a:off x="8071" y="2959983"/>
            <a:ext cx="3356149"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Being unnecessary</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among the young</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9" name="文本框 8"/>
          <p:cNvSpPr txBox="1"/>
          <p:nvPr/>
        </p:nvSpPr>
        <p:spPr>
          <a:xfrm>
            <a:off x="-1" y="3952532"/>
            <a:ext cx="2828016"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 comeback of skeuomorphs</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0" name="文本框 9"/>
          <p:cNvSpPr txBox="1"/>
          <p:nvPr/>
        </p:nvSpPr>
        <p:spPr>
          <a:xfrm>
            <a:off x="-1" y="4675764"/>
            <a:ext cx="3179708"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Earlier cases of using skeuomorphs</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4" name="矩形: 圆角 13"/>
          <p:cNvSpPr/>
          <p:nvPr/>
        </p:nvSpPr>
        <p:spPr>
          <a:xfrm>
            <a:off x="7930151" y="1869641"/>
            <a:ext cx="1617973" cy="1061730"/>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7570838" y="3284314"/>
            <a:ext cx="1700981" cy="193846"/>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7659329" y="4258981"/>
            <a:ext cx="3812902" cy="291393"/>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26"/>
          <p:cNvSpPr/>
          <p:nvPr/>
        </p:nvSpPr>
        <p:spPr>
          <a:xfrm>
            <a:off x="7562281" y="6341992"/>
            <a:ext cx="4198322" cy="291393"/>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left)">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wipe(left)">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9"/>
                                        </p:tgtEl>
                                        <p:attrNameLst>
                                          <p:attrName>style.visibility</p:attrName>
                                        </p:attrNameLst>
                                      </p:cBhvr>
                                      <p:to>
                                        <p:strVal val="visible"/>
                                      </p:to>
                                    </p:set>
                                    <p:animEffect transition="in" filter="wipe(left)">
                                      <p:cBhvr>
                                        <p:cTn id="68" dur="500"/>
                                        <p:tgtEl>
                                          <p:spTgt spid="19"/>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500"/>
                                        <p:tgtEl>
                                          <p:spTgt spid="22"/>
                                        </p:tgtEl>
                                      </p:cBhvr>
                                    </p:animEffect>
                                  </p:childTnLst>
                                </p:cTn>
                              </p:par>
                            </p:childTnLst>
                          </p:cTn>
                        </p:par>
                        <p:par>
                          <p:cTn id="79" fill="hold">
                            <p:stCondLst>
                              <p:cond delay="500"/>
                            </p:stCondLst>
                            <p:childTnLst>
                              <p:par>
                                <p:cTn id="80" presetID="22" presetClass="entr" presetSubtype="8" fill="hold" grpId="0" nodeType="after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left)">
                                      <p:cBhvr>
                                        <p:cTn id="82" dur="500"/>
                                        <p:tgtEl>
                                          <p:spTgt spid="23"/>
                                        </p:tgtEl>
                                      </p:cBhvr>
                                    </p:animEffect>
                                  </p:childTnLst>
                                </p:cTn>
                              </p:par>
                            </p:childTnLst>
                          </p:cTn>
                        </p:par>
                        <p:par>
                          <p:cTn id="83" fill="hold">
                            <p:stCondLst>
                              <p:cond delay="1000"/>
                            </p:stCondLst>
                            <p:childTnLst>
                              <p:par>
                                <p:cTn id="84" presetID="22" presetClass="entr" presetSubtype="8"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wipe(left)">
                                      <p:cBhvr>
                                        <p:cTn id="86" dur="500"/>
                                        <p:tgtEl>
                                          <p:spTgt spid="24"/>
                                        </p:tgtEl>
                                      </p:cBhvr>
                                    </p:animEffect>
                                  </p:childTnLst>
                                </p:cTn>
                              </p:par>
                            </p:childTnLst>
                          </p:cTn>
                        </p:par>
                        <p:par>
                          <p:cTn id="87" fill="hold">
                            <p:stCondLst>
                              <p:cond delay="1500"/>
                            </p:stCondLst>
                            <p:childTnLst>
                              <p:par>
                                <p:cTn id="88" presetID="22" presetClass="entr" presetSubtype="8" fill="hold" grpId="0" nodeType="afterEffect">
                                  <p:stCondLst>
                                    <p:cond delay="0"/>
                                  </p:stCondLst>
                                  <p:childTnLst>
                                    <p:set>
                                      <p:cBhvr>
                                        <p:cTn id="89" dur="1" fill="hold">
                                          <p:stCondLst>
                                            <p:cond delay="0"/>
                                          </p:stCondLst>
                                        </p:cTn>
                                        <p:tgtEl>
                                          <p:spTgt spid="25"/>
                                        </p:tgtEl>
                                        <p:attrNameLst>
                                          <p:attrName>style.visibility</p:attrName>
                                        </p:attrNameLst>
                                      </p:cBhvr>
                                      <p:to>
                                        <p:strVal val="visible"/>
                                      </p:to>
                                    </p:set>
                                    <p:animEffect transition="in" filter="wipe(left)">
                                      <p:cBhvr>
                                        <p:cTn id="90" dur="500"/>
                                        <p:tgtEl>
                                          <p:spTgt spid="25"/>
                                        </p:tgtEl>
                                      </p:cBhvr>
                                    </p:animEffect>
                                  </p:childTnLst>
                                </p:cTn>
                              </p:par>
                            </p:childTnLst>
                          </p:cTn>
                        </p:par>
                        <p:par>
                          <p:cTn id="91" fill="hold">
                            <p:stCondLst>
                              <p:cond delay="2000"/>
                            </p:stCondLst>
                            <p:childTnLst>
                              <p:par>
                                <p:cTn id="92" presetID="22" presetClass="entr" presetSubtype="8" fill="hold" grpId="0" nodeType="afterEffect">
                                  <p:stCondLst>
                                    <p:cond delay="0"/>
                                  </p:stCondLst>
                                  <p:childTnLst>
                                    <p:set>
                                      <p:cBhvr>
                                        <p:cTn id="93" dur="1" fill="hold">
                                          <p:stCondLst>
                                            <p:cond delay="0"/>
                                          </p:stCondLst>
                                        </p:cTn>
                                        <p:tgtEl>
                                          <p:spTgt spid="26"/>
                                        </p:tgtEl>
                                        <p:attrNameLst>
                                          <p:attrName>style.visibility</p:attrName>
                                        </p:attrNameLst>
                                      </p:cBhvr>
                                      <p:to>
                                        <p:strVal val="visible"/>
                                      </p:to>
                                    </p:set>
                                    <p:animEffect transition="in" filter="wipe(left)">
                                      <p:cBhvr>
                                        <p:cTn id="94" dur="500"/>
                                        <p:tgtEl>
                                          <p:spTgt spid="26"/>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Effect transition="in" filter="wipe(left)">
                                      <p:cBhvr>
                                        <p:cTn id="9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6" grpId="0" animBg="1"/>
      <p:bldP spid="17" grpId="0" animBg="1"/>
      <p:bldP spid="19" grpId="0" animBg="1"/>
      <p:bldP spid="22" grpId="0" animBg="1"/>
      <p:bldP spid="23" grpId="0" animBg="1"/>
      <p:bldP spid="24" grpId="0" animBg="1"/>
      <p:bldP spid="25" grpId="0" animBg="1"/>
      <p:bldP spid="26" grpId="0" animBg="1"/>
      <p:bldP spid="4" grpId="0" animBg="1"/>
      <p:bldP spid="5" grpId="0" animBg="1"/>
      <p:bldP spid="8" grpId="0" animBg="1"/>
      <p:bldP spid="9" grpId="0" animBg="1"/>
      <p:bldP spid="10" grpId="0" animBg="1"/>
      <p:bldP spid="14" grpId="0" animBg="1"/>
      <p:bldP spid="18" grpId="0" animBg="1"/>
      <p:bldP spid="20"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0" y="535974"/>
            <a:ext cx="12145770" cy="5632311"/>
          </a:xfrm>
          <a:prstGeom prst="rect">
            <a:avLst/>
          </a:prstGeom>
          <a:noFill/>
        </p:spPr>
        <p:txBody>
          <a:bodyPr wrap="square">
            <a:spAutoFit/>
          </a:bodyPr>
          <a:lstStyle/>
          <a:p>
            <a:pPr marL="342900" indent="-342900">
              <a:buAutoNum type="arabicPeriod"/>
            </a:pPr>
            <a:r>
              <a:rPr lang="en-US" altLang="zh-CN" sz="2400" b="1" i="1" kern="100" dirty="0">
                <a:latin typeface="Calibri" panose="020F0502020204030204" pitchFamily="34" charset="0"/>
                <a:cs typeface="Calibri" panose="020F0502020204030204" pitchFamily="34" charset="0"/>
              </a:rPr>
              <a:t>New things </a:t>
            </a:r>
            <a:r>
              <a:rPr lang="en-US" altLang="zh-CN" sz="2400" b="1" i="1" u="sng" kern="100" dirty="0">
                <a:solidFill>
                  <a:srgbClr val="FF0000"/>
                </a:solidFill>
                <a:latin typeface="Calibri" panose="020F0502020204030204" pitchFamily="34" charset="0"/>
                <a:cs typeface="Calibri" panose="020F0502020204030204" pitchFamily="34" charset="0"/>
              </a:rPr>
              <a:t>take on </a:t>
            </a:r>
            <a:r>
              <a:rPr lang="en-US" altLang="zh-CN" sz="2400" b="1" i="1" kern="100" dirty="0">
                <a:latin typeface="Calibri" panose="020F0502020204030204" pitchFamily="34" charset="0"/>
                <a:cs typeface="Calibri" panose="020F0502020204030204" pitchFamily="34" charset="0"/>
              </a:rPr>
              <a:t>the appearance or sound of the object they’ve replaced.</a:t>
            </a:r>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     Many smart watches </a:t>
            </a:r>
            <a:r>
              <a:rPr lang="en-US" altLang="zh-CN" sz="2400" b="1" i="1" u="sng" kern="100" dirty="0">
                <a:solidFill>
                  <a:srgbClr val="FF0000"/>
                </a:solidFill>
                <a:latin typeface="Calibri" panose="020F0502020204030204" pitchFamily="34" charset="0"/>
                <a:cs typeface="Calibri" panose="020F0502020204030204" pitchFamily="34" charset="0"/>
              </a:rPr>
              <a:t>took on </a:t>
            </a:r>
            <a:r>
              <a:rPr lang="en-US" altLang="zh-CN" sz="2400" b="1" i="1" kern="100" dirty="0">
                <a:latin typeface="Calibri" panose="020F0502020204030204" pitchFamily="34" charset="0"/>
                <a:cs typeface="Calibri" panose="020F0502020204030204" pitchFamily="34" charset="0"/>
              </a:rPr>
              <a:t>the appearance of an old fashioned watch, with a clock face.</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No other organization was able or willing to </a:t>
            </a:r>
            <a:r>
              <a:rPr lang="en-US" altLang="zh-CN" sz="2400" b="1" i="1" u="sng" kern="100" dirty="0">
                <a:solidFill>
                  <a:srgbClr val="FF0000"/>
                </a:solidFill>
                <a:latin typeface="Calibri" panose="020F0502020204030204" pitchFamily="34" charset="0"/>
                <a:cs typeface="Calibri" panose="020F0502020204030204" pitchFamily="34" charset="0"/>
              </a:rPr>
              <a:t>take on </a:t>
            </a:r>
            <a:r>
              <a:rPr lang="en-US" altLang="zh-CN" sz="2400" b="1" i="1" kern="100" dirty="0">
                <a:latin typeface="Calibri" panose="020F0502020204030204" pitchFamily="34" charset="0"/>
                <a:cs typeface="Calibri" panose="020F0502020204030204" pitchFamily="34" charset="0"/>
              </a:rPr>
              <a:t>the job.</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They are not always willing to </a:t>
            </a:r>
            <a:r>
              <a:rPr lang="en-US" altLang="zh-CN" sz="2400" b="1" i="1" u="sng" kern="100" dirty="0">
                <a:solidFill>
                  <a:srgbClr val="FF0000"/>
                </a:solidFill>
                <a:latin typeface="Calibri" panose="020F0502020204030204" pitchFamily="34" charset="0"/>
                <a:cs typeface="Calibri" panose="020F0502020204030204" pitchFamily="34" charset="0"/>
              </a:rPr>
              <a:t>take on </a:t>
            </a:r>
            <a:r>
              <a:rPr lang="en-US" altLang="zh-CN" sz="2400" b="1" i="1" kern="100" dirty="0">
                <a:latin typeface="Calibri" panose="020F0502020204030204" pitchFamily="34" charset="0"/>
                <a:cs typeface="Calibri" panose="020F0502020204030204" pitchFamily="34" charset="0"/>
              </a:rPr>
              <a:t>untrained workers.</a:t>
            </a:r>
            <a:endParaRPr lang="en-US" altLang="zh-CN" sz="2400" b="1" i="1" kern="100" dirty="0">
              <a:latin typeface="Calibri" panose="020F0502020204030204" pitchFamily="34" charset="0"/>
              <a:cs typeface="Calibri" panose="020F0502020204030204" pitchFamily="34" charset="0"/>
            </a:endParaRPr>
          </a:p>
          <a:p>
            <a:endParaRPr lang="en-US" altLang="zh-CN" sz="2400" b="1" i="1" kern="100" dirty="0">
              <a:latin typeface="Calibri" panose="020F0502020204030204" pitchFamily="34" charset="0"/>
              <a:cs typeface="Calibri" panose="020F0502020204030204" pitchFamily="34" charset="0"/>
            </a:endParaRPr>
          </a:p>
          <a:p>
            <a:pPr marL="457200" indent="-457200">
              <a:buAutoNum type="arabicPeriod" startAt="2"/>
            </a:pPr>
            <a:r>
              <a:rPr lang="en-US" altLang="zh-CN" sz="2400" b="1" i="1" kern="100" dirty="0">
                <a:latin typeface="Calibri" panose="020F0502020204030204" pitchFamily="34" charset="0"/>
                <a:cs typeface="Calibri" panose="020F0502020204030204" pitchFamily="34" charset="0"/>
              </a:rPr>
              <a:t>It’s all to </a:t>
            </a:r>
            <a:r>
              <a:rPr lang="en-US" altLang="zh-CN" sz="2400" b="1" i="1" u="sng" kern="100" dirty="0">
                <a:solidFill>
                  <a:srgbClr val="FF0000"/>
                </a:solidFill>
                <a:latin typeface="Calibri" panose="020F0502020204030204" pitchFamily="34" charset="0"/>
                <a:cs typeface="Calibri" panose="020F0502020204030204" pitchFamily="34" charset="0"/>
              </a:rPr>
              <a:t>do with </a:t>
            </a:r>
            <a:r>
              <a:rPr lang="en-US" altLang="zh-CN" sz="2400" b="1" i="1" kern="100" dirty="0">
                <a:latin typeface="Calibri" panose="020F0502020204030204" pitchFamily="34" charset="0"/>
                <a:cs typeface="Calibri" panose="020F0502020204030204" pitchFamily="34" charset="0"/>
              </a:rPr>
              <a:t>human psychology.</a:t>
            </a:r>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       This led to something called flat design, where computer desktops and smartphone home screens started to </a:t>
            </a:r>
            <a:r>
              <a:rPr lang="en-US" altLang="zh-CN" sz="2400" b="1" i="1" u="sng" kern="100" dirty="0">
                <a:solidFill>
                  <a:srgbClr val="FF0000"/>
                </a:solidFill>
                <a:latin typeface="Calibri" panose="020F0502020204030204" pitchFamily="34" charset="0"/>
                <a:cs typeface="Calibri" panose="020F0502020204030204" pitchFamily="34" charset="0"/>
              </a:rPr>
              <a:t>do away with </a:t>
            </a:r>
            <a:r>
              <a:rPr lang="en-US" altLang="zh-CN" sz="2400" b="1" i="1" kern="100" dirty="0">
                <a:latin typeface="Calibri" panose="020F0502020204030204" pitchFamily="34" charset="0"/>
                <a:cs typeface="Calibri" panose="020F0502020204030204" pitchFamily="34" charset="0"/>
              </a:rPr>
              <a:t>skeuomorphism.</a:t>
            </a:r>
            <a:endParaRPr lang="en-US" altLang="zh-CN" sz="2400" b="1" i="1" kern="100" dirty="0">
              <a:latin typeface="Calibri" panose="020F0502020204030204" pitchFamily="34" charset="0"/>
              <a:cs typeface="Calibri" panose="020F0502020204030204" pitchFamily="34" charset="0"/>
            </a:endParaRPr>
          </a:p>
          <a:p>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3. One of the ways people understand the world is through </a:t>
            </a:r>
            <a:r>
              <a:rPr lang="en-US" altLang="zh-CN" sz="2400" b="1" i="1" u="sng" kern="100" dirty="0">
                <a:solidFill>
                  <a:srgbClr val="FF0000"/>
                </a:solidFill>
                <a:latin typeface="Calibri" panose="020F0502020204030204" pitchFamily="34" charset="0"/>
                <a:cs typeface="Calibri" panose="020F0502020204030204" pitchFamily="34" charset="0"/>
              </a:rPr>
              <a:t>affordances</a:t>
            </a:r>
            <a:r>
              <a:rPr lang="en-US" altLang="zh-CN" sz="2400" b="1" i="1" kern="100" dirty="0">
                <a:latin typeface="Calibri" panose="020F0502020204030204" pitchFamily="34" charset="0"/>
                <a:cs typeface="Calibri" panose="020F0502020204030204" pitchFamily="34" charset="0"/>
              </a:rPr>
              <a:t> –objects whose shape tells you how to use them.</a:t>
            </a:r>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    The </a:t>
            </a:r>
            <a:r>
              <a:rPr lang="en-US" altLang="zh-CN" sz="2400" b="1" i="1" u="sng" kern="100" dirty="0">
                <a:solidFill>
                  <a:srgbClr val="FF0000"/>
                </a:solidFill>
                <a:latin typeface="Calibri" panose="020F0502020204030204" pitchFamily="34" charset="0"/>
                <a:cs typeface="Calibri" panose="020F0502020204030204" pitchFamily="34" charset="0"/>
              </a:rPr>
              <a:t>ever-lasting</a:t>
            </a:r>
            <a:r>
              <a:rPr lang="en-US" altLang="zh-CN" sz="2400" b="1" i="1" kern="100" dirty="0">
                <a:latin typeface="Calibri" panose="020F0502020204030204" pitchFamily="34" charset="0"/>
                <a:cs typeface="Calibri" panose="020F0502020204030204" pitchFamily="34" charset="0"/>
              </a:rPr>
              <a:t> presence of skeuomorphs</a:t>
            </a:r>
            <a:endParaRPr lang="en-US" altLang="zh-CN" sz="2400" b="1" i="1" kern="100" dirty="0">
              <a:latin typeface="Calibri" panose="020F0502020204030204" pitchFamily="34" charset="0"/>
              <a:cs typeface="Calibri" panose="020F0502020204030204" pitchFamily="34" charset="0"/>
            </a:endParaRPr>
          </a:p>
          <a:p>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4. </a:t>
            </a:r>
            <a:r>
              <a:rPr lang="en-US" altLang="zh-CN" sz="2400" b="1" i="1" u="sng" kern="100" dirty="0">
                <a:solidFill>
                  <a:srgbClr val="FF0000"/>
                </a:solidFill>
                <a:latin typeface="Calibri" panose="020F0502020204030204" pitchFamily="34" charset="0"/>
                <a:cs typeface="Calibri" panose="020F0502020204030204" pitchFamily="34" charset="0"/>
              </a:rPr>
              <a:t>Chances are that </a:t>
            </a:r>
            <a:r>
              <a:rPr lang="en-US" altLang="zh-CN" sz="2400" b="1" i="1" kern="100" dirty="0">
                <a:latin typeface="Calibri" panose="020F0502020204030204" pitchFamily="34" charset="0"/>
                <a:cs typeface="Calibri" panose="020F0502020204030204" pitchFamily="34" charset="0"/>
              </a:rPr>
              <a:t>they will look a lot like the objects of the past.</a:t>
            </a:r>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5. Users became familiar with (=_______________) technology.</a:t>
            </a:r>
            <a:endParaRPr lang="en-US" altLang="zh-CN" sz="2400" b="1" i="1" kern="100" dirty="0">
              <a:latin typeface="Calibri" panose="020F0502020204030204" pitchFamily="34" charset="0"/>
              <a:cs typeface="Calibri" panose="020F0502020204030204" pitchFamily="34" charset="0"/>
            </a:endParaRPr>
          </a:p>
        </p:txBody>
      </p:sp>
      <p:sp>
        <p:nvSpPr>
          <p:cNvPr id="7" name="文本框 6"/>
          <p:cNvSpPr txBox="1"/>
          <p:nvPr/>
        </p:nvSpPr>
        <p:spPr>
          <a:xfrm>
            <a:off x="4250727" y="5660030"/>
            <a:ext cx="6145160" cy="461665"/>
          </a:xfrm>
          <a:prstGeom prst="rect">
            <a:avLst/>
          </a:prstGeom>
          <a:noFill/>
        </p:spPr>
        <p:txBody>
          <a:bodyPr wrap="square">
            <a:spAutoFit/>
          </a:bodyPr>
          <a:lstStyle/>
          <a:p>
            <a:r>
              <a:rPr kumimoji="0" lang="en-US" altLang="zh-CN" sz="2400" b="1" i="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accustomed to </a:t>
            </a:r>
            <a:endParaRPr lang="zh-CN" altLang="en-US" sz="2000" dirty="0">
              <a:solidFill>
                <a:srgbClr val="FF0000"/>
              </a:solidFill>
            </a:endParaRPr>
          </a:p>
        </p:txBody>
      </p:sp>
      <p:sp>
        <p:nvSpPr>
          <p:cNvPr id="8" name="文本框 7"/>
          <p:cNvSpPr txBox="1"/>
          <p:nvPr/>
        </p:nvSpPr>
        <p:spPr>
          <a:xfrm>
            <a:off x="10289459" y="535974"/>
            <a:ext cx="860322"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呈现</a:t>
            </a:r>
            <a:endParaRPr lang="zh-CN" altLang="en-US" sz="2000" dirty="0">
              <a:solidFill>
                <a:srgbClr val="FF0000"/>
              </a:solidFill>
            </a:endParaRPr>
          </a:p>
        </p:txBody>
      </p:sp>
      <p:sp>
        <p:nvSpPr>
          <p:cNvPr id="9" name="文本框 8"/>
          <p:cNvSpPr txBox="1"/>
          <p:nvPr/>
        </p:nvSpPr>
        <p:spPr>
          <a:xfrm>
            <a:off x="8072284" y="1297974"/>
            <a:ext cx="860322" cy="461665"/>
          </a:xfrm>
          <a:prstGeom prst="rect">
            <a:avLst/>
          </a:prstGeom>
          <a:noFill/>
        </p:spPr>
        <p:txBody>
          <a:bodyPr wrap="square">
            <a:spAutoFit/>
          </a:bodyPr>
          <a:lstStyle/>
          <a:p>
            <a:r>
              <a:rPr lang="zh-CN" altLang="en-US" sz="2400" b="1" kern="100" dirty="0">
                <a:solidFill>
                  <a:srgbClr val="FF0000"/>
                </a:solidFill>
                <a:latin typeface="Calibri" panose="020F0502020204030204" pitchFamily="34" charset="0"/>
                <a:ea typeface="宋体" panose="02010600030101010101" pitchFamily="2" charset="-122"/>
                <a:cs typeface="Calibri" panose="020F0502020204030204" pitchFamily="34" charset="0"/>
              </a:rPr>
              <a:t>承担</a:t>
            </a:r>
            <a:endParaRPr lang="zh-CN" altLang="en-US" sz="2000" dirty="0">
              <a:solidFill>
                <a:srgbClr val="FF0000"/>
              </a:solidFill>
            </a:endParaRPr>
          </a:p>
        </p:txBody>
      </p:sp>
      <p:sp>
        <p:nvSpPr>
          <p:cNvPr id="10" name="文本框 9"/>
          <p:cNvSpPr txBox="1"/>
          <p:nvPr/>
        </p:nvSpPr>
        <p:spPr>
          <a:xfrm>
            <a:off x="7642123" y="1666458"/>
            <a:ext cx="860322"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雇佣</a:t>
            </a:r>
            <a:endParaRPr lang="zh-CN" altLang="en-US" sz="2000" dirty="0">
              <a:solidFill>
                <a:srgbClr val="FF0000"/>
              </a:solidFill>
            </a:endParaRPr>
          </a:p>
        </p:txBody>
      </p:sp>
      <p:sp>
        <p:nvSpPr>
          <p:cNvPr id="11" name="文本框 10"/>
          <p:cNvSpPr txBox="1"/>
          <p:nvPr/>
        </p:nvSpPr>
        <p:spPr>
          <a:xfrm>
            <a:off x="5212563" y="2349800"/>
            <a:ext cx="1591360" cy="461665"/>
          </a:xfrm>
          <a:prstGeom prst="rect">
            <a:avLst/>
          </a:prstGeom>
          <a:noFill/>
        </p:spPr>
        <p:txBody>
          <a:bodyPr wrap="square">
            <a:spAutoFit/>
          </a:bodyPr>
          <a:lstStyle/>
          <a:p>
            <a:r>
              <a:rPr kumimoji="0" lang="zh-CN" altLang="en-US" sz="24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与</a:t>
            </a:r>
            <a:r>
              <a:rPr kumimoji="0" lang="en-US" altLang="zh-CN" sz="24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a:t>
            </a:r>
            <a:r>
              <a:rPr kumimoji="0" lang="zh-CN" altLang="en-US" sz="2400" b="1" u="none" strike="noStrike" kern="100" cap="none" spc="0" normalizeH="0" baseline="0" noProof="0" dirty="0">
                <a:ln>
                  <a:noFill/>
                </a:ln>
                <a:solidFill>
                  <a:srgbClr val="FF0000"/>
                </a:solidFill>
                <a:effectLst/>
                <a:uLnTx/>
                <a:uFillTx/>
                <a:latin typeface="Calibri" panose="020F0502020204030204" pitchFamily="34" charset="0"/>
                <a:ea typeface="宋体" panose="02010600030101010101" pitchFamily="2" charset="-122"/>
                <a:cs typeface="Calibri" panose="020F0502020204030204" pitchFamily="34" charset="0"/>
              </a:rPr>
              <a:t>相关</a:t>
            </a:r>
            <a:endParaRPr lang="zh-CN" altLang="en-US" sz="2000" dirty="0">
              <a:solidFill>
                <a:srgbClr val="FF0000"/>
              </a:solidFill>
            </a:endParaRPr>
          </a:p>
        </p:txBody>
      </p:sp>
      <p:sp>
        <p:nvSpPr>
          <p:cNvPr id="12" name="文本框 11"/>
          <p:cNvSpPr txBox="1"/>
          <p:nvPr/>
        </p:nvSpPr>
        <p:spPr>
          <a:xfrm>
            <a:off x="6446510" y="3084403"/>
            <a:ext cx="2835141" cy="461665"/>
          </a:xfrm>
          <a:prstGeom prst="rect">
            <a:avLst/>
          </a:prstGeom>
          <a:noFill/>
        </p:spPr>
        <p:txBody>
          <a:bodyPr wrap="square">
            <a:spAutoFit/>
          </a:bodyPr>
          <a:lstStyle/>
          <a:p>
            <a:r>
              <a:rPr lang="zh-CN" altLang="en-US" sz="2400" b="1" kern="100">
                <a:solidFill>
                  <a:srgbClr val="FF0000"/>
                </a:solidFill>
                <a:latin typeface="Calibri" panose="020F0502020204030204" pitchFamily="34" charset="0"/>
                <a:cs typeface="Calibri" panose="020F0502020204030204" pitchFamily="34" charset="0"/>
              </a:rPr>
              <a:t>废除、消除或摆脱</a:t>
            </a:r>
            <a:endParaRPr lang="zh-CN" altLang="en-US" sz="2000" dirty="0">
              <a:solidFill>
                <a:srgbClr val="FF0000"/>
              </a:solidFill>
            </a:endParaRPr>
          </a:p>
        </p:txBody>
      </p:sp>
      <p:sp>
        <p:nvSpPr>
          <p:cNvPr id="13" name="文本框 12"/>
          <p:cNvSpPr txBox="1"/>
          <p:nvPr/>
        </p:nvSpPr>
        <p:spPr>
          <a:xfrm>
            <a:off x="7454318" y="4261565"/>
            <a:ext cx="2835141" cy="461665"/>
          </a:xfrm>
          <a:prstGeom prst="rect">
            <a:avLst/>
          </a:prstGeom>
          <a:noFill/>
        </p:spPr>
        <p:txBody>
          <a:bodyPr wrap="square">
            <a:spAutoFit/>
          </a:bodyPr>
          <a:lstStyle/>
          <a:p>
            <a:r>
              <a:rPr lang="zh-CN" altLang="en-US" sz="2400" b="1" kern="100" dirty="0">
                <a:solidFill>
                  <a:srgbClr val="FF0000"/>
                </a:solidFill>
                <a:latin typeface="Calibri" panose="020F0502020204030204" pitchFamily="34" charset="0"/>
                <a:cs typeface="Calibri" panose="020F0502020204030204" pitchFamily="34" charset="0"/>
              </a:rPr>
              <a:t>功能可见性</a:t>
            </a:r>
            <a:endParaRPr lang="zh-CN" altLang="en-US" sz="2000" dirty="0">
              <a:solidFill>
                <a:srgbClr val="FF0000"/>
              </a:solidFill>
            </a:endParaRPr>
          </a:p>
        </p:txBody>
      </p:sp>
      <p:sp>
        <p:nvSpPr>
          <p:cNvPr id="14" name="文本框 13"/>
          <p:cNvSpPr txBox="1"/>
          <p:nvPr/>
        </p:nvSpPr>
        <p:spPr>
          <a:xfrm>
            <a:off x="5905737" y="4561900"/>
            <a:ext cx="2835141" cy="461665"/>
          </a:xfrm>
          <a:prstGeom prst="rect">
            <a:avLst/>
          </a:prstGeom>
          <a:noFill/>
        </p:spPr>
        <p:txBody>
          <a:bodyPr wrap="square">
            <a:spAutoFit/>
          </a:bodyPr>
          <a:lstStyle/>
          <a:p>
            <a:r>
              <a:rPr lang="zh-CN" altLang="en-US" sz="2400" b="1" kern="100" dirty="0">
                <a:solidFill>
                  <a:srgbClr val="FF0000"/>
                </a:solidFill>
                <a:latin typeface="Calibri" panose="020F0502020204030204" pitchFamily="34" charset="0"/>
                <a:cs typeface="Calibri" panose="020F0502020204030204" pitchFamily="34" charset="0"/>
              </a:rPr>
              <a:t>永远存在</a:t>
            </a:r>
            <a:endParaRPr lang="zh-CN" altLang="en-US" sz="2000" dirty="0">
              <a:solidFill>
                <a:srgbClr val="FF0000"/>
              </a:solidFill>
            </a:endParaRPr>
          </a:p>
        </p:txBody>
      </p:sp>
      <p:sp>
        <p:nvSpPr>
          <p:cNvPr id="15" name="文本框 14"/>
          <p:cNvSpPr txBox="1"/>
          <p:nvPr/>
        </p:nvSpPr>
        <p:spPr>
          <a:xfrm>
            <a:off x="8435687" y="5277397"/>
            <a:ext cx="2835141" cy="461665"/>
          </a:xfrm>
          <a:prstGeom prst="rect">
            <a:avLst/>
          </a:prstGeom>
          <a:noFill/>
        </p:spPr>
        <p:txBody>
          <a:bodyPr wrap="square">
            <a:spAutoFit/>
          </a:bodyPr>
          <a:lstStyle/>
          <a:p>
            <a:r>
              <a:rPr lang="zh-CN" altLang="en-US" sz="2400" b="1" kern="100" dirty="0">
                <a:solidFill>
                  <a:srgbClr val="FF0000"/>
                </a:solidFill>
                <a:latin typeface="Calibri" panose="020F0502020204030204" pitchFamily="34" charset="0"/>
                <a:cs typeface="Calibri" panose="020F0502020204030204" pitchFamily="34" charset="0"/>
              </a:rPr>
              <a:t>很有可能</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barn(inVertical)">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788082" y="0"/>
            <a:ext cx="5403917" cy="3034601"/>
          </a:xfrm>
          <a:prstGeom prst="rect">
            <a:avLst/>
          </a:prstGeom>
        </p:spPr>
      </p:pic>
      <p:pic>
        <p:nvPicPr>
          <p:cNvPr id="8" name="图片 7"/>
          <p:cNvPicPr>
            <a:picLocks noChangeAspect="1"/>
          </p:cNvPicPr>
          <p:nvPr/>
        </p:nvPicPr>
        <p:blipFill>
          <a:blip r:embed="rId2"/>
          <a:stretch>
            <a:fillRect/>
          </a:stretch>
        </p:blipFill>
        <p:spPr>
          <a:xfrm>
            <a:off x="6788082" y="3034601"/>
            <a:ext cx="5403918" cy="3823393"/>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5632799" y="2131198"/>
            <a:ext cx="4962293" cy="201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47558" y="219743"/>
            <a:ext cx="4922409" cy="4508927"/>
          </a:xfrm>
          <a:prstGeom prst="rect">
            <a:avLst/>
          </a:prstGeom>
          <a:noFill/>
        </p:spPr>
        <p:txBody>
          <a:bodyPr vert="horz" wrap="square" rtlCol="0">
            <a:spAutoFit/>
          </a:bodyPr>
          <a:lstStyle/>
          <a:p>
            <a:pPr algn="dist"/>
            <a:r>
              <a:rPr lang="en-US" altLang="zh-CN" sz="28700" b="1" dirty="0">
                <a:solidFill>
                  <a:srgbClr val="E7E7E7"/>
                </a:solidFill>
                <a:latin typeface="Arial" panose="020B0604020202020204" pitchFamily="34" charset="0"/>
                <a:ea typeface="叶根友古刻体" panose="03000509000000000000" charset="-122"/>
                <a:sym typeface="Arial" panose="020B0604020202020204" pitchFamily="34" charset="0"/>
              </a:rPr>
              <a:t>D</a:t>
            </a:r>
            <a:endParaRPr lang="zh-CN" altLang="en-US" sz="287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6019067" y="2260432"/>
            <a:ext cx="4753416" cy="1754326"/>
          </a:xfrm>
          <a:prstGeom prst="rect">
            <a:avLst/>
          </a:prstGeom>
          <a:noFill/>
        </p:spPr>
        <p:txBody>
          <a:bodyPr vert="horz" wrap="square" rtlCol="0">
            <a:spAutoFit/>
          </a:bodyPr>
          <a:lstStyle/>
          <a:p>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An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introduction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on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the PhD job shadow program</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人与社会：说明文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5124" name="图片 6" descr="logo横版 png"/>
          <p:cNvPicPr>
            <a:picLocks noChangeAspect="1"/>
          </p:cNvPicPr>
          <p:nvPr/>
        </p:nvPicPr>
        <p:blipFill>
          <a:blip r:embed="rId3"/>
          <a:stretch>
            <a:fillRect/>
          </a:stretch>
        </p:blipFill>
        <p:spPr>
          <a:xfrm>
            <a:off x="11477625" y="82550"/>
            <a:ext cx="608013" cy="642938"/>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19"/>
          <p:cNvSpPr/>
          <p:nvPr/>
        </p:nvSpPr>
        <p:spPr>
          <a:xfrm>
            <a:off x="0" y="523240"/>
            <a:ext cx="6678930" cy="321310"/>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21"/>
          <p:cNvSpPr/>
          <p:nvPr/>
        </p:nvSpPr>
        <p:spPr>
          <a:xfrm>
            <a:off x="3688560" y="1487170"/>
            <a:ext cx="4318000" cy="270510"/>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21"/>
          <p:cNvSpPr/>
          <p:nvPr/>
        </p:nvSpPr>
        <p:spPr>
          <a:xfrm>
            <a:off x="136525" y="1793240"/>
            <a:ext cx="736600" cy="234950"/>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21"/>
          <p:cNvSpPr/>
          <p:nvPr/>
        </p:nvSpPr>
        <p:spPr>
          <a:xfrm>
            <a:off x="5026660" y="2016705"/>
            <a:ext cx="2994025" cy="270510"/>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21"/>
          <p:cNvSpPr/>
          <p:nvPr/>
        </p:nvSpPr>
        <p:spPr>
          <a:xfrm>
            <a:off x="0" y="2298700"/>
            <a:ext cx="7681595" cy="270510"/>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21"/>
          <p:cNvSpPr/>
          <p:nvPr/>
        </p:nvSpPr>
        <p:spPr>
          <a:xfrm>
            <a:off x="0" y="2496185"/>
            <a:ext cx="1416050" cy="270510"/>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40"/>
          <p:cNvSpPr/>
          <p:nvPr/>
        </p:nvSpPr>
        <p:spPr>
          <a:xfrm>
            <a:off x="136525" y="3471545"/>
            <a:ext cx="3972560" cy="265430"/>
          </a:xfrm>
          <a:prstGeom prst="roundRect">
            <a:avLst/>
          </a:prstGeom>
          <a:solidFill>
            <a:schemeClr val="accent4">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圆角 40"/>
          <p:cNvSpPr/>
          <p:nvPr/>
        </p:nvSpPr>
        <p:spPr>
          <a:xfrm>
            <a:off x="5026660" y="3222625"/>
            <a:ext cx="2482215" cy="325755"/>
          </a:xfrm>
          <a:prstGeom prst="roundRect">
            <a:avLst/>
          </a:prstGeom>
          <a:solidFill>
            <a:schemeClr val="accent4">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40"/>
          <p:cNvSpPr/>
          <p:nvPr/>
        </p:nvSpPr>
        <p:spPr>
          <a:xfrm>
            <a:off x="0" y="4430395"/>
            <a:ext cx="7682230" cy="325755"/>
          </a:xfrm>
          <a:prstGeom prst="roundRect">
            <a:avLst/>
          </a:prstGeom>
          <a:solidFill>
            <a:schemeClr val="accent4">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32"/>
          <p:cNvSpPr/>
          <p:nvPr/>
        </p:nvSpPr>
        <p:spPr>
          <a:xfrm>
            <a:off x="0" y="5880100"/>
            <a:ext cx="5027295" cy="294640"/>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圆角 40"/>
          <p:cNvSpPr/>
          <p:nvPr/>
        </p:nvSpPr>
        <p:spPr>
          <a:xfrm>
            <a:off x="6733125" y="33655"/>
            <a:ext cx="1104589" cy="325755"/>
          </a:xfrm>
          <a:prstGeom prst="roundRect">
            <a:avLst/>
          </a:prstGeom>
          <a:solidFill>
            <a:schemeClr val="accent4">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40"/>
          <p:cNvSpPr/>
          <p:nvPr/>
        </p:nvSpPr>
        <p:spPr>
          <a:xfrm>
            <a:off x="0" y="345006"/>
            <a:ext cx="5512741" cy="216652"/>
          </a:xfrm>
          <a:prstGeom prst="roundRect">
            <a:avLst/>
          </a:prstGeom>
          <a:solidFill>
            <a:schemeClr val="accent4">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0" y="0"/>
            <a:ext cx="8090535" cy="6770370"/>
          </a:xfrm>
          <a:prstGeom prst="rect">
            <a:avLst/>
          </a:prstGeom>
          <a:noFill/>
          <a:ln w="9525">
            <a:noFill/>
          </a:ln>
        </p:spPr>
        <p:txBody>
          <a:bodyPr wrap="square">
            <a:spAutoFit/>
          </a:bodyPr>
          <a:lstStyle/>
          <a:p>
            <a:pPr indent="266700"/>
            <a:r>
              <a:rPr lang="en-US" altLang="zh-CN"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0" i="1" kern="100" dirty="0">
                <a:effectLst/>
                <a:highlight>
                  <a:srgbClr val="FF00FF"/>
                </a:highlight>
                <a:latin typeface="Calibri" panose="020F0502020204030204" pitchFamily="34" charset="0"/>
                <a:ea typeface="Calibri" panose="020F0502020204030204" pitchFamily="34" charset="0"/>
                <a:cs typeface="Calibri" panose="020F0502020204030204" pitchFamily="34" charset="0"/>
              </a:rPr>
              <a:t> In 2017,</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the University of Waterloo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created</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the PhD job shadow program</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to help PhDs explore their career options beyond a tenure-track faculty position(终身教职). The program achieved this by having PhD students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shadow</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non-faculty (非教师) staff or hosts who work in departments such as graduate studies and postdoctoral affairs and the centre for teaching excellence. The students would write up a case study relevant to the staff members’ department, including projects like designing a survey or creating a report based on document review.</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266700"/>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0" i="1" kern="100" dirty="0">
                <a:effectLst/>
                <a:highlight>
                  <a:srgbClr val="FF00FF"/>
                </a:highlight>
                <a:latin typeface="Calibri" panose="020F0502020204030204" pitchFamily="34" charset="0"/>
                <a:ea typeface="Calibri" panose="020F0502020204030204" pitchFamily="34" charset="0"/>
                <a:cs typeface="Calibri" panose="020F0502020204030204" pitchFamily="34" charset="0"/>
              </a:rPr>
              <a:t>    In 2023,</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the program was improved</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to give students </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greater agency </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when choosing a host based on student, host and program staff feedback who all found that student-host matching didn’t always meet student needs or expectations. Students were asked to create a list containing up to five staff of their choice and then paired with the staff chosen from their submitted lists. This active effort to find common ground with their hosts created a more meaningful relationship and allowed for higher satisfaction with the interactions during the program.</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266700"/>
            <a:r>
              <a:rPr lang="en-US" altLang="zh-CN" sz="1600" b="0" i="1" kern="100" dirty="0">
                <a:latin typeface="Calibri" panose="020F0502020204030204" pitchFamily="34" charset="0"/>
                <a:ea typeface="宋体" panose="02010600030101010101" pitchFamily="2" charset="-122"/>
                <a:cs typeface="Calibri" panose="020F0502020204030204" pitchFamily="34" charset="0"/>
              </a:rPr>
              <a:t>       Choosing their host and doing research around their role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allowed students to be better prepared to contribute to a specific department </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through the case study. One student claimed:“So I found that in general it was a direct match... There are parts that I would have to learn, but the background structure of what I’ve been doing directly translates.” This is particularly relevant since PhD students may finish their program feeling prepared for academia, but most PhD programs do not provide support or training for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jobs outside of tenure-track positions.</a:t>
            </a:r>
            <a:endParaRPr lang="en-US" altLang="zh-CN" sz="1600" b="1" i="1" kern="100" dirty="0">
              <a:latin typeface="Calibri" panose="020F0502020204030204" pitchFamily="34" charset="0"/>
              <a:ea typeface="宋体" panose="02010600030101010101" pitchFamily="2" charset="-122"/>
              <a:cs typeface="Calibri" panose="020F0502020204030204" pitchFamily="34" charset="0"/>
            </a:endParaRPr>
          </a:p>
          <a:p>
            <a:pPr indent="266700"/>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0" i="1" kern="100" dirty="0">
                <a:effectLst/>
                <a:highlight>
                  <a:srgbClr val="FF00FF"/>
                </a:highlight>
                <a:latin typeface="Calibri" panose="020F0502020204030204" pitchFamily="34" charset="0"/>
                <a:ea typeface="Calibri" panose="020F0502020204030204" pitchFamily="34" charset="0"/>
                <a:cs typeface="Calibri" panose="020F0502020204030204" pitchFamily="34" charset="0"/>
              </a:rPr>
              <a:t>Mistakenly,</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the tenure-track is </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considered by many as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the only way</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to successfully conclude a path in academia and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any other paths are“plan B</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which can give feelings of being a “failure”.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When</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students get the opportunity of experiencing what they enjoy about their research in other non-academic or research-related role,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finding </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an equally meaningful career</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outside of faculty roles</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becomes clearer and more possible</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 As one student commented:“It made me realize that the administrative aspect of academia is deeper, richer and more meaningful than what a lot of people assume.”</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2" name="文本框 1"/>
          <p:cNvSpPr txBox="1"/>
          <p:nvPr/>
        </p:nvSpPr>
        <p:spPr>
          <a:xfrm>
            <a:off x="8194040" y="523240"/>
            <a:ext cx="3997960" cy="6247130"/>
          </a:xfrm>
          <a:prstGeom prst="rect">
            <a:avLst/>
          </a:prstGeom>
          <a:solidFill>
            <a:srgbClr val="DEF2EB"/>
          </a:solidFill>
          <a:ln w="9525">
            <a:noFill/>
          </a:ln>
        </p:spPr>
        <p:txBody>
          <a:bodyPr wrap="square">
            <a:spAutoFit/>
          </a:bodyPr>
          <a:lstStyle/>
          <a:p>
            <a:pPr indent="0"/>
            <a:r>
              <a:rPr lang="en-US" altLang="zh-CN" sz="1600" b="1" i="1" kern="100" dirty="0">
                <a:latin typeface="Calibri" panose="020F0502020204030204" pitchFamily="34" charset="0"/>
                <a:ea typeface="宋体" panose="02010600030101010101" pitchFamily="2" charset="-122"/>
                <a:cs typeface="Calibri" panose="020F0502020204030204" pitchFamily="34" charset="0"/>
              </a:rPr>
              <a:t>32. What did the PhD Students do in the job shadow program?</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A. They experienced non-faculty jobs.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B. They interviewed tenure-track faculty.</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C. They worked as teaching assistants.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D. They helped students with career choices.</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1" i="1" kern="100" dirty="0">
                <a:latin typeface="Calibri" panose="020F0502020204030204" pitchFamily="34" charset="0"/>
                <a:ea typeface="宋体" panose="02010600030101010101" pitchFamily="2" charset="-122"/>
                <a:cs typeface="Calibri" panose="020F0502020204030204" pitchFamily="34" charset="0"/>
              </a:rPr>
              <a:t>33. How did the program change in 2023?</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A. It limited the number of hosts.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B. It narrowed down its subjects.</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C. It raised its standards for hosts.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D. It increased the PhDs’</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autonomy.</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1" i="1" kern="100" dirty="0">
                <a:latin typeface="Calibri" panose="020F0502020204030204" pitchFamily="34" charset="0"/>
                <a:ea typeface="宋体" panose="02010600030101010101" pitchFamily="2" charset="-122"/>
                <a:cs typeface="Calibri" panose="020F0502020204030204" pitchFamily="34" charset="0"/>
              </a:rPr>
              <a:t>34. What </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benefit</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 did the program bring to PhDs?</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A. </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Expansion </a:t>
            </a:r>
            <a:r>
              <a:rPr lang="en-US" altLang="zh-CN" sz="1600" b="0" i="1" kern="100" dirty="0">
                <a:latin typeface="Calibri" panose="020F0502020204030204" pitchFamily="34" charset="0"/>
                <a:ea typeface="宋体" panose="02010600030101010101" pitchFamily="2" charset="-122"/>
                <a:cs typeface="Calibri" panose="020F0502020204030204" pitchFamily="34" charset="0"/>
              </a:rPr>
              <a:t>of career exploration.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B. Preparation for future research.</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C. Familiarity with academic settings.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D. Satisfaction with the chosen careers.</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1" i="1" kern="100" dirty="0">
                <a:latin typeface="Calibri" panose="020F0502020204030204" pitchFamily="34" charset="0"/>
                <a:ea typeface="宋体" panose="02010600030101010101" pitchFamily="2" charset="-122"/>
                <a:cs typeface="Calibri" panose="020F0502020204030204" pitchFamily="34" charset="0"/>
              </a:rPr>
              <a:t>35. What may the </a:t>
            </a:r>
            <a:r>
              <a:rPr lang="en-US" altLang="zh-CN" sz="1600" b="1" i="1" kern="100" dirty="0">
                <a:solidFill>
                  <a:srgbClr val="C00000"/>
                </a:solidFill>
                <a:latin typeface="Calibri" panose="020F0502020204030204" pitchFamily="34" charset="0"/>
                <a:ea typeface="宋体" panose="02010600030101010101" pitchFamily="2" charset="-122"/>
                <a:cs typeface="Calibri" panose="020F0502020204030204" pitchFamily="34" charset="0"/>
              </a:rPr>
              <a:t>PhDs agree with</a:t>
            </a:r>
            <a:r>
              <a:rPr lang="en-US" altLang="zh-CN" sz="1600" b="1" i="1" kern="100" dirty="0">
                <a:latin typeface="Calibri" panose="020F0502020204030204" pitchFamily="34" charset="0"/>
                <a:ea typeface="宋体" panose="02010600030101010101" pitchFamily="2" charset="-122"/>
                <a:cs typeface="Calibri" panose="020F0502020204030204" pitchFamily="34" charset="0"/>
              </a:rPr>
              <a:t> according to the last paragraph?</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A. Plan B leaves much to be desired.      </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B. Non-academic positions are also valuable.</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C. The administrative positions are better choices.</a:t>
            </a:r>
            <a:endParaRPr lang="en-US" altLang="zh-CN" sz="1600" b="0" i="1" kern="100" dirty="0">
              <a:latin typeface="Calibri" panose="020F0502020204030204" pitchFamily="34" charset="0"/>
              <a:ea typeface="宋体" panose="02010600030101010101" pitchFamily="2" charset="-122"/>
              <a:cs typeface="Calibri" panose="020F0502020204030204" pitchFamily="34" charset="0"/>
            </a:endParaRPr>
          </a:p>
          <a:p>
            <a:pPr indent="0"/>
            <a:r>
              <a:rPr lang="en-US" altLang="zh-CN" sz="1600" b="0" i="1" kern="100" dirty="0">
                <a:latin typeface="Calibri" panose="020F0502020204030204" pitchFamily="34" charset="0"/>
                <a:ea typeface="宋体" panose="02010600030101010101" pitchFamily="2" charset="-122"/>
                <a:cs typeface="Calibri" panose="020F0502020204030204" pitchFamily="34" charset="0"/>
              </a:rPr>
              <a:t>D. Explorations beyond their capabilities are meaningful.</a:t>
            </a:r>
            <a:endParaRPr lang="en-US" altLang="zh-CN" sz="1600"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3" name="矩形: 圆角 19"/>
          <p:cNvSpPr/>
          <p:nvPr/>
        </p:nvSpPr>
        <p:spPr>
          <a:xfrm>
            <a:off x="8194040" y="1058545"/>
            <a:ext cx="3244215" cy="260985"/>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21"/>
          <p:cNvSpPr/>
          <p:nvPr/>
        </p:nvSpPr>
        <p:spPr>
          <a:xfrm>
            <a:off x="8194040" y="3034030"/>
            <a:ext cx="3124835" cy="260985"/>
          </a:xfrm>
          <a:prstGeom prst="roundRect">
            <a:avLst/>
          </a:prstGeom>
          <a:solidFill>
            <a:srgbClr val="00B0F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40"/>
          <p:cNvSpPr/>
          <p:nvPr/>
        </p:nvSpPr>
        <p:spPr>
          <a:xfrm>
            <a:off x="8194040" y="3736975"/>
            <a:ext cx="3124835" cy="289560"/>
          </a:xfrm>
          <a:prstGeom prst="roundRect">
            <a:avLst/>
          </a:prstGeom>
          <a:solidFill>
            <a:schemeClr val="accent4">
              <a:alpha val="5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32"/>
          <p:cNvSpPr/>
          <p:nvPr/>
        </p:nvSpPr>
        <p:spPr>
          <a:xfrm>
            <a:off x="4680585" y="5662295"/>
            <a:ext cx="3409950" cy="294640"/>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32"/>
          <p:cNvSpPr/>
          <p:nvPr/>
        </p:nvSpPr>
        <p:spPr>
          <a:xfrm>
            <a:off x="8194040" y="5452745"/>
            <a:ext cx="3737610" cy="294640"/>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845796" y="76411"/>
            <a:ext cx="1261884" cy="307777"/>
          </a:xfrm>
          <a:prstGeom prst="rect">
            <a:avLst/>
          </a:prstGeom>
          <a:noFill/>
        </p:spPr>
        <p:txBody>
          <a:bodyPr wrap="none" rtlCol="0">
            <a:spAutoFit/>
          </a:bodyPr>
          <a:lstStyle/>
          <a:p>
            <a:r>
              <a:rPr lang="zh-CN" altLang="en-US" sz="1400" dirty="0"/>
              <a:t>更大的能动性</a:t>
            </a:r>
            <a:endParaRPr lang="zh-CN" altLang="en-US" sz="1400" dirty="0"/>
          </a:p>
        </p:txBody>
      </p:sp>
      <p:sp>
        <p:nvSpPr>
          <p:cNvPr id="20" name="文本框 19"/>
          <p:cNvSpPr txBox="1"/>
          <p:nvPr/>
        </p:nvSpPr>
        <p:spPr>
          <a:xfrm>
            <a:off x="6965008" y="405031"/>
            <a:ext cx="1229032"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origin</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21" name="文本框 20"/>
          <p:cNvSpPr txBox="1"/>
          <p:nvPr/>
        </p:nvSpPr>
        <p:spPr>
          <a:xfrm>
            <a:off x="6483227" y="1738650"/>
            <a:ext cx="1710813"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improvement</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23" name="文本框 22"/>
          <p:cNvSpPr txBox="1"/>
          <p:nvPr/>
        </p:nvSpPr>
        <p:spPr>
          <a:xfrm>
            <a:off x="6786061" y="2932487"/>
            <a:ext cx="1407979"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 benefits</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24" name="文本框 23"/>
          <p:cNvSpPr txBox="1"/>
          <p:nvPr/>
        </p:nvSpPr>
        <p:spPr>
          <a:xfrm>
            <a:off x="6774753" y="4726940"/>
            <a:ext cx="1416050"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The influence</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 presetClass="entr" presetSubtype="4"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ppt_x"/>
                                          </p:val>
                                        </p:tav>
                                        <p:tav tm="100000">
                                          <p:val>
                                            <p:strVal val="#ppt_x"/>
                                          </p:val>
                                        </p:tav>
                                      </p:tavLst>
                                    </p:anim>
                                    <p:anim calcmode="lin" valueType="num">
                                      <p:cBhvr additive="base">
                                        <p:cTn id="4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 calcmode="lin" valueType="num">
                                      <p:cBhvr additive="base">
                                        <p:cTn id="50" dur="500" fill="hold"/>
                                        <p:tgtEl>
                                          <p:spTgt spid="6"/>
                                        </p:tgtEl>
                                        <p:attrNameLst>
                                          <p:attrName>ppt_x</p:attrName>
                                        </p:attrNameLst>
                                      </p:cBhvr>
                                      <p:tavLst>
                                        <p:tav tm="0">
                                          <p:val>
                                            <p:strVal val="#ppt_x"/>
                                          </p:val>
                                        </p:tav>
                                        <p:tav tm="100000">
                                          <p:val>
                                            <p:strVal val="#ppt_x"/>
                                          </p:val>
                                        </p:tav>
                                      </p:tavLst>
                                    </p:anim>
                                    <p:anim calcmode="lin" valueType="num">
                                      <p:cBhvr additive="base">
                                        <p:cTn id="51" dur="500" fill="hold"/>
                                        <p:tgtEl>
                                          <p:spTgt spid="6"/>
                                        </p:tgtEl>
                                        <p:attrNameLst>
                                          <p:attrName>ppt_y</p:attrName>
                                        </p:attrNameLst>
                                      </p:cBhvr>
                                      <p:tavLst>
                                        <p:tav tm="0">
                                          <p:val>
                                            <p:strVal val="1+#ppt_h/2"/>
                                          </p:val>
                                        </p:tav>
                                        <p:tav tm="100000">
                                          <p:val>
                                            <p:strVal val="#ppt_y"/>
                                          </p:val>
                                        </p:tav>
                                      </p:tavLst>
                                    </p:anim>
                                  </p:childTnLst>
                                </p:cTn>
                              </p:par>
                            </p:childTnLst>
                          </p:cTn>
                        </p:par>
                        <p:par>
                          <p:cTn id="52" fill="hold">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additive="base">
                                        <p:cTn id="55" dur="500" fill="hold"/>
                                        <p:tgtEl>
                                          <p:spTgt spid="7"/>
                                        </p:tgtEl>
                                        <p:attrNameLst>
                                          <p:attrName>ppt_x</p:attrName>
                                        </p:attrNameLst>
                                      </p:cBhvr>
                                      <p:tavLst>
                                        <p:tav tm="0">
                                          <p:val>
                                            <p:strVal val="#ppt_x"/>
                                          </p:val>
                                        </p:tav>
                                        <p:tav tm="100000">
                                          <p:val>
                                            <p:strVal val="#ppt_x"/>
                                          </p:val>
                                        </p:tav>
                                      </p:tavLst>
                                    </p:anim>
                                    <p:anim calcmode="lin" valueType="num">
                                      <p:cBhvr additive="base">
                                        <p:cTn id="56" dur="500" fill="hold"/>
                                        <p:tgtEl>
                                          <p:spTgt spid="7"/>
                                        </p:tgtEl>
                                        <p:attrNameLst>
                                          <p:attrName>ppt_y</p:attrName>
                                        </p:attrNameLst>
                                      </p:cBhvr>
                                      <p:tavLst>
                                        <p:tav tm="0">
                                          <p:val>
                                            <p:strVal val="1+#ppt_h/2"/>
                                          </p:val>
                                        </p:tav>
                                        <p:tav tm="100000">
                                          <p:val>
                                            <p:strVal val="#ppt_y"/>
                                          </p:val>
                                        </p:tav>
                                      </p:tavLst>
                                    </p:anim>
                                  </p:childTnLst>
                                </p:cTn>
                              </p:par>
                            </p:childTnLst>
                          </p:cTn>
                        </p:par>
                        <p:par>
                          <p:cTn id="57" fill="hold">
                            <p:stCondLst>
                              <p:cond delay="1000"/>
                            </p:stCondLst>
                            <p:childTnLst>
                              <p:par>
                                <p:cTn id="58" presetID="2" presetClass="entr" presetSubtype="4" fill="hold" grpId="0" nodeType="after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additive="base">
                                        <p:cTn id="60" dur="500" fill="hold"/>
                                        <p:tgtEl>
                                          <p:spTgt spid="9"/>
                                        </p:tgtEl>
                                        <p:attrNameLst>
                                          <p:attrName>ppt_x</p:attrName>
                                        </p:attrNameLst>
                                      </p:cBhvr>
                                      <p:tavLst>
                                        <p:tav tm="0">
                                          <p:val>
                                            <p:strVal val="#ppt_x"/>
                                          </p:val>
                                        </p:tav>
                                        <p:tav tm="100000">
                                          <p:val>
                                            <p:strVal val="#ppt_x"/>
                                          </p:val>
                                        </p:tav>
                                      </p:tavLst>
                                    </p:anim>
                                    <p:anim calcmode="lin" valueType="num">
                                      <p:cBhvr additive="base">
                                        <p:cTn id="6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additive="base">
                                        <p:cTn id="66" dur="500" fill="hold"/>
                                        <p:tgtEl>
                                          <p:spTgt spid="11"/>
                                        </p:tgtEl>
                                        <p:attrNameLst>
                                          <p:attrName>ppt_x</p:attrName>
                                        </p:attrNameLst>
                                      </p:cBhvr>
                                      <p:tavLst>
                                        <p:tav tm="0">
                                          <p:val>
                                            <p:strVal val="#ppt_x"/>
                                          </p:val>
                                        </p:tav>
                                        <p:tav tm="100000">
                                          <p:val>
                                            <p:strVal val="#ppt_x"/>
                                          </p:val>
                                        </p:tav>
                                      </p:tavLst>
                                    </p:anim>
                                    <p:anim calcmode="lin" valueType="num">
                                      <p:cBhvr additive="base">
                                        <p:cTn id="6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500"/>
                                        <p:tgtEl>
                                          <p:spTgt spid="12"/>
                                        </p:tgtEl>
                                      </p:cBhvr>
                                    </p:animEffect>
                                  </p:childTnLst>
                                </p:cTn>
                              </p:par>
                            </p:childTnLst>
                          </p:cTn>
                        </p:par>
                        <p:par>
                          <p:cTn id="77" fill="hold">
                            <p:stCondLst>
                              <p:cond delay="1000"/>
                            </p:stCondLst>
                            <p:childTnLst>
                              <p:par>
                                <p:cTn id="78" presetID="22" presetClass="entr" presetSubtype="8" fill="hold" grpId="0" nodeType="after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4"/>
                                        </p:tgtEl>
                                        <p:attrNameLst>
                                          <p:attrName>style.visibility</p:attrName>
                                        </p:attrNameLst>
                                      </p:cBhvr>
                                      <p:to>
                                        <p:strVal val="visible"/>
                                      </p:to>
                                    </p:set>
                                    <p:animEffect transition="in" filter="wipe(left)">
                                      <p:cBhvr>
                                        <p:cTn id="85" dur="500"/>
                                        <p:tgtEl>
                                          <p:spTgt spid="4"/>
                                        </p:tgtEl>
                                      </p:cBhvr>
                                    </p:animEffect>
                                  </p:childTnLst>
                                </p:cTn>
                              </p:par>
                            </p:childTnLst>
                          </p:cTn>
                        </p:par>
                        <p:par>
                          <p:cTn id="86" fill="hold">
                            <p:stCondLst>
                              <p:cond delay="500"/>
                            </p:stCondLst>
                            <p:childTnLst>
                              <p:par>
                                <p:cTn id="87" presetID="22" presetClass="entr" presetSubtype="8" fill="hold" grpId="0" nodeType="afterEffect">
                                  <p:stCondLst>
                                    <p:cond delay="0"/>
                                  </p:stCondLst>
                                  <p:childTnLst>
                                    <p:set>
                                      <p:cBhvr>
                                        <p:cTn id="88" dur="1" fill="hold">
                                          <p:stCondLst>
                                            <p:cond delay="0"/>
                                          </p:stCondLst>
                                        </p:cTn>
                                        <p:tgtEl>
                                          <p:spTgt spid="18"/>
                                        </p:tgtEl>
                                        <p:attrNameLst>
                                          <p:attrName>style.visibility</p:attrName>
                                        </p:attrNameLst>
                                      </p:cBhvr>
                                      <p:to>
                                        <p:strVal val="visible"/>
                                      </p:to>
                                    </p:set>
                                    <p:animEffect transition="in" filter="wipe(left)">
                                      <p:cBhvr>
                                        <p:cTn id="89" dur="5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wipe(left)">
                                      <p:cBhvr>
                                        <p:cTn id="94" dur="500"/>
                                        <p:tgtEl>
                                          <p:spTgt spid="15"/>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grpId="0" nodeType="click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wipe(left)">
                                      <p:cBhvr>
                                        <p:cTn id="99" dur="500"/>
                                        <p:tgtEl>
                                          <p:spTgt spid="22"/>
                                        </p:tgtEl>
                                      </p:cBhvr>
                                    </p:animEffect>
                                  </p:childTnLst>
                                </p:cTn>
                              </p:par>
                            </p:childTnLst>
                          </p:cTn>
                        </p:par>
                        <p:par>
                          <p:cTn id="100" fill="hold">
                            <p:stCondLst>
                              <p:cond delay="500"/>
                            </p:stCondLst>
                            <p:childTnLst>
                              <p:par>
                                <p:cTn id="101" presetID="22" presetClass="entr" presetSubtype="8" fill="hold" grpId="0" nodeType="after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wipe(left)">
                                      <p:cBhvr>
                                        <p:cTn id="103" dur="500"/>
                                        <p:tgtEl>
                                          <p:spTgt spid="1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16"/>
                                        </p:tgtEl>
                                        <p:attrNameLst>
                                          <p:attrName>style.visibility</p:attrName>
                                        </p:attrNameLst>
                                      </p:cBhvr>
                                      <p:to>
                                        <p:strVal val="visible"/>
                                      </p:to>
                                    </p:set>
                                    <p:animEffect transition="in" filter="wipe(left)">
                                      <p:cBhvr>
                                        <p:cTn id="10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bldLvl="0" animBg="1"/>
      <p:bldP spid="5" grpId="0" bldLvl="0" animBg="1"/>
      <p:bldP spid="6" grpId="0" bldLvl="0" animBg="1"/>
      <p:bldP spid="7" grpId="0" bldLvl="0" animBg="1"/>
      <p:bldP spid="9" grpId="0" bldLvl="0" animBg="1"/>
      <p:bldP spid="12" grpId="0" bldLvl="0" animBg="1"/>
      <p:bldP spid="13" grpId="0" bldLvl="0" animBg="1"/>
      <p:bldP spid="14" grpId="0" bldLvl="0" animBg="1"/>
      <p:bldP spid="17" grpId="0" bldLvl="0" animBg="1"/>
      <p:bldP spid="4" grpId="0" bldLvl="0" animBg="1"/>
      <p:bldP spid="18" grpId="0" bldLvl="0" animBg="1"/>
      <p:bldP spid="3" grpId="0" bldLvl="0" animBg="1"/>
      <p:bldP spid="11" grpId="0" bldLvl="0" animBg="1"/>
      <p:bldP spid="15" grpId="0" bldLvl="0" animBg="1"/>
      <p:bldP spid="22" grpId="0" bldLvl="0" animBg="1"/>
      <p:bldP spid="16" grpId="0" bldLvl="0" animBg="1"/>
      <p:bldP spid="20" grpId="0" animBg="1"/>
      <p:bldP spid="21" grpId="0" animBg="1"/>
      <p:bldP spid="23" grpId="0" animBg="1"/>
      <p:bldP spid="2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540773" y="580128"/>
            <a:ext cx="4227871" cy="3785652"/>
          </a:xfrm>
          <a:prstGeom prst="rect">
            <a:avLst/>
          </a:prstGeom>
          <a:noFill/>
        </p:spPr>
        <p:txBody>
          <a:bodyPr wrap="square">
            <a:spAutoFit/>
          </a:bodyPr>
          <a:lstStyle/>
          <a:p>
            <a:pPr marL="457200" indent="-457200">
              <a:buAutoNum type="arabicPeriod"/>
            </a:pPr>
            <a:r>
              <a:rPr lang="zh-CN" altLang="en-US" sz="2400" b="1" kern="100" dirty="0">
                <a:latin typeface="Calibri" panose="020F0502020204030204" pitchFamily="34" charset="0"/>
                <a:cs typeface="Calibri" panose="020F0502020204030204" pitchFamily="34" charset="0"/>
              </a:rPr>
              <a:t>职业选择</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生涯探索</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教学卓越</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与</a:t>
            </a:r>
            <a:r>
              <a:rPr lang="en-US" altLang="zh-CN" sz="2400" b="1" kern="100" dirty="0">
                <a:latin typeface="Calibri" panose="020F0502020204030204" pitchFamily="34" charset="0"/>
                <a:cs typeface="Calibri" panose="020F0502020204030204" pitchFamily="34" charset="0"/>
              </a:rPr>
              <a:t>…</a:t>
            </a:r>
            <a:r>
              <a:rPr lang="zh-CN" altLang="en-US" sz="2400" b="1" kern="100" dirty="0">
                <a:latin typeface="Calibri" panose="020F0502020204030204" pitchFamily="34" charset="0"/>
                <a:cs typeface="Calibri" panose="020F0502020204030204" pitchFamily="34" charset="0"/>
              </a:rPr>
              <a:t>相关</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满足某人的需要或期望</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与</a:t>
            </a:r>
            <a:r>
              <a:rPr lang="en-US" altLang="zh-CN" sz="2400" b="1" kern="100" dirty="0">
                <a:latin typeface="Calibri" panose="020F0502020204030204" pitchFamily="34" charset="0"/>
                <a:cs typeface="Calibri" panose="020F0502020204030204" pitchFamily="34" charset="0"/>
              </a:rPr>
              <a:t>…</a:t>
            </a:r>
            <a:r>
              <a:rPr lang="zh-CN" altLang="en-US" sz="2400" b="1" kern="100" dirty="0">
                <a:latin typeface="Calibri" panose="020F0502020204030204" pitchFamily="34" charset="0"/>
                <a:cs typeface="Calibri" panose="020F0502020204030204" pitchFamily="34" charset="0"/>
              </a:rPr>
              <a:t>配对</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找到共同点</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为特定的部门做出贡献</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担任助教</a:t>
            </a:r>
            <a:endParaRPr lang="en-US" altLang="zh-CN" sz="2400" b="1" kern="100" dirty="0">
              <a:latin typeface="Calibri" panose="020F0502020204030204" pitchFamily="34" charset="0"/>
              <a:cs typeface="Calibri" panose="020F0502020204030204" pitchFamily="34" charset="0"/>
            </a:endParaRPr>
          </a:p>
          <a:p>
            <a:pPr marL="457200" indent="-457200">
              <a:buAutoNum type="arabicPeriod"/>
            </a:pPr>
            <a:r>
              <a:rPr lang="zh-CN" altLang="en-US" sz="2400" b="1" kern="100" dirty="0">
                <a:latin typeface="Calibri" panose="020F0502020204030204" pitchFamily="34" charset="0"/>
                <a:cs typeface="Calibri" panose="020F0502020204030204" pitchFamily="34" charset="0"/>
              </a:rPr>
              <a:t>缩小</a:t>
            </a:r>
            <a:endParaRPr lang="en-US" altLang="zh-CN" sz="2400" b="1" kern="100" dirty="0">
              <a:latin typeface="Calibri" panose="020F0502020204030204" pitchFamily="34" charset="0"/>
              <a:cs typeface="Calibri" panose="020F0502020204030204" pitchFamily="34" charset="0"/>
            </a:endParaRPr>
          </a:p>
        </p:txBody>
      </p:sp>
      <p:sp>
        <p:nvSpPr>
          <p:cNvPr id="6" name="文本框 5"/>
          <p:cNvSpPr txBox="1"/>
          <p:nvPr/>
        </p:nvSpPr>
        <p:spPr>
          <a:xfrm>
            <a:off x="5343831" y="580128"/>
            <a:ext cx="5471653" cy="3785652"/>
          </a:xfrm>
          <a:prstGeom prst="rect">
            <a:avLst/>
          </a:prstGeom>
          <a:noFill/>
        </p:spPr>
        <p:txBody>
          <a:bodyPr wrap="square">
            <a:spAutoFit/>
          </a:bodyPr>
          <a:lstStyle/>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career options/ choices</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career exploration</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teaching excellence</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be relevant to</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meet one’s needs or expectations</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be paired with</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find common ground with</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contribute to a specific department</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work as teaching assistants</a:t>
            </a:r>
            <a:endParaRPr lang="en-US" altLang="zh-CN" sz="24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400" b="1" i="1" kern="100" dirty="0">
                <a:latin typeface="Calibri" panose="020F0502020204030204" pitchFamily="34" charset="0"/>
                <a:cs typeface="Calibri" panose="020F0502020204030204" pitchFamily="34" charset="0"/>
              </a:rPr>
              <a:t>narrow down</a:t>
            </a:r>
            <a:endParaRPr lang="en-US" altLang="zh-CN" sz="2400" b="1" i="1" kern="100" dirty="0">
              <a:latin typeface="Calibri" panose="020F0502020204030204" pitchFamily="34" charset="0"/>
              <a:cs typeface="Calibri" panose="020F0502020204030204" pitchFamily="34" charset="0"/>
            </a:endParaRPr>
          </a:p>
        </p:txBody>
      </p:sp>
      <p:sp>
        <p:nvSpPr>
          <p:cNvPr id="7" name="文本框 6"/>
          <p:cNvSpPr txBox="1"/>
          <p:nvPr/>
        </p:nvSpPr>
        <p:spPr>
          <a:xfrm>
            <a:off x="540773" y="4547586"/>
            <a:ext cx="11720053" cy="2308324"/>
          </a:xfrm>
          <a:prstGeom prst="rect">
            <a:avLst/>
          </a:prstGeom>
          <a:noFill/>
        </p:spPr>
        <p:txBody>
          <a:bodyPr wrap="square">
            <a:spAutoFit/>
          </a:bodyPr>
          <a:lstStyle/>
          <a:p>
            <a:pPr marL="342900" indent="-342900">
              <a:buFont typeface="Wingdings" panose="05000000000000000000" pitchFamily="2" charset="2"/>
              <a:buChar char="n"/>
            </a:pPr>
            <a:r>
              <a:rPr lang="en-US" altLang="zh-CN" sz="2400" b="1" kern="100" dirty="0">
                <a:latin typeface="Calibri" panose="020F0502020204030204" pitchFamily="34" charset="0"/>
                <a:cs typeface="Calibri" panose="020F0502020204030204" pitchFamily="34" charset="0"/>
              </a:rPr>
              <a:t>allow:</a:t>
            </a:r>
            <a:endParaRPr lang="en-US" altLang="zh-CN" sz="2400" b="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0" i="1" kern="100" dirty="0">
                <a:latin typeface="Calibri" panose="020F0502020204030204" pitchFamily="34" charset="0"/>
                <a:ea typeface="宋体" panose="02010600030101010101" pitchFamily="2" charset="-122"/>
                <a:cs typeface="Calibri" panose="020F0502020204030204" pitchFamily="34" charset="0"/>
              </a:rPr>
              <a:t>This active effort to find common ground with their hosts </a:t>
            </a:r>
            <a:r>
              <a:rPr lang="en-US" altLang="zh-CN" sz="2000" b="1" i="1" u="sng" kern="100" dirty="0">
                <a:latin typeface="Calibri" panose="020F0502020204030204" pitchFamily="34" charset="0"/>
                <a:ea typeface="宋体" panose="02010600030101010101" pitchFamily="2" charset="-122"/>
                <a:cs typeface="Calibri" panose="020F0502020204030204" pitchFamily="34" charset="0"/>
              </a:rPr>
              <a:t>allowed</a:t>
            </a:r>
            <a:r>
              <a:rPr lang="en-US" altLang="zh-CN" sz="2000" b="0" i="1" kern="100" dirty="0">
                <a:latin typeface="Calibri" panose="020F0502020204030204" pitchFamily="34" charset="0"/>
                <a:ea typeface="宋体" panose="02010600030101010101" pitchFamily="2" charset="-122"/>
                <a:cs typeface="Calibri" panose="020F0502020204030204" pitchFamily="34" charset="0"/>
              </a:rPr>
              <a:t> for </a:t>
            </a:r>
            <a:r>
              <a:rPr lang="en-US" altLang="zh-CN" sz="2000" i="1" kern="100" dirty="0">
                <a:latin typeface="Calibri" panose="020F0502020204030204" pitchFamily="34" charset="0"/>
                <a:ea typeface="宋体" panose="02010600030101010101" pitchFamily="2" charset="-122"/>
                <a:cs typeface="Calibri" panose="020F0502020204030204" pitchFamily="34" charset="0"/>
              </a:rPr>
              <a:t>higher satisfaction with the interactions during the program.</a:t>
            </a:r>
            <a:endParaRPr lang="en-US" altLang="zh-CN" sz="2000"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en-US" altLang="zh-CN" sz="2000" i="1" kern="100" dirty="0">
                <a:latin typeface="Calibri" panose="020F0502020204030204" pitchFamily="34" charset="0"/>
                <a:ea typeface="宋体" panose="02010600030101010101" pitchFamily="2" charset="-122"/>
                <a:cs typeface="Calibri" panose="020F0502020204030204" pitchFamily="34" charset="0"/>
              </a:rPr>
              <a:t>Choosing their host and doing research around their role </a:t>
            </a:r>
            <a:r>
              <a:rPr lang="en-US" altLang="zh-CN" sz="2000" b="1" i="1" u="sng" kern="100" dirty="0">
                <a:latin typeface="Calibri" panose="020F0502020204030204" pitchFamily="34" charset="0"/>
                <a:ea typeface="宋体" panose="02010600030101010101" pitchFamily="2" charset="-122"/>
                <a:cs typeface="Calibri" panose="020F0502020204030204" pitchFamily="34" charset="0"/>
              </a:rPr>
              <a:t>allowed</a:t>
            </a:r>
            <a:r>
              <a:rPr lang="en-US" altLang="zh-CN" sz="2000" i="1" kern="100" dirty="0">
                <a:latin typeface="Calibri" panose="020F0502020204030204" pitchFamily="34" charset="0"/>
                <a:ea typeface="宋体" panose="02010600030101010101" pitchFamily="2" charset="-122"/>
                <a:cs typeface="Calibri" panose="020F0502020204030204" pitchFamily="34" charset="0"/>
              </a:rPr>
              <a:t> students to be better prepared to contribute to a specific department through the case study. </a:t>
            </a:r>
            <a:endParaRPr lang="en-US" altLang="zh-CN" sz="2000"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en-US" altLang="zh-CN" sz="2000" i="1" kern="100" dirty="0">
                <a:latin typeface="Calibri" panose="020F0502020204030204" pitchFamily="34" charset="0"/>
                <a:ea typeface="宋体" panose="02010600030101010101" pitchFamily="2" charset="-122"/>
                <a:cs typeface="Calibri" panose="020F0502020204030204" pitchFamily="34" charset="0"/>
              </a:rPr>
              <a:t>A housing program called Vila </a:t>
            </a:r>
            <a:r>
              <a:rPr lang="en-US" altLang="zh-CN" sz="2000" i="1" kern="100" dirty="0" err="1">
                <a:latin typeface="Calibri" panose="020F0502020204030204" pitchFamily="34" charset="0"/>
                <a:ea typeface="宋体" panose="02010600030101010101" pitchFamily="2" charset="-122"/>
                <a:cs typeface="Calibri" panose="020F0502020204030204" pitchFamily="34" charset="0"/>
              </a:rPr>
              <a:t>Reencontro</a:t>
            </a:r>
            <a:r>
              <a:rPr lang="en-US" altLang="zh-CN" sz="2000" i="1" kern="100" dirty="0">
                <a:latin typeface="Calibri" panose="020F0502020204030204" pitchFamily="34" charset="0"/>
                <a:ea typeface="宋体" panose="02010600030101010101" pitchFamily="2" charset="-122"/>
                <a:cs typeface="Calibri" panose="020F0502020204030204" pitchFamily="34" charset="0"/>
              </a:rPr>
              <a:t> </a:t>
            </a:r>
            <a:r>
              <a:rPr lang="en-US" altLang="zh-CN" sz="2000" b="1" i="1" u="sng" kern="100" dirty="0">
                <a:latin typeface="Calibri" panose="020F0502020204030204" pitchFamily="34" charset="0"/>
                <a:ea typeface="宋体" panose="02010600030101010101" pitchFamily="2" charset="-122"/>
                <a:cs typeface="Calibri" panose="020F0502020204030204" pitchFamily="34" charset="0"/>
              </a:rPr>
              <a:t>allowed</a:t>
            </a:r>
            <a:r>
              <a:rPr lang="en-US" altLang="zh-CN" sz="2000" i="1" kern="100" dirty="0">
                <a:latin typeface="Calibri" panose="020F0502020204030204" pitchFamily="34" charset="0"/>
                <a:ea typeface="宋体" panose="02010600030101010101" pitchFamily="2" charset="-122"/>
                <a:cs typeface="Calibri" panose="020F0502020204030204" pitchFamily="34" charset="0"/>
              </a:rPr>
              <a:t> them to look through a list of potential homes available to rent.</a:t>
            </a:r>
            <a:endParaRPr lang="en-US" altLang="zh-CN" sz="2000"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8" name="文本框 7"/>
          <p:cNvSpPr txBox="1"/>
          <p:nvPr/>
        </p:nvSpPr>
        <p:spPr>
          <a:xfrm>
            <a:off x="6662086" y="5215669"/>
            <a:ext cx="2835141" cy="461665"/>
          </a:xfrm>
          <a:prstGeom prst="rect">
            <a:avLst/>
          </a:prstGeom>
          <a:noFill/>
        </p:spPr>
        <p:txBody>
          <a:bodyPr wrap="square">
            <a:spAutoFit/>
          </a:bodyPr>
          <a:lstStyle/>
          <a:p>
            <a:r>
              <a:rPr lang="zh-CN" altLang="en-US" sz="2400" b="1" kern="100" dirty="0">
                <a:solidFill>
                  <a:srgbClr val="FF0000"/>
                </a:solidFill>
                <a:latin typeface="Calibri" panose="020F0502020204030204" pitchFamily="34" charset="0"/>
                <a:cs typeface="Calibri" panose="020F0502020204030204" pitchFamily="34" charset="0"/>
              </a:rPr>
              <a:t>使有可能</a:t>
            </a:r>
            <a:endParaRPr lang="zh-CN" altLang="en-US" sz="2000" dirty="0">
              <a:solidFill>
                <a:srgbClr val="FF0000"/>
              </a:solidFill>
            </a:endParaRPr>
          </a:p>
        </p:txBody>
      </p:sp>
      <p:sp>
        <p:nvSpPr>
          <p:cNvPr id="9" name="文本框 8"/>
          <p:cNvSpPr txBox="1"/>
          <p:nvPr/>
        </p:nvSpPr>
        <p:spPr>
          <a:xfrm>
            <a:off x="5143002" y="6413357"/>
            <a:ext cx="2835141" cy="461665"/>
          </a:xfrm>
          <a:prstGeom prst="rect">
            <a:avLst/>
          </a:prstGeom>
          <a:noFill/>
        </p:spPr>
        <p:txBody>
          <a:bodyPr wrap="square">
            <a:spAutoFit/>
          </a:bodyPr>
          <a:lstStyle/>
          <a:p>
            <a:r>
              <a:rPr lang="zh-CN" altLang="en-US" sz="2400" b="1" kern="100" dirty="0">
                <a:solidFill>
                  <a:srgbClr val="FF0000"/>
                </a:solidFill>
                <a:latin typeface="Calibri" panose="020F0502020204030204" pitchFamily="34" charset="0"/>
                <a:cs typeface="Calibri" panose="020F0502020204030204" pitchFamily="34" charset="0"/>
              </a:rPr>
              <a:t>准许，允许</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arn(inVertic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arn(inVertic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barn(inVertical)">
                                      <p:cBhvr>
                                        <p:cTn id="57" dur="500"/>
                                        <p:tgtEl>
                                          <p:spTgt spid="8"/>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barn(inVertical)">
                                      <p:cBhvr>
                                        <p:cTn id="6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96000" y="0"/>
            <a:ext cx="6096000" cy="6858000"/>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6833419" y="3720458"/>
            <a:ext cx="4962293" cy="201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851132" y="2422601"/>
            <a:ext cx="4922409" cy="1569660"/>
          </a:xfrm>
          <a:prstGeom prst="rect">
            <a:avLst/>
          </a:prstGeom>
          <a:noFill/>
        </p:spPr>
        <p:txBody>
          <a:bodyPr vert="horz" wrap="square" rtlCol="0">
            <a:spAutoFit/>
          </a:bodyPr>
          <a:lstStyle/>
          <a:p>
            <a:r>
              <a:rPr lang="zh-CN" altLang="en-US" sz="9600" b="1" dirty="0">
                <a:solidFill>
                  <a:srgbClr val="E7E7E7"/>
                </a:solidFill>
                <a:latin typeface="Arial" panose="020B0604020202020204" pitchFamily="34" charset="0"/>
                <a:ea typeface="叶根友古刻体" panose="03000509000000000000" charset="-122"/>
                <a:sym typeface="Arial" panose="020B0604020202020204" pitchFamily="34" charset="0"/>
              </a:rPr>
              <a:t>七选五</a:t>
            </a:r>
            <a:endParaRPr lang="zh-CN" altLang="en-US" sz="96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7138219" y="3849692"/>
            <a:ext cx="4493342" cy="1754326"/>
          </a:xfrm>
          <a:prstGeom prst="rect">
            <a:avLst/>
          </a:prstGeom>
          <a:noFill/>
        </p:spPr>
        <p:txBody>
          <a:bodyPr vert="horz" wrap="square" rtlCol="0">
            <a:spAutoFit/>
          </a:bodyPr>
          <a:lstStyle/>
          <a:p>
            <a:pPr algn="ct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How to</a:t>
            </a:r>
            <a:r>
              <a:rPr lang="zh-CN" altLang="en-US" sz="3600" b="1" dirty="0">
                <a:solidFill>
                  <a:srgbClr val="334857"/>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overcome</a:t>
            </a:r>
            <a:r>
              <a:rPr lang="zh-CN" altLang="en-US" sz="3600" b="1" dirty="0">
                <a:solidFill>
                  <a:srgbClr val="334857"/>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the</a:t>
            </a:r>
            <a:r>
              <a:rPr lang="zh-CN" altLang="en-US" sz="3600" b="1" dirty="0">
                <a:solidFill>
                  <a:srgbClr val="334857"/>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harmful</a:t>
            </a:r>
            <a:r>
              <a:rPr lang="zh-CN" altLang="en-US" sz="3600" b="1" dirty="0">
                <a:solidFill>
                  <a:srgbClr val="334857"/>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habit</a:t>
            </a:r>
            <a:r>
              <a:rPr lang="zh-CN" altLang="en-US" sz="3600" b="1" dirty="0">
                <a:solidFill>
                  <a:srgbClr val="334857"/>
                </a:solidFill>
                <a:latin typeface="Cambria" panose="02040503050406030204" pitchFamily="18" charset="0"/>
                <a:ea typeface="Cambria" panose="02040503050406030204" pitchFamily="18" charset="0"/>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of JUDGING</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人与自我：说明文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7987" y="189013"/>
            <a:ext cx="11995355" cy="6247864"/>
          </a:xfrm>
          <a:prstGeom prst="rect">
            <a:avLst/>
          </a:prstGeom>
          <a:noFill/>
        </p:spPr>
        <p:txBody>
          <a:bodyPr wrap="square">
            <a:spAutoFit/>
          </a:bodyPr>
          <a:lstStyle/>
          <a:p>
            <a:pPr algn="ctr"/>
            <a:r>
              <a:rPr lang="en-US" altLang="zh-CN" sz="2000" b="1" i="1" kern="100" dirty="0">
                <a:effectLst/>
                <a:latin typeface="Times New Roman" panose="02020603050405020304" pitchFamily="18" charset="0"/>
                <a:ea typeface="宋体" panose="02010600030101010101" pitchFamily="2" charset="-122"/>
                <a:cs typeface="Times New Roman" panose="02020603050405020304" pitchFamily="18" charset="0"/>
              </a:rPr>
              <a:t>How to Overcome the Harmful Habit of Judging</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You’ve done it. I’ve done it. We all do it</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we all sometimes pass judgment on others when their behavior doesn’t meet our standards. Clothing choices, how people spend their free time, job skills— the list of possible things to judge is endless.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36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While you may not consciously label them as such, you are familiar with nonverbals that convey judgment: pursed lips, raised eyebrows, crossed arms, tipping head to literally look down upon another.</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We judge others to protect our own self-images. But that protection comes at a price. </a:t>
            </a:r>
            <a:r>
              <a:rPr lang="en-US" altLang="zh-CN" sz="2000" b="1" u="sng"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37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And with it comes defensiveness, prejudice, and hostility(</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敌意</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Judgment is just a dressed-up version of shame. We put the shame on to someone else so that we don’t have to feel our own.</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To overcome judgment, you should shore up your self-worth.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If you are grounded in confidence and value yourself, you are less likely to be judgmental. Remind yourself when you feel judged by others, it’s a reflection of their own battle with shame, not who or what you are. Yes, you make mistakes and sometimes behave badly.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38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You grow, learn, and improve. You accomplish and achieve and win. You are valuable and worthy even when you fall short.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When you accept your flaws(</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缺陷</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and mistakes and still see yourself as a worthwhile human being in spite of them, you can in turn accept other flawed human beings, too.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39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Judging others creates a false sense of self-worth. If you find yourself doing it, stop.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40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But do take a look in the mirror. Where do you need shoring up? It takes some thoughtfulness and work, but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you’ll have better relationships, improved trust, more creativity, and greater influence when you stop judging others and start valuing yourself.</a:t>
            </a:r>
            <a:endParaRPr lang="zh-CN" altLang="zh-CN" sz="2000" b="1"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9010118" y="251846"/>
            <a:ext cx="3181882"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What</a:t>
            </a:r>
            <a:r>
              <a:rPr lang="en-US" altLang="zh-CN" sz="1600" b="1" i="1" kern="0" dirty="0">
                <a:solidFill>
                  <a:srgbClr val="FFFFFF"/>
                </a:solidFill>
                <a:ea typeface="等线" panose="02010600030101010101" pitchFamily="2" charset="-122"/>
                <a:cs typeface="Calibri" panose="020F0502020204030204" pitchFamily="34" charset="0"/>
              </a:rPr>
              <a:t>: the phenomenon of judging</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4" name="文本框 3"/>
          <p:cNvSpPr txBox="1"/>
          <p:nvPr/>
        </p:nvSpPr>
        <p:spPr>
          <a:xfrm>
            <a:off x="8941292" y="1146833"/>
            <a:ext cx="3250708"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1600" b="1" i="1" kern="0" dirty="0">
                <a:solidFill>
                  <a:srgbClr val="FFFFFF"/>
                </a:solidFill>
                <a:ea typeface="等线" panose="02010600030101010101" pitchFamily="2" charset="-122"/>
                <a:cs typeface="Calibri" panose="020F0502020204030204" pitchFamily="34" charset="0"/>
              </a:rPr>
              <a:t>Why: the bad influence of judging</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5" name="文本框 4"/>
          <p:cNvSpPr txBox="1"/>
          <p:nvPr/>
        </p:nvSpPr>
        <p:spPr>
          <a:xfrm>
            <a:off x="8787909" y="2718929"/>
            <a:ext cx="3400158"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How: the way</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to overcome judgment </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6" name="文本框 5"/>
          <p:cNvSpPr txBox="1"/>
          <p:nvPr/>
        </p:nvSpPr>
        <p:spPr>
          <a:xfrm>
            <a:off x="8941292" y="4827794"/>
            <a:ext cx="3244318"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How: the effect of stopping judging</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550606" y="844722"/>
            <a:ext cx="10382865" cy="4524315"/>
          </a:xfrm>
          <a:prstGeom prst="rect">
            <a:avLst/>
          </a:prstGeom>
          <a:noFill/>
        </p:spPr>
        <p:txBody>
          <a:bodyPr wrap="square">
            <a:spAutoFit/>
          </a:bodyPr>
          <a:lstStyle/>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A. Don’t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beat yourself up </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for </a:t>
            </a:r>
            <a:r>
              <a:rPr lang="en-US" altLang="zh-CN" sz="36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Shame</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 hits you from many angles.</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3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 you are </a:t>
            </a:r>
            <a:r>
              <a:rPr lang="en-US" altLang="zh-CN" sz="36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more than </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your mistakes.</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D. You’ve been on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the receiving end</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36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too</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E. Judgment costs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creativity, curiosity, and trust</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F. At the core is the feeling of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not being good enough</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G. The more you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like and accept yourself</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 the less you have to </a:t>
            </a:r>
            <a:r>
              <a:rPr lang="en-US" altLang="zh-CN" sz="36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put others down</a:t>
            </a:r>
            <a:r>
              <a:rPr lang="en-US" altLang="zh-CN" sz="36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36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6636774" y="995205"/>
            <a:ext cx="2153265" cy="369332"/>
          </a:xfrm>
          <a:prstGeom prst="rect">
            <a:avLst/>
          </a:prstGeom>
          <a:noFill/>
        </p:spPr>
        <p:txBody>
          <a:bodyPr wrap="square">
            <a:spAutoFit/>
          </a:bodyPr>
          <a:lstStyle/>
          <a:p>
            <a:r>
              <a:rPr lang="zh-CN" altLang="en-US" b="1" dirty="0">
                <a:solidFill>
                  <a:srgbClr val="FF0000"/>
                </a:solidFill>
              </a:rPr>
              <a:t>不要为此自责。</a:t>
            </a:r>
            <a:endParaRPr lang="zh-CN" altLang="en-US"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0" y="3095"/>
            <a:ext cx="12192000" cy="6851811"/>
          </a:xfrm>
          <a:prstGeom prst="rect">
            <a:avLst/>
          </a:prstGeom>
        </p:spPr>
      </p:pic>
      <p:sp>
        <p:nvSpPr>
          <p:cNvPr id="6" name="文本框 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3443933" y="3429000"/>
            <a:ext cx="5304134" cy="646331"/>
          </a:xfrm>
          <a:prstGeom prst="rect">
            <a:avLst/>
          </a:prstGeom>
          <a:noFill/>
        </p:spPr>
        <p:txBody>
          <a:bodyPr vert="horz" wrap="square" rtlCol="0">
            <a:spAutoFit/>
          </a:bodyPr>
          <a:lstStyle/>
          <a:p>
            <a:pPr algn="dist"/>
            <a:r>
              <a:rPr lang="zh-CN" altLang="en-US" sz="3600" b="1" cap="all" dirty="0">
                <a:solidFill>
                  <a:schemeClr val="bg1"/>
                </a:solidFill>
                <a:latin typeface="Arial" panose="020B0604020202020204" pitchFamily="34" charset="0"/>
                <a:ea typeface="叶根友古刻体" panose="03000509000000000000" charset="-122"/>
                <a:sym typeface="Arial" panose="020B0604020202020204" pitchFamily="34" charset="0"/>
              </a:rPr>
              <a:t>高三</a:t>
            </a:r>
            <a:r>
              <a:rPr kumimoji="0" lang="zh-CN" altLang="en-US" sz="3600" b="1" i="0" u="none" strike="noStrike" kern="1200" cap="all"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第一次适应性考试</a:t>
            </a:r>
            <a:endParaRPr lang="zh-CN" altLang="en-US" b="1" cap="all" dirty="0">
              <a:solidFill>
                <a:schemeClr val="bg1"/>
              </a:solidFill>
              <a:latin typeface="Arial" panose="020B0604020202020204" pitchFamily="34" charset="0"/>
              <a:ea typeface="叶根友古刻体" panose="03000509000000000000" charset="-122"/>
              <a:sym typeface="Arial" panose="020B0604020202020204" pitchFamily="34" charset="0"/>
            </a:endParaRPr>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3635130" y="2674393"/>
            <a:ext cx="4921740" cy="646331"/>
          </a:xfrm>
          <a:prstGeom prst="rect">
            <a:avLst/>
          </a:prstGeom>
          <a:noFill/>
        </p:spPr>
        <p:txBody>
          <a:bodyPr vert="horz" wrap="square" rtlCol="0">
            <a:spAutoFit/>
          </a:bodyPr>
          <a:lstStyle/>
          <a:p>
            <a:r>
              <a:rPr lang="zh-CN" altLang="en-US" sz="3600" b="1" cap="all" dirty="0">
                <a:solidFill>
                  <a:schemeClr val="bg1"/>
                </a:solidFill>
                <a:latin typeface="Arial" panose="020B0604020202020204" pitchFamily="34" charset="0"/>
                <a:ea typeface="叶根友古刻体" panose="03000509000000000000" charset="-122"/>
                <a:sym typeface="Arial" panose="020B0604020202020204" pitchFamily="34" charset="0"/>
              </a:rPr>
              <a:t>温州市普通高中</a:t>
            </a:r>
            <a:r>
              <a:rPr lang="en-US" altLang="zh-CN" sz="3600" b="1" cap="all" dirty="0">
                <a:solidFill>
                  <a:schemeClr val="bg1"/>
                </a:solidFill>
                <a:latin typeface="Arial" panose="020B0604020202020204" pitchFamily="34" charset="0"/>
                <a:ea typeface="叶根友古刻体" panose="03000509000000000000" charset="-122"/>
                <a:sym typeface="Arial" panose="020B0604020202020204" pitchFamily="34" charset="0"/>
              </a:rPr>
              <a:t>2025</a:t>
            </a:r>
            <a:r>
              <a:rPr lang="zh-CN" altLang="en-US" sz="3600" b="1" cap="all" dirty="0">
                <a:solidFill>
                  <a:schemeClr val="bg1"/>
                </a:solidFill>
                <a:latin typeface="Arial" panose="020B0604020202020204" pitchFamily="34" charset="0"/>
                <a:ea typeface="叶根友古刻体" panose="03000509000000000000" charset="-122"/>
                <a:sym typeface="Arial" panose="020B0604020202020204" pitchFamily="34" charset="0"/>
              </a:rPr>
              <a:t>届</a:t>
            </a:r>
            <a:endParaRPr lang="zh-CN" altLang="en-US" sz="3600" b="1" cap="all" dirty="0">
              <a:solidFill>
                <a:schemeClr val="bg1"/>
              </a:solidFill>
              <a:latin typeface="Arial" panose="020B0604020202020204" pitchFamily="34" charset="0"/>
              <a:ea typeface="叶根友古刻体" panose="03000509000000000000" charset="-122"/>
              <a:sym typeface="Arial" panose="020B0604020202020204" pitchFamily="34" charset="0"/>
            </a:endParaRPr>
          </a:p>
        </p:txBody>
      </p:sp>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3216558" y="3320724"/>
            <a:ext cx="5677428" cy="45719"/>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2" name="文本框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7851459" y="6097136"/>
            <a:ext cx="4242882" cy="510076"/>
          </a:xfrm>
          <a:prstGeom prst="rect">
            <a:avLst/>
          </a:prstGeom>
          <a:noFill/>
        </p:spPr>
        <p:txBody>
          <a:bodyPr vert="horz" wrap="square" rtlCol="0">
            <a:spAutoFit/>
          </a:bodyPr>
          <a:lstStyle/>
          <a:p>
            <a:pPr algn="r">
              <a:lnSpc>
                <a:spcPct val="200000"/>
              </a:lnSpc>
            </a:pPr>
            <a:r>
              <a:rPr lang="zh-CN" altLang="en-US" sz="1600" dirty="0">
                <a:solidFill>
                  <a:schemeClr val="bg1"/>
                </a:solidFill>
                <a:latin typeface="Arial" panose="020B0604020202020204" pitchFamily="34" charset="0"/>
                <a:ea typeface="叶根友古刻体" panose="03000509000000000000" charset="-122"/>
                <a:sym typeface="Arial" panose="020B0604020202020204" pitchFamily="34" charset="0"/>
              </a:rPr>
              <a:t>北师大嘉兴附中 吴晨华</a:t>
            </a:r>
            <a:endParaRPr lang="en-US" altLang="zh-CN" sz="1600" dirty="0">
              <a:solidFill>
                <a:schemeClr val="bg1"/>
              </a:solidFill>
              <a:latin typeface="Arial" panose="020B0604020202020204" pitchFamily="34" charset="0"/>
              <a:ea typeface="叶根友古刻体" panose="03000509000000000000" charset="-122"/>
              <a:sym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7987" y="189013"/>
            <a:ext cx="11995355" cy="3539430"/>
          </a:xfrm>
          <a:prstGeom prst="rect">
            <a:avLst/>
          </a:prstGeom>
          <a:noFill/>
        </p:spPr>
        <p:txBody>
          <a:bodyPr wrap="square">
            <a:spAutoFit/>
          </a:bodyPr>
          <a:lstStyle/>
          <a:p>
            <a:pPr algn="ctr"/>
            <a:r>
              <a:rPr lang="en-US" altLang="zh-CN" sz="2800" b="1" i="1" kern="100" dirty="0">
                <a:effectLst/>
                <a:latin typeface="Times New Roman" panose="02020603050405020304" pitchFamily="18" charset="0"/>
                <a:ea typeface="宋体" panose="02010600030101010101" pitchFamily="2" charset="-122"/>
                <a:cs typeface="Times New Roman" panose="02020603050405020304" pitchFamily="18" charset="0"/>
              </a:rPr>
              <a:t>How to Overcome the Harmful Habit of Judging</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You’ve done it. I’ve done it. We all do it—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we all sometimes pass judgment on others </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when their behavior doesn’t meet our standards.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Clothing choices, how people spend their free time, job skills— the list of possible things to judge is endless. </a:t>
            </a:r>
            <a:endParaRPr lang="zh-CN" altLang="zh-CN" sz="2800" b="1"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800" u="sng" kern="100" dirty="0">
                <a:effectLst/>
                <a:latin typeface="Times New Roman" panose="02020603050405020304" pitchFamily="18" charset="0"/>
                <a:ea typeface="宋体" panose="02010600030101010101" pitchFamily="2" charset="-122"/>
                <a:cs typeface="Times New Roman" panose="02020603050405020304" pitchFamily="18" charset="0"/>
              </a:rPr>
              <a:t>   36   </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While you may not consciously label </a:t>
            </a:r>
            <a:r>
              <a:rPr lang="en-US" altLang="zh-CN" sz="28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them</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as </a:t>
            </a:r>
            <a:r>
              <a:rPr lang="en-US" altLang="zh-CN" sz="28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such</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you are familiar with nonverbals that convey judgment: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pursed lips, raised eyebrows, crossed arms, tipping head to literally look down upon another</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648929" y="3991331"/>
            <a:ext cx="10382865" cy="2677656"/>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Don’t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beat yourself up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Shame</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hits you from many angles.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24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you are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more than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your mistakes.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D. You’ve been on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the receiving end</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too</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E. Judgment costs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creativity, curiosity, and trust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 At the core is the feeling of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not being good enough</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G. The more you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like and accept yourself</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 less you have to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put others down</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4" name="直接箭头连接符 3"/>
          <p:cNvCxnSpPr/>
          <p:nvPr/>
        </p:nvCxnSpPr>
        <p:spPr>
          <a:xfrm flipH="1" flipV="1">
            <a:off x="5309419" y="1877961"/>
            <a:ext cx="1877962" cy="570271"/>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8406581" y="1071716"/>
            <a:ext cx="2104103" cy="152400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V="1">
            <a:off x="1327355" y="904567"/>
            <a:ext cx="8391833" cy="1691149"/>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接箭头连接符 14"/>
          <p:cNvCxnSpPr/>
          <p:nvPr/>
        </p:nvCxnSpPr>
        <p:spPr>
          <a:xfrm>
            <a:off x="1396181" y="2674374"/>
            <a:ext cx="1750142" cy="339939"/>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78658" y="2863547"/>
            <a:ext cx="1990293"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latin typeface="Calibri" panose="020F0502020204030204" pitchFamily="34" charset="0"/>
                <a:cs typeface="Calibri" panose="020F0502020204030204" pitchFamily="34" charset="0"/>
              </a:rPr>
              <a:t>36. D </a:t>
            </a:r>
            <a:r>
              <a:rPr lang="zh-CN" altLang="en-US" sz="1600" b="1" dirty="0">
                <a:latin typeface="Calibri" panose="020F0502020204030204" pitchFamily="34" charset="0"/>
                <a:cs typeface="Calibri" panose="020F0502020204030204" pitchFamily="34" charset="0"/>
              </a:rPr>
              <a:t>与</a:t>
            </a:r>
            <a:r>
              <a:rPr lang="en-US" altLang="zh-CN" sz="1600" b="1" dirty="0">
                <a:latin typeface="Calibri" panose="020F0502020204030204" pitchFamily="34" charset="0"/>
                <a:cs typeface="Calibri" panose="020F0502020204030204" pitchFamily="34" charset="0"/>
              </a:rPr>
              <a:t>para.1 </a:t>
            </a:r>
            <a:r>
              <a:rPr lang="zh-CN" altLang="en-US" sz="1600" b="1" dirty="0">
                <a:latin typeface="Calibri" panose="020F0502020204030204" pitchFamily="34" charset="0"/>
                <a:cs typeface="Calibri" panose="020F0502020204030204" pitchFamily="34" charset="0"/>
              </a:rPr>
              <a:t>对比</a:t>
            </a:r>
            <a:endParaRPr lang="zh-CN" altLang="en-US" sz="1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in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7987" y="189013"/>
            <a:ext cx="11995355" cy="2246769"/>
          </a:xfrm>
          <a:prstGeom prst="rect">
            <a:avLst/>
          </a:prstGeom>
          <a:noFill/>
        </p:spPr>
        <p:txBody>
          <a:bodyPr wrap="square">
            <a:spAutoFit/>
          </a:bodyPr>
          <a:lstStyle/>
          <a:p>
            <a:pPr algn="ctr"/>
            <a:r>
              <a:rPr lang="en-US" altLang="zh-CN" sz="2800" b="1" i="1" kern="100" dirty="0">
                <a:effectLst/>
                <a:latin typeface="Times New Roman" panose="02020603050405020304" pitchFamily="18" charset="0"/>
                <a:ea typeface="宋体" panose="02010600030101010101" pitchFamily="2" charset="-122"/>
                <a:cs typeface="Times New Roman" panose="02020603050405020304" pitchFamily="18" charset="0"/>
              </a:rPr>
              <a:t>How to Overcome the Harmful Habit of Judging</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We judge others to protect our own self-images. </a:t>
            </a:r>
            <a:r>
              <a:rPr lang="en-US" altLang="zh-CN" sz="28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that protection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comes at a price.</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u="sng" kern="100" dirty="0">
                <a:effectLst/>
                <a:latin typeface="Times New Roman" panose="02020603050405020304" pitchFamily="18" charset="0"/>
                <a:ea typeface="宋体" panose="02010600030101010101" pitchFamily="2" charset="-122"/>
                <a:cs typeface="Times New Roman" panose="02020603050405020304" pitchFamily="18" charset="0"/>
              </a:rPr>
              <a:t>   37   </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And</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with it comes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defensiveness, prejudice, and hostility</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敌意</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Judgment is just a dressed-up version of shame. We put the shame on to someone else so that we don’t have to feel our own.</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648929" y="3991331"/>
            <a:ext cx="10382865" cy="2677656"/>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Don’t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beat yourself up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Shame</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hits you from many angles.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24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you are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more than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your mistakes.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effectLst/>
                <a:latin typeface="Times New Roman" panose="02020603050405020304" pitchFamily="18" charset="0"/>
                <a:ea typeface="宋体" panose="02010600030101010101" pitchFamily="2" charset="-122"/>
                <a:cs typeface="Times New Roman" panose="02020603050405020304" pitchFamily="18" charset="0"/>
              </a:rPr>
              <a:t>D. You’ve been on the receiving end, too. </a:t>
            </a:r>
            <a:endParaRPr lang="zh-CN" altLang="zh-CN" sz="2400" strike="sngStrike" kern="100" dirty="0">
              <a:solidFill>
                <a:schemeClr val="bg2">
                  <a:lumMod val="90000"/>
                </a:schemeClr>
              </a:solidFill>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E. Judgment </a:t>
            </a:r>
            <a:r>
              <a:rPr lang="en-US" altLang="zh-CN" sz="2400" b="1" kern="100" dirty="0">
                <a:effectLst/>
                <a:latin typeface="Times New Roman" panose="02020603050405020304" pitchFamily="18" charset="0"/>
                <a:ea typeface="宋体" panose="02010600030101010101" pitchFamily="2" charset="-122"/>
                <a:cs typeface="Times New Roman" panose="02020603050405020304" pitchFamily="18" charset="0"/>
              </a:rPr>
              <a:t>costs</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creativity, curiosity, and trust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 At the core is the feeling of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not being good enough</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G. The more you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like and accept yourself</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 less you have to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put others down</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cxnSp>
        <p:nvCxnSpPr>
          <p:cNvPr id="4" name="直接箭头连接符 3"/>
          <p:cNvCxnSpPr/>
          <p:nvPr/>
        </p:nvCxnSpPr>
        <p:spPr>
          <a:xfrm flipH="1" flipV="1">
            <a:off x="521109" y="1394589"/>
            <a:ext cx="2005781" cy="429828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p:cNvCxnSpPr/>
          <p:nvPr/>
        </p:nvCxnSpPr>
        <p:spPr>
          <a:xfrm flipV="1">
            <a:off x="4601497" y="1504335"/>
            <a:ext cx="1012722" cy="4188542"/>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619431" y="2435782"/>
            <a:ext cx="1809136"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latin typeface="Calibri" panose="020F0502020204030204" pitchFamily="34" charset="0"/>
                <a:cs typeface="Calibri" panose="020F0502020204030204" pitchFamily="34" charset="0"/>
              </a:rPr>
              <a:t>37. E </a:t>
            </a:r>
            <a:r>
              <a:rPr lang="zh-CN" altLang="en-US" sz="1600" b="1" dirty="0">
                <a:latin typeface="Calibri" panose="020F0502020204030204" pitchFamily="34" charset="0"/>
                <a:cs typeface="Calibri" panose="020F0502020204030204" pitchFamily="34" charset="0"/>
              </a:rPr>
              <a:t>同义、并列</a:t>
            </a:r>
            <a:endParaRPr lang="zh-CN" altLang="en-US" sz="1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98322" y="67179"/>
            <a:ext cx="11995355" cy="4093428"/>
          </a:xfrm>
          <a:prstGeom prst="rect">
            <a:avLst/>
          </a:prstGeom>
          <a:noFill/>
        </p:spPr>
        <p:txBody>
          <a:bodyPr wrap="square">
            <a:spAutoFit/>
          </a:bodyPr>
          <a:lstStyle/>
          <a:p>
            <a:pPr algn="ctr"/>
            <a:r>
              <a:rPr lang="en-US" altLang="zh-CN" sz="2600" b="1" i="1" kern="100" dirty="0">
                <a:effectLst/>
                <a:latin typeface="Times New Roman" panose="02020603050405020304" pitchFamily="18" charset="0"/>
                <a:ea typeface="宋体" panose="02010600030101010101" pitchFamily="2" charset="-122"/>
                <a:cs typeface="Times New Roman" panose="02020603050405020304" pitchFamily="18" charset="0"/>
              </a:rPr>
              <a:t>How to Overcome the Harmful Habit of Judging</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To overcome judgment, you should </a:t>
            </a:r>
            <a:r>
              <a:rPr lang="en-US" altLang="zh-CN" sz="2600" b="1" i="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shore up</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 your self-worth</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If you are grounded in confidence and value yourself, you are less likely to be judgmental. Remind yourself when you feel judged by others, it’s a reflection of their own battle with shame, not who or what you are. Yes, you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make mistakes </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and sometimes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behave badly</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u="sng" kern="100" dirty="0">
                <a:effectLst/>
                <a:latin typeface="Times New Roman" panose="02020603050405020304" pitchFamily="18" charset="0"/>
                <a:ea typeface="宋体" panose="02010600030101010101" pitchFamily="2" charset="-122"/>
                <a:cs typeface="Times New Roman" panose="02020603050405020304" pitchFamily="18" charset="0"/>
              </a:rPr>
              <a:t>   38   </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You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grow, learn, and improve</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You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accomplish and achieve and win</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You are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valuable and worthy </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even when you </a:t>
            </a:r>
            <a:r>
              <a:rPr lang="en-US" altLang="zh-CN" sz="2600" b="1" i="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fall short</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indent="266700" algn="just"/>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When you accept your flaws(</a:t>
            </a:r>
            <a:r>
              <a:rPr lang="zh-CN"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缺陷</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and mistakes and still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see yourself as a worthwhile human being </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in spite of them, you can in turn </a:t>
            </a:r>
            <a:r>
              <a:rPr lang="en-US" altLang="zh-CN" sz="2600" b="1" kern="100" dirty="0">
                <a:effectLst/>
                <a:latin typeface="Times New Roman" panose="02020603050405020304" pitchFamily="18" charset="0"/>
                <a:ea typeface="宋体" panose="02010600030101010101" pitchFamily="2" charset="-122"/>
                <a:cs typeface="Times New Roman" panose="02020603050405020304" pitchFamily="18" charset="0"/>
              </a:rPr>
              <a:t>accept other flawed human beings</a:t>
            </a:r>
            <a:r>
              <a:rPr lang="en-US" altLang="zh-CN" sz="2600" kern="100" dirty="0">
                <a:effectLst/>
                <a:latin typeface="Times New Roman" panose="02020603050405020304" pitchFamily="18" charset="0"/>
                <a:ea typeface="宋体" panose="02010600030101010101" pitchFamily="2" charset="-122"/>
                <a:cs typeface="Times New Roman" panose="02020603050405020304" pitchFamily="18" charset="0"/>
              </a:rPr>
              <a:t>, too. </a:t>
            </a:r>
            <a:r>
              <a:rPr lang="en-US" altLang="zh-CN" sz="2600" u="sng" kern="100" dirty="0">
                <a:effectLst/>
                <a:latin typeface="Times New Roman" panose="02020603050405020304" pitchFamily="18" charset="0"/>
                <a:ea typeface="宋体" panose="02010600030101010101" pitchFamily="2" charset="-122"/>
                <a:cs typeface="Times New Roman" panose="02020603050405020304" pitchFamily="18" charset="0"/>
              </a:rPr>
              <a:t>   39  </a:t>
            </a:r>
            <a:endParaRPr lang="zh-CN" altLang="zh-CN" sz="26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580104" y="4305083"/>
            <a:ext cx="10382865" cy="2677656"/>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Don’t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beat yourself up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Shame</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hits you from many angles.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C. </a:t>
            </a:r>
            <a:r>
              <a:rPr lang="en-US" altLang="zh-CN" sz="24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you are </a:t>
            </a:r>
            <a:r>
              <a:rPr lang="en-US" altLang="zh-CN" sz="24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more than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your mistakes.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effectLst/>
                <a:latin typeface="Times New Roman" panose="02020603050405020304" pitchFamily="18" charset="0"/>
                <a:ea typeface="宋体" panose="02010600030101010101" pitchFamily="2" charset="-122"/>
                <a:cs typeface="Times New Roman" panose="02020603050405020304" pitchFamily="18" charset="0"/>
              </a:rPr>
              <a:t>D. You’ve been on the receiving end, too. </a:t>
            </a:r>
            <a:endParaRPr lang="zh-CN" altLang="zh-CN" sz="2400" strike="sngStrike" kern="100" dirty="0">
              <a:solidFill>
                <a:schemeClr val="bg2">
                  <a:lumMod val="90000"/>
                </a:schemeClr>
              </a:solidFill>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rPr>
              <a:t>E. Judgment costs creativity, curiosity, and trust.</a:t>
            </a:r>
            <a:endParaRPr lang="zh-CN"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 At the core is the feeling of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not being good enough</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G. The more you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like and accept yourself</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 less you have to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put others down</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10294373" y="1775339"/>
            <a:ext cx="993059"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latin typeface="Calibri" panose="020F0502020204030204" pitchFamily="34" charset="0"/>
                <a:cs typeface="Calibri" panose="020F0502020204030204" pitchFamily="34" charset="0"/>
              </a:rPr>
              <a:t>38. </a:t>
            </a:r>
            <a:r>
              <a:rPr lang="zh-CN" altLang="en-US" sz="1600" b="1" dirty="0">
                <a:latin typeface="Calibri" panose="020F0502020204030204" pitchFamily="34" charset="0"/>
                <a:cs typeface="Calibri" panose="020F0502020204030204" pitchFamily="34" charset="0"/>
              </a:rPr>
              <a:t>转折</a:t>
            </a:r>
            <a:endParaRPr lang="zh-CN" altLang="en-US" sz="1600" b="1" dirty="0">
              <a:latin typeface="Calibri" panose="020F0502020204030204" pitchFamily="34" charset="0"/>
              <a:cs typeface="Calibri" panose="020F0502020204030204" pitchFamily="34" charset="0"/>
            </a:endParaRPr>
          </a:p>
        </p:txBody>
      </p:sp>
      <p:cxnSp>
        <p:nvCxnSpPr>
          <p:cNvPr id="5" name="直接箭头连接符 4"/>
          <p:cNvCxnSpPr/>
          <p:nvPr/>
        </p:nvCxnSpPr>
        <p:spPr>
          <a:xfrm flipV="1">
            <a:off x="5073445" y="1944616"/>
            <a:ext cx="275304" cy="333530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V="1">
            <a:off x="1366684" y="2113893"/>
            <a:ext cx="8927689" cy="3166030"/>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2295832" y="3675392"/>
            <a:ext cx="1784554"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latin typeface="Calibri" panose="020F0502020204030204" pitchFamily="34" charset="0"/>
                <a:cs typeface="Calibri" panose="020F0502020204030204" pitchFamily="34" charset="0"/>
              </a:rPr>
              <a:t>39. </a:t>
            </a:r>
            <a:r>
              <a:rPr lang="zh-CN" altLang="en-US" sz="1600" b="1" dirty="0">
                <a:latin typeface="Calibri" panose="020F0502020204030204" pitchFamily="34" charset="0"/>
                <a:cs typeface="Calibri" panose="020F0502020204030204" pitchFamily="34" charset="0"/>
              </a:rPr>
              <a:t>总结 词的对应</a:t>
            </a:r>
            <a:endParaRPr lang="zh-CN" altLang="en-US" sz="1600" b="1" dirty="0">
              <a:latin typeface="Calibri" panose="020F0502020204030204" pitchFamily="34" charset="0"/>
              <a:cs typeface="Calibri" panose="020F0502020204030204" pitchFamily="34" charset="0"/>
            </a:endParaRPr>
          </a:p>
        </p:txBody>
      </p:sp>
      <p:cxnSp>
        <p:nvCxnSpPr>
          <p:cNvPr id="12" name="直接箭头连接符 11"/>
          <p:cNvCxnSpPr/>
          <p:nvPr/>
        </p:nvCxnSpPr>
        <p:spPr>
          <a:xfrm flipV="1">
            <a:off x="4729316" y="3177119"/>
            <a:ext cx="5166852" cy="3508816"/>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9075174" y="3612269"/>
            <a:ext cx="1042220" cy="2906518"/>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117987" y="189013"/>
            <a:ext cx="11995355" cy="2677656"/>
          </a:xfrm>
          <a:prstGeom prst="rect">
            <a:avLst/>
          </a:prstGeom>
          <a:noFill/>
        </p:spPr>
        <p:txBody>
          <a:bodyPr wrap="square">
            <a:spAutoFit/>
          </a:bodyPr>
          <a:lstStyle/>
          <a:p>
            <a:pPr algn="ctr"/>
            <a:r>
              <a:rPr lang="en-US" altLang="zh-CN" sz="2800" b="1" i="1" kern="100" dirty="0">
                <a:effectLst/>
                <a:latin typeface="Times New Roman" panose="02020603050405020304" pitchFamily="18" charset="0"/>
                <a:ea typeface="宋体" panose="02010600030101010101" pitchFamily="2" charset="-122"/>
                <a:cs typeface="Times New Roman" panose="02020603050405020304" pitchFamily="18" charset="0"/>
              </a:rPr>
              <a:t>How to Overcome the Harmful Habit of Judging</a:t>
            </a:r>
            <a:endParaRPr lang="zh-CN" altLang="zh-CN" sz="28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Judging others creates a false sense of self-worth. </a:t>
            </a:r>
            <a:r>
              <a:rPr lang="en-US" altLang="zh-CN" sz="2800" b="1"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If you find yourself doing it, stop</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u="sng" kern="100" dirty="0">
                <a:effectLst/>
                <a:latin typeface="Times New Roman" panose="02020603050405020304" pitchFamily="18" charset="0"/>
                <a:ea typeface="宋体" panose="02010600030101010101" pitchFamily="2" charset="-122"/>
                <a:cs typeface="Times New Roman" panose="02020603050405020304" pitchFamily="18" charset="0"/>
              </a:rPr>
              <a:t>   40   </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do take a look in the mirror. Where do you need shoring up? It takes some thoughtfulness and work, </a:t>
            </a:r>
            <a:r>
              <a:rPr lang="en-US" altLang="zh-CN" sz="2800" kern="100" dirty="0">
                <a:effectLst/>
                <a:highlight>
                  <a:srgbClr val="FF00FF"/>
                </a:highlight>
                <a:latin typeface="Times New Roman" panose="02020603050405020304" pitchFamily="18" charset="0"/>
                <a:ea typeface="宋体" panose="02010600030101010101" pitchFamily="2" charset="-122"/>
                <a:cs typeface="Times New Roman" panose="02020603050405020304" pitchFamily="18" charset="0"/>
              </a:rPr>
              <a:t>but</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you’ll have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better relationships</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improved trust</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more creativity</a:t>
            </a:r>
            <a:r>
              <a:rPr lang="en-US" altLang="zh-CN" sz="2800" kern="100" dirty="0">
                <a:effectLst/>
                <a:latin typeface="Times New Roman" panose="02020603050405020304" pitchFamily="18" charset="0"/>
                <a:ea typeface="宋体" panose="02010600030101010101" pitchFamily="2" charset="-122"/>
                <a:cs typeface="Times New Roman" panose="02020603050405020304" pitchFamily="18" charset="0"/>
              </a:rPr>
              <a:t>, and </a:t>
            </a:r>
            <a:r>
              <a:rPr lang="en-US" altLang="zh-CN" sz="2800" b="1" kern="100" dirty="0">
                <a:effectLst/>
                <a:latin typeface="Times New Roman" panose="02020603050405020304" pitchFamily="18" charset="0"/>
                <a:ea typeface="宋体" panose="02010600030101010101" pitchFamily="2" charset="-122"/>
                <a:cs typeface="Times New Roman" panose="02020603050405020304" pitchFamily="18" charset="0"/>
              </a:rPr>
              <a:t>greater influence </a:t>
            </a:r>
            <a:r>
              <a:rPr lang="en-US" altLang="zh-CN" sz="2800" b="1"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when you stop judging others and start valuing yourself.</a:t>
            </a:r>
            <a:endParaRPr lang="zh-CN" altLang="zh-CN" sz="2800" b="1" kern="100" dirty="0">
              <a:effectLst/>
              <a:highlight>
                <a:srgbClr val="00FF00"/>
              </a:highlight>
              <a:latin typeface="Calibri" panose="020F0502020204030204" pitchFamily="34" charset="0"/>
              <a:ea typeface="宋体" panose="02010600030101010101" pitchFamily="2" charset="-122"/>
              <a:cs typeface="Times New Roman" panose="02020603050405020304" pitchFamily="18" charset="0"/>
            </a:endParaRPr>
          </a:p>
        </p:txBody>
      </p:sp>
      <p:sp>
        <p:nvSpPr>
          <p:cNvPr id="2" name="文本框 1"/>
          <p:cNvSpPr txBox="1"/>
          <p:nvPr/>
        </p:nvSpPr>
        <p:spPr>
          <a:xfrm>
            <a:off x="560439" y="3833134"/>
            <a:ext cx="10382865" cy="2677656"/>
          </a:xfrm>
          <a:prstGeom prst="rect">
            <a:avLst/>
          </a:prstGeom>
          <a:noFill/>
        </p:spPr>
        <p:txBody>
          <a:bodyPr wrap="square">
            <a:spAutoFit/>
          </a:bodyPr>
          <a:lstStyle/>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 Don’t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beat yourself up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for </a:t>
            </a:r>
            <a:r>
              <a:rPr lang="en-US" altLang="zh-CN" sz="2400" kern="100" dirty="0">
                <a:effectLst/>
                <a:highlight>
                  <a:srgbClr val="FFFF00"/>
                </a:highlight>
                <a:latin typeface="Times New Roman" panose="02020603050405020304" pitchFamily="18" charset="0"/>
                <a:ea typeface="宋体" panose="02010600030101010101" pitchFamily="2" charset="-122"/>
                <a:cs typeface="Times New Roman" panose="02020603050405020304" pitchFamily="18" charset="0"/>
              </a:rPr>
              <a:t>it</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B.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Shame</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hits you from many angles.</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rPr>
              <a:t>C. But you are more than your mistakes.</a:t>
            </a:r>
            <a:endParaRPr lang="zh-CN"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effectLst/>
                <a:latin typeface="Times New Roman" panose="02020603050405020304" pitchFamily="18" charset="0"/>
                <a:ea typeface="宋体" panose="02010600030101010101" pitchFamily="2" charset="-122"/>
                <a:cs typeface="Times New Roman" panose="02020603050405020304" pitchFamily="18" charset="0"/>
              </a:rPr>
              <a:t>D. You’ve been on the receiving end, too. </a:t>
            </a:r>
            <a:endParaRPr lang="zh-CN" altLang="zh-CN" sz="2400" strike="sngStrike" kern="100" dirty="0">
              <a:solidFill>
                <a:schemeClr val="bg2">
                  <a:lumMod val="90000"/>
                </a:schemeClr>
              </a:solidFill>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rPr>
              <a:t>E. Judgment costs creativity, curiosity, and trust.</a:t>
            </a:r>
            <a:endParaRPr lang="zh-CN"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endParaRPr>
          </a:p>
          <a:p>
            <a:pPr algn="just"/>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F. At the core is the feeling of </a:t>
            </a:r>
            <a:r>
              <a:rPr lang="en-US" altLang="zh-CN" sz="2400" kern="100" dirty="0">
                <a:effectLst/>
                <a:highlight>
                  <a:srgbClr val="00FF00"/>
                </a:highlight>
                <a:latin typeface="Times New Roman" panose="02020603050405020304" pitchFamily="18" charset="0"/>
                <a:ea typeface="宋体" panose="02010600030101010101" pitchFamily="2" charset="-122"/>
                <a:cs typeface="Times New Roman" panose="02020603050405020304" pitchFamily="18" charset="0"/>
              </a:rPr>
              <a:t>not being good enough</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rPr>
              <a:t>G. The more you like and accept yourself, the less you have to put others down.</a:t>
            </a:r>
            <a:endParaRPr lang="zh-CN" altLang="zh-CN" sz="2400" strike="sngStrike" kern="100" dirty="0">
              <a:solidFill>
                <a:schemeClr val="bg2">
                  <a:lumMod val="90000"/>
                </a:schemeClr>
              </a:solidFill>
              <a:latin typeface="Times New Roman" panose="02020603050405020304" pitchFamily="18" charset="0"/>
              <a:ea typeface="宋体" panose="02010600030101010101" pitchFamily="2" charset="-122"/>
              <a:cs typeface="Times New Roman" panose="02020603050405020304" pitchFamily="18" charset="0"/>
            </a:endParaRPr>
          </a:p>
        </p:txBody>
      </p:sp>
      <p:cxnSp>
        <p:nvCxnSpPr>
          <p:cNvPr id="4" name="直接箭头连接符 3"/>
          <p:cNvCxnSpPr/>
          <p:nvPr/>
        </p:nvCxnSpPr>
        <p:spPr>
          <a:xfrm flipV="1">
            <a:off x="4424516" y="1101213"/>
            <a:ext cx="3982065" cy="2979174"/>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560439" y="2866669"/>
            <a:ext cx="1971368"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latin typeface="Calibri" panose="020F0502020204030204" pitchFamily="34" charset="0"/>
                <a:cs typeface="Calibri" panose="020F0502020204030204" pitchFamily="34" charset="0"/>
              </a:rPr>
              <a:t>40. </a:t>
            </a:r>
            <a:r>
              <a:rPr lang="zh-CN" altLang="en-US" sz="1600" b="1" dirty="0">
                <a:latin typeface="Calibri" panose="020F0502020204030204" pitchFamily="34" charset="0"/>
                <a:cs typeface="Calibri" panose="020F0502020204030204" pitchFamily="34" charset="0"/>
              </a:rPr>
              <a:t>承上启下，指代</a:t>
            </a:r>
            <a:endParaRPr lang="zh-CN" altLang="en-US" sz="1600" b="1"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540773" y="580128"/>
            <a:ext cx="4227871" cy="5632311"/>
          </a:xfrm>
          <a:prstGeom prst="rect">
            <a:avLst/>
          </a:prstGeom>
          <a:noFill/>
        </p:spPr>
        <p:txBody>
          <a:bodyPr wrap="square">
            <a:spAutoFit/>
          </a:bodyPr>
          <a:lstStyle/>
          <a:p>
            <a:pPr marL="457200" indent="-457200">
              <a:buAutoNum type="arabicPeriod"/>
            </a:pPr>
            <a:r>
              <a:rPr lang="zh-CN" altLang="en-US" sz="2000" b="1" kern="100" dirty="0">
                <a:latin typeface="Calibri" panose="020F0502020204030204" pitchFamily="34" charset="0"/>
                <a:cs typeface="Calibri" panose="020F0502020204030204" pitchFamily="34" charset="0"/>
              </a:rPr>
              <a:t>符合我们的标准</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将它们标记为</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要付出代价</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支撑你的自我价值</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保持自信</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珍视自己</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与羞耻作斗争</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表现不好</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达不到</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有缺陷的人类</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提升的信任</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自责</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贬低别人</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克服评判</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不要妄加评判</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感到被评判</a:t>
            </a:r>
            <a:endParaRPr lang="en-US" altLang="zh-CN" sz="2000" b="1" kern="100" dirty="0">
              <a:latin typeface="Calibri" panose="020F0502020204030204" pitchFamily="34" charset="0"/>
              <a:cs typeface="Calibri" panose="020F0502020204030204" pitchFamily="34" charset="0"/>
            </a:endParaRPr>
          </a:p>
          <a:p>
            <a:pPr marL="457200" indent="-457200">
              <a:buAutoNum type="arabicPeriod"/>
            </a:pPr>
            <a:r>
              <a:rPr lang="zh-CN" altLang="en-US" sz="2000" b="1" kern="100" dirty="0">
                <a:latin typeface="Calibri" panose="020F0502020204030204" pitchFamily="34" charset="0"/>
                <a:cs typeface="Calibri" panose="020F0502020204030204" pitchFamily="34" charset="0"/>
              </a:rPr>
              <a:t>噘起嘴唇，扬起眉毛，交叉双臂，低下头来看不起别人</a:t>
            </a:r>
            <a:endParaRPr lang="en-US" altLang="zh-CN" sz="2000" b="1" kern="100" dirty="0">
              <a:latin typeface="Calibri" panose="020F0502020204030204" pitchFamily="34" charset="0"/>
              <a:cs typeface="Calibri" panose="020F0502020204030204" pitchFamily="34" charset="0"/>
            </a:endParaRPr>
          </a:p>
        </p:txBody>
      </p:sp>
      <p:sp>
        <p:nvSpPr>
          <p:cNvPr id="6" name="文本框 5"/>
          <p:cNvSpPr txBox="1"/>
          <p:nvPr/>
        </p:nvSpPr>
        <p:spPr>
          <a:xfrm>
            <a:off x="5343831" y="580128"/>
            <a:ext cx="5471653" cy="5940088"/>
          </a:xfrm>
          <a:prstGeom prst="rect">
            <a:avLst/>
          </a:prstGeom>
          <a:noFill/>
        </p:spPr>
        <p:txBody>
          <a:bodyPr wrap="square">
            <a:spAutoFit/>
          </a:bodyPr>
          <a:lstStyle/>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meet our standards</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label them as</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come at a price</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shore up your self-worth</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be grounded in confidence</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value yourself</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battle with shame</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behave badly</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fall short</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flawed human beings</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improved trust</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beat yourself up</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put others down</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overcome judgment</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be less likely to be judgmental</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feel judged</a:t>
            </a:r>
            <a:endParaRPr lang="en-US" altLang="zh-CN" sz="20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000" b="1" i="1" kern="100" dirty="0">
                <a:latin typeface="Calibri" panose="020F0502020204030204" pitchFamily="34" charset="0"/>
                <a:cs typeface="Calibri" panose="020F0502020204030204" pitchFamily="34" charset="0"/>
              </a:rPr>
              <a:t>pursed lips, raised eyebrows, crossed arms, tipping head to literally look down upon another</a:t>
            </a:r>
            <a:endParaRPr lang="en-US" altLang="zh-CN" sz="2000" b="1" i="1" kern="1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arn(inVertic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arn(inVertic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arn(inVertic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arn(inVertic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arn(inVertic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arn(inVertic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arn(inVertical)">
                                      <p:cBhvr>
                                        <p:cTn id="47" dur="500"/>
                                        <p:tgtEl>
                                          <p:spTgt spid="6">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arn(inVertical)">
                                      <p:cBhvr>
                                        <p:cTn id="52" dur="500"/>
                                        <p:tgtEl>
                                          <p:spTgt spid="6">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arn(inVertical)">
                                      <p:cBhvr>
                                        <p:cTn id="57" dur="500"/>
                                        <p:tgtEl>
                                          <p:spTgt spid="6">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arn(inVertical)">
                                      <p:cBhvr>
                                        <p:cTn id="62" dur="500"/>
                                        <p:tgtEl>
                                          <p:spTgt spid="6">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6">
                                            <p:txEl>
                                              <p:pRg st="12" end="12"/>
                                            </p:txEl>
                                          </p:spTgt>
                                        </p:tgtEl>
                                        <p:attrNameLst>
                                          <p:attrName>style.visibility</p:attrName>
                                        </p:attrNameLst>
                                      </p:cBhvr>
                                      <p:to>
                                        <p:strVal val="visible"/>
                                      </p:to>
                                    </p:set>
                                    <p:animEffect transition="in" filter="barn(inVertical)">
                                      <p:cBhvr>
                                        <p:cTn id="67" dur="500"/>
                                        <p:tgtEl>
                                          <p:spTgt spid="6">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6">
                                            <p:txEl>
                                              <p:pRg st="13" end="13"/>
                                            </p:txEl>
                                          </p:spTgt>
                                        </p:tgtEl>
                                        <p:attrNameLst>
                                          <p:attrName>style.visibility</p:attrName>
                                        </p:attrNameLst>
                                      </p:cBhvr>
                                      <p:to>
                                        <p:strVal val="visible"/>
                                      </p:to>
                                    </p:set>
                                    <p:animEffect transition="in" filter="barn(inVertical)">
                                      <p:cBhvr>
                                        <p:cTn id="72" dur="500"/>
                                        <p:tgtEl>
                                          <p:spTgt spid="6">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
                                            <p:txEl>
                                              <p:pRg st="14" end="14"/>
                                            </p:txEl>
                                          </p:spTgt>
                                        </p:tgtEl>
                                        <p:attrNameLst>
                                          <p:attrName>style.visibility</p:attrName>
                                        </p:attrNameLst>
                                      </p:cBhvr>
                                      <p:to>
                                        <p:strVal val="visible"/>
                                      </p:to>
                                    </p:set>
                                    <p:animEffect transition="in" filter="barn(inVertical)">
                                      <p:cBhvr>
                                        <p:cTn id="77" dur="500"/>
                                        <p:tgtEl>
                                          <p:spTgt spid="6">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6">
                                            <p:txEl>
                                              <p:pRg st="15" end="15"/>
                                            </p:txEl>
                                          </p:spTgt>
                                        </p:tgtEl>
                                        <p:attrNameLst>
                                          <p:attrName>style.visibility</p:attrName>
                                        </p:attrNameLst>
                                      </p:cBhvr>
                                      <p:to>
                                        <p:strVal val="visible"/>
                                      </p:to>
                                    </p:set>
                                    <p:animEffect transition="in" filter="barn(inVertical)">
                                      <p:cBhvr>
                                        <p:cTn id="82" dur="500"/>
                                        <p:tgtEl>
                                          <p:spTgt spid="6">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6">
                                            <p:txEl>
                                              <p:pRg st="16" end="16"/>
                                            </p:txEl>
                                          </p:spTgt>
                                        </p:tgtEl>
                                        <p:attrNameLst>
                                          <p:attrName>style.visibility</p:attrName>
                                        </p:attrNameLst>
                                      </p:cBhvr>
                                      <p:to>
                                        <p:strVal val="visible"/>
                                      </p:to>
                                    </p:set>
                                    <p:animEffect transition="in" filter="barn(inVertical)">
                                      <p:cBhvr>
                                        <p:cTn id="87" dur="500"/>
                                        <p:tgtEl>
                                          <p:spTgt spid="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508332" y="2422601"/>
            <a:ext cx="4922409" cy="1446550"/>
          </a:xfrm>
          <a:prstGeom prst="rect">
            <a:avLst/>
          </a:prstGeom>
          <a:noFill/>
        </p:spPr>
        <p:txBody>
          <a:bodyPr vert="horz" wrap="square" rtlCol="0">
            <a:spAutoFit/>
          </a:bodyPr>
          <a:lstStyle/>
          <a:p>
            <a:r>
              <a:rPr lang="zh-CN" altLang="en-US" sz="8800" b="1" dirty="0">
                <a:solidFill>
                  <a:srgbClr val="E7E7E7"/>
                </a:solidFill>
                <a:latin typeface="Arial" panose="020B0604020202020204" pitchFamily="34" charset="0"/>
                <a:ea typeface="叶根友古刻体" panose="03000509000000000000" charset="-122"/>
                <a:sym typeface="Arial" panose="020B0604020202020204" pitchFamily="34" charset="0"/>
              </a:rPr>
              <a:t>完型填空</a:t>
            </a:r>
            <a:endParaRPr lang="zh-CN" altLang="en-US" sz="88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人与社会：记叙文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7541342" y="0"/>
            <a:ext cx="4651384" cy="6858000"/>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6390479" y="1794959"/>
            <a:ext cx="4962293" cy="2546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6245393" y="2114825"/>
            <a:ext cx="4876329" cy="1754326"/>
          </a:xfrm>
          <a:prstGeom prst="rect">
            <a:avLst/>
          </a:prstGeom>
          <a:noFill/>
        </p:spPr>
        <p:txBody>
          <a:bodyPr vert="horz" wrap="square" rtlCol="0">
            <a:spAutoFit/>
          </a:bodyPr>
          <a:lstStyle/>
          <a:p>
            <a:pPr algn="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A couple who was helped by </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a:p>
            <a:pPr algn="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a housing program</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717755" y="815646"/>
            <a:ext cx="10481187" cy="5586209"/>
          </a:xfrm>
          <a:prstGeom prst="rect">
            <a:avLst/>
          </a:prstGeom>
          <a:noFill/>
        </p:spPr>
        <p:txBody>
          <a:bodyPr wrap="square">
            <a:spAutoFit/>
          </a:bodyPr>
          <a:lstStyle/>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41. A. lost		B. desired		C. pursued</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D. discussed</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42. A. parked        		B. teamed      		C. placed  	</a:t>
            </a:r>
            <a:r>
              <a:rPr lang="en-US" altLang="zh-CN"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D. connected</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43. A. parted      		B. managed         		C. struggled         		D. promised</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44. A. occasionally    	B. unexpectedly     		C. purposefully</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故意地</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D. suddenly</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45. A. persuaded     		B. required       		C. reminded          		D. allowed</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46. A. available    		B. expensive   		C. convenient       	 	D. comfortable</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47. A. with      		B. for       		C. in              		D. from</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48. A. clients</a:t>
            </a:r>
            <a:r>
              <a:rPr lang="zh-CN" altLang="en-US"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顾客；客户</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B. applicants       		C. programs          		D. options</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49. A. reforming    		B. accessing</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接近</a:t>
            </a:r>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进入</a:t>
            </a:r>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获取</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C. performing       	 	D. offering</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50. A. gift          		B. contract</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合同，契约</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C. spot</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位置，职位</a:t>
            </a:r>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D. bonus</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奖金，红利</a:t>
            </a:r>
            <a:endParaRPr lang="zh-CN"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51. A. keep        	 	B. increase      		C. collect  	       	D. pay</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52. A. miss      		B. celebrate          		C. spend           		D. save</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53. A. observing     		B. cutting      		C. coloring           		D. doing</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54. A. once      		B. while    		C. before            		D. since</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33000"/>
              </a:lnSpc>
            </a:pP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55. A. privacy</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隐私，秘密</a:t>
            </a:r>
            <a:r>
              <a:rPr lang="en-US" altLang="zh-CN" kern="100" dirty="0">
                <a:effectLst/>
                <a:latin typeface="Times New Roman" panose="02020603050405020304" pitchFamily="18" charset="0"/>
                <a:ea typeface="宋体" panose="02010600030101010101" pitchFamily="2" charset="-122"/>
                <a:cs typeface="Times New Roman" panose="02020603050405020304" pitchFamily="18" charset="0"/>
              </a:rPr>
              <a:t>	B. space          		C. time    	      		D. business</a:t>
            </a:r>
            <a:endParaRPr lang="zh-CN" altLang="zh-CN" kern="100" dirty="0">
              <a:effectLst/>
              <a:latin typeface="Calibri" panose="020F0502020204030204" pitchFamily="34" charset="0"/>
              <a:ea typeface="宋体" panose="02010600030101010101" pitchFamily="2" charset="-122"/>
              <a:cs typeface="Times New Roman" panose="02020603050405020304"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68826" y="86253"/>
            <a:ext cx="12123174" cy="6925999"/>
          </a:xfrm>
          <a:prstGeom prst="rect">
            <a:avLst/>
          </a:prstGeom>
          <a:noFill/>
        </p:spPr>
        <p:txBody>
          <a:bodyPr wrap="square">
            <a:spAutoFit/>
          </a:bodyPr>
          <a:lstStyle/>
          <a:p>
            <a:pPr indent="266700" algn="just">
              <a:lnSpc>
                <a:spcPct val="1330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When the couple had </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to close their business, they    41    almost everything. With no work, home, car or food, and their young son, Henrique,    42    with his grandmother, they      43       to survive. They spent nights on the floor at the railway station and         44         found beds in a shelter.</a:t>
            </a:r>
            <a:endParaRPr lang="zh-CN"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ct val="133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A housing program called Vila </a:t>
            </a:r>
            <a:r>
              <a:rPr lang="en-US" altLang="zh-CN" sz="2400" kern="100" dirty="0" err="1">
                <a:latin typeface="Times New Roman" panose="02020603050405020304" pitchFamily="18" charset="0"/>
                <a:ea typeface="宋体" panose="02010600030101010101" pitchFamily="2" charset="-122"/>
                <a:cs typeface="Times New Roman" panose="02020603050405020304" pitchFamily="18" charset="0"/>
              </a:rPr>
              <a:t>Reencontro</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    45    them to look through a list of potential homes           46        to rent, so they could choose what would be the best fit    47    their family. After seeing several        48       , they decided to go with what they are now in. </a:t>
            </a:r>
            <a:endParaRPr lang="zh-CN"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ct val="133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And they were provided with other opportunities, including        49        medical care and finding jobs. Lee Sousa was offered a(n)    50    in the city’s sanitation department(</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卫生部门</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 which he still has today. The housing program will    51    their rent for the next two years.</a:t>
            </a:r>
            <a:endParaRPr lang="zh-CN"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ct val="133000"/>
              </a:lnSpc>
            </a:pP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Their son is able to live with them again. And he has been doing exceptionally well at school, never wanting to    52    a day. Every morning he takes his time    53    his hair, making sure the curls(</a:t>
            </a:r>
            <a:r>
              <a:rPr lang="zh-CN" altLang="zh-CN" sz="2400" kern="100" dirty="0">
                <a:latin typeface="Times New Roman" panose="02020603050405020304" pitchFamily="18" charset="0"/>
                <a:ea typeface="宋体" panose="02010600030101010101" pitchFamily="2" charset="-122"/>
                <a:cs typeface="Times New Roman" panose="02020603050405020304" pitchFamily="18" charset="0"/>
              </a:rPr>
              <a:t>卷发</a:t>
            </a:r>
            <a:r>
              <a:rPr lang="en-US" altLang="zh-CN" sz="2400" kern="100" dirty="0">
                <a:latin typeface="Times New Roman" panose="02020603050405020304" pitchFamily="18" charset="0"/>
                <a:ea typeface="宋体" panose="02010600030101010101" pitchFamily="2" charset="-122"/>
                <a:cs typeface="Times New Roman" panose="02020603050405020304" pitchFamily="18" charset="0"/>
              </a:rPr>
              <a:t>) are just right,        54       his mom walks him to school. </a:t>
            </a:r>
            <a:endParaRPr lang="zh-CN" altLang="zh-CN" sz="2400" kern="100" dirty="0">
              <a:latin typeface="Times New Roman" panose="02020603050405020304" pitchFamily="18" charset="0"/>
              <a:ea typeface="宋体" panose="02010600030101010101" pitchFamily="2" charset="-122"/>
              <a:cs typeface="Times New Roman" panose="02020603050405020304" pitchFamily="18" charset="0"/>
            </a:endParaRPr>
          </a:p>
          <a:p>
            <a:pPr indent="266700" algn="just">
              <a:lnSpc>
                <a:spcPct val="133000"/>
              </a:lnSpc>
            </a:pP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Having their own </a:t>
            </a:r>
            <a:r>
              <a:rPr lang="en-US" altLang="zh-CN" sz="2400" u="sng" kern="100" dirty="0">
                <a:effectLst/>
                <a:latin typeface="Times New Roman" panose="02020603050405020304" pitchFamily="18" charset="0"/>
                <a:ea typeface="宋体" panose="02010600030101010101" pitchFamily="2" charset="-122"/>
                <a:cs typeface="Times New Roman" panose="02020603050405020304" pitchFamily="18" charset="0"/>
              </a:rPr>
              <a:t>      55       </a:t>
            </a:r>
            <a:r>
              <a:rPr lang="en-US" altLang="zh-CN" sz="2400" kern="100" dirty="0">
                <a:effectLst/>
                <a:latin typeface="Times New Roman" panose="02020603050405020304" pitchFamily="18" charset="0"/>
                <a:ea typeface="宋体" panose="02010600030101010101" pitchFamily="2" charset="-122"/>
                <a:cs typeface="Times New Roman" panose="02020603050405020304" pitchFamily="18" charset="0"/>
              </a:rPr>
              <a:t>, the family is getting their life back on track.</a:t>
            </a:r>
            <a:endParaRPr lang="zh-CN" altLang="zh-CN" sz="24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 name="文本框 3"/>
          <p:cNvSpPr txBox="1"/>
          <p:nvPr/>
        </p:nvSpPr>
        <p:spPr>
          <a:xfrm>
            <a:off x="6820765" y="113283"/>
            <a:ext cx="820629"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lost</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5" name="文本框 4"/>
          <p:cNvSpPr txBox="1"/>
          <p:nvPr/>
        </p:nvSpPr>
        <p:spPr>
          <a:xfrm>
            <a:off x="10431570" y="567804"/>
            <a:ext cx="1415300"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latin typeface="Calibri" panose="020F0502020204030204" pitchFamily="34" charset="0"/>
                <a:ea typeface="等线" panose="02010600030101010101" pitchFamily="2" charset="-122"/>
                <a:cs typeface="Calibri" panose="020F0502020204030204" pitchFamily="34" charset="0"/>
              </a:rPr>
              <a:t>struggled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6" name="文本框 5"/>
          <p:cNvSpPr txBox="1"/>
          <p:nvPr/>
        </p:nvSpPr>
        <p:spPr>
          <a:xfrm>
            <a:off x="6130413" y="626438"/>
            <a:ext cx="1100667"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placed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7" name="文本框 6"/>
          <p:cNvSpPr txBox="1"/>
          <p:nvPr/>
        </p:nvSpPr>
        <p:spPr>
          <a:xfrm>
            <a:off x="8377084" y="1088103"/>
            <a:ext cx="1722193"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occasionally</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8" name="文本框 7"/>
          <p:cNvSpPr txBox="1"/>
          <p:nvPr/>
        </p:nvSpPr>
        <p:spPr>
          <a:xfrm>
            <a:off x="5928853" y="2036576"/>
            <a:ext cx="1189702"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allowed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9" name="文本框 8"/>
          <p:cNvSpPr txBox="1"/>
          <p:nvPr/>
        </p:nvSpPr>
        <p:spPr>
          <a:xfrm>
            <a:off x="9809498" y="2601775"/>
            <a:ext cx="623620"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for</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0" name="文本框 9"/>
          <p:cNvSpPr txBox="1"/>
          <p:nvPr/>
        </p:nvSpPr>
        <p:spPr>
          <a:xfrm>
            <a:off x="1226302" y="2524554"/>
            <a:ext cx="1405285"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latin typeface="Calibri" panose="020F0502020204030204" pitchFamily="34" charset="0"/>
                <a:ea typeface="等线" panose="02010600030101010101" pitchFamily="2" charset="-122"/>
                <a:cs typeface="Calibri" panose="020F0502020204030204" pitchFamily="34" charset="0"/>
              </a:rPr>
              <a:t>available</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1" name="文本框 10"/>
          <p:cNvSpPr txBox="1"/>
          <p:nvPr/>
        </p:nvSpPr>
        <p:spPr>
          <a:xfrm>
            <a:off x="2723177" y="3059982"/>
            <a:ext cx="1156200"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options</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2" name="文本框 11"/>
          <p:cNvSpPr txBox="1"/>
          <p:nvPr/>
        </p:nvSpPr>
        <p:spPr>
          <a:xfrm>
            <a:off x="8267381" y="3545536"/>
            <a:ext cx="1477205"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accessing</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3" name="文本框 12"/>
          <p:cNvSpPr txBox="1"/>
          <p:nvPr/>
        </p:nvSpPr>
        <p:spPr>
          <a:xfrm>
            <a:off x="5275371" y="4028892"/>
            <a:ext cx="820629"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spot</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4" name="文本框 13"/>
          <p:cNvSpPr txBox="1"/>
          <p:nvPr/>
        </p:nvSpPr>
        <p:spPr>
          <a:xfrm>
            <a:off x="6371849" y="4501190"/>
            <a:ext cx="820629"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pay</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5" name="文本框 14"/>
          <p:cNvSpPr txBox="1"/>
          <p:nvPr/>
        </p:nvSpPr>
        <p:spPr>
          <a:xfrm>
            <a:off x="2404172" y="5436396"/>
            <a:ext cx="820629"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miss</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6" name="文本框 15"/>
          <p:cNvSpPr txBox="1"/>
          <p:nvPr/>
        </p:nvSpPr>
        <p:spPr>
          <a:xfrm>
            <a:off x="8058992" y="5424519"/>
            <a:ext cx="962468"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doing</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7" name="文本框 16"/>
          <p:cNvSpPr txBox="1"/>
          <p:nvPr/>
        </p:nvSpPr>
        <p:spPr>
          <a:xfrm>
            <a:off x="3442204" y="5910427"/>
            <a:ext cx="1065706"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before</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8" name="文本框 17"/>
          <p:cNvSpPr txBox="1"/>
          <p:nvPr/>
        </p:nvSpPr>
        <p:spPr>
          <a:xfrm>
            <a:off x="2711338" y="6409648"/>
            <a:ext cx="1026927"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space</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59" name="文本框 58"/>
          <p:cNvSpPr txBox="1"/>
          <p:nvPr/>
        </p:nvSpPr>
        <p:spPr>
          <a:xfrm>
            <a:off x="8764001" y="5847833"/>
            <a:ext cx="1156200" cy="369332"/>
          </a:xfrm>
          <a:prstGeom prst="rect">
            <a:avLst/>
          </a:prstGeom>
          <a:noFill/>
        </p:spPr>
        <p:txBody>
          <a:bodyPr wrap="square">
            <a:spAutoFit/>
          </a:bodyPr>
          <a:lstStyle/>
          <a:p>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整理发型</a:t>
            </a:r>
            <a:endParaRPr lang="zh-CN" altLang="en-US" dirty="0"/>
          </a:p>
        </p:txBody>
      </p:sp>
      <p:sp>
        <p:nvSpPr>
          <p:cNvPr id="60" name="文本框 59"/>
          <p:cNvSpPr txBox="1"/>
          <p:nvPr/>
        </p:nvSpPr>
        <p:spPr>
          <a:xfrm>
            <a:off x="9911650" y="3106148"/>
            <a:ext cx="2193049" cy="369332"/>
          </a:xfrm>
          <a:prstGeom prst="rect">
            <a:avLst/>
          </a:prstGeom>
          <a:noFill/>
        </p:spPr>
        <p:txBody>
          <a:bodyPr wrap="square">
            <a:spAutoFit/>
          </a:bodyPr>
          <a:lstStyle/>
          <a:p>
            <a:r>
              <a:rPr lang="en-US" altLang="zh-CN"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be fit for</a:t>
            </a:r>
            <a:r>
              <a:rPr lang="zh-CN" altLang="en-US" b="1" kern="100"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固定搭配</a:t>
            </a:r>
            <a:endParaRPr lang="zh-CN" altLang="en-US" dirty="0"/>
          </a:p>
        </p:txBody>
      </p:sp>
      <p:sp>
        <p:nvSpPr>
          <p:cNvPr id="2" name="文本框 1"/>
          <p:cNvSpPr txBox="1"/>
          <p:nvPr/>
        </p:nvSpPr>
        <p:spPr>
          <a:xfrm>
            <a:off x="10099277" y="1704904"/>
            <a:ext cx="2069312"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Para.1 difficulties met</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9" name="文本框 18"/>
          <p:cNvSpPr txBox="1"/>
          <p:nvPr/>
        </p:nvSpPr>
        <p:spPr>
          <a:xfrm>
            <a:off x="9998951" y="4562745"/>
            <a:ext cx="2193049"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Para.</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2-4</a:t>
            </a: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 helps offered</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20" name="文本框 19"/>
          <p:cNvSpPr txBox="1"/>
          <p:nvPr/>
        </p:nvSpPr>
        <p:spPr>
          <a:xfrm>
            <a:off x="10809514" y="6433193"/>
            <a:ext cx="1382485"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Para.</a:t>
            </a:r>
            <a:r>
              <a:rPr kumimoji="0" lang="en-US" altLang="zh-CN" sz="1600" b="1" i="1" u="none" strike="noStrike" kern="0" cap="none" spc="0" normalizeH="0" noProof="0" dirty="0">
                <a:ln>
                  <a:noFill/>
                </a:ln>
                <a:solidFill>
                  <a:srgbClr val="FFFFFF"/>
                </a:solidFill>
                <a:effectLst/>
                <a:uLnTx/>
                <a:uFillTx/>
                <a:ea typeface="等线" panose="02010600030101010101" pitchFamily="2" charset="-122"/>
                <a:cs typeface="Calibri" panose="020F0502020204030204" pitchFamily="34" charset="0"/>
              </a:rPr>
              <a:t> 5 result</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22" name="矩形: 圆角 40"/>
          <p:cNvSpPr/>
          <p:nvPr/>
        </p:nvSpPr>
        <p:spPr>
          <a:xfrm>
            <a:off x="319940" y="194225"/>
            <a:ext cx="11718679" cy="407753"/>
          </a:xfrm>
          <a:prstGeom prst="roundRect">
            <a:avLst>
              <a:gd name="adj" fmla="val 0"/>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3" name="矩形: 圆角 40"/>
          <p:cNvSpPr/>
          <p:nvPr/>
        </p:nvSpPr>
        <p:spPr>
          <a:xfrm>
            <a:off x="9925397" y="649030"/>
            <a:ext cx="2266603" cy="461665"/>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40"/>
          <p:cNvSpPr/>
          <p:nvPr/>
        </p:nvSpPr>
        <p:spPr>
          <a:xfrm>
            <a:off x="1" y="1113682"/>
            <a:ext cx="1226302" cy="461665"/>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40"/>
          <p:cNvSpPr/>
          <p:nvPr/>
        </p:nvSpPr>
        <p:spPr>
          <a:xfrm>
            <a:off x="319941" y="2103729"/>
            <a:ext cx="2628190" cy="461665"/>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40"/>
          <p:cNvSpPr/>
          <p:nvPr/>
        </p:nvSpPr>
        <p:spPr>
          <a:xfrm>
            <a:off x="8203995" y="3629982"/>
            <a:ext cx="3834625" cy="338554"/>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40"/>
          <p:cNvSpPr/>
          <p:nvPr/>
        </p:nvSpPr>
        <p:spPr>
          <a:xfrm>
            <a:off x="114241" y="4107794"/>
            <a:ext cx="1649245" cy="393395"/>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40"/>
          <p:cNvSpPr/>
          <p:nvPr/>
        </p:nvSpPr>
        <p:spPr>
          <a:xfrm>
            <a:off x="3189669" y="4127786"/>
            <a:ext cx="2940744" cy="434959"/>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40"/>
          <p:cNvSpPr/>
          <p:nvPr/>
        </p:nvSpPr>
        <p:spPr>
          <a:xfrm>
            <a:off x="3975056" y="6493506"/>
            <a:ext cx="5505605" cy="309981"/>
          </a:xfrm>
          <a:prstGeom prst="roundRect">
            <a:avLst/>
          </a:prstGeom>
          <a:solidFill>
            <a:srgbClr val="FFFF00">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1" name="直接箭头连接符 30"/>
          <p:cNvCxnSpPr/>
          <p:nvPr/>
        </p:nvCxnSpPr>
        <p:spPr>
          <a:xfrm flipH="1">
            <a:off x="11057288" y="921977"/>
            <a:ext cx="43267" cy="2708005"/>
          </a:xfrm>
          <a:prstGeom prst="straightConnector1">
            <a:avLst/>
          </a:prstGeom>
          <a:ln w="412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p:nvPr/>
        </p:nvCxnSpPr>
        <p:spPr>
          <a:xfrm flipH="1">
            <a:off x="6199238" y="3968536"/>
            <a:ext cx="4934695" cy="290040"/>
          </a:xfrm>
          <a:prstGeom prst="straightConnector1">
            <a:avLst/>
          </a:prstGeom>
          <a:ln w="412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p:cNvCxnSpPr/>
          <p:nvPr/>
        </p:nvCxnSpPr>
        <p:spPr>
          <a:xfrm flipH="1">
            <a:off x="5127171" y="4534247"/>
            <a:ext cx="635852" cy="2191240"/>
          </a:xfrm>
          <a:prstGeom prst="straightConnector1">
            <a:avLst/>
          </a:prstGeom>
          <a:ln w="41275">
            <a:solidFill>
              <a:schemeClr val="accent4">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4" name="矩形: 圆角 40"/>
          <p:cNvSpPr/>
          <p:nvPr/>
        </p:nvSpPr>
        <p:spPr>
          <a:xfrm>
            <a:off x="103095" y="716984"/>
            <a:ext cx="778648" cy="407753"/>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0"/>
          <p:cNvSpPr/>
          <p:nvPr/>
        </p:nvSpPr>
        <p:spPr>
          <a:xfrm>
            <a:off x="1315983" y="1167595"/>
            <a:ext cx="10944841" cy="363926"/>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圆角 40"/>
          <p:cNvSpPr/>
          <p:nvPr/>
        </p:nvSpPr>
        <p:spPr>
          <a:xfrm>
            <a:off x="25397" y="1679349"/>
            <a:ext cx="1519448" cy="380554"/>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圆角 40"/>
          <p:cNvSpPr/>
          <p:nvPr/>
        </p:nvSpPr>
        <p:spPr>
          <a:xfrm>
            <a:off x="5928852" y="2171832"/>
            <a:ext cx="6194321" cy="290040"/>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圆角 40"/>
          <p:cNvSpPr/>
          <p:nvPr/>
        </p:nvSpPr>
        <p:spPr>
          <a:xfrm>
            <a:off x="-31714" y="2665364"/>
            <a:ext cx="3769979" cy="306276"/>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圆角 40"/>
          <p:cNvSpPr/>
          <p:nvPr/>
        </p:nvSpPr>
        <p:spPr>
          <a:xfrm>
            <a:off x="5504421" y="2655123"/>
            <a:ext cx="6664168" cy="331096"/>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圆角 40"/>
          <p:cNvSpPr/>
          <p:nvPr/>
        </p:nvSpPr>
        <p:spPr>
          <a:xfrm>
            <a:off x="1726251" y="3199678"/>
            <a:ext cx="2248805" cy="246592"/>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圆角 40"/>
          <p:cNvSpPr/>
          <p:nvPr/>
        </p:nvSpPr>
        <p:spPr>
          <a:xfrm>
            <a:off x="6068074" y="3172872"/>
            <a:ext cx="3774751" cy="328974"/>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圆角 40"/>
          <p:cNvSpPr/>
          <p:nvPr/>
        </p:nvSpPr>
        <p:spPr>
          <a:xfrm>
            <a:off x="6428979" y="4608039"/>
            <a:ext cx="2140517" cy="354816"/>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圆角 40"/>
          <p:cNvSpPr/>
          <p:nvPr/>
        </p:nvSpPr>
        <p:spPr>
          <a:xfrm>
            <a:off x="8089888" y="5560561"/>
            <a:ext cx="4014811" cy="287272"/>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矩形: 圆角 40"/>
          <p:cNvSpPr/>
          <p:nvPr/>
        </p:nvSpPr>
        <p:spPr>
          <a:xfrm>
            <a:off x="25397" y="6120116"/>
            <a:ext cx="8351687" cy="227732"/>
          </a:xfrm>
          <a:prstGeom prst="roundRect">
            <a:avLst/>
          </a:prstGeom>
          <a:solidFill>
            <a:schemeClr val="accent1">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3" name="直接箭头连接符 62"/>
          <p:cNvCxnSpPr>
            <a:stCxn id="44" idx="3"/>
          </p:cNvCxnSpPr>
          <p:nvPr/>
        </p:nvCxnSpPr>
        <p:spPr>
          <a:xfrm>
            <a:off x="881743" y="920861"/>
            <a:ext cx="7322252" cy="434199"/>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接箭头连接符 65"/>
          <p:cNvCxnSpPr/>
          <p:nvPr/>
        </p:nvCxnSpPr>
        <p:spPr>
          <a:xfrm flipH="1">
            <a:off x="6371849" y="1583098"/>
            <a:ext cx="1900971" cy="489513"/>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接箭头连接符 68"/>
          <p:cNvCxnSpPr/>
          <p:nvPr/>
        </p:nvCxnSpPr>
        <p:spPr>
          <a:xfrm>
            <a:off x="6820765" y="2478662"/>
            <a:ext cx="2923821" cy="295920"/>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接箭头连接符 72"/>
          <p:cNvCxnSpPr/>
          <p:nvPr/>
        </p:nvCxnSpPr>
        <p:spPr>
          <a:xfrm>
            <a:off x="2169737" y="2955090"/>
            <a:ext cx="1202108" cy="258309"/>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接箭头连接符 76"/>
          <p:cNvCxnSpPr/>
          <p:nvPr/>
        </p:nvCxnSpPr>
        <p:spPr>
          <a:xfrm flipH="1">
            <a:off x="9325133" y="2944779"/>
            <a:ext cx="562640" cy="234691"/>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接箭头连接符 79"/>
          <p:cNvCxnSpPr>
            <a:endCxn id="18" idx="3"/>
          </p:cNvCxnSpPr>
          <p:nvPr/>
        </p:nvCxnSpPr>
        <p:spPr>
          <a:xfrm flipH="1">
            <a:off x="3738265" y="3604630"/>
            <a:ext cx="3374285" cy="3035851"/>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接箭头连接符 81"/>
          <p:cNvCxnSpPr/>
          <p:nvPr/>
        </p:nvCxnSpPr>
        <p:spPr>
          <a:xfrm>
            <a:off x="3699891" y="2971640"/>
            <a:ext cx="2681140" cy="1633506"/>
          </a:xfrm>
          <a:prstGeom prst="straightConnector1">
            <a:avLst/>
          </a:prstGeom>
          <a:ln w="412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84" name="矩形: 圆角 40"/>
          <p:cNvSpPr/>
          <p:nvPr/>
        </p:nvSpPr>
        <p:spPr>
          <a:xfrm>
            <a:off x="3609826" y="755618"/>
            <a:ext cx="1429141" cy="301274"/>
          </a:xfrm>
          <a:prstGeom prst="roundRect">
            <a:avLst/>
          </a:prstGeom>
          <a:solidFill>
            <a:srgbClr val="7030A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矩形: 圆角 40"/>
          <p:cNvSpPr/>
          <p:nvPr/>
        </p:nvSpPr>
        <p:spPr>
          <a:xfrm>
            <a:off x="6212253" y="776848"/>
            <a:ext cx="3630572" cy="352081"/>
          </a:xfrm>
          <a:prstGeom prst="roundRect">
            <a:avLst/>
          </a:prstGeom>
          <a:solidFill>
            <a:srgbClr val="7030A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矩形: 圆角 40"/>
          <p:cNvSpPr/>
          <p:nvPr/>
        </p:nvSpPr>
        <p:spPr>
          <a:xfrm>
            <a:off x="1937239" y="5076814"/>
            <a:ext cx="3630572" cy="352081"/>
          </a:xfrm>
          <a:prstGeom prst="roundRect">
            <a:avLst/>
          </a:prstGeom>
          <a:solidFill>
            <a:srgbClr val="7030A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矩形: 圆角 40"/>
          <p:cNvSpPr/>
          <p:nvPr/>
        </p:nvSpPr>
        <p:spPr>
          <a:xfrm>
            <a:off x="7731811" y="5083251"/>
            <a:ext cx="4306808" cy="372461"/>
          </a:xfrm>
          <a:prstGeom prst="roundRect">
            <a:avLst/>
          </a:prstGeom>
          <a:solidFill>
            <a:srgbClr val="7030A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矩形: 圆角 40"/>
          <p:cNvSpPr/>
          <p:nvPr/>
        </p:nvSpPr>
        <p:spPr>
          <a:xfrm>
            <a:off x="46083" y="5596070"/>
            <a:ext cx="3833294" cy="276802"/>
          </a:xfrm>
          <a:prstGeom prst="roundRect">
            <a:avLst/>
          </a:prstGeom>
          <a:solidFill>
            <a:srgbClr val="7030A0">
              <a:alpha val="2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9" name="直接箭头连接符 88"/>
          <p:cNvCxnSpPr/>
          <p:nvPr/>
        </p:nvCxnSpPr>
        <p:spPr>
          <a:xfrm flipH="1">
            <a:off x="5144219" y="896253"/>
            <a:ext cx="1366799" cy="4149585"/>
          </a:xfrm>
          <a:prstGeom prst="straightConnector1">
            <a:avLst/>
          </a:prstGeom>
          <a:ln w="41275">
            <a:solidFill>
              <a:srgbClr val="7030A0">
                <a:alpha val="34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接箭头连接符 91"/>
          <p:cNvCxnSpPr/>
          <p:nvPr/>
        </p:nvCxnSpPr>
        <p:spPr>
          <a:xfrm>
            <a:off x="4724184" y="6379159"/>
            <a:ext cx="342934" cy="241531"/>
          </a:xfrm>
          <a:prstGeom prst="straightConnector1">
            <a:avLst/>
          </a:prstGeom>
          <a:ln w="41275">
            <a:solidFill>
              <a:srgbClr val="7030A0">
                <a:alpha val="34000"/>
              </a:srgb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500"/>
                                        <p:tgtEl>
                                          <p:spTgt spid="31"/>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wipe(up)">
                                      <p:cBhvr>
                                        <p:cTn id="39" dur="500"/>
                                        <p:tgtEl>
                                          <p:spTgt spid="34"/>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39"/>
                                        </p:tgtEl>
                                        <p:attrNameLst>
                                          <p:attrName>style.visibility</p:attrName>
                                        </p:attrNameLst>
                                      </p:cBhvr>
                                      <p:to>
                                        <p:strVal val="visible"/>
                                      </p:to>
                                    </p:set>
                                    <p:animEffect transition="in" filter="wipe(up)">
                                      <p:cBhvr>
                                        <p:cTn id="48" dur="500"/>
                                        <p:tgtEl>
                                          <p:spTgt spid="39"/>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lef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wipe(left)">
                                      <p:cBhvr>
                                        <p:cTn id="57" dur="500"/>
                                        <p:tgtEl>
                                          <p:spTgt spid="4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1" fill="hold" nodeType="clickEffect">
                                  <p:stCondLst>
                                    <p:cond delay="0"/>
                                  </p:stCondLst>
                                  <p:childTnLst>
                                    <p:set>
                                      <p:cBhvr>
                                        <p:cTn id="61" dur="1" fill="hold">
                                          <p:stCondLst>
                                            <p:cond delay="0"/>
                                          </p:stCondLst>
                                        </p:cTn>
                                        <p:tgtEl>
                                          <p:spTgt spid="63"/>
                                        </p:tgtEl>
                                        <p:attrNameLst>
                                          <p:attrName>style.visibility</p:attrName>
                                        </p:attrNameLst>
                                      </p:cBhvr>
                                      <p:to>
                                        <p:strVal val="visible"/>
                                      </p:to>
                                    </p:set>
                                    <p:animEffect transition="in" filter="wipe(up)">
                                      <p:cBhvr>
                                        <p:cTn id="62" dur="500"/>
                                        <p:tgtEl>
                                          <p:spTgt spid="63"/>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left)">
                                      <p:cBhvr>
                                        <p:cTn id="66" dur="500"/>
                                        <p:tgtEl>
                                          <p:spTgt spid="46"/>
                                        </p:tgtEl>
                                      </p:cBhvr>
                                    </p:animEffect>
                                  </p:childTnLst>
                                </p:cTn>
                              </p:par>
                            </p:childTnLst>
                          </p:cTn>
                        </p:par>
                        <p:par>
                          <p:cTn id="67" fill="hold">
                            <p:stCondLst>
                              <p:cond delay="1000"/>
                            </p:stCondLst>
                            <p:childTnLst>
                              <p:par>
                                <p:cTn id="68" presetID="22" presetClass="entr" presetSubtype="8"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left)">
                                      <p:cBhvr>
                                        <p:cTn id="70" dur="500"/>
                                        <p:tgtEl>
                                          <p:spTgt spid="4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66"/>
                                        </p:tgtEl>
                                        <p:attrNameLst>
                                          <p:attrName>style.visibility</p:attrName>
                                        </p:attrNameLst>
                                      </p:cBhvr>
                                      <p:to>
                                        <p:strVal val="visible"/>
                                      </p:to>
                                    </p:set>
                                    <p:animEffect transition="in" filter="wipe(up)">
                                      <p:cBhvr>
                                        <p:cTn id="75" dur="500"/>
                                        <p:tgtEl>
                                          <p:spTgt spid="66"/>
                                        </p:tgtEl>
                                      </p:cBhvr>
                                    </p:animEffect>
                                  </p:childTnLst>
                                </p:cTn>
                              </p:par>
                            </p:childTnLst>
                          </p:cTn>
                        </p:par>
                        <p:par>
                          <p:cTn id="76" fill="hold">
                            <p:stCondLst>
                              <p:cond delay="500"/>
                            </p:stCondLst>
                            <p:childTnLst>
                              <p:par>
                                <p:cTn id="77" presetID="22" presetClass="entr" presetSubtype="8" fill="hold" grpId="0" nodeType="after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wipe(left)">
                                      <p:cBhvr>
                                        <p:cTn id="79" dur="500"/>
                                        <p:tgtEl>
                                          <p:spTgt spid="49"/>
                                        </p:tgtEl>
                                      </p:cBhvr>
                                    </p:animEffect>
                                  </p:childTnLst>
                                </p:cTn>
                              </p:par>
                            </p:childTnLst>
                          </p:cTn>
                        </p:par>
                        <p:par>
                          <p:cTn id="80" fill="hold">
                            <p:stCondLst>
                              <p:cond delay="1000"/>
                            </p:stCondLst>
                            <p:childTnLst>
                              <p:par>
                                <p:cTn id="81" presetID="22" presetClass="entr" presetSubtype="8" fill="hold" grpId="0" nodeType="afterEffect">
                                  <p:stCondLst>
                                    <p:cond delay="0"/>
                                  </p:stCondLst>
                                  <p:childTnLst>
                                    <p:set>
                                      <p:cBhvr>
                                        <p:cTn id="82" dur="1" fill="hold">
                                          <p:stCondLst>
                                            <p:cond delay="0"/>
                                          </p:stCondLst>
                                        </p:cTn>
                                        <p:tgtEl>
                                          <p:spTgt spid="51"/>
                                        </p:tgtEl>
                                        <p:attrNameLst>
                                          <p:attrName>style.visibility</p:attrName>
                                        </p:attrNameLst>
                                      </p:cBhvr>
                                      <p:to>
                                        <p:strVal val="visible"/>
                                      </p:to>
                                    </p:set>
                                    <p:animEffect transition="in" filter="wipe(left)">
                                      <p:cBhvr>
                                        <p:cTn id="83" dur="500"/>
                                        <p:tgtEl>
                                          <p:spTgt spid="5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1" fill="hold" nodeType="click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wipe(up)">
                                      <p:cBhvr>
                                        <p:cTn id="88" dur="500"/>
                                        <p:tgtEl>
                                          <p:spTgt spid="69"/>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53"/>
                                        </p:tgtEl>
                                        <p:attrNameLst>
                                          <p:attrName>style.visibility</p:attrName>
                                        </p:attrNameLst>
                                      </p:cBhvr>
                                      <p:to>
                                        <p:strVal val="visible"/>
                                      </p:to>
                                    </p:set>
                                    <p:animEffect transition="in" filter="wipe(left)">
                                      <p:cBhvr>
                                        <p:cTn id="92" dur="500"/>
                                        <p:tgtEl>
                                          <p:spTgt spid="5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77"/>
                                        </p:tgtEl>
                                        <p:attrNameLst>
                                          <p:attrName>style.visibility</p:attrName>
                                        </p:attrNameLst>
                                      </p:cBhvr>
                                      <p:to>
                                        <p:strVal val="visible"/>
                                      </p:to>
                                    </p:set>
                                    <p:animEffect transition="in" filter="wipe(up)">
                                      <p:cBhvr>
                                        <p:cTn id="97" dur="500"/>
                                        <p:tgtEl>
                                          <p:spTgt spid="77"/>
                                        </p:tgtEl>
                                      </p:cBhvr>
                                    </p:animEffect>
                                  </p:childTnLst>
                                </p:cTn>
                              </p:par>
                            </p:childTnLst>
                          </p:cTn>
                        </p:par>
                        <p:par>
                          <p:cTn id="98" fill="hold">
                            <p:stCondLst>
                              <p:cond delay="500"/>
                            </p:stCondLst>
                            <p:childTnLst>
                              <p:par>
                                <p:cTn id="99" presetID="22" presetClass="entr" presetSubtype="8" fill="hold" grpId="0" nodeType="afterEffect">
                                  <p:stCondLst>
                                    <p:cond delay="0"/>
                                  </p:stCondLst>
                                  <p:childTnLst>
                                    <p:set>
                                      <p:cBhvr>
                                        <p:cTn id="100" dur="1" fill="hold">
                                          <p:stCondLst>
                                            <p:cond delay="0"/>
                                          </p:stCondLst>
                                        </p:cTn>
                                        <p:tgtEl>
                                          <p:spTgt spid="56"/>
                                        </p:tgtEl>
                                        <p:attrNameLst>
                                          <p:attrName>style.visibility</p:attrName>
                                        </p:attrNameLst>
                                      </p:cBhvr>
                                      <p:to>
                                        <p:strVal val="visible"/>
                                      </p:to>
                                    </p:set>
                                    <p:animEffect transition="in" filter="wipe(left)">
                                      <p:cBhvr>
                                        <p:cTn id="101" dur="500"/>
                                        <p:tgtEl>
                                          <p:spTgt spid="56"/>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nodeType="clickEffect">
                                  <p:stCondLst>
                                    <p:cond delay="0"/>
                                  </p:stCondLst>
                                  <p:childTnLst>
                                    <p:set>
                                      <p:cBhvr>
                                        <p:cTn id="105" dur="1" fill="hold">
                                          <p:stCondLst>
                                            <p:cond delay="0"/>
                                          </p:stCondLst>
                                        </p:cTn>
                                        <p:tgtEl>
                                          <p:spTgt spid="73"/>
                                        </p:tgtEl>
                                        <p:attrNameLst>
                                          <p:attrName>style.visibility</p:attrName>
                                        </p:attrNameLst>
                                      </p:cBhvr>
                                      <p:to>
                                        <p:strVal val="visible"/>
                                      </p:to>
                                    </p:set>
                                    <p:animEffect transition="in" filter="wipe(up)">
                                      <p:cBhvr>
                                        <p:cTn id="106" dur="500"/>
                                        <p:tgtEl>
                                          <p:spTgt spid="73"/>
                                        </p:tgtEl>
                                      </p:cBhvr>
                                    </p:animEffect>
                                  </p:childTnLst>
                                </p:cTn>
                              </p:par>
                            </p:childTnLst>
                          </p:cTn>
                        </p:par>
                        <p:par>
                          <p:cTn id="107" fill="hold">
                            <p:stCondLst>
                              <p:cond delay="500"/>
                            </p:stCondLst>
                            <p:childTnLst>
                              <p:par>
                                <p:cTn id="108" presetID="22" presetClass="entr" presetSubtype="8" fill="hold" grpId="0" nodeType="after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wipe(left)">
                                      <p:cBhvr>
                                        <p:cTn id="110" dur="500"/>
                                        <p:tgtEl>
                                          <p:spTgt spid="54"/>
                                        </p:tgtEl>
                                      </p:cBhvr>
                                    </p:animEffect>
                                  </p:childTnLst>
                                </p:cTn>
                              </p:par>
                            </p:childTnLst>
                          </p:cTn>
                        </p:par>
                        <p:par>
                          <p:cTn id="111" fill="hold">
                            <p:stCondLst>
                              <p:cond delay="1000"/>
                            </p:stCondLst>
                            <p:childTnLst>
                              <p:par>
                                <p:cTn id="112" presetID="22" presetClass="entr" presetSubtype="1" fill="hold" nodeType="afterEffect">
                                  <p:stCondLst>
                                    <p:cond delay="0"/>
                                  </p:stCondLst>
                                  <p:childTnLst>
                                    <p:set>
                                      <p:cBhvr>
                                        <p:cTn id="113" dur="1" fill="hold">
                                          <p:stCondLst>
                                            <p:cond delay="0"/>
                                          </p:stCondLst>
                                        </p:cTn>
                                        <p:tgtEl>
                                          <p:spTgt spid="82"/>
                                        </p:tgtEl>
                                        <p:attrNameLst>
                                          <p:attrName>style.visibility</p:attrName>
                                        </p:attrNameLst>
                                      </p:cBhvr>
                                      <p:to>
                                        <p:strVal val="visible"/>
                                      </p:to>
                                    </p:set>
                                    <p:animEffect transition="in" filter="wipe(up)">
                                      <p:cBhvr>
                                        <p:cTn id="114" dur="500"/>
                                        <p:tgtEl>
                                          <p:spTgt spid="82"/>
                                        </p:tgtEl>
                                      </p:cBhvr>
                                    </p:animEffect>
                                  </p:childTnLst>
                                </p:cTn>
                              </p:par>
                            </p:childTnLst>
                          </p:cTn>
                        </p:par>
                        <p:par>
                          <p:cTn id="115" fill="hold">
                            <p:stCondLst>
                              <p:cond delay="1500"/>
                            </p:stCondLst>
                            <p:childTnLst>
                              <p:par>
                                <p:cTn id="116" presetID="22" presetClass="entr" presetSubtype="8" fill="hold" grpId="0" nodeType="afterEffect">
                                  <p:stCondLst>
                                    <p:cond delay="0"/>
                                  </p:stCondLst>
                                  <p:childTnLst>
                                    <p:set>
                                      <p:cBhvr>
                                        <p:cTn id="117" dur="1" fill="hold">
                                          <p:stCondLst>
                                            <p:cond delay="0"/>
                                          </p:stCondLst>
                                        </p:cTn>
                                        <p:tgtEl>
                                          <p:spTgt spid="57"/>
                                        </p:tgtEl>
                                        <p:attrNameLst>
                                          <p:attrName>style.visibility</p:attrName>
                                        </p:attrNameLst>
                                      </p:cBhvr>
                                      <p:to>
                                        <p:strVal val="visible"/>
                                      </p:to>
                                    </p:set>
                                    <p:animEffect transition="in" filter="wipe(left)">
                                      <p:cBhvr>
                                        <p:cTn id="118" dur="500"/>
                                        <p:tgtEl>
                                          <p:spTgt spid="57"/>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8"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animEffect transition="in" filter="wipe(left)">
                                      <p:cBhvr>
                                        <p:cTn id="123" dur="500"/>
                                        <p:tgtEl>
                                          <p:spTgt spid="58"/>
                                        </p:tgtEl>
                                      </p:cBhvr>
                                    </p:animEffect>
                                  </p:childTnLst>
                                </p:cTn>
                              </p:par>
                            </p:childTnLst>
                          </p:cTn>
                        </p:par>
                        <p:par>
                          <p:cTn id="124" fill="hold">
                            <p:stCondLst>
                              <p:cond delay="500"/>
                            </p:stCondLst>
                            <p:childTnLst>
                              <p:par>
                                <p:cTn id="125" presetID="22" presetClass="entr" presetSubtype="8" fill="hold" grpId="0" nodeType="afterEffect">
                                  <p:stCondLst>
                                    <p:cond delay="0"/>
                                  </p:stCondLst>
                                  <p:childTnLst>
                                    <p:set>
                                      <p:cBhvr>
                                        <p:cTn id="126" dur="1" fill="hold">
                                          <p:stCondLst>
                                            <p:cond delay="0"/>
                                          </p:stCondLst>
                                        </p:cTn>
                                        <p:tgtEl>
                                          <p:spTgt spid="62"/>
                                        </p:tgtEl>
                                        <p:attrNameLst>
                                          <p:attrName>style.visibility</p:attrName>
                                        </p:attrNameLst>
                                      </p:cBhvr>
                                      <p:to>
                                        <p:strVal val="visible"/>
                                      </p:to>
                                    </p:set>
                                    <p:animEffect transition="in" filter="wipe(left)">
                                      <p:cBhvr>
                                        <p:cTn id="127" dur="500"/>
                                        <p:tgtEl>
                                          <p:spTgt spid="62"/>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1" fill="hold" nodeType="click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wipe(up)">
                                      <p:cBhvr>
                                        <p:cTn id="132" dur="500"/>
                                        <p:tgtEl>
                                          <p:spTgt spid="80"/>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84"/>
                                        </p:tgtEl>
                                        <p:attrNameLst>
                                          <p:attrName>style.visibility</p:attrName>
                                        </p:attrNameLst>
                                      </p:cBhvr>
                                      <p:to>
                                        <p:strVal val="visible"/>
                                      </p:to>
                                    </p:set>
                                    <p:animEffect transition="in" filter="wipe(left)">
                                      <p:cBhvr>
                                        <p:cTn id="137" dur="500"/>
                                        <p:tgtEl>
                                          <p:spTgt spid="84"/>
                                        </p:tgtEl>
                                      </p:cBhvr>
                                    </p:animEffect>
                                  </p:childTnLst>
                                </p:cTn>
                              </p:par>
                              <p:par>
                                <p:cTn id="138" presetID="22" presetClass="entr" presetSubtype="8" fill="hold" grpId="0" nodeType="withEffect">
                                  <p:stCondLst>
                                    <p:cond delay="0"/>
                                  </p:stCondLst>
                                  <p:childTnLst>
                                    <p:set>
                                      <p:cBhvr>
                                        <p:cTn id="139" dur="1" fill="hold">
                                          <p:stCondLst>
                                            <p:cond delay="0"/>
                                          </p:stCondLst>
                                        </p:cTn>
                                        <p:tgtEl>
                                          <p:spTgt spid="85"/>
                                        </p:tgtEl>
                                        <p:attrNameLst>
                                          <p:attrName>style.visibility</p:attrName>
                                        </p:attrNameLst>
                                      </p:cBhvr>
                                      <p:to>
                                        <p:strVal val="visible"/>
                                      </p:to>
                                    </p:set>
                                    <p:animEffect transition="in" filter="wipe(left)">
                                      <p:cBhvr>
                                        <p:cTn id="140" dur="500"/>
                                        <p:tgtEl>
                                          <p:spTgt spid="85"/>
                                        </p:tgtEl>
                                      </p:cBhvr>
                                    </p:animEffect>
                                  </p:childTnLst>
                                </p:cTn>
                              </p:par>
                            </p:childTnLst>
                          </p:cTn>
                        </p:par>
                      </p:childTnLst>
                    </p:cTn>
                  </p:par>
                  <p:par>
                    <p:cTn id="141" fill="hold">
                      <p:stCondLst>
                        <p:cond delay="indefinite"/>
                      </p:stCondLst>
                      <p:childTnLst>
                        <p:par>
                          <p:cTn id="142" fill="hold">
                            <p:stCondLst>
                              <p:cond delay="0"/>
                            </p:stCondLst>
                            <p:childTnLst>
                              <p:par>
                                <p:cTn id="143" presetID="22" presetClass="entr" presetSubtype="1" fill="hold" nodeType="clickEffect">
                                  <p:stCondLst>
                                    <p:cond delay="0"/>
                                  </p:stCondLst>
                                  <p:childTnLst>
                                    <p:set>
                                      <p:cBhvr>
                                        <p:cTn id="144" dur="1" fill="hold">
                                          <p:stCondLst>
                                            <p:cond delay="0"/>
                                          </p:stCondLst>
                                        </p:cTn>
                                        <p:tgtEl>
                                          <p:spTgt spid="89"/>
                                        </p:tgtEl>
                                        <p:attrNameLst>
                                          <p:attrName>style.visibility</p:attrName>
                                        </p:attrNameLst>
                                      </p:cBhvr>
                                      <p:to>
                                        <p:strVal val="visible"/>
                                      </p:to>
                                    </p:set>
                                    <p:animEffect transition="in" filter="wipe(up)">
                                      <p:cBhvr>
                                        <p:cTn id="145" dur="500"/>
                                        <p:tgtEl>
                                          <p:spTgt spid="89"/>
                                        </p:tgtEl>
                                      </p:cBhvr>
                                    </p:animEffect>
                                  </p:childTnLst>
                                </p:cTn>
                              </p:par>
                            </p:childTnLst>
                          </p:cTn>
                        </p:par>
                        <p:par>
                          <p:cTn id="146" fill="hold">
                            <p:stCondLst>
                              <p:cond delay="500"/>
                            </p:stCondLst>
                            <p:childTnLst>
                              <p:par>
                                <p:cTn id="147" presetID="22" presetClass="entr" presetSubtype="8" fill="hold" grpId="0" nodeType="afterEffect">
                                  <p:stCondLst>
                                    <p:cond delay="0"/>
                                  </p:stCondLst>
                                  <p:childTnLst>
                                    <p:set>
                                      <p:cBhvr>
                                        <p:cTn id="148" dur="1" fill="hold">
                                          <p:stCondLst>
                                            <p:cond delay="0"/>
                                          </p:stCondLst>
                                        </p:cTn>
                                        <p:tgtEl>
                                          <p:spTgt spid="86"/>
                                        </p:tgtEl>
                                        <p:attrNameLst>
                                          <p:attrName>style.visibility</p:attrName>
                                        </p:attrNameLst>
                                      </p:cBhvr>
                                      <p:to>
                                        <p:strVal val="visible"/>
                                      </p:to>
                                    </p:set>
                                    <p:animEffect transition="in" filter="wipe(left)">
                                      <p:cBhvr>
                                        <p:cTn id="149" dur="500"/>
                                        <p:tgtEl>
                                          <p:spTgt spid="86"/>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87"/>
                                        </p:tgtEl>
                                        <p:attrNameLst>
                                          <p:attrName>style.visibility</p:attrName>
                                        </p:attrNameLst>
                                      </p:cBhvr>
                                      <p:to>
                                        <p:strVal val="visible"/>
                                      </p:to>
                                    </p:set>
                                    <p:animEffect transition="in" filter="wipe(left)">
                                      <p:cBhvr>
                                        <p:cTn id="154" dur="500"/>
                                        <p:tgtEl>
                                          <p:spTgt spid="87"/>
                                        </p:tgtEl>
                                      </p:cBhvr>
                                    </p:animEffect>
                                  </p:childTnLst>
                                </p:cTn>
                              </p:par>
                            </p:childTnLst>
                          </p:cTn>
                        </p:par>
                        <p:par>
                          <p:cTn id="155" fill="hold">
                            <p:stCondLst>
                              <p:cond delay="500"/>
                            </p:stCondLst>
                            <p:childTnLst>
                              <p:par>
                                <p:cTn id="156" presetID="22" presetClass="entr" presetSubtype="8" fill="hold" grpId="0" nodeType="afterEffect">
                                  <p:stCondLst>
                                    <p:cond delay="0"/>
                                  </p:stCondLst>
                                  <p:childTnLst>
                                    <p:set>
                                      <p:cBhvr>
                                        <p:cTn id="157" dur="1" fill="hold">
                                          <p:stCondLst>
                                            <p:cond delay="0"/>
                                          </p:stCondLst>
                                        </p:cTn>
                                        <p:tgtEl>
                                          <p:spTgt spid="88"/>
                                        </p:tgtEl>
                                        <p:attrNameLst>
                                          <p:attrName>style.visibility</p:attrName>
                                        </p:attrNameLst>
                                      </p:cBhvr>
                                      <p:to>
                                        <p:strVal val="visible"/>
                                      </p:to>
                                    </p:set>
                                    <p:animEffect transition="in" filter="wipe(left)">
                                      <p:cBhvr>
                                        <p:cTn id="158" dur="500"/>
                                        <p:tgtEl>
                                          <p:spTgt spid="88"/>
                                        </p:tgtEl>
                                      </p:cBhvr>
                                    </p:animEffect>
                                  </p:childTnLst>
                                </p:cTn>
                              </p:par>
                            </p:childTnLst>
                          </p:cTn>
                        </p:par>
                        <p:par>
                          <p:cTn id="159" fill="hold">
                            <p:stCondLst>
                              <p:cond delay="1000"/>
                            </p:stCondLst>
                            <p:childTnLst>
                              <p:par>
                                <p:cTn id="160" presetID="22" presetClass="entr" presetSubtype="1" fill="hold" nodeType="afterEffect">
                                  <p:stCondLst>
                                    <p:cond delay="0"/>
                                  </p:stCondLst>
                                  <p:childTnLst>
                                    <p:set>
                                      <p:cBhvr>
                                        <p:cTn id="161" dur="1" fill="hold">
                                          <p:stCondLst>
                                            <p:cond delay="0"/>
                                          </p:stCondLst>
                                        </p:cTn>
                                        <p:tgtEl>
                                          <p:spTgt spid="92"/>
                                        </p:tgtEl>
                                        <p:attrNameLst>
                                          <p:attrName>style.visibility</p:attrName>
                                        </p:attrNameLst>
                                      </p:cBhvr>
                                      <p:to>
                                        <p:strVal val="visible"/>
                                      </p:to>
                                    </p:set>
                                    <p:animEffect transition="in" filter="wipe(up)">
                                      <p:cBhvr>
                                        <p:cTn id="162" dur="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P spid="28" grpId="0" animBg="1"/>
      <p:bldP spid="29" grpId="0" animBg="1"/>
      <p:bldP spid="44" grpId="0" animBg="1"/>
      <p:bldP spid="46" grpId="0" animBg="1"/>
      <p:bldP spid="48" grpId="0" animBg="1"/>
      <p:bldP spid="49" grpId="0" animBg="1"/>
      <p:bldP spid="51" grpId="0" animBg="1"/>
      <p:bldP spid="53" grpId="0" animBg="1"/>
      <p:bldP spid="54" grpId="0" animBg="1"/>
      <p:bldP spid="56" grpId="0" animBg="1"/>
      <p:bldP spid="57" grpId="0" animBg="1"/>
      <p:bldP spid="58" grpId="0" animBg="1"/>
      <p:bldP spid="62" grpId="0" animBg="1"/>
      <p:bldP spid="84" grpId="0" animBg="1"/>
      <p:bldP spid="85" grpId="0" animBg="1"/>
      <p:bldP spid="86" grpId="0" animBg="1"/>
      <p:bldP spid="87" grpId="0" animBg="1"/>
      <p:bldP spid="8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235973" y="502357"/>
            <a:ext cx="11720054" cy="6313716"/>
          </a:xfrm>
          <a:prstGeom prst="rect">
            <a:avLst/>
          </a:prstGeom>
          <a:noFill/>
        </p:spPr>
        <p:txBody>
          <a:bodyPr wrap="square">
            <a:spAutoFit/>
          </a:bodyPr>
          <a:lstStyle/>
          <a:p>
            <a:pPr marL="342900" indent="-342900">
              <a:buFont typeface="Wingdings" panose="05000000000000000000" pitchFamily="2" charset="2"/>
              <a:buChar char="n"/>
            </a:pPr>
            <a:r>
              <a:rPr lang="zh-CN" altLang="en-US" sz="2400" b="1" kern="100" dirty="0">
                <a:latin typeface="Calibri" panose="020F0502020204030204" pitchFamily="34" charset="0"/>
                <a:cs typeface="Calibri" panose="020F0502020204030204" pitchFamily="34" charset="0"/>
              </a:rPr>
              <a:t>难点突破：</a:t>
            </a:r>
            <a:r>
              <a:rPr lang="en-US" altLang="zh-CN" sz="2400" b="1" kern="100" dirty="0">
                <a:latin typeface="Calibri" panose="020F0502020204030204" pitchFamily="34" charset="0"/>
                <a:cs typeface="Calibri" panose="020F0502020204030204" pitchFamily="34" charset="0"/>
              </a:rPr>
              <a:t>allow</a:t>
            </a:r>
            <a:endParaRPr lang="en-US" altLang="zh-CN" sz="2400" b="1" kern="100" dirty="0">
              <a:latin typeface="Calibri" panose="020F0502020204030204" pitchFamily="34" charset="0"/>
              <a:cs typeface="Calibri" panose="020F0502020204030204" pitchFamily="34" charset="0"/>
            </a:endParaRPr>
          </a:p>
          <a:p>
            <a:r>
              <a:rPr lang="en-US" altLang="zh-CN" sz="2400" b="1" kern="100" dirty="0">
                <a:latin typeface="Calibri" panose="020F0502020204030204" pitchFamily="34" charset="0"/>
                <a:cs typeface="Calibri" panose="020F0502020204030204" pitchFamily="34" charset="0"/>
              </a:rPr>
              <a:t>(</a:t>
            </a:r>
            <a:r>
              <a:rPr lang="zh-CN" altLang="en-US" sz="2400" b="1" kern="100" dirty="0">
                <a:latin typeface="Calibri" panose="020F0502020204030204" pitchFamily="34" charset="0"/>
                <a:cs typeface="Calibri" panose="020F0502020204030204" pitchFamily="34" charset="0"/>
              </a:rPr>
              <a:t>请用</a:t>
            </a:r>
            <a:r>
              <a:rPr lang="en-US" altLang="zh-CN" sz="2400" b="1" kern="100" dirty="0">
                <a:latin typeface="Calibri" panose="020F0502020204030204" pitchFamily="34" charset="0"/>
                <a:cs typeface="Calibri" panose="020F0502020204030204" pitchFamily="34" charset="0"/>
              </a:rPr>
              <a:t>allow</a:t>
            </a:r>
            <a:r>
              <a:rPr lang="zh-CN" altLang="en-US" sz="2400" b="1" kern="100" dirty="0">
                <a:latin typeface="Calibri" panose="020F0502020204030204" pitchFamily="34" charset="0"/>
                <a:cs typeface="Calibri" panose="020F0502020204030204" pitchFamily="34" charset="0"/>
              </a:rPr>
              <a:t>改写一下句子</a:t>
            </a:r>
            <a:r>
              <a:rPr lang="en-US" altLang="zh-CN" sz="2400" b="1" kern="100" dirty="0">
                <a:latin typeface="Calibri" panose="020F0502020204030204" pitchFamily="34" charset="0"/>
                <a:cs typeface="Calibri" panose="020F0502020204030204" pitchFamily="34" charset="0"/>
              </a:rPr>
              <a:t>)</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a. With the door, light could enter.</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    </a:t>
            </a:r>
            <a:r>
              <a:rPr lang="en-US" altLang="zh-CN" sz="2400" b="1" kern="100" dirty="0">
                <a:solidFill>
                  <a:prstClr val="black"/>
                </a:solidFill>
                <a:latin typeface="Calibri" panose="020F0502020204030204" pitchFamily="34" charset="0"/>
                <a:cs typeface="Calibri" panose="020F0502020204030204" pitchFamily="34" charset="0"/>
              </a:rPr>
              <a:t>The door </a:t>
            </a:r>
            <a:r>
              <a:rPr lang="en-US" altLang="zh-CN" sz="2400" b="1" u="sng" kern="100" dirty="0">
                <a:solidFill>
                  <a:srgbClr val="FF0000"/>
                </a:solidFill>
                <a:latin typeface="Calibri" panose="020F0502020204030204" pitchFamily="34" charset="0"/>
                <a:cs typeface="Calibri" panose="020F0502020204030204" pitchFamily="34" charset="0"/>
              </a:rPr>
              <a:t>allows</a:t>
            </a:r>
            <a:r>
              <a:rPr lang="en-US" altLang="zh-CN" sz="2400" b="1" kern="100" dirty="0">
                <a:solidFill>
                  <a:prstClr val="black"/>
                </a:solidFill>
                <a:latin typeface="Calibri" panose="020F0502020204030204" pitchFamily="34" charset="0"/>
                <a:cs typeface="Calibri" panose="020F0502020204030204" pitchFamily="34" charset="0"/>
              </a:rPr>
              <a:t> the light </a:t>
            </a:r>
            <a:r>
              <a:rPr lang="en-US" altLang="zh-CN" sz="2400" b="1" u="sng" kern="100" dirty="0">
                <a:solidFill>
                  <a:srgbClr val="FF0000"/>
                </a:solidFill>
                <a:latin typeface="Calibri" panose="020F0502020204030204" pitchFamily="34" charset="0"/>
                <a:cs typeface="Calibri" panose="020F0502020204030204" pitchFamily="34" charset="0"/>
              </a:rPr>
              <a:t>to enter</a:t>
            </a:r>
            <a:r>
              <a:rPr lang="en-US" altLang="zh-CN" sz="2400" b="1" kern="100" dirty="0">
                <a:solidFill>
                  <a:prstClr val="black"/>
                </a:solidFill>
                <a:latin typeface="Calibri" panose="020F0502020204030204" pitchFamily="34" charset="0"/>
                <a:cs typeface="Calibri" panose="020F0502020204030204" pitchFamily="34" charset="0"/>
              </a:rPr>
              <a:t>.</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b. With the compromise, he could continue his free market  reform.</a:t>
            </a:r>
            <a:endParaRPr lang="zh-CN" altLang="en-US"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    The compromise </a:t>
            </a:r>
            <a:r>
              <a:rPr lang="en-US" altLang="zh-CN" sz="2400" b="1" u="sng" kern="100" dirty="0">
                <a:solidFill>
                  <a:srgbClr val="FF0000"/>
                </a:solidFill>
                <a:latin typeface="Calibri" panose="020F0502020204030204" pitchFamily="34" charset="0"/>
                <a:cs typeface="Calibri" panose="020F0502020204030204" pitchFamily="34" charset="0"/>
              </a:rPr>
              <a:t>allowed</a:t>
            </a:r>
            <a:r>
              <a:rPr lang="en-US" altLang="zh-CN" sz="2400" b="1" kern="100" dirty="0">
                <a:latin typeface="Calibri" panose="020F0502020204030204" pitchFamily="34" charset="0"/>
                <a:cs typeface="Calibri" panose="020F0502020204030204" pitchFamily="34" charset="0"/>
              </a:rPr>
              <a:t> him </a:t>
            </a:r>
            <a:r>
              <a:rPr lang="en-US" altLang="zh-CN" sz="2400" b="1" u="sng" kern="100" dirty="0">
                <a:solidFill>
                  <a:srgbClr val="FF0000"/>
                </a:solidFill>
                <a:latin typeface="Calibri" panose="020F0502020204030204" pitchFamily="34" charset="0"/>
                <a:cs typeface="Calibri" panose="020F0502020204030204" pitchFamily="34" charset="0"/>
              </a:rPr>
              <a:t>to continue </a:t>
            </a:r>
            <a:r>
              <a:rPr lang="en-US" altLang="zh-CN" sz="2400" b="1" kern="100" dirty="0">
                <a:latin typeface="Calibri" panose="020F0502020204030204" pitchFamily="34" charset="0"/>
                <a:cs typeface="Calibri" panose="020F0502020204030204" pitchFamily="34" charset="0"/>
              </a:rPr>
              <a:t>his free market  reform.</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c. With the program, he could have more options available to choose from. </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    The program </a:t>
            </a:r>
            <a:r>
              <a:rPr lang="en-US" altLang="zh-CN" sz="2400" b="1" u="sng" kern="100" dirty="0">
                <a:solidFill>
                  <a:srgbClr val="FF0000"/>
                </a:solidFill>
                <a:latin typeface="Calibri" panose="020F0502020204030204" pitchFamily="34" charset="0"/>
                <a:cs typeface="Calibri" panose="020F0502020204030204" pitchFamily="34" charset="0"/>
              </a:rPr>
              <a:t>allowed</a:t>
            </a:r>
            <a:r>
              <a:rPr lang="en-US" altLang="zh-CN" sz="2400" b="1" kern="100" dirty="0">
                <a:latin typeface="Calibri" panose="020F0502020204030204" pitchFamily="34" charset="0"/>
                <a:cs typeface="Calibri" panose="020F0502020204030204" pitchFamily="34" charset="0"/>
              </a:rPr>
              <a:t> him </a:t>
            </a:r>
            <a:r>
              <a:rPr lang="en-US" altLang="zh-CN" sz="2400" b="1" u="sng" kern="100" dirty="0">
                <a:solidFill>
                  <a:srgbClr val="FF0000"/>
                </a:solidFill>
                <a:latin typeface="Calibri" panose="020F0502020204030204" pitchFamily="34" charset="0"/>
                <a:cs typeface="Calibri" panose="020F0502020204030204" pitchFamily="34" charset="0"/>
              </a:rPr>
              <a:t>to have </a:t>
            </a:r>
            <a:r>
              <a:rPr lang="en-US" altLang="zh-CN" sz="2400" b="1" kern="100" dirty="0">
                <a:latin typeface="Calibri" panose="020F0502020204030204" pitchFamily="34" charset="0"/>
                <a:cs typeface="Calibri" panose="020F0502020204030204" pitchFamily="34" charset="0"/>
              </a:rPr>
              <a:t>more options available to choose from. </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d. With the  housing program, he could look through a list of potential homes </a:t>
            </a:r>
            <a:r>
              <a:rPr lang="en-US" altLang="zh-CN" sz="2400" b="1" kern="100" dirty="0">
                <a:solidFill>
                  <a:prstClr val="black"/>
                </a:solidFill>
                <a:highlight>
                  <a:srgbClr val="FFFF00"/>
                </a:highlight>
                <a:latin typeface="Calibri" panose="020F0502020204030204" pitchFamily="34" charset="0"/>
                <a:cs typeface="Calibri" panose="020F0502020204030204" pitchFamily="34" charset="0"/>
              </a:rPr>
              <a:t>available</a:t>
            </a:r>
            <a:r>
              <a:rPr lang="en-US" altLang="zh-CN" sz="2400" b="1" kern="100" dirty="0">
                <a:latin typeface="Calibri" panose="020F0502020204030204" pitchFamily="34" charset="0"/>
                <a:cs typeface="Calibri" panose="020F0502020204030204" pitchFamily="34" charset="0"/>
              </a:rPr>
              <a:t> to rent. </a:t>
            </a:r>
            <a:endParaRPr lang="en-US" altLang="zh-CN" sz="2400" b="1" kern="100" dirty="0">
              <a:latin typeface="Calibri" panose="020F0502020204030204" pitchFamily="34" charset="0"/>
              <a:cs typeface="Calibri" panose="020F0502020204030204" pitchFamily="34" charset="0"/>
            </a:endParaRPr>
          </a:p>
          <a:p>
            <a:pPr>
              <a:lnSpc>
                <a:spcPct val="150000"/>
              </a:lnSpc>
            </a:pPr>
            <a:r>
              <a:rPr lang="en-US" altLang="zh-CN" sz="2400" b="1" kern="100" dirty="0">
                <a:latin typeface="Calibri" panose="020F0502020204030204" pitchFamily="34" charset="0"/>
                <a:cs typeface="Calibri" panose="020F0502020204030204" pitchFamily="34" charset="0"/>
              </a:rPr>
              <a:t>     The housing program </a:t>
            </a:r>
            <a:r>
              <a:rPr lang="en-US" altLang="zh-CN" sz="2400" b="1" u="sng" kern="100" dirty="0">
                <a:solidFill>
                  <a:srgbClr val="FF0000"/>
                </a:solidFill>
                <a:latin typeface="Calibri" panose="020F0502020204030204" pitchFamily="34" charset="0"/>
                <a:cs typeface="Calibri" panose="020F0502020204030204" pitchFamily="34" charset="0"/>
              </a:rPr>
              <a:t>allowed</a:t>
            </a:r>
            <a:r>
              <a:rPr lang="en-US" altLang="zh-CN" sz="2400" b="1" kern="100" dirty="0">
                <a:latin typeface="Calibri" panose="020F0502020204030204" pitchFamily="34" charset="0"/>
                <a:cs typeface="Calibri" panose="020F0502020204030204" pitchFamily="34" charset="0"/>
              </a:rPr>
              <a:t> them </a:t>
            </a:r>
            <a:r>
              <a:rPr lang="en-US" altLang="zh-CN" sz="2400" b="1" u="sng" kern="100" dirty="0">
                <a:solidFill>
                  <a:srgbClr val="FF0000"/>
                </a:solidFill>
                <a:latin typeface="Calibri" panose="020F0502020204030204" pitchFamily="34" charset="0"/>
                <a:cs typeface="Calibri" panose="020F0502020204030204" pitchFamily="34" charset="0"/>
              </a:rPr>
              <a:t>to look </a:t>
            </a:r>
            <a:r>
              <a:rPr lang="en-US" altLang="zh-CN" sz="2400" b="1" kern="100" dirty="0">
                <a:latin typeface="Calibri" panose="020F0502020204030204" pitchFamily="34" charset="0"/>
                <a:cs typeface="Calibri" panose="020F0502020204030204" pitchFamily="34" charset="0"/>
              </a:rPr>
              <a:t>through a list of potential homes </a:t>
            </a:r>
            <a:r>
              <a:rPr lang="en-US" altLang="zh-CN" sz="2400" b="1" kern="100" dirty="0">
                <a:highlight>
                  <a:srgbClr val="FFFF00"/>
                </a:highlight>
                <a:latin typeface="Calibri" panose="020F0502020204030204" pitchFamily="34" charset="0"/>
                <a:cs typeface="Calibri" panose="020F0502020204030204" pitchFamily="34" charset="0"/>
              </a:rPr>
              <a:t>available</a:t>
            </a:r>
            <a:r>
              <a:rPr lang="en-US" altLang="zh-CN" sz="2400" b="1" kern="100" dirty="0">
                <a:latin typeface="Calibri" panose="020F0502020204030204" pitchFamily="34" charset="0"/>
                <a:cs typeface="Calibri" panose="020F0502020204030204" pitchFamily="34" charset="0"/>
              </a:rPr>
              <a:t> to rent.</a:t>
            </a:r>
            <a:endParaRPr lang="en-US" altLang="zh-CN" sz="2400" b="1" kern="100" dirty="0">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barn(inVertical)">
                                      <p:cBhvr>
                                        <p:cTn id="7" dur="500"/>
                                        <p:tgtEl>
                                          <p:spTgt spid="5">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barn(inVertical)">
                                      <p:cBhvr>
                                        <p:cTn id="12" dur="500"/>
                                        <p:tgtEl>
                                          <p:spTgt spid="5">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7" end="7"/>
                                            </p:txEl>
                                          </p:spTgt>
                                        </p:tgtEl>
                                        <p:attrNameLst>
                                          <p:attrName>style.visibility</p:attrName>
                                        </p:attrNameLst>
                                      </p:cBhvr>
                                      <p:to>
                                        <p:strVal val="visible"/>
                                      </p:to>
                                    </p:set>
                                    <p:animEffect transition="in" filter="barn(inVertical)">
                                      <p:cBhvr>
                                        <p:cTn id="17" dur="500"/>
                                        <p:tgtEl>
                                          <p:spTgt spid="5">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9" end="9"/>
                                            </p:txEl>
                                          </p:spTgt>
                                        </p:tgtEl>
                                        <p:attrNameLst>
                                          <p:attrName>style.visibility</p:attrName>
                                        </p:attrNameLst>
                                      </p:cBhvr>
                                      <p:to>
                                        <p:strVal val="visible"/>
                                      </p:to>
                                    </p:set>
                                    <p:animEffect transition="in" filter="barn(inVertical)">
                                      <p:cBhvr>
                                        <p:cTn id="22"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693626" y="-42289"/>
            <a:ext cx="5498374" cy="3296766"/>
          </a:xfrm>
          <a:prstGeom prst="rect">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86455" y="3254477"/>
            <a:ext cx="5499047" cy="3666031"/>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6096000" y="2422601"/>
            <a:ext cx="4962293" cy="201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5616647" y="2828833"/>
            <a:ext cx="5316254" cy="1200329"/>
          </a:xfrm>
          <a:prstGeom prst="rect">
            <a:avLst/>
          </a:prstGeom>
          <a:noFill/>
        </p:spPr>
        <p:txBody>
          <a:bodyPr vert="horz" wrap="square" rtlCol="0">
            <a:spAutoFit/>
          </a:bodyPr>
          <a:lstStyle/>
          <a:p>
            <a:pPr algn="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The history and popularity of Malatang</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人与社会：说明文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8" name="文本框 7"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508332" y="2422601"/>
            <a:ext cx="4922409" cy="1446550"/>
          </a:xfrm>
          <a:prstGeom prst="rect">
            <a:avLst/>
          </a:prstGeom>
          <a:noFill/>
        </p:spPr>
        <p:txBody>
          <a:bodyPr vert="horz" wrap="square" rtlCol="0">
            <a:spAutoFit/>
          </a:bodyPr>
          <a:lstStyle/>
          <a:p>
            <a:r>
              <a:rPr lang="zh-CN" altLang="en-US" sz="8800" b="1" dirty="0">
                <a:solidFill>
                  <a:srgbClr val="E7E7E7"/>
                </a:solidFill>
                <a:latin typeface="Arial" panose="020B0604020202020204" pitchFamily="34" charset="0"/>
                <a:ea typeface="叶根友古刻体" panose="03000509000000000000" charset="-122"/>
                <a:sym typeface="Arial" panose="020B0604020202020204" pitchFamily="34" charset="0"/>
              </a:rPr>
              <a:t>语法填空</a:t>
            </a:r>
            <a:endParaRPr lang="zh-CN" altLang="en-US" sz="88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p:nvPr/>
        </p:nvGraphicFramePr>
        <p:xfrm>
          <a:off x="635" y="187936"/>
          <a:ext cx="12049854" cy="6645419"/>
        </p:xfrm>
        <a:graphic>
          <a:graphicData uri="http://schemas.openxmlformats.org/drawingml/2006/table">
            <a:tbl>
              <a:tblPr firstRow="1" bandRow="1">
                <a:tableStyleId>{7DF18680-E054-41AD-8BC1-D1AEF772440D}</a:tableStyleId>
              </a:tblPr>
              <a:tblGrid>
                <a:gridCol w="1470343"/>
                <a:gridCol w="6794091"/>
                <a:gridCol w="2290916"/>
                <a:gridCol w="1494504"/>
              </a:tblGrid>
              <a:tr h="424815">
                <a:tc>
                  <a:txBody>
                    <a:bodyPr/>
                    <a:lstStyle/>
                    <a:p>
                      <a:pPr algn="ctr">
                        <a:buNone/>
                      </a:pPr>
                      <a:r>
                        <a:rPr lang="en-US" altLang="zh-CN" sz="2400" b="1" dirty="0">
                          <a:latin typeface="Calibri" panose="020F0502020204030204" pitchFamily="34" charset="0"/>
                          <a:cs typeface="Calibri" panose="020F0502020204030204" pitchFamily="34" charset="0"/>
                        </a:rPr>
                        <a:t> </a:t>
                      </a:r>
                      <a:r>
                        <a:rPr lang="zh-CN" altLang="en-US" sz="2400" b="1" dirty="0">
                          <a:latin typeface="Calibri" panose="020F0502020204030204" pitchFamily="34" charset="0"/>
                          <a:cs typeface="Calibri" panose="020F0502020204030204" pitchFamily="34" charset="0"/>
                        </a:rPr>
                        <a:t>题型</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话题</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体裁</a:t>
                      </a:r>
                      <a:endParaRPr lang="zh-CN" altLang="en-US" sz="2400" b="1" dirty="0">
                        <a:latin typeface="Calibri" panose="020F0502020204030204" pitchFamily="34" charset="0"/>
                        <a:cs typeface="Calibri" panose="020F0502020204030204" pitchFamily="34" charset="0"/>
                      </a:endParaRPr>
                    </a:p>
                  </a:txBody>
                  <a:tcPr/>
                </a:tc>
                <a:tc>
                  <a:txBody>
                    <a:bodyPr/>
                    <a:lstStyle/>
                    <a:p>
                      <a:pPr algn="ctr"/>
                      <a:r>
                        <a:rPr lang="zh-CN" altLang="en-US" sz="2400" b="1" dirty="0">
                          <a:latin typeface="Calibri" panose="020F0502020204030204" pitchFamily="34" charset="0"/>
                          <a:cs typeface="Calibri" panose="020F0502020204030204" pitchFamily="34" charset="0"/>
                        </a:rPr>
                        <a:t>词数</a:t>
                      </a:r>
                      <a:endParaRPr lang="zh-CN" sz="2400" b="1" dirty="0">
                        <a:latin typeface="Calibri" panose="020F0502020204030204" pitchFamily="34" charset="0"/>
                        <a:cs typeface="Calibri" panose="020F0502020204030204" pitchFamily="34" charset="0"/>
                      </a:endParaRPr>
                    </a:p>
                  </a:txBody>
                  <a:tcPr/>
                </a:tc>
              </a:tr>
              <a:tr h="635946">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 阅读A</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An introduction on High School Program –Science Alliance</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应用文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dirty="0">
                          <a:latin typeface="Calibri" panose="020F0502020204030204" pitchFamily="34" charset="0"/>
                          <a:cs typeface="Calibri" panose="020F0502020204030204" pitchFamily="34" charset="0"/>
                        </a:rPr>
                        <a:t>293</a:t>
                      </a:r>
                      <a:endParaRPr lang="zh-CN" altLang="en-US" sz="2400" b="1" dirty="0">
                        <a:latin typeface="Calibri" panose="020F0502020204030204" pitchFamily="34" charset="0"/>
                        <a:cs typeface="Calibri" panose="020F0502020204030204" pitchFamily="34" charset="0"/>
                      </a:endParaRPr>
                    </a:p>
                  </a:txBody>
                  <a:tcPr/>
                </a:tc>
              </a:tr>
              <a:tr h="816077">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阅读B</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An Indian, </a:t>
                      </a:r>
                      <a:r>
                        <a:rPr lang="en-US" altLang="zh-CN" sz="2400" b="1" dirty="0" err="1">
                          <a:latin typeface="Calibri" panose="020F0502020204030204" pitchFamily="34" charset="0"/>
                          <a:cs typeface="Calibri" panose="020F0502020204030204" pitchFamily="34" charset="0"/>
                        </a:rPr>
                        <a:t>Rathee</a:t>
                      </a:r>
                      <a:r>
                        <a:rPr lang="en-US" altLang="zh-CN" sz="2400" b="1" dirty="0">
                          <a:latin typeface="Calibri" panose="020F0502020204030204" pitchFamily="34" charset="0"/>
                          <a:cs typeface="Calibri" panose="020F0502020204030204" pitchFamily="34" charset="0"/>
                        </a:rPr>
                        <a:t> made fact-checking videos. </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记叙文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dirty="0">
                          <a:latin typeface="Calibri" panose="020F0502020204030204" pitchFamily="34" charset="0"/>
                          <a:cs typeface="Calibri" panose="020F0502020204030204" pitchFamily="34" charset="0"/>
                          <a:sym typeface="+mn-ea"/>
                        </a:rPr>
                        <a:t>265</a:t>
                      </a:r>
                      <a:endParaRPr lang="zh-CN" altLang="en-US" sz="2400" b="1" dirty="0">
                        <a:latin typeface="Calibri" panose="020F0502020204030204" pitchFamily="34" charset="0"/>
                        <a:cs typeface="Calibri" panose="020F0502020204030204" pitchFamily="34" charset="0"/>
                        <a:sym typeface="+mn-ea"/>
                      </a:endParaRPr>
                    </a:p>
                  </a:txBody>
                  <a:tcPr/>
                </a:tc>
              </a:tr>
              <a:tr h="855407">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阅读C</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An introduction on Skeuomorphs</a:t>
                      </a:r>
                      <a:endParaRPr lang="en-US" altLang="zh-CN" sz="2400" b="1" dirty="0">
                        <a:latin typeface="Calibri" panose="020F0502020204030204" pitchFamily="34" charset="0"/>
                        <a:cs typeface="Calibri" panose="020F0502020204030204" pitchFamily="34" charset="0"/>
                      </a:endParaRPr>
                    </a:p>
                    <a:p>
                      <a:pPr algn="l">
                        <a:buNone/>
                      </a:pP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ClrTx/>
                        <a:buSzTx/>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368</a:t>
                      </a:r>
                      <a:endParaRPr lang="zh-CN" altLang="en-US"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835742">
                <a:tc>
                  <a:txBody>
                    <a:bodyPr/>
                    <a:lstStyle/>
                    <a:p>
                      <a:pPr algn="ctr">
                        <a:buNone/>
                      </a:pPr>
                      <a:r>
                        <a:rPr lang="zh-CN" altLang="en-US" sz="2400" b="1" dirty="0">
                          <a:solidFill>
                            <a:srgbClr val="000000"/>
                          </a:solidFill>
                          <a:effectLst/>
                          <a:latin typeface="Calibri" panose="020F0502020204030204" pitchFamily="34" charset="0"/>
                          <a:cs typeface="Calibri" panose="020F0502020204030204" pitchFamily="34" charset="0"/>
                        </a:rPr>
                        <a:t>阅读D</a:t>
                      </a:r>
                      <a:endParaRPr lang="zh-CN" altLang="en-US" sz="2400" b="1" dirty="0">
                        <a:solidFill>
                          <a:srgbClr val="000000"/>
                        </a:solidFill>
                        <a:effectLst/>
                        <a:latin typeface="Calibri" panose="020F0502020204030204" pitchFamily="34" charset="0"/>
                        <a:ea typeface="微软雅黑" panose="020B0503020204020204" pitchFamily="34" charset="-122"/>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An introduction on the PhD job shadow program</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360</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14400">
                <a:tc>
                  <a:txBody>
                    <a:body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七选五</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How to overcome the harmful habit of JUDGING</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304</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68375">
                <a:tc>
                  <a:txBody>
                    <a:body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完型填空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A couple who was helped by </a:t>
                      </a:r>
                      <a:endParaRPr lang="en-US" altLang="zh-CN" sz="2400" b="1" dirty="0">
                        <a:latin typeface="Calibri" panose="020F0502020204030204" pitchFamily="34" charset="0"/>
                        <a:cs typeface="Calibri" panose="020F0502020204030204" pitchFamily="34" charset="0"/>
                      </a:endParaRPr>
                    </a:p>
                    <a:p>
                      <a:pPr algn="l">
                        <a:buNone/>
                      </a:pPr>
                      <a:r>
                        <a:rPr lang="en-US" altLang="zh-CN" sz="2400" b="1" dirty="0">
                          <a:latin typeface="Calibri" panose="020F0502020204030204" pitchFamily="34" charset="0"/>
                          <a:cs typeface="Calibri" panose="020F0502020204030204" pitchFamily="34" charset="0"/>
                        </a:rPr>
                        <a:t>a housing program</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记叙文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207</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r h="968375">
                <a:tc>
                  <a:txBody>
                    <a:bodyPr/>
                    <a:lstStyle/>
                    <a:p>
                      <a:pPr marL="0" algn="ctr" defTabSz="914400" rtl="0" eaLnBrk="1" latinLnBrk="0" hangingPunct="1">
                        <a:buNone/>
                      </a:pPr>
                      <a:r>
                        <a:rPr lang="zh-CN" altLang="en-US" sz="2400" b="1" kern="1200" dirty="0">
                          <a:solidFill>
                            <a:srgbClr val="000000"/>
                          </a:solidFill>
                          <a:effectLst/>
                          <a:latin typeface="Calibri" panose="020F0502020204030204" pitchFamily="34" charset="0"/>
                          <a:ea typeface="+mn-ea"/>
                          <a:cs typeface="Calibri" panose="020F0502020204030204" pitchFamily="34" charset="0"/>
                        </a:rPr>
                        <a:t>语法填空</a:t>
                      </a:r>
                      <a:endParaRPr lang="zh-CN" altLang="en-US" sz="2400" b="1" kern="1200" dirty="0">
                        <a:solidFill>
                          <a:srgbClr val="000000"/>
                        </a:solidFill>
                        <a:effectLst/>
                        <a:latin typeface="Calibri" panose="020F0502020204030204" pitchFamily="34" charset="0"/>
                        <a:ea typeface="+mn-ea"/>
                        <a:cs typeface="Calibri" panose="020F0502020204030204" pitchFamily="34" charset="0"/>
                      </a:endParaRPr>
                    </a:p>
                  </a:txBody>
                  <a:tcPr/>
                </a:tc>
                <a:tc>
                  <a:txBody>
                    <a:bodyPr/>
                    <a:lstStyle/>
                    <a:p>
                      <a:pPr algn="l">
                        <a:buNone/>
                      </a:pPr>
                      <a:r>
                        <a:rPr lang="zh-CN" altLang="en-US" sz="2400" b="1" dirty="0">
                          <a:latin typeface="Calibri" panose="020F0502020204030204" pitchFamily="34" charset="0"/>
                          <a:cs typeface="Calibri" panose="020F0502020204030204" pitchFamily="34" charset="0"/>
                        </a:rPr>
                        <a:t>人与社会：</a:t>
                      </a:r>
                      <a:r>
                        <a:rPr lang="en-US" altLang="zh-CN" sz="2400" b="1" dirty="0">
                          <a:latin typeface="Calibri" panose="020F0502020204030204" pitchFamily="34" charset="0"/>
                          <a:cs typeface="Calibri" panose="020F0502020204030204" pitchFamily="34" charset="0"/>
                        </a:rPr>
                        <a:t>The history and popularity of Malatang</a:t>
                      </a:r>
                      <a:endParaRPr lang="en-US" altLang="zh-CN" sz="2400" b="1" dirty="0">
                        <a:latin typeface="Calibri" panose="020F0502020204030204" pitchFamily="34" charset="0"/>
                        <a:cs typeface="Calibri" panose="020F0502020204030204" pitchFamily="34" charset="0"/>
                      </a:endParaRPr>
                    </a:p>
                  </a:txBody>
                  <a:tcPr/>
                </a:tc>
                <a:tc>
                  <a:txBody>
                    <a:bodyPr/>
                    <a:lstStyle/>
                    <a:p>
                      <a:pPr algn="ctr">
                        <a:buNone/>
                      </a:pPr>
                      <a:r>
                        <a:rPr lang="zh-CN" altLang="en-US" sz="2400" b="1" dirty="0">
                          <a:latin typeface="Calibri" panose="020F0502020204030204" pitchFamily="34" charset="0"/>
                          <a:cs typeface="Calibri" panose="020F0502020204030204" pitchFamily="34" charset="0"/>
                        </a:rPr>
                        <a:t>说明文</a:t>
                      </a:r>
                      <a:endParaRPr lang="zh-CN" altLang="en-US" sz="2400" b="1" dirty="0">
                        <a:latin typeface="Calibri" panose="020F0502020204030204" pitchFamily="34" charset="0"/>
                        <a:cs typeface="Calibri" panose="020F0502020204030204" pitchFamily="34" charset="0"/>
                      </a:endParaRPr>
                    </a:p>
                  </a:txBody>
                  <a:tcPr/>
                </a:tc>
                <a:tc>
                  <a:txBody>
                    <a:bodyPr/>
                    <a:lstStyle/>
                    <a:p>
                      <a:pPr algn="ctr">
                        <a:buNone/>
                      </a:pPr>
                      <a:r>
                        <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rPr>
                        <a:t>213</a:t>
                      </a:r>
                      <a:endParaRPr lang="en-US" altLang="zh-CN" sz="2400" b="1" kern="100" dirty="0">
                        <a:solidFill>
                          <a:schemeClr val="tx1"/>
                        </a:solidFill>
                        <a:effectLst/>
                        <a:latin typeface="Calibri" panose="020F0502020204030204" pitchFamily="34" charset="0"/>
                        <a:ea typeface="宋体" panose="02010600030101010101" pitchFamily="2" charset="-122"/>
                        <a:cs typeface="Calibri" panose="020F0502020204030204" pitchFamily="34" charset="0"/>
                        <a:sym typeface="+mn-ea"/>
                      </a:endParaRPr>
                    </a:p>
                  </a:txBody>
                  <a:tcPr/>
                </a:tc>
              </a:tr>
            </a:tbl>
          </a:graphicData>
        </a:graphic>
      </p:graphicFrame>
      <p:pic>
        <p:nvPicPr>
          <p:cNvPr id="5124" name="图片 6" descr="logo横版 png"/>
          <p:cNvPicPr>
            <a:picLocks noChangeAspect="1"/>
          </p:cNvPicPr>
          <p:nvPr/>
        </p:nvPicPr>
        <p:blipFill>
          <a:blip r:embed="rId1"/>
          <a:stretch>
            <a:fillRect/>
          </a:stretch>
        </p:blipFill>
        <p:spPr>
          <a:xfrm>
            <a:off x="11477625" y="82550"/>
            <a:ext cx="608013" cy="642938"/>
          </a:xfrm>
          <a:prstGeom prst="rect">
            <a:avLst/>
          </a:prstGeom>
          <a:noFill/>
          <a:ln w="9525">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73625" y="391404"/>
            <a:ext cx="11336594" cy="6905929"/>
          </a:xfrm>
          <a:prstGeom prst="rect">
            <a:avLst/>
          </a:prstGeom>
          <a:noFill/>
        </p:spPr>
        <p:txBody>
          <a:bodyPr wrap="square">
            <a:spAutoFit/>
          </a:bodyPr>
          <a:lstStyle/>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Since March, </a:t>
            </a:r>
            <a:r>
              <a:rPr lang="en-US" altLang="zh-CN" sz="2000" b="1" kern="100" dirty="0">
                <a:effectLst/>
                <a:latin typeface="Times New Roman" panose="02020603050405020304" pitchFamily="18" charset="0"/>
                <a:ea typeface="宋体" panose="02010600030101010101" pitchFamily="2" charset="-122"/>
                <a:cs typeface="Times New Roman" panose="02020603050405020304" pitchFamily="18" charset="0"/>
              </a:rPr>
              <a:t>the hashtag #TianshuiMalatang</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referring to a popular type of street food,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56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(receive) more than 140m views on Weibo, a social-media platform.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Look back a few hundred years, though, and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chillies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辣椒</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were nowhere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57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(find). Unlike ginger and Sichuan peppers, which are native to the region and widely used,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peppers were brought to China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58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America by Portuguese and Dutch explorers only in the 16th century.</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first, nobody ate them. For at least 50 years, they were grown as decorative plants,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59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(prize) for their cheerfully bright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colour</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and tiny white flowers, and occasionally used as medicinal herbs. During China’s last imperial(</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皇朝</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period, a system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60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taxed salt forced farmers in Guizhou province to look for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61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alternative. They chose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chillies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which produce several crops a year and take up little land. From there, a new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flavour</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62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(unlock).</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The pepper steadily spread to other rural areas of China,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63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its overpowering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flavour</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barred it from getting near the tables of urban families. With the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industrialisation</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hundreds of millions of people poured into big cities,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64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(bring) with them the spicy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flavours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of home.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Chillies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are now used in street food, fine dining and snacks in </a:t>
            </a:r>
            <a:r>
              <a:rPr lang="en-US" altLang="zh-CN" sz="2000" u="sng" kern="100" dirty="0">
                <a:effectLst/>
                <a:latin typeface="Times New Roman" panose="02020603050405020304" pitchFamily="18" charset="0"/>
                <a:ea typeface="宋体" panose="02010600030101010101" pitchFamily="2" charset="-122"/>
                <a:cs typeface="Times New Roman" panose="02020603050405020304" pitchFamily="18" charset="0"/>
              </a:rPr>
              <a:t>   65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(region) with little tradition of heat.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lnSpc>
                <a:spcPct val="14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5" name="文本框 4"/>
          <p:cNvSpPr txBox="1"/>
          <p:nvPr/>
        </p:nvSpPr>
        <p:spPr>
          <a:xfrm>
            <a:off x="9891452" y="440316"/>
            <a:ext cx="1907258"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1" i="0" u="none" strike="noStrike" kern="100" cap="none" spc="0" normalizeH="0" baseline="0" noProof="0" dirty="0">
                <a:ln>
                  <a:noFill/>
                </a:ln>
                <a:solidFill>
                  <a:srgbClr val="FF0000"/>
                </a:solidFill>
                <a:effectLst/>
                <a:uLnTx/>
                <a:uFillTx/>
                <a:ea typeface="Calibri" panose="020F0502020204030204" pitchFamily="34" charset="0"/>
                <a:cs typeface="Calibri" panose="020F0502020204030204" pitchFamily="34" charset="0"/>
              </a:rPr>
              <a:t>has</a:t>
            </a:r>
            <a:r>
              <a:rPr kumimoji="0" lang="en-US" altLang="zh-CN" sz="2400" b="1" i="0" u="none" strike="noStrike" kern="100" cap="none" spc="0" normalizeH="0" noProof="0" dirty="0">
                <a:ln>
                  <a:noFill/>
                </a:ln>
                <a:solidFill>
                  <a:srgbClr val="FF0000"/>
                </a:solidFill>
                <a:effectLst/>
                <a:uLnTx/>
                <a:uFillTx/>
                <a:ea typeface="Calibri" panose="020F0502020204030204" pitchFamily="34" charset="0"/>
                <a:cs typeface="Calibri" panose="020F0502020204030204" pitchFamily="34" charset="0"/>
              </a:rPr>
              <a:t> received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6" name="文本框 5"/>
          <p:cNvSpPr txBox="1"/>
          <p:nvPr/>
        </p:nvSpPr>
        <p:spPr>
          <a:xfrm>
            <a:off x="5869858" y="101762"/>
            <a:ext cx="5447071"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56. 1</a:t>
            </a:r>
            <a:r>
              <a:rPr lang="zh-CN" altLang="en-US" sz="1600" b="1" dirty="0">
                <a:solidFill>
                  <a:srgbClr val="000000"/>
                </a:solidFill>
                <a:ea typeface="等线" panose="02010600030101010101" pitchFamily="2" charset="-122"/>
                <a:cs typeface="Calibri" panose="020F0502020204030204" pitchFamily="34" charset="0"/>
              </a:rPr>
              <a:t>）缺谓语 </a:t>
            </a:r>
            <a:r>
              <a:rPr lang="en-US" altLang="zh-CN" sz="1600" b="1" dirty="0">
                <a:solidFill>
                  <a:srgbClr val="000000"/>
                </a:solidFill>
                <a:ea typeface="等线" panose="02010600030101010101" pitchFamily="2" charset="-122"/>
                <a:cs typeface="Calibri" panose="020F0502020204030204" pitchFamily="34" charset="0"/>
              </a:rPr>
              <a:t>2</a:t>
            </a:r>
            <a:r>
              <a:rPr lang="zh-CN" altLang="en-US" sz="1600" b="1" dirty="0">
                <a:solidFill>
                  <a:srgbClr val="000000"/>
                </a:solidFill>
                <a:ea typeface="等线" panose="02010600030101010101" pitchFamily="2" charset="-122"/>
                <a:cs typeface="Calibri" panose="020F0502020204030204" pitchFamily="34" charset="0"/>
              </a:rPr>
              <a:t>）</a:t>
            </a:r>
            <a:r>
              <a:rPr lang="en-US" altLang="zh-CN" sz="1600" b="1" dirty="0">
                <a:solidFill>
                  <a:srgbClr val="000000"/>
                </a:solidFill>
                <a:ea typeface="等线" panose="02010600030101010101" pitchFamily="2" charset="-122"/>
                <a:cs typeface="Calibri" panose="020F0502020204030204" pitchFamily="34" charset="0"/>
              </a:rPr>
              <a:t>since: </a:t>
            </a:r>
            <a:r>
              <a:rPr lang="zh-CN" altLang="en-US" sz="1600" b="1" dirty="0">
                <a:solidFill>
                  <a:srgbClr val="000000"/>
                </a:solidFill>
                <a:ea typeface="等线" panose="02010600030101010101" pitchFamily="2" charset="-122"/>
                <a:cs typeface="Calibri" panose="020F0502020204030204" pitchFamily="34" charset="0"/>
              </a:rPr>
              <a:t>从句一般过去时、主句现在完成时</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7" name="文本框 6"/>
          <p:cNvSpPr txBox="1"/>
          <p:nvPr/>
        </p:nvSpPr>
        <p:spPr>
          <a:xfrm>
            <a:off x="8421529" y="1254384"/>
            <a:ext cx="1695864"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to be found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8" name="文本框 7"/>
          <p:cNvSpPr txBox="1"/>
          <p:nvPr/>
        </p:nvSpPr>
        <p:spPr>
          <a:xfrm>
            <a:off x="6592529" y="1022346"/>
            <a:ext cx="5599471"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57. </a:t>
            </a:r>
            <a:r>
              <a:rPr lang="zh-CN" altLang="en-US" sz="1600" b="1" dirty="0">
                <a:solidFill>
                  <a:srgbClr val="000000"/>
                </a:solidFill>
                <a:ea typeface="等线" panose="02010600030101010101" pitchFamily="2" charset="-122"/>
                <a:cs typeface="Calibri" panose="020F0502020204030204" pitchFamily="34" charset="0"/>
              </a:rPr>
              <a:t>不定式的被动语态；句式：祈使句</a:t>
            </a:r>
            <a:r>
              <a:rPr lang="en-US" altLang="zh-CN" sz="1600" b="1" dirty="0">
                <a:solidFill>
                  <a:srgbClr val="000000"/>
                </a:solidFill>
                <a:ea typeface="等线" panose="02010600030101010101" pitchFamily="2" charset="-122"/>
                <a:cs typeface="Calibri" panose="020F0502020204030204" pitchFamily="34" charset="0"/>
              </a:rPr>
              <a:t>+and+</a:t>
            </a:r>
            <a:r>
              <a:rPr lang="zh-CN" altLang="en-US" sz="1600" b="1" dirty="0">
                <a:solidFill>
                  <a:srgbClr val="000000"/>
                </a:solidFill>
                <a:ea typeface="等线" panose="02010600030101010101" pitchFamily="2" charset="-122"/>
                <a:cs typeface="Calibri" panose="020F0502020204030204" pitchFamily="34" charset="0"/>
              </a:rPr>
              <a:t>陈述句</a:t>
            </a:r>
            <a:r>
              <a:rPr lang="en-US" altLang="zh-CN" sz="1600" b="1" dirty="0">
                <a:solidFill>
                  <a:srgbClr val="000000"/>
                </a:solidFill>
                <a:ea typeface="等线" panose="02010600030101010101" pitchFamily="2" charset="-122"/>
                <a:cs typeface="Calibri" panose="020F0502020204030204" pitchFamily="34" charset="0"/>
              </a:rPr>
              <a:t>=if</a:t>
            </a:r>
            <a:r>
              <a:rPr lang="zh-CN" altLang="en-US" sz="1600" b="1" dirty="0">
                <a:solidFill>
                  <a:srgbClr val="000000"/>
                </a:solidFill>
                <a:ea typeface="等线" panose="02010600030101010101" pitchFamily="2" charset="-122"/>
                <a:cs typeface="Calibri" panose="020F0502020204030204" pitchFamily="34" charset="0"/>
              </a:rPr>
              <a:t>条件句</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10" name="文本框 9"/>
          <p:cNvSpPr txBox="1"/>
          <p:nvPr/>
        </p:nvSpPr>
        <p:spPr>
          <a:xfrm>
            <a:off x="11103178" y="1748335"/>
            <a:ext cx="931506"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from</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1" name="文本框 10"/>
          <p:cNvSpPr txBox="1"/>
          <p:nvPr/>
        </p:nvSpPr>
        <p:spPr>
          <a:xfrm>
            <a:off x="11063849" y="2258881"/>
            <a:ext cx="1010164"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58. </a:t>
            </a:r>
            <a:r>
              <a:rPr lang="zh-CN" altLang="en-US" sz="1600" b="1" dirty="0">
                <a:solidFill>
                  <a:srgbClr val="000000"/>
                </a:solidFill>
                <a:ea typeface="等线" panose="02010600030101010101" pitchFamily="2" charset="-122"/>
                <a:cs typeface="Calibri" panose="020F0502020204030204" pitchFamily="34" charset="0"/>
              </a:rPr>
              <a:t>介词</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12" name="文本框 11"/>
          <p:cNvSpPr txBox="1"/>
          <p:nvPr/>
        </p:nvSpPr>
        <p:spPr>
          <a:xfrm>
            <a:off x="9930780" y="2677484"/>
            <a:ext cx="1010163"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prized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3" name="文本框 12"/>
          <p:cNvSpPr txBox="1"/>
          <p:nvPr/>
        </p:nvSpPr>
        <p:spPr>
          <a:xfrm>
            <a:off x="8191748" y="2436059"/>
            <a:ext cx="2155425"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59. </a:t>
            </a:r>
            <a:r>
              <a:rPr lang="zh-CN" altLang="en-US" sz="1600" b="1" dirty="0">
                <a:solidFill>
                  <a:srgbClr val="000000"/>
                </a:solidFill>
                <a:ea typeface="等线" panose="02010600030101010101" pitchFamily="2" charset="-122"/>
                <a:cs typeface="Calibri" panose="020F0502020204030204" pitchFamily="34" charset="0"/>
              </a:rPr>
              <a:t>非谓语：被动完成</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14" name="文本框 13"/>
          <p:cNvSpPr txBox="1"/>
          <p:nvPr/>
        </p:nvSpPr>
        <p:spPr>
          <a:xfrm>
            <a:off x="5116511" y="3613535"/>
            <a:ext cx="1707076"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that/ which</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5" name="文本框 14"/>
          <p:cNvSpPr txBox="1"/>
          <p:nvPr/>
        </p:nvSpPr>
        <p:spPr>
          <a:xfrm>
            <a:off x="6397361" y="3505813"/>
            <a:ext cx="1399620"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60. </a:t>
            </a:r>
            <a:r>
              <a:rPr lang="zh-CN" altLang="en-US" sz="1600" b="1" dirty="0">
                <a:solidFill>
                  <a:srgbClr val="000000"/>
                </a:solidFill>
                <a:ea typeface="等线" panose="02010600030101010101" pitchFamily="2" charset="-122"/>
                <a:cs typeface="Calibri" panose="020F0502020204030204" pitchFamily="34" charset="0"/>
              </a:rPr>
              <a:t>定语从句</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16" name="文本框 15"/>
          <p:cNvSpPr txBox="1"/>
          <p:nvPr/>
        </p:nvSpPr>
        <p:spPr>
          <a:xfrm>
            <a:off x="1611311" y="4047827"/>
            <a:ext cx="600947"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noProof="0" dirty="0">
                <a:solidFill>
                  <a:srgbClr val="FF0000"/>
                </a:solidFill>
                <a:ea typeface="等线" panose="02010600030101010101" pitchFamily="2" charset="-122"/>
                <a:cs typeface="Calibri" panose="020F0502020204030204" pitchFamily="34" charset="0"/>
              </a:rPr>
              <a:t>an</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7" name="文本框 16"/>
          <p:cNvSpPr txBox="1"/>
          <p:nvPr/>
        </p:nvSpPr>
        <p:spPr>
          <a:xfrm>
            <a:off x="2212258" y="3940105"/>
            <a:ext cx="1787994"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61. </a:t>
            </a:r>
            <a:r>
              <a:rPr lang="zh-CN" altLang="en-US" sz="1600" b="1" dirty="0">
                <a:solidFill>
                  <a:srgbClr val="000000"/>
                </a:solidFill>
                <a:ea typeface="等线" panose="02010600030101010101" pitchFamily="2" charset="-122"/>
                <a:cs typeface="Calibri" panose="020F0502020204030204" pitchFamily="34" charset="0"/>
              </a:rPr>
              <a:t>可数名词单数</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18" name="文本框 17"/>
          <p:cNvSpPr txBox="1"/>
          <p:nvPr/>
        </p:nvSpPr>
        <p:spPr>
          <a:xfrm>
            <a:off x="3258214" y="4472564"/>
            <a:ext cx="2090534"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noProof="0" dirty="0">
                <a:solidFill>
                  <a:srgbClr val="FF0000"/>
                </a:solidFill>
                <a:ea typeface="等线" panose="02010600030101010101" pitchFamily="2" charset="-122"/>
                <a:cs typeface="Calibri" panose="020F0502020204030204" pitchFamily="34" charset="0"/>
              </a:rPr>
              <a:t>was unlocked</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19" name="文本框 18"/>
          <p:cNvSpPr txBox="1"/>
          <p:nvPr/>
        </p:nvSpPr>
        <p:spPr>
          <a:xfrm>
            <a:off x="5500707" y="4534119"/>
            <a:ext cx="3672790"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62. </a:t>
            </a:r>
            <a:r>
              <a:rPr lang="zh-CN" altLang="en-US" sz="1600" b="1" dirty="0">
                <a:solidFill>
                  <a:srgbClr val="000000"/>
                </a:solidFill>
                <a:ea typeface="等线" panose="02010600030101010101" pitchFamily="2" charset="-122"/>
                <a:cs typeface="Calibri" panose="020F0502020204030204" pitchFamily="34" charset="0"/>
              </a:rPr>
              <a:t>谓语动词：时态、语态、主谓一致</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20" name="文本框 19"/>
          <p:cNvSpPr txBox="1"/>
          <p:nvPr/>
        </p:nvSpPr>
        <p:spPr>
          <a:xfrm>
            <a:off x="6672317" y="4952374"/>
            <a:ext cx="751038"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but</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21" name="文本框 20"/>
          <p:cNvSpPr txBox="1"/>
          <p:nvPr/>
        </p:nvSpPr>
        <p:spPr>
          <a:xfrm>
            <a:off x="7181585" y="5324463"/>
            <a:ext cx="1010163"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63.</a:t>
            </a:r>
            <a:r>
              <a:rPr lang="zh-CN" altLang="en-US" sz="1600" b="1" dirty="0">
                <a:solidFill>
                  <a:srgbClr val="000000"/>
                </a:solidFill>
                <a:ea typeface="等线" panose="02010600030101010101" pitchFamily="2" charset="-122"/>
                <a:cs typeface="Calibri" panose="020F0502020204030204" pitchFamily="34" charset="0"/>
              </a:rPr>
              <a:t>转折</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22" name="文本框 21"/>
          <p:cNvSpPr txBox="1"/>
          <p:nvPr/>
        </p:nvSpPr>
        <p:spPr>
          <a:xfrm>
            <a:off x="1957750" y="5925230"/>
            <a:ext cx="1300464"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bringing</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23" name="文本框 22"/>
          <p:cNvSpPr txBox="1"/>
          <p:nvPr/>
        </p:nvSpPr>
        <p:spPr>
          <a:xfrm>
            <a:off x="3258214" y="5777227"/>
            <a:ext cx="2995102"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64. </a:t>
            </a:r>
            <a:r>
              <a:rPr lang="zh-CN" altLang="en-US" sz="1600" b="1" dirty="0">
                <a:solidFill>
                  <a:srgbClr val="000000"/>
                </a:solidFill>
                <a:ea typeface="等线" panose="02010600030101010101" pitchFamily="2" charset="-122"/>
                <a:cs typeface="Calibri" panose="020F0502020204030204" pitchFamily="34" charset="0"/>
              </a:rPr>
              <a:t>非谓语：主动进行，表结果</a:t>
            </a:r>
            <a:endParaRPr lang="zh-CN" altLang="en-US" sz="1600" b="1" dirty="0">
              <a:solidFill>
                <a:srgbClr val="000000"/>
              </a:solidFill>
              <a:ea typeface="等线" panose="02010600030101010101" pitchFamily="2" charset="-122"/>
              <a:cs typeface="Calibri" panose="020F0502020204030204" pitchFamily="34" charset="0"/>
            </a:endParaRPr>
          </a:p>
        </p:txBody>
      </p:sp>
      <p:sp>
        <p:nvSpPr>
          <p:cNvPr id="24" name="文本框 23"/>
          <p:cNvSpPr txBox="1"/>
          <p:nvPr/>
        </p:nvSpPr>
        <p:spPr>
          <a:xfrm>
            <a:off x="2607982" y="6382977"/>
            <a:ext cx="1211973" cy="461665"/>
          </a:xfrm>
          <a:prstGeom prst="rect">
            <a:avLst/>
          </a:prstGeom>
          <a:solidFill>
            <a:srgbClr val="2D8C9C">
              <a:lumMod val="20000"/>
              <a:lumOff val="80000"/>
            </a:srgbClr>
          </a:solidFill>
          <a:effectLst>
            <a:outerShdw blurRad="50800" dist="38100" dir="5400000" algn="t" rotWithShape="0">
              <a:prstClr val="black">
                <a:alpha val="40000"/>
              </a:prstClr>
            </a:outerShdw>
          </a:effectLst>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defRPr/>
            </a:pPr>
            <a:r>
              <a:rPr lang="en-US" altLang="zh-CN" sz="2400" b="1" kern="100" dirty="0">
                <a:solidFill>
                  <a:srgbClr val="FF0000"/>
                </a:solidFill>
                <a:ea typeface="等线" panose="02010600030101010101" pitchFamily="2" charset="-122"/>
                <a:cs typeface="Calibri" panose="020F0502020204030204" pitchFamily="34" charset="0"/>
              </a:rPr>
              <a:t>regions</a:t>
            </a:r>
            <a:endParaRPr kumimoji="0" lang="zh-CN" altLang="en-US" sz="1800" b="0" i="0" u="none" strike="noStrike" kern="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endParaRPr>
          </a:p>
        </p:txBody>
      </p:sp>
      <p:sp>
        <p:nvSpPr>
          <p:cNvPr id="25" name="文本框 24"/>
          <p:cNvSpPr txBox="1"/>
          <p:nvPr/>
        </p:nvSpPr>
        <p:spPr>
          <a:xfrm>
            <a:off x="3908446" y="6234974"/>
            <a:ext cx="1961412" cy="338554"/>
          </a:xfrm>
          <a:prstGeom prst="rect">
            <a:avLst/>
          </a:prstGeom>
          <a:solidFill>
            <a:srgbClr val="FFC000"/>
          </a:solidFill>
          <a:effectLst>
            <a:outerShdw blurRad="50800" dist="38100" dir="5400000" algn="t" rotWithShape="0">
              <a:prstClr val="black">
                <a:alpha val="40000"/>
              </a:prstClr>
            </a:outerShdw>
          </a:effectLst>
        </p:spPr>
        <p:txBody>
          <a:bodyPr wrap="square" rtlCol="0">
            <a:spAutoFit/>
          </a:bodyPr>
          <a:lstStyle/>
          <a:p>
            <a:r>
              <a:rPr lang="en-US" altLang="zh-CN" sz="1600" b="1" dirty="0">
                <a:solidFill>
                  <a:srgbClr val="000000"/>
                </a:solidFill>
                <a:ea typeface="等线" panose="02010600030101010101" pitchFamily="2" charset="-122"/>
                <a:cs typeface="Calibri" panose="020F0502020204030204" pitchFamily="34" charset="0"/>
              </a:rPr>
              <a:t>65. </a:t>
            </a:r>
            <a:r>
              <a:rPr lang="zh-CN" altLang="en-US" sz="1600" b="1" dirty="0">
                <a:solidFill>
                  <a:srgbClr val="000000"/>
                </a:solidFill>
                <a:ea typeface="等线" panose="02010600030101010101" pitchFamily="2" charset="-122"/>
                <a:cs typeface="Calibri" panose="020F0502020204030204" pitchFamily="34" charset="0"/>
              </a:rPr>
              <a:t>可数名词复数</a:t>
            </a:r>
            <a:endParaRPr lang="zh-CN" altLang="en-US" sz="1600" b="1" dirty="0">
              <a:solidFill>
                <a:srgbClr val="000000"/>
              </a:solidFill>
              <a:ea typeface="等线" panose="02010600030101010101" pitchFamily="2" charset="-122"/>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barn(inVertical)">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barn(inVertical)">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barn(inVertical)">
                                      <p:cBhvr>
                                        <p:cTn id="77" dur="500"/>
                                        <p:tgtEl>
                                          <p:spTgt spid="21"/>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barn(inVertical)">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animEffect transition="in" filter="barn(inVertical)">
                                      <p:cBhvr>
                                        <p:cTn id="87" dur="500"/>
                                        <p:tgtEl>
                                          <p:spTgt spid="23"/>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barn(inVertical)">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barn(inVertical)">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4"/>
                                        </p:tgtEl>
                                        <p:attrNameLst>
                                          <p:attrName>style.visibility</p:attrName>
                                        </p:attrNameLst>
                                      </p:cBhvr>
                                      <p:to>
                                        <p:strVal val="visible"/>
                                      </p:to>
                                    </p:set>
                                    <p:animEffect transition="in" filter="barn(inVertical)">
                                      <p:cBhvr>
                                        <p:cTn id="10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24465" y="391404"/>
            <a:ext cx="11434916" cy="6506268"/>
          </a:xfrm>
          <a:prstGeom prst="rect">
            <a:avLst/>
          </a:prstGeom>
          <a:noFill/>
        </p:spPr>
        <p:txBody>
          <a:bodyPr wrap="square">
            <a:spAutoFit/>
          </a:bodyPr>
          <a:lstStyle/>
          <a:p>
            <a:pPr marL="0" marR="0" lvl="0" indent="266700" algn="just"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Since March, the hashtag #TianshuiMalatang, referring to a popular type of street food,</a:t>
            </a:r>
            <a:r>
              <a:rPr kumimoji="0" lang="zh-CN" altLang="en-US"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has</a:t>
            </a:r>
            <a:r>
              <a:rPr kumimoji="0" lang="zh-CN" altLang="en-US"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received</a:t>
            </a:r>
            <a:r>
              <a:rPr kumimoji="0" lang="zh-CN" altLang="en-US"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more than 140m views on Weibo, a social-media platform. </a:t>
            </a:r>
            <a:endParaRPr kumimoji="0" lang="zh-CN" altLang="zh-CN" sz="20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Look back a few hundred years, though, and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chillies</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zh-CN"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辣椒</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were nowhere to be found. Unlike ginger and Sichuan peppers, which are native to the region and widely used,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chilli</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peppers was </a:t>
            </a:r>
            <a:r>
              <a:rPr lang="en-US"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brought </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to China from America by Portuguese and Dutch explorers only in the 16th century.</a:t>
            </a:r>
            <a:endParaRPr kumimoji="0" lang="zh-CN" altLang="zh-CN" sz="20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At first, nobody ate them. For at least 50 years, they were grown as decorative plants, prized for their cheerfully bright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colour</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and tiny white flowers, and occasionally used as medicinal herbs. During China’s last imperial(</a:t>
            </a:r>
            <a:r>
              <a:rPr kumimoji="0" lang="zh-CN"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皇朝</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period, a system that taxed salt forced farmers in Guizhou province to look for an alternative. They chose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chillies</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which produce several crops a year and take up little land. From there, a new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flavour</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was unlocked.</a:t>
            </a:r>
            <a:endParaRPr kumimoji="0" lang="zh-CN" altLang="zh-CN" sz="20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a:p>
            <a:pPr marL="0" marR="0" lvl="0" indent="266700" algn="just" defTabSz="914400" rtl="0" eaLnBrk="1" fontAlgn="auto" latinLnBrk="0" hangingPunct="1">
              <a:lnSpc>
                <a:spcPct val="150000"/>
              </a:lnSpc>
              <a:spcBef>
                <a:spcPts val="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The pepper steadily spread to other rural areas of China, but its overpowering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flavour</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barred it from getting near the tables of urban families. With the</a:t>
            </a:r>
            <a:r>
              <a:rPr lang="en-US" altLang="zh-CN" sz="2000" kern="100" dirty="0">
                <a:solidFill>
                  <a:prstClr val="black"/>
                </a:solidFill>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err="1">
                <a:solidFill>
                  <a:prstClr val="black"/>
                </a:solidFill>
                <a:latin typeface="Times New Roman" panose="02020603050405020304" pitchFamily="18" charset="0"/>
                <a:ea typeface="宋体" panose="02010600030101010101" pitchFamily="2" charset="-122"/>
                <a:cs typeface="Times New Roman" panose="02020603050405020304" pitchFamily="18" charset="0"/>
              </a:rPr>
              <a:t>industrialisation</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hundreds of millions of people poured into big cities, bringing with them the spicy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flavours</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of home. </a:t>
            </a:r>
            <a:r>
              <a:rPr kumimoji="0" lang="en-US" altLang="zh-CN" sz="2000" b="0" i="0" u="none" strike="noStrike" kern="100" cap="none" spc="0" normalizeH="0" baseline="0" noProof="0" dirty="0" err="1">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Chillies</a:t>
            </a:r>
            <a:r>
              <a:rPr kumimoji="0" lang="en-US" altLang="zh-CN" sz="2000" b="0" i="0" u="none" strike="noStrike" kern="100" cap="none" spc="0" normalizeH="0" baseline="0" noProof="0" dirty="0">
                <a:ln>
                  <a:noFill/>
                </a:ln>
                <a:solidFill>
                  <a:prstClr val="black"/>
                </a:solidFill>
                <a:effectLst/>
                <a:uLnTx/>
                <a:uFillTx/>
                <a:latin typeface="Times New Roman" panose="02020603050405020304" pitchFamily="18" charset="0"/>
                <a:ea typeface="宋体" panose="02010600030101010101" pitchFamily="2" charset="-122"/>
                <a:cs typeface="Times New Roman" panose="02020603050405020304" pitchFamily="18" charset="0"/>
              </a:rPr>
              <a:t> are now used in street food, fine dining and snacks in regions with little tradition of heat.</a:t>
            </a:r>
            <a:endParaRPr kumimoji="0" lang="zh-CN" altLang="zh-CN" sz="2000" b="0" i="0" u="none" strike="noStrike" kern="100" cap="none" spc="0" normalizeH="0" baseline="0" noProof="0" dirty="0">
              <a:ln>
                <a:noFill/>
              </a:ln>
              <a:solidFill>
                <a:prstClr val="black"/>
              </a:solidFill>
              <a:effectLst/>
              <a:uLnTx/>
              <a:uFillTx/>
              <a:latin typeface="Calibri" panose="020F0502020204030204" pitchFamily="34" charset="0"/>
              <a:ea typeface="宋体" panose="02010600030101010101" pitchFamily="2" charset="-122"/>
              <a:cs typeface="Times New Roman" panose="02020603050405020304" pitchFamily="18" charset="0"/>
            </a:endParaRPr>
          </a:p>
        </p:txBody>
      </p:sp>
      <p:grpSp>
        <p:nvGrpSpPr>
          <p:cNvPr id="3" name="组合 2"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508760" cy="398322"/>
            <a:chOff x="1376937" y="5448611"/>
            <a:chExt cx="1508760" cy="398322"/>
          </a:xfrm>
        </p:grpSpPr>
        <p:sp>
          <p:nvSpPr>
            <p:cNvPr id="4" name="矩形 3"/>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5" name="文本框 4"/>
            <p:cNvSpPr txBox="1"/>
            <p:nvPr/>
          </p:nvSpPr>
          <p:spPr>
            <a:xfrm>
              <a:off x="1376937" y="5463106"/>
              <a:ext cx="1508760" cy="369332"/>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你挖空</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6" name="矩形: 圆角 32"/>
          <p:cNvSpPr/>
          <p:nvPr/>
        </p:nvSpPr>
        <p:spPr>
          <a:xfrm>
            <a:off x="5411511" y="566113"/>
            <a:ext cx="949960"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32"/>
          <p:cNvSpPr/>
          <p:nvPr/>
        </p:nvSpPr>
        <p:spPr>
          <a:xfrm>
            <a:off x="9752452" y="566113"/>
            <a:ext cx="1377663"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圆角 32"/>
          <p:cNvSpPr/>
          <p:nvPr/>
        </p:nvSpPr>
        <p:spPr>
          <a:xfrm>
            <a:off x="3287743" y="993816"/>
            <a:ext cx="222373" cy="28437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圆角 32"/>
          <p:cNvSpPr/>
          <p:nvPr/>
        </p:nvSpPr>
        <p:spPr>
          <a:xfrm>
            <a:off x="4973975" y="1441184"/>
            <a:ext cx="437536"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32"/>
          <p:cNvSpPr/>
          <p:nvPr/>
        </p:nvSpPr>
        <p:spPr>
          <a:xfrm>
            <a:off x="8419607" y="1460849"/>
            <a:ext cx="1235669"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32"/>
          <p:cNvSpPr/>
          <p:nvPr/>
        </p:nvSpPr>
        <p:spPr>
          <a:xfrm>
            <a:off x="2212423" y="1929768"/>
            <a:ext cx="796250" cy="302154"/>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32"/>
          <p:cNvSpPr/>
          <p:nvPr/>
        </p:nvSpPr>
        <p:spPr>
          <a:xfrm>
            <a:off x="3967481" y="1929768"/>
            <a:ext cx="447203" cy="302154"/>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32"/>
          <p:cNvSpPr/>
          <p:nvPr/>
        </p:nvSpPr>
        <p:spPr>
          <a:xfrm>
            <a:off x="5886491" y="1907848"/>
            <a:ext cx="796250"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32"/>
          <p:cNvSpPr/>
          <p:nvPr/>
        </p:nvSpPr>
        <p:spPr>
          <a:xfrm>
            <a:off x="8419608" y="1922964"/>
            <a:ext cx="1675086"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32"/>
          <p:cNvSpPr/>
          <p:nvPr/>
        </p:nvSpPr>
        <p:spPr>
          <a:xfrm>
            <a:off x="3959693" y="2408151"/>
            <a:ext cx="1014282"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32"/>
          <p:cNvSpPr/>
          <p:nvPr/>
        </p:nvSpPr>
        <p:spPr>
          <a:xfrm>
            <a:off x="2384647" y="2816558"/>
            <a:ext cx="466708" cy="302154"/>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圆角 32"/>
          <p:cNvSpPr/>
          <p:nvPr/>
        </p:nvSpPr>
        <p:spPr>
          <a:xfrm>
            <a:off x="7708814" y="2816558"/>
            <a:ext cx="466708" cy="302154"/>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矩形: 圆角 32"/>
          <p:cNvSpPr/>
          <p:nvPr/>
        </p:nvSpPr>
        <p:spPr>
          <a:xfrm>
            <a:off x="10094694" y="2816558"/>
            <a:ext cx="642132" cy="302154"/>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圆角 32"/>
          <p:cNvSpPr/>
          <p:nvPr/>
        </p:nvSpPr>
        <p:spPr>
          <a:xfrm>
            <a:off x="10776154" y="2816558"/>
            <a:ext cx="400134" cy="308958"/>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32"/>
          <p:cNvSpPr/>
          <p:nvPr/>
        </p:nvSpPr>
        <p:spPr>
          <a:xfrm>
            <a:off x="324464" y="3274520"/>
            <a:ext cx="1184295"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2"/>
          <p:cNvSpPr/>
          <p:nvPr/>
        </p:nvSpPr>
        <p:spPr>
          <a:xfrm>
            <a:off x="5294344" y="3271995"/>
            <a:ext cx="437536"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2"/>
          <p:cNvSpPr/>
          <p:nvPr/>
        </p:nvSpPr>
        <p:spPr>
          <a:xfrm>
            <a:off x="5823154" y="3265805"/>
            <a:ext cx="1184295"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圆角 32"/>
          <p:cNvSpPr/>
          <p:nvPr/>
        </p:nvSpPr>
        <p:spPr>
          <a:xfrm>
            <a:off x="7633274" y="3247782"/>
            <a:ext cx="271861"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圆角 33"/>
          <p:cNvSpPr/>
          <p:nvPr/>
        </p:nvSpPr>
        <p:spPr>
          <a:xfrm>
            <a:off x="3695620" y="3710466"/>
            <a:ext cx="453593"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圆角 34"/>
          <p:cNvSpPr/>
          <p:nvPr/>
        </p:nvSpPr>
        <p:spPr>
          <a:xfrm>
            <a:off x="4230411" y="3664126"/>
            <a:ext cx="649503"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圆角 35"/>
          <p:cNvSpPr/>
          <p:nvPr/>
        </p:nvSpPr>
        <p:spPr>
          <a:xfrm>
            <a:off x="5204379" y="3687211"/>
            <a:ext cx="649503"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圆角 36"/>
          <p:cNvSpPr/>
          <p:nvPr/>
        </p:nvSpPr>
        <p:spPr>
          <a:xfrm>
            <a:off x="8932399" y="3688706"/>
            <a:ext cx="820053"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圆角 37"/>
          <p:cNvSpPr/>
          <p:nvPr/>
        </p:nvSpPr>
        <p:spPr>
          <a:xfrm>
            <a:off x="10156169" y="3687210"/>
            <a:ext cx="354516"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圆角 38"/>
          <p:cNvSpPr/>
          <p:nvPr/>
        </p:nvSpPr>
        <p:spPr>
          <a:xfrm>
            <a:off x="2610547" y="4108787"/>
            <a:ext cx="677195"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圆角 39"/>
          <p:cNvSpPr/>
          <p:nvPr/>
        </p:nvSpPr>
        <p:spPr>
          <a:xfrm>
            <a:off x="324464" y="4617209"/>
            <a:ext cx="1184295"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圆角 40"/>
          <p:cNvSpPr/>
          <p:nvPr/>
        </p:nvSpPr>
        <p:spPr>
          <a:xfrm>
            <a:off x="1902502" y="5062515"/>
            <a:ext cx="880028"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圆角 41"/>
          <p:cNvSpPr/>
          <p:nvPr/>
        </p:nvSpPr>
        <p:spPr>
          <a:xfrm>
            <a:off x="6479293" y="5095140"/>
            <a:ext cx="432784"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矩形: 圆角 42"/>
          <p:cNvSpPr/>
          <p:nvPr/>
        </p:nvSpPr>
        <p:spPr>
          <a:xfrm>
            <a:off x="10392448" y="5043969"/>
            <a:ext cx="521358"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圆角 43"/>
          <p:cNvSpPr/>
          <p:nvPr/>
        </p:nvSpPr>
        <p:spPr>
          <a:xfrm>
            <a:off x="4973974" y="5518177"/>
            <a:ext cx="1574309"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圆角 44"/>
          <p:cNvSpPr/>
          <p:nvPr/>
        </p:nvSpPr>
        <p:spPr>
          <a:xfrm>
            <a:off x="1115348" y="5954728"/>
            <a:ext cx="880028"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圆角 45"/>
          <p:cNvSpPr/>
          <p:nvPr/>
        </p:nvSpPr>
        <p:spPr>
          <a:xfrm>
            <a:off x="4191082" y="5967070"/>
            <a:ext cx="880028"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圆角 46"/>
          <p:cNvSpPr/>
          <p:nvPr/>
        </p:nvSpPr>
        <p:spPr>
          <a:xfrm>
            <a:off x="1311582" y="6431036"/>
            <a:ext cx="880028" cy="398321"/>
          </a:xfrm>
          <a:prstGeom prst="roundRect">
            <a:avLst/>
          </a:prstGeom>
          <a:solidFill>
            <a:srgbClr val="FF0000">
              <a:alpha val="2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wipe(left)">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left)">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lef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8"/>
                                        </p:tgtEl>
                                        <p:attrNameLst>
                                          <p:attrName>style.visibility</p:attrName>
                                        </p:attrNameLst>
                                      </p:cBhvr>
                                      <p:to>
                                        <p:strVal val="visible"/>
                                      </p:to>
                                    </p:set>
                                    <p:animEffect transition="in" filter="wipe(left)">
                                      <p:cBhvr>
                                        <p:cTn id="67" dur="500"/>
                                        <p:tgtEl>
                                          <p:spTgt spid="2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wipe(left)">
                                      <p:cBhvr>
                                        <p:cTn id="72" dur="500"/>
                                        <p:tgtEl>
                                          <p:spTgt spid="2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wipe(left)">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wipe(left)">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grpId="0"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wipe(left)">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8" fill="hold" grpId="0" nodeType="click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left)">
                                      <p:cBhvr>
                                        <p:cTn id="97" dur="500"/>
                                        <p:tgtEl>
                                          <p:spTgt spid="34"/>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5"/>
                                        </p:tgtEl>
                                        <p:attrNameLst>
                                          <p:attrName>style.visibility</p:attrName>
                                        </p:attrNameLst>
                                      </p:cBhvr>
                                      <p:to>
                                        <p:strVal val="visible"/>
                                      </p:to>
                                    </p:set>
                                    <p:animEffect transition="in" filter="wipe(left)">
                                      <p:cBhvr>
                                        <p:cTn id="102" dur="500"/>
                                        <p:tgtEl>
                                          <p:spTgt spid="35"/>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childTnLst>
                                    <p:set>
                                      <p:cBhvr>
                                        <p:cTn id="106" dur="1" fill="hold">
                                          <p:stCondLst>
                                            <p:cond delay="0"/>
                                          </p:stCondLst>
                                        </p:cTn>
                                        <p:tgtEl>
                                          <p:spTgt spid="36"/>
                                        </p:tgtEl>
                                        <p:attrNameLst>
                                          <p:attrName>style.visibility</p:attrName>
                                        </p:attrNameLst>
                                      </p:cBhvr>
                                      <p:to>
                                        <p:strVal val="visible"/>
                                      </p:to>
                                    </p:set>
                                    <p:animEffect transition="in" filter="wipe(left)">
                                      <p:cBhvr>
                                        <p:cTn id="107" dur="500"/>
                                        <p:tgtEl>
                                          <p:spTgt spid="36"/>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8" fill="hold" grpId="0"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wipe(left)">
                                      <p:cBhvr>
                                        <p:cTn id="112" dur="500"/>
                                        <p:tgtEl>
                                          <p:spTgt spid="37"/>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8" fill="hold" grpId="0" nodeType="clickEffect">
                                  <p:stCondLst>
                                    <p:cond delay="0"/>
                                  </p:stCondLst>
                                  <p:childTnLst>
                                    <p:set>
                                      <p:cBhvr>
                                        <p:cTn id="116" dur="1" fill="hold">
                                          <p:stCondLst>
                                            <p:cond delay="0"/>
                                          </p:stCondLst>
                                        </p:cTn>
                                        <p:tgtEl>
                                          <p:spTgt spid="38"/>
                                        </p:tgtEl>
                                        <p:attrNameLst>
                                          <p:attrName>style.visibility</p:attrName>
                                        </p:attrNameLst>
                                      </p:cBhvr>
                                      <p:to>
                                        <p:strVal val="visible"/>
                                      </p:to>
                                    </p:set>
                                    <p:animEffect transition="in" filter="wipe(left)">
                                      <p:cBhvr>
                                        <p:cTn id="117" dur="500"/>
                                        <p:tgtEl>
                                          <p:spTgt spid="38"/>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8" fill="hold" grpId="0" nodeType="clickEffect">
                                  <p:stCondLst>
                                    <p:cond delay="0"/>
                                  </p:stCondLst>
                                  <p:childTnLst>
                                    <p:set>
                                      <p:cBhvr>
                                        <p:cTn id="121" dur="1" fill="hold">
                                          <p:stCondLst>
                                            <p:cond delay="0"/>
                                          </p:stCondLst>
                                        </p:cTn>
                                        <p:tgtEl>
                                          <p:spTgt spid="39"/>
                                        </p:tgtEl>
                                        <p:attrNameLst>
                                          <p:attrName>style.visibility</p:attrName>
                                        </p:attrNameLst>
                                      </p:cBhvr>
                                      <p:to>
                                        <p:strVal val="visible"/>
                                      </p:to>
                                    </p:set>
                                    <p:animEffect transition="in" filter="wipe(left)">
                                      <p:cBhvr>
                                        <p:cTn id="122" dur="500"/>
                                        <p:tgtEl>
                                          <p:spTgt spid="39"/>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40"/>
                                        </p:tgtEl>
                                        <p:attrNameLst>
                                          <p:attrName>style.visibility</p:attrName>
                                        </p:attrNameLst>
                                      </p:cBhvr>
                                      <p:to>
                                        <p:strVal val="visible"/>
                                      </p:to>
                                    </p:set>
                                    <p:animEffect transition="in" filter="wipe(left)">
                                      <p:cBhvr>
                                        <p:cTn id="127" dur="500"/>
                                        <p:tgtEl>
                                          <p:spTgt spid="40"/>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grpId="0" nodeType="clickEffect">
                                  <p:stCondLst>
                                    <p:cond delay="0"/>
                                  </p:stCondLst>
                                  <p:childTnLst>
                                    <p:set>
                                      <p:cBhvr>
                                        <p:cTn id="131" dur="1" fill="hold">
                                          <p:stCondLst>
                                            <p:cond delay="0"/>
                                          </p:stCondLst>
                                        </p:cTn>
                                        <p:tgtEl>
                                          <p:spTgt spid="41"/>
                                        </p:tgtEl>
                                        <p:attrNameLst>
                                          <p:attrName>style.visibility</p:attrName>
                                        </p:attrNameLst>
                                      </p:cBhvr>
                                      <p:to>
                                        <p:strVal val="visible"/>
                                      </p:to>
                                    </p:set>
                                    <p:animEffect transition="in" filter="wipe(left)">
                                      <p:cBhvr>
                                        <p:cTn id="132" dur="500"/>
                                        <p:tgtEl>
                                          <p:spTgt spid="4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grpId="0" nodeType="clickEffect">
                                  <p:stCondLst>
                                    <p:cond delay="0"/>
                                  </p:stCondLst>
                                  <p:childTnLst>
                                    <p:set>
                                      <p:cBhvr>
                                        <p:cTn id="136" dur="1" fill="hold">
                                          <p:stCondLst>
                                            <p:cond delay="0"/>
                                          </p:stCondLst>
                                        </p:cTn>
                                        <p:tgtEl>
                                          <p:spTgt spid="42"/>
                                        </p:tgtEl>
                                        <p:attrNameLst>
                                          <p:attrName>style.visibility</p:attrName>
                                        </p:attrNameLst>
                                      </p:cBhvr>
                                      <p:to>
                                        <p:strVal val="visible"/>
                                      </p:to>
                                    </p:set>
                                    <p:animEffect transition="in" filter="wipe(left)">
                                      <p:cBhvr>
                                        <p:cTn id="137" dur="500"/>
                                        <p:tgtEl>
                                          <p:spTgt spid="42"/>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grpId="0" nodeType="clickEffect">
                                  <p:stCondLst>
                                    <p:cond delay="0"/>
                                  </p:stCondLst>
                                  <p:childTnLst>
                                    <p:set>
                                      <p:cBhvr>
                                        <p:cTn id="141" dur="1" fill="hold">
                                          <p:stCondLst>
                                            <p:cond delay="0"/>
                                          </p:stCondLst>
                                        </p:cTn>
                                        <p:tgtEl>
                                          <p:spTgt spid="43"/>
                                        </p:tgtEl>
                                        <p:attrNameLst>
                                          <p:attrName>style.visibility</p:attrName>
                                        </p:attrNameLst>
                                      </p:cBhvr>
                                      <p:to>
                                        <p:strVal val="visible"/>
                                      </p:to>
                                    </p:set>
                                    <p:animEffect transition="in" filter="wipe(left)">
                                      <p:cBhvr>
                                        <p:cTn id="142" dur="500"/>
                                        <p:tgtEl>
                                          <p:spTgt spid="43"/>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grpId="0" nodeType="clickEffect">
                                  <p:stCondLst>
                                    <p:cond delay="0"/>
                                  </p:stCondLst>
                                  <p:childTnLst>
                                    <p:set>
                                      <p:cBhvr>
                                        <p:cTn id="146" dur="1" fill="hold">
                                          <p:stCondLst>
                                            <p:cond delay="0"/>
                                          </p:stCondLst>
                                        </p:cTn>
                                        <p:tgtEl>
                                          <p:spTgt spid="44"/>
                                        </p:tgtEl>
                                        <p:attrNameLst>
                                          <p:attrName>style.visibility</p:attrName>
                                        </p:attrNameLst>
                                      </p:cBhvr>
                                      <p:to>
                                        <p:strVal val="visible"/>
                                      </p:to>
                                    </p:set>
                                    <p:animEffect transition="in" filter="wipe(left)">
                                      <p:cBhvr>
                                        <p:cTn id="147" dur="500"/>
                                        <p:tgtEl>
                                          <p:spTgt spid="44"/>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grpId="0" nodeType="clickEffect">
                                  <p:stCondLst>
                                    <p:cond delay="0"/>
                                  </p:stCondLst>
                                  <p:childTnLst>
                                    <p:set>
                                      <p:cBhvr>
                                        <p:cTn id="151" dur="1" fill="hold">
                                          <p:stCondLst>
                                            <p:cond delay="0"/>
                                          </p:stCondLst>
                                        </p:cTn>
                                        <p:tgtEl>
                                          <p:spTgt spid="45"/>
                                        </p:tgtEl>
                                        <p:attrNameLst>
                                          <p:attrName>style.visibility</p:attrName>
                                        </p:attrNameLst>
                                      </p:cBhvr>
                                      <p:to>
                                        <p:strVal val="visible"/>
                                      </p:to>
                                    </p:set>
                                    <p:animEffect transition="in" filter="wipe(left)">
                                      <p:cBhvr>
                                        <p:cTn id="152" dur="500"/>
                                        <p:tgtEl>
                                          <p:spTgt spid="45"/>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46"/>
                                        </p:tgtEl>
                                        <p:attrNameLst>
                                          <p:attrName>style.visibility</p:attrName>
                                        </p:attrNameLst>
                                      </p:cBhvr>
                                      <p:to>
                                        <p:strVal val="visible"/>
                                      </p:to>
                                    </p:set>
                                    <p:animEffect transition="in" filter="wipe(left)">
                                      <p:cBhvr>
                                        <p:cTn id="157" dur="500"/>
                                        <p:tgtEl>
                                          <p:spTgt spid="46"/>
                                        </p:tgtEl>
                                      </p:cBhvr>
                                    </p:animEffect>
                                  </p:childTnLst>
                                </p:cTn>
                              </p:par>
                            </p:childTnLst>
                          </p:cTn>
                        </p:par>
                      </p:childTnLst>
                    </p:cTn>
                  </p:par>
                  <p:par>
                    <p:cTn id="158" fill="hold">
                      <p:stCondLst>
                        <p:cond delay="indefinite"/>
                      </p:stCondLst>
                      <p:childTnLst>
                        <p:par>
                          <p:cTn id="159" fill="hold">
                            <p:stCondLst>
                              <p:cond delay="0"/>
                            </p:stCondLst>
                            <p:childTnLst>
                              <p:par>
                                <p:cTn id="160" presetID="22" presetClass="entr" presetSubtype="8" fill="hold" grpId="0" nodeType="clickEffect">
                                  <p:stCondLst>
                                    <p:cond delay="0"/>
                                  </p:stCondLst>
                                  <p:childTnLst>
                                    <p:set>
                                      <p:cBhvr>
                                        <p:cTn id="161" dur="1" fill="hold">
                                          <p:stCondLst>
                                            <p:cond delay="0"/>
                                          </p:stCondLst>
                                        </p:cTn>
                                        <p:tgtEl>
                                          <p:spTgt spid="47"/>
                                        </p:tgtEl>
                                        <p:attrNameLst>
                                          <p:attrName>style.visibility</p:attrName>
                                        </p:attrNameLst>
                                      </p:cBhvr>
                                      <p:to>
                                        <p:strVal val="visible"/>
                                      </p:to>
                                    </p:set>
                                    <p:animEffect transition="in" filter="wipe(left)">
                                      <p:cBhvr>
                                        <p:cTn id="16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8" grpId="0" bldLvl="0" animBg="1"/>
      <p:bldP spid="10" grpId="0" bldLvl="0" animBg="1"/>
      <p:bldP spid="12" grpId="0" bldLvl="0" animBg="1"/>
      <p:bldP spid="14" grpId="0" bldLvl="0" animBg="1"/>
      <p:bldP spid="16" grpId="0" bldLvl="0" animBg="1"/>
      <p:bldP spid="18" grpId="0" bldLvl="0" animBg="1"/>
      <p:bldP spid="20" grpId="0" bldLvl="0" animBg="1"/>
      <p:bldP spid="22" grpId="0" bldLvl="0" animBg="1"/>
      <p:bldP spid="24" grpId="0" bldLvl="0" animBg="1"/>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45" grpId="0" bldLvl="0" animBg="1"/>
      <p:bldP spid="46" grpId="0" bldLvl="0" animBg="1"/>
      <p:bldP spid="47"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73625" y="391404"/>
            <a:ext cx="11336594" cy="6506268"/>
          </a:xfrm>
          <a:prstGeom prst="rect">
            <a:avLst/>
          </a:prstGeom>
          <a:noFill/>
        </p:spPr>
        <p:txBody>
          <a:bodyPr wrap="square">
            <a:spAutoFit/>
          </a:bodyPr>
          <a:lstStyle/>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Since March, </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the hashtag #TianshuiMalatang, 1. ___________(refer)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to a popular type of street food</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has</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received</a:t>
            </a:r>
            <a:r>
              <a:rPr lang="zh-CN" altLang="en-US" sz="2000"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more than 140m views on Weibo, 2.______ social-media platform. </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Look back a few hundred years, though, and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chillies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辣椒</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were nowhere to be found. Unlike ginger and Sichuan peppers, which are native 3.____ the region and widely used,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peppers </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4. ____________(bring) </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to China from America by Portuguese and Dutch explorers only in the 16th century.</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At first, nobody ate them. For at least 50 years, they were grown 5. _____ decorative plants, prized for their cheerfully bright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colour</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and tiny white flowers, 6. _______ occasionally used as medicinal herbs. During China’s last imperial(</a:t>
            </a:r>
            <a:r>
              <a:rPr lang="zh-CN"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皇朝</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period, a system that 7. _______ (tax) salt forced farmers in Guizhou province to look for an alternative. They chose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chillies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8._______ produce several crops a year and take up little land. From there, a new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flavour</a:t>
            </a:r>
            <a:r>
              <a:rPr lang="en-US" altLang="zh-CN" sz="2000" kern="100" dirty="0">
                <a:latin typeface="Times New Roman" panose="02020603050405020304" pitchFamily="18" charset="0"/>
                <a:ea typeface="宋体" panose="02010600030101010101" pitchFamily="2" charset="-122"/>
                <a:cs typeface="Times New Roman" panose="02020603050405020304" pitchFamily="18" charset="0"/>
              </a:rPr>
              <a:t> was unlocked.</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50000"/>
              </a:lnSpc>
            </a:pP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The pepper 9. _________(steady) spread to other rural areas of China, but its overpowering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flavour</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barred it from getting near the tables of urban families. With the 10.______________(industrial), hundreds of millions of people poured into big cities, bringing with them the spicy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flavours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of home. </a:t>
            </a:r>
            <a:r>
              <a:rPr lang="en-US" altLang="zh-CN" sz="2000" kern="100" dirty="0" err="1">
                <a:effectLst/>
                <a:latin typeface="Times New Roman" panose="02020603050405020304" pitchFamily="18" charset="0"/>
                <a:ea typeface="宋体" panose="02010600030101010101" pitchFamily="2" charset="-122"/>
                <a:cs typeface="Times New Roman" panose="02020603050405020304" pitchFamily="18" charset="0"/>
              </a:rPr>
              <a:t>Chillies</a:t>
            </a:r>
            <a:r>
              <a:rPr lang="en-US" altLang="zh-CN" sz="2000" kern="100" dirty="0">
                <a:effectLst/>
                <a:latin typeface="Times New Roman" panose="02020603050405020304" pitchFamily="18" charset="0"/>
                <a:ea typeface="宋体" panose="02010600030101010101" pitchFamily="2" charset="-122"/>
                <a:cs typeface="Times New Roman" panose="02020603050405020304" pitchFamily="18" charset="0"/>
              </a:rPr>
              <a:t> are now used in street food, fine dining and snacks in regions with little tradition of heat.</a:t>
            </a:r>
            <a:endParaRPr lang="zh-CN" altLang="zh-CN" sz="2000" kern="100" dirty="0">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3" name="组合 2"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508760" cy="398322"/>
            <a:chOff x="1376937" y="5448611"/>
            <a:chExt cx="1508760" cy="398322"/>
          </a:xfrm>
        </p:grpSpPr>
        <p:sp>
          <p:nvSpPr>
            <p:cNvPr id="4" name="矩形 3"/>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5" name="文本框 4"/>
            <p:cNvSpPr txBox="1"/>
            <p:nvPr/>
          </p:nvSpPr>
          <p:spPr>
            <a:xfrm>
              <a:off x="1376937" y="5463106"/>
              <a:ext cx="1508760" cy="369332"/>
            </a:xfrm>
            <a:prstGeom prst="rect">
              <a:avLst/>
            </a:prstGeom>
            <a:noFill/>
          </p:spPr>
          <p:txBody>
            <a:bodyPr vert="horz" wrap="square" rtlCol="0">
              <a:spAutoFit/>
            </a:bodyPr>
            <a:lstStyle/>
            <a:p>
              <a:pPr algn="dist"/>
              <a:r>
                <a:rPr lang="zh-CN" altLang="en-US" b="1" dirty="0">
                  <a:solidFill>
                    <a:schemeClr val="bg1"/>
                  </a:solidFill>
                  <a:latin typeface="Arial" panose="020B0604020202020204" pitchFamily="34" charset="0"/>
                  <a:ea typeface="叶根友古刻体" panose="03000509000000000000" charset="-122"/>
                  <a:sym typeface="Arial" panose="020B0604020202020204" pitchFamily="34" charset="0"/>
                </a:rPr>
                <a:t>文本再填空</a:t>
              </a:r>
              <a:endParaRPr lang="zh-CN" altLang="en-US" b="1" dirty="0">
                <a:solidFill>
                  <a:schemeClr val="bg1"/>
                </a:solidFill>
                <a:latin typeface="Arial" panose="020B0604020202020204" pitchFamily="34" charset="0"/>
                <a:ea typeface="叶根友古刻体" panose="03000509000000000000" charset="-122"/>
                <a:sym typeface="Arial" panose="020B0604020202020204" pitchFamily="34" charset="0"/>
              </a:endParaRPr>
            </a:p>
          </p:txBody>
        </p:sp>
      </p:grpSp>
      <p:sp>
        <p:nvSpPr>
          <p:cNvPr id="7" name="文本框 6"/>
          <p:cNvSpPr txBox="1"/>
          <p:nvPr/>
        </p:nvSpPr>
        <p:spPr>
          <a:xfrm>
            <a:off x="5963264" y="502950"/>
            <a:ext cx="1656736"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referring</a:t>
            </a:r>
            <a:endParaRPr lang="zh-CN" altLang="en-US" b="1" dirty="0">
              <a:solidFill>
                <a:srgbClr val="FF0000"/>
              </a:solidFill>
            </a:endParaRPr>
          </a:p>
        </p:txBody>
      </p:sp>
      <p:sp>
        <p:nvSpPr>
          <p:cNvPr id="9" name="文本框 8"/>
          <p:cNvSpPr txBox="1"/>
          <p:nvPr/>
        </p:nvSpPr>
        <p:spPr>
          <a:xfrm>
            <a:off x="5144729" y="910637"/>
            <a:ext cx="951271"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 </a:t>
            </a:r>
            <a:endParaRPr lang="zh-CN" altLang="en-US" b="1" dirty="0">
              <a:solidFill>
                <a:srgbClr val="FF0000"/>
              </a:solidFill>
            </a:endParaRPr>
          </a:p>
        </p:txBody>
      </p:sp>
      <p:sp>
        <p:nvSpPr>
          <p:cNvPr id="11" name="文本框 10"/>
          <p:cNvSpPr txBox="1"/>
          <p:nvPr/>
        </p:nvSpPr>
        <p:spPr>
          <a:xfrm>
            <a:off x="4328651" y="1829980"/>
            <a:ext cx="1138084"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to</a:t>
            </a:r>
            <a:endParaRPr lang="zh-CN" altLang="en-US" b="1" dirty="0">
              <a:solidFill>
                <a:srgbClr val="FF0000"/>
              </a:solidFill>
            </a:endParaRPr>
          </a:p>
        </p:txBody>
      </p:sp>
      <p:sp>
        <p:nvSpPr>
          <p:cNvPr id="13" name="文本框 12"/>
          <p:cNvSpPr txBox="1"/>
          <p:nvPr/>
        </p:nvSpPr>
        <p:spPr>
          <a:xfrm>
            <a:off x="9293942" y="1829980"/>
            <a:ext cx="2311904"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were brought </a:t>
            </a:r>
            <a:endParaRPr lang="zh-CN" altLang="en-US" b="1" dirty="0">
              <a:solidFill>
                <a:srgbClr val="FF0000"/>
              </a:solidFill>
            </a:endParaRPr>
          </a:p>
        </p:txBody>
      </p:sp>
      <p:sp>
        <p:nvSpPr>
          <p:cNvPr id="15" name="文本框 14"/>
          <p:cNvSpPr txBox="1"/>
          <p:nvPr/>
        </p:nvSpPr>
        <p:spPr>
          <a:xfrm>
            <a:off x="8174333" y="2729039"/>
            <a:ext cx="748603"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as</a:t>
            </a:r>
            <a:endParaRPr lang="zh-CN" altLang="en-US" b="1" dirty="0">
              <a:solidFill>
                <a:srgbClr val="FF0000"/>
              </a:solidFill>
            </a:endParaRPr>
          </a:p>
        </p:txBody>
      </p:sp>
      <p:sp>
        <p:nvSpPr>
          <p:cNvPr id="17" name="文本框 16"/>
          <p:cNvSpPr txBox="1"/>
          <p:nvPr/>
        </p:nvSpPr>
        <p:spPr>
          <a:xfrm>
            <a:off x="6697226" y="3228945"/>
            <a:ext cx="788796"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and</a:t>
            </a:r>
            <a:endParaRPr lang="zh-CN" altLang="en-US" b="1" dirty="0">
              <a:solidFill>
                <a:srgbClr val="FF0000"/>
              </a:solidFill>
            </a:endParaRPr>
          </a:p>
        </p:txBody>
      </p:sp>
      <p:sp>
        <p:nvSpPr>
          <p:cNvPr id="19" name="文本框 18"/>
          <p:cNvSpPr txBox="1"/>
          <p:nvPr/>
        </p:nvSpPr>
        <p:spPr>
          <a:xfrm>
            <a:off x="6878096" y="3636090"/>
            <a:ext cx="1009860"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taxed</a:t>
            </a:r>
            <a:endParaRPr lang="zh-CN" altLang="en-US" b="1" dirty="0">
              <a:solidFill>
                <a:srgbClr val="FF0000"/>
              </a:solidFill>
            </a:endParaRPr>
          </a:p>
        </p:txBody>
      </p:sp>
      <p:sp>
        <p:nvSpPr>
          <p:cNvPr id="21" name="文本框 20"/>
          <p:cNvSpPr txBox="1"/>
          <p:nvPr/>
        </p:nvSpPr>
        <p:spPr>
          <a:xfrm>
            <a:off x="6405824" y="4147746"/>
            <a:ext cx="1080198"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which</a:t>
            </a:r>
            <a:endParaRPr lang="zh-CN" altLang="en-US" b="1" dirty="0">
              <a:solidFill>
                <a:srgbClr val="FF0000"/>
              </a:solidFill>
            </a:endParaRPr>
          </a:p>
        </p:txBody>
      </p:sp>
      <p:sp>
        <p:nvSpPr>
          <p:cNvPr id="23" name="文本框 22"/>
          <p:cNvSpPr txBox="1"/>
          <p:nvPr/>
        </p:nvSpPr>
        <p:spPr>
          <a:xfrm>
            <a:off x="2254182" y="5011053"/>
            <a:ext cx="1976174" cy="400110"/>
          </a:xfrm>
          <a:prstGeom prst="rect">
            <a:avLst/>
          </a:prstGeom>
          <a:noFill/>
        </p:spPr>
        <p:txBody>
          <a:bodyPr wrap="square">
            <a:spAutoFit/>
          </a:bodyPr>
          <a:lstStyle/>
          <a:p>
            <a:r>
              <a:rPr kumimoji="0" lang="en-US" altLang="zh-CN" sz="2000" b="1" i="0" u="none" strike="noStrike" kern="100" cap="none" spc="0" normalizeH="0" baseline="0" noProof="0" dirty="0">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steadily</a:t>
            </a:r>
            <a:endParaRPr lang="zh-CN" altLang="en-US" b="1" dirty="0">
              <a:solidFill>
                <a:srgbClr val="FF0000"/>
              </a:solidFill>
            </a:endParaRPr>
          </a:p>
        </p:txBody>
      </p:sp>
      <p:sp>
        <p:nvSpPr>
          <p:cNvPr id="25" name="文本框 24"/>
          <p:cNvSpPr txBox="1"/>
          <p:nvPr/>
        </p:nvSpPr>
        <p:spPr>
          <a:xfrm>
            <a:off x="7178763" y="5522313"/>
            <a:ext cx="2115179" cy="400110"/>
          </a:xfrm>
          <a:prstGeom prst="rect">
            <a:avLst/>
          </a:prstGeom>
          <a:noFill/>
        </p:spPr>
        <p:txBody>
          <a:bodyPr wrap="square">
            <a:spAutoFit/>
          </a:bodyPr>
          <a:lstStyle/>
          <a:p>
            <a:r>
              <a:rPr kumimoji="0" lang="en-US" altLang="zh-CN" sz="2000" b="1" i="0" u="none" strike="noStrike" kern="100" cap="none" spc="0" normalizeH="0" baseline="0" noProof="0" dirty="0" err="1">
                <a:ln>
                  <a:noFill/>
                </a:ln>
                <a:solidFill>
                  <a:srgbClr val="FF0000"/>
                </a:solidFill>
                <a:effectLst/>
                <a:uLnTx/>
                <a:uFillTx/>
                <a:latin typeface="Times New Roman" panose="02020603050405020304" pitchFamily="18" charset="0"/>
                <a:ea typeface="宋体" panose="02010600030101010101" pitchFamily="2" charset="-122"/>
                <a:cs typeface="Times New Roman" panose="02020603050405020304" pitchFamily="18" charset="0"/>
              </a:rPr>
              <a:t>industrialisation</a:t>
            </a:r>
            <a:endParaRPr lang="zh-CN" alt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barn(inVertic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barn(inVertical)">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P spid="17" grpId="0"/>
      <p:bldP spid="19" grpId="0"/>
      <p:bldP spid="21" grpId="0"/>
      <p:bldP spid="23" grpId="0"/>
      <p:bldP spid="2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56782" y="0"/>
            <a:ext cx="1622323" cy="398322"/>
            <a:chOff x="1320155" y="5448611"/>
            <a:chExt cx="1622323" cy="398322"/>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p:cNvSpPr txBox="1"/>
            <p:nvPr/>
          </p:nvSpPr>
          <p:spPr>
            <a:xfrm>
              <a:off x="1320155" y="5477601"/>
              <a:ext cx="1622323" cy="369332"/>
            </a:xfrm>
            <a:prstGeom prst="rect">
              <a:avLst/>
            </a:prstGeom>
            <a:noFill/>
          </p:spPr>
          <p:txBody>
            <a:bodyPr vert="horz" wrap="square" rtlCol="0">
              <a:spAutoFit/>
            </a:bodyPr>
            <a:lstStyle/>
            <a:p>
              <a:pPr algn="dist"/>
              <a:r>
                <a:rPr lang="zh-CN" altLang="en-US" b="1" dirty="0">
                  <a:solidFill>
                    <a:schemeClr val="bg1"/>
                  </a:solidFill>
                  <a:latin typeface="Arial" panose="020B0604020202020204" pitchFamily="34" charset="0"/>
                  <a:ea typeface="叶根友古刻体" panose="03000509000000000000" charset="-122"/>
                  <a:sym typeface="Arial" panose="020B0604020202020204" pitchFamily="34" charset="0"/>
                </a:rPr>
                <a:t>文本词汇整理</a:t>
              </a:r>
              <a:endParaRPr lang="zh-CN" altLang="en-US" b="1" dirty="0">
                <a:solidFill>
                  <a:schemeClr val="bg1"/>
                </a:solidFill>
                <a:latin typeface="Arial" panose="020B0604020202020204" pitchFamily="34" charset="0"/>
                <a:ea typeface="叶根友古刻体" panose="03000509000000000000" charset="-122"/>
                <a:sym typeface="Arial" panose="020B0604020202020204" pitchFamily="34" charset="0"/>
              </a:endParaRPr>
            </a:p>
          </p:txBody>
        </p:sp>
      </p:grpSp>
      <p:sp>
        <p:nvSpPr>
          <p:cNvPr id="5" name="文本框 4"/>
          <p:cNvSpPr txBox="1"/>
          <p:nvPr/>
        </p:nvSpPr>
        <p:spPr>
          <a:xfrm>
            <a:off x="4417145" y="645780"/>
            <a:ext cx="6645852" cy="5370701"/>
          </a:xfrm>
          <a:prstGeom prst="rect">
            <a:avLst/>
          </a:prstGeom>
          <a:noFill/>
        </p:spPr>
        <p:txBody>
          <a:bodyPr wrap="square">
            <a:spAutoFit/>
          </a:bodyPr>
          <a:lstStyle/>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be native to </a:t>
            </a:r>
            <a:endParaRPr lang="en-US" altLang="zh-CN" sz="2400" b="1" kern="100" dirty="0">
              <a:effectLst/>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latin typeface="Calibri" panose="020F0502020204030204" pitchFamily="34" charset="0"/>
                <a:ea typeface="宋体" panose="02010600030101010101" pitchFamily="2" charset="-122"/>
                <a:cs typeface="Calibri" panose="020F0502020204030204" pitchFamily="34" charset="0"/>
              </a:rPr>
              <a:t>be prized for</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cheerfully</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 bright color</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d</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ecorative plants</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medicina</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l herbs</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taxed</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 salt</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look</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 for an alternative</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effectLst/>
                <a:latin typeface="Calibri" panose="020F0502020204030204" pitchFamily="34" charset="0"/>
                <a:ea typeface="宋体" panose="02010600030101010101" pitchFamily="2" charset="-122"/>
                <a:cs typeface="Calibri" panose="020F0502020204030204" pitchFamily="34" charset="0"/>
              </a:rPr>
              <a:t>take</a:t>
            </a:r>
            <a:r>
              <a:rPr lang="en-US" altLang="zh-CN" sz="2400" b="1" kern="100" dirty="0">
                <a:latin typeface="Calibri" panose="020F0502020204030204" pitchFamily="34" charset="0"/>
                <a:ea typeface="宋体" panose="02010600030101010101" pitchFamily="2" charset="-122"/>
                <a:cs typeface="Calibri" panose="020F0502020204030204" pitchFamily="34" charset="0"/>
              </a:rPr>
              <a:t> up</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latin typeface="Calibri" panose="020F0502020204030204" pitchFamily="34" charset="0"/>
                <a:ea typeface="宋体" panose="02010600030101010101" pitchFamily="2" charset="-122"/>
                <a:cs typeface="Calibri" panose="020F0502020204030204" pitchFamily="34" charset="0"/>
              </a:rPr>
              <a:t>unlock a new flavor</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latin typeface="Calibri" panose="020F0502020204030204" pitchFamily="34" charset="0"/>
                <a:ea typeface="宋体" panose="02010600030101010101" pitchFamily="2" charset="-122"/>
                <a:cs typeface="Calibri" panose="020F0502020204030204" pitchFamily="34" charset="0"/>
              </a:rPr>
              <a:t>overpowering flavor</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latin typeface="Calibri" panose="020F0502020204030204" pitchFamily="34" charset="0"/>
                <a:ea typeface="宋体" panose="02010600030101010101" pitchFamily="2" charset="-122"/>
                <a:cs typeface="Calibri" panose="020F0502020204030204" pitchFamily="34" charset="0"/>
              </a:rPr>
              <a:t>bar … from</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pPr indent="266700" algn="just">
              <a:spcBef>
                <a:spcPts val="600"/>
              </a:spcBef>
            </a:pPr>
            <a:r>
              <a:rPr lang="en-US" altLang="zh-CN" sz="2400" b="1" kern="100" dirty="0">
                <a:latin typeface="Calibri" panose="020F0502020204030204" pitchFamily="34" charset="0"/>
                <a:ea typeface="宋体" panose="02010600030101010101" pitchFamily="2" charset="-122"/>
                <a:cs typeface="Calibri" panose="020F0502020204030204" pitchFamily="34" charset="0"/>
              </a:rPr>
              <a:t>pour into</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477315" y="874047"/>
            <a:ext cx="4207106" cy="4914166"/>
          </a:xfrm>
          <a:prstGeom prst="rect">
            <a:avLst/>
          </a:prstGeom>
          <a:noFill/>
        </p:spPr>
        <p:txBody>
          <a:bodyPr wrap="square">
            <a:spAutoFit/>
          </a:bodyPr>
          <a:lstStyle/>
          <a:p>
            <a:pPr marL="457200" indent="-457200" algn="just">
              <a:spcBef>
                <a:spcPts val="800"/>
              </a:spcBef>
              <a:buAutoNum type="arabicPeriod"/>
            </a:pPr>
            <a:r>
              <a:rPr lang="zh-CN" altLang="en-US" sz="2000" b="1" dirty="0"/>
              <a:t>原产于</a:t>
            </a:r>
            <a:endParaRPr lang="en-US" altLang="zh-CN" sz="2000" b="1" dirty="0"/>
          </a:p>
          <a:p>
            <a:pPr marL="457200" indent="-457200" algn="just">
              <a:spcBef>
                <a:spcPts val="800"/>
              </a:spcBef>
              <a:buAutoNum type="arabicPeriod"/>
            </a:pPr>
            <a:r>
              <a:rPr lang="zh-CN" altLang="en-US" sz="2000" b="1" dirty="0"/>
              <a:t>因</a:t>
            </a:r>
            <a:r>
              <a:rPr lang="en-US" altLang="zh-CN" sz="2000" b="1" dirty="0"/>
              <a:t>…</a:t>
            </a:r>
            <a:r>
              <a:rPr lang="zh-CN" altLang="en-US" sz="2000" b="1" dirty="0"/>
              <a:t>而受到赞扬</a:t>
            </a:r>
            <a:endParaRPr lang="en-US" altLang="zh-CN" sz="2000" b="1" dirty="0"/>
          </a:p>
          <a:p>
            <a:pPr marL="457200" indent="-457200" algn="just">
              <a:spcBef>
                <a:spcPts val="800"/>
              </a:spcBef>
              <a:buAutoNum type="arabicPeriod"/>
            </a:pPr>
            <a:r>
              <a:rPr lang="zh-CN" altLang="en-US" sz="2000" b="1" dirty="0"/>
              <a:t>欢快明亮的颜色</a:t>
            </a:r>
            <a:endParaRPr lang="en-US" altLang="zh-CN" sz="2000" b="1" dirty="0"/>
          </a:p>
          <a:p>
            <a:pPr marL="457200" indent="-457200" algn="just">
              <a:spcBef>
                <a:spcPts val="800"/>
              </a:spcBef>
              <a:buAutoNum type="arabicPeriod"/>
            </a:pPr>
            <a:r>
              <a:rPr lang="zh-CN" altLang="en-US" sz="2000" b="1" dirty="0"/>
              <a:t>观赏性植物</a:t>
            </a:r>
            <a:endParaRPr lang="en-US" altLang="zh-CN" sz="2000" b="1" dirty="0"/>
          </a:p>
          <a:p>
            <a:pPr marL="457200" indent="-457200" algn="just">
              <a:spcBef>
                <a:spcPts val="800"/>
              </a:spcBef>
              <a:buAutoNum type="arabicPeriod"/>
            </a:pPr>
            <a:r>
              <a:rPr lang="zh-CN" altLang="en-US" sz="2000" b="1" dirty="0"/>
              <a:t>草药</a:t>
            </a:r>
            <a:endParaRPr lang="en-US" altLang="zh-CN" sz="2000" b="1" dirty="0"/>
          </a:p>
          <a:p>
            <a:pPr marL="457200" indent="-457200" algn="just">
              <a:spcBef>
                <a:spcPts val="800"/>
              </a:spcBef>
              <a:buAutoNum type="arabicPeriod"/>
            </a:pPr>
            <a:r>
              <a:rPr lang="zh-CN" altLang="en-US" sz="2000" b="1" dirty="0"/>
              <a:t>盐征税</a:t>
            </a:r>
            <a:endParaRPr lang="en-US" altLang="zh-CN" sz="2000" b="1" dirty="0"/>
          </a:p>
          <a:p>
            <a:pPr marL="457200" indent="-457200" algn="just">
              <a:spcBef>
                <a:spcPts val="800"/>
              </a:spcBef>
              <a:buAutoNum type="arabicPeriod"/>
            </a:pPr>
            <a:r>
              <a:rPr lang="zh-CN" altLang="en-US" sz="2000" b="1" dirty="0"/>
              <a:t>寻找替代方案</a:t>
            </a:r>
            <a:endParaRPr lang="en-US" altLang="zh-CN" sz="2000" b="1" dirty="0"/>
          </a:p>
          <a:p>
            <a:pPr marL="457200" indent="-457200" algn="just">
              <a:spcBef>
                <a:spcPts val="800"/>
              </a:spcBef>
              <a:buAutoNum type="arabicPeriod"/>
            </a:pPr>
            <a:r>
              <a:rPr lang="zh-CN" altLang="en-US" sz="2000" b="1" dirty="0"/>
              <a:t>占据</a:t>
            </a:r>
            <a:endParaRPr lang="en-US" altLang="zh-CN" sz="2000" b="1" dirty="0"/>
          </a:p>
          <a:p>
            <a:pPr marL="457200" indent="-457200" algn="just">
              <a:spcBef>
                <a:spcPts val="800"/>
              </a:spcBef>
              <a:buAutoNum type="arabicPeriod"/>
            </a:pPr>
            <a:r>
              <a:rPr lang="zh-CN" altLang="en-US" sz="2000" b="1" dirty="0"/>
              <a:t>解锁新口味</a:t>
            </a:r>
            <a:endParaRPr lang="en-US" altLang="zh-CN" sz="2000" b="1" dirty="0"/>
          </a:p>
          <a:p>
            <a:pPr marL="457200" indent="-457200" algn="just">
              <a:spcBef>
                <a:spcPts val="800"/>
              </a:spcBef>
              <a:buAutoNum type="arabicPeriod"/>
            </a:pPr>
            <a:r>
              <a:rPr lang="zh-CN" altLang="en-US" sz="2000" b="1" dirty="0"/>
              <a:t>压倒性的味道</a:t>
            </a:r>
            <a:endParaRPr lang="en-US" altLang="zh-CN" sz="2000" b="1" dirty="0"/>
          </a:p>
          <a:p>
            <a:pPr marL="457200" indent="-457200" algn="just">
              <a:spcBef>
                <a:spcPts val="800"/>
              </a:spcBef>
              <a:buAutoNum type="arabicPeriod"/>
            </a:pPr>
            <a:r>
              <a:rPr lang="zh-CN" altLang="en-US" sz="2000" b="1" dirty="0"/>
              <a:t>阻止、禁止</a:t>
            </a:r>
            <a:endParaRPr lang="en-US" altLang="zh-CN" sz="2000" b="1" dirty="0"/>
          </a:p>
          <a:p>
            <a:pPr marL="457200" indent="-457200" algn="just">
              <a:spcBef>
                <a:spcPts val="800"/>
              </a:spcBef>
              <a:buAutoNum type="arabicPeriod"/>
            </a:pPr>
            <a:r>
              <a:rPr lang="zh-CN" altLang="en-US" sz="2000" b="1" dirty="0"/>
              <a:t>倾倒</a:t>
            </a:r>
            <a:endParaRPr lang="en-US" altLang="zh-CN"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barn(inVertical)">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barn(inVertical)">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
                                            <p:txEl>
                                              <p:pRg st="7" end="7"/>
                                            </p:txEl>
                                          </p:spTgt>
                                        </p:tgtEl>
                                        <p:attrNameLst>
                                          <p:attrName>style.visibility</p:attrName>
                                        </p:attrNameLst>
                                      </p:cBhvr>
                                      <p:to>
                                        <p:strVal val="visible"/>
                                      </p:to>
                                    </p:set>
                                    <p:animEffect transition="in" filter="barn(inVertical)">
                                      <p:cBhvr>
                                        <p:cTn id="42" dur="500"/>
                                        <p:tgtEl>
                                          <p:spTgt spid="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animEffect transition="in" filter="barn(inVertical)">
                                      <p:cBhvr>
                                        <p:cTn id="47" dur="500"/>
                                        <p:tgtEl>
                                          <p:spTgt spid="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Effect transition="in" filter="barn(inVertical)">
                                      <p:cBhvr>
                                        <p:cTn id="52" dur="500"/>
                                        <p:tgtEl>
                                          <p:spTgt spid="5">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
                                            <p:txEl>
                                              <p:pRg st="10" end="10"/>
                                            </p:txEl>
                                          </p:spTgt>
                                        </p:tgtEl>
                                        <p:attrNameLst>
                                          <p:attrName>style.visibility</p:attrName>
                                        </p:attrNameLst>
                                      </p:cBhvr>
                                      <p:to>
                                        <p:strVal val="visible"/>
                                      </p:to>
                                    </p:set>
                                    <p:animEffect transition="in" filter="barn(inVertical)">
                                      <p:cBhvr>
                                        <p:cTn id="57" dur="500"/>
                                        <p:tgtEl>
                                          <p:spTgt spid="5">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5">
                                            <p:txEl>
                                              <p:pRg st="11" end="11"/>
                                            </p:txEl>
                                          </p:spTgt>
                                        </p:tgtEl>
                                        <p:attrNameLst>
                                          <p:attrName>style.visibility</p:attrName>
                                        </p:attrNameLst>
                                      </p:cBhvr>
                                      <p:to>
                                        <p:strVal val="visible"/>
                                      </p:to>
                                    </p:set>
                                    <p:animEffect transition="in" filter="barn(inVertical)">
                                      <p:cBhvr>
                                        <p:cTn id="6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a:stretch>
            <a:fillRect/>
          </a:stretch>
        </p:blipFill>
        <p:spPr>
          <a:xfrm>
            <a:off x="1440" y="2881"/>
            <a:ext cx="12190560" cy="6855120"/>
          </a:xfrm>
          <a:prstGeom prst="rect">
            <a:avLst/>
          </a:prstGeom>
        </p:spPr>
      </p:pic>
      <p:sp>
        <p:nvSpPr>
          <p:cNvPr id="3" name="矩形 2"/>
          <p:cNvSpPr/>
          <p:nvPr/>
        </p:nvSpPr>
        <p:spPr>
          <a:xfrm>
            <a:off x="0" y="0"/>
            <a:ext cx="12190560" cy="6855119"/>
          </a:xfrm>
          <a:prstGeom prst="rect">
            <a:avLst/>
          </a:prstGeom>
          <a:solidFill>
            <a:schemeClr val="tx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3561412" y="2404322"/>
            <a:ext cx="5435104" cy="577850"/>
          </a:xfrm>
          <a:prstGeom prst="rect">
            <a:avLst/>
          </a:prstGeom>
          <a:noFill/>
        </p:spPr>
        <p:txBody>
          <a:bodyPr vert="horz" wrap="square" rtlCol="0">
            <a:spAutoFit/>
          </a:bodyPr>
          <a:lstStyle/>
          <a:p>
            <a:pPr algn="dist">
              <a:lnSpc>
                <a:spcPct val="150000"/>
              </a:lnSpc>
            </a:pPr>
            <a:r>
              <a:rPr lang="en-US" altLang="zh-CN" sz="2400" b="1" cap="all" dirty="0">
                <a:solidFill>
                  <a:schemeClr val="bg1"/>
                </a:solidFill>
                <a:latin typeface="Arial" panose="020B0604020202020204" pitchFamily="34" charset="0"/>
                <a:ea typeface="叶根友古刻体" panose="03000509000000000000" charset="-122"/>
                <a:sym typeface="Arial" panose="020B0604020202020204" pitchFamily="34" charset="0"/>
              </a:rPr>
              <a:t>Thanks for your attention</a:t>
            </a:r>
            <a:endParaRPr lang="zh-CN" altLang="en-US" sz="2400" b="1" cap="all" dirty="0">
              <a:solidFill>
                <a:schemeClr val="bg1"/>
              </a:solidFill>
              <a:latin typeface="Arial" panose="020B0604020202020204" pitchFamily="34" charset="0"/>
              <a:ea typeface="叶根友古刻体" panose="03000509000000000000" charset="-122"/>
              <a:sym typeface="Arial" panose="020B0604020202020204" pitchFamily="34" charset="0"/>
            </a:endParaRPr>
          </a:p>
        </p:txBody>
      </p:sp>
      <p:cxnSp>
        <p:nvCxnSpPr>
          <p:cNvPr id="11" name="直接连接符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CxnSpPr/>
          <p:nvPr/>
        </p:nvCxnSpPr>
        <p:spPr>
          <a:xfrm>
            <a:off x="3561412" y="3125867"/>
            <a:ext cx="5435104"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7915275" y="-12545"/>
            <a:ext cx="4276725" cy="3441544"/>
          </a:xfrm>
          <a:prstGeom prst="rect">
            <a:avLst/>
          </a:prstGeom>
        </p:spPr>
      </p:pic>
      <p:pic>
        <p:nvPicPr>
          <p:cNvPr id="3" name="图片 2"/>
          <p:cNvPicPr>
            <a:picLocks noChangeAspect="1"/>
          </p:cNvPicPr>
          <p:nvPr/>
        </p:nvPicPr>
        <p:blipFill>
          <a:blip r:embed="rId2"/>
          <a:stretch>
            <a:fillRect/>
          </a:stretch>
        </p:blipFill>
        <p:spPr>
          <a:xfrm>
            <a:off x="7915275" y="3428999"/>
            <a:ext cx="4292278" cy="3429001"/>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6096000" y="2422601"/>
            <a:ext cx="4962293" cy="201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47558" y="219743"/>
            <a:ext cx="4922409" cy="4508927"/>
          </a:xfrm>
          <a:prstGeom prst="rect">
            <a:avLst/>
          </a:prstGeom>
          <a:noFill/>
        </p:spPr>
        <p:txBody>
          <a:bodyPr vert="horz" wrap="square" rtlCol="0">
            <a:spAutoFit/>
          </a:bodyPr>
          <a:lstStyle/>
          <a:p>
            <a:pPr algn="dist"/>
            <a:r>
              <a:rPr lang="en-US" altLang="zh-CN" sz="28700" b="1" dirty="0">
                <a:solidFill>
                  <a:srgbClr val="E7E7E7"/>
                </a:solidFill>
                <a:latin typeface="Arial" panose="020B0604020202020204" pitchFamily="34" charset="0"/>
                <a:ea typeface="叶根友古刻体" panose="03000509000000000000" charset="-122"/>
                <a:sym typeface="Arial" panose="020B0604020202020204" pitchFamily="34" charset="0"/>
              </a:rPr>
              <a:t>A</a:t>
            </a:r>
            <a:endParaRPr lang="zh-CN" altLang="en-US" sz="287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6482268" y="2551835"/>
            <a:ext cx="4753416" cy="1754326"/>
          </a:xfrm>
          <a:prstGeom prst="rect">
            <a:avLst/>
          </a:prstGeom>
          <a:noFill/>
        </p:spPr>
        <p:txBody>
          <a:bodyPr vert="horz" wrap="square" rtlCol="0">
            <a:spAutoFit/>
          </a:bodyPr>
          <a:lstStyle/>
          <a:p>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An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introduction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on</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High</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School</a:t>
            </a:r>
            <a:r>
              <a:rPr lang="zh-CN" altLang="en-US" sz="3600" b="1" dirty="0">
                <a:solidFill>
                  <a:srgbClr val="334857"/>
                </a:solidFill>
                <a:latin typeface="Cambria" panose="02040503050406030204" pitchFamily="18" charset="0"/>
                <a:ea typeface="叶根友古刻体" panose="03000509000000000000" charset="-122"/>
                <a:sym typeface="Arial" panose="020B0604020202020204" pitchFamily="34" charset="0"/>
              </a:rPr>
              <a:t> </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Program –Science Alliance</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人与社会：应用文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1169938" y="509055"/>
            <a:ext cx="7128487" cy="30702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1" y="796412"/>
            <a:ext cx="5555226" cy="307022"/>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圆角 13"/>
          <p:cNvSpPr/>
          <p:nvPr/>
        </p:nvSpPr>
        <p:spPr>
          <a:xfrm>
            <a:off x="1464077" y="3484944"/>
            <a:ext cx="3149963" cy="277760"/>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圆角 14"/>
          <p:cNvSpPr/>
          <p:nvPr/>
        </p:nvSpPr>
        <p:spPr>
          <a:xfrm>
            <a:off x="701186" y="3692142"/>
            <a:ext cx="623117" cy="277760"/>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1012744" y="4779531"/>
            <a:ext cx="973711" cy="277760"/>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圆角 17"/>
          <p:cNvSpPr/>
          <p:nvPr/>
        </p:nvSpPr>
        <p:spPr>
          <a:xfrm>
            <a:off x="60054" y="5935238"/>
            <a:ext cx="4385822" cy="307022"/>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0" y="-11633"/>
            <a:ext cx="8416212" cy="6894195"/>
          </a:xfrm>
          <a:prstGeom prst="rect">
            <a:avLst/>
          </a:prstGeom>
          <a:noFill/>
        </p:spPr>
        <p:txBody>
          <a:bodyPr wrap="square">
            <a:spAutoFit/>
          </a:bodyPr>
          <a:lstStyle/>
          <a:p>
            <a:pPr algn="ctr">
              <a:defRPr/>
            </a:pPr>
            <a:r>
              <a:rPr lang="en-US" altLang="zh-CN" sz="1700" b="1" i="1" kern="100" dirty="0">
                <a:latin typeface="Calibri" panose="020F0502020204030204" pitchFamily="34" charset="0"/>
                <a:ea typeface="宋体" panose="02010600030101010101" pitchFamily="2" charset="-122"/>
                <a:cs typeface="Calibri" panose="020F0502020204030204" pitchFamily="34" charset="0"/>
              </a:rPr>
              <a:t>Science Alliance: High School Program</a:t>
            </a:r>
            <a:endParaRPr lang="en-US" altLang="zh-CN" sz="1700" b="1"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We are excited to announce the expansion of the Science Alliance Program to students in grades 9-12. Students can choose the topics they want to explore: anthropology, astrophysics, conservation science, Earth science, and evolutionary biology. </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During the school year, Science Alliance High School runs three sessions: Fall, Winter, and Spring. Courses will meet once or twice a week on Tuesdays and/ or Thursdays from 4:30-6:30 pm.</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Should you have any trouble registering using the program links, please call Central Reservations at 212-769-5200 to purchase or be added to the waitlist. </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a:p>
            <a:pPr indent="457200">
              <a:defRPr/>
            </a:pPr>
            <a:r>
              <a:rPr lang="en-US" altLang="zh-CN" sz="1700" i="1" kern="100" dirty="0">
                <a:latin typeface="Calibri" panose="020F0502020204030204" pitchFamily="34" charset="0"/>
                <a:ea typeface="宋体" panose="02010600030101010101" pitchFamily="2" charset="-122"/>
                <a:cs typeface="Calibri" panose="020F0502020204030204" pitchFamily="34" charset="0"/>
              </a:rPr>
              <a:t>You will obtain a full refund if you cancel at least 30 days before the start of the program. A half refund if you cancel at least 15 days ahead, a quarter refund if you cancel at least a week ahead. Any cancellations less than a week before the start of the program are not eligible to receive a refund.</a:t>
            </a:r>
            <a:endParaRPr lang="en-US" altLang="zh-CN" sz="1700"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3" name="文本框 2"/>
          <p:cNvSpPr txBox="1"/>
          <p:nvPr/>
        </p:nvSpPr>
        <p:spPr>
          <a:xfrm>
            <a:off x="8416212" y="889843"/>
            <a:ext cx="3775787" cy="4801314"/>
          </a:xfrm>
          <a:prstGeom prst="rect">
            <a:avLst/>
          </a:prstGeom>
          <a:solidFill>
            <a:srgbClr val="DEF2EB"/>
          </a:solidFill>
          <a:effectLst>
            <a:outerShdw blurRad="50800" dist="38100" dir="5400000" algn="t" rotWithShape="0">
              <a:prstClr val="black">
                <a:alpha val="40000"/>
              </a:prstClr>
            </a:outerShdw>
          </a:effectLst>
        </p:spPr>
        <p:txBody>
          <a:bodyPr wrap="square">
            <a:spAutoFit/>
          </a:bodyPr>
          <a:lstStyle/>
          <a:p>
            <a:pPr>
              <a:defRPr/>
            </a:pPr>
            <a:r>
              <a:rPr lang="en-US" altLang="zh-CN" b="1" i="1" kern="100" dirty="0">
                <a:latin typeface="Calibri" panose="020F0502020204030204" pitchFamily="34" charset="0"/>
                <a:ea typeface="宋体" panose="02010600030101010101" pitchFamily="2" charset="-122"/>
                <a:cs typeface="Calibri" panose="020F0502020204030204" pitchFamily="34" charset="0"/>
              </a:rPr>
              <a:t>21. What is known about the program?</a:t>
            </a:r>
            <a:endParaRPr lang="en-US" altLang="zh-CN"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A. It runs on a monthly basis.</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B. It is tailored for freshmen.</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C. It consists of four sessions.             </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D. It covers a variety of topics.</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b="1" i="1" kern="100" dirty="0">
                <a:latin typeface="Calibri" panose="020F0502020204030204" pitchFamily="34" charset="0"/>
                <a:ea typeface="宋体" panose="02010600030101010101" pitchFamily="2" charset="-122"/>
                <a:cs typeface="Calibri" panose="020F0502020204030204" pitchFamily="34" charset="0"/>
              </a:rPr>
              <a:t>22. What can students do at Insectarium?</a:t>
            </a:r>
            <a:endParaRPr lang="en-US" altLang="zh-CN"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A. Raise insects in the lab.                  </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B. Create tools with museum scientists.</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C. Go on an insect field trip.                </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D. Contribute specimens to the museum.</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b="1" i="1" kern="100" dirty="0">
                <a:latin typeface="Calibri" panose="020F0502020204030204" pitchFamily="34" charset="0"/>
                <a:ea typeface="宋体" panose="02010600030101010101" pitchFamily="2" charset="-122"/>
                <a:cs typeface="Calibri" panose="020F0502020204030204" pitchFamily="34" charset="0"/>
              </a:rPr>
              <a:t>23. If a student cancels registration 20 days ahead, how much will he receive?</a:t>
            </a:r>
            <a:endParaRPr lang="en-US" altLang="zh-CN" b="1" i="1" kern="100" dirty="0">
              <a:latin typeface="Calibri" panose="020F0502020204030204" pitchFamily="34" charset="0"/>
              <a:ea typeface="宋体" panose="02010600030101010101" pitchFamily="2" charset="-122"/>
              <a:cs typeface="Calibri" panose="020F0502020204030204" pitchFamily="34" charset="0"/>
            </a:endParaRPr>
          </a:p>
          <a:p>
            <a:pPr>
              <a:defRPr/>
            </a:pPr>
            <a:r>
              <a:rPr lang="en-US" altLang="zh-CN" i="1" kern="100" dirty="0">
                <a:latin typeface="Calibri" panose="020F0502020204030204" pitchFamily="34" charset="0"/>
                <a:ea typeface="宋体" panose="02010600030101010101" pitchFamily="2" charset="-122"/>
                <a:cs typeface="Calibri" panose="020F0502020204030204" pitchFamily="34" charset="0"/>
              </a:rPr>
              <a:t>A. None.	B.$500. C.$1,000. D.$750.</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p:txBody>
      </p:sp>
      <p:graphicFrame>
        <p:nvGraphicFramePr>
          <p:cNvPr id="7" name="表格 6"/>
          <p:cNvGraphicFramePr>
            <a:graphicFrameLocks noGrp="1"/>
          </p:cNvGraphicFramePr>
          <p:nvPr/>
        </p:nvGraphicFramePr>
        <p:xfrm>
          <a:off x="737316" y="1872614"/>
          <a:ext cx="6489393" cy="3112770"/>
        </p:xfrm>
        <a:graphic>
          <a:graphicData uri="http://schemas.openxmlformats.org/drawingml/2006/table">
            <a:tbl>
              <a:tblPr firstRow="1" firstCol="1" bandRow="1"/>
              <a:tblGrid>
                <a:gridCol w="3885660"/>
                <a:gridCol w="965071"/>
                <a:gridCol w="1638662"/>
              </a:tblGrid>
              <a:tr h="0">
                <a:tc gridSpan="3">
                  <a:txBody>
                    <a:bodyPr/>
                    <a:lstStyle/>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Fall 2024 Sessions</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cPr/>
                </a:tc>
                <a:tc hMerge="1">
                  <a:tcPr/>
                </a:tc>
              </a:tr>
              <a:tr h="0">
                <a:tc>
                  <a:txBody>
                    <a:bodyPr/>
                    <a:lstStyle/>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CLASS</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AGE GROUP</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DATES &amp; TIMES</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r h="0">
                <a:tc>
                  <a:txBody>
                    <a:bodyPr/>
                    <a:lstStyle/>
                    <a:p>
                      <a:pPr algn="just">
                        <a:lnSpc>
                          <a:spcPct val="132000"/>
                        </a:lnSpc>
                      </a:pPr>
                      <a:r>
                        <a:rPr lang="en-US" sz="1050" u="sng" kern="100" dirty="0">
                          <a:effectLst/>
                          <a:latin typeface="Times New Roman" panose="02020603050405020304" pitchFamily="18" charset="0"/>
                          <a:ea typeface="宋体" panose="02010600030101010101" pitchFamily="2" charset="-122"/>
                          <a:cs typeface="Times New Roman" panose="02020603050405020304" pitchFamily="18" charset="0"/>
                        </a:rPr>
                        <a:t>Insectarium</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Insects play a vital role in our New York City community by decomposing the city’s organic matter and pollinating (</a:t>
                      </a:r>
                      <a:r>
                        <a:rPr lang="zh-CN" sz="1050" kern="100" dirty="0">
                          <a:effectLst/>
                          <a:latin typeface="Times New Roman" panose="02020603050405020304" pitchFamily="18" charset="0"/>
                          <a:ea typeface="宋体" panose="02010600030101010101" pitchFamily="2" charset="-122"/>
                          <a:cs typeface="Times New Roman" panose="02020603050405020304" pitchFamily="18" charset="0"/>
                        </a:rPr>
                        <a:t>授粉</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 the vast majority of our food-bearing plants. In this course, students will explore insect biodiversity, human health, and the Museum scientists that have contributed research and specimens (</a:t>
                      </a:r>
                      <a:r>
                        <a:rPr lang="zh-CN" sz="1050" kern="100" dirty="0">
                          <a:effectLst/>
                          <a:latin typeface="Times New Roman" panose="02020603050405020304" pitchFamily="18" charset="0"/>
                          <a:ea typeface="宋体" panose="02010600030101010101" pitchFamily="2" charset="-122"/>
                          <a:cs typeface="Times New Roman" panose="02020603050405020304" pitchFamily="18" charset="0"/>
                        </a:rPr>
                        <a:t>标</a:t>
                      </a:r>
                      <a:r>
                        <a:rPr lang="zh-CN" sz="105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zh-CN" sz="1050" kern="100" dirty="0">
                          <a:effectLst/>
                          <a:latin typeface="Times New Roman" panose="02020603050405020304" pitchFamily="18" charset="0"/>
                          <a:ea typeface="宋体" panose="02010600030101010101" pitchFamily="2" charset="-122"/>
                          <a:cs typeface="Times New Roman" panose="02020603050405020304" pitchFamily="18" charset="0"/>
                        </a:rPr>
                        <a:t>本</a:t>
                      </a: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 ) to the Insectarium. They will practice various insect collection methods in the field and preparation techniques back in the lab. Using the Museum’s insect collections and new technologies, students will explore a variety of digital tools that allow the m to study these tiny creatures in new, more visible ways.</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Click Here to Register</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Cost: $1,000</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Grade 9</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Grade 10</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Grade 11</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a:effectLst/>
                          <a:latin typeface="Times New Roman" panose="02020603050405020304" pitchFamily="18" charset="0"/>
                          <a:ea typeface="宋体" panose="02010600030101010101" pitchFamily="2" charset="-122"/>
                          <a:cs typeface="Times New Roman" panose="02020603050405020304" pitchFamily="18" charset="0"/>
                        </a:rPr>
                        <a:t>Grade 12</a:t>
                      </a:r>
                      <a:endParaRPr lang="zh-CN" sz="1050" kern="10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Tuesdays &amp; Thursdays,</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4:30-6:30 pm</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10/10,10/15,10/17,</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10/22,10/24,10/29,</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11/7,11/12,11/14,</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11/19,11/21,12/3,</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12/5,12/10,12/12</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p>
                      <a:pPr algn="ctr">
                        <a:lnSpc>
                          <a:spcPct val="132000"/>
                        </a:lnSpc>
                      </a:pPr>
                      <a:r>
                        <a:rPr lang="en-US" sz="1050" kern="100" dirty="0">
                          <a:effectLst/>
                          <a:latin typeface="Times New Roman" panose="02020603050405020304" pitchFamily="18" charset="0"/>
                          <a:ea typeface="宋体" panose="02010600030101010101" pitchFamily="2" charset="-122"/>
                          <a:cs typeface="Times New Roman" panose="02020603050405020304" pitchFamily="18" charset="0"/>
                        </a:rPr>
                        <a:t> </a:t>
                      </a:r>
                      <a:endParaRPr lang="zh-CN" sz="1050" kern="100" dirty="0">
                        <a:effectLst/>
                        <a:latin typeface="Calibri" panose="020F0502020204030204" pitchFamily="34" charset="0"/>
                        <a:ea typeface="宋体"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r>
            </a:tbl>
          </a:graphicData>
        </a:graphic>
      </p:graphicFrame>
      <p:sp>
        <p:nvSpPr>
          <p:cNvPr id="6" name="矩形: 圆角 5"/>
          <p:cNvSpPr/>
          <p:nvPr/>
        </p:nvSpPr>
        <p:spPr>
          <a:xfrm>
            <a:off x="8416212" y="2276167"/>
            <a:ext cx="2958522" cy="316308"/>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9733935" y="1494503"/>
            <a:ext cx="1002891" cy="25563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10235380" y="1774722"/>
            <a:ext cx="1002891" cy="255639"/>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p:nvSpPr>
        <p:spPr>
          <a:xfrm>
            <a:off x="9890558" y="2041044"/>
            <a:ext cx="570966" cy="235123"/>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p:nvSpPr>
        <p:spPr>
          <a:xfrm>
            <a:off x="2276168" y="1314869"/>
            <a:ext cx="2020529" cy="307022"/>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p:nvSpPr>
        <p:spPr>
          <a:xfrm>
            <a:off x="41886" y="517540"/>
            <a:ext cx="1128051" cy="298537"/>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5444814" y="1038228"/>
            <a:ext cx="1376400" cy="276641"/>
          </a:xfrm>
          <a:prstGeom prst="ellipse">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圆角 15"/>
          <p:cNvSpPr/>
          <p:nvPr/>
        </p:nvSpPr>
        <p:spPr>
          <a:xfrm>
            <a:off x="8494281" y="3734162"/>
            <a:ext cx="2657195" cy="235740"/>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8"/>
          <p:cNvSpPr/>
          <p:nvPr/>
        </p:nvSpPr>
        <p:spPr>
          <a:xfrm>
            <a:off x="9364717" y="5306799"/>
            <a:ext cx="811324"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500"/>
                            </p:stCondLst>
                            <p:childTnLst>
                              <p:par>
                                <p:cTn id="23" presetID="22" presetClass="entr" presetSubtype="4"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down)">
                                      <p:cBhvr>
                                        <p:cTn id="30" dur="500"/>
                                        <p:tgtEl>
                                          <p:spTgt spid="9"/>
                                        </p:tgtEl>
                                      </p:cBhvr>
                                    </p:animEffect>
                                  </p:childTnLst>
                                </p:cTn>
                              </p:par>
                            </p:childTnLst>
                          </p:cTn>
                        </p:par>
                        <p:par>
                          <p:cTn id="31" fill="hold">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par>
                          <p:cTn id="40" fill="hold">
                            <p:stCondLst>
                              <p:cond delay="500"/>
                            </p:stCondLst>
                            <p:childTnLst>
                              <p:par>
                                <p:cTn id="41" presetID="22" presetClass="entr" presetSubtype="4"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left)">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ipe(left)">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4" grpId="0" animBg="1"/>
      <p:bldP spid="15" grpId="0" animBg="1"/>
      <p:bldP spid="17" grpId="0" animBg="1"/>
      <p:bldP spid="18" grpId="0" animBg="1"/>
      <p:bldP spid="6" grpId="0" animBg="1"/>
      <p:bldP spid="8" grpId="0" animBg="1"/>
      <p:bldP spid="9" grpId="0" animBg="1"/>
      <p:bldP spid="10" grpId="0" animBg="1"/>
      <p:bldP spid="11" grpId="0" animBg="1"/>
      <p:bldP spid="12" grpId="0" animBg="1"/>
      <p:bldP spid="13" grpId="0" animBg="1"/>
      <p:bldP spid="16"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46230" y="570859"/>
            <a:ext cx="11980928" cy="6278642"/>
          </a:xfrm>
          <a:prstGeom prst="rect">
            <a:avLst/>
          </a:prstGeom>
          <a:noFill/>
        </p:spPr>
        <p:txBody>
          <a:bodyPr wrap="square">
            <a:spAutoFit/>
          </a:bodyPr>
          <a:lstStyle/>
          <a:p>
            <a:pPr marL="342900" indent="-342900">
              <a:buFont typeface="Wingdings" panose="05000000000000000000" pitchFamily="2" charset="2"/>
              <a:buChar char="n"/>
            </a:pPr>
            <a:r>
              <a:rPr lang="zh-CN" altLang="en-US" sz="2400" b="1" kern="100" dirty="0">
                <a:highlight>
                  <a:srgbClr val="FFFF00"/>
                </a:highlight>
                <a:latin typeface="Calibri" panose="020F0502020204030204" pitchFamily="34" charset="0"/>
                <a:ea typeface="宋体" panose="02010600030101010101" pitchFamily="2" charset="-122"/>
                <a:cs typeface="Calibri" panose="020F0502020204030204" pitchFamily="34" charset="0"/>
              </a:rPr>
              <a:t>认识生词</a:t>
            </a:r>
            <a:endParaRPr lang="en-US" altLang="zh-CN" sz="2400" b="1" kern="100" dirty="0">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indent="-342900">
              <a:buAutoNum type="arabicPeriod"/>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insectarium</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			aquarium	        oceanarium		planetarium</a:t>
            </a:r>
            <a:endParaRPr lang="en-US" altLang="zh-CN" sz="2400"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AutoNum type="arabicPeriod"/>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food-bearing</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 plants </a:t>
            </a:r>
            <a:endParaRPr lang="en-US" altLang="zh-CN" sz="2400"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AutoNum type="arabicPeriod" startAt="3"/>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decompose </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the city’s organic matter			</a:t>
            </a:r>
            <a:endParaRPr lang="en-US" altLang="zh-CN" sz="2400" i="1" kern="100" dirty="0">
              <a:latin typeface="Calibri" panose="020F0502020204030204" pitchFamily="34" charset="0"/>
              <a:ea typeface="宋体" panose="02010600030101010101" pitchFamily="2" charset="-122"/>
              <a:cs typeface="Calibri" panose="020F0502020204030204" pitchFamily="34" charset="0"/>
            </a:endParaRPr>
          </a:p>
          <a:p>
            <a:r>
              <a:rPr lang="en-US" altLang="zh-CN" sz="2400" i="1" kern="100" dirty="0">
                <a:latin typeface="Calibri" panose="020F0502020204030204" pitchFamily="34" charset="0"/>
                <a:ea typeface="宋体" panose="02010600030101010101" pitchFamily="2" charset="-122"/>
                <a:cs typeface="Calibri" panose="020F0502020204030204" pitchFamily="34" charset="0"/>
              </a:rPr>
              <a:t>	decode			deforest		decolonize		devaluation	decolor		defog			delist</a:t>
            </a:r>
            <a:endParaRPr lang="en-US" altLang="zh-CN" sz="2400" i="1" kern="100" dirty="0">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latin typeface="Calibri" panose="020F0502020204030204" pitchFamily="34" charset="0"/>
                <a:ea typeface="宋体" panose="02010600030101010101" pitchFamily="2" charset="-122"/>
                <a:cs typeface="Calibri" panose="020F0502020204030204" pitchFamily="34" charset="0"/>
              </a:rPr>
              <a:t>4. </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explore insect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biodiversity</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 </a:t>
            </a:r>
            <a:endParaRPr lang="en-US" altLang="zh-CN" sz="2400" i="1" kern="100" dirty="0">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latin typeface="Calibri" panose="020F0502020204030204" pitchFamily="34" charset="0"/>
                <a:ea typeface="宋体" panose="02010600030101010101" pitchFamily="2" charset="-122"/>
                <a:cs typeface="Calibri" panose="020F0502020204030204" pitchFamily="34" charset="0"/>
              </a:rPr>
              <a:t>5. </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Any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cancellations</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 are not </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eligible</a:t>
            </a:r>
            <a:r>
              <a:rPr lang="en-US" altLang="zh-CN" sz="2400" i="1" kern="100" dirty="0">
                <a:latin typeface="Calibri" panose="020F0502020204030204" pitchFamily="34" charset="0"/>
                <a:ea typeface="宋体" panose="02010600030101010101" pitchFamily="2" charset="-122"/>
                <a:cs typeface="Calibri" panose="020F0502020204030204" pitchFamily="34" charset="0"/>
              </a:rPr>
              <a:t> to receive a refund.</a:t>
            </a:r>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endParaRPr lang="en-US" altLang="zh-CN"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Wingdings" panose="05000000000000000000" pitchFamily="2" charset="2"/>
              <a:buChar char="n"/>
            </a:pPr>
            <a:r>
              <a:rPr lang="zh-CN" altLang="en-US" sz="2400" b="1" kern="100" dirty="0">
                <a:highlight>
                  <a:srgbClr val="FFFF00"/>
                </a:highlight>
                <a:latin typeface="Calibri" panose="020F0502020204030204" pitchFamily="34" charset="0"/>
                <a:ea typeface="宋体" panose="02010600030101010101" pitchFamily="2" charset="-122"/>
                <a:cs typeface="Calibri" panose="020F0502020204030204" pitchFamily="34" charset="0"/>
              </a:rPr>
              <a:t>活动主题词汇</a:t>
            </a:r>
            <a:endParaRPr lang="en-US" altLang="zh-CN" sz="2400" b="1" kern="100" dirty="0">
              <a:highlight>
                <a:srgbClr val="FFFF00"/>
              </a:highlight>
              <a:latin typeface="Calibri" panose="020F0502020204030204" pitchFamily="34" charset="0"/>
              <a:ea typeface="宋体" panose="02010600030101010101" pitchFamily="2" charset="-122"/>
              <a:cs typeface="Calibri" panose="020F0502020204030204" pitchFamily="34" charset="0"/>
            </a:endParaRPr>
          </a:p>
          <a:p>
            <a:r>
              <a:rPr lang="zh-CN" altLang="en-US" sz="2400" b="1" kern="100" dirty="0">
                <a:latin typeface="Calibri" panose="020F0502020204030204" pitchFamily="34" charset="0"/>
                <a:ea typeface="宋体" panose="02010600030101010101" pitchFamily="2" charset="-122"/>
                <a:cs typeface="Calibri" panose="020F0502020204030204" pitchFamily="34" charset="0"/>
              </a:rPr>
              <a:t>这次采访活动</a:t>
            </a:r>
            <a:r>
              <a:rPr lang="zh-CN" altLang="en-US" sz="2400" b="1" dirty="0">
                <a:solidFill>
                  <a:srgbClr val="FF0000"/>
                </a:solidFill>
              </a:rPr>
              <a:t>为</a:t>
            </a:r>
            <a:r>
              <a:rPr lang="zh-CN" altLang="en-US" sz="2400" b="1" dirty="0"/>
              <a:t>新生</a:t>
            </a:r>
            <a:r>
              <a:rPr lang="zh-CN" altLang="en-US" sz="2400" b="1" dirty="0">
                <a:solidFill>
                  <a:srgbClr val="FF0000"/>
                </a:solidFill>
              </a:rPr>
              <a:t>量身定制 </a:t>
            </a:r>
            <a:r>
              <a:rPr lang="zh-CN" altLang="en-US" sz="2400" b="1" dirty="0"/>
              <a:t>，并</a:t>
            </a:r>
            <a:r>
              <a:rPr lang="zh-CN" altLang="en-US" sz="2400" b="1" dirty="0">
                <a:solidFill>
                  <a:srgbClr val="FF0000"/>
                </a:solidFill>
              </a:rPr>
              <a:t>按月进行</a:t>
            </a:r>
            <a:r>
              <a:rPr lang="zh-CN" altLang="en-US" sz="2400" b="1" dirty="0"/>
              <a:t>，涵盖多个话题。如果你感兴趣，请</a:t>
            </a:r>
            <a:r>
              <a:rPr lang="zh-CN" altLang="en-US" sz="2400" b="1" dirty="0">
                <a:solidFill>
                  <a:srgbClr val="FF0000"/>
                </a:solidFill>
              </a:rPr>
              <a:t>点击链接</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（这里）并</a:t>
            </a:r>
            <a:r>
              <a:rPr lang="zh-CN" altLang="en-US" sz="2400" b="1" dirty="0">
                <a:solidFill>
                  <a:srgbClr val="FF0000"/>
                </a:solidFill>
              </a:rPr>
              <a:t>注册</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报名。如果你足够幸运，你将</a:t>
            </a:r>
            <a:r>
              <a:rPr lang="zh-CN" altLang="en-US" sz="2400" b="1" dirty="0">
                <a:solidFill>
                  <a:srgbClr val="FF0000"/>
                </a:solidFill>
              </a:rPr>
              <a:t>被加入到候补名单</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中。如果报名取消你将</a:t>
            </a:r>
            <a:r>
              <a:rPr lang="zh-CN" altLang="en-US" sz="2400" b="1" dirty="0">
                <a:solidFill>
                  <a:srgbClr val="FF0000"/>
                </a:solidFill>
              </a:rPr>
              <a:t>获得全额退款 </a:t>
            </a:r>
            <a:r>
              <a:rPr lang="zh-CN" altLang="en-US" sz="2400" b="1" kern="100" dirty="0">
                <a:latin typeface="Calibri" panose="020F0502020204030204" pitchFamily="34" charset="0"/>
                <a:ea typeface="宋体" panose="02010600030101010101" pitchFamily="2" charset="-122"/>
                <a:cs typeface="Calibri" panose="020F0502020204030204" pitchFamily="34" charset="0"/>
              </a:rPr>
              <a:t>。</a:t>
            </a:r>
            <a:endParaRPr lang="en-US" altLang="zh-CN" sz="2400" b="1" kern="100" dirty="0">
              <a:latin typeface="Calibri" panose="020F0502020204030204" pitchFamily="34" charset="0"/>
              <a:ea typeface="宋体" panose="02010600030101010101" pitchFamily="2" charset="-122"/>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       _________freshmen, the interview runs______________, _________________________.</a:t>
            </a:r>
            <a:endParaRPr lang="en-US" altLang="zh-CN" sz="24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cs typeface="Calibri" panose="020F0502020204030204" pitchFamily="34" charset="0"/>
              </a:rPr>
              <a:t> If interested , please__________________________ .  If</a:t>
            </a:r>
            <a:r>
              <a:rPr lang="zh-CN" altLang="en-US" sz="2400" b="1" i="1" kern="100" dirty="0">
                <a:latin typeface="Calibri" panose="020F0502020204030204" pitchFamily="34" charset="0"/>
                <a:cs typeface="Calibri" panose="020F0502020204030204" pitchFamily="34" charset="0"/>
              </a:rPr>
              <a:t> </a:t>
            </a:r>
            <a:r>
              <a:rPr lang="en-US" altLang="zh-CN" sz="2400" b="1" i="1" kern="100" dirty="0">
                <a:latin typeface="Calibri" panose="020F0502020204030204" pitchFamily="34" charset="0"/>
                <a:cs typeface="Calibri" panose="020F0502020204030204" pitchFamily="34" charset="0"/>
              </a:rPr>
              <a:t>you</a:t>
            </a:r>
            <a:r>
              <a:rPr lang="zh-CN" altLang="en-US" sz="2400" b="1" i="1" kern="100" dirty="0">
                <a:latin typeface="Calibri" panose="020F0502020204030204" pitchFamily="34" charset="0"/>
                <a:cs typeface="Calibri" panose="020F0502020204030204" pitchFamily="34" charset="0"/>
              </a:rPr>
              <a:t> </a:t>
            </a:r>
            <a:r>
              <a:rPr lang="en-US" altLang="zh-CN" sz="2400" b="1" i="1" kern="100" dirty="0">
                <a:latin typeface="Calibri" panose="020F0502020204030204" pitchFamily="34" charset="0"/>
                <a:cs typeface="Calibri" panose="020F0502020204030204" pitchFamily="34" charset="0"/>
              </a:rPr>
              <a:t>are</a:t>
            </a:r>
            <a:r>
              <a:rPr lang="zh-CN" altLang="en-US" sz="2400" b="1" i="1" kern="100" dirty="0">
                <a:latin typeface="Calibri" panose="020F0502020204030204" pitchFamily="34" charset="0"/>
                <a:cs typeface="Calibri" panose="020F0502020204030204" pitchFamily="34" charset="0"/>
              </a:rPr>
              <a:t> </a:t>
            </a:r>
            <a:r>
              <a:rPr lang="en-US" altLang="zh-CN" sz="2400" b="1" i="1" kern="100" dirty="0">
                <a:latin typeface="Calibri" panose="020F0502020204030204" pitchFamily="34" charset="0"/>
                <a:cs typeface="Calibri" panose="020F0502020204030204" pitchFamily="34" charset="0"/>
              </a:rPr>
              <a:t>lucky enough , you will __________________. And you will ___________________if you ____________________ /withdraw your enrollment.</a:t>
            </a:r>
            <a:endParaRPr lang="en-US" altLang="zh-CN" sz="2400" b="1" i="1" kern="100" dirty="0">
              <a:latin typeface="Calibri" panose="020F0502020204030204" pitchFamily="34" charset="0"/>
              <a:cs typeface="Calibri" panose="020F0502020204030204" pitchFamily="34" charset="0"/>
            </a:endParaRPr>
          </a:p>
        </p:txBody>
      </p:sp>
      <p:sp>
        <p:nvSpPr>
          <p:cNvPr id="9" name="文本框 8"/>
          <p:cNvSpPr txBox="1"/>
          <p:nvPr/>
        </p:nvSpPr>
        <p:spPr>
          <a:xfrm>
            <a:off x="1992086" y="953954"/>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昆虫展览室</a:t>
            </a:r>
            <a:endParaRPr lang="zh-CN" altLang="en-US" dirty="0"/>
          </a:p>
        </p:txBody>
      </p:sp>
      <p:sp>
        <p:nvSpPr>
          <p:cNvPr id="10" name="文本框 9"/>
          <p:cNvSpPr txBox="1"/>
          <p:nvPr/>
        </p:nvSpPr>
        <p:spPr>
          <a:xfrm>
            <a:off x="5017536" y="953952"/>
            <a:ext cx="130460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水族馆</a:t>
            </a:r>
            <a:endParaRPr lang="zh-CN" altLang="en-US" dirty="0"/>
          </a:p>
        </p:txBody>
      </p:sp>
      <p:sp>
        <p:nvSpPr>
          <p:cNvPr id="11" name="文本框 10"/>
          <p:cNvSpPr txBox="1"/>
          <p:nvPr/>
        </p:nvSpPr>
        <p:spPr>
          <a:xfrm>
            <a:off x="7600534" y="953951"/>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海洋水族馆</a:t>
            </a:r>
            <a:endParaRPr lang="zh-CN" altLang="en-US" dirty="0"/>
          </a:p>
        </p:txBody>
      </p:sp>
      <p:sp>
        <p:nvSpPr>
          <p:cNvPr id="12" name="文本框 11"/>
          <p:cNvSpPr txBox="1"/>
          <p:nvPr/>
        </p:nvSpPr>
        <p:spPr>
          <a:xfrm>
            <a:off x="10847210" y="953950"/>
            <a:ext cx="129856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天文馆</a:t>
            </a:r>
            <a:endParaRPr lang="zh-CN" altLang="en-US" dirty="0"/>
          </a:p>
        </p:txBody>
      </p:sp>
      <p:sp>
        <p:nvSpPr>
          <p:cNvPr id="13" name="文本框 12"/>
          <p:cNvSpPr txBox="1"/>
          <p:nvPr/>
        </p:nvSpPr>
        <p:spPr>
          <a:xfrm>
            <a:off x="3172972" y="1337045"/>
            <a:ext cx="314917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产食用作物的植物 </a:t>
            </a:r>
            <a:endParaRPr lang="zh-CN" altLang="en-US" dirty="0"/>
          </a:p>
        </p:txBody>
      </p:sp>
      <p:sp>
        <p:nvSpPr>
          <p:cNvPr id="14" name="文本框 13"/>
          <p:cNvSpPr txBox="1"/>
          <p:nvPr/>
        </p:nvSpPr>
        <p:spPr>
          <a:xfrm>
            <a:off x="5017536" y="1711817"/>
            <a:ext cx="86075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分解</a:t>
            </a:r>
            <a:endParaRPr lang="zh-CN" altLang="en-US" dirty="0"/>
          </a:p>
        </p:txBody>
      </p:sp>
      <p:sp>
        <p:nvSpPr>
          <p:cNvPr id="15" name="文本框 14"/>
          <p:cNvSpPr txBox="1"/>
          <p:nvPr/>
        </p:nvSpPr>
        <p:spPr>
          <a:xfrm>
            <a:off x="2127379" y="2016889"/>
            <a:ext cx="86075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解码</a:t>
            </a:r>
            <a:endParaRPr lang="zh-CN" altLang="en-US" dirty="0"/>
          </a:p>
        </p:txBody>
      </p:sp>
      <p:sp>
        <p:nvSpPr>
          <p:cNvPr id="16" name="文本框 15"/>
          <p:cNvSpPr txBox="1"/>
          <p:nvPr/>
        </p:nvSpPr>
        <p:spPr>
          <a:xfrm>
            <a:off x="4898924" y="2094910"/>
            <a:ext cx="1602360"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砍伐树林</a:t>
            </a:r>
            <a:endParaRPr lang="zh-CN" altLang="en-US" dirty="0"/>
          </a:p>
        </p:txBody>
      </p:sp>
      <p:sp>
        <p:nvSpPr>
          <p:cNvPr id="17" name="文本框 16"/>
          <p:cNvSpPr txBox="1"/>
          <p:nvPr/>
        </p:nvSpPr>
        <p:spPr>
          <a:xfrm>
            <a:off x="7792586" y="1985229"/>
            <a:ext cx="1868427"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去殖民化</a:t>
            </a:r>
            <a:endParaRPr lang="zh-CN" altLang="en-US" dirty="0"/>
          </a:p>
        </p:txBody>
      </p:sp>
      <p:sp>
        <p:nvSpPr>
          <p:cNvPr id="18" name="文本框 17"/>
          <p:cNvSpPr txBox="1"/>
          <p:nvPr/>
        </p:nvSpPr>
        <p:spPr>
          <a:xfrm>
            <a:off x="10795339" y="2011135"/>
            <a:ext cx="860750" cy="461665"/>
          </a:xfrm>
          <a:prstGeom prst="rect">
            <a:avLst/>
          </a:prstGeom>
          <a:noFill/>
        </p:spPr>
        <p:txBody>
          <a:bodyPr wrap="square">
            <a:spAutoFit/>
          </a:bodyPr>
          <a:lstStyle/>
          <a:p>
            <a:r>
              <a:rPr lang="zh-CN" altLang="en-US" sz="2400" b="1" dirty="0">
                <a:solidFill>
                  <a:srgbClr val="FF0000"/>
                </a:solidFill>
                <a:latin typeface="Calibri" panose="020F0502020204030204"/>
                <a:ea typeface="宋体" panose="02010600030101010101" pitchFamily="2" charset="-122"/>
              </a:rPr>
              <a:t>贬值</a:t>
            </a:r>
            <a:endParaRPr lang="zh-CN" altLang="en-US" dirty="0"/>
          </a:p>
        </p:txBody>
      </p:sp>
      <p:sp>
        <p:nvSpPr>
          <p:cNvPr id="19" name="文本框 18"/>
          <p:cNvSpPr txBox="1"/>
          <p:nvPr/>
        </p:nvSpPr>
        <p:spPr>
          <a:xfrm>
            <a:off x="2195557" y="2420258"/>
            <a:ext cx="123442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使脱色</a:t>
            </a:r>
            <a:endParaRPr lang="zh-CN" altLang="en-US" dirty="0"/>
          </a:p>
        </p:txBody>
      </p:sp>
      <p:sp>
        <p:nvSpPr>
          <p:cNvPr id="20" name="文本框 19"/>
          <p:cNvSpPr txBox="1"/>
          <p:nvPr/>
        </p:nvSpPr>
        <p:spPr>
          <a:xfrm>
            <a:off x="4457070" y="2459503"/>
            <a:ext cx="2044214"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除雾，使清晰</a:t>
            </a:r>
            <a:endParaRPr lang="zh-CN" altLang="en-US" dirty="0"/>
          </a:p>
        </p:txBody>
      </p:sp>
      <p:sp>
        <p:nvSpPr>
          <p:cNvPr id="21" name="文本框 20"/>
          <p:cNvSpPr txBox="1"/>
          <p:nvPr/>
        </p:nvSpPr>
        <p:spPr>
          <a:xfrm>
            <a:off x="7331321" y="2439298"/>
            <a:ext cx="2455773"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从单子上划去</a:t>
            </a:r>
            <a:endParaRPr lang="zh-CN" altLang="en-US" dirty="0"/>
          </a:p>
        </p:txBody>
      </p:sp>
      <p:sp>
        <p:nvSpPr>
          <p:cNvPr id="23" name="文本框 22"/>
          <p:cNvSpPr txBox="1"/>
          <p:nvPr/>
        </p:nvSpPr>
        <p:spPr>
          <a:xfrm>
            <a:off x="3682319" y="2814778"/>
            <a:ext cx="1735391"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生物多样性</a:t>
            </a:r>
            <a:endParaRPr lang="zh-CN" altLang="en-US" dirty="0"/>
          </a:p>
        </p:txBody>
      </p:sp>
      <p:sp>
        <p:nvSpPr>
          <p:cNvPr id="24" name="文本框 23"/>
          <p:cNvSpPr txBox="1"/>
          <p:nvPr/>
        </p:nvSpPr>
        <p:spPr>
          <a:xfrm>
            <a:off x="7086041" y="3124199"/>
            <a:ext cx="1897419"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取消，撤销</a:t>
            </a:r>
            <a:endParaRPr lang="zh-CN" altLang="en-US" dirty="0"/>
          </a:p>
        </p:txBody>
      </p:sp>
      <p:sp>
        <p:nvSpPr>
          <p:cNvPr id="25" name="文本框 24"/>
          <p:cNvSpPr txBox="1"/>
          <p:nvPr/>
        </p:nvSpPr>
        <p:spPr>
          <a:xfrm>
            <a:off x="3475201" y="3461152"/>
            <a:ext cx="1897419" cy="461665"/>
          </a:xfrm>
          <a:prstGeom prst="rect">
            <a:avLst/>
          </a:prstGeom>
          <a:noFill/>
        </p:spPr>
        <p:txBody>
          <a:bodyPr wrap="square">
            <a:spAutoFit/>
          </a:bodyPr>
          <a:lstStyle/>
          <a:p>
            <a:r>
              <a:rPr kumimoji="0" lang="en-US" altLang="zh-CN"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=qualified </a:t>
            </a:r>
            <a:endParaRPr lang="zh-CN" altLang="en-US" dirty="0"/>
          </a:p>
        </p:txBody>
      </p:sp>
      <p:sp>
        <p:nvSpPr>
          <p:cNvPr id="6" name="文本框 5"/>
          <p:cNvSpPr txBox="1"/>
          <p:nvPr/>
        </p:nvSpPr>
        <p:spPr>
          <a:xfrm>
            <a:off x="613522" y="5254248"/>
            <a:ext cx="1680368"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Tailored for </a:t>
            </a:r>
            <a:endParaRPr lang="zh-CN" altLang="en-US" sz="2000" dirty="0">
              <a:solidFill>
                <a:srgbClr val="FF0000"/>
              </a:solidFill>
            </a:endParaRPr>
          </a:p>
        </p:txBody>
      </p:sp>
      <p:sp>
        <p:nvSpPr>
          <p:cNvPr id="7" name="文本框 6"/>
          <p:cNvSpPr txBox="1"/>
          <p:nvPr/>
        </p:nvSpPr>
        <p:spPr>
          <a:xfrm>
            <a:off x="5614266" y="5228481"/>
            <a:ext cx="2163907"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on a monthly basis </a:t>
            </a:r>
            <a:endParaRPr lang="zh-CN" altLang="en-US" sz="2000" dirty="0">
              <a:solidFill>
                <a:srgbClr val="FF0000"/>
              </a:solidFill>
            </a:endParaRPr>
          </a:p>
        </p:txBody>
      </p:sp>
      <p:sp>
        <p:nvSpPr>
          <p:cNvPr id="8" name="文本框 7"/>
          <p:cNvSpPr txBox="1"/>
          <p:nvPr/>
        </p:nvSpPr>
        <p:spPr>
          <a:xfrm>
            <a:off x="8127465" y="5254248"/>
            <a:ext cx="3067095"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covering a variety of topics</a:t>
            </a:r>
            <a:endParaRPr lang="zh-CN" altLang="en-US" sz="2000" dirty="0">
              <a:solidFill>
                <a:srgbClr val="FF0000"/>
              </a:solidFill>
            </a:endParaRPr>
          </a:p>
        </p:txBody>
      </p:sp>
      <p:sp>
        <p:nvSpPr>
          <p:cNvPr id="22" name="文本框 21"/>
          <p:cNvSpPr txBox="1"/>
          <p:nvPr/>
        </p:nvSpPr>
        <p:spPr>
          <a:xfrm>
            <a:off x="3042710" y="5643846"/>
            <a:ext cx="3712427"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click the  link (here) to register </a:t>
            </a:r>
            <a:endParaRPr lang="zh-CN" altLang="en-US" sz="2000" dirty="0">
              <a:solidFill>
                <a:srgbClr val="FF0000"/>
              </a:solidFill>
            </a:endParaRPr>
          </a:p>
        </p:txBody>
      </p:sp>
      <p:sp>
        <p:nvSpPr>
          <p:cNvPr id="26" name="文本框 25"/>
          <p:cNvSpPr txBox="1"/>
          <p:nvPr/>
        </p:nvSpPr>
        <p:spPr>
          <a:xfrm>
            <a:off x="102443" y="6007990"/>
            <a:ext cx="2819672"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be added to the waitlist</a:t>
            </a:r>
            <a:endParaRPr lang="zh-CN" altLang="en-US" sz="2000" dirty="0">
              <a:solidFill>
                <a:srgbClr val="FF0000"/>
              </a:solidFill>
            </a:endParaRPr>
          </a:p>
        </p:txBody>
      </p:sp>
      <p:sp>
        <p:nvSpPr>
          <p:cNvPr id="27" name="文本框 26"/>
          <p:cNvSpPr txBox="1"/>
          <p:nvPr/>
        </p:nvSpPr>
        <p:spPr>
          <a:xfrm>
            <a:off x="4958501" y="6015156"/>
            <a:ext cx="2819672"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obtain a full refund </a:t>
            </a:r>
            <a:endParaRPr lang="zh-CN" altLang="en-US" sz="2000" dirty="0">
              <a:solidFill>
                <a:srgbClr val="FF0000"/>
              </a:solidFill>
            </a:endParaRPr>
          </a:p>
        </p:txBody>
      </p:sp>
      <p:sp>
        <p:nvSpPr>
          <p:cNvPr id="28" name="文本框 27"/>
          <p:cNvSpPr txBox="1"/>
          <p:nvPr/>
        </p:nvSpPr>
        <p:spPr>
          <a:xfrm>
            <a:off x="8429395" y="6007990"/>
            <a:ext cx="3067095" cy="400110"/>
          </a:xfrm>
          <a:prstGeom prst="rect">
            <a:avLst/>
          </a:prstGeom>
          <a:noFill/>
        </p:spPr>
        <p:txBody>
          <a:bodyPr wrap="square">
            <a:spAutoFit/>
          </a:bodyPr>
          <a:lstStyle/>
          <a:p>
            <a:r>
              <a:rPr lang="en-US" altLang="zh-CN" sz="2000" b="1" i="1" kern="100" dirty="0">
                <a:solidFill>
                  <a:srgbClr val="FF0000"/>
                </a:solidFill>
                <a:latin typeface="Calibri" panose="020F0502020204030204" pitchFamily="34" charset="0"/>
                <a:ea typeface="宋体" panose="02010600030101010101" pitchFamily="2" charset="-122"/>
                <a:cs typeface="Calibri" panose="020F0502020204030204" pitchFamily="34" charset="0"/>
              </a:rPr>
              <a:t>cancel your registration</a:t>
            </a:r>
            <a:endParaRPr lang="zh-CN" altLang="en-US" sz="20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barn(inVertical)">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barn(inVertical)">
                                      <p:cBhvr>
                                        <p:cTn id="57" dur="500"/>
                                        <p:tgtEl>
                                          <p:spTgt spid="1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barn(inVertical)">
                                      <p:cBhvr>
                                        <p:cTn id="62" dur="500"/>
                                        <p:tgtEl>
                                          <p:spTgt spid="20"/>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barn(inVertical)">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barn(inVertical)">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barn(inVertical)">
                                      <p:cBhvr>
                                        <p:cTn id="82" dur="500"/>
                                        <p:tgtEl>
                                          <p:spTgt spid="25"/>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grpId="0" nodeType="clickEffect">
                                  <p:stCondLst>
                                    <p:cond delay="0"/>
                                  </p:stCondLst>
                                  <p:childTnLst>
                                    <p:set>
                                      <p:cBhvr>
                                        <p:cTn id="86" dur="1" fill="hold">
                                          <p:stCondLst>
                                            <p:cond delay="0"/>
                                          </p:stCondLst>
                                        </p:cTn>
                                        <p:tgtEl>
                                          <p:spTgt spid="6"/>
                                        </p:tgtEl>
                                        <p:attrNameLst>
                                          <p:attrName>style.visibility</p:attrName>
                                        </p:attrNameLst>
                                      </p:cBhvr>
                                      <p:to>
                                        <p:strVal val="visible"/>
                                      </p:to>
                                    </p:set>
                                    <p:animEffect transition="in" filter="barn(inVertical)">
                                      <p:cBhvr>
                                        <p:cTn id="87" dur="500"/>
                                        <p:tgtEl>
                                          <p:spTgt spid="6"/>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barn(inVertical)">
                                      <p:cBhvr>
                                        <p:cTn id="92" dur="500"/>
                                        <p:tgtEl>
                                          <p:spTgt spid="7"/>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animEffect transition="in" filter="barn(inVertical)">
                                      <p:cBhvr>
                                        <p:cTn id="97" dur="500"/>
                                        <p:tgtEl>
                                          <p:spTgt spid="8"/>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grpId="0"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barn(inVertical)">
                                      <p:cBhvr>
                                        <p:cTn id="102" dur="500"/>
                                        <p:tgtEl>
                                          <p:spTgt spid="22"/>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grpId="0" nodeType="clickEffect">
                                  <p:stCondLst>
                                    <p:cond delay="0"/>
                                  </p:stCondLst>
                                  <p:childTnLst>
                                    <p:set>
                                      <p:cBhvr>
                                        <p:cTn id="106" dur="1" fill="hold">
                                          <p:stCondLst>
                                            <p:cond delay="0"/>
                                          </p:stCondLst>
                                        </p:cTn>
                                        <p:tgtEl>
                                          <p:spTgt spid="26"/>
                                        </p:tgtEl>
                                        <p:attrNameLst>
                                          <p:attrName>style.visibility</p:attrName>
                                        </p:attrNameLst>
                                      </p:cBhvr>
                                      <p:to>
                                        <p:strVal val="visible"/>
                                      </p:to>
                                    </p:set>
                                    <p:animEffect transition="in" filter="barn(inVertical)">
                                      <p:cBhvr>
                                        <p:cTn id="107" dur="500"/>
                                        <p:tgtEl>
                                          <p:spTgt spid="26"/>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grpId="0" nodeType="clickEffect">
                                  <p:stCondLst>
                                    <p:cond delay="0"/>
                                  </p:stCondLst>
                                  <p:childTnLst>
                                    <p:set>
                                      <p:cBhvr>
                                        <p:cTn id="111" dur="1" fill="hold">
                                          <p:stCondLst>
                                            <p:cond delay="0"/>
                                          </p:stCondLst>
                                        </p:cTn>
                                        <p:tgtEl>
                                          <p:spTgt spid="27"/>
                                        </p:tgtEl>
                                        <p:attrNameLst>
                                          <p:attrName>style.visibility</p:attrName>
                                        </p:attrNameLst>
                                      </p:cBhvr>
                                      <p:to>
                                        <p:strVal val="visible"/>
                                      </p:to>
                                    </p:set>
                                    <p:animEffect transition="in" filter="barn(inVertical)">
                                      <p:cBhvr>
                                        <p:cTn id="112" dur="500"/>
                                        <p:tgtEl>
                                          <p:spTgt spid="27"/>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grpId="0" nodeType="clickEffect">
                                  <p:stCondLst>
                                    <p:cond delay="0"/>
                                  </p:stCondLst>
                                  <p:childTnLst>
                                    <p:set>
                                      <p:cBhvr>
                                        <p:cTn id="116" dur="1" fill="hold">
                                          <p:stCondLst>
                                            <p:cond delay="0"/>
                                          </p:stCondLst>
                                        </p:cTn>
                                        <p:tgtEl>
                                          <p:spTgt spid="28"/>
                                        </p:tgtEl>
                                        <p:attrNameLst>
                                          <p:attrName>style.visibility</p:attrName>
                                        </p:attrNameLst>
                                      </p:cBhvr>
                                      <p:to>
                                        <p:strVal val="visible"/>
                                      </p:to>
                                    </p:set>
                                    <p:animEffect transition="in" filter="barn(inVertical)">
                                      <p:cBhvr>
                                        <p:cTn id="1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18" grpId="0"/>
      <p:bldP spid="19" grpId="0"/>
      <p:bldP spid="20" grpId="0"/>
      <p:bldP spid="21" grpId="0"/>
      <p:bldP spid="23" grpId="0"/>
      <p:bldP spid="24" grpId="0"/>
      <p:bldP spid="25" grpId="0"/>
      <p:bldP spid="6" grpId="0"/>
      <p:bldP spid="7" grpId="0"/>
      <p:bldP spid="8" grpId="0"/>
      <p:bldP spid="22" grpId="0"/>
      <p:bldP spid="26" grpId="0"/>
      <p:bldP spid="27"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GrpSpPr/>
          <p:nvPr/>
        </p:nvGrpSpPr>
        <p:grpSpPr>
          <a:xfrm>
            <a:off x="0" y="0"/>
            <a:ext cx="1992086" cy="660826"/>
            <a:chOff x="1376937" y="5448611"/>
            <a:chExt cx="1508760" cy="660826"/>
          </a:xfrm>
        </p:grpSpPr>
        <p:sp>
          <p:nvSpPr>
            <p:cNvPr id="3" name="矩形 2"/>
            <p:cNvSpPr/>
            <p:nvPr/>
          </p:nvSpPr>
          <p:spPr>
            <a:xfrm>
              <a:off x="1376937" y="5448611"/>
              <a:ext cx="1508760" cy="398322"/>
            </a:xfrm>
            <a:prstGeom prst="rect">
              <a:avLst/>
            </a:prstGeom>
            <a:solidFill>
              <a:srgbClr val="334857"/>
            </a:solidFill>
            <a:ln w="47625">
              <a:solidFill>
                <a:srgbClr val="3348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sp>
          <p:nvSpPr>
            <p:cNvPr id="4" name="文本框 3"/>
            <p:cNvSpPr txBox="1"/>
            <p:nvPr/>
          </p:nvSpPr>
          <p:spPr>
            <a:xfrm>
              <a:off x="1376937" y="5463106"/>
              <a:ext cx="1508760" cy="646331"/>
            </a:xfrm>
            <a:prstGeom prst="rect">
              <a:avLst/>
            </a:prstGeom>
            <a:noFill/>
          </p:spPr>
          <p:txBody>
            <a:bodyPr vert="horz"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rPr>
                <a:t>文本</a:t>
              </a:r>
              <a:r>
                <a:rPr lang="zh-CN" altLang="en-US" b="1" dirty="0">
                  <a:solidFill>
                    <a:prstClr val="white"/>
                  </a:solidFill>
                  <a:latin typeface="Arial" panose="020B0604020202020204" pitchFamily="34" charset="0"/>
                  <a:ea typeface="叶根友古刻体" panose="03000509000000000000" charset="-122"/>
                  <a:sym typeface="Arial" panose="020B0604020202020204" pitchFamily="34" charset="0"/>
                </a:rPr>
                <a:t>词汇学习</a:t>
              </a:r>
              <a:endParaRPr kumimoji="0" lang="zh-CN" altLang="en-US" sz="1800" b="1" i="0" u="none" strike="noStrike" kern="1200" cap="none" spc="0" normalizeH="0" baseline="0" noProof="0" dirty="0">
                <a:ln>
                  <a:noFill/>
                </a:ln>
                <a:solidFill>
                  <a:prstClr val="white"/>
                </a:solidFill>
                <a:effectLst/>
                <a:uLnTx/>
                <a:uFillTx/>
                <a:latin typeface="Arial" panose="020B0604020202020204" pitchFamily="34" charset="0"/>
                <a:ea typeface="叶根友古刻体" panose="03000509000000000000" charset="-122"/>
                <a:cs typeface="+mn-cs"/>
                <a:sym typeface="Arial" panose="020B0604020202020204" pitchFamily="34" charset="0"/>
              </a:endParaRPr>
            </a:p>
          </p:txBody>
        </p:sp>
      </p:grpSp>
      <p:sp>
        <p:nvSpPr>
          <p:cNvPr id="5" name="文本框 4"/>
          <p:cNvSpPr txBox="1"/>
          <p:nvPr/>
        </p:nvSpPr>
        <p:spPr>
          <a:xfrm>
            <a:off x="0" y="482369"/>
            <a:ext cx="11980928" cy="5940088"/>
          </a:xfrm>
          <a:prstGeom prst="rect">
            <a:avLst/>
          </a:prstGeom>
          <a:noFill/>
        </p:spPr>
        <p:txBody>
          <a:bodyPr wrap="square">
            <a:spAutoFit/>
          </a:bodyPr>
          <a:lstStyle/>
          <a:p>
            <a:pPr marL="342900" indent="-342900">
              <a:buFont typeface="Wingdings" panose="05000000000000000000" pitchFamily="2" charset="2"/>
              <a:buChar char="n"/>
            </a:pPr>
            <a:r>
              <a:rPr lang="zh-CN" altLang="en-US" sz="2400" b="1" kern="100" dirty="0">
                <a:highlight>
                  <a:srgbClr val="FFFF00"/>
                </a:highlight>
                <a:latin typeface="Calibri" panose="020F0502020204030204" pitchFamily="34" charset="0"/>
                <a:ea typeface="宋体" panose="02010600030101010101" pitchFamily="2" charset="-122"/>
                <a:cs typeface="Calibri" panose="020F0502020204030204" pitchFamily="34" charset="0"/>
              </a:rPr>
              <a:t>一词多译</a:t>
            </a:r>
            <a:endParaRPr lang="en-US" altLang="zh-CN" sz="2400" b="1" kern="100" dirty="0">
              <a:highlight>
                <a:srgbClr val="FFFF00"/>
              </a:highlight>
              <a:latin typeface="Calibri" panose="020F0502020204030204" pitchFamily="34" charset="0"/>
              <a:ea typeface="宋体" panose="02010600030101010101" pitchFamily="2" charset="-122"/>
              <a:cs typeface="Calibri" panose="020F0502020204030204" pitchFamily="34" charset="0"/>
            </a:endParaRPr>
          </a:p>
          <a:p>
            <a:pPr marL="342900" indent="-342900">
              <a:buAutoNum type="arabicPeriod"/>
            </a:pPr>
            <a:r>
              <a:rPr lang="en-US" altLang="zh-CN" sz="2400" b="1" i="1" kern="100" dirty="0">
                <a:latin typeface="Calibri" panose="020F0502020204030204" pitchFamily="34" charset="0"/>
                <a:ea typeface="宋体" panose="02010600030101010101" pitchFamily="2" charset="-122"/>
                <a:cs typeface="Calibri" panose="020F0502020204030204" pitchFamily="34" charset="0"/>
              </a:rPr>
              <a:t>During the school year, Science Alliance High School </a:t>
            </a:r>
            <a:r>
              <a:rPr lang="en-US" altLang="zh-CN" sz="2400" b="1" i="1" u="sng" kern="100" dirty="0">
                <a:solidFill>
                  <a:srgbClr val="FF0000"/>
                </a:solidFill>
                <a:latin typeface="Calibri" panose="020F0502020204030204" pitchFamily="34" charset="0"/>
                <a:ea typeface="宋体" panose="02010600030101010101" pitchFamily="2" charset="-122"/>
                <a:cs typeface="Calibri" panose="020F0502020204030204" pitchFamily="34" charset="0"/>
              </a:rPr>
              <a:t>runs</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three sessions.</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He has no idea how to </a:t>
            </a:r>
            <a:r>
              <a:rPr lang="en-US" altLang="zh-CN" sz="2200" b="1" i="1" kern="100" dirty="0">
                <a:highlight>
                  <a:srgbClr val="00FF00"/>
                </a:highlight>
                <a:latin typeface="Calibri" panose="020F0502020204030204" pitchFamily="34" charset="0"/>
                <a:cs typeface="Calibri" panose="020F0502020204030204" pitchFamily="34" charset="0"/>
              </a:rPr>
              <a:t>run</a:t>
            </a:r>
            <a:r>
              <a:rPr lang="en-US" altLang="zh-CN" sz="2200" b="1" i="1" kern="100" dirty="0">
                <a:latin typeface="Calibri" panose="020F0502020204030204" pitchFamily="34" charset="0"/>
                <a:cs typeface="Calibri" panose="020F0502020204030204" pitchFamily="34" charset="0"/>
              </a:rPr>
              <a:t> a business.</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Stop trying to </a:t>
            </a:r>
            <a:r>
              <a:rPr lang="en-US" altLang="zh-CN" sz="2200" b="1" i="1" kern="100" dirty="0">
                <a:highlight>
                  <a:srgbClr val="00FF00"/>
                </a:highlight>
                <a:latin typeface="Calibri" panose="020F0502020204030204" pitchFamily="34" charset="0"/>
                <a:cs typeface="Calibri" panose="020F0502020204030204" pitchFamily="34" charset="0"/>
              </a:rPr>
              <a:t>run</a:t>
            </a:r>
            <a:r>
              <a:rPr lang="en-US" altLang="zh-CN" sz="2200" b="1" i="1" kern="100" dirty="0">
                <a:latin typeface="Calibri" panose="020F0502020204030204" pitchFamily="34" charset="0"/>
                <a:cs typeface="Calibri" panose="020F0502020204030204" pitchFamily="34" charset="0"/>
              </a:rPr>
              <a:t> my life for me.</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Her life had always </a:t>
            </a:r>
            <a:r>
              <a:rPr lang="en-US" altLang="zh-CN" sz="2200" b="1" i="1" kern="100" dirty="0">
                <a:highlight>
                  <a:srgbClr val="00FF00"/>
                </a:highlight>
                <a:latin typeface="Calibri" panose="020F0502020204030204" pitchFamily="34" charset="0"/>
                <a:cs typeface="Calibri" panose="020F0502020204030204" pitchFamily="34" charset="0"/>
              </a:rPr>
              <a:t>run</a:t>
            </a:r>
            <a:r>
              <a:rPr lang="en-US" altLang="zh-CN" sz="2200" b="1" i="1" kern="100" dirty="0">
                <a:latin typeface="Calibri" panose="020F0502020204030204" pitchFamily="34" charset="0"/>
                <a:cs typeface="Calibri" panose="020F0502020204030204" pitchFamily="34" charset="0"/>
              </a:rPr>
              <a:t> smoothly before.</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Shall I </a:t>
            </a:r>
            <a:r>
              <a:rPr lang="en-US" altLang="zh-CN" sz="2200" b="1" i="1" kern="100" dirty="0">
                <a:highlight>
                  <a:srgbClr val="00FF00"/>
                </a:highlight>
                <a:latin typeface="Calibri" panose="020F0502020204030204" pitchFamily="34" charset="0"/>
                <a:cs typeface="Calibri" panose="020F0502020204030204" pitchFamily="34" charset="0"/>
              </a:rPr>
              <a:t>run</a:t>
            </a:r>
            <a:r>
              <a:rPr lang="en-US" altLang="zh-CN" sz="2200" b="1" i="1" kern="100" dirty="0">
                <a:latin typeface="Calibri" panose="020F0502020204030204" pitchFamily="34" charset="0"/>
                <a:cs typeface="Calibri" panose="020F0502020204030204" pitchFamily="34" charset="0"/>
              </a:rPr>
              <a:t> you home?</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She </a:t>
            </a:r>
            <a:r>
              <a:rPr lang="en-US" altLang="zh-CN" sz="2200" b="1" i="1" kern="100" dirty="0">
                <a:highlight>
                  <a:srgbClr val="00FF00"/>
                </a:highlight>
                <a:latin typeface="Calibri" panose="020F0502020204030204" pitchFamily="34" charset="0"/>
                <a:cs typeface="Calibri" panose="020F0502020204030204" pitchFamily="34" charset="0"/>
              </a:rPr>
              <a:t>ran</a:t>
            </a:r>
            <a:r>
              <a:rPr lang="en-US" altLang="zh-CN" sz="2200" b="1" i="1" kern="100" dirty="0">
                <a:latin typeface="Calibri" panose="020F0502020204030204" pitchFamily="34" charset="0"/>
                <a:cs typeface="Calibri" panose="020F0502020204030204" pitchFamily="34" charset="0"/>
              </a:rPr>
              <a:t> her fingers nervously through her hair.</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I </a:t>
            </a:r>
            <a:r>
              <a:rPr lang="en-US" altLang="zh-CN" sz="2200" b="1" i="1" kern="100" dirty="0">
                <a:highlight>
                  <a:srgbClr val="00FF00"/>
                </a:highlight>
                <a:latin typeface="Calibri" panose="020F0502020204030204" pitchFamily="34" charset="0"/>
                <a:cs typeface="Calibri" panose="020F0502020204030204" pitchFamily="34" charset="0"/>
              </a:rPr>
              <a:t>ran</a:t>
            </a:r>
            <a:r>
              <a:rPr lang="en-US" altLang="zh-CN" sz="2200" b="1" i="1" kern="100" dirty="0">
                <a:latin typeface="Calibri" panose="020F0502020204030204" pitchFamily="34" charset="0"/>
                <a:cs typeface="Calibri" panose="020F0502020204030204" pitchFamily="34" charset="0"/>
              </a:rPr>
              <a:t> my eyes over the page.</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Her last musical </a:t>
            </a:r>
            <a:r>
              <a:rPr lang="en-US" altLang="zh-CN" sz="2200" b="1" i="1" kern="100" dirty="0">
                <a:highlight>
                  <a:srgbClr val="00FF00"/>
                </a:highlight>
                <a:latin typeface="Calibri" panose="020F0502020204030204" pitchFamily="34" charset="0"/>
                <a:cs typeface="Calibri" panose="020F0502020204030204" pitchFamily="34" charset="0"/>
              </a:rPr>
              <a:t>ran</a:t>
            </a:r>
            <a:r>
              <a:rPr lang="en-US" altLang="zh-CN" sz="2200" b="1" i="1" kern="100" dirty="0">
                <a:latin typeface="Calibri" panose="020F0502020204030204" pitchFamily="34" charset="0"/>
                <a:cs typeface="Calibri" panose="020F0502020204030204" pitchFamily="34" charset="0"/>
              </a:rPr>
              <a:t> for six months on Broadway.</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His face was </a:t>
            </a:r>
            <a:r>
              <a:rPr lang="en-US" altLang="zh-CN" sz="2200" b="1" i="1" kern="100" dirty="0">
                <a:highlight>
                  <a:srgbClr val="00FF00"/>
                </a:highlight>
                <a:latin typeface="Calibri" panose="020F0502020204030204" pitchFamily="34" charset="0"/>
                <a:cs typeface="Calibri" panose="020F0502020204030204" pitchFamily="34" charset="0"/>
              </a:rPr>
              <a:t>running</a:t>
            </a:r>
            <a:r>
              <a:rPr lang="en-US" altLang="zh-CN" sz="2200" b="1" i="1" kern="100" dirty="0">
                <a:latin typeface="Calibri" panose="020F0502020204030204" pitchFamily="34" charset="0"/>
                <a:cs typeface="Calibri" panose="020F0502020204030204" pitchFamily="34" charset="0"/>
              </a:rPr>
              <a:t> with sweat.</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ea typeface="宋体" panose="02010600030101010101" pitchFamily="2" charset="-122"/>
                <a:cs typeface="Calibri" panose="020F0502020204030204" pitchFamily="34" charset="0"/>
              </a:rPr>
              <a:t>The trail </a:t>
            </a:r>
            <a:r>
              <a:rPr lang="en-US" altLang="zh-CN" sz="2200" b="1" i="1" kern="100" dirty="0">
                <a:highlight>
                  <a:srgbClr val="00FF00"/>
                </a:highlight>
                <a:latin typeface="Calibri" panose="020F0502020204030204" pitchFamily="34" charset="0"/>
                <a:cs typeface="Calibri" panose="020F0502020204030204" pitchFamily="34" charset="0"/>
              </a:rPr>
              <a:t>ran</a:t>
            </a:r>
            <a:r>
              <a:rPr lang="en-US" altLang="zh-CN" sz="2200" b="1" i="1" kern="100" dirty="0">
                <a:latin typeface="Calibri" panose="020F0502020204030204" pitchFamily="34" charset="0"/>
                <a:cs typeface="Calibri" panose="020F0502020204030204" pitchFamily="34" charset="0"/>
              </a:rPr>
              <a:t> through the woods.</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altLang="zh-CN" sz="2200" b="1" i="1" kern="100" dirty="0">
              <a:latin typeface="Calibri" panose="020F0502020204030204" pitchFamily="34" charset="0"/>
              <a:cs typeface="Calibri" panose="020F0502020204030204" pitchFamily="34" charset="0"/>
            </a:endParaRPr>
          </a:p>
          <a:p>
            <a:r>
              <a:rPr lang="en-US" altLang="zh-CN" sz="2400" b="1" i="1" kern="100" dirty="0">
                <a:latin typeface="Calibri" panose="020F0502020204030204" pitchFamily="34" charset="0"/>
                <a:ea typeface="宋体" panose="02010600030101010101" pitchFamily="2" charset="-122"/>
                <a:cs typeface="Calibri" panose="020F0502020204030204" pitchFamily="34" charset="0"/>
              </a:rPr>
              <a:t>2. Scientists have </a:t>
            </a:r>
            <a:r>
              <a:rPr lang="en-US" altLang="zh-CN" sz="2400" b="1" i="1" u="sng" kern="100" dirty="0">
                <a:solidFill>
                  <a:srgbClr val="FF0000"/>
                </a:solidFill>
                <a:latin typeface="Calibri" panose="020F0502020204030204" pitchFamily="34" charset="0"/>
                <a:ea typeface="宋体" panose="02010600030101010101" pitchFamily="2" charset="-122"/>
                <a:cs typeface="Calibri" panose="020F0502020204030204" pitchFamily="34" charset="0"/>
              </a:rPr>
              <a:t>contributed</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research and specimens </a:t>
            </a:r>
            <a:r>
              <a:rPr lang="en-US" altLang="zh-CN" sz="2400" b="1" i="1" u="sng" kern="100" dirty="0">
                <a:solidFill>
                  <a:srgbClr val="FF0000"/>
                </a:solidFill>
                <a:latin typeface="Calibri" panose="020F0502020204030204" pitchFamily="34" charset="0"/>
                <a:ea typeface="宋体" panose="02010600030101010101" pitchFamily="2" charset="-122"/>
                <a:cs typeface="Calibri" panose="020F0502020204030204" pitchFamily="34" charset="0"/>
              </a:rPr>
              <a:t>to</a:t>
            </a:r>
            <a:r>
              <a:rPr lang="en-US" altLang="zh-CN" sz="2400" b="1" i="1" kern="100" dirty="0">
                <a:latin typeface="Calibri" panose="020F0502020204030204" pitchFamily="34" charset="0"/>
                <a:ea typeface="宋体" panose="02010600030101010101" pitchFamily="2" charset="-122"/>
                <a:cs typeface="Calibri" panose="020F0502020204030204" pitchFamily="34" charset="0"/>
              </a:rPr>
              <a:t> the Insectarium.</a:t>
            </a:r>
            <a:endParaRPr lang="en-US" altLang="zh-CN" sz="2400" b="1" i="1" kern="100" dirty="0">
              <a:latin typeface="Calibri" panose="020F0502020204030204" pitchFamily="34" charset="0"/>
              <a:ea typeface="宋体" panose="02010600030101010101" pitchFamily="2" charset="-122"/>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Would you like to </a:t>
            </a:r>
            <a:r>
              <a:rPr lang="en-US" altLang="zh-CN" sz="2200" b="1" i="1" kern="100" dirty="0">
                <a:highlight>
                  <a:srgbClr val="00FF00"/>
                </a:highlight>
                <a:latin typeface="Calibri" panose="020F0502020204030204" pitchFamily="34" charset="0"/>
                <a:cs typeface="Calibri" panose="020F0502020204030204" pitchFamily="34" charset="0"/>
              </a:rPr>
              <a:t>contribute to </a:t>
            </a:r>
            <a:r>
              <a:rPr lang="en-US" altLang="zh-CN" sz="2200" b="1" i="1" kern="100" dirty="0">
                <a:latin typeface="Calibri" panose="020F0502020204030204" pitchFamily="34" charset="0"/>
                <a:cs typeface="Calibri" panose="020F0502020204030204" pitchFamily="34" charset="0"/>
              </a:rPr>
              <a:t>our fund-raising event?</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I can do some work that will </a:t>
            </a:r>
            <a:r>
              <a:rPr lang="en-US" altLang="zh-CN" sz="2200" b="1" i="1" kern="100" dirty="0">
                <a:highlight>
                  <a:srgbClr val="00FF00"/>
                </a:highlight>
                <a:latin typeface="Calibri" panose="020F0502020204030204" pitchFamily="34" charset="0"/>
                <a:cs typeface="Calibri" panose="020F0502020204030204" pitchFamily="34" charset="0"/>
              </a:rPr>
              <a:t>contribute to </a:t>
            </a:r>
            <a:r>
              <a:rPr lang="en-US" altLang="zh-CN" sz="2200" b="1" i="1" kern="100" dirty="0">
                <a:latin typeface="Calibri" panose="020F0502020204030204" pitchFamily="34" charset="0"/>
                <a:cs typeface="Calibri" panose="020F0502020204030204" pitchFamily="34" charset="0"/>
              </a:rPr>
              <a:t>international cooperation and understanding.</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We hope everyone will </a:t>
            </a:r>
            <a:r>
              <a:rPr lang="en-US" altLang="zh-CN" sz="2200" b="1" i="1" kern="100" dirty="0">
                <a:highlight>
                  <a:srgbClr val="00FF00"/>
                </a:highlight>
                <a:latin typeface="Calibri" panose="020F0502020204030204" pitchFamily="34" charset="0"/>
                <a:cs typeface="Calibri" panose="020F0502020204030204" pitchFamily="34" charset="0"/>
              </a:rPr>
              <a:t>contribute to </a:t>
            </a:r>
            <a:r>
              <a:rPr lang="en-US" altLang="zh-CN" sz="2200" b="1" i="1" kern="100" dirty="0">
                <a:latin typeface="Calibri" panose="020F0502020204030204" pitchFamily="34" charset="0"/>
                <a:cs typeface="Calibri" panose="020F0502020204030204" pitchFamily="34" charset="0"/>
              </a:rPr>
              <a:t>the discussion.</a:t>
            </a:r>
            <a:endParaRPr lang="en-US" altLang="zh-CN" sz="2200" b="1" i="1" kern="1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altLang="zh-CN" sz="2200" b="1" i="1" kern="100" dirty="0">
                <a:latin typeface="Calibri" panose="020F0502020204030204" pitchFamily="34" charset="0"/>
                <a:cs typeface="Calibri" panose="020F0502020204030204" pitchFamily="34" charset="0"/>
              </a:rPr>
              <a:t>I believe that each of us can </a:t>
            </a:r>
            <a:r>
              <a:rPr lang="en-US" altLang="zh-CN" sz="2200" b="1" i="1" kern="100" dirty="0">
                <a:highlight>
                  <a:srgbClr val="00FF00"/>
                </a:highlight>
                <a:latin typeface="Calibri" panose="020F0502020204030204" pitchFamily="34" charset="0"/>
                <a:cs typeface="Calibri" panose="020F0502020204030204" pitchFamily="34" charset="0"/>
              </a:rPr>
              <a:t>contribute to </a:t>
            </a:r>
            <a:r>
              <a:rPr lang="en-US" altLang="zh-CN" sz="2200" b="1" i="1" kern="100" dirty="0">
                <a:latin typeface="Calibri" panose="020F0502020204030204" pitchFamily="34" charset="0"/>
                <a:cs typeface="Calibri" panose="020F0502020204030204" pitchFamily="34" charset="0"/>
              </a:rPr>
              <a:t>the future of the world.</a:t>
            </a:r>
            <a:endParaRPr lang="en-US" altLang="zh-CN" sz="2200" b="1" i="1" kern="100" dirty="0">
              <a:latin typeface="Calibri" panose="020F0502020204030204" pitchFamily="34" charset="0"/>
              <a:ea typeface="宋体" panose="02010600030101010101" pitchFamily="2" charset="-122"/>
              <a:cs typeface="Calibri" panose="020F0502020204030204" pitchFamily="34" charset="0"/>
            </a:endParaRPr>
          </a:p>
        </p:txBody>
      </p:sp>
      <p:sp>
        <p:nvSpPr>
          <p:cNvPr id="6" name="文本框 5"/>
          <p:cNvSpPr txBox="1"/>
          <p:nvPr/>
        </p:nvSpPr>
        <p:spPr>
          <a:xfrm>
            <a:off x="9444938" y="850566"/>
            <a:ext cx="1992086" cy="461665"/>
          </a:xfrm>
          <a:prstGeom prst="rect">
            <a:avLst/>
          </a:prstGeom>
          <a:noFill/>
        </p:spPr>
        <p:txBody>
          <a:bodyPr wrap="square">
            <a:spAutoFit/>
          </a:bodyPr>
          <a:lstStyle/>
          <a:p>
            <a:r>
              <a:rPr lang="zh-CN" altLang="en-US" sz="2400" b="1" dirty="0">
                <a:solidFill>
                  <a:srgbClr val="FF0000"/>
                </a:solidFill>
              </a:rPr>
              <a:t>提供，开设</a:t>
            </a:r>
            <a:endParaRPr lang="zh-CN" altLang="en-US" dirty="0"/>
          </a:p>
        </p:txBody>
      </p:sp>
      <p:sp>
        <p:nvSpPr>
          <p:cNvPr id="7" name="文本框 6"/>
          <p:cNvSpPr txBox="1"/>
          <p:nvPr/>
        </p:nvSpPr>
        <p:spPr>
          <a:xfrm>
            <a:off x="4818788" y="1191041"/>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管理，经营</a:t>
            </a:r>
            <a:endParaRPr lang="zh-CN" altLang="en-US" dirty="0"/>
          </a:p>
        </p:txBody>
      </p:sp>
      <p:sp>
        <p:nvSpPr>
          <p:cNvPr id="8" name="文本框 7"/>
          <p:cNvSpPr txBox="1"/>
          <p:nvPr/>
        </p:nvSpPr>
        <p:spPr>
          <a:xfrm>
            <a:off x="4440318" y="1563350"/>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操纵</a:t>
            </a:r>
            <a:r>
              <a:rPr lang="zh-CN" altLang="en-US" sz="2400" b="1" dirty="0">
                <a:solidFill>
                  <a:srgbClr val="FF0000"/>
                </a:solidFill>
                <a:latin typeface="Calibri" panose="020F0502020204030204"/>
                <a:ea typeface="宋体" panose="02010600030101010101" pitchFamily="2" charset="-122"/>
              </a:rPr>
              <a:t>、控制</a:t>
            </a:r>
            <a:endParaRPr lang="zh-CN" altLang="en-US" dirty="0"/>
          </a:p>
        </p:txBody>
      </p:sp>
      <p:sp>
        <p:nvSpPr>
          <p:cNvPr id="10" name="文本框 9"/>
          <p:cNvSpPr txBox="1"/>
          <p:nvPr/>
        </p:nvSpPr>
        <p:spPr>
          <a:xfrm>
            <a:off x="5172821" y="1918551"/>
            <a:ext cx="1992086" cy="461665"/>
          </a:xfrm>
          <a:prstGeom prst="rect">
            <a:avLst/>
          </a:prstGeom>
          <a:noFill/>
        </p:spPr>
        <p:txBody>
          <a:bodyPr wrap="square">
            <a:spAutoFit/>
          </a:bodyPr>
          <a:lstStyle/>
          <a:p>
            <a:r>
              <a:rPr lang="zh-CN" altLang="en-US" sz="2400" b="1" dirty="0">
                <a:solidFill>
                  <a:srgbClr val="FF0000"/>
                </a:solidFill>
              </a:rPr>
              <a:t>运转，运行</a:t>
            </a:r>
            <a:endParaRPr lang="zh-CN" altLang="en-US" dirty="0"/>
          </a:p>
        </p:txBody>
      </p:sp>
      <p:sp>
        <p:nvSpPr>
          <p:cNvPr id="11" name="文本框 10"/>
          <p:cNvSpPr txBox="1"/>
          <p:nvPr/>
        </p:nvSpPr>
        <p:spPr>
          <a:xfrm>
            <a:off x="3444275" y="2233430"/>
            <a:ext cx="1992086" cy="461665"/>
          </a:xfrm>
          <a:prstGeom prst="rect">
            <a:avLst/>
          </a:prstGeom>
          <a:noFill/>
        </p:spPr>
        <p:txBody>
          <a:bodyPr wrap="square">
            <a:spAutoFit/>
          </a:bodyPr>
          <a:lstStyle/>
          <a:p>
            <a:r>
              <a:rPr lang="zh-CN" altLang="en-US" sz="2400" b="1" dirty="0">
                <a:solidFill>
                  <a:srgbClr val="FF0000"/>
                </a:solidFill>
              </a:rPr>
              <a:t>开车送某人</a:t>
            </a:r>
            <a:endParaRPr lang="zh-CN" altLang="en-US" dirty="0"/>
          </a:p>
        </p:txBody>
      </p:sp>
      <p:sp>
        <p:nvSpPr>
          <p:cNvPr id="12" name="文本框 11"/>
          <p:cNvSpPr txBox="1"/>
          <p:nvPr/>
        </p:nvSpPr>
        <p:spPr>
          <a:xfrm>
            <a:off x="5759598" y="2531658"/>
            <a:ext cx="2253692" cy="461665"/>
          </a:xfrm>
          <a:prstGeom prst="rect">
            <a:avLst/>
          </a:prstGeom>
          <a:noFill/>
        </p:spPr>
        <p:txBody>
          <a:bodyPr wrap="square">
            <a:spAutoFit/>
          </a:bodyPr>
          <a:lstStyle/>
          <a:p>
            <a:r>
              <a:rPr lang="zh-CN" altLang="en-US" sz="2400" b="1" dirty="0">
                <a:solidFill>
                  <a:srgbClr val="FF0000"/>
                </a:solidFill>
              </a:rPr>
              <a:t>用手指摩挲着</a:t>
            </a:r>
            <a:endParaRPr lang="zh-CN" altLang="en-US" dirty="0"/>
          </a:p>
        </p:txBody>
      </p:sp>
      <p:sp>
        <p:nvSpPr>
          <p:cNvPr id="13" name="文本框 12"/>
          <p:cNvSpPr txBox="1"/>
          <p:nvPr/>
        </p:nvSpPr>
        <p:spPr>
          <a:xfrm>
            <a:off x="3767512" y="2913932"/>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匆匆看一眼</a:t>
            </a:r>
            <a:endParaRPr lang="zh-CN" altLang="en-US" dirty="0"/>
          </a:p>
        </p:txBody>
      </p:sp>
      <p:sp>
        <p:nvSpPr>
          <p:cNvPr id="14" name="文本框 13"/>
          <p:cNvSpPr txBox="1"/>
          <p:nvPr/>
        </p:nvSpPr>
        <p:spPr>
          <a:xfrm>
            <a:off x="6168864" y="3177668"/>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持续</a:t>
            </a:r>
            <a:endParaRPr lang="zh-CN" altLang="en-US" dirty="0"/>
          </a:p>
        </p:txBody>
      </p:sp>
      <p:sp>
        <p:nvSpPr>
          <p:cNvPr id="15" name="文本框 14"/>
          <p:cNvSpPr txBox="1"/>
          <p:nvPr/>
        </p:nvSpPr>
        <p:spPr>
          <a:xfrm>
            <a:off x="4305651" y="3594434"/>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流动</a:t>
            </a:r>
            <a:endParaRPr lang="zh-CN" altLang="en-US" dirty="0"/>
          </a:p>
        </p:txBody>
      </p:sp>
      <p:sp>
        <p:nvSpPr>
          <p:cNvPr id="16" name="文本框 15"/>
          <p:cNvSpPr txBox="1"/>
          <p:nvPr/>
        </p:nvSpPr>
        <p:spPr>
          <a:xfrm>
            <a:off x="6886444" y="4858412"/>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捐赠</a:t>
            </a:r>
            <a:endParaRPr lang="zh-CN" altLang="en-US" dirty="0"/>
          </a:p>
        </p:txBody>
      </p:sp>
      <p:sp>
        <p:nvSpPr>
          <p:cNvPr id="17" name="文本框 16"/>
          <p:cNvSpPr txBox="1"/>
          <p:nvPr/>
        </p:nvSpPr>
        <p:spPr>
          <a:xfrm>
            <a:off x="4305651" y="3967840"/>
            <a:ext cx="1992086" cy="461665"/>
          </a:xfrm>
          <a:prstGeom prst="rect">
            <a:avLst/>
          </a:prstGeom>
          <a:noFill/>
        </p:spPr>
        <p:txBody>
          <a:bodyPr wrap="square">
            <a:spAutoFit/>
          </a:bodyPr>
          <a:lstStyle/>
          <a:p>
            <a:r>
              <a:rPr lang="zh-CN" altLang="en-US" sz="2400" b="1" dirty="0">
                <a:solidFill>
                  <a:srgbClr val="FF0000"/>
                </a:solidFill>
                <a:latin typeface="Calibri" panose="020F0502020204030204"/>
                <a:ea typeface="宋体" panose="02010600030101010101" pitchFamily="2" charset="-122"/>
              </a:rPr>
              <a:t>延伸</a:t>
            </a:r>
            <a:endParaRPr lang="zh-CN" altLang="en-US" dirty="0"/>
          </a:p>
        </p:txBody>
      </p:sp>
      <p:sp>
        <p:nvSpPr>
          <p:cNvPr id="18" name="文本框 17"/>
          <p:cNvSpPr txBox="1"/>
          <p:nvPr/>
        </p:nvSpPr>
        <p:spPr>
          <a:xfrm>
            <a:off x="10647458" y="5314936"/>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有助于</a:t>
            </a:r>
            <a:endParaRPr lang="zh-CN" altLang="en-US" dirty="0"/>
          </a:p>
        </p:txBody>
      </p:sp>
      <p:sp>
        <p:nvSpPr>
          <p:cNvPr id="19" name="文本框 18"/>
          <p:cNvSpPr txBox="1"/>
          <p:nvPr/>
        </p:nvSpPr>
        <p:spPr>
          <a:xfrm>
            <a:off x="6432404" y="5593135"/>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参与</a:t>
            </a:r>
            <a:endParaRPr lang="zh-CN" altLang="en-US" dirty="0"/>
          </a:p>
        </p:txBody>
      </p:sp>
      <p:sp>
        <p:nvSpPr>
          <p:cNvPr id="20" name="文本框 19"/>
          <p:cNvSpPr txBox="1"/>
          <p:nvPr/>
        </p:nvSpPr>
        <p:spPr>
          <a:xfrm>
            <a:off x="8013290" y="5938343"/>
            <a:ext cx="1992086" cy="461665"/>
          </a:xfrm>
          <a:prstGeom prst="rect">
            <a:avLst/>
          </a:prstGeom>
          <a:noFill/>
        </p:spPr>
        <p:txBody>
          <a:bodyPr wrap="square">
            <a:spAutoFit/>
          </a:bodyPr>
          <a:lstStyle/>
          <a:p>
            <a:r>
              <a:rPr kumimoji="0" lang="zh-CN" altLang="en-US" sz="2400" b="1" i="0" u="none" strike="noStrike" kern="1200" cap="none" spc="0" normalizeH="0" baseline="0" noProof="0" dirty="0">
                <a:ln>
                  <a:noFill/>
                </a:ln>
                <a:solidFill>
                  <a:srgbClr val="FF0000"/>
                </a:solidFill>
                <a:effectLst/>
                <a:uLnTx/>
                <a:uFillTx/>
                <a:latin typeface="Calibri" panose="020F0502020204030204"/>
                <a:ea typeface="宋体" panose="02010600030101010101" pitchFamily="2" charset="-122"/>
                <a:cs typeface="+mn-cs"/>
              </a:rPr>
              <a:t>做贡献</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in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barn(inVertical)">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barn(inVertical)">
                                      <p:cBhvr>
                                        <p:cTn id="7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11" grpId="0"/>
      <p:bldP spid="12" grpId="0"/>
      <p:bldP spid="13" grpId="0"/>
      <p:bldP spid="14" grpId="0"/>
      <p:bldP spid="15" grpId="0"/>
      <p:bldP spid="16" grpId="0"/>
      <p:bldP spid="17"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6572848" y="-1"/>
            <a:ext cx="5619151" cy="6858001"/>
          </a:xfrm>
          <a:prstGeom prst="rect">
            <a:avLst/>
          </a:prstGeom>
        </p:spPr>
      </p:pic>
      <p:sp>
        <p:nvSpPr>
          <p:cNvPr id="16" name="矩形 15"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6944570" y="4845205"/>
            <a:ext cx="4962293" cy="20127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7" name="文本框 6"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47558" y="219743"/>
            <a:ext cx="4922409" cy="4508927"/>
          </a:xfrm>
          <a:prstGeom prst="rect">
            <a:avLst/>
          </a:prstGeom>
          <a:noFill/>
        </p:spPr>
        <p:txBody>
          <a:bodyPr vert="horz" wrap="square" rtlCol="0">
            <a:spAutoFit/>
          </a:bodyPr>
          <a:lstStyle/>
          <a:p>
            <a:pPr algn="dist"/>
            <a:r>
              <a:rPr lang="en-US" altLang="zh-CN" sz="28700" b="1" dirty="0">
                <a:solidFill>
                  <a:srgbClr val="E7E7E7"/>
                </a:solidFill>
                <a:latin typeface="Arial" panose="020B0604020202020204" pitchFamily="34" charset="0"/>
                <a:ea typeface="叶根友古刻体" panose="03000509000000000000" charset="-122"/>
                <a:sym typeface="Arial" panose="020B0604020202020204" pitchFamily="34" charset="0"/>
              </a:rPr>
              <a:t>B</a:t>
            </a:r>
            <a:endParaRPr lang="zh-CN" altLang="en-US" sz="28700" b="1" dirty="0">
              <a:solidFill>
                <a:srgbClr val="E7E7E7"/>
              </a:solidFill>
              <a:latin typeface="Arial" panose="020B0604020202020204" pitchFamily="34" charset="0"/>
              <a:ea typeface="叶根友古刻体" panose="03000509000000000000" charset="-122"/>
              <a:sym typeface="Arial" panose="020B0604020202020204" pitchFamily="34" charset="0"/>
            </a:endParaRPr>
          </a:p>
        </p:txBody>
      </p:sp>
      <p:sp>
        <p:nvSpPr>
          <p:cNvPr id="11" name="矩形 10"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p:nvPr/>
        </p:nvSpPr>
        <p:spPr>
          <a:xfrm>
            <a:off x="1040780" y="4054476"/>
            <a:ext cx="3312982" cy="194195"/>
          </a:xfrm>
          <a:prstGeom prst="rect">
            <a:avLst/>
          </a:prstGeom>
          <a:solidFill>
            <a:srgbClr val="33485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叶根友古刻体" panose="03000509000000000000" charset="-122"/>
              <a:sym typeface="Arial" panose="020B0604020202020204" pitchFamily="34" charset="0"/>
            </a:endParaRPr>
          </a:p>
        </p:txBody>
      </p:sp>
      <p:sp>
        <p:nvSpPr>
          <p:cNvPr id="4" name="文本框 3"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7014906" y="5103674"/>
            <a:ext cx="5034525" cy="1754326"/>
          </a:xfrm>
          <a:prstGeom prst="rect">
            <a:avLst/>
          </a:prstGeom>
          <a:noFill/>
        </p:spPr>
        <p:txBody>
          <a:bodyPr vert="horz" wrap="square" rtlCol="0">
            <a:spAutoFit/>
          </a:bodyPr>
          <a:lstStyle/>
          <a:p>
            <a:pPr algn="ct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An Indian, </a:t>
            </a:r>
            <a:r>
              <a:rPr lang="en-US" altLang="zh-CN" sz="3600" b="1" dirty="0" err="1">
                <a:solidFill>
                  <a:srgbClr val="334857"/>
                </a:solidFill>
                <a:latin typeface="Cambria" panose="02040503050406030204" pitchFamily="18" charset="0"/>
                <a:ea typeface="Cambria" panose="02040503050406030204" pitchFamily="18" charset="0"/>
                <a:sym typeface="Arial" panose="020B0604020202020204" pitchFamily="34" charset="0"/>
              </a:rPr>
              <a:t>Rathee</a:t>
            </a: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 </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a:p>
            <a:pPr algn="ctr"/>
            <a:r>
              <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rPr>
              <a:t>made fact-checking videos. </a:t>
            </a:r>
            <a:endParaRPr lang="en-US" altLang="zh-CN" sz="3600" b="1" dirty="0">
              <a:solidFill>
                <a:srgbClr val="334857"/>
              </a:solidFill>
              <a:latin typeface="Cambria" panose="02040503050406030204" pitchFamily="18" charset="0"/>
              <a:ea typeface="Cambria" panose="02040503050406030204" pitchFamily="18" charset="0"/>
              <a:sym typeface="Arial" panose="020B0604020202020204" pitchFamily="34" charset="0"/>
            </a:endParaRPr>
          </a:p>
        </p:txBody>
      </p:sp>
      <p:sp>
        <p:nvSpPr>
          <p:cNvPr id="5" name="文本框 4" descr="e7d195523061f1c0092ce48a5fc95870a0687ac45bc8b2caB227BFDC40F9DB2B7A559DE97B8BDC6E716585DDCE188C7BF488BAA08C98985C74A3E1B5E305210FABE6A8AE2A6A8AB67019A6860E9B7AF58A2B57A1C6B8F2C85CB0EAED40C4F82894BC2D39F64AE6627D776777574710C96A2982A5D0BB6553398D7E5F4D6303B11156A917EB4EF75F035612C03AD96E20"/>
          <p:cNvSpPr txBox="1"/>
          <p:nvPr/>
        </p:nvSpPr>
        <p:spPr>
          <a:xfrm>
            <a:off x="1650439" y="4599337"/>
            <a:ext cx="2093664" cy="369332"/>
          </a:xfrm>
          <a:prstGeom prst="rect">
            <a:avLst/>
          </a:prstGeom>
          <a:noFill/>
        </p:spPr>
        <p:txBody>
          <a:bodyPr vert="horz" wrap="square" rtlCol="0">
            <a:spAutoFit/>
          </a:bodyPr>
          <a:lstStyle/>
          <a:p>
            <a:r>
              <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rPr>
              <a:t>人与社会：记叙文</a:t>
            </a:r>
            <a:endParaRPr lang="zh-CN" altLang="en-US" b="1" dirty="0">
              <a:solidFill>
                <a:srgbClr val="334857"/>
              </a:solidFill>
              <a:latin typeface="微软雅黑" panose="020B0503020204020204" pitchFamily="34" charset="-122"/>
              <a:ea typeface="微软雅黑" panose="020B0503020204020204" pitchFamily="34" charset="-122"/>
              <a:sym typeface="Arial" panose="020B0604020202020204"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p:cNvSpPr/>
          <p:nvPr/>
        </p:nvSpPr>
        <p:spPr>
          <a:xfrm>
            <a:off x="2162556" y="867780"/>
            <a:ext cx="5398449" cy="361930"/>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圆角 4"/>
          <p:cNvSpPr/>
          <p:nvPr/>
        </p:nvSpPr>
        <p:spPr>
          <a:xfrm>
            <a:off x="0" y="1198179"/>
            <a:ext cx="7325710" cy="361930"/>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圆角 5"/>
          <p:cNvSpPr/>
          <p:nvPr/>
        </p:nvSpPr>
        <p:spPr>
          <a:xfrm>
            <a:off x="2264979" y="2013892"/>
            <a:ext cx="5296026" cy="361930"/>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p:cNvSpPr/>
          <p:nvPr/>
        </p:nvSpPr>
        <p:spPr>
          <a:xfrm>
            <a:off x="0" y="2387453"/>
            <a:ext cx="5917324" cy="382467"/>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圆角 7"/>
          <p:cNvSpPr/>
          <p:nvPr/>
        </p:nvSpPr>
        <p:spPr>
          <a:xfrm>
            <a:off x="0" y="2673858"/>
            <a:ext cx="7451834" cy="382467"/>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8476" y="2932784"/>
            <a:ext cx="1490435" cy="382467"/>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圆角 16"/>
          <p:cNvSpPr/>
          <p:nvPr/>
        </p:nvSpPr>
        <p:spPr>
          <a:xfrm>
            <a:off x="715720" y="4447898"/>
            <a:ext cx="4718128" cy="240028"/>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圆角 19"/>
          <p:cNvSpPr/>
          <p:nvPr/>
        </p:nvSpPr>
        <p:spPr>
          <a:xfrm>
            <a:off x="0" y="2639234"/>
            <a:ext cx="7451834"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圆角 20"/>
          <p:cNvSpPr/>
          <p:nvPr/>
        </p:nvSpPr>
        <p:spPr>
          <a:xfrm>
            <a:off x="-8476" y="3002875"/>
            <a:ext cx="1490435"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圆角 21"/>
          <p:cNvSpPr/>
          <p:nvPr/>
        </p:nvSpPr>
        <p:spPr>
          <a:xfrm>
            <a:off x="154435" y="5436216"/>
            <a:ext cx="7297399"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圆角 22"/>
          <p:cNvSpPr/>
          <p:nvPr/>
        </p:nvSpPr>
        <p:spPr>
          <a:xfrm>
            <a:off x="45264" y="5820573"/>
            <a:ext cx="4327040"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圆角 23"/>
          <p:cNvSpPr/>
          <p:nvPr/>
        </p:nvSpPr>
        <p:spPr>
          <a:xfrm>
            <a:off x="3560974" y="1999083"/>
            <a:ext cx="947371"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圆角 25"/>
          <p:cNvSpPr/>
          <p:nvPr/>
        </p:nvSpPr>
        <p:spPr>
          <a:xfrm>
            <a:off x="2459147" y="6352553"/>
            <a:ext cx="499515" cy="384357"/>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圆角 29"/>
          <p:cNvSpPr/>
          <p:nvPr/>
        </p:nvSpPr>
        <p:spPr>
          <a:xfrm>
            <a:off x="4645573" y="5190942"/>
            <a:ext cx="1271752" cy="384357"/>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圆角 30"/>
          <p:cNvSpPr/>
          <p:nvPr/>
        </p:nvSpPr>
        <p:spPr>
          <a:xfrm>
            <a:off x="415159" y="4889357"/>
            <a:ext cx="1271752" cy="384357"/>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圆角 31"/>
          <p:cNvSpPr/>
          <p:nvPr/>
        </p:nvSpPr>
        <p:spPr>
          <a:xfrm>
            <a:off x="-11949" y="2287494"/>
            <a:ext cx="1170066" cy="384357"/>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0" y="-11633"/>
            <a:ext cx="7561006" cy="6817251"/>
          </a:xfrm>
          <a:prstGeom prst="rect">
            <a:avLst/>
          </a:prstGeom>
          <a:noFill/>
        </p:spPr>
        <p:txBody>
          <a:bodyPr wrap="square">
            <a:spAutoFit/>
          </a:bodyPr>
          <a:lstStyle/>
          <a:p>
            <a:pPr indent="266700" algn="just"/>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discovered YouTube in 2014, a time when cheap smartphones and cellular(</a:t>
            </a:r>
            <a:r>
              <a:rPr lang="zh-CN"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蜂窝</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data led to a boom in internet access in India. Inspired by videos he watched online, </a:t>
            </a:r>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now 28, started a travel vlog. </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But</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he soon noticed a problem. “People in India weren’t trained on how to use the internet and blindly trusted whatever they saw on YouTube or WhatsApp,” he says. </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So</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who grew up in a small northern Indian town in the state of Haryana and later studied mechanical engineering in Germany, became what he calls a “YouTube educator”, making videos in Hindi that fact-check topics that are trending on Indian social media. “My aim is to present things as simply as possible and break down complex issues in simple words,” he says.</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Rathee’s</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work is </a:t>
            </a:r>
            <a:r>
              <a:rPr lang="en-US" altLang="zh-CN" sz="1900" b="1" kern="100" dirty="0">
                <a:solidFill>
                  <a:srgbClr val="339933"/>
                </a:solidFill>
                <a:effectLst/>
                <a:latin typeface="Times New Roman" panose="02020603050405020304" pitchFamily="18" charset="0"/>
                <a:ea typeface="宋体" panose="02010600030101010101" pitchFamily="2" charset="-122"/>
                <a:cs typeface="Times New Roman" panose="02020603050405020304" pitchFamily="18" charset="0"/>
              </a:rPr>
              <a:t>incredibly popular</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he’s accumulated nearly 13 million subscribers, making his YouTube channel one of the most-viewed in the country. It has </a:t>
            </a:r>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also</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kern="100" dirty="0">
                <a:solidFill>
                  <a:srgbClr val="339933"/>
                </a:solidFill>
                <a:effectLst/>
                <a:latin typeface="Times New Roman" panose="02020603050405020304" pitchFamily="18" charset="0"/>
                <a:ea typeface="宋体" panose="02010600030101010101" pitchFamily="2" charset="-122"/>
                <a:cs typeface="Times New Roman" panose="02020603050405020304" pitchFamily="18" charset="0"/>
              </a:rPr>
              <a:t>led to conflicts</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When a film called The Kerala Story began making waves in May, </a:t>
            </a:r>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made a 23-minute video in which he argued that the film promoted a false theory. Though </a:t>
            </a:r>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used the government’s data and international sources to make his counterclaim, his fact-checking led to consequences, including threats sent to his family.            </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a:p>
            <a:pPr indent="266700" algn="just"/>
            <a:r>
              <a:rPr lang="en-US" altLang="zh-CN" sz="1900" b="1"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Despite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b="1" kern="100" dirty="0">
                <a:solidFill>
                  <a:srgbClr val="339933"/>
                </a:solidFill>
                <a:effectLst/>
                <a:latin typeface="Times New Roman" panose="02020603050405020304" pitchFamily="18" charset="0"/>
                <a:ea typeface="宋体" panose="02010600030101010101" pitchFamily="2" charset="-122"/>
                <a:cs typeface="Times New Roman" panose="02020603050405020304" pitchFamily="18" charset="0"/>
              </a:rPr>
              <a:t>the risks</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900"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 remains calm. He makes videos for one reason. “I hope they teach people tolerance, coexistence, and accepting each other’s opinions, values that I myself really value,” he says. “I’m surprised doing such a simple thing can bring so much attention,” he adds, “maybe because no one tries to dare to do </a:t>
            </a:r>
            <a:r>
              <a:rPr lang="en-US" altLang="zh-CN" sz="1900" b="1" u="sng" kern="100" dirty="0">
                <a:effectLst/>
                <a:latin typeface="Times New Roman" panose="02020603050405020304" pitchFamily="18" charset="0"/>
                <a:ea typeface="宋体" panose="02010600030101010101" pitchFamily="2" charset="-122"/>
                <a:cs typeface="Times New Roman" panose="02020603050405020304" pitchFamily="18" charset="0"/>
              </a:rPr>
              <a:t>that</a:t>
            </a:r>
            <a:r>
              <a:rPr lang="en-US" altLang="zh-CN" sz="19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zh-CN" sz="19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3" name="文本框 2"/>
          <p:cNvSpPr txBox="1"/>
          <p:nvPr/>
        </p:nvSpPr>
        <p:spPr>
          <a:xfrm>
            <a:off x="7561006" y="83598"/>
            <a:ext cx="4630994" cy="6463308"/>
          </a:xfrm>
          <a:prstGeom prst="rect">
            <a:avLst/>
          </a:prstGeom>
          <a:solidFill>
            <a:srgbClr val="DEF2EB"/>
          </a:solidFill>
          <a:effectLst>
            <a:outerShdw blurRad="50800" dist="38100" dir="5400000" algn="t" rotWithShape="0">
              <a:prstClr val="black">
                <a:alpha val="40000"/>
              </a:prstClr>
            </a:outerShdw>
          </a:effectLst>
        </p:spPr>
        <p:txBody>
          <a:bodyPr wrap="square">
            <a:spAutoFit/>
          </a:bodyPr>
          <a:lstStyle/>
          <a:p>
            <a:pPr algn="just"/>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24. What problem did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notice with Indians?</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 They blindly subscribed to vlogs.</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 They were addicted to online videos.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 They had limited access to the Internet.    D. They were easily misled by online information.</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25. Why did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Rathee</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make his video about the film?</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 To attract views and attention.             </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 To correct government data.</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 To stop the spread of a false theory.        </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D. To support his previous argument.</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26. Which word could best describe </a:t>
            </a:r>
            <a:r>
              <a:rPr lang="en-US" altLang="zh-CN" sz="1800" b="1" kern="100" dirty="0" err="1">
                <a:effectLst/>
                <a:latin typeface="Times New Roman" panose="02020603050405020304" pitchFamily="18" charset="0"/>
                <a:ea typeface="宋体" panose="02010600030101010101" pitchFamily="2" charset="-122"/>
                <a:cs typeface="Times New Roman" panose="02020603050405020304" pitchFamily="18" charset="0"/>
              </a:rPr>
              <a:t>Rathee’s</a:t>
            </a:r>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 work?</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 Confusing.  	B.</a:t>
            </a:r>
            <a:r>
              <a:rPr lang="zh-CN" altLang="en-US" kern="1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Enlightening.  </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 Disappointing.	D. Entertaining.</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algn="just"/>
            <a:r>
              <a:rPr lang="en-US" altLang="zh-CN" sz="1800" b="1" kern="100" dirty="0">
                <a:effectLst/>
                <a:latin typeface="Times New Roman" panose="02020603050405020304" pitchFamily="18" charset="0"/>
                <a:ea typeface="宋体" panose="02010600030101010101" pitchFamily="2" charset="-122"/>
                <a:cs typeface="Times New Roman" panose="02020603050405020304" pitchFamily="18" charset="0"/>
              </a:rPr>
              <a:t>27. What does the underlined word “that” in the last paragraph refer to?</a:t>
            </a:r>
            <a:endParaRPr lang="zh-CN" altLang="zh-CN" sz="1800" b="1"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A. Raising various opinions.                  </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B. Challenging the authority.</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C. Making fact-checking videos.              </a:t>
            </a:r>
            <a:endPar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marL="200025" algn="just"/>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D. </a:t>
            </a:r>
            <a:r>
              <a:rPr lang="en-US" altLang="zh-CN" sz="1800" kern="100" dirty="0" err="1">
                <a:effectLst/>
                <a:latin typeface="Times New Roman" panose="02020603050405020304" pitchFamily="18" charset="0"/>
                <a:ea typeface="宋体" panose="02010600030101010101" pitchFamily="2" charset="-122"/>
                <a:cs typeface="Times New Roman" panose="02020603050405020304" pitchFamily="18" charset="0"/>
              </a:rPr>
              <a:t>Critisizing</a:t>
            </a:r>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traditional values.</a:t>
            </a:r>
            <a:endParaRPr lang="zh-CN" altLang="zh-CN" sz="18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0" name="矩形: 圆角 9"/>
          <p:cNvSpPr/>
          <p:nvPr/>
        </p:nvSpPr>
        <p:spPr>
          <a:xfrm>
            <a:off x="7670178" y="1379144"/>
            <a:ext cx="4442400" cy="361930"/>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p:nvSpPr>
        <p:spPr>
          <a:xfrm>
            <a:off x="7705821" y="1716410"/>
            <a:ext cx="1354096" cy="361930"/>
          </a:xfrm>
          <a:prstGeom prst="roundRect">
            <a:avLst/>
          </a:prstGeom>
          <a:solidFill>
            <a:srgbClr val="FFFF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6967822" y="569744"/>
            <a:ext cx="593183"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why</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4" name="文本框 13"/>
          <p:cNvSpPr txBox="1"/>
          <p:nvPr/>
        </p:nvSpPr>
        <p:spPr>
          <a:xfrm>
            <a:off x="6913237" y="2887048"/>
            <a:ext cx="593183"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why</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5" name="文本框 14"/>
          <p:cNvSpPr txBox="1"/>
          <p:nvPr/>
        </p:nvSpPr>
        <p:spPr>
          <a:xfrm>
            <a:off x="6911202" y="1671364"/>
            <a:ext cx="676079"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what</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6" name="文本框 15"/>
          <p:cNvSpPr txBox="1"/>
          <p:nvPr/>
        </p:nvSpPr>
        <p:spPr>
          <a:xfrm>
            <a:off x="6953243" y="4848082"/>
            <a:ext cx="593183" cy="338554"/>
          </a:xfrm>
          <a:prstGeom prst="rect">
            <a:avLst/>
          </a:prstGeom>
          <a:solidFill>
            <a:srgbClr val="69794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rPr>
              <a:t>how</a:t>
            </a:r>
            <a:endParaRPr kumimoji="0" lang="zh-CN" altLang="en-US" sz="1600" b="1" i="1" u="none" strike="noStrike" kern="0" cap="none" spc="0" normalizeH="0" baseline="0" noProof="0" dirty="0">
              <a:ln>
                <a:noFill/>
              </a:ln>
              <a:solidFill>
                <a:srgbClr val="FFFFFF"/>
              </a:solidFill>
              <a:effectLst/>
              <a:uLnTx/>
              <a:uFillTx/>
              <a:ea typeface="等线" panose="02010600030101010101" pitchFamily="2" charset="-122"/>
              <a:cs typeface="Calibri" panose="020F0502020204030204" pitchFamily="34" charset="0"/>
            </a:endParaRPr>
          </a:p>
        </p:txBody>
      </p:sp>
      <p:sp>
        <p:nvSpPr>
          <p:cNvPr id="18" name="矩形: 圆角 17"/>
          <p:cNvSpPr/>
          <p:nvPr/>
        </p:nvSpPr>
        <p:spPr>
          <a:xfrm>
            <a:off x="7796302" y="3181750"/>
            <a:ext cx="3767450" cy="247250"/>
          </a:xfrm>
          <a:prstGeom prst="roundRect">
            <a:avLst/>
          </a:prstGeom>
          <a:solidFill>
            <a:srgbClr val="00B0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圆角 24"/>
          <p:cNvSpPr/>
          <p:nvPr/>
        </p:nvSpPr>
        <p:spPr>
          <a:xfrm>
            <a:off x="9417692" y="4183555"/>
            <a:ext cx="1565618" cy="384357"/>
          </a:xfrm>
          <a:prstGeom prst="roundRect">
            <a:avLst/>
          </a:prstGeom>
          <a:solidFill>
            <a:srgbClr val="FFC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箭头连接符 26"/>
          <p:cNvCxnSpPr/>
          <p:nvPr/>
        </p:nvCxnSpPr>
        <p:spPr>
          <a:xfrm flipV="1">
            <a:off x="2777954" y="5538952"/>
            <a:ext cx="2670474" cy="1005779"/>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矩形: 圆角 32"/>
          <p:cNvSpPr/>
          <p:nvPr/>
        </p:nvSpPr>
        <p:spPr>
          <a:xfrm>
            <a:off x="7689440" y="5820573"/>
            <a:ext cx="3293869" cy="384357"/>
          </a:xfrm>
          <a:prstGeom prst="roundRect">
            <a:avLst/>
          </a:prstGeom>
          <a:solidFill>
            <a:srgbClr val="FF000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inVertical)">
                                      <p:cBhvr>
                                        <p:cTn id="48" dur="500"/>
                                        <p:tgtEl>
                                          <p:spTgt spid="13"/>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barn(inVertical)">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wipe(left)">
                                      <p:cBhvr>
                                        <p:cTn id="72" dur="500"/>
                                        <p:tgtEl>
                                          <p:spTgt spid="2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wipe(left)">
                                      <p:cBhvr>
                                        <p:cTn id="76" dur="500"/>
                                        <p:tgtEl>
                                          <p:spTgt spid="23"/>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wipe(left)">
                                      <p:cBhvr>
                                        <p:cTn id="81" dur="500"/>
                                        <p:tgtEl>
                                          <p:spTgt spid="20"/>
                                        </p:tgtEl>
                                      </p:cBhvr>
                                    </p:animEffect>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wipe(left)">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wipe(left)">
                                      <p:cBhvr>
                                        <p:cTn id="90" dur="500"/>
                                        <p:tgtEl>
                                          <p:spTgt spid="24"/>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25"/>
                                        </p:tgtEl>
                                        <p:attrNameLst>
                                          <p:attrName>style.visibility</p:attrName>
                                        </p:attrNameLst>
                                      </p:cBhvr>
                                      <p:to>
                                        <p:strVal val="visible"/>
                                      </p:to>
                                    </p:set>
                                    <p:animEffect transition="in" filter="wipe(left)">
                                      <p:cBhvr>
                                        <p:cTn id="95" dur="500"/>
                                        <p:tgtEl>
                                          <p:spTgt spid="25"/>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26"/>
                                        </p:tgtEl>
                                        <p:attrNameLst>
                                          <p:attrName>style.visibility</p:attrName>
                                        </p:attrNameLst>
                                      </p:cBhvr>
                                      <p:to>
                                        <p:strVal val="visible"/>
                                      </p:to>
                                    </p:set>
                                    <p:animEffect transition="in" filter="wipe(left)">
                                      <p:cBhvr>
                                        <p:cTn id="100" dur="500"/>
                                        <p:tgtEl>
                                          <p:spTgt spid="26"/>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7"/>
                                        </p:tgtEl>
                                        <p:attrNameLst>
                                          <p:attrName>style.visibility</p:attrName>
                                        </p:attrNameLst>
                                      </p:cBhvr>
                                      <p:to>
                                        <p:strVal val="visible"/>
                                      </p:to>
                                    </p:set>
                                  </p:childTnLst>
                                </p:cTn>
                              </p:par>
                            </p:childTnLst>
                          </p:cTn>
                        </p:par>
                        <p:par>
                          <p:cTn id="105" fill="hold">
                            <p:stCondLst>
                              <p:cond delay="0"/>
                            </p:stCondLst>
                            <p:childTnLst>
                              <p:par>
                                <p:cTn id="106" presetID="22" presetClass="entr" presetSubtype="8" fill="hold" grpId="0" nodeType="afterEffect">
                                  <p:stCondLst>
                                    <p:cond delay="0"/>
                                  </p:stCondLst>
                                  <p:childTnLst>
                                    <p:set>
                                      <p:cBhvr>
                                        <p:cTn id="107" dur="1" fill="hold">
                                          <p:stCondLst>
                                            <p:cond delay="0"/>
                                          </p:stCondLst>
                                        </p:cTn>
                                        <p:tgtEl>
                                          <p:spTgt spid="30"/>
                                        </p:tgtEl>
                                        <p:attrNameLst>
                                          <p:attrName>style.visibility</p:attrName>
                                        </p:attrNameLst>
                                      </p:cBhvr>
                                      <p:to>
                                        <p:strVal val="visible"/>
                                      </p:to>
                                    </p:set>
                                    <p:animEffect transition="in" filter="wipe(left)">
                                      <p:cBhvr>
                                        <p:cTn id="108" dur="500"/>
                                        <p:tgtEl>
                                          <p:spTgt spid="30"/>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31"/>
                                        </p:tgtEl>
                                        <p:attrNameLst>
                                          <p:attrName>style.visibility</p:attrName>
                                        </p:attrNameLst>
                                      </p:cBhvr>
                                      <p:to>
                                        <p:strVal val="visible"/>
                                      </p:to>
                                    </p:set>
                                    <p:animEffect transition="in" filter="wipe(left)">
                                      <p:cBhvr>
                                        <p:cTn id="113" dur="500"/>
                                        <p:tgtEl>
                                          <p:spTgt spid="31"/>
                                        </p:tgtEl>
                                      </p:cBhvr>
                                    </p:animEffect>
                                  </p:childTnLst>
                                </p:cTn>
                              </p:par>
                              <p:par>
                                <p:cTn id="114" presetID="22" presetClass="entr" presetSubtype="8" fill="hold" grpId="0" nodeType="withEffect">
                                  <p:stCondLst>
                                    <p:cond delay="0"/>
                                  </p:stCondLst>
                                  <p:childTnLst>
                                    <p:set>
                                      <p:cBhvr>
                                        <p:cTn id="115" dur="1" fill="hold">
                                          <p:stCondLst>
                                            <p:cond delay="0"/>
                                          </p:stCondLst>
                                        </p:cTn>
                                        <p:tgtEl>
                                          <p:spTgt spid="32"/>
                                        </p:tgtEl>
                                        <p:attrNameLst>
                                          <p:attrName>style.visibility</p:attrName>
                                        </p:attrNameLst>
                                      </p:cBhvr>
                                      <p:to>
                                        <p:strVal val="visible"/>
                                      </p:to>
                                    </p:set>
                                    <p:animEffect transition="in" filter="wipe(left)">
                                      <p:cBhvr>
                                        <p:cTn id="116" dur="500"/>
                                        <p:tgtEl>
                                          <p:spTgt spid="32"/>
                                        </p:tgtEl>
                                      </p:cBhvr>
                                    </p:animEffect>
                                  </p:childTnLst>
                                </p:cTn>
                              </p:par>
                            </p:childTnLst>
                          </p:cTn>
                        </p:par>
                        <p:par>
                          <p:cTn id="117" fill="hold">
                            <p:stCondLst>
                              <p:cond delay="500"/>
                            </p:stCondLst>
                            <p:childTnLst>
                              <p:par>
                                <p:cTn id="118" presetID="22" presetClass="entr" presetSubtype="8" fill="hold" grpId="0" nodeType="afterEffect">
                                  <p:stCondLst>
                                    <p:cond delay="0"/>
                                  </p:stCondLst>
                                  <p:childTnLst>
                                    <p:set>
                                      <p:cBhvr>
                                        <p:cTn id="119" dur="1" fill="hold">
                                          <p:stCondLst>
                                            <p:cond delay="0"/>
                                          </p:stCondLst>
                                        </p:cTn>
                                        <p:tgtEl>
                                          <p:spTgt spid="33"/>
                                        </p:tgtEl>
                                        <p:attrNameLst>
                                          <p:attrName>style.visibility</p:attrName>
                                        </p:attrNameLst>
                                      </p:cBhvr>
                                      <p:to>
                                        <p:strVal val="visible"/>
                                      </p:to>
                                    </p:set>
                                    <p:animEffect transition="in" filter="wipe(left)">
                                      <p:cBhvr>
                                        <p:cTn id="12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7" grpId="0" animBg="1"/>
      <p:bldP spid="20" grpId="0" animBg="1"/>
      <p:bldP spid="21" grpId="0" animBg="1"/>
      <p:bldP spid="22" grpId="0" animBg="1"/>
      <p:bldP spid="23" grpId="0" animBg="1"/>
      <p:bldP spid="24" grpId="0" animBg="1"/>
      <p:bldP spid="26" grpId="0" animBg="1"/>
      <p:bldP spid="30" grpId="0" animBg="1"/>
      <p:bldP spid="31" grpId="0" animBg="1"/>
      <p:bldP spid="32" grpId="0" animBg="1"/>
      <p:bldP spid="10" grpId="0" animBg="1"/>
      <p:bldP spid="11" grpId="0" animBg="1"/>
      <p:bldP spid="13" grpId="0" animBg="1"/>
      <p:bldP spid="14" grpId="0" animBg="1"/>
      <p:bldP spid="15" grpId="0" animBg="1"/>
      <p:bldP spid="16" grpId="0" animBg="1"/>
      <p:bldP spid="18" grpId="0" animBg="1"/>
      <p:bldP spid="25" grpId="0" animBg="1"/>
      <p:bldP spid="3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6E4E4"/>
      </a:lt2>
      <a:accent1>
        <a:srgbClr val="25776F"/>
      </a:accent1>
      <a:accent2>
        <a:srgbClr val="69794F"/>
      </a:accent2>
      <a:accent3>
        <a:srgbClr val="5AA9B3"/>
      </a:accent3>
      <a:accent4>
        <a:srgbClr val="2B8B85"/>
      </a:accent4>
      <a:accent5>
        <a:srgbClr val="9FA980"/>
      </a:accent5>
      <a:accent6>
        <a:srgbClr val="2D8C9C"/>
      </a:accent6>
      <a:hlink>
        <a:srgbClr val="0A5B5F"/>
      </a:hlink>
      <a:folHlink>
        <a:srgbClr val="176C65"/>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29835</Words>
  <Application>WPS 演示</Application>
  <PresentationFormat>宽屏</PresentationFormat>
  <Paragraphs>831</Paragraphs>
  <Slides>34</Slides>
  <Notes>2</Notes>
  <HiddenSlides>0</HiddenSlides>
  <MMClips>0</MMClips>
  <ScaleCrop>false</ScaleCrop>
  <HeadingPairs>
    <vt:vector size="6" baseType="variant">
      <vt:variant>
        <vt:lpstr>已用的字体</vt:lpstr>
      </vt:variant>
      <vt:variant>
        <vt:i4>19</vt:i4>
      </vt:variant>
      <vt:variant>
        <vt:lpstr>主题</vt:lpstr>
      </vt:variant>
      <vt:variant>
        <vt:i4>2</vt:i4>
      </vt:variant>
      <vt:variant>
        <vt:lpstr>幻灯片标题</vt:lpstr>
      </vt:variant>
      <vt:variant>
        <vt:i4>34</vt:i4>
      </vt:variant>
    </vt:vector>
  </HeadingPairs>
  <TitlesOfParts>
    <vt:vector size="55" baseType="lpstr">
      <vt:lpstr>Arial</vt:lpstr>
      <vt:lpstr>宋体</vt:lpstr>
      <vt:lpstr>Wingdings</vt:lpstr>
      <vt:lpstr>Auraka方黑檀</vt:lpstr>
      <vt:lpstr>逐浪细阁体</vt:lpstr>
      <vt:lpstr>叶根友古刻体</vt:lpstr>
      <vt:lpstr>Calibri</vt:lpstr>
      <vt:lpstr>微软雅黑</vt:lpstr>
      <vt:lpstr>Cambria</vt:lpstr>
      <vt:lpstr>Times New Roman</vt:lpstr>
      <vt:lpstr>Calibri</vt:lpstr>
      <vt:lpstr>等线</vt:lpstr>
      <vt:lpstr>Arial Unicode MS</vt:lpstr>
      <vt:lpstr>Calibri Light</vt:lpstr>
      <vt:lpstr>黑体</vt:lpstr>
      <vt:lpstr>HelveticaNeue</vt:lpstr>
      <vt:lpstr>华文新魏</vt:lpstr>
      <vt:lpstr>Segoe Print</vt:lpstr>
      <vt:lpstr>等线 Light</vt:lpstr>
      <vt:lpstr>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3</cp:revision>
  <dcterms:created xsi:type="dcterms:W3CDTF">2024-10-21T09:21:00Z</dcterms:created>
  <dcterms:modified xsi:type="dcterms:W3CDTF">2024-11-19T02:12:42Z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ies>
</file>