
<file path=[Content_Types].xml><?xml version="1.0" encoding="utf-8"?>
<Types xmlns="http://schemas.openxmlformats.org/package/2006/content-types">
  <Default Extension="jpeg" ContentType="image/jpeg"/>
  <Default Extension="png" ContentType="image/png"/>
  <Default Extension="tiff" ContentType="image/tiff"/>
  <Default Extension="wdp" ContentType="image/vnd.ms-photo"/>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 id="2147483672" r:id="rId4"/>
  </p:sldMasterIdLst>
  <p:notesMasterIdLst>
    <p:notesMasterId r:id="rId7"/>
  </p:notesMasterIdLst>
  <p:handoutMasterIdLst>
    <p:handoutMasterId r:id="rId33"/>
  </p:handoutMasterIdLst>
  <p:sldIdLst>
    <p:sldId id="333" r:id="rId5"/>
    <p:sldId id="268" r:id="rId6"/>
    <p:sldId id="299" r:id="rId8"/>
    <p:sldId id="279" r:id="rId9"/>
    <p:sldId id="310" r:id="rId10"/>
    <p:sldId id="284" r:id="rId11"/>
    <p:sldId id="295" r:id="rId12"/>
    <p:sldId id="283" r:id="rId13"/>
    <p:sldId id="288" r:id="rId14"/>
    <p:sldId id="289" r:id="rId15"/>
    <p:sldId id="291" r:id="rId16"/>
    <p:sldId id="286" r:id="rId17"/>
    <p:sldId id="290" r:id="rId18"/>
    <p:sldId id="294" r:id="rId19"/>
    <p:sldId id="293" r:id="rId20"/>
    <p:sldId id="287" r:id="rId21"/>
    <p:sldId id="285" r:id="rId22"/>
    <p:sldId id="297" r:id="rId23"/>
    <p:sldId id="276" r:id="rId24"/>
    <p:sldId id="270" r:id="rId25"/>
    <p:sldId id="296" r:id="rId26"/>
    <p:sldId id="306" r:id="rId27"/>
    <p:sldId id="302" r:id="rId28"/>
    <p:sldId id="307" r:id="rId29"/>
    <p:sldId id="308" r:id="rId30"/>
    <p:sldId id="311" r:id="rId31"/>
    <p:sldId id="30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81604"/>
  </p:normalViewPr>
  <p:slideViewPr>
    <p:cSldViewPr snapToGrid="0" snapToObjects="1">
      <p:cViewPr>
        <p:scale>
          <a:sx n="81" d="100"/>
          <a:sy n="81" d="100"/>
        </p:scale>
        <p:origin x="1536" y="33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6E24B-040E-6843-BC85-5773DDE0F19B}"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B9145-7254-2E4B-881D-95D63772464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C00000"/>
                </a:solidFill>
                <a:effectLst/>
                <a:uLnTx/>
                <a:uFillTx/>
                <a:latin typeface="Arial Narrow" panose="020B0606020202030204" charset="0"/>
                <a:ea typeface="宋体" panose="02010600030101010101" pitchFamily="2" charset="-122"/>
                <a:cs typeface="Arial Narrow" panose="020B0606020202030204" charset="0"/>
              </a:rPr>
              <a:t>Have</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you ever involved in any race?</a:t>
            </a:r>
            <a:endPar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What kind of sneakers will you wear?</a:t>
            </a:r>
            <a:endPar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endParaRPr>
          </a:p>
          <a:p>
            <a:r>
              <a:rPr lang="en-US" altLang="zh-CN" sz="1200" b="1" dirty="0" smtClean="0">
                <a:solidFill>
                  <a:srgbClr val="C00000"/>
                </a:solidFill>
                <a:latin typeface="Arial Narrow" panose="020B0606020202030204" charset="0"/>
                <a:cs typeface="Arial Narrow" panose="020B0606020202030204" charset="0"/>
              </a:rPr>
              <a:t>Is it vital to wear  a  pair of upmarket trainers? </a:t>
            </a:r>
            <a:endParaRPr lang="en-US" altLang="zh-CN" sz="1200" b="1" dirty="0" smtClean="0">
              <a:solidFill>
                <a:srgbClr val="C00000"/>
              </a:solidFill>
              <a:latin typeface="Arial Narrow" panose="020B0606020202030204" charset="0"/>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What kind of role does trainers play</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in</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big race?</a:t>
            </a:r>
            <a:endParaRPr kumimoji="0" lang="en-US" altLang="zh-CN" sz="1200" b="0" i="0" u="none" strike="noStrike" kern="0" cap="none" spc="0" normalizeH="0" baseline="0" noProof="0" dirty="0" smtClean="0">
              <a:ln>
                <a:noFill/>
              </a:ln>
              <a:solidFill>
                <a:prstClr val="black"/>
              </a:solidFill>
              <a:effectLst/>
              <a:uLnTx/>
              <a:uFillTx/>
              <a:latin typeface="Arial Narrow" panose="020B0606020202030204" charset="0"/>
              <a:ea typeface="宋体" panose="02010600030101010101" pitchFamily="2" charset="-122"/>
              <a:cs typeface="Arial Narrow" panose="020B0606020202030204" charset="0"/>
            </a:endParaRPr>
          </a:p>
          <a:p>
            <a:endParaRPr lang="en-US" altLang="zh-CN" sz="1200" dirty="0" smtClean="0">
              <a:latin typeface="Arial Narrow" panose="020B0606020202030204" charset="0"/>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0" cap="none" spc="0" normalizeH="0" baseline="0" noProof="0" dirty="0" smtClean="0">
              <a:ln>
                <a:noFill/>
              </a:ln>
              <a:solidFill>
                <a:prstClr val="black"/>
              </a:solidFill>
              <a:effectLst/>
              <a:uLnTx/>
              <a:uFillTx/>
              <a:latin typeface="Arial Narrow" panose="020B0606020202030204" charset="0"/>
              <a:ea typeface="宋体" panose="02010600030101010101" pitchFamily="2" charset="-122"/>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0" cap="none" spc="0" normalizeH="0" baseline="0" noProof="0" dirty="0" smtClean="0">
              <a:ln>
                <a:noFill/>
              </a:ln>
              <a:solidFill>
                <a:srgbClr val="C00000"/>
              </a:solidFill>
              <a:effectLst/>
              <a:uLnTx/>
              <a:uFillTx/>
              <a:latin typeface="Arial Narrow" panose="020B0606020202030204" charset="0"/>
              <a:ea typeface="宋体" panose="02010600030101010101" pitchFamily="2" charset="-122"/>
              <a:cs typeface="Arial Narrow" panose="020B0606020202030204" charset="0"/>
            </a:endParaRPr>
          </a:p>
          <a:p>
            <a:endParaRPr kumimoji="1" lang="zh-CN" altLang="en-US" dirty="0"/>
          </a:p>
        </p:txBody>
      </p:sp>
      <p:sp>
        <p:nvSpPr>
          <p:cNvPr id="4" name="幻灯片编号占位符 3"/>
          <p:cNvSpPr>
            <a:spLocks noGrp="1"/>
          </p:cNvSpPr>
          <p:nvPr>
            <p:ph type="sldNum" sz="quarter" idx="10"/>
          </p:nvPr>
        </p:nvSpPr>
        <p:spPr/>
        <p:txBody>
          <a:bodyPr/>
          <a:lstStyle/>
          <a:p>
            <a:fld id="{795B9145-7254-2E4B-881D-95D637724644}"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spTree>
      <p:nvGrpSpPr>
        <p:cNvPr id="1" name=""/>
        <p:cNvGrpSpPr/>
        <p:nvPr/>
      </p:nvGrpSpPr>
      <p:grpSpPr>
        <a:xfrm>
          <a:off x="0" y="0"/>
          <a:ext cx="0" cy="0"/>
          <a:chOff x="0" y="0"/>
          <a:chExt cx="0" cy="0"/>
        </a:xfrm>
      </p:grpSpPr>
      <p:sp>
        <p:nvSpPr>
          <p:cNvPr id="6146" name="标题 6145"/>
          <p:cNvSpPr>
            <a:spLocks noGrp="1"/>
          </p:cNvSpPr>
          <p:nvPr>
            <p:ph type="ctrTitle"/>
          </p:nvPr>
        </p:nvSpPr>
        <p:spPr>
          <a:xfrm>
            <a:off x="912284" y="3068638"/>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a:spLocks noGrp="1"/>
          </p:cNvSpPr>
          <p:nvPr>
            <p:ph type="subTitle" idx="1"/>
          </p:nvPr>
        </p:nvSpPr>
        <p:spPr>
          <a:xfrm>
            <a:off x="1871134" y="4437063"/>
            <a:ext cx="8534400" cy="1223962"/>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96EF9-21CE-5F4E-B9B9-FD4AE0FA6455}" type="slidenum">
              <a:rPr kumimoji="1" lang="zh-CN" altLang="en-US" smtClean="0"/>
            </a:fld>
            <a:endParaRPr kumimoji="1" lang="zh-CN" altLang="en-US"/>
          </a:p>
        </p:txBody>
      </p:sp>
      <p:pic>
        <p:nvPicPr>
          <p:cNvPr id="12" name="图片 11" descr="水印"/>
          <p:cNvPicPr>
            <a:picLocks noChangeAspect="1"/>
          </p:cNvPicPr>
          <p:nvPr userDrawn="1"/>
        </p:nvPicPr>
        <p:blipFill>
          <a:blip r:embed="rId12"/>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5122" name="标题 5121"/>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5123" name="文本占位符 5122"/>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4930"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pic>
        <p:nvPicPr>
          <p:cNvPr id="12" name="图片 11" descr="水印"/>
          <p:cNvPicPr>
            <a:picLocks noChangeAspect="1"/>
          </p:cNvPicPr>
          <p:nvPr userDrawn="1"/>
        </p:nvPicPr>
        <p:blipFill>
          <a:blip r:embed="rId12"/>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media" Target="../media/media3.m4a"/><Relationship Id="rId3" Type="http://schemas.openxmlformats.org/officeDocument/2006/relationships/audio" Target="../media/media3.m4a"/><Relationship Id="rId2" Type="http://schemas.openxmlformats.org/officeDocument/2006/relationships/image" Target="../media/image21.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4.jpeg"/><Relationship Id="rId3" Type="http://schemas.microsoft.com/office/2007/relationships/hdphoto" Target="../media/image23.wdp"/><Relationship Id="rId2" Type="http://schemas.openxmlformats.org/officeDocument/2006/relationships/image" Target="../media/image22.jpe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pn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microsoft.com/office/2007/relationships/hdphoto" Target="../media/image33.wdp"/><Relationship Id="rId7" Type="http://schemas.openxmlformats.org/officeDocument/2006/relationships/image" Target="../media/image32.jpeg"/><Relationship Id="rId6" Type="http://schemas.openxmlformats.org/officeDocument/2006/relationships/image" Target="../media/image31.jpe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14.png"/><Relationship Id="rId7" Type="http://schemas.microsoft.com/office/2007/relationships/media" Target="../media/media4.m4a"/><Relationship Id="rId6" Type="http://schemas.openxmlformats.org/officeDocument/2006/relationships/audio" Target="../media/media4.m4a"/><Relationship Id="rId5" Type="http://schemas.microsoft.com/office/2007/relationships/hdphoto" Target="../media/image37.wdp"/><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34.png"/><Relationship Id="rId10" Type="http://schemas.openxmlformats.org/officeDocument/2006/relationships/slideLayout" Target="../slideLayouts/slideLayout13.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9" Type="http://schemas.microsoft.com/office/2007/relationships/hdphoto" Target="../media/image44.wdp"/><Relationship Id="rId8" Type="http://schemas.openxmlformats.org/officeDocument/2006/relationships/image" Target="../media/image43.png"/><Relationship Id="rId7" Type="http://schemas.microsoft.com/office/2007/relationships/hdphoto" Target="../media/image42.wdp"/><Relationship Id="rId6" Type="http://schemas.openxmlformats.org/officeDocument/2006/relationships/image" Target="../media/image41.png"/><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40.wdp"/><Relationship Id="rId2" Type="http://schemas.openxmlformats.org/officeDocument/2006/relationships/image" Target="../media/image39.png"/><Relationship Id="rId10" Type="http://schemas.openxmlformats.org/officeDocument/2006/relationships/slideLayout" Target="../slideLayouts/slideLayout13.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png"/><Relationship Id="rId2" Type="http://schemas.openxmlformats.org/officeDocument/2006/relationships/tags" Target="../tags/tag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3.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tiff"/><Relationship Id="rId4" Type="http://schemas.openxmlformats.org/officeDocument/2006/relationships/image" Target="../media/image4.tiff"/><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5.wdp"/><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5.wdp"/><Relationship Id="rId14" Type="http://schemas.openxmlformats.org/officeDocument/2006/relationships/notesSlide" Target="../notesSlides/notesSlide2.xml"/><Relationship Id="rId13" Type="http://schemas.openxmlformats.org/officeDocument/2006/relationships/slideLayout" Target="../slideLayouts/slideLayout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png"/><Relationship Id="rId5" Type="http://schemas.microsoft.com/office/2007/relationships/hdphoto" Target="../media/image11.wdp"/><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png"/><Relationship Id="rId2" Type="http://schemas.openxmlformats.org/officeDocument/2006/relationships/tags" Target="../tags/tag11.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png"/><Relationship Id="rId6" Type="http://schemas.openxmlformats.org/officeDocument/2006/relationships/image" Target="../media/image14.png"/><Relationship Id="rId5" Type="http://schemas.microsoft.com/office/2007/relationships/media" Target="../media/media2.m4a"/><Relationship Id="rId4" Type="http://schemas.openxmlformats.org/officeDocument/2006/relationships/audio" Target="../media/media2.m4a"/><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6.jpeg"/><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3" name="图片 2"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0" y="602977"/>
            <a:ext cx="8548914"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Did author show the feelings of athletes</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in</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the</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first</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part?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51670" y="34246"/>
            <a:ext cx="2481943" cy="2140263"/>
          </a:xfrm>
          <a:prstGeom prst="rect">
            <a:avLst/>
          </a:prstGeom>
        </p:spPr>
      </p:pic>
      <p:sp>
        <p:nvSpPr>
          <p:cNvPr id="8" name="文本框 7"/>
          <p:cNvSpPr txBox="1"/>
          <p:nvPr/>
        </p:nvSpPr>
        <p:spPr>
          <a:xfrm>
            <a:off x="100693" y="1050632"/>
            <a:ext cx="11524342" cy="919401"/>
          </a:xfrm>
          <a:prstGeom prst="roundRect">
            <a:avLst/>
          </a:prstGeom>
          <a:noFill/>
          <a:ln w="12700">
            <a:solidFill>
              <a:srgbClr val="002060"/>
            </a:solidFill>
            <a:prstDash val="lgDash"/>
          </a:ln>
        </p:spPr>
        <p:txBody>
          <a:bodyPr wrap="square" anchor="t" anchorCtr="0">
            <a:spAutoFit/>
          </a:bodyPr>
          <a:lstStyle/>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  ___________________________________________________________,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 Jake felt ______________________________________.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a:t>
            </a:r>
            <a:r>
              <a:rPr lang="en-US" altLang="zh-CN" sz="2400" dirty="0">
                <a:solidFill>
                  <a:srgbClr val="002060"/>
                </a:solidFill>
                <a:latin typeface="Calibri" panose="020F0502020204030204" charset="0"/>
                <a:ea typeface="Calibri" panose="020F0502020204030204" charset="0"/>
                <a:cs typeface="Calibri" panose="020F0502020204030204" charset="0"/>
              </a:rPr>
              <a:t>Non-finite forms of the Verb</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9" name="文本框 8"/>
          <p:cNvSpPr txBox="1"/>
          <p:nvPr/>
        </p:nvSpPr>
        <p:spPr>
          <a:xfrm>
            <a:off x="10659836" y="276355"/>
            <a:ext cx="965199"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Jake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0" name="矩形 9"/>
          <p:cNvSpPr/>
          <p:nvPr/>
        </p:nvSpPr>
        <p:spPr>
          <a:xfrm>
            <a:off x="1644394" y="1455997"/>
            <a:ext cx="2271391"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 stab of jealous</a:t>
            </a:r>
            <a:endParaRPr lang="zh-CN" altLang="en-US" sz="2400" i="1" dirty="0">
              <a:solidFill>
                <a:srgbClr val="C00000"/>
              </a:solidFill>
            </a:endParaRPr>
          </a:p>
        </p:txBody>
      </p:sp>
      <p:sp>
        <p:nvSpPr>
          <p:cNvPr id="11" name="矩形 10"/>
          <p:cNvSpPr/>
          <p:nvPr/>
        </p:nvSpPr>
        <p:spPr>
          <a:xfrm>
            <a:off x="288473" y="1064984"/>
            <a:ext cx="11148783" cy="461665"/>
          </a:xfrm>
          <a:prstGeom prst="rect">
            <a:avLst/>
          </a:prstGeom>
          <a:solidFill>
            <a:schemeClr val="bg1"/>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Knowing Kevin was bound to / sure to win with slightest effort with the magic sneaker  </a:t>
            </a:r>
            <a:endParaRPr lang="zh-CN" altLang="en-US" sz="2400" i="1" dirty="0">
              <a:solidFill>
                <a:srgbClr val="C00000"/>
              </a:solidFill>
            </a:endParaRPr>
          </a:p>
        </p:txBody>
      </p:sp>
      <p:sp>
        <p:nvSpPr>
          <p:cNvPr id="12" name="椭圆 11"/>
          <p:cNvSpPr/>
          <p:nvPr/>
        </p:nvSpPr>
        <p:spPr>
          <a:xfrm>
            <a:off x="4957255" y="-3728"/>
            <a:ext cx="1146627" cy="643471"/>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13" name="文本框 12"/>
          <p:cNvSpPr txBox="1"/>
          <p:nvPr/>
        </p:nvSpPr>
        <p:spPr>
          <a:xfrm>
            <a:off x="5029806" y="101600"/>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Why?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19" name="圆角矩形 18"/>
          <p:cNvSpPr/>
          <p:nvPr/>
        </p:nvSpPr>
        <p:spPr>
          <a:xfrm>
            <a:off x="189486" y="1473704"/>
            <a:ext cx="8472240" cy="510778"/>
          </a:xfrm>
          <a:prstGeom prst="roundRect">
            <a:avLst/>
          </a:prstGeom>
          <a:solidFill>
            <a:schemeClr val="accent6">
              <a:lumMod val="20000"/>
              <a:lumOff val="80000"/>
            </a:schemeClr>
          </a:solidFill>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a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sense of jealousy flooded over him in </a:t>
            </a:r>
            <a:r>
              <a:rPr lang="en-US" altLang="zh-CN" sz="2400" b="1" i="1" dirty="0">
                <a:solidFill>
                  <a:srgbClr val="C00000"/>
                </a:solidFill>
                <a:latin typeface="Calibri" panose="020F0502020204030204" charset="0"/>
                <a:ea typeface="Calibri" panose="020F0502020204030204" charset="0"/>
                <a:cs typeface="Calibri" panose="020F0502020204030204" charset="0"/>
              </a:rPr>
              <a:t>waves </a:t>
            </a:r>
            <a:r>
              <a:rPr lang="en-US" altLang="zh-CN" sz="2400" b="1" i="1" dirty="0">
                <a:solidFill>
                  <a:srgbClr val="002060"/>
                </a:solidFill>
                <a:latin typeface="Calibri" panose="020F0502020204030204" charset="0"/>
                <a:ea typeface="Calibri" panose="020F0502020204030204" charset="0"/>
                <a:cs typeface="Calibri" panose="020F0502020204030204" charset="0"/>
              </a:rPr>
              <a:t>(inanimate subject) </a:t>
            </a:r>
            <a:endParaRPr lang="zh-CN" altLang="en-US" sz="2400" b="1" i="1" dirty="0">
              <a:solidFill>
                <a:srgbClr val="002060"/>
              </a:solidFill>
              <a:latin typeface="Calibri" panose="020F0502020204030204" charset="0"/>
              <a:ea typeface="Calibri" panose="020F0502020204030204" charset="0"/>
              <a:cs typeface="Calibri" panose="020F0502020204030204" charset="0"/>
            </a:endParaRPr>
          </a:p>
        </p:txBody>
      </p:sp>
      <p:sp>
        <p:nvSpPr>
          <p:cNvPr id="20" name="矩形 19"/>
          <p:cNvSpPr/>
          <p:nvPr/>
        </p:nvSpPr>
        <p:spPr>
          <a:xfrm>
            <a:off x="7486818" y="1544424"/>
            <a:ext cx="3621713" cy="373238"/>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0" y="3998752"/>
            <a:ext cx="8548914"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about other feelings of Jake before the race?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文本框 31"/>
          <p:cNvSpPr txBox="1"/>
          <p:nvPr/>
        </p:nvSpPr>
        <p:spPr>
          <a:xfrm>
            <a:off x="1126900" y="4386911"/>
            <a:ext cx="4735964" cy="510778"/>
          </a:xfrm>
          <a:prstGeom prst="roundRect">
            <a:avLst/>
          </a:prstGeom>
          <a:solidFill>
            <a:schemeClr val="accent2">
              <a:lumMod val="20000"/>
              <a:lumOff val="80000"/>
            </a:scheme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i="1" dirty="0">
                <a:solidFill>
                  <a:srgbClr val="C00000"/>
                </a:solidFill>
                <a:latin typeface="Calibri" panose="020F0502020204030204" charset="0"/>
                <a:ea typeface="Calibri" panose="020F0502020204030204" charset="0"/>
                <a:cs typeface="Calibri" panose="020F0502020204030204" charset="0"/>
                <a:sym typeface="+mn-ea"/>
              </a:rPr>
              <a:t>nervous/ anxious/ </a:t>
            </a:r>
            <a:r>
              <a:rPr lang="en-US" altLang="zh-CN" sz="2400" b="1" i="1" dirty="0" smtClean="0">
                <a:solidFill>
                  <a:srgbClr val="C00000"/>
                </a:solidFill>
                <a:latin typeface="Calibri" panose="020F0502020204030204" charset="0"/>
                <a:ea typeface="Calibri" panose="020F0502020204030204" charset="0"/>
                <a:cs typeface="Calibri" panose="020F0502020204030204" charset="0"/>
                <a:sym typeface="+mn-ea"/>
              </a:rPr>
              <a:t>tensed</a:t>
            </a:r>
            <a:r>
              <a:rPr lang="zh-CN" altLang="en-US" sz="2400" b="1" i="1" dirty="0" smtClean="0">
                <a:solidFill>
                  <a:srgbClr val="C00000"/>
                </a:solidFill>
                <a:latin typeface="Calibri" panose="020F0502020204030204" charset="0"/>
                <a:ea typeface="Calibri" panose="020F0502020204030204" charset="0"/>
                <a:cs typeface="Calibri" panose="020F0502020204030204" charset="0"/>
                <a:sym typeface="+mn-ea"/>
              </a:rPr>
              <a:t> </a:t>
            </a:r>
            <a:r>
              <a:rPr lang="en-US" altLang="zh-CN" sz="2400" b="1" i="1" dirty="0" smtClean="0">
                <a:solidFill>
                  <a:srgbClr val="C00000"/>
                </a:solidFill>
                <a:latin typeface="Calibri" panose="020F0502020204030204" charset="0"/>
                <a:ea typeface="Calibri" panose="020F0502020204030204" charset="0"/>
                <a:cs typeface="Calibri" panose="020F0502020204030204" charset="0"/>
                <a:sym typeface="+mn-ea"/>
              </a:rPr>
              <a:t>/restless</a:t>
            </a:r>
            <a:endParaRPr lang="en-US" altLang="zh-CN" sz="2400" b="1" i="1" dirty="0">
              <a:solidFill>
                <a:srgbClr val="C00000"/>
              </a:solidFill>
              <a:latin typeface="Calibri" panose="020F0502020204030204" charset="0"/>
              <a:ea typeface="Calibri" panose="020F0502020204030204" charset="0"/>
              <a:cs typeface="Calibri" panose="020F0502020204030204" charset="0"/>
              <a:sym typeface="+mn-ea"/>
            </a:endParaRPr>
          </a:p>
        </p:txBody>
      </p:sp>
      <p:sp>
        <p:nvSpPr>
          <p:cNvPr id="33" name="右箭头 32"/>
          <p:cNvSpPr/>
          <p:nvPr/>
        </p:nvSpPr>
        <p:spPr>
          <a:xfrm>
            <a:off x="265360" y="4478474"/>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 y="2337096"/>
            <a:ext cx="2750064" cy="1760742"/>
          </a:xfrm>
          <a:prstGeom prst="rect">
            <a:avLst/>
          </a:prstGeom>
          <a:ln>
            <a:noFill/>
          </a:ln>
          <a:effectLst>
            <a:softEdge rad="112500"/>
          </a:effectLst>
        </p:spPr>
      </p:pic>
      <p:sp>
        <p:nvSpPr>
          <p:cNvPr id="40" name="文本框 39"/>
          <p:cNvSpPr txBox="1"/>
          <p:nvPr/>
        </p:nvSpPr>
        <p:spPr>
          <a:xfrm>
            <a:off x="1816574" y="2803994"/>
            <a:ext cx="943709" cy="442674"/>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Pose</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1" name="左大括号 40"/>
          <p:cNvSpPr/>
          <p:nvPr/>
        </p:nvSpPr>
        <p:spPr>
          <a:xfrm>
            <a:off x="2851296" y="2089817"/>
            <a:ext cx="226695" cy="1898015"/>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文本框 42"/>
          <p:cNvSpPr txBox="1"/>
          <p:nvPr/>
        </p:nvSpPr>
        <p:spPr>
          <a:xfrm>
            <a:off x="3134265" y="2106442"/>
            <a:ext cx="2438177"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smtClean="0">
                <a:solidFill>
                  <a:srgbClr val="4472C4"/>
                </a:solidFill>
                <a:ea typeface="宋体" panose="02010600030101010101" pitchFamily="2" charset="-122"/>
                <a:sym typeface="+mn-ea"/>
              </a:rPr>
              <a:t>bod</a:t>
            </a:r>
            <a:r>
              <a:rPr lang="en-US" altLang="zh-CN" sz="2400" b="1" kern="0" noProof="0" dirty="0" smtClean="0">
                <a:solidFill>
                  <a:srgbClr val="4472C4"/>
                </a:solidFill>
                <a:ea typeface="宋体" panose="02010600030101010101" pitchFamily="2" charset="-122"/>
                <a:sym typeface="+mn-ea"/>
              </a:rPr>
              <a:t>y bent down</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3137411" y="2731734"/>
            <a:ext cx="2874487"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a:solidFill>
                  <a:srgbClr val="4472C4"/>
                </a:solidFill>
                <a:ea typeface="宋体" panose="02010600030101010101" pitchFamily="2" charset="-122"/>
                <a:sym typeface="+mn-ea"/>
              </a:rPr>
              <a:t>l</a:t>
            </a:r>
            <a:r>
              <a:rPr lang="en-US" altLang="zh-CN" sz="2400" b="1" kern="0" dirty="0" smtClean="0">
                <a:solidFill>
                  <a:srgbClr val="4472C4"/>
                </a:solidFill>
                <a:ea typeface="宋体" panose="02010600030101010101" pitchFamily="2" charset="-122"/>
                <a:sym typeface="+mn-ea"/>
              </a:rPr>
              <a:t>owered their heads</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5" name="文本框 44"/>
          <p:cNvSpPr txBox="1"/>
          <p:nvPr/>
        </p:nvSpPr>
        <p:spPr>
          <a:xfrm>
            <a:off x="3150777" y="3357026"/>
            <a:ext cx="2319022"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straighten arms</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6" name="文本框 45"/>
          <p:cNvSpPr txBox="1"/>
          <p:nvPr/>
        </p:nvSpPr>
        <p:spPr>
          <a:xfrm>
            <a:off x="6173076" y="2950001"/>
            <a:ext cx="1333802" cy="783193"/>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Physical action</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8" name="左大括号 47"/>
          <p:cNvSpPr/>
          <p:nvPr/>
        </p:nvSpPr>
        <p:spPr>
          <a:xfrm>
            <a:off x="7572165" y="2098569"/>
            <a:ext cx="226479" cy="2581345"/>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文本框 48"/>
          <p:cNvSpPr txBox="1"/>
          <p:nvPr/>
        </p:nvSpPr>
        <p:spPr>
          <a:xfrm>
            <a:off x="7889657" y="3100844"/>
            <a:ext cx="385239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heart beat/pounded </a:t>
            </a:r>
            <a:r>
              <a:rPr lang="en-US" altLang="zh-CN" sz="2400" b="1" kern="0" dirty="0">
                <a:solidFill>
                  <a:srgbClr val="4472C4"/>
                </a:solidFill>
                <a:ea typeface="宋体" panose="02010600030101010101" pitchFamily="2" charset="-122"/>
              </a:rPr>
              <a:t>wildly</a:t>
            </a:r>
            <a:r>
              <a:rPr lang="en-US" altLang="zh-CN" sz="2400" b="1" kern="0" dirty="0">
                <a:solidFill>
                  <a:srgbClr val="4472C4"/>
                </a:solidFill>
                <a:ea typeface="宋体" panose="02010600030101010101" pitchFamily="2" charset="-122"/>
                <a:sym typeface="+mn-ea"/>
              </a:rPr>
              <a:t> </a:t>
            </a:r>
            <a:endParaRPr lang="en-US" altLang="zh-CN" sz="2400" b="1" kern="0" dirty="0">
              <a:solidFill>
                <a:srgbClr val="4472C4"/>
              </a:solidFill>
              <a:ea typeface="宋体" panose="02010600030101010101" pitchFamily="2" charset="-122"/>
              <a:sym typeface="+mn-ea"/>
            </a:endParaRPr>
          </a:p>
        </p:txBody>
      </p:sp>
      <p:sp>
        <p:nvSpPr>
          <p:cNvPr id="50" name="文本框 49"/>
          <p:cNvSpPr txBox="1"/>
          <p:nvPr/>
        </p:nvSpPr>
        <p:spPr>
          <a:xfrm>
            <a:off x="7847516" y="2549172"/>
            <a:ext cx="3777519" cy="510778"/>
          </a:xfrm>
          <a:prstGeom prst="roundRect">
            <a:avLst/>
          </a:prstGeom>
          <a:solidFill>
            <a:srgbClr val="5B9BD5">
              <a:lumMod val="20000"/>
              <a:lumOff val="80000"/>
            </a:srgbClr>
          </a:solidFill>
        </p:spPr>
        <p:txBody>
          <a:bodyPr wrap="square" rtlCol="0">
            <a:spAutoFit/>
          </a:bodyPr>
          <a:lstStyle/>
          <a:p>
            <a:pPr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rPr>
              <a:t> throat </a:t>
            </a:r>
            <a:r>
              <a:rPr lang="en-US" altLang="zh-CN" sz="2400" b="1" kern="0" dirty="0">
                <a:solidFill>
                  <a:srgbClr val="4472C4"/>
                </a:solidFill>
                <a:ea typeface="宋体" panose="02010600030101010101" pitchFamily="2" charset="-122"/>
              </a:rPr>
              <a:t>tight and mouth dry</a:t>
            </a:r>
            <a:r>
              <a:rPr lang="en-US" altLang="zh-CN" sz="2400" b="1" kern="0" dirty="0">
                <a:solidFill>
                  <a:srgbClr val="4472C4"/>
                </a:solidFill>
                <a:ea typeface="宋体" panose="02010600030101010101" pitchFamily="2" charset="-122"/>
                <a:sym typeface="+mn-ea"/>
              </a:rPr>
              <a:t> </a:t>
            </a:r>
            <a:endParaRPr lang="en-US" altLang="zh-CN" sz="2400" b="1" kern="0" dirty="0">
              <a:solidFill>
                <a:srgbClr val="4472C4"/>
              </a:solidFill>
              <a:ea typeface="宋体" panose="02010600030101010101" pitchFamily="2" charset="-122"/>
              <a:sym typeface="+mn-ea"/>
            </a:endParaRPr>
          </a:p>
        </p:txBody>
      </p:sp>
      <p:sp>
        <p:nvSpPr>
          <p:cNvPr id="51" name="文本框 50"/>
          <p:cNvSpPr txBox="1"/>
          <p:nvPr/>
        </p:nvSpPr>
        <p:spPr>
          <a:xfrm>
            <a:off x="7887431" y="3680381"/>
            <a:ext cx="4031499" cy="510778"/>
          </a:xfrm>
          <a:prstGeom prst="roundRect">
            <a:avLst/>
          </a:prstGeom>
          <a:solidFill>
            <a:srgbClr val="5B9BD5">
              <a:lumMod val="20000"/>
              <a:lumOff val="80000"/>
            </a:srgbClr>
          </a:solidFill>
        </p:spPr>
        <p:txBody>
          <a:bodyPr wrap="square" rtlCol="0">
            <a:spAutoFit/>
          </a:bodyPr>
          <a:lstStyle/>
          <a:p>
            <a:pPr lvl="0"/>
            <a:r>
              <a:rPr lang="en-US" altLang="zh-CN" sz="2400" b="1" kern="0" dirty="0">
                <a:solidFill>
                  <a:srgbClr val="4472C4"/>
                </a:solidFill>
                <a:ea typeface="宋体" panose="02010600030101010101" pitchFamily="2" charset="-122"/>
              </a:rPr>
              <a:t>hands shaking /legs trembled  </a:t>
            </a:r>
            <a:endParaRPr lang="en-US" altLang="zh-CN" sz="2400" b="1" kern="0" dirty="0">
              <a:solidFill>
                <a:srgbClr val="4472C4"/>
              </a:solidFill>
              <a:ea typeface="宋体" panose="02010600030101010101" pitchFamily="2" charset="-122"/>
            </a:endParaRPr>
          </a:p>
        </p:txBody>
      </p:sp>
      <p:sp>
        <p:nvSpPr>
          <p:cNvPr id="52" name="文本框 51"/>
          <p:cNvSpPr txBox="1"/>
          <p:nvPr/>
        </p:nvSpPr>
        <p:spPr>
          <a:xfrm>
            <a:off x="7878890" y="1984752"/>
            <a:ext cx="272625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face turned white</a:t>
            </a:r>
            <a:endParaRPr lang="en-US" altLang="zh-CN" sz="2400" b="1" kern="0" dirty="0">
              <a:solidFill>
                <a:srgbClr val="4472C4"/>
              </a:solidFill>
              <a:ea typeface="宋体" panose="02010600030101010101" pitchFamily="2" charset="-122"/>
              <a:sym typeface="+mn-ea"/>
            </a:endParaRPr>
          </a:p>
        </p:txBody>
      </p:sp>
      <p:sp>
        <p:nvSpPr>
          <p:cNvPr id="53" name="文本框 52"/>
          <p:cNvSpPr txBox="1"/>
          <p:nvPr/>
        </p:nvSpPr>
        <p:spPr>
          <a:xfrm>
            <a:off x="7878890" y="4256384"/>
            <a:ext cx="4313110" cy="510778"/>
          </a:xfrm>
          <a:prstGeom prst="roundRect">
            <a:avLst/>
          </a:prstGeom>
          <a:solidFill>
            <a:srgbClr val="5B9BD5">
              <a:lumMod val="20000"/>
              <a:lumOff val="80000"/>
            </a:srgbClr>
          </a:solidFill>
        </p:spPr>
        <p:txBody>
          <a:bodyPr wrap="square" rtlCol="0">
            <a:spAutoFit/>
          </a:bodyPr>
          <a:lstStyle/>
          <a:p>
            <a:r>
              <a:rPr lang="en-US" altLang="zh-CN" sz="2400" b="1" kern="0" dirty="0">
                <a:solidFill>
                  <a:srgbClr val="4472C4"/>
                </a:solidFill>
                <a:ea typeface="宋体" panose="02010600030101010101" pitchFamily="2" charset="-122"/>
              </a:rPr>
              <a:t>with butterflies in the stomach</a:t>
            </a:r>
            <a:endParaRPr lang="en-US" altLang="zh-CN" sz="2400" b="1" kern="0" dirty="0">
              <a:solidFill>
                <a:srgbClr val="4472C4"/>
              </a:solidFill>
              <a:ea typeface="宋体" panose="02010600030101010101" pitchFamily="2" charset="-122"/>
            </a:endParaRPr>
          </a:p>
        </p:txBody>
      </p:sp>
      <p:sp>
        <p:nvSpPr>
          <p:cNvPr id="54" name="文本框 53"/>
          <p:cNvSpPr txBox="1"/>
          <p:nvPr/>
        </p:nvSpPr>
        <p:spPr>
          <a:xfrm>
            <a:off x="100694" y="5043009"/>
            <a:ext cx="12032920" cy="1328023"/>
          </a:xfrm>
          <a:prstGeom prst="roundRect">
            <a:avLst/>
          </a:prstGeom>
          <a:solidFill>
            <a:schemeClr val="bg1"/>
          </a:solidFill>
          <a:ln w="12700">
            <a:solidFill>
              <a:srgbClr val="002060"/>
            </a:solidFill>
            <a:prstDash val="lgDash"/>
          </a:ln>
        </p:spPr>
        <p:txBody>
          <a:bodyPr wrap="square" anchor="t" anchorCtr="0">
            <a:spAutoFit/>
          </a:bodyPr>
          <a:lstStyle/>
          <a:p>
            <a:pPr marL="34290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______________________________,(</a:t>
            </a:r>
            <a:r>
              <a:rPr lang="en-US" altLang="zh-CN" sz="2400" dirty="0" smtClean="0">
                <a:solidFill>
                  <a:srgbClr val="002060"/>
                </a:solidFill>
                <a:latin typeface="Calibri" panose="020F0502020204030204" charset="0"/>
                <a:ea typeface="Calibri" panose="020F0502020204030204" charset="0"/>
                <a:cs typeface="Calibri" panose="020F0502020204030204" charset="0"/>
              </a:rPr>
              <a:t>absolute structure)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and other athletes __________________on the starting line,  ____________________ and _____________________with ______________________.</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dirty="0">
                <a:solidFill>
                  <a:srgbClr val="002060"/>
                </a:solidFill>
                <a:latin typeface="Calibri" panose="020F0502020204030204" charset="0"/>
                <a:ea typeface="Calibri" panose="020F0502020204030204" charset="0"/>
                <a:cs typeface="Calibri" panose="020F0502020204030204" charset="0"/>
              </a:rPr>
              <a:t>Composite 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55" name="圆角矩形 54"/>
          <p:cNvSpPr/>
          <p:nvPr/>
        </p:nvSpPr>
        <p:spPr>
          <a:xfrm>
            <a:off x="455892" y="5027683"/>
            <a:ext cx="4169595" cy="510778"/>
          </a:xfrm>
          <a:prstGeom prst="roundRect">
            <a:avLst/>
          </a:prstGeom>
          <a:solidFill>
            <a:schemeClr val="accent6">
              <a:lumMod val="20000"/>
              <a:lumOff val="80000"/>
            </a:schemeClr>
          </a:solidFill>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Heart beating/pounding wildly</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6" name="圆角矩形 55"/>
          <p:cNvSpPr/>
          <p:nvPr/>
        </p:nvSpPr>
        <p:spPr>
          <a:xfrm>
            <a:off x="1380276" y="5438681"/>
            <a:ext cx="1662246"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b</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ent down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7" name="矩形 56"/>
          <p:cNvSpPr/>
          <p:nvPr/>
        </p:nvSpPr>
        <p:spPr>
          <a:xfrm>
            <a:off x="4757252" y="5133517"/>
            <a:ext cx="2616006" cy="38736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5978753" y="5438108"/>
            <a:ext cx="2873560"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l</a:t>
            </a:r>
            <a:r>
              <a:rPr lang="en-US" altLang="zh-CN" sz="2400" b="1" i="1" smtClean="0">
                <a:solidFill>
                  <a:srgbClr val="C00000"/>
                </a:solidFill>
                <a:latin typeface="Calibri" panose="020F0502020204030204" charset="0"/>
                <a:ea typeface="Calibri" panose="020F0502020204030204" charset="0"/>
                <a:cs typeface="Calibri" panose="020F0502020204030204" charset="0"/>
              </a:rPr>
              <a:t>owered their heads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9" name="圆角矩形 58"/>
          <p:cNvSpPr/>
          <p:nvPr/>
        </p:nvSpPr>
        <p:spPr>
          <a:xfrm>
            <a:off x="705375" y="5860254"/>
            <a:ext cx="2610392" cy="510778"/>
          </a:xfrm>
          <a:prstGeom prst="roundRect">
            <a:avLst/>
          </a:prstGeom>
          <a:solidFill>
            <a:schemeClr val="accent6">
              <a:lumMod val="20000"/>
              <a:lumOff val="80000"/>
            </a:schemeClr>
          </a:solidFill>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straightened arms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61" name="文本框 60"/>
          <p:cNvSpPr txBox="1"/>
          <p:nvPr/>
        </p:nvSpPr>
        <p:spPr>
          <a:xfrm>
            <a:off x="3626819" y="5814308"/>
            <a:ext cx="4313110" cy="510778"/>
          </a:xfrm>
          <a:prstGeom prst="roundRect">
            <a:avLst/>
          </a:prstGeom>
          <a:solidFill>
            <a:srgbClr val="5B9BD5">
              <a:lumMod val="20000"/>
              <a:lumOff val="80000"/>
            </a:srgbClr>
          </a:solidFill>
        </p:spPr>
        <p:txBody>
          <a:bodyPr wrap="square" rtlCol="0">
            <a:spAutoFit/>
          </a:bodyPr>
          <a:lstStyle/>
          <a:p>
            <a:r>
              <a:rPr lang="en-US" altLang="zh-CN" sz="2400" b="1" kern="0" dirty="0">
                <a:solidFill>
                  <a:srgbClr val="4472C4"/>
                </a:solidFill>
                <a:ea typeface="宋体" panose="02010600030101010101" pitchFamily="2" charset="-122"/>
              </a:rPr>
              <a:t>with butterflies in the stomach</a:t>
            </a:r>
            <a:endParaRPr lang="en-US" altLang="zh-CN" sz="2400" b="1" kern="0" dirty="0">
              <a:solidFill>
                <a:srgbClr val="4472C4"/>
              </a:solidFill>
              <a:ea typeface="宋体" panose="02010600030101010101" pitchFamily="2" charset="-122"/>
            </a:endParaRPr>
          </a:p>
        </p:txBody>
      </p:sp>
      <p:sp>
        <p:nvSpPr>
          <p:cNvPr id="62" name="矩形 61"/>
          <p:cNvSpPr/>
          <p:nvPr/>
        </p:nvSpPr>
        <p:spPr>
          <a:xfrm>
            <a:off x="7963469" y="5908997"/>
            <a:ext cx="3955461" cy="41278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大括号 62"/>
          <p:cNvSpPr/>
          <p:nvPr/>
        </p:nvSpPr>
        <p:spPr>
          <a:xfrm rot="16200000">
            <a:off x="4178116" y="1750789"/>
            <a:ext cx="1078306" cy="5264283"/>
          </a:xfrm>
          <a:prstGeom prst="leftBrace">
            <a:avLst>
              <a:gd name="adj1" fmla="val 8333"/>
              <a:gd name="adj2" fmla="val 50288"/>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文本框 37"/>
          <p:cNvSpPr txBox="1"/>
          <p:nvPr/>
        </p:nvSpPr>
        <p:spPr>
          <a:xfrm>
            <a:off x="396574" y="5040385"/>
            <a:ext cx="6851424" cy="510778"/>
          </a:xfrm>
          <a:prstGeom prst="roundRect">
            <a:avLst/>
          </a:prstGeom>
          <a:solidFill>
            <a:srgbClr val="5B9BD5">
              <a:lumMod val="20000"/>
              <a:lumOff val="80000"/>
            </a:srgbClr>
          </a:solidFill>
        </p:spPr>
        <p:txBody>
          <a:bodyPr wrap="square" rtlCol="0">
            <a:spAutoFit/>
          </a:bodyPr>
          <a:lstStyle/>
          <a:p>
            <a:r>
              <a:rPr lang="en-US" altLang="zh-CN" sz="2400" b="1" kern="0" smtClean="0">
                <a:solidFill>
                  <a:srgbClr val="4472C4"/>
                </a:solidFill>
                <a:ea typeface="宋体" panose="02010600030101010101" pitchFamily="2" charset="-122"/>
              </a:rPr>
              <a:t>Mingled with </a:t>
            </a:r>
            <a:r>
              <a:rPr lang="en-US" altLang="zh-CN" sz="2400" b="1" kern="0" dirty="0" smtClean="0">
                <a:solidFill>
                  <a:srgbClr val="4472C4"/>
                </a:solidFill>
                <a:ea typeface="宋体" panose="02010600030101010101" pitchFamily="2" charset="-122"/>
              </a:rPr>
              <a:t>jealous </a:t>
            </a:r>
            <a:r>
              <a:rPr lang="en-US" altLang="zh-CN" sz="2400" b="1" kern="0" smtClean="0">
                <a:solidFill>
                  <a:srgbClr val="4472C4"/>
                </a:solidFill>
                <a:ea typeface="宋体" panose="02010600030101010101" pitchFamily="2" charset="-122"/>
              </a:rPr>
              <a:t>and anxiety, </a:t>
            </a:r>
            <a:endParaRPr lang="en-US" altLang="zh-CN" sz="2400" b="1" kern="0" dirty="0">
              <a:solidFill>
                <a:srgbClr val="4472C4"/>
              </a:solidFill>
              <a:ea typeface="宋体" panose="02010600030101010101" pitchFamily="2" charset="-122"/>
            </a:endParaRPr>
          </a:p>
        </p:txBody>
      </p:sp>
      <p:sp>
        <p:nvSpPr>
          <p:cNvPr id="39" name="文本框 38"/>
          <p:cNvSpPr txBox="1"/>
          <p:nvPr/>
        </p:nvSpPr>
        <p:spPr>
          <a:xfrm>
            <a:off x="100694" y="5043009"/>
            <a:ext cx="12032920" cy="1328023"/>
          </a:xfrm>
          <a:prstGeom prst="roundRect">
            <a:avLst/>
          </a:prstGeom>
          <a:solidFill>
            <a:schemeClr val="bg1"/>
          </a:solidFill>
          <a:ln w="12700">
            <a:solidFill>
              <a:srgbClr val="002060"/>
            </a:solidFill>
            <a:prstDash val="lgDash"/>
          </a:ln>
        </p:spPr>
        <p:txBody>
          <a:bodyPr wrap="square" anchor="t" anchorCtr="0">
            <a:spAutoFit/>
          </a:bodyPr>
          <a:lstStyle/>
          <a:p>
            <a:pPr marL="34290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______________________________,(</a:t>
            </a:r>
            <a:r>
              <a:rPr lang="en-US" altLang="zh-CN" sz="2400" dirty="0" smtClean="0">
                <a:solidFill>
                  <a:srgbClr val="002060"/>
                </a:solidFill>
                <a:latin typeface="Calibri" panose="020F0502020204030204" charset="0"/>
                <a:ea typeface="Calibri" panose="020F0502020204030204" charset="0"/>
                <a:cs typeface="Calibri" panose="020F0502020204030204" charset="0"/>
              </a:rPr>
              <a:t>absolute structure)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and other athletes __________________on the starting line,  ____________________ and _____________________with ______________________.</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dirty="0">
                <a:solidFill>
                  <a:srgbClr val="002060"/>
                </a:solidFill>
                <a:latin typeface="Calibri" panose="020F0502020204030204" charset="0"/>
                <a:ea typeface="Calibri" panose="020F0502020204030204" charset="0"/>
                <a:cs typeface="Calibri" panose="020F0502020204030204" charset="0"/>
              </a:rPr>
              <a:t>Composite 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1"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checkerboard(across)">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linds(horizontal)">
                                      <p:cBhvr>
                                        <p:cTn id="82" dur="500"/>
                                        <p:tgtEl>
                                          <p:spTgt spid="40"/>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linds(horizontal)">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blinds(horizontal)">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blinds(horizontal)">
                                      <p:cBhvr>
                                        <p:cTn id="95" dur="500"/>
                                        <p:tgtEl>
                                          <p:spTgt spid="44"/>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blinds(horizontal)">
                                      <p:cBhvr>
                                        <p:cTn id="100" dur="500"/>
                                        <p:tgtEl>
                                          <p:spTgt spid="45"/>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linds(horizontal)">
                                      <p:cBhvr>
                                        <p:cTn id="105" dur="500"/>
                                        <p:tgtEl>
                                          <p:spTgt spid="4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blinds(horizontal)">
                                      <p:cBhvr>
                                        <p:cTn id="108" dur="500"/>
                                        <p:tgtEl>
                                          <p:spTgt spid="48"/>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blinds(horizontal)">
                                      <p:cBhvr>
                                        <p:cTn id="113" dur="500"/>
                                        <p:tgtEl>
                                          <p:spTgt spid="52"/>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blinds(horizontal)">
                                      <p:cBhvr>
                                        <p:cTn id="118" dur="500"/>
                                        <p:tgtEl>
                                          <p:spTgt spid="50"/>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blinds(horizontal)">
                                      <p:cBhvr>
                                        <p:cTn id="123" dur="500"/>
                                        <p:tgtEl>
                                          <p:spTgt spid="49"/>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linds(horizontal)">
                                      <p:cBhvr>
                                        <p:cTn id="128" dur="500"/>
                                        <p:tgtEl>
                                          <p:spTgt spid="51"/>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53"/>
                                        </p:tgtEl>
                                        <p:attrNameLst>
                                          <p:attrName>style.visibility</p:attrName>
                                        </p:attrNameLst>
                                      </p:cBhvr>
                                      <p:to>
                                        <p:strVal val="visible"/>
                                      </p:to>
                                    </p:set>
                                    <p:animEffect transition="in" filter="blinds(horizontal)">
                                      <p:cBhvr>
                                        <p:cTn id="133" dur="500"/>
                                        <p:tgtEl>
                                          <p:spTgt spid="53"/>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blinds(horizontal)">
                                      <p:cBhvr>
                                        <p:cTn id="136" dur="500"/>
                                        <p:tgtEl>
                                          <p:spTgt spid="63"/>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additive="base">
                                        <p:cTn id="141" dur="500" fill="hold"/>
                                        <p:tgtEl>
                                          <p:spTgt spid="54"/>
                                        </p:tgtEl>
                                        <p:attrNameLst>
                                          <p:attrName>ppt_x</p:attrName>
                                        </p:attrNameLst>
                                      </p:cBhvr>
                                      <p:tavLst>
                                        <p:tav tm="0">
                                          <p:val>
                                            <p:strVal val="#ppt_x"/>
                                          </p:val>
                                        </p:tav>
                                        <p:tav tm="100000">
                                          <p:val>
                                            <p:strVal val="#ppt_x"/>
                                          </p:val>
                                        </p:tav>
                                      </p:tavLst>
                                    </p:anim>
                                    <p:anim calcmode="lin" valueType="num">
                                      <p:cBhvr additive="base">
                                        <p:cTn id="14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1" nodeType="click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blinds(horizontal)">
                                      <p:cBhvr>
                                        <p:cTn id="147" dur="500"/>
                                        <p:tgtEl>
                                          <p:spTgt spid="57"/>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1" nodeType="click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blinds(horizontal)">
                                      <p:cBhvr>
                                        <p:cTn id="152" dur="500"/>
                                        <p:tgtEl>
                                          <p:spTgt spid="62"/>
                                        </p:tgtEl>
                                      </p:cBhvr>
                                    </p:animEffec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additive="base">
                                        <p:cTn id="157" dur="500" fill="hold"/>
                                        <p:tgtEl>
                                          <p:spTgt spid="55"/>
                                        </p:tgtEl>
                                        <p:attrNameLst>
                                          <p:attrName>ppt_x</p:attrName>
                                        </p:attrNameLst>
                                      </p:cBhvr>
                                      <p:tavLst>
                                        <p:tav tm="0">
                                          <p:val>
                                            <p:strVal val="#ppt_x"/>
                                          </p:val>
                                        </p:tav>
                                        <p:tav tm="100000">
                                          <p:val>
                                            <p:strVal val="#ppt_x"/>
                                          </p:val>
                                        </p:tav>
                                      </p:tavLst>
                                    </p:anim>
                                    <p:anim calcmode="lin" valueType="num">
                                      <p:cBhvr additive="base">
                                        <p:cTn id="15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56"/>
                                        </p:tgtEl>
                                        <p:attrNameLst>
                                          <p:attrName>style.visibility</p:attrName>
                                        </p:attrNameLst>
                                      </p:cBhvr>
                                      <p:to>
                                        <p:strVal val="visible"/>
                                      </p:to>
                                    </p:set>
                                    <p:anim calcmode="lin" valueType="num">
                                      <p:cBhvr additive="base">
                                        <p:cTn id="163" dur="500" fill="hold"/>
                                        <p:tgtEl>
                                          <p:spTgt spid="56"/>
                                        </p:tgtEl>
                                        <p:attrNameLst>
                                          <p:attrName>ppt_x</p:attrName>
                                        </p:attrNameLst>
                                      </p:cBhvr>
                                      <p:tavLst>
                                        <p:tav tm="0">
                                          <p:val>
                                            <p:strVal val="#ppt_x"/>
                                          </p:val>
                                        </p:tav>
                                        <p:tav tm="100000">
                                          <p:val>
                                            <p:strVal val="#ppt_x"/>
                                          </p:val>
                                        </p:tav>
                                      </p:tavLst>
                                    </p:anim>
                                    <p:anim calcmode="lin" valueType="num">
                                      <p:cBhvr additive="base">
                                        <p:cTn id="16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58"/>
                                        </p:tgtEl>
                                        <p:attrNameLst>
                                          <p:attrName>style.visibility</p:attrName>
                                        </p:attrNameLst>
                                      </p:cBhvr>
                                      <p:to>
                                        <p:strVal val="visible"/>
                                      </p:to>
                                    </p:set>
                                    <p:anim calcmode="lin" valueType="num">
                                      <p:cBhvr additive="base">
                                        <p:cTn id="169" dur="500" fill="hold"/>
                                        <p:tgtEl>
                                          <p:spTgt spid="58"/>
                                        </p:tgtEl>
                                        <p:attrNameLst>
                                          <p:attrName>ppt_x</p:attrName>
                                        </p:attrNameLst>
                                      </p:cBhvr>
                                      <p:tavLst>
                                        <p:tav tm="0">
                                          <p:val>
                                            <p:strVal val="#ppt_x"/>
                                          </p:val>
                                        </p:tav>
                                        <p:tav tm="100000">
                                          <p:val>
                                            <p:strVal val="#ppt_x"/>
                                          </p:val>
                                        </p:tav>
                                      </p:tavLst>
                                    </p:anim>
                                    <p:anim calcmode="lin" valueType="num">
                                      <p:cBhvr additive="base">
                                        <p:cTn id="17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59"/>
                                        </p:tgtEl>
                                        <p:attrNameLst>
                                          <p:attrName>style.visibility</p:attrName>
                                        </p:attrNameLst>
                                      </p:cBhvr>
                                      <p:to>
                                        <p:strVal val="visible"/>
                                      </p:to>
                                    </p:set>
                                    <p:anim calcmode="lin" valueType="num">
                                      <p:cBhvr additive="base">
                                        <p:cTn id="175" dur="500" fill="hold"/>
                                        <p:tgtEl>
                                          <p:spTgt spid="59"/>
                                        </p:tgtEl>
                                        <p:attrNameLst>
                                          <p:attrName>ppt_x</p:attrName>
                                        </p:attrNameLst>
                                      </p:cBhvr>
                                      <p:tavLst>
                                        <p:tav tm="0">
                                          <p:val>
                                            <p:strVal val="#ppt_x"/>
                                          </p:val>
                                        </p:tav>
                                        <p:tav tm="100000">
                                          <p:val>
                                            <p:strVal val="#ppt_x"/>
                                          </p:val>
                                        </p:tav>
                                      </p:tavLst>
                                    </p:anim>
                                    <p:anim calcmode="lin" valueType="num">
                                      <p:cBhvr additive="base">
                                        <p:cTn id="17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linds(horizontal)">
                                      <p:cBhvr>
                                        <p:cTn id="181" dur="500"/>
                                        <p:tgtEl>
                                          <p:spTgt spid="61"/>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38"/>
                                        </p:tgtEl>
                                        <p:attrNameLst>
                                          <p:attrName>style.visibility</p:attrName>
                                        </p:attrNameLst>
                                      </p:cBhvr>
                                      <p:to>
                                        <p:strVal val="visible"/>
                                      </p:to>
                                    </p:set>
                                    <p:animEffect transition="in" filter="blinds(horizontal)">
                                      <p:cBhvr>
                                        <p:cTn id="186" dur="500"/>
                                        <p:tgtEl>
                                          <p:spTgt spid="38"/>
                                        </p:tgtEl>
                                      </p:cBhvr>
                                    </p:animEffect>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39"/>
                                        </p:tgtEl>
                                        <p:attrNameLst>
                                          <p:attrName>style.visibility</p:attrName>
                                        </p:attrNameLst>
                                      </p:cBhvr>
                                      <p:to>
                                        <p:strVal val="visible"/>
                                      </p:to>
                                    </p:set>
                                    <p:anim calcmode="lin" valueType="num">
                                      <p:cBhvr additive="base">
                                        <p:cTn id="191" dur="500" fill="hold"/>
                                        <p:tgtEl>
                                          <p:spTgt spid="39"/>
                                        </p:tgtEl>
                                        <p:attrNameLst>
                                          <p:attrName>ppt_x</p:attrName>
                                        </p:attrNameLst>
                                      </p:cBhvr>
                                      <p:tavLst>
                                        <p:tav tm="0">
                                          <p:val>
                                            <p:strVal val="#ppt_x"/>
                                          </p:val>
                                        </p:tav>
                                        <p:tav tm="100000">
                                          <p:val>
                                            <p:strVal val="#ppt_x"/>
                                          </p:val>
                                        </p:tav>
                                      </p:tavLst>
                                    </p:anim>
                                    <p:anim calcmode="lin" valueType="num">
                                      <p:cBhvr additive="base">
                                        <p:cTn id="19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1" grpId="0" animBg="1"/>
      <p:bldP spid="12" grpId="0" animBg="1"/>
      <p:bldP spid="13" grpId="0"/>
      <p:bldP spid="19" grpId="0" animBg="1"/>
      <p:bldP spid="20" grpId="0" animBg="1"/>
      <p:bldP spid="20" grpId="1" animBg="1"/>
      <p:bldP spid="31" grpId="0"/>
      <p:bldP spid="32" grpId="0" animBg="1"/>
      <p:bldP spid="33" grpId="0" animBg="1"/>
      <p:bldP spid="40" grpId="0" animBg="1"/>
      <p:bldP spid="41" grpId="0" bldLvl="0" animBg="1"/>
      <p:bldP spid="43" grpId="0" animBg="1"/>
      <p:bldP spid="44" grpId="0" animBg="1"/>
      <p:bldP spid="45" grpId="0" animBg="1"/>
      <p:bldP spid="46" grpId="0" animBg="1"/>
      <p:bldP spid="48" grpId="0" bldLvl="0" animBg="1"/>
      <p:bldP spid="49" grpId="0" animBg="1"/>
      <p:bldP spid="50" grpId="0" animBg="1"/>
      <p:bldP spid="51" grpId="0" animBg="1"/>
      <p:bldP spid="52" grpId="0" animBg="1"/>
      <p:bldP spid="53" grpId="0" animBg="1"/>
      <p:bldP spid="54" grpId="0" animBg="1"/>
      <p:bldP spid="55" grpId="0" animBg="1"/>
      <p:bldP spid="56" grpId="0" animBg="1"/>
      <p:bldP spid="57" grpId="0" animBg="1"/>
      <p:bldP spid="57" grpId="1" animBg="1"/>
      <p:bldP spid="58" grpId="0" animBg="1"/>
      <p:bldP spid="59" grpId="0" animBg="1"/>
      <p:bldP spid="61" grpId="0" animBg="1"/>
      <p:bldP spid="62" grpId="0" animBg="1"/>
      <p:bldP spid="62" grpId="1" animBg="1"/>
      <p:bldP spid="63" grpId="0" bldLvl="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2434789" y="569651"/>
            <a:ext cx="1778242" cy="461665"/>
          </a:xfrm>
          <a:prstGeom prst="rect">
            <a:avLst/>
          </a:prstGeom>
          <a:noFill/>
        </p:spPr>
        <p:txBody>
          <a:bodyPr wrap="square" rtlCol="0" anchor="t">
            <a:spAutoFit/>
          </a:bodyPr>
          <a:lstStyle/>
          <a:p>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Who else?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37500" b="99702" l="0" r="100000">
                        <a14:foregroundMark x1="28662" y1="48661" x2="33917" y2="92113"/>
                        <a14:foregroundMark x1="8917" y1="48661" x2="25637" y2="91518"/>
                        <a14:foregroundMark x1="37739" y1="57589" x2="54777" y2="65923"/>
                        <a14:foregroundMark x1="53981" y1="58185" x2="28662" y2="48810"/>
                        <a14:foregroundMark x1="27548" y1="48810" x2="5414" y2="53571"/>
                        <a14:foregroundMark x1="10191" y1="57440" x2="955" y2="62798"/>
                        <a14:foregroundMark x1="3185" y1="60565" x2="3185" y2="97917"/>
                        <a14:foregroundMark x1="4936" y1="95982" x2="98089" y2="93452"/>
                        <a14:foregroundMark x1="95064" y1="80060" x2="92357" y2="55060"/>
                        <a14:foregroundMark x1="92994" y1="55952" x2="64331" y2="57589"/>
                        <a14:foregroundMark x1="60191" y1="63393" x2="81051" y2="76786"/>
                        <a14:foregroundMark x1="76752" y1="84970" x2="35032" y2="68750"/>
                        <a14:foregroundMark x1="39331" y1="85565" x2="38535" y2="81994"/>
                        <a14:foregroundMark x1="85828" y1="54762" x2="85828" y2="76339"/>
                        <a14:foregroundMark x1="85191" y1="75000" x2="87261" y2="99405"/>
                        <a14:backgroundMark x1="46497" y1="48958" x2="62261" y2="54167"/>
                        <a14:backgroundMark x1="61306" y1="53720" x2="66242" y2="52976"/>
                        <a14:backgroundMark x1="44586" y1="47321" x2="48567" y2="37500"/>
                        <a14:backgroundMark x1="24045" y1="43155" x2="29777" y2="36607"/>
                        <a14:backgroundMark x1="30573" y1="41815" x2="40924" y2="35119"/>
                        <a14:backgroundMark x1="31847" y1="41071" x2="42357" y2="37351"/>
                        <a14:backgroundMark x1="45382" y1="40179" x2="47611" y2="35565"/>
                        <a14:backgroundMark x1="96975" y1="49554" x2="98408" y2="99405"/>
                        <a14:backgroundMark x1="89490" y1="53125" x2="95382" y2="84226"/>
                        <a14:backgroundMark x1="1911" y1="60714" x2="8758" y2="74554"/>
                        <a14:backgroundMark x1="7484" y1="76786" x2="1592" y2="81994"/>
                        <a14:backgroundMark x1="3822" y1="49851" x2="478" y2="85863"/>
                        <a14:backgroundMark x1="1592" y1="82440" x2="5414" y2="82440"/>
                      </a14:backgroundRemoval>
                    </a14:imgEffect>
                  </a14:imgLayer>
                </a14:imgProps>
              </a:ext>
              <a:ext uri="{28A0092B-C50C-407E-A947-70E740481C1C}">
                <a14:useLocalDpi xmlns:a14="http://schemas.microsoft.com/office/drawing/2010/main" val="0"/>
              </a:ext>
            </a:extLst>
          </a:blip>
          <a:srcRect t="35439"/>
          <a:stretch>
            <a:fillRect/>
          </a:stretch>
        </p:blipFill>
        <p:spPr>
          <a:xfrm>
            <a:off x="-86899" y="605866"/>
            <a:ext cx="2287821" cy="1788642"/>
          </a:xfrm>
          <a:prstGeom prst="rect">
            <a:avLst/>
          </a:prstGeom>
        </p:spPr>
      </p:pic>
      <p:sp>
        <p:nvSpPr>
          <p:cNvPr id="8" name="文本框 7"/>
          <p:cNvSpPr txBox="1"/>
          <p:nvPr/>
        </p:nvSpPr>
        <p:spPr>
          <a:xfrm>
            <a:off x="61876" y="2604401"/>
            <a:ext cx="2079173"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Mariah, Luther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2264229" y="1015005"/>
            <a:ext cx="8661798"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As the owner of the magic trainers,  they </a:t>
            </a:r>
            <a:r>
              <a:rPr lang="en-US" altLang="zh-CN" sz="2400" b="1" dirty="0" err="1" smtClean="0">
                <a:solidFill>
                  <a:srgbClr val="002060"/>
                </a:solidFill>
                <a:latin typeface="Calibri" panose="020F0502020204030204" charset="0"/>
                <a:ea typeface="Calibri" panose="020F0502020204030204" charset="0"/>
                <a:cs typeface="Calibri" panose="020F0502020204030204" charset="0"/>
              </a:rPr>
              <a:t>didn</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 take </a:t>
            </a:r>
            <a:r>
              <a:rPr lang="en-US" altLang="zh-CN" sz="2400" b="1" i="1" dirty="0" smtClean="0">
                <a:solidFill>
                  <a:srgbClr val="002060"/>
                </a:solidFill>
                <a:latin typeface="Calibri" panose="020F0502020204030204" charset="0"/>
                <a:ea typeface="Calibri" panose="020F0502020204030204" charset="0"/>
                <a:cs typeface="Calibri" panose="020F0502020204030204" charset="0"/>
              </a:rPr>
              <a:t>them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back</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a:solidFill>
                  <a:srgbClr val="C00000"/>
                </a:solidFill>
                <a:latin typeface="Calibri" panose="020F0502020204030204" charset="0"/>
                <a:ea typeface="Calibri" panose="020F0502020204030204" charset="0"/>
                <a:cs typeface="Calibri" panose="020F0502020204030204" charset="0"/>
              </a:rPr>
              <a:t>i</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n order to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1" name="文本框 10"/>
          <p:cNvSpPr txBox="1"/>
          <p:nvPr/>
        </p:nvSpPr>
        <p:spPr>
          <a:xfrm>
            <a:off x="2355609" y="1414318"/>
            <a:ext cx="1374239"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smtClean="0">
                <a:solidFill>
                  <a:srgbClr val="4472C4"/>
                </a:solidFill>
                <a:ea typeface="宋体" panose="02010600030101010101" pitchFamily="2" charset="-122"/>
                <a:sym typeface="+mn-ea"/>
              </a:rPr>
              <a:t>so as to</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2" name="圆角矩形 11"/>
          <p:cNvSpPr/>
          <p:nvPr/>
        </p:nvSpPr>
        <p:spPr>
          <a:xfrm>
            <a:off x="3949202" y="1382252"/>
            <a:ext cx="2839183"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t</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est them in the race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3" name="AutoShape 12"/>
          <p:cNvSpPr>
            <a:spLocks noChangeArrowheads="1"/>
          </p:cNvSpPr>
          <p:nvPr/>
        </p:nvSpPr>
        <p:spPr bwMode="auto">
          <a:xfrm rot="11599303" flipV="1">
            <a:off x="1560740" y="1272286"/>
            <a:ext cx="740823" cy="1116921"/>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4" name="文本框 13"/>
          <p:cNvSpPr txBox="1"/>
          <p:nvPr/>
        </p:nvSpPr>
        <p:spPr>
          <a:xfrm>
            <a:off x="2212569" y="2103584"/>
            <a:ext cx="8990524"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Not taking </a:t>
            </a:r>
            <a:r>
              <a:rPr lang="en-US" altLang="zh-CN" sz="2400" b="1" i="1" dirty="0" smtClean="0">
                <a:solidFill>
                  <a:srgbClr val="002060"/>
                </a:solidFill>
                <a:latin typeface="Calibri" panose="020F0502020204030204" charset="0"/>
                <a:ea typeface="Calibri" panose="020F0502020204030204" charset="0"/>
                <a:cs typeface="Calibri" panose="020F0502020204030204" charset="0"/>
              </a:rPr>
              <a:t>the Ultimate Trainers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back, they _______________________________________ test it in the race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2355609" y="2560890"/>
            <a:ext cx="6142897" cy="510778"/>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are eager to/are anxious to / </a:t>
            </a:r>
            <a:r>
              <a:rPr lang="en-US" altLang="zh-CN" sz="2400" b="1" i="1" smtClean="0">
                <a:solidFill>
                  <a:srgbClr val="C00000"/>
                </a:solidFill>
                <a:latin typeface="Calibri" panose="020F0502020204030204" charset="0"/>
                <a:ea typeface="Calibri" panose="020F0502020204030204" charset="0"/>
                <a:cs typeface="Calibri" panose="020F0502020204030204" charset="0"/>
              </a:rPr>
              <a:t>long to/desire to</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6915267" y="3138175"/>
            <a:ext cx="4250273" cy="477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libri" panose="020F0502020204030204" charset="0"/>
                <a:ea typeface="Calibri" panose="020F0502020204030204" charset="0"/>
                <a:cs typeface="Calibri" panose="020F0502020204030204" charset="0"/>
              </a:rPr>
              <a:t>Descriptive words for ”anxiety” </a:t>
            </a:r>
            <a:endParaRPr lang="en-US" altLang="zh-CN" sz="2400" b="1" dirty="0">
              <a:latin typeface="Calibri" panose="020F0502020204030204" charset="0"/>
              <a:ea typeface="Calibri" panose="020F0502020204030204" charset="0"/>
              <a:cs typeface="Calibri" panose="020F0502020204030204" charset="0"/>
            </a:endParaRPr>
          </a:p>
        </p:txBody>
      </p:sp>
      <p:sp>
        <p:nvSpPr>
          <p:cNvPr id="17" name="文本框 16"/>
          <p:cNvSpPr txBox="1"/>
          <p:nvPr/>
        </p:nvSpPr>
        <p:spPr>
          <a:xfrm>
            <a:off x="216834" y="3636612"/>
            <a:ext cx="5548535" cy="296251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face whitened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g</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lanced at </a:t>
            </a:r>
            <a:r>
              <a:rPr lang="en-US" altLang="zh-CN" sz="2400" b="1" dirty="0">
                <a:solidFill>
                  <a:srgbClr val="002060"/>
                </a:solidFill>
                <a:latin typeface="Calibri" panose="020F0502020204030204" charset="0"/>
                <a:ea typeface="Calibri" panose="020F0502020204030204" charset="0"/>
                <a:cs typeface="Calibri" panose="020F0502020204030204" charset="0"/>
              </a:rPr>
              <a:t>him anxiously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throat </a:t>
            </a:r>
            <a:r>
              <a:rPr lang="en-US" altLang="zh-CN" sz="2400" b="1" dirty="0">
                <a:solidFill>
                  <a:srgbClr val="002060"/>
                </a:solidFill>
                <a:latin typeface="Calibri" panose="020F0502020204030204" charset="0"/>
                <a:ea typeface="Calibri" panose="020F0502020204030204" charset="0"/>
                <a:cs typeface="Calibri" panose="020F0502020204030204" charset="0"/>
              </a:rPr>
              <a:t>tight and mouth dry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heart beat wildly and legs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trembled</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with butterflies in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stomach</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p</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alms sweating and hands </a:t>
            </a:r>
            <a:r>
              <a:rPr lang="en-US" altLang="zh-CN" sz="2400" b="1" dirty="0">
                <a:solidFill>
                  <a:srgbClr val="002060"/>
                </a:solidFill>
                <a:latin typeface="Calibri" panose="020F0502020204030204" charset="0"/>
                <a:ea typeface="Calibri" panose="020F0502020204030204" charset="0"/>
                <a:cs typeface="Calibri" panose="020F0502020204030204" charset="0"/>
              </a:rPr>
              <a:t>shaking</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anxiously backed away</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8" name="文本框 17"/>
          <p:cNvSpPr txBox="1"/>
          <p:nvPr/>
        </p:nvSpPr>
        <p:spPr>
          <a:xfrm>
            <a:off x="6013533" y="3636612"/>
            <a:ext cx="6053743" cy="296251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be restless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be worried sick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 worry in his eyes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w</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ith growing uneasiness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Tension took hold of her/ flooded over sb.</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His heart almost leaped from his body.</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There was a touch of nervousness ….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9" name="圆角矩形 18"/>
          <p:cNvSpPr/>
          <p:nvPr/>
        </p:nvSpPr>
        <p:spPr>
          <a:xfrm>
            <a:off x="779860" y="3138175"/>
            <a:ext cx="4198048" cy="5054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libri" panose="020F0502020204030204" charset="0"/>
                <a:ea typeface="Calibri" panose="020F0502020204030204" charset="0"/>
                <a:cs typeface="Calibri" panose="020F0502020204030204" charset="0"/>
              </a:rPr>
              <a:t>Acts for </a:t>
            </a:r>
            <a:r>
              <a:rPr lang="en-US" altLang="zh-CN" sz="2400" b="1" smtClean="0">
                <a:latin typeface="Calibri" panose="020F0502020204030204" charset="0"/>
                <a:ea typeface="Calibri" panose="020F0502020204030204" charset="0"/>
                <a:cs typeface="Calibri" panose="020F0502020204030204" charset="0"/>
              </a:rPr>
              <a:t>describing  “anxiety</a:t>
            </a:r>
            <a:r>
              <a:rPr lang="en-US" altLang="zh-CN" sz="2400" b="1" dirty="0" smtClean="0">
                <a:latin typeface="Calibri" panose="020F0502020204030204" charset="0"/>
                <a:ea typeface="Calibri" panose="020F0502020204030204" charset="0"/>
                <a:cs typeface="Calibri" panose="020F0502020204030204" charset="0"/>
              </a:rPr>
              <a:t>” </a:t>
            </a:r>
            <a:endParaRPr lang="en-US" altLang="zh-CN" sz="2400" b="1" dirty="0">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P spid="14" grpId="0" animBg="1"/>
      <p:bldP spid="15" grpId="0" animBg="1"/>
      <p:bldP spid="16" grpId="0" bldLvl="0" animBg="1"/>
      <p:bldP spid="16" grpId="1" animBg="1"/>
      <p:bldP spid="17" grpId="0" animBg="1"/>
      <p:bldP spid="18" grpId="0" animBg="1"/>
      <p:bldP spid="19" grpId="0" bldLvl="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4114"/>
            <a:ext cx="12061371" cy="5956867"/>
          </a:xfrm>
          <a:prstGeom prst="rect">
            <a:avLst/>
          </a:prstGeom>
        </p:spPr>
      </p:pic>
      <p:sp>
        <p:nvSpPr>
          <p:cNvPr id="4" name="文本框 3"/>
          <p:cNvSpPr txBox="1"/>
          <p:nvPr/>
        </p:nvSpPr>
        <p:spPr>
          <a:xfrm>
            <a:off x="-1" y="62060"/>
            <a:ext cx="722061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following up the tape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矩形 5"/>
          <p:cNvSpPr/>
          <p:nvPr/>
        </p:nvSpPr>
        <p:spPr>
          <a:xfrm>
            <a:off x="300753" y="624114"/>
            <a:ext cx="1948961" cy="27884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24127" y="1727758"/>
            <a:ext cx="1825588" cy="28972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0752" y="2536994"/>
            <a:ext cx="1948961" cy="3052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00751" y="3581535"/>
            <a:ext cx="3560049" cy="34883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0751" y="4974905"/>
            <a:ext cx="2311820" cy="206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082971" y="5983647"/>
            <a:ext cx="2757714" cy="27201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During the Big Race ">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duotone>
              <a:prstClr val="black"/>
              <a:schemeClr val="tx2">
                <a:tint val="45000"/>
                <a:satMod val="400000"/>
              </a:schemeClr>
            </a:duotone>
          </a:blip>
          <a:stretch>
            <a:fillRect/>
          </a:stretch>
        </p:blipFill>
        <p:spPr>
          <a:xfrm>
            <a:off x="7346733" y="-144285"/>
            <a:ext cx="812800" cy="8128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2538"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46933" y="685673"/>
            <a:ext cx="2445404" cy="1743787"/>
          </a:xfrm>
          <a:prstGeom prst="rect">
            <a:avLst/>
          </a:prstGeom>
          <a:ln>
            <a:noFill/>
          </a:ln>
          <a:effectLst>
            <a:softEdge rad="112500"/>
          </a:effectLst>
        </p:spPr>
      </p:pic>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561" y="194826"/>
            <a:ext cx="2084295" cy="1982931"/>
          </a:xfrm>
          <a:prstGeom prst="rect">
            <a:avLst/>
          </a:prstGeom>
        </p:spPr>
      </p:pic>
      <p:sp>
        <p:nvSpPr>
          <p:cNvPr id="7" name="文本框 6"/>
          <p:cNvSpPr txBox="1"/>
          <p:nvPr/>
        </p:nvSpPr>
        <p:spPr>
          <a:xfrm>
            <a:off x="-113193" y="2426496"/>
            <a:ext cx="2318467"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The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whistle blew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8" name="文本框 7"/>
          <p:cNvSpPr txBox="1"/>
          <p:nvPr/>
        </p:nvSpPr>
        <p:spPr>
          <a:xfrm>
            <a:off x="2410695" y="719062"/>
            <a:ext cx="1333802" cy="783193"/>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Physical reaction</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3856329" y="582854"/>
            <a:ext cx="572014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With the help of the magic trainer, Kevin 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0" name="矩形 9"/>
          <p:cNvSpPr/>
          <p:nvPr/>
        </p:nvSpPr>
        <p:spPr>
          <a:xfrm>
            <a:off x="4122626" y="955460"/>
            <a:ext cx="4262898"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s</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printed to the front of the pack</a:t>
            </a:r>
            <a:endParaRPr lang="zh-CN" altLang="en-US" sz="2400" i="1" dirty="0">
              <a:solidFill>
                <a:srgbClr val="C00000"/>
              </a:solidFill>
            </a:endParaRPr>
          </a:p>
        </p:txBody>
      </p:sp>
      <p:sp>
        <p:nvSpPr>
          <p:cNvPr id="11" name="文本框 10"/>
          <p:cNvSpPr txBox="1"/>
          <p:nvPr/>
        </p:nvSpPr>
        <p:spPr>
          <a:xfrm>
            <a:off x="10522108" y="2097380"/>
            <a:ext cx="965199"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Jake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2" name="文本框 11"/>
          <p:cNvSpPr txBox="1"/>
          <p:nvPr/>
        </p:nvSpPr>
        <p:spPr>
          <a:xfrm>
            <a:off x="2380343" y="1655605"/>
            <a:ext cx="7895204" cy="510778"/>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 as the race was, he 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3" name="矩形 12"/>
          <p:cNvSpPr/>
          <p:nvPr/>
        </p:nvSpPr>
        <p:spPr>
          <a:xfrm>
            <a:off x="5916219" y="1639788"/>
            <a:ext cx="4403193"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c</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oncentrated on his own running</a:t>
            </a:r>
            <a:endParaRPr lang="zh-CN" altLang="en-US" sz="2400" i="1" dirty="0">
              <a:solidFill>
                <a:srgbClr val="C00000"/>
              </a:solidFill>
            </a:endParaRPr>
          </a:p>
        </p:txBody>
      </p:sp>
      <p:sp>
        <p:nvSpPr>
          <p:cNvPr id="14" name="AutoShape 12"/>
          <p:cNvSpPr>
            <a:spLocks noChangeArrowheads="1"/>
          </p:cNvSpPr>
          <p:nvPr/>
        </p:nvSpPr>
        <p:spPr bwMode="auto">
          <a:xfrm rot="11599303" flipV="1">
            <a:off x="1701859" y="1744204"/>
            <a:ext cx="740823" cy="1116921"/>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5" name="文本框 14"/>
          <p:cNvSpPr txBox="1"/>
          <p:nvPr/>
        </p:nvSpPr>
        <p:spPr>
          <a:xfrm>
            <a:off x="2410695" y="2284665"/>
            <a:ext cx="9520048" cy="510778"/>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 he _______________________________.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6" name="右箭头 15"/>
          <p:cNvSpPr/>
          <p:nvPr/>
        </p:nvSpPr>
        <p:spPr>
          <a:xfrm rot="5400000">
            <a:off x="507840" y="2979640"/>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7" name="文本框 16"/>
          <p:cNvSpPr txBox="1"/>
          <p:nvPr/>
        </p:nvSpPr>
        <p:spPr>
          <a:xfrm>
            <a:off x="-60" y="3400448"/>
            <a:ext cx="1524000"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first lap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8" name="文本框 17"/>
          <p:cNvSpPr txBox="1"/>
          <p:nvPr/>
        </p:nvSpPr>
        <p:spPr>
          <a:xfrm>
            <a:off x="1813730" y="2970385"/>
            <a:ext cx="10307162" cy="919401"/>
          </a:xfrm>
          <a:prstGeom prst="roundRect">
            <a:avLst/>
          </a:prstGeom>
          <a:no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Though his legs _____________________and _________________,  with _____________________,Jake still 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0" name="左大括号 19"/>
          <p:cNvSpPr/>
          <p:nvPr/>
        </p:nvSpPr>
        <p:spPr>
          <a:xfrm>
            <a:off x="1556491" y="2999845"/>
            <a:ext cx="176869" cy="1536704"/>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文本框 20"/>
          <p:cNvSpPr txBox="1"/>
          <p:nvPr/>
        </p:nvSpPr>
        <p:spPr>
          <a:xfrm>
            <a:off x="1739694" y="4049218"/>
            <a:ext cx="10307162" cy="510778"/>
          </a:xfrm>
          <a:prstGeom prst="roundRect">
            <a:avLst/>
          </a:prstGeom>
          <a:no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Of</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course,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Kevin Beadle was _________________________ .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2" name="矩形 21"/>
          <p:cNvSpPr/>
          <p:nvPr/>
        </p:nvSpPr>
        <p:spPr>
          <a:xfrm>
            <a:off x="2485247" y="1646329"/>
            <a:ext cx="961802" cy="461665"/>
          </a:xfrm>
          <a:prstGeom prst="rect">
            <a:avLst/>
          </a:prstGeom>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Tough</a:t>
            </a:r>
            <a:endParaRPr lang="zh-CN" altLang="en-US" sz="2400" i="1" dirty="0">
              <a:solidFill>
                <a:srgbClr val="C00000"/>
              </a:solidFill>
            </a:endParaRPr>
          </a:p>
        </p:txBody>
      </p:sp>
      <p:sp>
        <p:nvSpPr>
          <p:cNvPr id="23" name="矩形 22"/>
          <p:cNvSpPr/>
          <p:nvPr/>
        </p:nvSpPr>
        <p:spPr>
          <a:xfrm>
            <a:off x="2408944" y="2281428"/>
            <a:ext cx="4000326"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Despite/In spite of  difficulties</a:t>
            </a:r>
            <a:endParaRPr lang="zh-CN" altLang="en-US" sz="2400" i="1" dirty="0">
              <a:solidFill>
                <a:srgbClr val="C00000"/>
              </a:solidFill>
            </a:endParaRPr>
          </a:p>
        </p:txBody>
      </p:sp>
      <p:sp>
        <p:nvSpPr>
          <p:cNvPr id="24" name="矩形 23"/>
          <p:cNvSpPr/>
          <p:nvPr/>
        </p:nvSpPr>
        <p:spPr>
          <a:xfrm>
            <a:off x="6852706" y="2273291"/>
            <a:ext cx="3669402"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focused on his own running</a:t>
            </a:r>
            <a:endParaRPr lang="zh-CN" altLang="en-US" sz="2400" i="1" dirty="0">
              <a:solidFill>
                <a:srgbClr val="C00000"/>
              </a:solidFill>
            </a:endParaRPr>
          </a:p>
        </p:txBody>
      </p:sp>
      <p:sp>
        <p:nvSpPr>
          <p:cNvPr id="26" name="矩形 25"/>
          <p:cNvSpPr/>
          <p:nvPr/>
        </p:nvSpPr>
        <p:spPr>
          <a:xfrm>
            <a:off x="4131230" y="2965204"/>
            <a:ext cx="2998932" cy="461665"/>
          </a:xfrm>
          <a:prstGeom prst="rect">
            <a:avLst/>
          </a:prstGeom>
        </p:spPr>
        <p:txBody>
          <a:bodyPr wrap="square">
            <a:spAutoFit/>
          </a:bodyPr>
          <a:lstStyle/>
          <a:p>
            <a:r>
              <a:rPr lang="en-US" altLang="zh-CN" sz="2400" b="1" i="1">
                <a:solidFill>
                  <a:srgbClr val="C00000"/>
                </a:solidFill>
                <a:latin typeface="Calibri" panose="020F0502020204030204" charset="0"/>
                <a:ea typeface="Calibri" panose="020F0502020204030204" charset="0"/>
                <a:cs typeface="Calibri" panose="020F0502020204030204" charset="0"/>
              </a:rPr>
              <a:t>w</a:t>
            </a:r>
            <a:r>
              <a:rPr lang="en-US" altLang="zh-CN" sz="2400" b="1" i="1" smtClean="0">
                <a:solidFill>
                  <a:srgbClr val="C00000"/>
                </a:solidFill>
                <a:latin typeface="Calibri" panose="020F0502020204030204" charset="0"/>
                <a:ea typeface="Calibri" panose="020F0502020204030204" charset="0"/>
                <a:cs typeface="Calibri" panose="020F0502020204030204" charset="0"/>
              </a:rPr>
              <a:t>ere aching/burning</a:t>
            </a:r>
            <a:endParaRPr lang="zh-CN" altLang="en-US" sz="2400" i="1" dirty="0">
              <a:solidFill>
                <a:srgbClr val="C00000"/>
              </a:solidFill>
            </a:endParaRPr>
          </a:p>
        </p:txBody>
      </p:sp>
      <p:sp>
        <p:nvSpPr>
          <p:cNvPr id="27" name="矩形 26"/>
          <p:cNvSpPr/>
          <p:nvPr/>
        </p:nvSpPr>
        <p:spPr>
          <a:xfrm>
            <a:off x="2380343" y="3312162"/>
            <a:ext cx="3067037"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Anna’s cheering up</a:t>
            </a:r>
            <a:endParaRPr lang="zh-CN" altLang="en-US" sz="2400" i="1" dirty="0">
              <a:solidFill>
                <a:srgbClr val="C00000"/>
              </a:solidFill>
            </a:endParaRPr>
          </a:p>
        </p:txBody>
      </p:sp>
      <p:sp>
        <p:nvSpPr>
          <p:cNvPr id="28" name="矩形 27"/>
          <p:cNvSpPr/>
          <p:nvPr/>
        </p:nvSpPr>
        <p:spPr>
          <a:xfrm>
            <a:off x="6760481" y="3386561"/>
            <a:ext cx="3948891"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f</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orced himself to run faster</a:t>
            </a:r>
            <a:endParaRPr lang="zh-CN" altLang="en-US" sz="2400" i="1" dirty="0">
              <a:solidFill>
                <a:srgbClr val="C00000"/>
              </a:solidFill>
            </a:endParaRPr>
          </a:p>
        </p:txBody>
      </p:sp>
      <p:sp>
        <p:nvSpPr>
          <p:cNvPr id="29" name="右箭头 28"/>
          <p:cNvSpPr/>
          <p:nvPr/>
        </p:nvSpPr>
        <p:spPr>
          <a:xfrm rot="5400000">
            <a:off x="507840" y="3980892"/>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0" name="文本框 29"/>
          <p:cNvSpPr txBox="1"/>
          <p:nvPr/>
        </p:nvSpPr>
        <p:spPr>
          <a:xfrm>
            <a:off x="59146" y="4374400"/>
            <a:ext cx="1464794" cy="783193"/>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After the third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1" name="文本框 30"/>
          <p:cNvSpPr txBox="1"/>
          <p:nvPr/>
        </p:nvSpPr>
        <p:spPr>
          <a:xfrm>
            <a:off x="126076" y="5276145"/>
            <a:ext cx="1393009" cy="1123712"/>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a:t>
            </a:r>
            <a:endPar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endParaRPr>
          </a:p>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t>
            </a:r>
            <a:endPar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endParaRPr>
          </a:p>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左大括号 31"/>
          <p:cNvSpPr/>
          <p:nvPr/>
        </p:nvSpPr>
        <p:spPr>
          <a:xfrm>
            <a:off x="1523940" y="4837123"/>
            <a:ext cx="325889" cy="1681286"/>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文本框 32"/>
          <p:cNvSpPr txBox="1"/>
          <p:nvPr/>
        </p:nvSpPr>
        <p:spPr>
          <a:xfrm>
            <a:off x="1813730" y="4713887"/>
            <a:ext cx="3439826"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ide was starting to hurt </a:t>
            </a:r>
            <a:endParaRPr lang="en-US" altLang="zh-CN" sz="2400" b="1" kern="0" dirty="0">
              <a:solidFill>
                <a:srgbClr val="4472C4"/>
              </a:solidFill>
              <a:ea typeface="宋体" panose="02010600030101010101" pitchFamily="2" charset="-122"/>
              <a:sym typeface="+mn-ea"/>
            </a:endParaRPr>
          </a:p>
        </p:txBody>
      </p:sp>
      <p:sp>
        <p:nvSpPr>
          <p:cNvPr id="34" name="文本框 33"/>
          <p:cNvSpPr txBox="1"/>
          <p:nvPr/>
        </p:nvSpPr>
        <p:spPr>
          <a:xfrm>
            <a:off x="1777476" y="5394822"/>
            <a:ext cx="3642966"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a:solidFill>
                  <a:srgbClr val="4472C4"/>
                </a:solidFill>
                <a:ea typeface="宋体" panose="02010600030101010101" pitchFamily="2" charset="-122"/>
                <a:sym typeface="+mn-ea"/>
              </a:rPr>
              <a:t>b</a:t>
            </a:r>
            <a:r>
              <a:rPr lang="en-US" altLang="zh-CN" sz="2400" b="1" kern="0" smtClean="0">
                <a:solidFill>
                  <a:srgbClr val="4472C4"/>
                </a:solidFill>
                <a:ea typeface="宋体" panose="02010600030101010101" pitchFamily="2" charset="-122"/>
                <a:sym typeface="+mn-ea"/>
              </a:rPr>
              <a:t>reath burned in his lungs </a:t>
            </a:r>
            <a:endParaRPr lang="en-US" altLang="zh-CN" sz="2400" b="1" kern="0" dirty="0">
              <a:solidFill>
                <a:srgbClr val="4472C4"/>
              </a:solidFill>
              <a:ea typeface="宋体" panose="02010600030101010101" pitchFamily="2" charset="-122"/>
              <a:sym typeface="+mn-ea"/>
            </a:endParaRPr>
          </a:p>
        </p:txBody>
      </p:sp>
      <p:sp>
        <p:nvSpPr>
          <p:cNvPr id="35" name="文本框 34"/>
          <p:cNvSpPr txBox="1"/>
          <p:nvPr/>
        </p:nvSpPr>
        <p:spPr>
          <a:xfrm>
            <a:off x="1813730" y="6036573"/>
            <a:ext cx="291792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not let ….slow down</a:t>
            </a:r>
            <a:endParaRPr lang="en-US" altLang="zh-CN" sz="2400" b="1" kern="0" dirty="0">
              <a:solidFill>
                <a:srgbClr val="4472C4"/>
              </a:solidFill>
              <a:ea typeface="宋体" panose="02010600030101010101" pitchFamily="2" charset="-122"/>
              <a:sym typeface="+mn-ea"/>
            </a:endParaRPr>
          </a:p>
        </p:txBody>
      </p:sp>
      <p:sp>
        <p:nvSpPr>
          <p:cNvPr id="36" name="矩形 35"/>
          <p:cNvSpPr/>
          <p:nvPr/>
        </p:nvSpPr>
        <p:spPr>
          <a:xfrm>
            <a:off x="5499627" y="4089284"/>
            <a:ext cx="3948891"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far ahead of other runners </a:t>
            </a:r>
            <a:endParaRPr lang="zh-CN" altLang="en-US" sz="2400" i="1" dirty="0">
              <a:solidFill>
                <a:srgbClr val="C00000"/>
              </a:solidFill>
            </a:endParaRPr>
          </a:p>
        </p:txBody>
      </p:sp>
      <p:sp>
        <p:nvSpPr>
          <p:cNvPr id="37" name="文本框 36"/>
          <p:cNvSpPr txBox="1"/>
          <p:nvPr/>
        </p:nvSpPr>
        <p:spPr>
          <a:xfrm>
            <a:off x="5320946" y="4659852"/>
            <a:ext cx="6871054" cy="1328023"/>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middle of the pack/runners, though his________________ and __________________, never letting himself down /giving up.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38" name="椭圆 37"/>
          <p:cNvSpPr/>
          <p:nvPr/>
        </p:nvSpPr>
        <p:spPr>
          <a:xfrm>
            <a:off x="4131230" y="5905600"/>
            <a:ext cx="1665672" cy="65331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9" name="文本框 38"/>
          <p:cNvSpPr txBox="1"/>
          <p:nvPr/>
        </p:nvSpPr>
        <p:spPr>
          <a:xfrm>
            <a:off x="4291910" y="5987875"/>
            <a:ext cx="1727611"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quality?</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0" name="圆角矩形 39"/>
          <p:cNvSpPr/>
          <p:nvPr/>
        </p:nvSpPr>
        <p:spPr>
          <a:xfrm>
            <a:off x="5913492" y="6079271"/>
            <a:ext cx="2051531" cy="510778"/>
          </a:xfrm>
          <a:prstGeom prst="roundRect">
            <a:avLst/>
          </a:prstGeom>
          <a:solidFill>
            <a:schemeClr val="accent6">
              <a:lumMod val="20000"/>
              <a:lumOff val="80000"/>
            </a:schemeClr>
          </a:solidFill>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determination</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1" name="圆角矩形 40"/>
          <p:cNvSpPr/>
          <p:nvPr/>
        </p:nvSpPr>
        <p:spPr>
          <a:xfrm>
            <a:off x="8128042" y="6061930"/>
            <a:ext cx="1759960"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persistence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2" name="圆角矩形 41"/>
          <p:cNvSpPr/>
          <p:nvPr/>
        </p:nvSpPr>
        <p:spPr>
          <a:xfrm>
            <a:off x="10015402" y="6048141"/>
            <a:ext cx="1915341"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perseverance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3" name="矩形 42"/>
          <p:cNvSpPr/>
          <p:nvPr/>
        </p:nvSpPr>
        <p:spPr>
          <a:xfrm>
            <a:off x="6211076" y="5056126"/>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s</a:t>
            </a:r>
            <a:r>
              <a:rPr lang="en-US" altLang="zh-CN" sz="2400" b="1" i="1" smtClean="0">
                <a:solidFill>
                  <a:srgbClr val="C00000"/>
                </a:solidFill>
                <a:latin typeface="Calibri" panose="020F0502020204030204" charset="0"/>
                <a:ea typeface="Calibri" panose="020F0502020204030204" charset="0"/>
                <a:cs typeface="Calibri" panose="020F0502020204030204" charset="0"/>
              </a:rPr>
              <a:t>ide was hurting</a:t>
            </a:r>
            <a:endParaRPr lang="zh-CN" altLang="en-US" sz="2400" i="1" dirty="0">
              <a:solidFill>
                <a:srgbClr val="C00000"/>
              </a:solidFill>
            </a:endParaRPr>
          </a:p>
        </p:txBody>
      </p:sp>
      <p:sp>
        <p:nvSpPr>
          <p:cNvPr id="44" name="矩形 43"/>
          <p:cNvSpPr/>
          <p:nvPr/>
        </p:nvSpPr>
        <p:spPr>
          <a:xfrm>
            <a:off x="9260458" y="5045312"/>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b</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reath was burning </a:t>
            </a:r>
            <a:endParaRPr lang="zh-CN" altLang="en-US" sz="2400" i="1" dirty="0">
              <a:solidFill>
                <a:srgbClr val="C00000"/>
              </a:solidFill>
            </a:endParaRPr>
          </a:p>
        </p:txBody>
      </p:sp>
      <p:sp>
        <p:nvSpPr>
          <p:cNvPr id="45" name="右箭头 44"/>
          <p:cNvSpPr/>
          <p:nvPr/>
        </p:nvSpPr>
        <p:spPr>
          <a:xfrm>
            <a:off x="5039660" y="5210633"/>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6" name="矩形 45"/>
          <p:cNvSpPr/>
          <p:nvPr/>
        </p:nvSpPr>
        <p:spPr>
          <a:xfrm>
            <a:off x="7710440" y="2970385"/>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w</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as near the back</a:t>
            </a:r>
            <a:endParaRPr lang="zh-CN" altLang="en-US" sz="2400" i="1" dirty="0">
              <a:solidFill>
                <a:srgbClr val="C00000"/>
              </a:solidFill>
            </a:endParaRPr>
          </a:p>
        </p:txBody>
      </p:sp>
      <p:sp>
        <p:nvSpPr>
          <p:cNvPr id="47" name="椭圆 46"/>
          <p:cNvSpPr/>
          <p:nvPr/>
        </p:nvSpPr>
        <p:spPr>
          <a:xfrm>
            <a:off x="8467034" y="2599745"/>
            <a:ext cx="957083" cy="484237"/>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8" name="文本框 47"/>
          <p:cNvSpPr txBox="1"/>
          <p:nvPr/>
        </p:nvSpPr>
        <p:spPr>
          <a:xfrm>
            <a:off x="8467034" y="2582559"/>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50" name="矩形 49"/>
          <p:cNvSpPr/>
          <p:nvPr/>
        </p:nvSpPr>
        <p:spPr>
          <a:xfrm>
            <a:off x="7710440" y="2983522"/>
            <a:ext cx="2595164" cy="3162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5462327" y="4747160"/>
            <a:ext cx="4348961" cy="359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AutoShape 12"/>
          <p:cNvSpPr>
            <a:spLocks noChangeArrowheads="1"/>
          </p:cNvSpPr>
          <p:nvPr/>
        </p:nvSpPr>
        <p:spPr bwMode="auto">
          <a:xfrm rot="767517">
            <a:off x="9969669" y="3390329"/>
            <a:ext cx="704250" cy="1637198"/>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53" name="文本框 52"/>
          <p:cNvSpPr txBox="1"/>
          <p:nvPr/>
        </p:nvSpPr>
        <p:spPr>
          <a:xfrm>
            <a:off x="8159198" y="3406520"/>
            <a:ext cx="4799032" cy="2161656"/>
          </a:xfrm>
          <a:prstGeom prst="irregularSeal2">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m</a:t>
            </a:r>
            <a:r>
              <a:rPr lang="en-US" altLang="zh-CN" sz="2800" b="1" kern="0" noProof="0" dirty="0" err="1" smtClean="0">
                <a:solidFill>
                  <a:srgbClr val="4472C4"/>
                </a:solidFill>
                <a:ea typeface="宋体" panose="02010600030101010101" pitchFamily="2" charset="-122"/>
                <a:sym typeface="+mn-ea"/>
              </a:rPr>
              <a:t>ade</a:t>
            </a:r>
            <a:r>
              <a:rPr lang="en-US" altLang="zh-CN" sz="2800" b="1" kern="0" noProof="0" dirty="0" smtClean="0">
                <a:solidFill>
                  <a:srgbClr val="4472C4"/>
                </a:solidFill>
                <a:ea typeface="宋体" panose="02010600030101010101" pitchFamily="2" charset="-122"/>
                <a:sym typeface="+mn-ea"/>
              </a:rPr>
              <a:t>  great progress!</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9" name="圆角矩形 48"/>
          <p:cNvSpPr/>
          <p:nvPr/>
        </p:nvSpPr>
        <p:spPr>
          <a:xfrm>
            <a:off x="2368961" y="2231275"/>
            <a:ext cx="4040309" cy="510778"/>
          </a:xfrm>
          <a:prstGeom prst="roundRect">
            <a:avLst/>
          </a:prstGeom>
          <a:solidFill>
            <a:schemeClr val="bg1"/>
          </a:solidFill>
        </p:spPr>
        <p:txBody>
          <a:bodyPr wrap="none">
            <a:spAutoFit/>
          </a:bodyPr>
          <a:lstStyle/>
          <a:p>
            <a:r>
              <a:rPr lang="en-US" altLang="zh-CN" sz="2400" b="1" i="1" dirty="0" smtClean="0">
                <a:solidFill>
                  <a:srgbClr val="C00000"/>
                </a:solidFill>
              </a:rPr>
              <a:t>No matter how difficult it was</a:t>
            </a:r>
            <a:endParaRPr lang="zh-CN" altLang="en-US" sz="2400" b="1" i="1" dirty="0">
              <a:solidFill>
                <a:srgbClr val="C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500" fill="hold"/>
                                        <p:tgtEl>
                                          <p:spTgt spid="49"/>
                                        </p:tgtEl>
                                        <p:attrNameLst>
                                          <p:attrName>ppt_x</p:attrName>
                                        </p:attrNameLst>
                                      </p:cBhvr>
                                      <p:tavLst>
                                        <p:tav tm="0">
                                          <p:val>
                                            <p:strVal val="#ppt_x"/>
                                          </p:val>
                                        </p:tav>
                                        <p:tav tm="100000">
                                          <p:val>
                                            <p:strVal val="#ppt_x"/>
                                          </p:val>
                                        </p:tav>
                                      </p:tavLst>
                                    </p:anim>
                                    <p:anim calcmode="lin" valueType="num">
                                      <p:cBhvr additive="base">
                                        <p:cTn id="7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dissolve">
                                      <p:cBhvr>
                                        <p:cTn id="88" dur="500"/>
                                        <p:tgtEl>
                                          <p:spTgt spid="1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linds(horizontal)">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ppt_x"/>
                                          </p:val>
                                        </p:tav>
                                        <p:tav tm="100000">
                                          <p:val>
                                            <p:strVal val="#ppt_x"/>
                                          </p:val>
                                        </p:tav>
                                      </p:tavLst>
                                    </p:anim>
                                    <p:anim calcmode="lin" valueType="num">
                                      <p:cBhvr additive="base">
                                        <p:cTn id="9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checkerboard(across)">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1" nodeType="click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blinds(horizontal)">
                                      <p:cBhvr>
                                        <p:cTn id="125" dur="500"/>
                                        <p:tgtEl>
                                          <p:spTgt spid="50"/>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500" fill="hold"/>
                                        <p:tgtEl>
                                          <p:spTgt spid="27"/>
                                        </p:tgtEl>
                                        <p:attrNameLst>
                                          <p:attrName>ppt_x</p:attrName>
                                        </p:attrNameLst>
                                      </p:cBhvr>
                                      <p:tavLst>
                                        <p:tav tm="0">
                                          <p:val>
                                            <p:strVal val="#ppt_x"/>
                                          </p:val>
                                        </p:tav>
                                        <p:tav tm="100000">
                                          <p:val>
                                            <p:strVal val="#ppt_x"/>
                                          </p:val>
                                        </p:tav>
                                      </p:tavLst>
                                    </p:anim>
                                    <p:anim calcmode="lin" valueType="num">
                                      <p:cBhvr additive="base">
                                        <p:cTn id="1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additive="base">
                                        <p:cTn id="136" dur="500" fill="hold"/>
                                        <p:tgtEl>
                                          <p:spTgt spid="28"/>
                                        </p:tgtEl>
                                        <p:attrNameLst>
                                          <p:attrName>ppt_x</p:attrName>
                                        </p:attrNameLst>
                                      </p:cBhvr>
                                      <p:tavLst>
                                        <p:tav tm="0">
                                          <p:val>
                                            <p:strVal val="#ppt_x"/>
                                          </p:val>
                                        </p:tav>
                                        <p:tav tm="100000">
                                          <p:val>
                                            <p:strVal val="#ppt_x"/>
                                          </p:val>
                                        </p:tav>
                                      </p:tavLst>
                                    </p:anim>
                                    <p:anim calcmode="lin" valueType="num">
                                      <p:cBhvr additive="base">
                                        <p:cTn id="1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 calcmode="lin" valueType="num">
                                      <p:cBhvr additive="base">
                                        <p:cTn id="142" dur="500" fill="hold"/>
                                        <p:tgtEl>
                                          <p:spTgt spid="21"/>
                                        </p:tgtEl>
                                        <p:attrNameLst>
                                          <p:attrName>ppt_x</p:attrName>
                                        </p:attrNameLst>
                                      </p:cBhvr>
                                      <p:tavLst>
                                        <p:tav tm="0">
                                          <p:val>
                                            <p:strVal val="#ppt_x"/>
                                          </p:val>
                                        </p:tav>
                                        <p:tav tm="100000">
                                          <p:val>
                                            <p:strVal val="#ppt_x"/>
                                          </p:val>
                                        </p:tav>
                                      </p:tavLst>
                                    </p:anim>
                                    <p:anim calcmode="lin" valueType="num">
                                      <p:cBhvr additive="base">
                                        <p:cTn id="1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ppt_x"/>
                                          </p:val>
                                        </p:tav>
                                        <p:tav tm="100000">
                                          <p:val>
                                            <p:strVal val="#ppt_x"/>
                                          </p:val>
                                        </p:tav>
                                      </p:tavLst>
                                    </p:anim>
                                    <p:anim calcmode="lin" valueType="num">
                                      <p:cBhvr additive="base">
                                        <p:cTn id="14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additive="base">
                                        <p:cTn id="154" dur="500" fill="hold"/>
                                        <p:tgtEl>
                                          <p:spTgt spid="29"/>
                                        </p:tgtEl>
                                        <p:attrNameLst>
                                          <p:attrName>ppt_x</p:attrName>
                                        </p:attrNameLst>
                                      </p:cBhvr>
                                      <p:tavLst>
                                        <p:tav tm="0">
                                          <p:val>
                                            <p:strVal val="#ppt_x"/>
                                          </p:val>
                                        </p:tav>
                                        <p:tav tm="100000">
                                          <p:val>
                                            <p:strVal val="#ppt_x"/>
                                          </p:val>
                                        </p:tav>
                                      </p:tavLst>
                                    </p:anim>
                                    <p:anim calcmode="lin" valueType="num">
                                      <p:cBhvr additive="base">
                                        <p:cTn id="15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dissolve">
                                      <p:cBhvr>
                                        <p:cTn id="160" dur="500"/>
                                        <p:tgtEl>
                                          <p:spTgt spid="30"/>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blinds(horizontal)">
                                      <p:cBhvr>
                                        <p:cTn id="165" dur="500"/>
                                        <p:tgtEl>
                                          <p:spTgt spid="31"/>
                                        </p:tgtEl>
                                      </p:cBhvr>
                                    </p:animEffect>
                                  </p:childTnLst>
                                </p:cTn>
                              </p:par>
                              <p:par>
                                <p:cTn id="166" presetID="3" presetClass="entr" presetSubtype="10"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blinds(horizontal)">
                                      <p:cBhvr>
                                        <p:cTn id="168" dur="500"/>
                                        <p:tgtEl>
                                          <p:spTgt spid="32"/>
                                        </p:tgtEl>
                                      </p:cBhvr>
                                    </p:animEffect>
                                  </p:childTnLst>
                                </p:cTn>
                              </p:par>
                            </p:childTnLst>
                          </p:cTn>
                        </p:par>
                      </p:childTnLst>
                    </p:cTn>
                  </p:par>
                  <p:par>
                    <p:cTn id="169" fill="hold">
                      <p:stCondLst>
                        <p:cond delay="indefinite"/>
                      </p:stCondLst>
                      <p:childTnLst>
                        <p:par>
                          <p:cTn id="170" fill="hold">
                            <p:stCondLst>
                              <p:cond delay="0"/>
                            </p:stCondLst>
                            <p:childTnLst>
                              <p:par>
                                <p:cTn id="171" presetID="3" presetClass="entr" presetSubtype="10" fill="hold" grpId="0" nodeType="click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blinds(horizontal)">
                                      <p:cBhvr>
                                        <p:cTn id="173" dur="500"/>
                                        <p:tgtEl>
                                          <p:spTgt spid="33"/>
                                        </p:tgtEl>
                                      </p:cBhvr>
                                    </p:animEffect>
                                  </p:childTnLst>
                                </p:cTn>
                              </p:par>
                            </p:childTnLst>
                          </p:cTn>
                        </p:par>
                      </p:childTnLst>
                    </p:cTn>
                  </p:par>
                  <p:par>
                    <p:cTn id="174" fill="hold">
                      <p:stCondLst>
                        <p:cond delay="indefinite"/>
                      </p:stCondLst>
                      <p:childTnLst>
                        <p:par>
                          <p:cTn id="175" fill="hold">
                            <p:stCondLst>
                              <p:cond delay="0"/>
                            </p:stCondLst>
                            <p:childTnLst>
                              <p:par>
                                <p:cTn id="176" presetID="3" presetClass="entr" presetSubtype="10" fill="hold" grpId="0" nodeType="click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blinds(horizontal)">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3" presetClass="entr" presetSubtype="10" fill="hold" grpId="0" nodeType="clickEffect">
                                  <p:stCondLst>
                                    <p:cond delay="0"/>
                                  </p:stCondLst>
                                  <p:childTnLst>
                                    <p:set>
                                      <p:cBhvr>
                                        <p:cTn id="182" dur="1" fill="hold">
                                          <p:stCondLst>
                                            <p:cond delay="0"/>
                                          </p:stCondLst>
                                        </p:cTn>
                                        <p:tgtEl>
                                          <p:spTgt spid="35"/>
                                        </p:tgtEl>
                                        <p:attrNameLst>
                                          <p:attrName>style.visibility</p:attrName>
                                        </p:attrNameLst>
                                      </p:cBhvr>
                                      <p:to>
                                        <p:strVal val="visible"/>
                                      </p:to>
                                    </p:set>
                                    <p:animEffect transition="in" filter="blinds(horizontal)">
                                      <p:cBhvr>
                                        <p:cTn id="183" dur="500"/>
                                        <p:tgtEl>
                                          <p:spTgt spid="35"/>
                                        </p:tgtEl>
                                      </p:cBhvr>
                                    </p:animEffect>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45"/>
                                        </p:tgtEl>
                                        <p:attrNameLst>
                                          <p:attrName>style.visibility</p:attrName>
                                        </p:attrNameLst>
                                      </p:cBhvr>
                                      <p:to>
                                        <p:strVal val="visible"/>
                                      </p:to>
                                    </p:set>
                                    <p:anim calcmode="lin" valueType="num">
                                      <p:cBhvr additive="base">
                                        <p:cTn id="188" dur="500" fill="hold"/>
                                        <p:tgtEl>
                                          <p:spTgt spid="45"/>
                                        </p:tgtEl>
                                        <p:attrNameLst>
                                          <p:attrName>ppt_x</p:attrName>
                                        </p:attrNameLst>
                                      </p:cBhvr>
                                      <p:tavLst>
                                        <p:tav tm="0">
                                          <p:val>
                                            <p:strVal val="#ppt_x"/>
                                          </p:val>
                                        </p:tav>
                                        <p:tav tm="100000">
                                          <p:val>
                                            <p:strVal val="#ppt_x"/>
                                          </p:val>
                                        </p:tav>
                                      </p:tavLst>
                                    </p:anim>
                                    <p:anim calcmode="lin" valueType="num">
                                      <p:cBhvr additive="base">
                                        <p:cTn id="18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7"/>
                                        </p:tgtEl>
                                        <p:attrNameLst>
                                          <p:attrName>style.visibility</p:attrName>
                                        </p:attrNameLst>
                                      </p:cBhvr>
                                      <p:to>
                                        <p:strVal val="visible"/>
                                      </p:to>
                                    </p:set>
                                    <p:anim calcmode="lin" valueType="num">
                                      <p:cBhvr additive="base">
                                        <p:cTn id="194" dur="500" fill="hold"/>
                                        <p:tgtEl>
                                          <p:spTgt spid="37"/>
                                        </p:tgtEl>
                                        <p:attrNameLst>
                                          <p:attrName>ppt_x</p:attrName>
                                        </p:attrNameLst>
                                      </p:cBhvr>
                                      <p:tavLst>
                                        <p:tav tm="0">
                                          <p:val>
                                            <p:strVal val="#ppt_x"/>
                                          </p:val>
                                        </p:tav>
                                        <p:tav tm="100000">
                                          <p:val>
                                            <p:strVal val="#ppt_x"/>
                                          </p:val>
                                        </p:tav>
                                      </p:tavLst>
                                    </p:anim>
                                    <p:anim calcmode="lin" valueType="num">
                                      <p:cBhvr additive="base">
                                        <p:cTn id="19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43"/>
                                        </p:tgtEl>
                                        <p:attrNameLst>
                                          <p:attrName>style.visibility</p:attrName>
                                        </p:attrNameLst>
                                      </p:cBhvr>
                                      <p:to>
                                        <p:strVal val="visible"/>
                                      </p:to>
                                    </p:set>
                                    <p:anim calcmode="lin" valueType="num">
                                      <p:cBhvr additive="base">
                                        <p:cTn id="200" dur="500" fill="hold"/>
                                        <p:tgtEl>
                                          <p:spTgt spid="43"/>
                                        </p:tgtEl>
                                        <p:attrNameLst>
                                          <p:attrName>ppt_x</p:attrName>
                                        </p:attrNameLst>
                                      </p:cBhvr>
                                      <p:tavLst>
                                        <p:tav tm="0">
                                          <p:val>
                                            <p:strVal val="#ppt_x"/>
                                          </p:val>
                                        </p:tav>
                                        <p:tav tm="100000">
                                          <p:val>
                                            <p:strVal val="#ppt_x"/>
                                          </p:val>
                                        </p:tav>
                                      </p:tavLst>
                                    </p:anim>
                                    <p:anim calcmode="lin" valueType="num">
                                      <p:cBhvr additive="base">
                                        <p:cTn id="20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44"/>
                                        </p:tgtEl>
                                        <p:attrNameLst>
                                          <p:attrName>style.visibility</p:attrName>
                                        </p:attrNameLst>
                                      </p:cBhvr>
                                      <p:to>
                                        <p:strVal val="visible"/>
                                      </p:to>
                                    </p:set>
                                    <p:anim calcmode="lin" valueType="num">
                                      <p:cBhvr additive="base">
                                        <p:cTn id="206" dur="500" fill="hold"/>
                                        <p:tgtEl>
                                          <p:spTgt spid="44"/>
                                        </p:tgtEl>
                                        <p:attrNameLst>
                                          <p:attrName>ppt_x</p:attrName>
                                        </p:attrNameLst>
                                      </p:cBhvr>
                                      <p:tavLst>
                                        <p:tav tm="0">
                                          <p:val>
                                            <p:strVal val="#ppt_x"/>
                                          </p:val>
                                        </p:tav>
                                        <p:tav tm="100000">
                                          <p:val>
                                            <p:strVal val="#ppt_x"/>
                                          </p:val>
                                        </p:tav>
                                      </p:tavLst>
                                    </p:anim>
                                    <p:anim calcmode="lin" valueType="num">
                                      <p:cBhvr additive="base">
                                        <p:cTn id="20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5" presetClass="entr" presetSubtype="10" fill="hold" grpId="0" nodeType="click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checkerboard(across)">
                                      <p:cBhvr>
                                        <p:cTn id="212" dur="500"/>
                                        <p:tgtEl>
                                          <p:spTgt spid="38"/>
                                        </p:tgtEl>
                                      </p:cBhvr>
                                    </p:animEffect>
                                  </p:childTnLst>
                                </p:cTn>
                              </p:par>
                              <p:par>
                                <p:cTn id="213" presetID="2" presetClass="entr" presetSubtype="4" fill="hold" grpId="0" nodeType="withEffect">
                                  <p:stCondLst>
                                    <p:cond delay="0"/>
                                  </p:stCondLst>
                                  <p:childTnLst>
                                    <p:set>
                                      <p:cBhvr>
                                        <p:cTn id="214" dur="1" fill="hold">
                                          <p:stCondLst>
                                            <p:cond delay="0"/>
                                          </p:stCondLst>
                                        </p:cTn>
                                        <p:tgtEl>
                                          <p:spTgt spid="39"/>
                                        </p:tgtEl>
                                        <p:attrNameLst>
                                          <p:attrName>style.visibility</p:attrName>
                                        </p:attrNameLst>
                                      </p:cBhvr>
                                      <p:to>
                                        <p:strVal val="visible"/>
                                      </p:to>
                                    </p:set>
                                    <p:anim calcmode="lin" valueType="num">
                                      <p:cBhvr additive="base">
                                        <p:cTn id="215" dur="500" fill="hold"/>
                                        <p:tgtEl>
                                          <p:spTgt spid="39"/>
                                        </p:tgtEl>
                                        <p:attrNameLst>
                                          <p:attrName>ppt_x</p:attrName>
                                        </p:attrNameLst>
                                      </p:cBhvr>
                                      <p:tavLst>
                                        <p:tav tm="0">
                                          <p:val>
                                            <p:strVal val="#ppt_x"/>
                                          </p:val>
                                        </p:tav>
                                        <p:tav tm="100000">
                                          <p:val>
                                            <p:strVal val="#ppt_x"/>
                                          </p:val>
                                        </p:tav>
                                      </p:tavLst>
                                    </p:anim>
                                    <p:anim calcmode="lin" valueType="num">
                                      <p:cBhvr additive="base">
                                        <p:cTn id="2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additive="base">
                                        <p:cTn id="221" dur="500" fill="hold"/>
                                        <p:tgtEl>
                                          <p:spTgt spid="40"/>
                                        </p:tgtEl>
                                        <p:attrNameLst>
                                          <p:attrName>ppt_x</p:attrName>
                                        </p:attrNameLst>
                                      </p:cBhvr>
                                      <p:tavLst>
                                        <p:tav tm="0">
                                          <p:val>
                                            <p:strVal val="#ppt_x"/>
                                          </p:val>
                                        </p:tav>
                                        <p:tav tm="100000">
                                          <p:val>
                                            <p:strVal val="#ppt_x"/>
                                          </p:val>
                                        </p:tav>
                                      </p:tavLst>
                                    </p:anim>
                                    <p:anim calcmode="lin" valueType="num">
                                      <p:cBhvr additive="base">
                                        <p:cTn id="2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41"/>
                                        </p:tgtEl>
                                        <p:attrNameLst>
                                          <p:attrName>style.visibility</p:attrName>
                                        </p:attrNameLst>
                                      </p:cBhvr>
                                      <p:to>
                                        <p:strVal val="visible"/>
                                      </p:to>
                                    </p:set>
                                    <p:anim calcmode="lin" valueType="num">
                                      <p:cBhvr additive="base">
                                        <p:cTn id="227" dur="500" fill="hold"/>
                                        <p:tgtEl>
                                          <p:spTgt spid="41"/>
                                        </p:tgtEl>
                                        <p:attrNameLst>
                                          <p:attrName>ppt_x</p:attrName>
                                        </p:attrNameLst>
                                      </p:cBhvr>
                                      <p:tavLst>
                                        <p:tav tm="0">
                                          <p:val>
                                            <p:strVal val="#ppt_x"/>
                                          </p:val>
                                        </p:tav>
                                        <p:tav tm="100000">
                                          <p:val>
                                            <p:strVal val="#ppt_x"/>
                                          </p:val>
                                        </p:tav>
                                      </p:tavLst>
                                    </p:anim>
                                    <p:anim calcmode="lin" valueType="num">
                                      <p:cBhvr additive="base">
                                        <p:cTn id="22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42"/>
                                        </p:tgtEl>
                                        <p:attrNameLst>
                                          <p:attrName>style.visibility</p:attrName>
                                        </p:attrNameLst>
                                      </p:cBhvr>
                                      <p:to>
                                        <p:strVal val="visible"/>
                                      </p:to>
                                    </p:set>
                                    <p:anim calcmode="lin" valueType="num">
                                      <p:cBhvr additive="base">
                                        <p:cTn id="233" dur="500" fill="hold"/>
                                        <p:tgtEl>
                                          <p:spTgt spid="42"/>
                                        </p:tgtEl>
                                        <p:attrNameLst>
                                          <p:attrName>ppt_x</p:attrName>
                                        </p:attrNameLst>
                                      </p:cBhvr>
                                      <p:tavLst>
                                        <p:tav tm="0">
                                          <p:val>
                                            <p:strVal val="#ppt_x"/>
                                          </p:val>
                                        </p:tav>
                                        <p:tav tm="100000">
                                          <p:val>
                                            <p:strVal val="#ppt_x"/>
                                          </p:val>
                                        </p:tav>
                                      </p:tavLst>
                                    </p:anim>
                                    <p:anim calcmode="lin" valueType="num">
                                      <p:cBhvr additive="base">
                                        <p:cTn id="2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3" presetClass="entr" presetSubtype="10" fill="hold" grpId="1" nodeType="clickEffect">
                                  <p:stCondLst>
                                    <p:cond delay="0"/>
                                  </p:stCondLst>
                                  <p:childTnLst>
                                    <p:set>
                                      <p:cBhvr>
                                        <p:cTn id="238" dur="1" fill="hold">
                                          <p:stCondLst>
                                            <p:cond delay="0"/>
                                          </p:stCondLst>
                                        </p:cTn>
                                        <p:tgtEl>
                                          <p:spTgt spid="51"/>
                                        </p:tgtEl>
                                        <p:attrNameLst>
                                          <p:attrName>style.visibility</p:attrName>
                                        </p:attrNameLst>
                                      </p:cBhvr>
                                      <p:to>
                                        <p:strVal val="visible"/>
                                      </p:to>
                                    </p:set>
                                    <p:animEffect transition="in" filter="blinds(horizontal)">
                                      <p:cBhvr>
                                        <p:cTn id="239" dur="500"/>
                                        <p:tgtEl>
                                          <p:spTgt spid="51"/>
                                        </p:tgtEl>
                                      </p:cBhvr>
                                    </p:animEffect>
                                  </p:childTnLst>
                                </p:cTn>
                              </p:par>
                            </p:childTnLst>
                          </p:cTn>
                        </p:par>
                      </p:childTnLst>
                    </p:cTn>
                  </p:par>
                  <p:par>
                    <p:cTn id="240" fill="hold">
                      <p:stCondLst>
                        <p:cond delay="indefinite"/>
                      </p:stCondLst>
                      <p:childTnLst>
                        <p:par>
                          <p:cTn id="241" fill="hold">
                            <p:stCondLst>
                              <p:cond delay="0"/>
                            </p:stCondLst>
                            <p:childTnLst>
                              <p:par>
                                <p:cTn id="242" presetID="2" presetClass="entr" presetSubtype="2" fill="hold" grpId="0" nodeType="clickEffect">
                                  <p:stCondLst>
                                    <p:cond delay="0"/>
                                  </p:stCondLst>
                                  <p:childTnLst>
                                    <p:set>
                                      <p:cBhvr>
                                        <p:cTn id="243" dur="1" fill="hold">
                                          <p:stCondLst>
                                            <p:cond delay="0"/>
                                          </p:stCondLst>
                                        </p:cTn>
                                        <p:tgtEl>
                                          <p:spTgt spid="52"/>
                                        </p:tgtEl>
                                        <p:attrNameLst>
                                          <p:attrName>style.visibility</p:attrName>
                                        </p:attrNameLst>
                                      </p:cBhvr>
                                      <p:to>
                                        <p:strVal val="visible"/>
                                      </p:to>
                                    </p:set>
                                    <p:anim calcmode="lin" valueType="num">
                                      <p:cBhvr additive="base">
                                        <p:cTn id="244" dur="500" fill="hold"/>
                                        <p:tgtEl>
                                          <p:spTgt spid="52"/>
                                        </p:tgtEl>
                                        <p:attrNameLst>
                                          <p:attrName>ppt_x</p:attrName>
                                        </p:attrNameLst>
                                      </p:cBhvr>
                                      <p:tavLst>
                                        <p:tav tm="0">
                                          <p:val>
                                            <p:strVal val="1+#ppt_w/2"/>
                                          </p:val>
                                        </p:tav>
                                        <p:tav tm="100000">
                                          <p:val>
                                            <p:strVal val="#ppt_x"/>
                                          </p:val>
                                        </p:tav>
                                      </p:tavLst>
                                    </p:anim>
                                    <p:anim calcmode="lin" valueType="num">
                                      <p:cBhvr additive="base">
                                        <p:cTn id="24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3" presetClass="entr" presetSubtype="10" fill="hold" grpId="0" nodeType="clickEffect">
                                  <p:stCondLst>
                                    <p:cond delay="0"/>
                                  </p:stCondLst>
                                  <p:childTnLst>
                                    <p:set>
                                      <p:cBhvr>
                                        <p:cTn id="249" dur="1" fill="hold">
                                          <p:stCondLst>
                                            <p:cond delay="0"/>
                                          </p:stCondLst>
                                        </p:cTn>
                                        <p:tgtEl>
                                          <p:spTgt spid="53"/>
                                        </p:tgtEl>
                                        <p:attrNameLst>
                                          <p:attrName>style.visibility</p:attrName>
                                        </p:attrNameLst>
                                      </p:cBhvr>
                                      <p:to>
                                        <p:strVal val="visible"/>
                                      </p:to>
                                    </p:set>
                                    <p:animEffect transition="in" filter="blinds(horizontal)">
                                      <p:cBhvr>
                                        <p:cTn id="2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animBg="1"/>
      <p:bldP spid="17" grpId="0" animBg="1"/>
      <p:bldP spid="18" grpId="0" animBg="1"/>
      <p:bldP spid="20" grpId="0" bldLvl="0" animBg="1"/>
      <p:bldP spid="21" grpId="0" animBg="1"/>
      <p:bldP spid="22" grpId="0"/>
      <p:bldP spid="23" grpId="0"/>
      <p:bldP spid="24" grpId="0"/>
      <p:bldP spid="26" grpId="0"/>
      <p:bldP spid="27" grpId="0"/>
      <p:bldP spid="28" grpId="0"/>
      <p:bldP spid="29" grpId="0" animBg="1"/>
      <p:bldP spid="30" grpId="0" animBg="1"/>
      <p:bldP spid="31" grpId="0" animBg="1"/>
      <p:bldP spid="32" grpId="0" bldLvl="0" animBg="1"/>
      <p:bldP spid="33" grpId="0" animBg="1"/>
      <p:bldP spid="34" grpId="0" animBg="1"/>
      <p:bldP spid="35" grpId="0" animBg="1"/>
      <p:bldP spid="36" grpId="0"/>
      <p:bldP spid="37" grpId="0" animBg="1"/>
      <p:bldP spid="38" grpId="0" animBg="1"/>
      <p:bldP spid="39" grpId="0"/>
      <p:bldP spid="40" grpId="0" animBg="1"/>
      <p:bldP spid="41" grpId="0" animBg="1"/>
      <p:bldP spid="42" grpId="0" animBg="1"/>
      <p:bldP spid="43" grpId="0"/>
      <p:bldP spid="44" grpId="0"/>
      <p:bldP spid="45" grpId="0" animBg="1"/>
      <p:bldP spid="46" grpId="0"/>
      <p:bldP spid="47" grpId="0" animBg="1"/>
      <p:bldP spid="48" grpId="0"/>
      <p:bldP spid="50" grpId="0" animBg="1"/>
      <p:bldP spid="50" grpId="1" animBg="1"/>
      <p:bldP spid="51" grpId="0" animBg="1"/>
      <p:bldP spid="51" grpId="1" animBg="1"/>
      <p:bldP spid="52" grpId="0" animBg="1"/>
      <p:bldP spid="53"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5" name="文本框 4"/>
          <p:cNvSpPr txBox="1"/>
          <p:nvPr/>
        </p:nvSpPr>
        <p:spPr>
          <a:xfrm>
            <a:off x="155788" y="717363"/>
            <a:ext cx="2147025"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The fourth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左大括号 6"/>
          <p:cNvSpPr/>
          <p:nvPr/>
        </p:nvSpPr>
        <p:spPr>
          <a:xfrm>
            <a:off x="2493084" y="1003765"/>
            <a:ext cx="198167" cy="1550749"/>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0" y="2904334"/>
            <a:ext cx="3415774" cy="442674"/>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a:t>
            </a:r>
            <a:r>
              <a:rPr lang="en-US" altLang="zh-CN" sz="2000" b="1" i="1" dirty="0">
                <a:solidFill>
                  <a:srgbClr val="002060"/>
                </a:solidFill>
                <a:latin typeface="Arial" panose="020B0604020202020204" pitchFamily="34" charset="0"/>
                <a:cs typeface="Arial" panose="020B0604020202020204" pitchFamily="34" charset="0"/>
                <a:sym typeface="Calibri" panose="020F0502020204030204" charset="0"/>
              </a:rPr>
              <a:t>p</a:t>
            </a:r>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hysical  reaction</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2759422" y="1554985"/>
            <a:ext cx="2344273"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a:solidFill>
                  <a:srgbClr val="4472C4"/>
                </a:solidFill>
                <a:ea typeface="宋体" panose="02010600030101010101" pitchFamily="2" charset="-122"/>
                <a:sym typeface="+mn-ea"/>
              </a:rPr>
              <a:t>g</a:t>
            </a:r>
            <a:r>
              <a:rPr lang="en-US" altLang="zh-CN" sz="2400" b="1" kern="0" smtClean="0">
                <a:solidFill>
                  <a:srgbClr val="4472C4"/>
                </a:solidFill>
                <a:ea typeface="宋体" panose="02010600030101010101" pitchFamily="2" charset="-122"/>
                <a:sym typeface="+mn-ea"/>
              </a:rPr>
              <a:t>ritted his teeth </a:t>
            </a:r>
            <a:endParaRPr lang="en-US" altLang="zh-CN" sz="2400" b="1" kern="0" dirty="0">
              <a:solidFill>
                <a:srgbClr val="4472C4"/>
              </a:solidFill>
              <a:ea typeface="宋体" panose="02010600030101010101" pitchFamily="2" charset="-122"/>
              <a:sym typeface="+mn-ea"/>
            </a:endParaRPr>
          </a:p>
        </p:txBody>
      </p:sp>
      <p:sp>
        <p:nvSpPr>
          <p:cNvPr id="10" name="文本框 9"/>
          <p:cNvSpPr txBox="1"/>
          <p:nvPr/>
        </p:nvSpPr>
        <p:spPr>
          <a:xfrm>
            <a:off x="2780203" y="843258"/>
            <a:ext cx="220541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p</a:t>
            </a:r>
            <a:r>
              <a:rPr lang="en-US" altLang="zh-CN" sz="2400" b="1" kern="0" dirty="0" smtClean="0">
                <a:solidFill>
                  <a:srgbClr val="4472C4"/>
                </a:solidFill>
                <a:ea typeface="宋体" panose="02010600030101010101" pitchFamily="2" charset="-122"/>
                <a:sym typeface="+mn-ea"/>
              </a:rPr>
              <a:t>uff and  pant </a:t>
            </a:r>
            <a:endParaRPr lang="en-US" altLang="zh-CN" sz="2400" b="1" kern="0" dirty="0">
              <a:solidFill>
                <a:srgbClr val="4472C4"/>
              </a:solidFill>
              <a:ea typeface="宋体" panose="02010600030101010101" pitchFamily="2" charset="-122"/>
              <a:sym typeface="+mn-ea"/>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6436" t="832" r="18969" b="58616"/>
          <a:stretch>
            <a:fillRect/>
          </a:stretch>
        </p:blipFill>
        <p:spPr>
          <a:xfrm>
            <a:off x="251016" y="1058842"/>
            <a:ext cx="2200410" cy="1937494"/>
          </a:xfrm>
          <a:prstGeom prst="rect">
            <a:avLst/>
          </a:prstGeom>
          <a:ln>
            <a:noFill/>
          </a:ln>
          <a:effectLst>
            <a:softEdge rad="112500"/>
          </a:effectLst>
        </p:spPr>
      </p:pic>
      <p:sp>
        <p:nvSpPr>
          <p:cNvPr id="13" name="文本框 12"/>
          <p:cNvSpPr txBox="1"/>
          <p:nvPr/>
        </p:nvSpPr>
        <p:spPr>
          <a:xfrm>
            <a:off x="5403774" y="1038134"/>
            <a:ext cx="6672112" cy="1328023"/>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 it was time when he began to __________________,  _________________ but still_______________.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文本框 13"/>
          <p:cNvSpPr txBox="1"/>
          <p:nvPr/>
        </p:nvSpPr>
        <p:spPr>
          <a:xfrm>
            <a:off x="2691251" y="2266712"/>
            <a:ext cx="4842284"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p</a:t>
            </a:r>
            <a:r>
              <a:rPr lang="en-US" altLang="zh-CN" sz="2400" b="1" kern="0" dirty="0" smtClean="0">
                <a:solidFill>
                  <a:srgbClr val="4472C4"/>
                </a:solidFill>
                <a:ea typeface="宋体" panose="02010600030101010101" pitchFamily="2" charset="-122"/>
                <a:sym typeface="+mn-ea"/>
              </a:rPr>
              <a:t>ushed on /carried on / went ahead </a:t>
            </a:r>
            <a:endParaRPr lang="en-US" altLang="zh-CN" sz="2400" b="1" kern="0" dirty="0">
              <a:solidFill>
                <a:srgbClr val="4472C4"/>
              </a:solidFill>
              <a:ea typeface="宋体" panose="02010600030101010101" pitchFamily="2" charset="-122"/>
              <a:sym typeface="+mn-ea"/>
            </a:endParaRPr>
          </a:p>
        </p:txBody>
      </p:sp>
      <p:sp>
        <p:nvSpPr>
          <p:cNvPr id="15" name="矩形 14"/>
          <p:cNvSpPr/>
          <p:nvPr/>
        </p:nvSpPr>
        <p:spPr>
          <a:xfrm>
            <a:off x="5463012" y="1072367"/>
            <a:ext cx="419777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After overtaking a few runners</a:t>
            </a:r>
            <a:endParaRPr lang="zh-CN" altLang="en-US" sz="2400" i="1" dirty="0">
              <a:solidFill>
                <a:srgbClr val="C00000"/>
              </a:solidFill>
            </a:endParaRPr>
          </a:p>
        </p:txBody>
      </p:sp>
      <p:sp>
        <p:nvSpPr>
          <p:cNvPr id="19" name="椭圆 18"/>
          <p:cNvSpPr/>
          <p:nvPr/>
        </p:nvSpPr>
        <p:spPr>
          <a:xfrm>
            <a:off x="10518132" y="359472"/>
            <a:ext cx="969754" cy="6336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6" name="文本框 15"/>
          <p:cNvSpPr txBox="1"/>
          <p:nvPr/>
        </p:nvSpPr>
        <p:spPr>
          <a:xfrm>
            <a:off x="10518132" y="486531"/>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12" name="右箭头 11"/>
          <p:cNvSpPr/>
          <p:nvPr/>
        </p:nvSpPr>
        <p:spPr>
          <a:xfrm>
            <a:off x="5031190" y="1676258"/>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0" name="AutoShape 12"/>
          <p:cNvSpPr>
            <a:spLocks noChangeArrowheads="1"/>
          </p:cNvSpPr>
          <p:nvPr/>
        </p:nvSpPr>
        <p:spPr bwMode="auto">
          <a:xfrm rot="12067032">
            <a:off x="5820268" y="234820"/>
            <a:ext cx="721020" cy="910117"/>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1" name="文本框 20"/>
          <p:cNvSpPr txBox="1"/>
          <p:nvPr/>
        </p:nvSpPr>
        <p:spPr>
          <a:xfrm>
            <a:off x="6635310" y="372738"/>
            <a:ext cx="3882822" cy="578882"/>
          </a:xfrm>
          <a:prstGeom prst="wedgeRoundRectCallout">
            <a:avLst>
              <a:gd name="adj1" fmla="val -21442"/>
              <a:gd name="adj2" fmla="val 79549"/>
              <a:gd name="adj3" fmla="val 16667"/>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m</a:t>
            </a:r>
            <a:r>
              <a:rPr lang="en-US" altLang="zh-CN" sz="2800" b="1" kern="0" noProof="0" dirty="0" err="1" smtClean="0">
                <a:solidFill>
                  <a:srgbClr val="4472C4"/>
                </a:solidFill>
                <a:ea typeface="宋体" panose="02010600030101010101" pitchFamily="2" charset="-122"/>
                <a:sym typeface="+mn-ea"/>
              </a:rPr>
              <a:t>ade</a:t>
            </a:r>
            <a:r>
              <a:rPr lang="en-US" altLang="zh-CN" sz="2800" b="1" kern="0" noProof="0" dirty="0" smtClean="0">
                <a:solidFill>
                  <a:srgbClr val="4472C4"/>
                </a:solidFill>
                <a:ea typeface="宋体" panose="02010600030101010101" pitchFamily="2" charset="-122"/>
                <a:sym typeface="+mn-ea"/>
              </a:rPr>
              <a:t>  further progress!</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8804" t="5614"/>
          <a:stretch>
            <a:fillRect/>
          </a:stretch>
        </p:blipFill>
        <p:spPr>
          <a:xfrm>
            <a:off x="3251200" y="3220639"/>
            <a:ext cx="8824686" cy="3358810"/>
          </a:xfrm>
          <a:prstGeom prst="rect">
            <a:avLst/>
          </a:prstGeom>
          <a:ln>
            <a:noFill/>
          </a:ln>
          <a:effectLst>
            <a:softEdge rad="112500"/>
          </a:effectLst>
        </p:spPr>
      </p:pic>
      <p:sp>
        <p:nvSpPr>
          <p:cNvPr id="23" name="文本框 22"/>
          <p:cNvSpPr txBox="1"/>
          <p:nvPr/>
        </p:nvSpPr>
        <p:spPr>
          <a:xfrm>
            <a:off x="251016" y="3711028"/>
            <a:ext cx="2666355"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Came to the last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4" name="右箭头 23"/>
          <p:cNvSpPr/>
          <p:nvPr/>
        </p:nvSpPr>
        <p:spPr>
          <a:xfrm rot="5400000">
            <a:off x="809544" y="468143"/>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5" name="右箭头 24"/>
          <p:cNvSpPr/>
          <p:nvPr/>
        </p:nvSpPr>
        <p:spPr>
          <a:xfrm rot="5400000">
            <a:off x="784930" y="3434945"/>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6" name="矩形 25"/>
          <p:cNvSpPr/>
          <p:nvPr/>
        </p:nvSpPr>
        <p:spPr>
          <a:xfrm>
            <a:off x="5347202" y="3609392"/>
            <a:ext cx="139088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“Go on!”</a:t>
            </a:r>
            <a:endParaRPr lang="zh-CN" altLang="en-US" sz="2400" i="1" dirty="0">
              <a:solidFill>
                <a:srgbClr val="C00000"/>
              </a:solidFill>
            </a:endParaRPr>
          </a:p>
        </p:txBody>
      </p:sp>
      <p:sp>
        <p:nvSpPr>
          <p:cNvPr id="27" name="矩形 26"/>
          <p:cNvSpPr/>
          <p:nvPr/>
        </p:nvSpPr>
        <p:spPr>
          <a:xfrm>
            <a:off x="6858577" y="3149230"/>
            <a:ext cx="2523301" cy="830997"/>
          </a:xfrm>
          <a:prstGeom prst="rect">
            <a:avLst/>
          </a:prstGeom>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“You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are doing </a:t>
            </a:r>
            <a:r>
              <a:rPr lang="en-US" altLang="zh-CN" sz="2400" b="1" i="1" smtClean="0">
                <a:solidFill>
                  <a:srgbClr val="C00000"/>
                </a:solidFill>
                <a:latin typeface="Calibri" panose="020F0502020204030204" charset="0"/>
                <a:ea typeface="Calibri" panose="020F0502020204030204" charset="0"/>
                <a:cs typeface="Calibri" panose="020F0502020204030204" charset="0"/>
              </a:rPr>
              <a:t>brilliantly!”</a:t>
            </a:r>
            <a:endParaRPr lang="zh-CN" altLang="en-US" sz="2400" i="1" dirty="0">
              <a:solidFill>
                <a:srgbClr val="C00000"/>
              </a:solidFill>
            </a:endParaRPr>
          </a:p>
        </p:txBody>
      </p:sp>
      <p:sp>
        <p:nvSpPr>
          <p:cNvPr id="28" name="文本框 27"/>
          <p:cNvSpPr txBox="1"/>
          <p:nvPr/>
        </p:nvSpPr>
        <p:spPr>
          <a:xfrm>
            <a:off x="3304532" y="2837126"/>
            <a:ext cx="6356253"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about feelings of Luther and Mariah?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9" name="文本框 28"/>
          <p:cNvSpPr txBox="1"/>
          <p:nvPr/>
        </p:nvSpPr>
        <p:spPr>
          <a:xfrm>
            <a:off x="9224489" y="1597864"/>
            <a:ext cx="3557039" cy="2144435"/>
          </a:xfrm>
          <a:prstGeom prst="irregularSeal2">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noProof="0" dirty="0">
                <a:solidFill>
                  <a:srgbClr val="4472C4"/>
                </a:solidFill>
                <a:ea typeface="宋体" panose="02010600030101010101" pitchFamily="2" charset="-122"/>
                <a:sym typeface="+mn-ea"/>
              </a:rPr>
              <a:t>e</a:t>
            </a:r>
            <a:r>
              <a:rPr lang="en-US" altLang="zh-CN" sz="2800" b="1" kern="0" noProof="0" smtClean="0">
                <a:solidFill>
                  <a:srgbClr val="4472C4"/>
                </a:solidFill>
                <a:ea typeface="宋体" panose="02010600030101010101" pitchFamily="2" charset="-122"/>
                <a:sym typeface="+mn-ea"/>
              </a:rPr>
              <a:t>xcited / </a:t>
            </a:r>
            <a:r>
              <a:rPr lang="en-US" altLang="zh-CN" sz="2800" b="1" kern="0" noProof="0" dirty="0" smtClean="0">
                <a:solidFill>
                  <a:srgbClr val="4472C4"/>
                </a:solidFill>
                <a:ea typeface="宋体" panose="02010600030101010101" pitchFamily="2" charset="-122"/>
                <a:sym typeface="+mn-ea"/>
              </a:rPr>
              <a:t>thrilled!</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0" name="文本框 29"/>
          <p:cNvSpPr txBox="1"/>
          <p:nvPr/>
        </p:nvSpPr>
        <p:spPr>
          <a:xfrm>
            <a:off x="3415775" y="5490711"/>
            <a:ext cx="8072111"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 (using </a:t>
            </a:r>
            <a:r>
              <a:rPr lang="en-US" altLang="zh-CN" sz="2400" b="1" dirty="0">
                <a:solidFill>
                  <a:srgbClr val="002060"/>
                </a:solidFill>
                <a:latin typeface="Calibri" panose="020F0502020204030204" charset="0"/>
                <a:ea typeface="Calibri" panose="020F0502020204030204" charset="0"/>
                <a:cs typeface="Calibri" panose="020F0502020204030204" charset="0"/>
              </a:rPr>
              <a:t>adjectives as adverbs)</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Luther</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was ________________, and 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31" name="矩形 30"/>
          <p:cNvSpPr/>
          <p:nvPr/>
        </p:nvSpPr>
        <p:spPr>
          <a:xfrm>
            <a:off x="3465770" y="5489463"/>
            <a:ext cx="419777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Excited /Thrilled</a:t>
            </a:r>
            <a:endParaRPr lang="zh-CN" altLang="en-US" sz="2400" i="1" dirty="0">
              <a:solidFill>
                <a:srgbClr val="C00000"/>
              </a:solidFill>
            </a:endParaRPr>
          </a:p>
        </p:txBody>
      </p:sp>
      <p:sp>
        <p:nvSpPr>
          <p:cNvPr id="32" name="左大括号 31"/>
          <p:cNvSpPr/>
          <p:nvPr/>
        </p:nvSpPr>
        <p:spPr>
          <a:xfrm flipH="1">
            <a:off x="3165233" y="4300483"/>
            <a:ext cx="352597" cy="1550749"/>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矩形 32"/>
          <p:cNvSpPr/>
          <p:nvPr/>
        </p:nvSpPr>
        <p:spPr>
          <a:xfrm>
            <a:off x="3496758" y="5889633"/>
            <a:ext cx="4197773"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j</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umping up and down</a:t>
            </a:r>
            <a:endParaRPr lang="zh-CN" altLang="en-US" sz="2400" i="1" dirty="0">
              <a:solidFill>
                <a:srgbClr val="C00000"/>
              </a:solidFill>
            </a:endParaRPr>
          </a:p>
        </p:txBody>
      </p:sp>
      <p:sp>
        <p:nvSpPr>
          <p:cNvPr id="34" name="矩形 33"/>
          <p:cNvSpPr/>
          <p:nvPr/>
        </p:nvSpPr>
        <p:spPr>
          <a:xfrm>
            <a:off x="7037632" y="5855233"/>
            <a:ext cx="4197773"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y</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elling at the top of his voice</a:t>
            </a:r>
            <a:endParaRPr lang="zh-CN" altLang="en-US" sz="2400" i="1" dirty="0">
              <a:solidFill>
                <a:srgbClr val="C00000"/>
              </a:solidFill>
            </a:endParaRPr>
          </a:p>
        </p:txBody>
      </p:sp>
      <p:sp>
        <p:nvSpPr>
          <p:cNvPr id="35" name="文本框 34"/>
          <p:cNvSpPr txBox="1"/>
          <p:nvPr/>
        </p:nvSpPr>
        <p:spPr>
          <a:xfrm>
            <a:off x="3566476" y="4619733"/>
            <a:ext cx="2351316"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Physical </a:t>
            </a:r>
            <a:r>
              <a:rPr lang="en-US" altLang="zh-CN" sz="2000" b="1" i="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6" name="文本框 35"/>
          <p:cNvSpPr txBox="1"/>
          <p:nvPr/>
        </p:nvSpPr>
        <p:spPr>
          <a:xfrm>
            <a:off x="697546" y="5431459"/>
            <a:ext cx="2419041" cy="919401"/>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But whole body ached  </a:t>
            </a:r>
            <a:endParaRPr lang="en-US" altLang="zh-CN" sz="2400" b="1" kern="0" dirty="0">
              <a:solidFill>
                <a:srgbClr val="4472C4"/>
              </a:solidFill>
              <a:ea typeface="宋体" panose="02010600030101010101" pitchFamily="2" charset="-122"/>
              <a:sym typeface="+mn-ea"/>
            </a:endParaRPr>
          </a:p>
        </p:txBody>
      </p:sp>
      <p:sp>
        <p:nvSpPr>
          <p:cNvPr id="37" name="文本框 36"/>
          <p:cNvSpPr txBox="1"/>
          <p:nvPr/>
        </p:nvSpPr>
        <p:spPr>
          <a:xfrm>
            <a:off x="415511" y="4259283"/>
            <a:ext cx="2642148" cy="919401"/>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Not just  legs hurting</a:t>
            </a:r>
            <a:endParaRPr lang="en-US" altLang="zh-CN" sz="2400" b="1" kern="0" dirty="0">
              <a:solidFill>
                <a:srgbClr val="4472C4"/>
              </a:solidFill>
              <a:ea typeface="宋体" panose="02010600030101010101" pitchFamily="2" charset="-122"/>
              <a:sym typeface="+mn-ea"/>
            </a:endParaRPr>
          </a:p>
        </p:txBody>
      </p:sp>
      <p:sp>
        <p:nvSpPr>
          <p:cNvPr id="38" name="圆角矩形 37"/>
          <p:cNvSpPr/>
          <p:nvPr/>
        </p:nvSpPr>
        <p:spPr>
          <a:xfrm>
            <a:off x="7728181" y="4514818"/>
            <a:ext cx="1705715"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On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he run!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39" name="椭圆 38"/>
          <p:cNvSpPr/>
          <p:nvPr/>
        </p:nvSpPr>
        <p:spPr>
          <a:xfrm>
            <a:off x="3160544" y="3524883"/>
            <a:ext cx="1740164" cy="9030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0" name="文本框 39"/>
          <p:cNvSpPr txBox="1"/>
          <p:nvPr/>
        </p:nvSpPr>
        <p:spPr>
          <a:xfrm>
            <a:off x="3260396" y="3716967"/>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Giving up?</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1" name="矩形 40"/>
          <p:cNvSpPr/>
          <p:nvPr/>
        </p:nvSpPr>
        <p:spPr>
          <a:xfrm>
            <a:off x="5163949" y="1161206"/>
            <a:ext cx="4157159" cy="359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793139" y="5561267"/>
            <a:ext cx="3640757" cy="416986"/>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heckerboard(across)">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1"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linds(horizont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1+#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linds(horizontal)">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ppt_x"/>
                                          </p:val>
                                        </p:tav>
                                        <p:tav tm="100000">
                                          <p:val>
                                            <p:strVal val="#ppt_x"/>
                                          </p:val>
                                        </p:tav>
                                      </p:tavLst>
                                    </p:anim>
                                    <p:anim calcmode="lin" valueType="num">
                                      <p:cBhvr additive="base">
                                        <p:cTn id="8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dissolv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linds(horizont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1"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blinds(horizontal)">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500" fill="hold"/>
                                        <p:tgtEl>
                                          <p:spTgt spid="33"/>
                                        </p:tgtEl>
                                        <p:attrNameLst>
                                          <p:attrName>ppt_x</p:attrName>
                                        </p:attrNameLst>
                                      </p:cBhvr>
                                      <p:tavLst>
                                        <p:tav tm="0">
                                          <p:val>
                                            <p:strVal val="#ppt_x"/>
                                          </p:val>
                                        </p:tav>
                                        <p:tav tm="100000">
                                          <p:val>
                                            <p:strVal val="#ppt_x"/>
                                          </p:val>
                                        </p:tav>
                                      </p:tavLst>
                                    </p:anim>
                                    <p:anim calcmode="lin" valueType="num">
                                      <p:cBhvr additive="base">
                                        <p:cTn id="1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34"/>
                                        </p:tgtEl>
                                        <p:attrNameLst>
                                          <p:attrName>style.visibility</p:attrName>
                                        </p:attrNameLst>
                                      </p:cBhvr>
                                      <p:to>
                                        <p:strVal val="visible"/>
                                      </p:to>
                                    </p:set>
                                    <p:anim calcmode="lin" valueType="num">
                                      <p:cBhvr additive="base">
                                        <p:cTn id="130" dur="500" fill="hold"/>
                                        <p:tgtEl>
                                          <p:spTgt spid="34"/>
                                        </p:tgtEl>
                                        <p:attrNameLst>
                                          <p:attrName>ppt_x</p:attrName>
                                        </p:attrNameLst>
                                      </p:cBhvr>
                                      <p:tavLst>
                                        <p:tav tm="0">
                                          <p:val>
                                            <p:strVal val="#ppt_x"/>
                                          </p:val>
                                        </p:tav>
                                        <p:tav tm="100000">
                                          <p:val>
                                            <p:strVal val="#ppt_x"/>
                                          </p:val>
                                        </p:tav>
                                      </p:tavLst>
                                    </p:anim>
                                    <p:anim calcmode="lin" valueType="num">
                                      <p:cBhvr additive="base">
                                        <p:cTn id="13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additive="base">
                                        <p:cTn id="136" dur="500" fill="hold"/>
                                        <p:tgtEl>
                                          <p:spTgt spid="26"/>
                                        </p:tgtEl>
                                        <p:attrNameLst>
                                          <p:attrName>ppt_x</p:attrName>
                                        </p:attrNameLst>
                                      </p:cBhvr>
                                      <p:tavLst>
                                        <p:tav tm="0">
                                          <p:val>
                                            <p:strVal val="#ppt_x"/>
                                          </p:val>
                                        </p:tav>
                                        <p:tav tm="100000">
                                          <p:val>
                                            <p:strVal val="#ppt_x"/>
                                          </p:val>
                                        </p:tav>
                                      </p:tavLst>
                                    </p:anim>
                                    <p:anim calcmode="lin" valueType="num">
                                      <p:cBhvr additive="base">
                                        <p:cTn id="1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27"/>
                                        </p:tgtEl>
                                        <p:attrNameLst>
                                          <p:attrName>style.visibility</p:attrName>
                                        </p:attrNameLst>
                                      </p:cBhvr>
                                      <p:to>
                                        <p:strVal val="visible"/>
                                      </p:to>
                                    </p:set>
                                    <p:anim calcmode="lin" valueType="num">
                                      <p:cBhvr additive="base">
                                        <p:cTn id="142" dur="500" fill="hold"/>
                                        <p:tgtEl>
                                          <p:spTgt spid="27"/>
                                        </p:tgtEl>
                                        <p:attrNameLst>
                                          <p:attrName>ppt_x</p:attrName>
                                        </p:attrNameLst>
                                      </p:cBhvr>
                                      <p:tavLst>
                                        <p:tav tm="0">
                                          <p:val>
                                            <p:strVal val="#ppt_x"/>
                                          </p:val>
                                        </p:tav>
                                        <p:tav tm="100000">
                                          <p:val>
                                            <p:strVal val="#ppt_x"/>
                                          </p:val>
                                        </p:tav>
                                      </p:tavLst>
                                    </p:anim>
                                    <p:anim calcmode="lin" valueType="num">
                                      <p:cBhvr additive="base">
                                        <p:cTn id="1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blinds(horizontal)">
                                      <p:cBhvr>
                                        <p:cTn id="148" dur="500"/>
                                        <p:tgtEl>
                                          <p:spTgt spid="35"/>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blinds(horizontal)">
                                      <p:cBhvr>
                                        <p:cTn id="151" dur="500"/>
                                        <p:tgtEl>
                                          <p:spTgt spid="32"/>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ntr" presetSubtype="10" fill="hold" grpId="0" nodeType="click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blinds(horizontal)">
                                      <p:cBhvr>
                                        <p:cTn id="156" dur="500"/>
                                        <p:tgtEl>
                                          <p:spTgt spid="37"/>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ntr" presetSubtype="10" fill="hold" grpId="0" nodeType="click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blinds(horizontal)">
                                      <p:cBhvr>
                                        <p:cTn id="161" dur="500"/>
                                        <p:tgtEl>
                                          <p:spTgt spid="36"/>
                                        </p:tgtEl>
                                      </p:cBhvr>
                                    </p:animEffect>
                                  </p:childTnLst>
                                </p:cTn>
                              </p:par>
                            </p:childTnLst>
                          </p:cTn>
                        </p:par>
                      </p:childTnLst>
                    </p:cTn>
                  </p:par>
                  <p:par>
                    <p:cTn id="162" fill="hold">
                      <p:stCondLst>
                        <p:cond delay="indefinite"/>
                      </p:stCondLst>
                      <p:childTnLst>
                        <p:par>
                          <p:cTn id="163" fill="hold">
                            <p:stCondLst>
                              <p:cond delay="0"/>
                            </p:stCondLst>
                            <p:childTnLst>
                              <p:par>
                                <p:cTn id="164" presetID="5" presetClass="entr" presetSubtype="10" fill="hold" grpId="0" nodeType="clickEffect">
                                  <p:stCondLst>
                                    <p:cond delay="0"/>
                                  </p:stCondLst>
                                  <p:childTnLst>
                                    <p:set>
                                      <p:cBhvr>
                                        <p:cTn id="165" dur="1" fill="hold">
                                          <p:stCondLst>
                                            <p:cond delay="0"/>
                                          </p:stCondLst>
                                        </p:cTn>
                                        <p:tgtEl>
                                          <p:spTgt spid="39"/>
                                        </p:tgtEl>
                                        <p:attrNameLst>
                                          <p:attrName>style.visibility</p:attrName>
                                        </p:attrNameLst>
                                      </p:cBhvr>
                                      <p:to>
                                        <p:strVal val="visible"/>
                                      </p:to>
                                    </p:set>
                                    <p:animEffect transition="in" filter="checkerboard(across)">
                                      <p:cBhvr>
                                        <p:cTn id="166" dur="500"/>
                                        <p:tgtEl>
                                          <p:spTgt spid="39"/>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additive="base">
                                        <p:cTn id="171" dur="500" fill="hold"/>
                                        <p:tgtEl>
                                          <p:spTgt spid="40"/>
                                        </p:tgtEl>
                                        <p:attrNameLst>
                                          <p:attrName>ppt_x</p:attrName>
                                        </p:attrNameLst>
                                      </p:cBhvr>
                                      <p:tavLst>
                                        <p:tav tm="0">
                                          <p:val>
                                            <p:strVal val="#ppt_x"/>
                                          </p:val>
                                        </p:tav>
                                        <p:tav tm="100000">
                                          <p:val>
                                            <p:strVal val="#ppt_x"/>
                                          </p:val>
                                        </p:tav>
                                      </p:tavLst>
                                    </p:anim>
                                    <p:anim calcmode="lin" valueType="num">
                                      <p:cBhvr additive="base">
                                        <p:cTn id="1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38"/>
                                        </p:tgtEl>
                                        <p:attrNameLst>
                                          <p:attrName>style.visibility</p:attrName>
                                        </p:attrNameLst>
                                      </p:cBhvr>
                                      <p:to>
                                        <p:strVal val="visible"/>
                                      </p:to>
                                    </p:set>
                                    <p:anim calcmode="lin" valueType="num">
                                      <p:cBhvr additive="base">
                                        <p:cTn id="177" dur="500" fill="hold"/>
                                        <p:tgtEl>
                                          <p:spTgt spid="38"/>
                                        </p:tgtEl>
                                        <p:attrNameLst>
                                          <p:attrName>ppt_x</p:attrName>
                                        </p:attrNameLst>
                                      </p:cBhvr>
                                      <p:tavLst>
                                        <p:tav tm="0">
                                          <p:val>
                                            <p:strVal val="#ppt_x"/>
                                          </p:val>
                                        </p:tav>
                                        <p:tav tm="100000">
                                          <p:val>
                                            <p:strVal val="#ppt_x"/>
                                          </p:val>
                                        </p:tav>
                                      </p:tavLst>
                                    </p:anim>
                                    <p:anim calcmode="lin" valueType="num">
                                      <p:cBhvr additive="base">
                                        <p:cTn id="17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P spid="8" grpId="0" animBg="1"/>
      <p:bldP spid="9" grpId="0" animBg="1"/>
      <p:bldP spid="10" grpId="0" animBg="1"/>
      <p:bldP spid="13" grpId="0" animBg="1"/>
      <p:bldP spid="14" grpId="0" animBg="1"/>
      <p:bldP spid="15" grpId="0"/>
      <p:bldP spid="19" grpId="0" animBg="1"/>
      <p:bldP spid="16" grpId="0"/>
      <p:bldP spid="12" grpId="0" animBg="1"/>
      <p:bldP spid="20" grpId="0" animBg="1"/>
      <p:bldP spid="21" grpId="0" animBg="1"/>
      <p:bldP spid="23" grpId="0" animBg="1"/>
      <p:bldP spid="24" grpId="0" animBg="1"/>
      <p:bldP spid="25" grpId="0" animBg="1"/>
      <p:bldP spid="26" grpId="0"/>
      <p:bldP spid="27" grpId="0"/>
      <p:bldP spid="28" grpId="0"/>
      <p:bldP spid="29" grpId="0" animBg="1"/>
      <p:bldP spid="30" grpId="0" animBg="1"/>
      <p:bldP spid="31" grpId="0"/>
      <p:bldP spid="32" grpId="0" bldLvl="0" animBg="1"/>
      <p:bldP spid="33" grpId="0"/>
      <p:bldP spid="34" grpId="0"/>
      <p:bldP spid="35" grpId="0" animBg="1"/>
      <p:bldP spid="36" grpId="0" animBg="1"/>
      <p:bldP spid="37" grpId="0" animBg="1"/>
      <p:bldP spid="38" grpId="0" animBg="1"/>
      <p:bldP spid="39" grpId="0" animBg="1"/>
      <p:bldP spid="40" grpId="0"/>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815081" y="1671437"/>
            <a:ext cx="7224672"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 a pack of admirers _______________________________.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11" y="486603"/>
            <a:ext cx="4634926" cy="1805266"/>
          </a:xfrm>
          <a:prstGeom prst="rect">
            <a:avLst/>
          </a:prstGeom>
          <a:ln>
            <a:noFill/>
          </a:ln>
          <a:effectLst>
            <a:softEdge rad="112500"/>
          </a:effectLst>
        </p:spPr>
      </p:pic>
      <p:sp>
        <p:nvSpPr>
          <p:cNvPr id="8" name="文本框 7"/>
          <p:cNvSpPr txBox="1"/>
          <p:nvPr/>
        </p:nvSpPr>
        <p:spPr>
          <a:xfrm>
            <a:off x="2942658" y="569558"/>
            <a:ext cx="9249342"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While Jake was dashing towards the finishing line, Kevin_________, _______,_______________________________(</a:t>
            </a:r>
            <a:r>
              <a:rPr lang="en-US" altLang="zh-CN" b="1" dirty="0" smtClean="0">
                <a:solidFill>
                  <a:srgbClr val="002060"/>
                </a:solidFill>
                <a:latin typeface="Calibri" panose="020F0502020204030204" charset="0"/>
                <a:ea typeface="Calibri" panose="020F0502020204030204" charset="0"/>
                <a:cs typeface="Calibri" panose="020F0502020204030204" charset="0"/>
              </a:rPr>
              <a:t>Composite </a:t>
            </a:r>
            <a:r>
              <a:rPr lang="en-US" altLang="zh-CN" b="1" dirty="0">
                <a:solidFill>
                  <a:srgbClr val="002060"/>
                </a:solidFill>
                <a:latin typeface="Calibri" panose="020F0502020204030204" charset="0"/>
                <a:ea typeface="Calibri" panose="020F0502020204030204" charset="0"/>
                <a:cs typeface="Calibri" panose="020F0502020204030204" charset="0"/>
              </a:rPr>
              <a:t>structure with).</a:t>
            </a:r>
            <a:endParaRPr lang="en-US" altLang="zh-CN"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矩形 8"/>
          <p:cNvSpPr/>
          <p:nvPr/>
        </p:nvSpPr>
        <p:spPr>
          <a:xfrm>
            <a:off x="3091400" y="939673"/>
            <a:ext cx="1444615"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c</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rossed it</a:t>
            </a:r>
            <a:endParaRPr lang="zh-CN" altLang="en-US" sz="2400" i="1" dirty="0">
              <a:solidFill>
                <a:srgbClr val="C00000"/>
              </a:solidFill>
            </a:endParaRPr>
          </a:p>
        </p:txBody>
      </p:sp>
      <p:sp>
        <p:nvSpPr>
          <p:cNvPr id="10" name="椭圆 9"/>
          <p:cNvSpPr/>
          <p:nvPr/>
        </p:nvSpPr>
        <p:spPr>
          <a:xfrm>
            <a:off x="2045750" y="717296"/>
            <a:ext cx="546710" cy="5695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1" name="椭圆 10"/>
          <p:cNvSpPr/>
          <p:nvPr/>
        </p:nvSpPr>
        <p:spPr>
          <a:xfrm>
            <a:off x="1276933" y="742960"/>
            <a:ext cx="564221" cy="5668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2" name="矩形 11"/>
          <p:cNvSpPr/>
          <p:nvPr/>
        </p:nvSpPr>
        <p:spPr>
          <a:xfrm>
            <a:off x="5661957" y="923457"/>
            <a:ext cx="3148610"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h</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olding up his arms </a:t>
            </a:r>
            <a:endParaRPr lang="zh-CN" altLang="en-US" sz="2400" i="1" dirty="0">
              <a:solidFill>
                <a:srgbClr val="C00000"/>
              </a:solidFill>
            </a:endParaRPr>
          </a:p>
        </p:txBody>
      </p:sp>
      <p:sp>
        <p:nvSpPr>
          <p:cNvPr id="13" name="文本框 12"/>
          <p:cNvSpPr txBox="1"/>
          <p:nvPr/>
        </p:nvSpPr>
        <p:spPr>
          <a:xfrm>
            <a:off x="4630009" y="921664"/>
            <a:ext cx="85684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with</a:t>
            </a:r>
            <a:endParaRPr lang="en-US" altLang="zh-CN" sz="2400" b="1" kern="0" dirty="0">
              <a:solidFill>
                <a:srgbClr val="4472C4"/>
              </a:solidFill>
              <a:ea typeface="宋体" panose="02010600030101010101" pitchFamily="2" charset="-122"/>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7249" y="2160429"/>
            <a:ext cx="3440294" cy="2232927"/>
          </a:xfrm>
          <a:prstGeom prst="rect">
            <a:avLst/>
          </a:prstGeom>
          <a:ln>
            <a:noFill/>
          </a:ln>
          <a:effectLst>
            <a:softEdge rad="112500"/>
          </a:effectLst>
        </p:spPr>
      </p:pic>
      <p:sp>
        <p:nvSpPr>
          <p:cNvPr id="16" name="圆角矩形 15"/>
          <p:cNvSpPr/>
          <p:nvPr/>
        </p:nvSpPr>
        <p:spPr>
          <a:xfrm>
            <a:off x="9292557" y="1018319"/>
            <a:ext cx="2774986" cy="408623"/>
          </a:xfrm>
          <a:prstGeom prst="roundRect">
            <a:avLst/>
          </a:prstGeom>
          <a:solidFill>
            <a:schemeClr val="accent6">
              <a:lumMod val="20000"/>
              <a:lumOff val="80000"/>
            </a:schemeClr>
          </a:solidFill>
        </p:spPr>
        <p:txBody>
          <a:bodyPr wrap="square">
            <a:spAutoFit/>
          </a:bodyPr>
          <a:lstStyle/>
          <a:p>
            <a:r>
              <a:rPr lang="en-US" altLang="zh-CN" b="1" i="1" dirty="0">
                <a:solidFill>
                  <a:srgbClr val="C00000"/>
                </a:solidFill>
                <a:latin typeface="Calibri" panose="020F0502020204030204" charset="0"/>
                <a:ea typeface="Calibri" panose="020F0502020204030204" charset="0"/>
                <a:cs typeface="Calibri" panose="020F0502020204030204" charset="0"/>
              </a:rPr>
              <a:t>d</a:t>
            </a:r>
            <a:r>
              <a:rPr lang="en-US" altLang="zh-CN" b="1" i="1" dirty="0" smtClean="0">
                <a:solidFill>
                  <a:srgbClr val="C00000"/>
                </a:solidFill>
                <a:latin typeface="Calibri" panose="020F0502020204030204" charset="0"/>
                <a:ea typeface="Calibri" panose="020F0502020204030204" charset="0"/>
                <a:cs typeface="Calibri" panose="020F0502020204030204" charset="0"/>
              </a:rPr>
              <a:t>oing </a:t>
            </a:r>
            <a:r>
              <a:rPr lang="en-US" altLang="zh-CN" b="1" i="1" dirty="0">
                <a:solidFill>
                  <a:srgbClr val="C00000"/>
                </a:solidFill>
                <a:latin typeface="Calibri" panose="020F0502020204030204" charset="0"/>
                <a:ea typeface="Calibri" panose="020F0502020204030204" charset="0"/>
                <a:cs typeface="Calibri" panose="020F0502020204030204" charset="0"/>
              </a:rPr>
              <a:t> </a:t>
            </a:r>
            <a:r>
              <a:rPr lang="en-US" altLang="zh-CN" b="1" i="1" smtClean="0">
                <a:solidFill>
                  <a:srgbClr val="C00000"/>
                </a:solidFill>
                <a:latin typeface="Calibri" panose="020F0502020204030204" charset="0"/>
                <a:ea typeface="Calibri" panose="020F0502020204030204" charset="0"/>
                <a:cs typeface="Calibri" panose="020F0502020204030204" charset="0"/>
              </a:rPr>
              <a:t>as adverbial </a:t>
            </a:r>
            <a:endParaRPr lang="zh-CN" altLang="en-US" b="1" i="1" dirty="0">
              <a:solidFill>
                <a:srgbClr val="C00000"/>
              </a:solidFill>
              <a:latin typeface="Calibri" panose="020F0502020204030204" charset="0"/>
              <a:ea typeface="Calibri" panose="020F0502020204030204" charset="0"/>
              <a:cs typeface="Calibri" panose="020F0502020204030204" charset="0"/>
            </a:endParaRPr>
          </a:p>
        </p:txBody>
      </p:sp>
      <p:pic>
        <p:nvPicPr>
          <p:cNvPr id="17" name="图片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52075" r="91701">
                        <a14:foregroundMark x1="57261" y1="10370" x2="65560" y2="19259"/>
                        <a14:foregroundMark x1="64523" y1="11111" x2="58091" y2="25185"/>
                        <a14:foregroundMark x1="58714" y1="51111" x2="65560" y2="45926"/>
                        <a14:foregroundMark x1="57469" y1="48148" x2="64730" y2="49630"/>
                        <a14:foregroundMark x1="68257" y1="38519" x2="72614" y2="40000"/>
                        <a14:foregroundMark x1="73444" y1="9630" x2="78216" y2="8889"/>
                        <a14:foregroundMark x1="74689" y1="11111" x2="75104" y2="33333"/>
                        <a14:foregroundMark x1="75519" y1="17778" x2="71369" y2="9630"/>
                        <a14:foregroundMark x1="68465" y1="59259" x2="63071" y2="65185"/>
                        <a14:foregroundMark x1="58714" y1="71852" x2="60788" y2="71111"/>
                        <a14:foregroundMark x1="58091" y1="65926" x2="61411" y2="73333"/>
                        <a14:foregroundMark x1="60166" y1="91111" x2="81328" y2="83704"/>
                        <a14:foregroundMark x1="75934" y1="93333" x2="81950" y2="94074"/>
                        <a14:backgroundMark x1="56432" y1="36296" x2="65560" y2="27407"/>
                        <a14:backgroundMark x1="56432" y1="48148" x2="66183" y2="29630"/>
                        <a14:backgroundMark x1="52490" y1="40000" x2="58091" y2="41481"/>
                        <a14:backgroundMark x1="57261" y1="39259" x2="53320" y2="64444"/>
                      </a14:backgroundRemoval>
                    </a14:imgEffect>
                  </a14:imgLayer>
                </a14:imgProps>
              </a:ext>
              <a:ext uri="{28A0092B-C50C-407E-A947-70E740481C1C}">
                <a14:useLocalDpi xmlns:a14="http://schemas.microsoft.com/office/drawing/2010/main" val="0"/>
              </a:ext>
            </a:extLst>
          </a:blip>
          <a:srcRect l="54794"/>
          <a:stretch>
            <a:fillRect/>
          </a:stretch>
        </p:blipFill>
        <p:spPr>
          <a:xfrm>
            <a:off x="175427" y="2408007"/>
            <a:ext cx="2767231" cy="1714500"/>
          </a:xfrm>
          <a:prstGeom prst="rect">
            <a:avLst/>
          </a:prstGeom>
        </p:spPr>
      </p:pic>
      <p:sp>
        <p:nvSpPr>
          <p:cNvPr id="19" name="AutoShape 12"/>
          <p:cNvSpPr>
            <a:spLocks noChangeArrowheads="1"/>
          </p:cNvSpPr>
          <p:nvPr/>
        </p:nvSpPr>
        <p:spPr bwMode="auto">
          <a:xfrm rot="21095727">
            <a:off x="10930372" y="945061"/>
            <a:ext cx="721020" cy="910117"/>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10315192" y="1775889"/>
            <a:ext cx="1356207"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audience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2" name="矩形 21"/>
          <p:cNvSpPr/>
          <p:nvPr/>
        </p:nvSpPr>
        <p:spPr>
          <a:xfrm>
            <a:off x="2794921" y="1674659"/>
            <a:ext cx="5181399"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Cheering and applauding for Kevin</a:t>
            </a:r>
            <a:endParaRPr lang="zh-CN" altLang="en-US" sz="2400" i="1" dirty="0">
              <a:solidFill>
                <a:srgbClr val="C00000"/>
              </a:solidFill>
            </a:endParaRPr>
          </a:p>
        </p:txBody>
      </p:sp>
      <p:sp>
        <p:nvSpPr>
          <p:cNvPr id="23" name="矩形 22"/>
          <p:cNvSpPr/>
          <p:nvPr/>
        </p:nvSpPr>
        <p:spPr>
          <a:xfrm>
            <a:off x="3236030" y="2064159"/>
            <a:ext cx="5291055" cy="461665"/>
          </a:xfrm>
          <a:prstGeom prst="rect">
            <a:avLst/>
          </a:prstGeom>
        </p:spPr>
        <p:txBody>
          <a:bodyPr wrap="square">
            <a:spAutoFit/>
          </a:bodyPr>
          <a:lstStyle/>
          <a:p>
            <a:r>
              <a:rPr lang="en-US" altLang="zh-CN" sz="2400" b="1" i="1" dirty="0" smtClean="0">
                <a:solidFill>
                  <a:srgbClr val="C00000"/>
                </a:solidFill>
              </a:rPr>
              <a:t>surrounded him with </a:t>
            </a:r>
            <a:r>
              <a:rPr lang="en-US" altLang="zh-CN" sz="2400" b="1" i="1" smtClean="0">
                <a:solidFill>
                  <a:srgbClr val="C00000"/>
                </a:solidFill>
              </a:rPr>
              <a:t>full admiration  </a:t>
            </a:r>
            <a:r>
              <a:rPr lang="en-US" altLang="zh-CN" sz="2400" i="1" smtClean="0">
                <a:solidFill>
                  <a:srgbClr val="C00000"/>
                </a:solidFill>
              </a:rPr>
              <a:t>  </a:t>
            </a:r>
            <a:endParaRPr lang="zh-CN" altLang="en-US" sz="2400" i="1" dirty="0">
              <a:solidFill>
                <a:srgbClr val="C00000"/>
              </a:solidFill>
            </a:endParaRPr>
          </a:p>
        </p:txBody>
      </p:sp>
      <p:sp>
        <p:nvSpPr>
          <p:cNvPr id="25" name="AutoShape 12"/>
          <p:cNvSpPr>
            <a:spLocks noChangeArrowheads="1"/>
          </p:cNvSpPr>
          <p:nvPr/>
        </p:nvSpPr>
        <p:spPr bwMode="auto">
          <a:xfrm rot="13467703" flipV="1">
            <a:off x="1865165" y="1558517"/>
            <a:ext cx="837498" cy="1533435"/>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6" name="文本框 25"/>
          <p:cNvSpPr txBox="1"/>
          <p:nvPr/>
        </p:nvSpPr>
        <p:spPr>
          <a:xfrm>
            <a:off x="2249714" y="2821045"/>
            <a:ext cx="5471886"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After hearing the cheering, Jake__________________________.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7" name="矩形 26"/>
          <p:cNvSpPr/>
          <p:nvPr/>
        </p:nvSpPr>
        <p:spPr>
          <a:xfrm>
            <a:off x="3403927" y="3165761"/>
            <a:ext cx="4063346" cy="461665"/>
          </a:xfrm>
          <a:prstGeom prst="rect">
            <a:avLst/>
          </a:prstGeom>
        </p:spPr>
        <p:txBody>
          <a:bodyPr wrap="square">
            <a:spAutoFit/>
          </a:bodyPr>
          <a:lstStyle/>
          <a:p>
            <a:r>
              <a:rPr lang="en-US" altLang="zh-CN" sz="2400" b="1" i="1" dirty="0" smtClean="0">
                <a:solidFill>
                  <a:srgbClr val="C00000"/>
                </a:solidFill>
              </a:rPr>
              <a:t>got an extra burst of energy</a:t>
            </a:r>
            <a:endParaRPr lang="zh-CN" altLang="en-US" sz="2400" i="1" dirty="0">
              <a:solidFill>
                <a:srgbClr val="C00000"/>
              </a:solidFill>
            </a:endParaRPr>
          </a:p>
        </p:txBody>
      </p:sp>
      <p:pic>
        <p:nvPicPr>
          <p:cNvPr id="28" name="图片 27"/>
          <p:cNvPicPr>
            <a:picLocks noChangeAspect="1"/>
          </p:cNvPicPr>
          <p:nvPr/>
        </p:nvPicPr>
        <p:blipFill>
          <a:blip r:embed="rId6">
            <a:grayscl/>
          </a:blip>
          <a:stretch>
            <a:fillRect/>
          </a:stretch>
        </p:blipFill>
        <p:spPr>
          <a:xfrm rot="16200000">
            <a:off x="6458861" y="3446483"/>
            <a:ext cx="2531533" cy="3576405"/>
          </a:xfrm>
          <a:prstGeom prst="rect">
            <a:avLst/>
          </a:prstGeom>
          <a:ln>
            <a:noFill/>
          </a:ln>
          <a:effectLst>
            <a:softEdge rad="112500"/>
          </a:effectLst>
        </p:spPr>
      </p:pic>
      <p:sp>
        <p:nvSpPr>
          <p:cNvPr id="31" name="左大括号 30"/>
          <p:cNvSpPr/>
          <p:nvPr/>
        </p:nvSpPr>
        <p:spPr>
          <a:xfrm>
            <a:off x="1559043" y="4163866"/>
            <a:ext cx="295818" cy="2091791"/>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文本框 31"/>
          <p:cNvSpPr txBox="1"/>
          <p:nvPr/>
        </p:nvSpPr>
        <p:spPr>
          <a:xfrm>
            <a:off x="135699" y="4777027"/>
            <a:ext cx="1312312"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3" name="文本框 32"/>
          <p:cNvSpPr txBox="1"/>
          <p:nvPr/>
        </p:nvSpPr>
        <p:spPr>
          <a:xfrm>
            <a:off x="1879696" y="3882578"/>
            <a:ext cx="389700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weat soaked through backs  </a:t>
            </a:r>
            <a:endParaRPr lang="en-US" altLang="zh-CN" sz="2400" b="1" kern="0" dirty="0">
              <a:solidFill>
                <a:srgbClr val="4472C4"/>
              </a:solidFill>
              <a:ea typeface="宋体" panose="02010600030101010101" pitchFamily="2" charset="-122"/>
              <a:sym typeface="+mn-ea"/>
            </a:endParaRPr>
          </a:p>
        </p:txBody>
      </p:sp>
      <p:sp>
        <p:nvSpPr>
          <p:cNvPr id="34" name="文本框 33"/>
          <p:cNvSpPr txBox="1"/>
          <p:nvPr/>
        </p:nvSpPr>
        <p:spPr>
          <a:xfrm>
            <a:off x="1871412" y="5900556"/>
            <a:ext cx="3093181"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dug deep </a:t>
            </a:r>
            <a:r>
              <a:rPr lang="en-US" altLang="zh-CN" sz="2400" b="1" kern="0" smtClean="0">
                <a:solidFill>
                  <a:srgbClr val="4472C4"/>
                </a:solidFill>
                <a:ea typeface="宋体" panose="02010600030101010101" pitchFamily="2" charset="-122"/>
                <a:sym typeface="+mn-ea"/>
              </a:rPr>
              <a:t>into himself</a:t>
            </a:r>
            <a:endParaRPr lang="en-US" altLang="zh-CN" sz="2400" b="1" kern="0" dirty="0">
              <a:solidFill>
                <a:srgbClr val="4472C4"/>
              </a:solidFill>
              <a:ea typeface="宋体" panose="02010600030101010101" pitchFamily="2" charset="-122"/>
              <a:sym typeface="+mn-ea"/>
            </a:endParaRPr>
          </a:p>
        </p:txBody>
      </p:sp>
      <p:sp>
        <p:nvSpPr>
          <p:cNvPr id="35" name="文本框 34"/>
          <p:cNvSpPr txBox="1"/>
          <p:nvPr/>
        </p:nvSpPr>
        <p:spPr>
          <a:xfrm>
            <a:off x="1871412" y="4518705"/>
            <a:ext cx="414313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jostled </a:t>
            </a:r>
            <a:r>
              <a:rPr lang="en-US" altLang="zh-CN" sz="2400" b="1" kern="0" dirty="0" smtClean="0">
                <a:solidFill>
                  <a:srgbClr val="4472C4"/>
                </a:solidFill>
                <a:ea typeface="宋体" panose="02010600030101010101" pitchFamily="2" charset="-122"/>
                <a:sym typeface="+mn-ea"/>
              </a:rPr>
              <a:t>elbows against runners</a:t>
            </a:r>
            <a:endParaRPr lang="en-US" altLang="zh-CN" sz="2400" b="1" kern="0" dirty="0">
              <a:solidFill>
                <a:srgbClr val="4472C4"/>
              </a:solidFill>
              <a:ea typeface="宋体" panose="02010600030101010101" pitchFamily="2" charset="-122"/>
              <a:sym typeface="+mn-ea"/>
            </a:endParaRPr>
          </a:p>
        </p:txBody>
      </p:sp>
      <p:sp>
        <p:nvSpPr>
          <p:cNvPr id="36" name="椭圆 35"/>
          <p:cNvSpPr/>
          <p:nvPr/>
        </p:nvSpPr>
        <p:spPr>
          <a:xfrm>
            <a:off x="7837498" y="4359052"/>
            <a:ext cx="496379" cy="56439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7" name="椭圆 36"/>
          <p:cNvSpPr/>
          <p:nvPr/>
        </p:nvSpPr>
        <p:spPr>
          <a:xfrm>
            <a:off x="6901350" y="4630057"/>
            <a:ext cx="669825" cy="66349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8" name="椭圆 37"/>
          <p:cNvSpPr/>
          <p:nvPr/>
        </p:nvSpPr>
        <p:spPr>
          <a:xfrm>
            <a:off x="7571175" y="5531167"/>
            <a:ext cx="762702" cy="8801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0" name="文本框 39"/>
          <p:cNvSpPr txBox="1"/>
          <p:nvPr/>
        </p:nvSpPr>
        <p:spPr>
          <a:xfrm>
            <a:off x="1854861" y="5215974"/>
            <a:ext cx="405672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c</a:t>
            </a:r>
            <a:r>
              <a:rPr lang="en-US" altLang="zh-CN" sz="2400" b="1" kern="0" dirty="0" smtClean="0">
                <a:solidFill>
                  <a:srgbClr val="4472C4"/>
                </a:solidFill>
                <a:ea typeface="宋体" panose="02010600030101010101" pitchFamily="2" charset="-122"/>
                <a:sym typeface="+mn-ea"/>
              </a:rPr>
              <a:t>harged for the finishing line</a:t>
            </a:r>
            <a:endParaRPr lang="en-US" altLang="zh-CN" sz="2400" b="1" kern="0" dirty="0">
              <a:solidFill>
                <a:srgbClr val="4472C4"/>
              </a:solidFill>
              <a:ea typeface="宋体" panose="02010600030101010101" pitchFamily="2" charset="-122"/>
              <a:sym typeface="+mn-ea"/>
            </a:endParaRPr>
          </a:p>
        </p:txBody>
      </p:sp>
      <p:sp>
        <p:nvSpPr>
          <p:cNvPr id="29" name="文本框 28"/>
          <p:cNvSpPr txBox="1"/>
          <p:nvPr/>
        </p:nvSpPr>
        <p:spPr>
          <a:xfrm>
            <a:off x="8560476" y="4441937"/>
            <a:ext cx="3546222" cy="204311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Runners____________,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defRPr/>
            </a:pPr>
            <a:r>
              <a:rPr lang="en-US" altLang="zh-CN" b="1" dirty="0" smtClean="0">
                <a:solidFill>
                  <a:srgbClr val="002060"/>
                </a:solidFill>
                <a:latin typeface="Calibri" panose="020F0502020204030204" charset="0"/>
                <a:ea typeface="Calibri" panose="020F0502020204030204" charset="0"/>
                <a:cs typeface="Calibri" panose="020F0502020204030204" charset="0"/>
              </a:rPr>
              <a:t>(the </a:t>
            </a:r>
            <a:r>
              <a:rPr lang="en-US" altLang="zh-CN" b="1" dirty="0">
                <a:solidFill>
                  <a:srgbClr val="002060"/>
                </a:solidFill>
                <a:latin typeface="Calibri" panose="020F0502020204030204" charset="0"/>
                <a:ea typeface="Calibri" panose="020F0502020204030204" charset="0"/>
                <a:cs typeface="Calibri" panose="020F0502020204030204" charset="0"/>
              </a:rPr>
              <a:t>absolute </a:t>
            </a:r>
            <a:r>
              <a:rPr lang="en-US" altLang="zh-CN" b="1" dirty="0" smtClean="0">
                <a:solidFill>
                  <a:srgbClr val="002060"/>
                </a:solidFill>
                <a:latin typeface="Calibri" panose="020F0502020204030204" charset="0"/>
                <a:ea typeface="Calibri" panose="020F0502020204030204" charset="0"/>
                <a:cs typeface="Calibri" panose="020F0502020204030204" charset="0"/>
              </a:rPr>
              <a:t>construction)</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41" name="右箭头 40"/>
          <p:cNvSpPr/>
          <p:nvPr/>
        </p:nvSpPr>
        <p:spPr>
          <a:xfrm>
            <a:off x="6147981" y="5209761"/>
            <a:ext cx="2185896" cy="39619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2" name="椭圆 41"/>
          <p:cNvSpPr/>
          <p:nvPr/>
        </p:nvSpPr>
        <p:spPr>
          <a:xfrm>
            <a:off x="7520833" y="3652072"/>
            <a:ext cx="969754" cy="6336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3" name="文本框 42"/>
          <p:cNvSpPr txBox="1"/>
          <p:nvPr/>
        </p:nvSpPr>
        <p:spPr>
          <a:xfrm>
            <a:off x="7520833" y="3737134"/>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4" name="右箭头 43"/>
          <p:cNvSpPr/>
          <p:nvPr/>
        </p:nvSpPr>
        <p:spPr>
          <a:xfrm rot="16200000">
            <a:off x="7803914" y="3284094"/>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pic>
        <p:nvPicPr>
          <p:cNvPr id="45" name="图片 44"/>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7313560" y="2416394"/>
            <a:ext cx="1384300" cy="1257300"/>
          </a:xfrm>
          <a:prstGeom prst="ellipse">
            <a:avLst/>
          </a:prstGeom>
          <a:ln>
            <a:noFill/>
          </a:ln>
          <a:effectLst>
            <a:softEdge rad="112500"/>
          </a:effectLst>
        </p:spPr>
      </p:pic>
      <p:sp>
        <p:nvSpPr>
          <p:cNvPr id="46" name="圆角矩形 45"/>
          <p:cNvSpPr/>
          <p:nvPr/>
        </p:nvSpPr>
        <p:spPr>
          <a:xfrm>
            <a:off x="5476559" y="938714"/>
            <a:ext cx="3609954" cy="510778"/>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raising his arms in triumph</a:t>
            </a:r>
            <a:endParaRPr lang="zh-CN" altLang="en-US" sz="2400" b="1" i="1" dirty="0">
              <a:solidFill>
                <a:srgbClr val="002060"/>
              </a:solidFill>
              <a:latin typeface="Calibri" panose="020F0502020204030204" charset="0"/>
              <a:ea typeface="Calibri" panose="020F0502020204030204" charset="0"/>
              <a:cs typeface="Calibri" panose="020F0502020204030204" charset="0"/>
            </a:endParaRPr>
          </a:p>
        </p:txBody>
      </p:sp>
      <p:sp>
        <p:nvSpPr>
          <p:cNvPr id="39" name="矩形 38"/>
          <p:cNvSpPr/>
          <p:nvPr/>
        </p:nvSpPr>
        <p:spPr>
          <a:xfrm>
            <a:off x="8551243" y="4858705"/>
            <a:ext cx="2784535" cy="43484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iterate type="lt">
                                    <p:tmPct val="0"/>
                                  </p:iterate>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grpId="1" nodeType="clickEffect">
                                  <p:stCondLst>
                                    <p:cond delay="0"/>
                                  </p:stCondLst>
                                  <p:iterate type="lt">
                                    <p:tmPct val="0"/>
                                  </p:iterate>
                                  <p:childTnLst>
                                    <p:animEffect transition="out" filter="checkerboard(across)">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1+#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ppt_x"/>
                                          </p:val>
                                        </p:tav>
                                        <p:tav tm="100000">
                                          <p:val>
                                            <p:strVal val="#ppt_x"/>
                                          </p:val>
                                        </p:tav>
                                      </p:tavLst>
                                    </p:anim>
                                    <p:anim calcmode="lin" valueType="num">
                                      <p:cBhvr additive="base">
                                        <p:cTn id="9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500" fill="hold"/>
                                        <p:tgtEl>
                                          <p:spTgt spid="27"/>
                                        </p:tgtEl>
                                        <p:attrNameLst>
                                          <p:attrName>ppt_x</p:attrName>
                                        </p:attrNameLst>
                                      </p:cBhvr>
                                      <p:tavLst>
                                        <p:tav tm="0">
                                          <p:val>
                                            <p:strVal val="#ppt_x"/>
                                          </p:val>
                                        </p:tav>
                                        <p:tav tm="100000">
                                          <p:val>
                                            <p:strVal val="#ppt_x"/>
                                          </p:val>
                                        </p:tav>
                                      </p:tavLst>
                                    </p:anim>
                                    <p:anim calcmode="lin" valueType="num">
                                      <p:cBhvr additive="base">
                                        <p:cTn id="9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blinds(horizontal)">
                                      <p:cBhvr>
                                        <p:cTn id="104" dur="500"/>
                                        <p:tgtEl>
                                          <p:spTgt spid="3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linds(horizont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checkerboard(across)">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blinds(horizontal)">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5" presetClass="entr" presetSubtype="1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checkerboard(across)">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blinds(horizontal)">
                                      <p:cBhvr>
                                        <p:cTn id="127" dur="5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5" presetClass="entr" presetSubtype="10"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checkerboard(across)">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blinds(horizontal)">
                                      <p:cBhvr>
                                        <p:cTn id="137" dur="500"/>
                                        <p:tgtEl>
                                          <p:spTgt spid="40"/>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blinds(horizontal)">
                                      <p:cBhvr>
                                        <p:cTn id="142" dur="500"/>
                                        <p:tgtEl>
                                          <p:spTgt spid="34"/>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41"/>
                                        </p:tgtEl>
                                        <p:attrNameLst>
                                          <p:attrName>style.visibility</p:attrName>
                                        </p:attrNameLst>
                                      </p:cBhvr>
                                      <p:to>
                                        <p:strVal val="visible"/>
                                      </p:to>
                                    </p:set>
                                    <p:anim calcmode="lin" valueType="num">
                                      <p:cBhvr additive="base">
                                        <p:cTn id="147" dur="500" fill="hold"/>
                                        <p:tgtEl>
                                          <p:spTgt spid="41"/>
                                        </p:tgtEl>
                                        <p:attrNameLst>
                                          <p:attrName>ppt_x</p:attrName>
                                        </p:attrNameLst>
                                      </p:cBhvr>
                                      <p:tavLst>
                                        <p:tav tm="0">
                                          <p:val>
                                            <p:strVal val="#ppt_x"/>
                                          </p:val>
                                        </p:tav>
                                        <p:tav tm="100000">
                                          <p:val>
                                            <p:strVal val="#ppt_x"/>
                                          </p:val>
                                        </p:tav>
                                      </p:tavLst>
                                    </p:anim>
                                    <p:anim calcmode="lin" valueType="num">
                                      <p:cBhvr additive="base">
                                        <p:cTn id="14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29"/>
                                        </p:tgtEl>
                                        <p:attrNameLst>
                                          <p:attrName>style.visibility</p:attrName>
                                        </p:attrNameLst>
                                      </p:cBhvr>
                                      <p:to>
                                        <p:strVal val="visible"/>
                                      </p:to>
                                    </p:set>
                                    <p:anim calcmode="lin" valueType="num">
                                      <p:cBhvr additive="base">
                                        <p:cTn id="153" dur="500" fill="hold"/>
                                        <p:tgtEl>
                                          <p:spTgt spid="29"/>
                                        </p:tgtEl>
                                        <p:attrNameLst>
                                          <p:attrName>ppt_x</p:attrName>
                                        </p:attrNameLst>
                                      </p:cBhvr>
                                      <p:tavLst>
                                        <p:tav tm="0">
                                          <p:val>
                                            <p:strVal val="#ppt_x"/>
                                          </p:val>
                                        </p:tav>
                                        <p:tav tm="100000">
                                          <p:val>
                                            <p:strVal val="#ppt_x"/>
                                          </p:val>
                                        </p:tav>
                                      </p:tavLst>
                                    </p:anim>
                                    <p:anim calcmode="lin" valueType="num">
                                      <p:cBhvr additive="base">
                                        <p:cTn id="1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grpId="1" nodeType="click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blinds(horizontal)">
                                      <p:cBhvr>
                                        <p:cTn id="159" dur="500"/>
                                        <p:tgtEl>
                                          <p:spTgt spid="39"/>
                                        </p:tgtEl>
                                      </p:cBhvr>
                                    </p:animEffect>
                                  </p:childTnLst>
                                </p:cTn>
                              </p:par>
                            </p:childTnLst>
                          </p:cTn>
                        </p:par>
                      </p:childTnLst>
                    </p:cTn>
                  </p:par>
                  <p:par>
                    <p:cTn id="160" fill="hold">
                      <p:stCondLst>
                        <p:cond delay="indefinite"/>
                      </p:stCondLst>
                      <p:childTnLst>
                        <p:par>
                          <p:cTn id="161" fill="hold">
                            <p:stCondLst>
                              <p:cond delay="0"/>
                            </p:stCondLst>
                            <p:childTnLst>
                              <p:par>
                                <p:cTn id="162" presetID="5" presetClass="entr" presetSubtype="10" fill="hold" grpId="0" nodeType="click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checkerboard(across)">
                                      <p:cBhvr>
                                        <p:cTn id="164" dur="500"/>
                                        <p:tgtEl>
                                          <p:spTgt spid="42"/>
                                        </p:tgtEl>
                                      </p:cBhvr>
                                    </p:animEffec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3"/>
                                        </p:tgtEl>
                                        <p:attrNameLst>
                                          <p:attrName>style.visibility</p:attrName>
                                        </p:attrNameLst>
                                      </p:cBhvr>
                                      <p:to>
                                        <p:strVal val="visible"/>
                                      </p:to>
                                    </p:set>
                                    <p:anim calcmode="lin" valueType="num">
                                      <p:cBhvr additive="base">
                                        <p:cTn id="169" dur="500" fill="hold"/>
                                        <p:tgtEl>
                                          <p:spTgt spid="43"/>
                                        </p:tgtEl>
                                        <p:attrNameLst>
                                          <p:attrName>ppt_x</p:attrName>
                                        </p:attrNameLst>
                                      </p:cBhvr>
                                      <p:tavLst>
                                        <p:tav tm="0">
                                          <p:val>
                                            <p:strVal val="#ppt_x"/>
                                          </p:val>
                                        </p:tav>
                                        <p:tav tm="100000">
                                          <p:val>
                                            <p:strVal val="#ppt_x"/>
                                          </p:val>
                                        </p:tav>
                                      </p:tavLst>
                                    </p:anim>
                                    <p:anim calcmode="lin" valueType="num">
                                      <p:cBhvr additive="base">
                                        <p:cTn id="1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additive="base">
                                        <p:cTn id="175" dur="500" fill="hold"/>
                                        <p:tgtEl>
                                          <p:spTgt spid="44"/>
                                        </p:tgtEl>
                                        <p:attrNameLst>
                                          <p:attrName>ppt_x</p:attrName>
                                        </p:attrNameLst>
                                      </p:cBhvr>
                                      <p:tavLst>
                                        <p:tav tm="0">
                                          <p:val>
                                            <p:strVal val="#ppt_x"/>
                                          </p:val>
                                        </p:tav>
                                        <p:tav tm="100000">
                                          <p:val>
                                            <p:strVal val="#ppt_x"/>
                                          </p:val>
                                        </p:tav>
                                      </p:tavLst>
                                    </p:anim>
                                    <p:anim calcmode="lin" valueType="num">
                                      <p:cBhvr additive="base">
                                        <p:cTn id="17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9" presetClass="entr" presetSubtype="0" fill="hold" nodeType="clickEffect">
                                  <p:stCondLst>
                                    <p:cond delay="0"/>
                                  </p:stCondLst>
                                  <p:childTnLst>
                                    <p:set>
                                      <p:cBhvr>
                                        <p:cTn id="180" dur="1" fill="hold">
                                          <p:stCondLst>
                                            <p:cond delay="0"/>
                                          </p:stCondLst>
                                        </p:cTn>
                                        <p:tgtEl>
                                          <p:spTgt spid="45"/>
                                        </p:tgtEl>
                                        <p:attrNameLst>
                                          <p:attrName>style.visibility</p:attrName>
                                        </p:attrNameLst>
                                      </p:cBhvr>
                                      <p:to>
                                        <p:strVal val="visible"/>
                                      </p:to>
                                    </p:set>
                                    <p:animEffect transition="in" filter="dissolve">
                                      <p:cBhvr>
                                        <p:cTn id="18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9" grpId="0"/>
      <p:bldP spid="10" grpId="0" animBg="1"/>
      <p:bldP spid="11" grpId="0" animBg="1"/>
      <p:bldP spid="12" grpId="0"/>
      <p:bldP spid="13" grpId="0" animBg="1"/>
      <p:bldP spid="13" grpId="1" animBg="1"/>
      <p:bldP spid="16" grpId="0" animBg="1"/>
      <p:bldP spid="19" grpId="0" animBg="1"/>
      <p:bldP spid="20" grpId="0" animBg="1"/>
      <p:bldP spid="22" grpId="0"/>
      <p:bldP spid="23" grpId="0"/>
      <p:bldP spid="25" grpId="0" animBg="1"/>
      <p:bldP spid="26" grpId="0" animBg="1"/>
      <p:bldP spid="27" grpId="0"/>
      <p:bldP spid="31" grpId="0" bldLvl="0" animBg="1"/>
      <p:bldP spid="32" grpId="0" animBg="1"/>
      <p:bldP spid="33" grpId="0" animBg="1"/>
      <p:bldP spid="34" grpId="0" animBg="1"/>
      <p:bldP spid="35" grpId="0" animBg="1"/>
      <p:bldP spid="36" grpId="0" animBg="1"/>
      <p:bldP spid="37" grpId="0" animBg="1"/>
      <p:bldP spid="38" grpId="0" animBg="1"/>
      <p:bldP spid="40" grpId="0" animBg="1"/>
      <p:bldP spid="29" grpId="0" animBg="1"/>
      <p:bldP spid="41" grpId="0" animBg="1"/>
      <p:bldP spid="42" grpId="0" animBg="1"/>
      <p:bldP spid="43" grpId="0"/>
      <p:bldP spid="44" grpId="0" animBg="1"/>
      <p:bldP spid="46" grpId="0" animBg="1"/>
      <p:bldP spid="39" grpId="0" animBg="1"/>
      <p:bldP spid="3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211"/>
            <a:ext cx="4920947" cy="707886"/>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after the race-follow up the tape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146"/>
            <a:ext cx="12141200" cy="194239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3" y="3311805"/>
            <a:ext cx="3271252" cy="3161566"/>
          </a:xfrm>
          <a:prstGeom prst="rect">
            <a:avLst/>
          </a:prstGeom>
          <a:ln>
            <a:noFill/>
          </a:ln>
          <a:effectLst>
            <a:softEdge rad="112500"/>
          </a:effectLst>
        </p:spPr>
      </p:pic>
      <p:sp>
        <p:nvSpPr>
          <p:cNvPr id="8" name="矩形 7"/>
          <p:cNvSpPr/>
          <p:nvPr/>
        </p:nvSpPr>
        <p:spPr>
          <a:xfrm>
            <a:off x="773718" y="670443"/>
            <a:ext cx="3870854" cy="43264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90118" y="665842"/>
            <a:ext cx="1512282"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203546" y="665841"/>
            <a:ext cx="2431144"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AutoShape 12"/>
          <p:cNvSpPr>
            <a:spLocks noChangeArrowheads="1"/>
          </p:cNvSpPr>
          <p:nvPr/>
        </p:nvSpPr>
        <p:spPr bwMode="auto">
          <a:xfrm rot="10290133" flipV="1">
            <a:off x="-12744" y="1165254"/>
            <a:ext cx="650188" cy="2032732"/>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3" name="文本框 12"/>
          <p:cNvSpPr txBox="1"/>
          <p:nvPr/>
        </p:nvSpPr>
        <p:spPr>
          <a:xfrm>
            <a:off x="694748" y="2667598"/>
            <a:ext cx="11497252" cy="510778"/>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 _as Jake was, he felt nothing else but _________ and a sense of_________.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圆角矩形 13"/>
          <p:cNvSpPr/>
          <p:nvPr/>
        </p:nvSpPr>
        <p:spPr>
          <a:xfrm>
            <a:off x="5908781" y="160537"/>
            <a:ext cx="2930769"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=burnt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out=worn out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875615" y="2647468"/>
            <a:ext cx="1625599"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Exhausted</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7203546" y="2647468"/>
            <a:ext cx="1357084"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pleasure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7" name="圆角矩形 16"/>
          <p:cNvSpPr/>
          <p:nvPr/>
        </p:nvSpPr>
        <p:spPr>
          <a:xfrm>
            <a:off x="10617567" y="2603673"/>
            <a:ext cx="964834"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relief</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8" name="圆角矩形 17"/>
          <p:cNvSpPr/>
          <p:nvPr/>
        </p:nvSpPr>
        <p:spPr>
          <a:xfrm>
            <a:off x="9906367" y="2094787"/>
            <a:ext cx="1922776"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achievement</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rot="16200000">
            <a:off x="6320860" y="3065595"/>
            <a:ext cx="3030937" cy="3596724"/>
          </a:xfrm>
          <a:prstGeom prst="rect">
            <a:avLst/>
          </a:prstGeom>
          <a:ln>
            <a:noFill/>
          </a:ln>
          <a:effectLst>
            <a:softEdge rad="112500"/>
          </a:effectLst>
        </p:spPr>
      </p:pic>
      <p:sp>
        <p:nvSpPr>
          <p:cNvPr id="21" name="左大括号 20"/>
          <p:cNvSpPr/>
          <p:nvPr/>
        </p:nvSpPr>
        <p:spPr>
          <a:xfrm>
            <a:off x="3259679" y="3552055"/>
            <a:ext cx="295818" cy="2091791"/>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p:cNvSpPr txBox="1"/>
          <p:nvPr/>
        </p:nvSpPr>
        <p:spPr>
          <a:xfrm>
            <a:off x="3627728" y="3285606"/>
            <a:ext cx="156849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bent over</a:t>
            </a:r>
            <a:endParaRPr lang="en-US" altLang="zh-CN" sz="2400" b="1" kern="0" dirty="0">
              <a:solidFill>
                <a:srgbClr val="4472C4"/>
              </a:solidFill>
              <a:ea typeface="宋体" panose="02010600030101010101" pitchFamily="2" charset="-122"/>
              <a:sym typeface="+mn-ea"/>
            </a:endParaRPr>
          </a:p>
        </p:txBody>
      </p:sp>
      <p:sp>
        <p:nvSpPr>
          <p:cNvPr id="23" name="文本框 22"/>
          <p:cNvSpPr txBox="1"/>
          <p:nvPr/>
        </p:nvSpPr>
        <p:spPr>
          <a:xfrm>
            <a:off x="3570054" y="5203401"/>
            <a:ext cx="389700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weat soaked through backs  </a:t>
            </a:r>
            <a:endParaRPr lang="en-US" altLang="zh-CN" sz="2400" b="1" kern="0" dirty="0">
              <a:solidFill>
                <a:srgbClr val="4472C4"/>
              </a:solidFill>
              <a:ea typeface="宋体" panose="02010600030101010101" pitchFamily="2" charset="-122"/>
              <a:sym typeface="+mn-ea"/>
            </a:endParaRPr>
          </a:p>
        </p:txBody>
      </p:sp>
      <p:sp>
        <p:nvSpPr>
          <p:cNvPr id="24" name="文本框 23"/>
          <p:cNvSpPr txBox="1"/>
          <p:nvPr/>
        </p:nvSpPr>
        <p:spPr>
          <a:xfrm>
            <a:off x="3614294" y="3928589"/>
            <a:ext cx="2478200"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c</a:t>
            </a:r>
            <a:r>
              <a:rPr lang="en-US" altLang="zh-CN" sz="2400" b="1" kern="0" dirty="0" smtClean="0">
                <a:solidFill>
                  <a:srgbClr val="4472C4"/>
                </a:solidFill>
                <a:ea typeface="宋体" panose="02010600030101010101" pitchFamily="2" charset="-122"/>
                <a:sym typeface="+mn-ea"/>
              </a:rPr>
              <a:t>aught his breath</a:t>
            </a:r>
            <a:endParaRPr lang="en-US" altLang="zh-CN" sz="2400" b="1" kern="0" dirty="0">
              <a:solidFill>
                <a:srgbClr val="4472C4"/>
              </a:solidFill>
              <a:ea typeface="宋体" panose="02010600030101010101" pitchFamily="2" charset="-122"/>
              <a:sym typeface="+mn-ea"/>
            </a:endParaRPr>
          </a:p>
        </p:txBody>
      </p:sp>
      <p:sp>
        <p:nvSpPr>
          <p:cNvPr id="25" name="左大括号 24"/>
          <p:cNvSpPr/>
          <p:nvPr/>
        </p:nvSpPr>
        <p:spPr>
          <a:xfrm>
            <a:off x="9457184" y="3657838"/>
            <a:ext cx="276810" cy="2516476"/>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25"/>
          <p:cNvSpPr txBox="1"/>
          <p:nvPr/>
        </p:nvSpPr>
        <p:spPr>
          <a:xfrm>
            <a:off x="9749671" y="3315818"/>
            <a:ext cx="1859935"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rushed over</a:t>
            </a:r>
            <a:endParaRPr lang="en-US" altLang="zh-CN" sz="2400" b="1" kern="0" dirty="0">
              <a:solidFill>
                <a:srgbClr val="4472C4"/>
              </a:solidFill>
              <a:ea typeface="宋体" panose="02010600030101010101" pitchFamily="2" charset="-122"/>
              <a:sym typeface="+mn-ea"/>
            </a:endParaRPr>
          </a:p>
        </p:txBody>
      </p:sp>
      <p:sp>
        <p:nvSpPr>
          <p:cNvPr id="27" name="文本框 26"/>
          <p:cNvSpPr txBox="1"/>
          <p:nvPr/>
        </p:nvSpPr>
        <p:spPr>
          <a:xfrm>
            <a:off x="9731266" y="3929446"/>
            <a:ext cx="2146141" cy="919401"/>
          </a:xfrm>
          <a:prstGeom prst="roundRect">
            <a:avLst/>
          </a:prstGeom>
          <a:solidFill>
            <a:srgbClr val="5B9BD5">
              <a:lumMod val="20000"/>
              <a:lumOff val="80000"/>
            </a:srgbClr>
          </a:solidFill>
        </p:spPr>
        <p:txBody>
          <a:bodyPr wrap="square" rtlCol="0">
            <a:spAutoFit/>
          </a:bodyPr>
          <a:lstStyle/>
          <a:p>
            <a:pPr lvl="0"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h</a:t>
            </a:r>
            <a:r>
              <a:rPr lang="en-US" altLang="zh-CN" sz="2400" b="1" kern="0" dirty="0" smtClean="0">
                <a:solidFill>
                  <a:srgbClr val="4472C4"/>
                </a:solidFill>
                <a:ea typeface="宋体" panose="02010600030101010101" pitchFamily="2" charset="-122"/>
                <a:sym typeface="+mn-ea"/>
              </a:rPr>
              <a:t>ugged sb. affectionately </a:t>
            </a:r>
            <a:endParaRPr lang="en-US" altLang="zh-CN" sz="2400" b="1" kern="0" dirty="0">
              <a:solidFill>
                <a:srgbClr val="4472C4"/>
              </a:solidFill>
              <a:ea typeface="宋体" panose="02010600030101010101" pitchFamily="2" charset="-122"/>
              <a:sym typeface="+mn-ea"/>
            </a:endParaRPr>
          </a:p>
        </p:txBody>
      </p:sp>
      <p:sp>
        <p:nvSpPr>
          <p:cNvPr id="28" name="文本框 27"/>
          <p:cNvSpPr txBox="1"/>
          <p:nvPr/>
        </p:nvSpPr>
        <p:spPr>
          <a:xfrm>
            <a:off x="1951545" y="4021066"/>
            <a:ext cx="1312312"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9" name="椭圆 28"/>
          <p:cNvSpPr/>
          <p:nvPr/>
        </p:nvSpPr>
        <p:spPr>
          <a:xfrm>
            <a:off x="1081071" y="4305534"/>
            <a:ext cx="555652" cy="49310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0" name="椭圆 29"/>
          <p:cNvSpPr/>
          <p:nvPr/>
        </p:nvSpPr>
        <p:spPr>
          <a:xfrm>
            <a:off x="784065" y="4807008"/>
            <a:ext cx="1194408" cy="11180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1" name="文本框 30"/>
          <p:cNvSpPr txBox="1"/>
          <p:nvPr/>
        </p:nvSpPr>
        <p:spPr>
          <a:xfrm>
            <a:off x="8103700" y="4244362"/>
            <a:ext cx="1312312" cy="783193"/>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Anna’s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文本框 31"/>
          <p:cNvSpPr txBox="1"/>
          <p:nvPr/>
        </p:nvSpPr>
        <p:spPr>
          <a:xfrm>
            <a:off x="9749671" y="4933095"/>
            <a:ext cx="2426653" cy="1328023"/>
          </a:xfrm>
          <a:prstGeom prst="roundRect">
            <a:avLst/>
          </a:prstGeom>
          <a:solidFill>
            <a:srgbClr val="5B9BD5">
              <a:lumMod val="20000"/>
              <a:lumOff val="80000"/>
            </a:srgbClr>
          </a:solidFill>
        </p:spPr>
        <p:txBody>
          <a:bodyPr wrap="square" rtlCol="0">
            <a:spAutoFit/>
          </a:bodyPr>
          <a:lstStyle/>
          <a:p>
            <a:pPr lvl="0"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lipped an arm around sb. and held sb. close </a:t>
            </a:r>
            <a:endParaRPr lang="en-US" altLang="zh-CN" sz="2400" b="1" kern="0" dirty="0">
              <a:solidFill>
                <a:srgbClr val="4472C4"/>
              </a:solidFill>
              <a:ea typeface="宋体" panose="02010600030101010101" pitchFamily="2" charset="-122"/>
              <a:sym typeface="+mn-ea"/>
            </a:endParaRPr>
          </a:p>
        </p:txBody>
      </p:sp>
      <p:sp>
        <p:nvSpPr>
          <p:cNvPr id="33" name="文本框 32"/>
          <p:cNvSpPr txBox="1"/>
          <p:nvPr/>
        </p:nvSpPr>
        <p:spPr>
          <a:xfrm>
            <a:off x="3555497" y="4608568"/>
            <a:ext cx="267283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quatted sb</a:t>
            </a:r>
            <a:r>
              <a:rPr lang="en-US" altLang="zh-CN" sz="2400" b="1" kern="0" dirty="0">
                <a:solidFill>
                  <a:srgbClr val="4472C4"/>
                </a:solidFill>
                <a:ea typeface="宋体" panose="02010600030101010101" pitchFamily="2" charset="-122"/>
                <a:sym typeface="+mn-ea"/>
              </a:rPr>
              <a:t>.</a:t>
            </a:r>
            <a:r>
              <a:rPr lang="en-US" altLang="zh-CN" sz="2400" b="1" kern="0" dirty="0" smtClean="0">
                <a:solidFill>
                  <a:srgbClr val="4472C4"/>
                </a:solidFill>
                <a:ea typeface="宋体" panose="02010600030101010101" pitchFamily="2" charset="-122"/>
                <a:sym typeface="+mn-ea"/>
              </a:rPr>
              <a:t> down</a:t>
            </a:r>
            <a:endParaRPr lang="en-US" altLang="zh-CN" sz="2400" b="1" kern="0" dirty="0">
              <a:solidFill>
                <a:srgbClr val="4472C4"/>
              </a:solidFill>
              <a:ea typeface="宋体" panose="02010600030101010101" pitchFamily="2" charset="-122"/>
              <a:sym typeface="+mn-ea"/>
            </a:endParaRPr>
          </a:p>
        </p:txBody>
      </p:sp>
      <p:sp>
        <p:nvSpPr>
          <p:cNvPr id="34" name="椭圆 33"/>
          <p:cNvSpPr/>
          <p:nvPr/>
        </p:nvSpPr>
        <p:spPr>
          <a:xfrm>
            <a:off x="2111940" y="4899789"/>
            <a:ext cx="1283961" cy="14533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5" name="椭圆 34"/>
          <p:cNvSpPr/>
          <p:nvPr/>
        </p:nvSpPr>
        <p:spPr>
          <a:xfrm>
            <a:off x="7486188" y="4732131"/>
            <a:ext cx="2104822" cy="14533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6" name="矩形 35"/>
          <p:cNvSpPr/>
          <p:nvPr/>
        </p:nvSpPr>
        <p:spPr>
          <a:xfrm>
            <a:off x="702008" y="2170383"/>
            <a:ext cx="1409932" cy="32710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271304" y="2199614"/>
            <a:ext cx="2490497" cy="34772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855028" y="2137867"/>
            <a:ext cx="1902233"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563830" y="6058720"/>
            <a:ext cx="11265313" cy="51077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Crossing the finishing line, Jake _______________ ,___________ 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pic>
        <p:nvPicPr>
          <p:cNvPr id="3" name="After the Big Rac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duotone>
              <a:prstClr val="black"/>
              <a:schemeClr val="tx2">
                <a:tint val="45000"/>
                <a:satMod val="400000"/>
              </a:schemeClr>
            </a:duotone>
          </a:blip>
          <a:stretch>
            <a:fillRect/>
          </a:stretch>
        </p:blipFill>
        <p:spPr>
          <a:xfrm>
            <a:off x="5026810" y="-110279"/>
            <a:ext cx="812800" cy="812800"/>
          </a:xfrm>
          <a:prstGeom prst="rect">
            <a:avLst/>
          </a:prstGeom>
        </p:spPr>
      </p:pic>
      <p:sp>
        <p:nvSpPr>
          <p:cNvPr id="40" name="文本框 39"/>
          <p:cNvSpPr txBox="1"/>
          <p:nvPr/>
        </p:nvSpPr>
        <p:spPr>
          <a:xfrm>
            <a:off x="563829" y="6067472"/>
            <a:ext cx="11265313" cy="51077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Crossing the finishing line, Anna _______________ ,___________ 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pic>
        <p:nvPicPr>
          <p:cNvPr id="5" name="图片 4"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linds(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heckerboard(across)">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1"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1"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linds(horizont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1"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blinds(horizontal)">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ppt_x"/>
                                          </p:val>
                                        </p:tav>
                                        <p:tav tm="100000">
                                          <p:val>
                                            <p:strVal val="#ppt_x"/>
                                          </p:val>
                                        </p:tav>
                                      </p:tavLst>
                                    </p:anim>
                                    <p:anim calcmode="lin" valueType="num">
                                      <p:cBhvr additive="base">
                                        <p:cTn id="9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ppt_x"/>
                                          </p:val>
                                        </p:tav>
                                        <p:tav tm="100000">
                                          <p:val>
                                            <p:strVal val="#ppt_x"/>
                                          </p:val>
                                        </p:tav>
                                      </p:tavLst>
                                    </p:anim>
                                    <p:anim calcmode="lin" valueType="num">
                                      <p:cBhvr additive="base">
                                        <p:cTn id="10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linds(horizontal)">
                                      <p:cBhvr>
                                        <p:cTn id="107" dur="500"/>
                                        <p:tgtEl>
                                          <p:spTgt spid="31"/>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blinds(horizontal)">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1"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linds(horizontal)">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blinds(horizontal)">
                                      <p:cBhvr>
                                        <p:cTn id="120" dur="500"/>
                                        <p:tgtEl>
                                          <p:spTgt spid="26"/>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checkerboard(across)">
                                      <p:cBhvr>
                                        <p:cTn id="125" dur="5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1"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blinds(horizontal)">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blinds(horizontal)">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blinds(horizontal)">
                                      <p:cBhvr>
                                        <p:cTn id="140" dur="500"/>
                                        <p:tgtEl>
                                          <p:spTgt spid="32"/>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1" nodeType="click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blinds(horizontal)">
                                      <p:cBhvr>
                                        <p:cTn id="145" dur="500"/>
                                        <p:tgtEl>
                                          <p:spTgt spid="38"/>
                                        </p:tgtEl>
                                      </p:cBhvr>
                                    </p:animEffect>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 calcmode="lin" valueType="num">
                                      <p:cBhvr additive="base">
                                        <p:cTn id="150" dur="500" fill="hold"/>
                                        <p:tgtEl>
                                          <p:spTgt spid="39"/>
                                        </p:tgtEl>
                                        <p:attrNameLst>
                                          <p:attrName>ppt_x</p:attrName>
                                        </p:attrNameLst>
                                      </p:cBhvr>
                                      <p:tavLst>
                                        <p:tav tm="0">
                                          <p:val>
                                            <p:strVal val="#ppt_x"/>
                                          </p:val>
                                        </p:tav>
                                        <p:tav tm="100000">
                                          <p:val>
                                            <p:strVal val="#ppt_x"/>
                                          </p:val>
                                        </p:tav>
                                      </p:tavLst>
                                    </p:anim>
                                    <p:anim calcmode="lin" valueType="num">
                                      <p:cBhvr additive="base">
                                        <p:cTn id="15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40"/>
                                        </p:tgtEl>
                                        <p:attrNameLst>
                                          <p:attrName>style.visibility</p:attrName>
                                        </p:attrNameLst>
                                      </p:cBhvr>
                                      <p:to>
                                        <p:strVal val="visible"/>
                                      </p:to>
                                    </p:set>
                                    <p:anim calcmode="lin" valueType="num">
                                      <p:cBhvr additive="base">
                                        <p:cTn id="156" dur="500" fill="hold"/>
                                        <p:tgtEl>
                                          <p:spTgt spid="40"/>
                                        </p:tgtEl>
                                        <p:attrNameLst>
                                          <p:attrName>ppt_x</p:attrName>
                                        </p:attrNameLst>
                                      </p:cBhvr>
                                      <p:tavLst>
                                        <p:tav tm="0">
                                          <p:val>
                                            <p:strVal val="#ppt_x"/>
                                          </p:val>
                                        </p:tav>
                                        <p:tav tm="100000">
                                          <p:val>
                                            <p:strVal val="#ppt_x"/>
                                          </p:val>
                                        </p:tav>
                                      </p:tavLst>
                                    </p:anim>
                                    <p:anim calcmode="lin" valueType="num">
                                      <p:cBhvr additive="base">
                                        <p:cTn id="15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3"/>
                    </p:tgtEl>
                  </p:cond>
                </p:stCondLst>
                <p:endSync evt="end" delay="0">
                  <p:rtn val="all"/>
                </p:endSync>
                <p:childTnLst>
                  <p:par>
                    <p:cTn id="159" fill="hold">
                      <p:stCondLst>
                        <p:cond delay="0"/>
                      </p:stCondLst>
                      <p:childTnLst>
                        <p:par>
                          <p:cTn id="160" fill="hold">
                            <p:stCondLst>
                              <p:cond delay="0"/>
                            </p:stCondLst>
                            <p:childTnLst>
                              <p:par>
                                <p:cTn id="161" presetID="1" presetClass="mediacall" presetSubtype="0" fill="hold" nodeType="clickEffect">
                                  <p:stCondLst>
                                    <p:cond delay="0"/>
                                  </p:stCondLst>
                                  <p:childTnLst>
                                    <p:cmd type="call" cmd="playFrom(0.0)">
                                      <p:cBhvr>
                                        <p:cTn id="162" dur="36653" fill="hold"/>
                                        <p:tgtEl>
                                          <p:spTgt spid="3"/>
                                        </p:tgtEl>
                                      </p:cBhvr>
                                    </p:cmd>
                                  </p:childTnLst>
                                </p:cTn>
                              </p:par>
                            </p:childTnLst>
                          </p:cTn>
                        </p:par>
                      </p:childTnLst>
                    </p:cTn>
                  </p:par>
                </p:childTnLst>
              </p:cTn>
              <p:nextCondLst>
                <p:cond evt="onClick" delay="0">
                  <p:tgtEl>
                    <p:spTgt spid="3"/>
                  </p:tgtEl>
                </p:cond>
              </p:nextCondLst>
            </p:seq>
            <p:audio>
              <p:cMediaNode vol="80000">
                <p:cTn id="163" fill="hold" display="0">
                  <p:stCondLst>
                    <p:cond delay="indefinite"/>
                  </p:stCondLst>
                  <p:endCondLst>
                    <p:cond evt="onStopAudio" delay="0">
                      <p:tgtEl>
                        <p:sldTgt/>
                      </p:tgtEl>
                    </p:cond>
                  </p:endCondLst>
                </p:cTn>
                <p:tgtEl>
                  <p:spTgt spid="3"/>
                </p:tgtEl>
              </p:cMediaNode>
            </p:audio>
          </p:childTnLst>
        </p:cTn>
      </p:par>
    </p:tnLst>
    <p:bldLst>
      <p:bldP spid="8" grpId="0" animBg="1"/>
      <p:bldP spid="8" grpId="1" animBg="1"/>
      <p:bldP spid="9" grpId="0" animBg="1"/>
      <p:bldP spid="9" grpId="1" animBg="1"/>
      <p:bldP spid="10" grpId="0" animBg="1"/>
      <p:bldP spid="10" grpId="1" animBg="1"/>
      <p:bldP spid="12" grpId="0" animBg="1"/>
      <p:bldP spid="13" grpId="0" animBg="1"/>
      <p:bldP spid="14" grpId="0" animBg="1"/>
      <p:bldP spid="15" grpId="0" animBg="1"/>
      <p:bldP spid="16" grpId="0" animBg="1"/>
      <p:bldP spid="17" grpId="0" animBg="1"/>
      <p:bldP spid="18" grpId="0" animBg="1"/>
      <p:bldP spid="21" grpId="0" bldLvl="0" animBg="1"/>
      <p:bldP spid="22" grpId="0" animBg="1"/>
      <p:bldP spid="23" grpId="0" animBg="1"/>
      <p:bldP spid="24" grpId="0" animBg="1"/>
      <p:bldP spid="25" grpId="0" bldLvl="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6" grpId="1" animBg="1"/>
      <p:bldP spid="37" grpId="0" animBg="1"/>
      <p:bldP spid="37" grpId="1" animBg="1"/>
      <p:bldP spid="38" grpId="0" animBg="1"/>
      <p:bldP spid="38" grpId="1"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128588"/>
            <a:ext cx="5300421" cy="400110"/>
          </a:xfrm>
          <a:prstGeom prst="rect">
            <a:avLst/>
          </a:prstGeom>
          <a:solidFill>
            <a:schemeClr val="accent5">
              <a:lumMod val="60000"/>
              <a:lumOff val="40000"/>
            </a:schemeClr>
          </a:solidFill>
          <a:ln>
            <a:solidFill>
              <a:schemeClr val="accent5">
                <a:lumMod val="60000"/>
                <a:lumOff val="40000"/>
              </a:schemeClr>
            </a:solidFill>
          </a:ln>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Summary for  the plot line &amp; emotion line</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708" t="15185" r="18854" b="22028"/>
          <a:stretch>
            <a:fillRect/>
          </a:stretch>
        </p:blipFill>
        <p:spPr bwMode="auto">
          <a:xfrm>
            <a:off x="386091" y="696685"/>
            <a:ext cx="11715750" cy="580571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6" name="文本框 5"/>
          <p:cNvSpPr txBox="1"/>
          <p:nvPr/>
        </p:nvSpPr>
        <p:spPr>
          <a:xfrm>
            <a:off x="325211" y="5582999"/>
            <a:ext cx="6841432"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Numerous runners were engaged in the Big Race, so did Jack. But he didn’t wear ultimate trainers.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7" name="文本框 6"/>
          <p:cNvSpPr txBox="1"/>
          <p:nvPr/>
        </p:nvSpPr>
        <p:spPr>
          <a:xfrm>
            <a:off x="634083" y="2666176"/>
            <a:ext cx="4920560"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first lap, Jake was almost at the back</a:t>
            </a:r>
            <a:r>
              <a:rPr lang="en-US" altLang="zh-CN" sz="2400" b="1" dirty="0">
                <a:solidFill>
                  <a:srgbClr val="002060"/>
                </a:solidFill>
                <a:latin typeface="Calibri" panose="020F0502020204030204" charset="0"/>
                <a:ea typeface="Calibri" panose="020F0502020204030204" charset="0"/>
                <a:cs typeface="Calibri" panose="020F0502020204030204" charset="0"/>
              </a:rPr>
              <a:t>. After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third </a:t>
            </a:r>
            <a:r>
              <a:rPr lang="en-US" altLang="zh-CN" sz="2400" b="1" dirty="0">
                <a:solidFill>
                  <a:srgbClr val="002060"/>
                </a:solidFill>
                <a:latin typeface="Calibri" panose="020F0502020204030204" charset="0"/>
                <a:ea typeface="Calibri" panose="020F0502020204030204" charset="0"/>
                <a:cs typeface="Calibri" panose="020F0502020204030204" charset="0"/>
              </a:rPr>
              <a:t>lap, he was in the middle of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pack</a:t>
            </a:r>
            <a:r>
              <a:rPr lang="en-US" altLang="zh-CN" sz="2400" b="1" dirty="0">
                <a:solidFill>
                  <a:srgbClr val="002060"/>
                </a:solidFill>
                <a:latin typeface="Calibri" panose="020F0502020204030204" charset="0"/>
                <a:ea typeface="Calibri" panose="020F0502020204030204" charset="0"/>
                <a:cs typeface="Calibri" panose="020F0502020204030204" charset="0"/>
              </a:rPr>
              <a:t>.</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8" name="文本框 7"/>
          <p:cNvSpPr txBox="1"/>
          <p:nvPr/>
        </p:nvSpPr>
        <p:spPr>
          <a:xfrm>
            <a:off x="7407097" y="5123298"/>
            <a:ext cx="4423450"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All</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runners crossed the finishing line. Jake got tenth.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文本框 8"/>
          <p:cNvSpPr txBox="1"/>
          <p:nvPr/>
        </p:nvSpPr>
        <p:spPr>
          <a:xfrm>
            <a:off x="3957682" y="1306857"/>
            <a:ext cx="5394504"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fourth lap, it was the hardest part for Jack to continue his running.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0" name="圆角矩形 9"/>
          <p:cNvSpPr/>
          <p:nvPr/>
        </p:nvSpPr>
        <p:spPr>
          <a:xfrm>
            <a:off x="10785292" y="4176111"/>
            <a:ext cx="1316549"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Pleased  relieved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2" name="圆角矩形 11"/>
          <p:cNvSpPr/>
          <p:nvPr/>
        </p:nvSpPr>
        <p:spPr>
          <a:xfrm>
            <a:off x="2650376" y="4628991"/>
            <a:ext cx="1578000"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jealous nervous</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3" name="文本框 12"/>
          <p:cNvSpPr txBox="1"/>
          <p:nvPr/>
        </p:nvSpPr>
        <p:spPr>
          <a:xfrm>
            <a:off x="7166643" y="2751423"/>
            <a:ext cx="4765604"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For the last lap , Jake’s whole body ached but on he ran</a:t>
            </a:r>
            <a:r>
              <a:rPr lang="en-US" altLang="zh-CN" sz="2400" b="1" dirty="0">
                <a:solidFill>
                  <a:srgbClr val="002060"/>
                </a:solidFill>
                <a:latin typeface="Calibri" panose="020F0502020204030204" charset="0"/>
                <a:ea typeface="Calibri" panose="020F0502020204030204" charset="0"/>
                <a:cs typeface="Calibri" panose="020F0502020204030204" charset="0"/>
              </a:rPr>
              <a:t>! Kevin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won the race with magic trainers!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圆角矩形 13"/>
          <p:cNvSpPr/>
          <p:nvPr/>
        </p:nvSpPr>
        <p:spPr>
          <a:xfrm>
            <a:off x="203451" y="1733856"/>
            <a:ext cx="1684933"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Tired  passionate </a:t>
            </a:r>
            <a:endParaRPr lang="en-US" altLang="zh-CN" sz="2400" b="1" i="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7322716" y="325231"/>
            <a:ext cx="2317230" cy="919401"/>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exhausted  </a:t>
            </a:r>
            <a:endParaRPr lang="en-US" altLang="zh-CN" sz="2400" b="1" i="1" dirty="0" smtClean="0">
              <a:solidFill>
                <a:srgbClr val="C00000"/>
              </a:solidFill>
              <a:latin typeface="Calibri" panose="020F0502020204030204" charset="0"/>
              <a:ea typeface="Calibri" panose="020F0502020204030204" charset="0"/>
              <a:cs typeface="Calibri" panose="020F0502020204030204" charset="0"/>
            </a:endParaRPr>
          </a:p>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but determined</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1" name="圆角矩形 10"/>
          <p:cNvSpPr/>
          <p:nvPr/>
        </p:nvSpPr>
        <p:spPr>
          <a:xfrm>
            <a:off x="4340186" y="3914787"/>
            <a:ext cx="3378632" cy="12802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smtClean="0">
                <a:latin typeface="Calibri" panose="020F0502020204030204" charset="0"/>
                <a:ea typeface="Calibri" panose="020F0502020204030204" charset="0"/>
                <a:cs typeface="Calibri" panose="020F0502020204030204" charset="0"/>
              </a:rPr>
              <a:t>Theme: Honesty and perseverance </a:t>
            </a:r>
            <a:r>
              <a:rPr lang="en-US" altLang="zh-CN" sz="2400" b="1" dirty="0" smtClean="0">
                <a:solidFill>
                  <a:srgbClr val="FFFF00"/>
                </a:solidFill>
                <a:latin typeface="Calibri" panose="020F0502020204030204" charset="0"/>
                <a:ea typeface="Calibri" panose="020F0502020204030204" charset="0"/>
                <a:cs typeface="Calibri" panose="020F0502020204030204" charset="0"/>
              </a:rPr>
              <a:t>outweighs</a:t>
            </a:r>
            <a:r>
              <a:rPr lang="en-US" altLang="zh-CN" sz="2400" b="1" dirty="0" smtClean="0">
                <a:latin typeface="Calibri" panose="020F0502020204030204" charset="0"/>
                <a:ea typeface="Calibri" panose="020F0502020204030204" charset="0"/>
                <a:cs typeface="Calibri" panose="020F0502020204030204" charset="0"/>
              </a:rPr>
              <a:t> the winning!  </a:t>
            </a:r>
            <a:endParaRPr lang="en-US" altLang="zh-CN" sz="2400" b="1" dirty="0">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10145869" y="2181009"/>
            <a:ext cx="1800728"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Perseverant</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1" grpId="0" bldLvl="0" animBg="1"/>
      <p:bldP spid="11" grpId="1"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0" y="128588"/>
            <a:ext cx="10310648" cy="400110"/>
          </a:xfrm>
          <a:prstGeom prst="rect">
            <a:avLst/>
          </a:prstGeom>
          <a:solidFill>
            <a:schemeClr val="accent5">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Display</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 –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Role Play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following up the tape and imitating the tone of the records</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 name="圆角矩形 3"/>
          <p:cNvSpPr/>
          <p:nvPr/>
        </p:nvSpPr>
        <p:spPr>
          <a:xfrm>
            <a:off x="4670427" y="891532"/>
            <a:ext cx="3621659" cy="5054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latin typeface="Calibri" panose="020F0502020204030204" charset="0"/>
                <a:ea typeface="Calibri" panose="020F0502020204030204" charset="0"/>
                <a:cs typeface="Calibri" panose="020F0502020204030204" charset="0"/>
              </a:rPr>
              <a:t>Character analyses  </a:t>
            </a:r>
            <a:endParaRPr lang="en-US" altLang="zh-CN" sz="3200" b="1" dirty="0">
              <a:latin typeface="Calibri" panose="020F0502020204030204" charset="0"/>
              <a:ea typeface="Calibri" panose="020F0502020204030204" charset="0"/>
              <a:cs typeface="Calibri" panose="020F0502020204030204" charset="0"/>
            </a:endParaRPr>
          </a:p>
        </p:txBody>
      </p:sp>
      <p:pic>
        <p:nvPicPr>
          <p:cNvPr id="5" name="图片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33387" r="98074">
                        <a14:foregroundMark x1="55217" y1="29560" x2="76726" y2="41824"/>
                        <a14:foregroundMark x1="65329" y1="55031" x2="61156" y2="79560"/>
                        <a14:foregroundMark x1="65811" y1="57233" x2="77047" y2="79874"/>
                        <a14:foregroundMark x1="74478" y1="38994" x2="77849" y2="84277"/>
                        <a14:foregroundMark x1="57785" y1="44654" x2="45425" y2="85535"/>
                        <a14:foregroundMark x1="59230" y1="85220" x2="35152" y2="75157"/>
                        <a14:foregroundMark x1="53451" y1="72327" x2="37079" y2="59119"/>
                        <a14:foregroundMark x1="49438" y1="64151" x2="40931" y2="56289"/>
                        <a14:foregroundMark x1="40770" y1="76101" x2="44944" y2="94654"/>
                        <a14:foregroundMark x1="47191" y1="80503" x2="47512" y2="94969"/>
                        <a14:foregroundMark x1="47030" y1="96855" x2="65490" y2="85220"/>
                        <a14:foregroundMark x1="57464" y1="96541" x2="87319" y2="89308"/>
                        <a14:backgroundMark x1="41573" y1="15723" x2="42376" y2="41824"/>
                        <a14:backgroundMark x1="38042" y1="16038" x2="38042" y2="53774"/>
                        <a14:backgroundMark x1="47833" y1="49686" x2="31461" y2="44340"/>
                      </a14:backgroundRemoval>
                    </a14:imgEffect>
                  </a14:imgLayer>
                </a14:imgProps>
              </a:ext>
              <a:ext uri="{28A0092B-C50C-407E-A947-70E740481C1C}">
                <a14:useLocalDpi xmlns:a14="http://schemas.microsoft.com/office/drawing/2010/main" val="0"/>
              </a:ext>
            </a:extLst>
          </a:blip>
          <a:srcRect l="36517" r="5242"/>
          <a:stretch>
            <a:fillRect/>
          </a:stretch>
        </p:blipFill>
        <p:spPr>
          <a:xfrm>
            <a:off x="6139851" y="2073917"/>
            <a:ext cx="2712697" cy="2377446"/>
          </a:xfrm>
          <a:prstGeom prst="rect">
            <a:avLst/>
          </a:prstGeom>
        </p:spPr>
      </p:pic>
      <p:pic>
        <p:nvPicPr>
          <p:cNvPr id="6" name="图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37500" b="99702" l="0" r="100000">
                        <a14:foregroundMark x1="28662" y1="48661" x2="33917" y2="92113"/>
                        <a14:foregroundMark x1="8917" y1="48661" x2="25637" y2="91518"/>
                        <a14:foregroundMark x1="37739" y1="57589" x2="54777" y2="65923"/>
                        <a14:foregroundMark x1="53981" y1="58185" x2="28662" y2="48810"/>
                        <a14:foregroundMark x1="27548" y1="48810" x2="5414" y2="53571"/>
                        <a14:foregroundMark x1="10191" y1="57440" x2="955" y2="62798"/>
                        <a14:foregroundMark x1="3185" y1="60565" x2="3185" y2="97917"/>
                        <a14:foregroundMark x1="4936" y1="95982" x2="98089" y2="93452"/>
                        <a14:foregroundMark x1="95064" y1="80060" x2="92357" y2="55060"/>
                        <a14:foregroundMark x1="92994" y1="55952" x2="64331" y2="57589"/>
                        <a14:foregroundMark x1="60191" y1="63393" x2="81051" y2="76786"/>
                        <a14:foregroundMark x1="76752" y1="84970" x2="35032" y2="68750"/>
                        <a14:foregroundMark x1="39331" y1="85565" x2="38535" y2="81994"/>
                        <a14:foregroundMark x1="85828" y1="54762" x2="85828" y2="76339"/>
                        <a14:foregroundMark x1="85191" y1="75000" x2="87261" y2="99405"/>
                        <a14:backgroundMark x1="46497" y1="48958" x2="62261" y2="54167"/>
                        <a14:backgroundMark x1="61306" y1="53720" x2="66242" y2="52976"/>
                        <a14:backgroundMark x1="44586" y1="47321" x2="48567" y2="37500"/>
                        <a14:backgroundMark x1="24045" y1="43155" x2="29777" y2="36607"/>
                        <a14:backgroundMark x1="30573" y1="41815" x2="40924" y2="35119"/>
                        <a14:backgroundMark x1="31847" y1="41071" x2="42357" y2="37351"/>
                        <a14:backgroundMark x1="45382" y1="40179" x2="47611" y2="35565"/>
                        <a14:backgroundMark x1="96975" y1="49554" x2="98408" y2="99405"/>
                        <a14:backgroundMark x1="89490" y1="53125" x2="95382" y2="84226"/>
                        <a14:backgroundMark x1="1911" y1="60714" x2="8758" y2="74554"/>
                        <a14:backgroundMark x1="7484" y1="76786" x2="1592" y2="81994"/>
                        <a14:backgroundMark x1="3822" y1="49851" x2="478" y2="85863"/>
                        <a14:backgroundMark x1="1592" y1="82440" x2="5414" y2="82440"/>
                      </a14:backgroundRemoval>
                    </a14:imgEffect>
                  </a14:imgLayer>
                </a14:imgProps>
              </a:ext>
              <a:ext uri="{28A0092B-C50C-407E-A947-70E740481C1C}">
                <a14:useLocalDpi xmlns:a14="http://schemas.microsoft.com/office/drawing/2010/main" val="0"/>
              </a:ext>
            </a:extLst>
          </a:blip>
          <a:srcRect t="35439"/>
          <a:stretch>
            <a:fillRect/>
          </a:stretch>
        </p:blipFill>
        <p:spPr>
          <a:xfrm>
            <a:off x="3054710" y="3546712"/>
            <a:ext cx="3721074" cy="2570697"/>
          </a:xfrm>
          <a:prstGeom prst="rect">
            <a:avLst/>
          </a:prstGeom>
        </p:spPr>
      </p:pic>
      <p:pic>
        <p:nvPicPr>
          <p:cNvPr id="7" name="图片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41856" l="50000" r="89151">
                        <a14:foregroundMark x1="72956" y1="3220" x2="83491" y2="12500"/>
                        <a14:foregroundMark x1="72170" y1="7765" x2="77830" y2="21402"/>
                        <a14:foregroundMark x1="73742" y1="8144" x2="80189" y2="12121"/>
                        <a14:foregroundMark x1="82547" y1="3220" x2="86950" y2="5682"/>
                        <a14:foregroundMark x1="86792" y1="6439" x2="82075" y2="13258"/>
                        <a14:foregroundMark x1="86321" y1="7008" x2="86478" y2="189"/>
                        <a14:foregroundMark x1="74843" y1="24811" x2="71226" y2="24811"/>
                        <a14:foregroundMark x1="70912" y1="23295" x2="66509" y2="22348"/>
                        <a14:foregroundMark x1="61006" y1="30303" x2="57390" y2="32008"/>
                        <a14:foregroundMark x1="65409" y1="34659" x2="74057" y2="30682"/>
                        <a14:foregroundMark x1="65723" y1="37311" x2="64465" y2="41856"/>
                      </a14:backgroundRemoval>
                    </a14:imgEffect>
                  </a14:imgLayer>
                </a14:imgProps>
              </a:ext>
              <a:ext uri="{28A0092B-C50C-407E-A947-70E740481C1C}">
                <a14:useLocalDpi xmlns:a14="http://schemas.microsoft.com/office/drawing/2010/main" val="0"/>
              </a:ext>
            </a:extLst>
          </a:blip>
          <a:srcRect l="51539" r="10923" b="59508"/>
          <a:stretch>
            <a:fillRect/>
          </a:stretch>
        </p:blipFill>
        <p:spPr>
          <a:xfrm rot="21315715">
            <a:off x="9085550" y="3280762"/>
            <a:ext cx="2818897" cy="2524426"/>
          </a:xfrm>
          <a:prstGeom prst="rect">
            <a:avLst/>
          </a:prstGeom>
        </p:spPr>
      </p:pic>
      <p:pic>
        <p:nvPicPr>
          <p:cNvPr id="8" name="图片 7"/>
          <p:cNvPicPr>
            <a:picLocks noChangeAspect="1"/>
          </p:cNvPicPr>
          <p:nvPr/>
        </p:nvPicPr>
        <p:blipFill rotWithShape="1">
          <a:blip r:embed="rId8">
            <a:extLst>
              <a:ext uri="{BEBA8EAE-BF5A-486C-A8C5-ECC9F3942E4B}">
                <a14:imgProps xmlns:a14="http://schemas.microsoft.com/office/drawing/2010/main">
                  <a14:imgLayer r:embed="rId9">
                    <a14:imgEffect>
                      <a14:backgroundRemoval t="0" b="68593" l="16485" r="53655">
                        <a14:foregroundMark x1="23328" y1="17337" x2="44168" y2="6281"/>
                        <a14:foregroundMark x1="29082" y1="2261" x2="39502" y2="15327"/>
                        <a14:foregroundMark x1="31260" y1="3266" x2="25194" y2="21608"/>
                        <a14:foregroundMark x1="25505" y1="4523" x2="21773" y2="30905"/>
                        <a14:foregroundMark x1="21928" y1="28894" x2="32348" y2="50503"/>
                        <a14:foregroundMark x1="43701" y1="5528" x2="51166" y2="27638"/>
                        <a14:foregroundMark x1="51011" y1="28392" x2="36547" y2="40452"/>
                        <a14:backgroundMark x1="51633" y1="46482" x2="48056" y2="54020"/>
                        <a14:backgroundMark x1="45723" y1="1508" x2="55054" y2="14824"/>
                        <a14:backgroundMark x1="25972" y1="3266" x2="39191" y2="503"/>
                        <a14:backgroundMark x1="51944" y1="38442" x2="46967" y2="48995"/>
                      </a14:backgroundRemoval>
                    </a14:imgEffect>
                  </a14:imgLayer>
                </a14:imgProps>
              </a:ext>
              <a:ext uri="{28A0092B-C50C-407E-A947-70E740481C1C}">
                <a14:useLocalDpi xmlns:a14="http://schemas.microsoft.com/office/drawing/2010/main" val="0"/>
              </a:ext>
            </a:extLst>
          </a:blip>
          <a:srcRect l="15720" r="47593" b="34290"/>
          <a:stretch>
            <a:fillRect/>
          </a:stretch>
        </p:blipFill>
        <p:spPr>
          <a:xfrm>
            <a:off x="513139" y="1175431"/>
            <a:ext cx="2227752" cy="2217150"/>
          </a:xfrm>
          <a:prstGeom prst="rect">
            <a:avLst/>
          </a:prstGeom>
        </p:spPr>
      </p:pic>
      <p:sp>
        <p:nvSpPr>
          <p:cNvPr id="9" name="文本框 8"/>
          <p:cNvSpPr txBox="1"/>
          <p:nvPr/>
        </p:nvSpPr>
        <p:spPr>
          <a:xfrm>
            <a:off x="6348806" y="4832060"/>
            <a:ext cx="3043168"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supportive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approachable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inspiring /uplifting</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0" name="文本框 9"/>
          <p:cNvSpPr txBox="1"/>
          <p:nvPr/>
        </p:nvSpPr>
        <p:spPr>
          <a:xfrm>
            <a:off x="3065168" y="1880666"/>
            <a:ext cx="3210518"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h</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onest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f</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riendly/</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amicable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supportive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1" name="文本框 10"/>
          <p:cNvSpPr txBox="1"/>
          <p:nvPr/>
        </p:nvSpPr>
        <p:spPr>
          <a:xfrm>
            <a:off x="8852548" y="1806778"/>
            <a:ext cx="2784460"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dishonest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evil /</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malicious</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presumptuous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2" name="文本框 11"/>
          <p:cNvSpPr txBox="1"/>
          <p:nvPr/>
        </p:nvSpPr>
        <p:spPr>
          <a:xfrm>
            <a:off x="300233" y="3759427"/>
            <a:ext cx="2653565" cy="2145268"/>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passionate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etermined</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p</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erseverant /persistent</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self-reflective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15900" y="628015"/>
            <a:ext cx="11760200" cy="5909310"/>
          </a:xfrm>
          <a:prstGeom prst="rect">
            <a:avLst/>
          </a:prstGeom>
          <a:solidFill>
            <a:schemeClr val="bg1"/>
          </a:solidFill>
        </p:spPr>
        <p:txBody>
          <a:bodyPr wrap="square" rtlCol="0" anchor="t">
            <a:spAutoFit/>
          </a:bodyPr>
          <a:lstStyle/>
          <a:p>
            <a:pPr algn="just"/>
            <a:endParaRPr lang="en-US" altLang="zh-CN" dirty="0" smtClean="0">
              <a:solidFill>
                <a:srgbClr val="000000"/>
              </a:solidFill>
            </a:endParaRPr>
          </a:p>
          <a:p>
            <a:pPr algn="just"/>
            <a:r>
              <a:rPr lang="en-US" altLang="zh-CN" dirty="0" smtClean="0"/>
              <a:t>    It </a:t>
            </a:r>
            <a:r>
              <a:rPr lang="en-US" altLang="zh-CN" dirty="0"/>
              <a:t>was the day of the big cross-country run. Students from seven different primary schools in and around the small town were warming up and walking the route</a:t>
            </a:r>
            <a:r>
              <a:rPr lang="zh-CN" altLang="en-US" dirty="0"/>
              <a:t>（路线）</a:t>
            </a:r>
            <a:r>
              <a:rPr lang="en-US" altLang="zh-CN" dirty="0"/>
              <a:t>through thick evergreen forest.</a:t>
            </a:r>
            <a:endParaRPr lang="en-US" altLang="zh-CN" dirty="0"/>
          </a:p>
          <a:p>
            <a:pPr algn="just"/>
            <a:r>
              <a:rPr lang="en-US" altLang="zh-CN" dirty="0" smtClean="0"/>
              <a:t>     I </a:t>
            </a:r>
            <a:r>
              <a:rPr lang="en-US" altLang="zh-CN" dirty="0"/>
              <a:t>looked around and finally spotted David, who was standing by himself off to the side by a fence. He was small for ten years old. His usual big toothy smile was absent today. I walked over and asked him why he wasn't with the other children. He hesitated and then said he had decided not to </a:t>
            </a:r>
            <a:r>
              <a:rPr lang="en-US" altLang="zh-CN" dirty="0" smtClean="0"/>
              <a:t>run. What </a:t>
            </a:r>
            <a:r>
              <a:rPr lang="en-US" altLang="zh-CN" dirty="0"/>
              <a:t>was wrong? He had worked so hard for this event!</a:t>
            </a:r>
            <a:endParaRPr lang="en-US" altLang="zh-CN" dirty="0"/>
          </a:p>
          <a:p>
            <a:pPr algn="just"/>
            <a:r>
              <a:rPr lang="en-US" altLang="zh-CN" dirty="0" smtClean="0"/>
              <a:t>      I </a:t>
            </a:r>
            <a:r>
              <a:rPr lang="en-US" altLang="zh-CN" dirty="0"/>
              <a:t>quickly searched the crowd for the school's coach and asked him what had happened. "I was afraid that kids from other schools would laugh at him," he explained uncomfortably. "I gave him the choice to run or not, and let him decide."</a:t>
            </a:r>
            <a:endParaRPr lang="en-US" altLang="zh-CN" dirty="0"/>
          </a:p>
          <a:p>
            <a:pPr algn="just"/>
            <a:r>
              <a:rPr lang="en-US" altLang="zh-CN" dirty="0" smtClean="0"/>
              <a:t>      I </a:t>
            </a:r>
            <a:r>
              <a:rPr lang="en-US" altLang="zh-CN" dirty="0"/>
              <a:t>bit back my frustration</a:t>
            </a:r>
            <a:r>
              <a:rPr lang="zh-CN" altLang="en-US" dirty="0"/>
              <a:t>（懊恼）</a:t>
            </a:r>
            <a:r>
              <a:rPr lang="en-US" altLang="zh-CN" dirty="0"/>
              <a:t>. I knew the coach meant well — he thought he was doing the right thing. After making sure that David could run if he wanted, I turned to find him coming towards me, his small body rocking from side to side as he swung his feet forward.</a:t>
            </a:r>
            <a:endParaRPr lang="en-US" altLang="zh-CN" dirty="0"/>
          </a:p>
          <a:p>
            <a:pPr algn="just"/>
            <a:r>
              <a:rPr lang="en-US" altLang="zh-CN" dirty="0" smtClean="0"/>
              <a:t>      David </a:t>
            </a:r>
            <a:r>
              <a:rPr lang="en-US" altLang="zh-CN" dirty="0"/>
              <a:t>had a brain disease which prevented him from walking or running like other children, but at school his classmates thought of him as a regular kid. He always participated to the best of his ability in whatever they were doing. That was why none of the children thought it unusual that David had decided to join the cross-country team. It just took him longer — that’s all. David had not missed a single practice, and although he always finished his run long after the other children, he did always finish. As a special education teacher at the school, I was familiar with the challenges David faced and was proud of his strong determination</a:t>
            </a:r>
            <a:r>
              <a:rPr lang="en-US" altLang="zh-CN" dirty="0" smtClean="0"/>
              <a:t>.</a:t>
            </a:r>
            <a:r>
              <a:rPr lang="zh-CN" altLang="en-US" dirty="0" smtClean="0"/>
              <a:t> </a:t>
            </a:r>
            <a:endParaRPr lang="en-US" altLang="zh-CN" dirty="0" smtClean="0"/>
          </a:p>
          <a:p>
            <a:pPr algn="just"/>
            <a:r>
              <a:rPr lang="en-US" altLang="zh-CN" dirty="0" smtClean="0"/>
              <a:t>Continuation Writing (around 150 words)</a:t>
            </a:r>
            <a:endParaRPr lang="zh-CN" altLang="en-US" dirty="0" smtClean="0"/>
          </a:p>
          <a:p>
            <a:r>
              <a:rPr lang="en-US" altLang="zh-CN" b="1" i="1" dirty="0" smtClean="0"/>
              <a:t>Para1.We sat down next to each other, but David wouldn't look at me.</a:t>
            </a:r>
            <a:br>
              <a:rPr lang="en-US" altLang="zh-CN" b="1" i="1" dirty="0" smtClean="0"/>
            </a:br>
            <a:endParaRPr lang="en-US" altLang="zh-CN" b="1" i="1" dirty="0" smtClean="0"/>
          </a:p>
          <a:p>
            <a:r>
              <a:rPr lang="en-US" altLang="zh-CN" b="1" i="1" dirty="0" smtClean="0"/>
              <a:t>Para2.I </a:t>
            </a:r>
            <a:r>
              <a:rPr lang="en-US" altLang="zh-CN" b="1" i="1" dirty="0"/>
              <a:t>watched as David moved up to the starting line with the other runners</a:t>
            </a:r>
            <a:r>
              <a:rPr lang="en-US" altLang="zh-CN" b="1" i="1" dirty="0" smtClean="0"/>
              <a:t>.</a:t>
            </a:r>
            <a:endParaRPr lang="en-US" altLang="zh-CN" b="1" i="1" dirty="0"/>
          </a:p>
        </p:txBody>
      </p:sp>
      <p:sp>
        <p:nvSpPr>
          <p:cNvPr id="6" name="文本框 5"/>
          <p:cNvSpPr txBox="1"/>
          <p:nvPr/>
        </p:nvSpPr>
        <p:spPr>
          <a:xfrm>
            <a:off x="880110" y="6551295"/>
            <a:ext cx="6356350" cy="306705"/>
          </a:xfrm>
          <a:prstGeom prst="rect">
            <a:avLst/>
          </a:prstGeom>
          <a:noFill/>
        </p:spPr>
        <p:txBody>
          <a:bodyPr wrap="square" rtlCol="0" anchor="t">
            <a:spAutoFit/>
          </a:bodyPr>
          <a:lstStyle/>
          <a:p>
            <a:r>
              <a:rPr lang="zh-CN" altLang="en-US" sz="1400" dirty="0" smtClean="0">
                <a:solidFill>
                  <a:srgbClr val="FFFFFF"/>
                </a:solidFill>
              </a:rPr>
              <a:t>202</a:t>
            </a:r>
            <a:r>
              <a:rPr lang="en-US" altLang="zh-CN" sz="1400" dirty="0" smtClean="0">
                <a:solidFill>
                  <a:srgbClr val="FFFFFF"/>
                </a:solidFill>
              </a:rPr>
              <a:t>2</a:t>
            </a:r>
            <a:r>
              <a:rPr lang="zh-CN" altLang="en-US" sz="1400" dirty="0" smtClean="0">
                <a:solidFill>
                  <a:srgbClr val="FFFFFF"/>
                </a:solidFill>
              </a:rPr>
              <a:t>年</a:t>
            </a:r>
            <a:r>
              <a:rPr lang="zh-CN" altLang="en-US" sz="1400" dirty="0">
                <a:solidFill>
                  <a:srgbClr val="FFFFFF"/>
                </a:solidFill>
              </a:rPr>
              <a:t>6月普通高等学校招生全国统一考试（新高考Ⅰ卷）</a:t>
            </a:r>
            <a:endParaRPr lang="zh-CN" altLang="en-US" sz="1400" dirty="0">
              <a:solidFill>
                <a:srgbClr val="FFFFFF"/>
              </a:solidFill>
            </a:endParaRPr>
          </a:p>
        </p:txBody>
      </p:sp>
      <p:graphicFrame>
        <p:nvGraphicFramePr>
          <p:cNvPr id="7" name="表格 6"/>
          <p:cNvGraphicFramePr/>
          <p:nvPr>
            <p:custDataLst>
              <p:tags r:id="rId2"/>
            </p:custDataLst>
          </p:nvPr>
        </p:nvGraphicFramePr>
        <p:xfrm>
          <a:off x="284195" y="3316637"/>
          <a:ext cx="11699878" cy="1451610"/>
        </p:xfrm>
        <a:graphic>
          <a:graphicData uri="http://schemas.openxmlformats.org/drawingml/2006/table">
            <a:tbl>
              <a:tblPr firstRow="1" bandRow="1">
                <a:tableStyleId>{5C22544A-7EE6-4342-B048-85BDC9FD1C3A}</a:tableStyleId>
              </a:tblPr>
              <a:tblGrid>
                <a:gridCol w="2001203"/>
                <a:gridCol w="1806155"/>
                <a:gridCol w="7892520"/>
              </a:tblGrid>
              <a:tr h="314321">
                <a:tc rowSpan="3">
                  <a:txBody>
                    <a:bodyPr/>
                    <a:lstStyle/>
                    <a:p>
                      <a:pPr>
                        <a:buNone/>
                      </a:pPr>
                      <a:endParaRPr lang="zh-CN" altLang="en-US" dirty="0"/>
                    </a:p>
                  </a:txBody>
                  <a:tcPr/>
                </a:tc>
                <a:tc>
                  <a:txBody>
                    <a:bodyPr/>
                    <a:lstStyle/>
                    <a:p>
                      <a:pPr>
                        <a:buNone/>
                      </a:pPr>
                      <a:r>
                        <a:rPr lang="en-US" altLang="zh-CN" sz="2400" dirty="0" smtClean="0"/>
                        <a:t>When</a:t>
                      </a:r>
                      <a:r>
                        <a:rPr lang="en-US" altLang="zh-CN" sz="2400" baseline="0" dirty="0" smtClean="0"/>
                        <a:t> </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537210">
                <a:tc vMerge="1">
                  <a:tcPr>
                    <a:solidFill>
                      <a:schemeClr val="accent6">
                        <a:lumMod val="20000"/>
                        <a:lumOff val="80000"/>
                      </a:schemeClr>
                    </a:solidFill>
                  </a:tcPr>
                </a:tc>
                <a:tc>
                  <a:txBody>
                    <a:bodyPr/>
                    <a:lstStyle/>
                    <a:p>
                      <a:pPr>
                        <a:buNone/>
                      </a:pPr>
                      <a:r>
                        <a:rPr lang="en-US" altLang="zh-CN" sz="2400" dirty="0" smtClean="0"/>
                        <a:t>Characters</a:t>
                      </a:r>
                      <a:endParaRPr lang="en-US" altLang="zh-CN" sz="2400" b="1" dirty="0"/>
                    </a:p>
                  </a:txBody>
                  <a:tcPr/>
                </a:tc>
                <a:tc>
                  <a:txBody>
                    <a:bodyPr/>
                    <a:lstStyle/>
                    <a:p>
                      <a:pPr>
                        <a:buNone/>
                      </a:pPr>
                      <a:endParaRPr lang="en-US" altLang="zh-CN" sz="2400" b="1" dirty="0"/>
                    </a:p>
                  </a:txBody>
                  <a:tcPr/>
                </a:tc>
              </a:tr>
              <a:tr h="430530">
                <a:tc vMerge="1">
                  <a:tcPr>
                    <a:solidFill>
                      <a:schemeClr val="accent6">
                        <a:lumMod val="20000"/>
                        <a:lumOff val="80000"/>
                      </a:schemeClr>
                    </a:solidFill>
                  </a:tcPr>
                </a:tc>
                <a:tc>
                  <a:txBody>
                    <a:bodyPr/>
                    <a:lstStyle/>
                    <a:p>
                      <a:pPr>
                        <a:buNone/>
                      </a:pPr>
                      <a:r>
                        <a:rPr lang="en-US" altLang="zh-CN" sz="2400" dirty="0" smtClean="0"/>
                        <a:t>Plot</a:t>
                      </a:r>
                      <a:r>
                        <a:rPr lang="en-US" altLang="zh-CN" sz="2400" baseline="0" dirty="0" smtClean="0"/>
                        <a:t> (w</a:t>
                      </a:r>
                      <a:r>
                        <a:rPr lang="en-US" altLang="zh-CN" sz="2400" dirty="0" smtClean="0"/>
                        <a:t>hat)</a:t>
                      </a:r>
                      <a:endParaRPr lang="en-US" altLang="zh-CN" sz="2400" b="1" dirty="0"/>
                    </a:p>
                  </a:txBody>
                  <a:tcPr/>
                </a:tc>
                <a:tc>
                  <a:txBody>
                    <a:bodyPr/>
                    <a:lstStyle/>
                    <a:p>
                      <a:pPr>
                        <a:buNone/>
                      </a:pPr>
                      <a:endParaRPr lang="en-US" altLang="zh-CN" sz="2400" b="1" dirty="0"/>
                    </a:p>
                  </a:txBody>
                  <a:tcPr/>
                </a:tc>
              </a:tr>
            </a:tbl>
          </a:graphicData>
        </a:graphic>
      </p:graphicFrame>
      <p:sp>
        <p:nvSpPr>
          <p:cNvPr id="9" name="矩形 8"/>
          <p:cNvSpPr>
            <a:spLocks noChangeArrowheads="1"/>
          </p:cNvSpPr>
          <p:nvPr/>
        </p:nvSpPr>
        <p:spPr bwMode="auto">
          <a:xfrm>
            <a:off x="442794" y="3796503"/>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10" name="矩形 9"/>
          <p:cNvSpPr/>
          <p:nvPr/>
        </p:nvSpPr>
        <p:spPr>
          <a:xfrm>
            <a:off x="215900" y="5582516"/>
            <a:ext cx="7028533" cy="352188"/>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0" y="108702"/>
            <a:ext cx="2851688" cy="400110"/>
          </a:xfrm>
          <a:prstGeom prst="rect">
            <a:avLst/>
          </a:prstGeom>
          <a:solidFill>
            <a:schemeClr val="accent5">
              <a:lumMod val="60000"/>
              <a:lumOff val="4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Deliberate Practice 1</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 name="文本框 3"/>
          <p:cNvSpPr txBox="1"/>
          <p:nvPr/>
        </p:nvSpPr>
        <p:spPr>
          <a:xfrm>
            <a:off x="2075697" y="576864"/>
            <a:ext cx="7549946" cy="400110"/>
          </a:xfrm>
          <a:prstGeom prst="rect">
            <a:avLst/>
          </a:prstGeom>
          <a:noFill/>
        </p:spPr>
        <p:txBody>
          <a:bodyPr wrap="square" rtlCol="0" anchor="t">
            <a:spAutoFit/>
          </a:bodyPr>
          <a:lstStyle/>
          <a:p>
            <a:r>
              <a:rPr lang="en-US" altLang="zh-CN" sz="2000" b="1" noProof="1">
                <a:solidFill>
                  <a:srgbClr val="002060"/>
                </a:solidFill>
                <a:latin typeface="Arial" panose="020B0604020202020204" pitchFamily="34" charset="0"/>
                <a:cs typeface="Arial" panose="020B0604020202020204" pitchFamily="34" charset="0"/>
                <a:sym typeface="+mn-ea"/>
              </a:rPr>
              <a:t>Cross-</a:t>
            </a:r>
            <a:r>
              <a:rPr lang="zh-CN" altLang="en-US" sz="2000" b="1" noProof="1">
                <a:solidFill>
                  <a:srgbClr val="002060"/>
                </a:solidFill>
                <a:latin typeface="Arial" panose="020B0604020202020204" pitchFamily="34" charset="0"/>
                <a:cs typeface="Arial" panose="020B0604020202020204" pitchFamily="34" charset="0"/>
                <a:sym typeface="+mn-ea"/>
              </a:rPr>
              <a:t> </a:t>
            </a:r>
            <a:r>
              <a:rPr lang="en-US" altLang="zh-CN" sz="2000" b="1" noProof="1">
                <a:solidFill>
                  <a:srgbClr val="002060"/>
                </a:solidFill>
                <a:latin typeface="Arial" panose="020B0604020202020204" pitchFamily="34" charset="0"/>
                <a:cs typeface="Arial" panose="020B0604020202020204" pitchFamily="34" charset="0"/>
                <a:sym typeface="+mn-ea"/>
              </a:rPr>
              <a:t>country race in 2022 Gaokao  </a:t>
            </a:r>
            <a:r>
              <a:rPr lang="en-US" altLang="zh-CN" sz="2000" b="1" noProof="1" smtClean="0">
                <a:solidFill>
                  <a:srgbClr val="002060"/>
                </a:solidFill>
                <a:latin typeface="Arial" panose="020B0604020202020204" pitchFamily="34" charset="0"/>
                <a:cs typeface="Arial" panose="020B0604020202020204" pitchFamily="34" charset="0"/>
                <a:sym typeface="+mn-ea"/>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Micro Writing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2" name="文本框 11"/>
          <p:cNvSpPr txBox="1"/>
          <p:nvPr/>
        </p:nvSpPr>
        <p:spPr>
          <a:xfrm>
            <a:off x="5014385" y="3351837"/>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big cross-country run</a:t>
            </a:r>
            <a:endParaRPr lang="en-US" altLang="zh-CN" sz="2400" b="1" dirty="0">
              <a:solidFill>
                <a:srgbClr val="FFFFFF"/>
              </a:solidFill>
              <a:sym typeface="+mn-ea"/>
            </a:endParaRPr>
          </a:p>
        </p:txBody>
      </p:sp>
      <p:sp>
        <p:nvSpPr>
          <p:cNvPr id="13" name="文本框 12"/>
          <p:cNvSpPr txBox="1"/>
          <p:nvPr/>
        </p:nvSpPr>
        <p:spPr>
          <a:xfrm>
            <a:off x="4958155" y="3879022"/>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David</a:t>
            </a:r>
            <a:r>
              <a:rPr lang="en-US" altLang="zh-CN" sz="2400" b="1" smtClean="0">
                <a:solidFill>
                  <a:schemeClr val="tx1">
                    <a:lumMod val="85000"/>
                    <a:lumOff val="15000"/>
                  </a:schemeClr>
                </a:solidFill>
                <a:sym typeface="+mn-ea"/>
              </a:rPr>
              <a:t>, I, the </a:t>
            </a:r>
            <a:r>
              <a:rPr lang="en-US" altLang="zh-CN" sz="2400" b="1" dirty="0" smtClean="0">
                <a:solidFill>
                  <a:schemeClr val="tx1">
                    <a:lumMod val="85000"/>
                    <a:lumOff val="15000"/>
                  </a:schemeClr>
                </a:solidFill>
                <a:sym typeface="+mn-ea"/>
              </a:rPr>
              <a:t>coach, classmates </a:t>
            </a:r>
            <a:endParaRPr lang="en-US" altLang="zh-CN" sz="2400" b="1" dirty="0">
              <a:solidFill>
                <a:schemeClr val="tx1">
                  <a:lumMod val="85000"/>
                  <a:lumOff val="15000"/>
                </a:schemeClr>
              </a:solidFill>
              <a:sym typeface="+mn-ea"/>
            </a:endParaRPr>
          </a:p>
        </p:txBody>
      </p:sp>
      <p:sp>
        <p:nvSpPr>
          <p:cNvPr id="14" name="文本框 13"/>
          <p:cNvSpPr txBox="1"/>
          <p:nvPr/>
        </p:nvSpPr>
        <p:spPr>
          <a:xfrm>
            <a:off x="4042866" y="4340687"/>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David felt inferior and was reluctant to participate  in the race.</a:t>
            </a:r>
            <a:endParaRPr lang="en-US" altLang="zh-CN" sz="2400" b="1" dirty="0">
              <a:solidFill>
                <a:schemeClr val="tx1">
                  <a:lumMod val="85000"/>
                  <a:lumOff val="15000"/>
                </a:schemeClr>
              </a:solidFill>
              <a:sym typeface="+mn-ea"/>
            </a:endParaRPr>
          </a:p>
        </p:txBody>
      </p:sp>
      <p:sp>
        <p:nvSpPr>
          <p:cNvPr id="15" name="文本框 14"/>
          <p:cNvSpPr txBox="1"/>
          <p:nvPr/>
        </p:nvSpPr>
        <p:spPr>
          <a:xfrm>
            <a:off x="8060027" y="5545450"/>
            <a:ext cx="3948519"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David’s performance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Audience encouragement</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6" name="右箭头 15"/>
          <p:cNvSpPr/>
          <p:nvPr/>
        </p:nvSpPr>
        <p:spPr>
          <a:xfrm>
            <a:off x="7634851" y="5952580"/>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7" name="矩形 16"/>
          <p:cNvSpPr/>
          <p:nvPr/>
        </p:nvSpPr>
        <p:spPr>
          <a:xfrm>
            <a:off x="215900" y="6073572"/>
            <a:ext cx="7539268"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AutoShape 12"/>
          <p:cNvSpPr>
            <a:spLocks noChangeArrowheads="1"/>
          </p:cNvSpPr>
          <p:nvPr/>
        </p:nvSpPr>
        <p:spPr bwMode="auto">
          <a:xfrm rot="13290503">
            <a:off x="2857138" y="4578801"/>
            <a:ext cx="746674" cy="936603"/>
          </a:xfrm>
          <a:prstGeom prst="curvedLeftArrow">
            <a:avLst>
              <a:gd name="adj1" fmla="val 6092"/>
              <a:gd name="adj2" fmla="val 67834"/>
              <a:gd name="adj3" fmla="val 33333"/>
            </a:avLst>
          </a:prstGeom>
          <a:solidFill>
            <a:srgbClr val="002060"/>
          </a:solidFill>
          <a:ln w="9525">
            <a:solidFill>
              <a:srgbClr val="00206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3722193" y="4545431"/>
            <a:ext cx="4221754"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C00000"/>
                </a:solidFill>
                <a:latin typeface="Calibri" panose="020F0502020204030204" charset="0"/>
                <a:ea typeface="Calibri" panose="020F0502020204030204" charset="0"/>
                <a:cs typeface="Calibri" panose="020F0502020204030204" charset="0"/>
              </a:rPr>
              <a:t>m</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y encouragement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David’s change  in his mind</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1"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1"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2" grpId="0"/>
      <p:bldP spid="12" grpId="1"/>
      <p:bldP spid="13" grpId="0"/>
      <p:bldP spid="13" grpId="1"/>
      <p:bldP spid="14" grpId="0"/>
      <p:bldP spid="14" grpId="1"/>
      <p:bldP spid="15" grpId="0" animBg="1"/>
      <p:bldP spid="16" grpId="0" animBg="1"/>
      <p:bldP spid="17" grpId="0" animBg="1"/>
      <p:bldP spid="17" grpId="1"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5738" y="-171450"/>
            <a:ext cx="12487276" cy="7154404"/>
          </a:xfrm>
          <a:prstGeom prst="rect">
            <a:avLst/>
          </a:prstGeom>
          <a:ln>
            <a:noFill/>
          </a:ln>
          <a:effectLst>
            <a:softEdge rad="112500"/>
          </a:effectLst>
        </p:spPr>
      </p:pic>
      <p:sp>
        <p:nvSpPr>
          <p:cNvPr id="5" name="副标题 4"/>
          <p:cNvSpPr>
            <a:spLocks noGrp="1"/>
          </p:cNvSpPr>
          <p:nvPr>
            <p:ph type="subTitle" idx="1"/>
          </p:nvPr>
        </p:nvSpPr>
        <p:spPr>
          <a:xfrm>
            <a:off x="8421319" y="4324248"/>
            <a:ext cx="3530943" cy="734866"/>
          </a:xfrm>
          <a:solidFill>
            <a:schemeClr val="accent1">
              <a:lumMod val="20000"/>
              <a:lumOff val="80000"/>
              <a:alpha val="50000"/>
            </a:schemeClr>
          </a:solidFill>
        </p:spPr>
        <p:txBody>
          <a:bodyPr>
            <a:noAutofit/>
          </a:bodyPr>
          <a:lstStyle/>
          <a:p>
            <a:r>
              <a:rPr lang="en-US" altLang="zh-CN" sz="4300" b="1" dirty="0" smtClean="0">
                <a:solidFill>
                  <a:schemeClr val="accent5">
                    <a:lumMod val="50000"/>
                  </a:schemeClr>
                </a:solidFill>
                <a:latin typeface="Abadi MT Condensed Extra Bold" charset="0"/>
                <a:ea typeface="Abadi MT Condensed Extra Bold" charset="0"/>
                <a:cs typeface="Abadi MT Condensed Extra Bold" charset="0"/>
              </a:rPr>
              <a:t>YU JIA PAN</a:t>
            </a:r>
            <a:endParaRPr lang="en-US" altLang="zh-CN" sz="4300" b="1" dirty="0">
              <a:solidFill>
                <a:schemeClr val="accent5">
                  <a:lumMod val="50000"/>
                </a:schemeClr>
              </a:solidFill>
              <a:latin typeface="Abadi MT Condensed Extra Bold" charset="0"/>
              <a:ea typeface="Abadi MT Condensed Extra Bold" charset="0"/>
              <a:cs typeface="Abadi MT Condensed Extra Bold" charset="0"/>
            </a:endParaRPr>
          </a:p>
        </p:txBody>
      </p:sp>
      <p:sp>
        <p:nvSpPr>
          <p:cNvPr id="6" name="矩形 7"/>
          <p:cNvSpPr/>
          <p:nvPr/>
        </p:nvSpPr>
        <p:spPr>
          <a:xfrm>
            <a:off x="76809" y="1297225"/>
            <a:ext cx="11962181" cy="2206365"/>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545147" y="2032732"/>
            <a:ext cx="11025504" cy="1254125"/>
          </a:xfrm>
          <a:noFill/>
        </p:spPr>
        <p:txBody>
          <a:bodyPr>
            <a:normAutofit fontScale="90000"/>
          </a:bodyPr>
          <a:lstStyle/>
          <a:p>
            <a:pPr algn="l"/>
            <a:r>
              <a:rPr lang="en-US" altLang="zh-CN" sz="4400" b="1" i="1" dirty="0" smtClean="0">
                <a:latin typeface="Calibri" panose="020F0502020204030204" charset="0"/>
                <a:ea typeface="Calibri" panose="020F0502020204030204" charset="0"/>
                <a:cs typeface="Calibri" panose="020F0502020204030204" charset="0"/>
              </a:rPr>
              <a:t>The </a:t>
            </a:r>
            <a:r>
              <a:rPr lang="en-US" altLang="zh-CN" sz="4400" b="1" i="1" dirty="0">
                <a:latin typeface="Calibri" panose="020F0502020204030204" charset="0"/>
                <a:ea typeface="Calibri" panose="020F0502020204030204" charset="0"/>
                <a:cs typeface="Calibri" panose="020F0502020204030204" charset="0"/>
              </a:rPr>
              <a:t>Practical Application of Good English Textbook in Continuation </a:t>
            </a:r>
            <a:r>
              <a:rPr lang="en-US" altLang="zh-CN" sz="4400" b="1" i="1" dirty="0" smtClean="0">
                <a:latin typeface="Calibri" panose="020F0502020204030204" charset="0"/>
                <a:ea typeface="Calibri" panose="020F0502020204030204" charset="0"/>
                <a:cs typeface="Calibri" panose="020F0502020204030204" charset="0"/>
              </a:rPr>
              <a:t>Writing</a:t>
            </a:r>
            <a:br>
              <a:rPr lang="en-US" altLang="zh-CN" sz="4400" b="1" i="1" dirty="0" smtClean="0">
                <a:latin typeface="Calibri" panose="020F0502020204030204" charset="0"/>
                <a:ea typeface="Calibri" panose="020F0502020204030204" charset="0"/>
                <a:cs typeface="Calibri" panose="020F0502020204030204" charset="0"/>
              </a:rPr>
            </a:br>
            <a:r>
              <a:rPr lang="en-US" altLang="zh-CN" sz="4400" b="1" i="1" dirty="0">
                <a:latin typeface="Calibri" panose="020F0502020204030204" charset="0"/>
                <a:ea typeface="Calibri" panose="020F0502020204030204" charset="0"/>
                <a:cs typeface="Calibri" panose="020F0502020204030204" charset="0"/>
              </a:rPr>
              <a:t> </a:t>
            </a:r>
            <a:r>
              <a:rPr lang="en-US" altLang="zh-CN" sz="4400" b="1" i="1" dirty="0" smtClean="0">
                <a:latin typeface="Calibri" panose="020F0502020204030204" charset="0"/>
                <a:ea typeface="Calibri" panose="020F0502020204030204" charset="0"/>
                <a:cs typeface="Calibri" panose="020F0502020204030204" charset="0"/>
              </a:rPr>
              <a:t>                     </a:t>
            </a:r>
            <a:r>
              <a:rPr lang="en-US" altLang="zh-CN" sz="4000" b="1" i="1" dirty="0" smtClean="0">
                <a:latin typeface="Calibri" panose="020F0502020204030204" charset="0"/>
                <a:ea typeface="Calibri" panose="020F0502020204030204" charset="0"/>
                <a:cs typeface="Calibri" panose="020F0502020204030204" charset="0"/>
              </a:rPr>
              <a:t>——</a:t>
            </a:r>
            <a:r>
              <a:rPr lang="en-US" altLang="zh-CN" sz="4000" b="1" i="1" dirty="0">
                <a:latin typeface="Calibri" panose="020F0502020204030204" charset="0"/>
                <a:ea typeface="Calibri" panose="020F0502020204030204" charset="0"/>
                <a:cs typeface="Calibri" panose="020F0502020204030204" charset="0"/>
              </a:rPr>
              <a:t>Take</a:t>
            </a:r>
            <a:r>
              <a:rPr lang="zh-CN" altLang="en-US" sz="4000" b="1" i="1" dirty="0">
                <a:latin typeface="Calibri" panose="020F0502020204030204" charset="0"/>
                <a:ea typeface="Calibri" panose="020F0502020204030204" charset="0"/>
                <a:cs typeface="Calibri" panose="020F0502020204030204" charset="0"/>
              </a:rPr>
              <a:t>  </a:t>
            </a:r>
            <a:r>
              <a:rPr lang="en-US" altLang="zh-CN" sz="4000" b="1" i="1" dirty="0">
                <a:latin typeface="Calibri" panose="020F0502020204030204" charset="0"/>
                <a:ea typeface="Calibri" panose="020F0502020204030204" charset="0"/>
                <a:cs typeface="Calibri" panose="020F0502020204030204" charset="0"/>
              </a:rPr>
              <a:t>the Ultimate Trainer for example </a:t>
            </a:r>
            <a:r>
              <a:rPr lang="zh-CN" altLang="zh-CN" sz="4000" b="1" i="1" dirty="0">
                <a:latin typeface="Calibri" panose="020F0502020204030204" charset="0"/>
                <a:ea typeface="Calibri" panose="020F0502020204030204" charset="0"/>
                <a:cs typeface="Calibri" panose="020F0502020204030204" charset="0"/>
              </a:rPr>
              <a:t> </a:t>
            </a:r>
            <a:endParaRPr lang="en-US" altLang="zh-CN" sz="4000" b="1" i="1" dirty="0">
              <a:latin typeface="Calibri" panose="020F0502020204030204" charset="0"/>
              <a:ea typeface="Calibri" panose="020F0502020204030204" charset="0"/>
              <a:cs typeface="Calibri" panose="020F05020202040302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chemeClr val="tx1">
                  <a:lumMod val="85000"/>
                  <a:lumOff val="15000"/>
                </a:scheme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2789695" cy="400110"/>
          </a:xfrm>
          <a:prstGeom prst="rect">
            <a:avLst/>
          </a:prstGeom>
          <a:solidFill>
            <a:schemeClr val="accent5">
              <a:lumMod val="60000"/>
              <a:lumOff val="4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Deliberate Practice 1</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573652" y="814339"/>
            <a:ext cx="11127568" cy="6047809"/>
          </a:xfrm>
          <a:prstGeom prst="rect">
            <a:avLst/>
          </a:prstGeom>
          <a:noFill/>
        </p:spPr>
        <p:txBody>
          <a:bodyPr wrap="square" rtlCol="0">
            <a:spAutoFit/>
          </a:bodyPr>
          <a:lstStyle/>
          <a:p>
            <a:pPr>
              <a:lnSpc>
                <a:spcPct val="150000"/>
              </a:lnSpc>
            </a:pPr>
            <a:r>
              <a:rPr lang="en-US" altLang="zh-CN" b="1" i="1" dirty="0" smtClean="0"/>
              <a:t> </a:t>
            </a:r>
            <a:r>
              <a:rPr lang="en-US" altLang="zh-CN" sz="2400" b="1" i="1" dirty="0"/>
              <a:t>Para2.I watched as David moved up to the starting line with the </a:t>
            </a:r>
            <a:r>
              <a:rPr lang="en-US" altLang="zh-CN" sz="2400" b="1" i="1" dirty="0" smtClean="0"/>
              <a:t>other runners</a:t>
            </a:r>
            <a:r>
              <a:rPr lang="en-US" altLang="zh-CN" b="1" i="1" dirty="0" smtClean="0"/>
              <a:t>.</a:t>
            </a:r>
            <a:endParaRPr lang="en-US" altLang="zh-CN" b="1" i="1" dirty="0" smtClean="0"/>
          </a:p>
          <a:p>
            <a:pPr>
              <a:lnSpc>
                <a:spcPct val="150000"/>
              </a:lnSpc>
            </a:pPr>
            <a:r>
              <a:rPr kumimoji="1" lang="en-US" altLang="zh-CN"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1" lang="zh-CN" altLang="en-US" dirty="0"/>
          </a:p>
          <a:p>
            <a:pPr>
              <a:lnSpc>
                <a:spcPct val="150000"/>
              </a:lnSpc>
            </a:pPr>
            <a:endParaRPr kumimoji="1" lang="zh-CN" alt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5831" y="528002"/>
            <a:ext cx="12192000" cy="6186309"/>
          </a:xfrm>
          <a:prstGeom prst="rect">
            <a:avLst/>
          </a:prstGeom>
          <a:solidFill>
            <a:schemeClr val="bg1"/>
          </a:solidFill>
        </p:spPr>
        <p:txBody>
          <a:bodyPr wrap="square" rtlCol="0" anchor="t">
            <a:spAutoFit/>
          </a:bodyPr>
          <a:lstStyle/>
          <a:p>
            <a:pPr algn="just"/>
            <a:r>
              <a:rPr lang="en-US" altLang="zh-CN" dirty="0">
                <a:solidFill>
                  <a:srgbClr val="000000"/>
                </a:solidFill>
              </a:rPr>
              <a:t> </a:t>
            </a:r>
            <a:r>
              <a:rPr lang="en-US" altLang="zh-CN" dirty="0" smtClean="0">
                <a:solidFill>
                  <a:srgbClr val="000000"/>
                </a:solidFill>
              </a:rPr>
              <a:t>  </a:t>
            </a:r>
            <a:r>
              <a:rPr lang="en-US" altLang="zh-CN" dirty="0" smtClean="0"/>
              <a:t>“</a:t>
            </a:r>
            <a:r>
              <a:rPr lang="en-US" altLang="zh-CN" dirty="0"/>
              <a:t>Number 7,  </a:t>
            </a:r>
            <a:r>
              <a:rPr lang="en-US" altLang="zh-CN" dirty="0" err="1"/>
              <a:t>Jobie</a:t>
            </a:r>
            <a:r>
              <a:rPr lang="en-US" altLang="zh-CN" dirty="0"/>
              <a:t> </a:t>
            </a:r>
            <a:r>
              <a:rPr lang="en-US" altLang="zh-CN" dirty="0" err="1" smtClean="0"/>
              <a:t>Nymble</a:t>
            </a:r>
            <a:r>
              <a:rPr lang="en-US" altLang="zh-CN" dirty="0"/>
              <a:t>, takes the lead,” cried the  announcer. “Just one more hurdle   </a:t>
            </a:r>
            <a:r>
              <a:rPr lang="en-US" altLang="zh-CN" dirty="0" smtClean="0"/>
              <a:t>(</a:t>
            </a:r>
            <a:r>
              <a:rPr lang="zh-CN" altLang="zh-CN" dirty="0"/>
              <a:t>跨栏</a:t>
            </a:r>
            <a:r>
              <a:rPr lang="en-US" altLang="zh-CN" dirty="0"/>
              <a:t>) and—” Cheers erupted. </a:t>
            </a:r>
            <a:r>
              <a:rPr lang="en-US" altLang="zh-CN" dirty="0" smtClean="0"/>
              <a:t>  “</a:t>
            </a:r>
            <a:r>
              <a:rPr lang="en-US" altLang="zh-CN" dirty="0" err="1"/>
              <a:t>Jobie</a:t>
            </a:r>
            <a:r>
              <a:rPr lang="en-US" altLang="zh-CN" dirty="0"/>
              <a:t> </a:t>
            </a:r>
            <a:r>
              <a:rPr lang="en-US" altLang="zh-CN" dirty="0" err="1" smtClean="0"/>
              <a:t>Nymble</a:t>
            </a:r>
            <a:r>
              <a:rPr lang="en-US" altLang="zh-CN" dirty="0" smtClean="0"/>
              <a:t> </a:t>
            </a:r>
            <a:r>
              <a:rPr lang="en-US" altLang="zh-CN" dirty="0"/>
              <a:t>from Riverside Middle School  takes  first place in the girls’ 100-meter hurdles</a:t>
            </a:r>
            <a:r>
              <a:rPr lang="en-US" altLang="zh-CN" dirty="0" smtClean="0"/>
              <a:t>!” The </a:t>
            </a:r>
            <a:r>
              <a:rPr lang="en-US" altLang="zh-CN" dirty="0"/>
              <a:t>crowd went wild as </a:t>
            </a:r>
            <a:r>
              <a:rPr lang="en-US" altLang="zh-CN" dirty="0" err="1"/>
              <a:t>Jobie’s</a:t>
            </a:r>
            <a:r>
              <a:rPr lang="en-US" altLang="zh-CN" dirty="0"/>
              <a:t> teammates screamed and yelled.</a:t>
            </a:r>
            <a:endParaRPr lang="zh-CN" altLang="zh-CN" dirty="0"/>
          </a:p>
          <a:p>
            <a:r>
              <a:rPr lang="en-US" altLang="zh-CN" dirty="0" smtClean="0"/>
              <a:t>    Determined </a:t>
            </a:r>
            <a:r>
              <a:rPr lang="en-US" altLang="zh-CN" dirty="0"/>
              <a:t>to go all the way to County Championships, </a:t>
            </a:r>
            <a:r>
              <a:rPr lang="en-US" altLang="zh-CN" dirty="0" err="1"/>
              <a:t>Jobie</a:t>
            </a:r>
            <a:r>
              <a:rPr lang="en-US" altLang="zh-CN" dirty="0"/>
              <a:t> patted her worn  neon-green track spikes (</a:t>
            </a:r>
            <a:r>
              <a:rPr lang="zh-CN" altLang="zh-CN" dirty="0"/>
              <a:t>钉鞋</a:t>
            </a:r>
            <a:r>
              <a:rPr lang="en-US" altLang="zh-CN" dirty="0"/>
              <a:t>). They were bursting at the seams (</a:t>
            </a:r>
            <a:r>
              <a:rPr lang="zh-CN" altLang="zh-CN" dirty="0"/>
              <a:t>接缝处</a:t>
            </a:r>
            <a:r>
              <a:rPr lang="en-US" altLang="zh-CN" dirty="0"/>
              <a:t>), but she didn’t care. They were her lucky shoes and she loved them. “Next Saturday, we’re taking home the gold,” </a:t>
            </a:r>
            <a:r>
              <a:rPr lang="en-US" altLang="zh-CN" dirty="0" err="1"/>
              <a:t>Jobie</a:t>
            </a:r>
            <a:r>
              <a:rPr lang="en-US" altLang="zh-CN" dirty="0"/>
              <a:t> whispered to her spikes, excitedly retying </a:t>
            </a:r>
            <a:r>
              <a:rPr lang="en-US" altLang="zh-CN" dirty="0" err="1"/>
              <a:t>them</a:t>
            </a:r>
            <a:r>
              <a:rPr lang="en-US" altLang="zh-CN" dirty="0" err="1" smtClean="0"/>
              <a:t>.“</a:t>
            </a:r>
            <a:r>
              <a:rPr lang="en-US" altLang="zh-CN" dirty="0" err="1"/>
              <a:t>Don’t</a:t>
            </a:r>
            <a:r>
              <a:rPr lang="en-US" altLang="zh-CN" dirty="0"/>
              <a:t> forget, guys,” said one of her teammates cheerfully. “My birthday party is next Friday at Hidden </a:t>
            </a:r>
            <a:r>
              <a:rPr lang="en-US" altLang="zh-CN" dirty="0" err="1"/>
              <a:t>Park</a:t>
            </a:r>
            <a:r>
              <a:rPr lang="en-US" altLang="zh-CN" dirty="0" err="1" smtClean="0"/>
              <a:t>.”“</a:t>
            </a:r>
            <a:r>
              <a:rPr lang="en-US" altLang="zh-CN" dirty="0" err="1"/>
              <a:t>Beep</a:t>
            </a:r>
            <a:r>
              <a:rPr lang="en-US" altLang="zh-CN" dirty="0"/>
              <a:t>. Party recorded in calendar,” joked </a:t>
            </a:r>
            <a:r>
              <a:rPr lang="en-US" altLang="zh-CN" dirty="0" err="1"/>
              <a:t>Jobie</a:t>
            </a:r>
            <a:r>
              <a:rPr lang="en-US" altLang="zh-CN" dirty="0"/>
              <a:t> in her best robot voice.</a:t>
            </a:r>
            <a:endParaRPr lang="zh-CN" altLang="zh-CN" dirty="0"/>
          </a:p>
          <a:p>
            <a:r>
              <a:rPr lang="en-US" altLang="zh-CN" dirty="0" smtClean="0"/>
              <a:t>     </a:t>
            </a:r>
            <a:r>
              <a:rPr lang="en-US" altLang="zh-CN" dirty="0" err="1" smtClean="0"/>
              <a:t>Jobie</a:t>
            </a:r>
            <a:r>
              <a:rPr lang="en-US" altLang="zh-CN" dirty="0" smtClean="0"/>
              <a:t> </a:t>
            </a:r>
            <a:r>
              <a:rPr lang="en-US" altLang="zh-CN" dirty="0"/>
              <a:t>brimmed with excitement all week long. At track practice, she leaped over those hurdles faster than she’d ever leaped before.</a:t>
            </a:r>
            <a:endParaRPr lang="zh-CN" altLang="zh-CN" dirty="0"/>
          </a:p>
          <a:p>
            <a:r>
              <a:rPr lang="en-US" altLang="zh-CN" dirty="0" smtClean="0"/>
              <a:t>    The </a:t>
            </a:r>
            <a:r>
              <a:rPr lang="en-US" altLang="zh-CN" dirty="0"/>
              <a:t>day of Marisol’s party, </a:t>
            </a:r>
            <a:r>
              <a:rPr lang="en-US" altLang="zh-CN" dirty="0" err="1"/>
              <a:t>Jobie</a:t>
            </a:r>
            <a:r>
              <a:rPr lang="en-US" altLang="zh-CN" dirty="0"/>
              <a:t> put on her favorite outfit: her fancy blue shorts, an old track T-shirt from her dad, and her lucky spikes.</a:t>
            </a:r>
            <a:endParaRPr lang="zh-CN" altLang="zh-CN" dirty="0"/>
          </a:p>
          <a:p>
            <a:r>
              <a:rPr lang="en-US" altLang="zh-CN" dirty="0" smtClean="0"/>
              <a:t>      The </a:t>
            </a:r>
            <a:r>
              <a:rPr lang="en-US" altLang="zh-CN" dirty="0"/>
              <a:t>party was in full swing when </a:t>
            </a:r>
            <a:r>
              <a:rPr lang="en-US" altLang="zh-CN" dirty="0" err="1"/>
              <a:t>Jobie</a:t>
            </a:r>
            <a:r>
              <a:rPr lang="en-US" altLang="zh-CN" dirty="0"/>
              <a:t> arrived at Hidden Park. Music and the smell of grilled food filled the air. Two of </a:t>
            </a:r>
            <a:r>
              <a:rPr lang="en-US" altLang="zh-CN" dirty="0" err="1"/>
              <a:t>Jobie’s</a:t>
            </a:r>
            <a:r>
              <a:rPr lang="en-US" altLang="zh-CN" dirty="0"/>
              <a:t> teammates rushed toward her, breathless and barefoot, asking her to try the slide. </a:t>
            </a:r>
            <a:r>
              <a:rPr lang="en-US" altLang="zh-CN" dirty="0" err="1"/>
              <a:t>Jobie’s</a:t>
            </a:r>
            <a:r>
              <a:rPr lang="en-US" altLang="zh-CN" dirty="0"/>
              <a:t> eyes darted toward the party area. Suddenly, she saw it. The BIGGEST inflatable (</a:t>
            </a:r>
            <a:r>
              <a:rPr lang="zh-CN" altLang="zh-CN" dirty="0"/>
              <a:t>充气的</a:t>
            </a:r>
            <a:r>
              <a:rPr lang="en-US" altLang="zh-CN" dirty="0"/>
              <a:t>) slide she had ever seen was on the far side of the park. Smiling kids zoomed down the slide at unspeakable speeds.</a:t>
            </a:r>
            <a:endParaRPr lang="zh-CN" altLang="zh-CN" dirty="0"/>
          </a:p>
          <a:p>
            <a:r>
              <a:rPr lang="en-US" altLang="zh-CN" dirty="0" smtClean="0"/>
              <a:t>      Without </a:t>
            </a:r>
            <a:r>
              <a:rPr lang="en-US" altLang="zh-CN" dirty="0"/>
              <a:t>thinking twice, </a:t>
            </a:r>
            <a:r>
              <a:rPr lang="en-US" altLang="zh-CN" dirty="0" err="1"/>
              <a:t>Jobie</a:t>
            </a:r>
            <a:r>
              <a:rPr lang="en-US" altLang="zh-CN" dirty="0"/>
              <a:t> took off her spikes and rushed toward the slide. Its ladder stretched to the sky like Jack’s magical beanstalk, but she reached the top in no time. She sat down, slipped to the edge, and closed her eyes as she let go. </a:t>
            </a:r>
            <a:r>
              <a:rPr lang="en-US" altLang="zh-CN" dirty="0" err="1"/>
              <a:t>Jobie</a:t>
            </a:r>
            <a:r>
              <a:rPr lang="en-US" altLang="zh-CN" dirty="0"/>
              <a:t> couldn’t get enough, conquering the slide over and over again. When it was finally time to go  home,  she  reluctantly made her way back to the track where she’d left her shoes</a:t>
            </a:r>
            <a:r>
              <a:rPr lang="en-US" altLang="zh-CN" dirty="0" smtClean="0"/>
              <a:t>.</a:t>
            </a:r>
            <a:endParaRPr lang="en-US" altLang="zh-CN" dirty="0" smtClean="0"/>
          </a:p>
          <a:p>
            <a:r>
              <a:rPr lang="en-US" altLang="zh-CN" b="1" i="1" dirty="0" smtClean="0">
                <a:solidFill>
                  <a:srgbClr val="000000"/>
                </a:solidFill>
              </a:rPr>
              <a:t>Para 1. </a:t>
            </a:r>
            <a:r>
              <a:rPr lang="en-US" altLang="zh-CN" b="1" i="1" dirty="0">
                <a:solidFill>
                  <a:srgbClr val="000000"/>
                </a:solidFill>
              </a:rPr>
              <a:t>As she eyed the area from a distance, panic set </a:t>
            </a:r>
            <a:r>
              <a:rPr lang="en-US" altLang="zh-CN" b="1" i="1" dirty="0" smtClean="0">
                <a:solidFill>
                  <a:srgbClr val="000000"/>
                </a:solidFill>
              </a:rPr>
              <a:t>in.</a:t>
            </a:r>
            <a:br>
              <a:rPr lang="en-US" altLang="zh-CN" b="1" i="1" dirty="0">
                <a:solidFill>
                  <a:srgbClr val="000000"/>
                </a:solidFill>
              </a:rPr>
            </a:br>
            <a:endParaRPr lang="en-US" altLang="zh-CN" b="1" i="1" dirty="0">
              <a:solidFill>
                <a:srgbClr val="000000"/>
              </a:solidFill>
            </a:endParaRPr>
          </a:p>
          <a:p>
            <a:r>
              <a:rPr lang="en-US" altLang="zh-CN" b="1" i="1" dirty="0" smtClean="0"/>
              <a:t>Para2. </a:t>
            </a:r>
            <a:r>
              <a:rPr lang="en-US" altLang="zh-CN" b="1" i="1" dirty="0"/>
              <a:t>The next day, without her lucky spikes, </a:t>
            </a:r>
            <a:r>
              <a:rPr lang="en-US" altLang="zh-CN" b="1" i="1" dirty="0" err="1"/>
              <a:t>Jobie</a:t>
            </a:r>
            <a:r>
              <a:rPr lang="en-US" altLang="zh-CN" b="1" i="1" dirty="0"/>
              <a:t> was among the best track teams gathering for the </a:t>
            </a:r>
            <a:r>
              <a:rPr lang="en-US" altLang="zh-CN" b="1" i="1" dirty="0" smtClean="0"/>
              <a:t>championships</a:t>
            </a:r>
            <a:r>
              <a:rPr lang="en-US" altLang="zh-CN" b="1" i="1" dirty="0" smtClean="0">
                <a:solidFill>
                  <a:srgbClr val="000000"/>
                </a:solidFill>
              </a:rPr>
              <a:t>.</a:t>
            </a:r>
            <a:endParaRPr lang="en-US" altLang="zh-CN" b="1" i="1" dirty="0">
              <a:solidFill>
                <a:srgbClr val="000000"/>
              </a:solidFill>
            </a:endParaRPr>
          </a:p>
        </p:txBody>
      </p:sp>
      <p:graphicFrame>
        <p:nvGraphicFramePr>
          <p:cNvPr id="7" name="表格 6"/>
          <p:cNvGraphicFramePr/>
          <p:nvPr>
            <p:custDataLst>
              <p:tags r:id="rId2"/>
            </p:custDataLst>
          </p:nvPr>
        </p:nvGraphicFramePr>
        <p:xfrm>
          <a:off x="350800" y="2285189"/>
          <a:ext cx="11892862" cy="1970474"/>
        </p:xfrm>
        <a:graphic>
          <a:graphicData uri="http://schemas.openxmlformats.org/drawingml/2006/table">
            <a:tbl>
              <a:tblPr firstRow="1" bandRow="1">
                <a:tableStyleId>{5C22544A-7EE6-4342-B048-85BDC9FD1C3A}</a:tableStyleId>
              </a:tblPr>
              <a:tblGrid>
                <a:gridCol w="1854878"/>
                <a:gridCol w="1673817"/>
                <a:gridCol w="8364167"/>
              </a:tblGrid>
              <a:tr h="573757">
                <a:tc rowSpan="3">
                  <a:txBody>
                    <a:bodyPr/>
                    <a:lstStyle/>
                    <a:p>
                      <a:pPr>
                        <a:buNone/>
                      </a:pPr>
                      <a:endParaRPr lang="zh-CN" altLang="en-US" dirty="0"/>
                    </a:p>
                  </a:txBody>
                  <a:tcPr/>
                </a:tc>
                <a:tc>
                  <a:txBody>
                    <a:bodyPr/>
                    <a:lstStyle/>
                    <a:p>
                      <a:pPr>
                        <a:buNone/>
                      </a:pPr>
                      <a:r>
                        <a:rPr lang="en-US" altLang="zh-CN" sz="2400" dirty="0" smtClean="0"/>
                        <a:t>Where</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573757">
                <a:tc vMerge="1">
                  <a:tcPr>
                    <a:solidFill>
                      <a:schemeClr val="accent6">
                        <a:lumMod val="20000"/>
                        <a:lumOff val="80000"/>
                      </a:schemeClr>
                    </a:solidFill>
                  </a:tcPr>
                </a:tc>
                <a:tc>
                  <a:txBody>
                    <a:bodyPr/>
                    <a:lstStyle/>
                    <a:p>
                      <a:pPr>
                        <a:buNone/>
                      </a:pPr>
                      <a:r>
                        <a:rPr lang="en-US" altLang="zh-CN" sz="2400" dirty="0" smtClean="0"/>
                        <a:t>Characters</a:t>
                      </a:r>
                      <a:r>
                        <a:rPr lang="en-US" altLang="zh-CN" sz="2400" baseline="0" dirty="0" smtClean="0"/>
                        <a:t> </a:t>
                      </a:r>
                      <a:endParaRPr lang="en-US" altLang="zh-CN" sz="2400" b="1" dirty="0"/>
                    </a:p>
                  </a:txBody>
                  <a:tcPr/>
                </a:tc>
                <a:tc>
                  <a:txBody>
                    <a:bodyPr/>
                    <a:lstStyle/>
                    <a:p>
                      <a:pPr>
                        <a:buNone/>
                      </a:pPr>
                      <a:endParaRPr lang="en-US" altLang="zh-CN" sz="2400" b="1" dirty="0"/>
                    </a:p>
                  </a:txBody>
                  <a:tcPr/>
                </a:tc>
              </a:tr>
              <a:tr h="573757">
                <a:tc vMerge="1">
                  <a:tcPr>
                    <a:solidFill>
                      <a:schemeClr val="accent6">
                        <a:lumMod val="20000"/>
                        <a:lumOff val="80000"/>
                      </a:schemeClr>
                    </a:solidFill>
                  </a:tcPr>
                </a:tc>
                <a:tc>
                  <a:txBody>
                    <a:bodyPr/>
                    <a:lstStyle/>
                    <a:p>
                      <a:pPr>
                        <a:buNone/>
                      </a:pPr>
                      <a:r>
                        <a:rPr lang="en-US" altLang="zh-CN" sz="2400" dirty="0" smtClean="0"/>
                        <a:t>Plot</a:t>
                      </a:r>
                      <a:r>
                        <a:rPr lang="en-US" altLang="zh-CN" sz="2400" baseline="0" dirty="0" smtClean="0"/>
                        <a:t> (w</a:t>
                      </a:r>
                      <a:r>
                        <a:rPr lang="en-US" altLang="zh-CN" sz="2400" dirty="0" smtClean="0"/>
                        <a:t>hat)</a:t>
                      </a:r>
                      <a:endParaRPr lang="en-US" altLang="zh-CN" sz="2400" b="1" dirty="0"/>
                    </a:p>
                  </a:txBody>
                  <a:tcPr/>
                </a:tc>
                <a:tc>
                  <a:txBody>
                    <a:bodyPr/>
                    <a:lstStyle/>
                    <a:p>
                      <a:pPr>
                        <a:buNone/>
                      </a:pPr>
                      <a:endParaRPr lang="en-US" altLang="zh-CN" sz="2400" b="1" dirty="0" smtClean="0"/>
                    </a:p>
                    <a:p>
                      <a:pPr>
                        <a:buNone/>
                      </a:pPr>
                      <a:endParaRPr lang="en-US" altLang="zh-CN" sz="2400" b="1" dirty="0"/>
                    </a:p>
                  </a:txBody>
                  <a:tcPr/>
                </a:tc>
              </a:tr>
            </a:tbl>
          </a:graphicData>
        </a:graphic>
      </p:graphicFrame>
      <p:sp>
        <p:nvSpPr>
          <p:cNvPr id="10" name="文本框 9"/>
          <p:cNvSpPr txBox="1"/>
          <p:nvPr/>
        </p:nvSpPr>
        <p:spPr>
          <a:xfrm>
            <a:off x="0" y="127892"/>
            <a:ext cx="2789695"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8" name="文本框 7"/>
          <p:cNvSpPr txBox="1"/>
          <p:nvPr/>
        </p:nvSpPr>
        <p:spPr>
          <a:xfrm>
            <a:off x="4161899" y="244844"/>
            <a:ext cx="7549946" cy="400110"/>
          </a:xfrm>
          <a:prstGeom prst="rect">
            <a:avLst/>
          </a:prstGeom>
          <a:noFill/>
        </p:spPr>
        <p:txBody>
          <a:bodyPr wrap="square" rtlCol="0" anchor="t">
            <a:spAutoFit/>
          </a:bodyPr>
          <a:lstStyle/>
          <a:p>
            <a:r>
              <a:rPr lang="en-US" altLang="zh-CN" sz="2000" b="1" noProof="1" smtClean="0">
                <a:solidFill>
                  <a:srgbClr val="002060"/>
                </a:solidFill>
                <a:latin typeface="Arial" panose="020B0604020202020204" pitchFamily="34" charset="0"/>
                <a:cs typeface="Arial" panose="020B0604020202020204" pitchFamily="34" charset="0"/>
                <a:sym typeface="+mn-ea"/>
              </a:rPr>
              <a:t>Hurdle race </a:t>
            </a:r>
            <a:r>
              <a:rPr lang="en-US" altLang="zh-CN" sz="2000" b="1" noProof="1">
                <a:solidFill>
                  <a:srgbClr val="002060"/>
                </a:solidFill>
                <a:latin typeface="Arial" panose="020B0604020202020204" pitchFamily="34" charset="0"/>
                <a:cs typeface="Arial" panose="020B0604020202020204" pitchFamily="34" charset="0"/>
                <a:sym typeface="+mn-ea"/>
              </a:rPr>
              <a:t>in </a:t>
            </a:r>
            <a:r>
              <a:rPr lang="en-US" altLang="zh-CN" sz="2000" b="1" noProof="1" smtClean="0">
                <a:solidFill>
                  <a:srgbClr val="002060"/>
                </a:solidFill>
                <a:latin typeface="Arial" panose="020B0604020202020204" pitchFamily="34" charset="0"/>
                <a:cs typeface="Arial" panose="020B0604020202020204" pitchFamily="34" charset="0"/>
                <a:sym typeface="+mn-ea"/>
              </a:rPr>
              <a:t>simulation  test in 2023 -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Micro Writing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矩形 8"/>
          <p:cNvSpPr/>
          <p:nvPr/>
        </p:nvSpPr>
        <p:spPr>
          <a:xfrm>
            <a:off x="25916" y="5777429"/>
            <a:ext cx="5796366" cy="400096"/>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5831" y="6206025"/>
            <a:ext cx="11344930" cy="479785"/>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rrowheads="1"/>
          </p:cNvSpPr>
          <p:nvPr/>
        </p:nvSpPr>
        <p:spPr bwMode="auto">
          <a:xfrm>
            <a:off x="413311" y="2893704"/>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13" name="文本框 12"/>
          <p:cNvSpPr txBox="1"/>
          <p:nvPr/>
        </p:nvSpPr>
        <p:spPr>
          <a:xfrm>
            <a:off x="3819577" y="2337810"/>
            <a:ext cx="2203150"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a:solidFill>
                  <a:srgbClr val="FFFFFF"/>
                </a:solidFill>
                <a:sym typeface="+mn-ea"/>
              </a:rPr>
              <a:t>A</a:t>
            </a:r>
            <a:r>
              <a:rPr lang="en-US" altLang="zh-CN" sz="2400" b="1" dirty="0" smtClean="0">
                <a:solidFill>
                  <a:srgbClr val="FFFFFF"/>
                </a:solidFill>
                <a:sym typeface="+mn-ea"/>
              </a:rPr>
              <a:t>t </a:t>
            </a:r>
            <a:r>
              <a:rPr lang="en-US" altLang="zh-CN" sz="2400" b="1" dirty="0">
                <a:solidFill>
                  <a:srgbClr val="FFFFFF"/>
                </a:solidFill>
                <a:sym typeface="+mn-ea"/>
              </a:rPr>
              <a:t>Hidden </a:t>
            </a:r>
            <a:r>
              <a:rPr lang="en-US" altLang="zh-CN" sz="2400" b="1" dirty="0" smtClean="0">
                <a:solidFill>
                  <a:srgbClr val="FFFFFF"/>
                </a:solidFill>
                <a:sym typeface="+mn-ea"/>
              </a:rPr>
              <a:t>Park</a:t>
            </a:r>
            <a:r>
              <a:rPr lang="zh-CN" altLang="en-US" sz="2400" b="1" dirty="0" smtClean="0">
                <a:solidFill>
                  <a:srgbClr val="FFFFFF"/>
                </a:solidFill>
                <a:sym typeface="+mn-ea"/>
              </a:rPr>
              <a:t> </a:t>
            </a:r>
            <a:r>
              <a:rPr lang="zh-CN" altLang="en-US" sz="2400" b="1" dirty="0">
                <a:solidFill>
                  <a:srgbClr val="FFFFFF"/>
                </a:solidFill>
                <a:sym typeface="+mn-ea"/>
              </a:rPr>
              <a:t> </a:t>
            </a:r>
            <a:r>
              <a:rPr lang="en-US" altLang="zh-CN" sz="2400" b="1" dirty="0" smtClean="0">
                <a:solidFill>
                  <a:srgbClr val="FFFFFF"/>
                </a:solidFill>
                <a:sym typeface="+mn-ea"/>
              </a:rPr>
              <a:t> </a:t>
            </a:r>
            <a:endParaRPr lang="en-US" altLang="zh-CN" sz="2400" b="1" dirty="0">
              <a:solidFill>
                <a:srgbClr val="FFFFFF"/>
              </a:solidFill>
              <a:sym typeface="+mn-ea"/>
            </a:endParaRPr>
          </a:p>
        </p:txBody>
      </p:sp>
      <p:sp>
        <p:nvSpPr>
          <p:cNvPr id="14" name="文本框 13"/>
          <p:cNvSpPr txBox="1"/>
          <p:nvPr/>
        </p:nvSpPr>
        <p:spPr>
          <a:xfrm>
            <a:off x="3831561" y="2935404"/>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err="1" smtClean="0">
                <a:solidFill>
                  <a:schemeClr val="tx1">
                    <a:lumMod val="85000"/>
                    <a:lumOff val="15000"/>
                  </a:schemeClr>
                </a:solidFill>
                <a:sym typeface="+mn-ea"/>
              </a:rPr>
              <a:t>Jobie</a:t>
            </a:r>
            <a:r>
              <a:rPr lang="en-US" altLang="zh-CN" sz="2400" b="1" dirty="0" smtClean="0">
                <a:solidFill>
                  <a:schemeClr val="tx1">
                    <a:lumMod val="85000"/>
                    <a:lumOff val="15000"/>
                  </a:schemeClr>
                </a:solidFill>
                <a:sym typeface="+mn-ea"/>
              </a:rPr>
              <a:t>, Marisol, teammates</a:t>
            </a:r>
            <a:endParaRPr lang="en-US" altLang="zh-CN" sz="2400" b="1" dirty="0">
              <a:solidFill>
                <a:schemeClr val="tx1">
                  <a:lumMod val="85000"/>
                  <a:lumOff val="15000"/>
                </a:schemeClr>
              </a:solidFill>
              <a:sym typeface="+mn-ea"/>
            </a:endParaRPr>
          </a:p>
        </p:txBody>
      </p:sp>
      <p:sp>
        <p:nvSpPr>
          <p:cNvPr id="15" name="右箭头 14"/>
          <p:cNvSpPr/>
          <p:nvPr/>
        </p:nvSpPr>
        <p:spPr>
          <a:xfrm>
            <a:off x="5958138" y="2432437"/>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6" name="文本框 15"/>
          <p:cNvSpPr txBox="1"/>
          <p:nvPr/>
        </p:nvSpPr>
        <p:spPr>
          <a:xfrm>
            <a:off x="6716133" y="2389000"/>
            <a:ext cx="2203150"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track</a:t>
            </a:r>
            <a:r>
              <a:rPr lang="zh-CN" altLang="en-US" sz="2400" b="1" dirty="0" smtClean="0">
                <a:solidFill>
                  <a:srgbClr val="FFFFFF"/>
                </a:solidFill>
                <a:sym typeface="+mn-ea"/>
              </a:rPr>
              <a:t>  </a:t>
            </a:r>
            <a:r>
              <a:rPr lang="en-US" altLang="zh-CN" sz="2400" b="1" dirty="0" smtClean="0">
                <a:solidFill>
                  <a:srgbClr val="FFFFFF"/>
                </a:solidFill>
                <a:sym typeface="+mn-ea"/>
              </a:rPr>
              <a:t> </a:t>
            </a:r>
            <a:endParaRPr lang="en-US" altLang="zh-CN" sz="2400" b="1" dirty="0">
              <a:solidFill>
                <a:srgbClr val="FFFFFF"/>
              </a:solidFill>
              <a:sym typeface="+mn-ea"/>
            </a:endParaRPr>
          </a:p>
        </p:txBody>
      </p:sp>
      <p:sp>
        <p:nvSpPr>
          <p:cNvPr id="18" name="文本框 17"/>
          <p:cNvSpPr txBox="1"/>
          <p:nvPr/>
        </p:nvSpPr>
        <p:spPr>
          <a:xfrm>
            <a:off x="3831561" y="3496377"/>
            <a:ext cx="8210622" cy="830997"/>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After losing her lucky spikes, </a:t>
            </a:r>
            <a:r>
              <a:rPr lang="en-US" altLang="zh-CN" sz="2400" b="1" dirty="0" err="1">
                <a:solidFill>
                  <a:schemeClr val="tx1">
                    <a:lumMod val="85000"/>
                    <a:lumOff val="15000"/>
                  </a:schemeClr>
                </a:solidFill>
                <a:sym typeface="+mn-ea"/>
              </a:rPr>
              <a:t>J</a:t>
            </a:r>
            <a:r>
              <a:rPr lang="en-US" altLang="zh-CN" sz="2400" b="1" dirty="0" err="1" smtClean="0">
                <a:solidFill>
                  <a:schemeClr val="tx1">
                    <a:lumMod val="85000"/>
                    <a:lumOff val="15000"/>
                  </a:schemeClr>
                </a:solidFill>
                <a:sym typeface="+mn-ea"/>
              </a:rPr>
              <a:t>obie</a:t>
            </a:r>
            <a:r>
              <a:rPr lang="en-US" altLang="zh-CN" sz="2400" b="1" dirty="0" smtClean="0">
                <a:solidFill>
                  <a:schemeClr val="tx1">
                    <a:lumMod val="85000"/>
                    <a:lumOff val="15000"/>
                  </a:schemeClr>
                </a:solidFill>
                <a:sym typeface="+mn-ea"/>
              </a:rPr>
              <a:t> still needed to be involved in the hurdle race. </a:t>
            </a:r>
            <a:endParaRPr lang="en-US" altLang="zh-CN" sz="2400" b="1" dirty="0">
              <a:solidFill>
                <a:schemeClr val="tx1">
                  <a:lumMod val="85000"/>
                  <a:lumOff val="15000"/>
                </a:schemeClr>
              </a:solidFill>
              <a:sym typeface="+mn-ea"/>
            </a:endParaRPr>
          </a:p>
        </p:txBody>
      </p:sp>
      <p:sp>
        <p:nvSpPr>
          <p:cNvPr id="19" name="AutoShape 12"/>
          <p:cNvSpPr>
            <a:spLocks noChangeArrowheads="1"/>
          </p:cNvSpPr>
          <p:nvPr/>
        </p:nvSpPr>
        <p:spPr bwMode="auto">
          <a:xfrm rot="13290503">
            <a:off x="1082943" y="4664888"/>
            <a:ext cx="746674" cy="936603"/>
          </a:xfrm>
          <a:prstGeom prst="curvedLeftArrow">
            <a:avLst>
              <a:gd name="adj1" fmla="val 6092"/>
              <a:gd name="adj2" fmla="val 67834"/>
              <a:gd name="adj3" fmla="val 33333"/>
            </a:avLst>
          </a:prstGeom>
          <a:solidFill>
            <a:srgbClr val="002060"/>
          </a:solidFill>
          <a:ln w="9525">
            <a:solidFill>
              <a:srgbClr val="00206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2046214" y="4386152"/>
            <a:ext cx="4827935"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searched her lost spikes but in vain.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feelings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22" name="文本框 21"/>
          <p:cNvSpPr txBox="1"/>
          <p:nvPr/>
        </p:nvSpPr>
        <p:spPr>
          <a:xfrm>
            <a:off x="7254286" y="4283584"/>
            <a:ext cx="4935266" cy="1736646"/>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running performance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feelings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The result of </a:t>
            </a: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competition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reflection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21" name="右箭头 20"/>
          <p:cNvSpPr/>
          <p:nvPr/>
        </p:nvSpPr>
        <p:spPr>
          <a:xfrm rot="16200000">
            <a:off x="9351601" y="5943818"/>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up)">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3" grpId="0"/>
      <p:bldP spid="13" grpId="1"/>
      <p:bldP spid="14" grpId="0"/>
      <p:bldP spid="14" grpId="1"/>
      <p:bldP spid="15" grpId="0" animBg="1"/>
      <p:bldP spid="16" grpId="0"/>
      <p:bldP spid="16" grpId="1"/>
      <p:bldP spid="18" grpId="0"/>
      <p:bldP spid="18" grpId="1"/>
      <p:bldP spid="19" grpId="0" animBg="1"/>
      <p:bldP spid="20" grpId="0" animBg="1"/>
      <p:bldP spid="22"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2789695"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581509" y="659698"/>
            <a:ext cx="11003582" cy="5770811"/>
          </a:xfrm>
          <a:prstGeom prst="rect">
            <a:avLst/>
          </a:prstGeom>
          <a:noFill/>
        </p:spPr>
        <p:txBody>
          <a:bodyPr wrap="square" rtlCol="0">
            <a:spAutoFit/>
          </a:bodyPr>
          <a:lstStyle/>
          <a:p>
            <a:pPr>
              <a:lnSpc>
                <a:spcPct val="150000"/>
              </a:lnSpc>
            </a:pPr>
            <a:r>
              <a:rPr lang="en-US" altLang="zh-CN" sz="2400" b="1" i="1" dirty="0"/>
              <a:t>Para2. The next day, without her lucky spikes, </a:t>
            </a:r>
            <a:r>
              <a:rPr lang="en-US" altLang="zh-CN" sz="2400" b="1" i="1" dirty="0" err="1"/>
              <a:t>Jobie</a:t>
            </a:r>
            <a:r>
              <a:rPr lang="en-US" altLang="zh-CN" sz="2400" b="1" i="1" dirty="0"/>
              <a:t> was among the best track teams gathering for </a:t>
            </a:r>
            <a:r>
              <a:rPr lang="en-US" altLang="zh-CN" sz="2400" b="1" i="1" dirty="0" smtClean="0"/>
              <a:t>the </a:t>
            </a:r>
            <a:r>
              <a:rPr lang="en-US" altLang="zh-CN" sz="2400" b="1" i="1" dirty="0"/>
              <a:t>championships.</a:t>
            </a:r>
            <a:r>
              <a:rPr lang="en-US" altLang="zh-CN" sz="2400" b="1" i="1" dirty="0" smtClean="0"/>
              <a:t> </a:t>
            </a:r>
            <a:r>
              <a:rPr kumimoji="1" lang="en-US" altLang="zh-CN" dirty="0" smtClean="0">
                <a:solidFill>
                  <a:srgbClr val="00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1" lang="zh-CN" altLang="en-US" dirty="0">
              <a:solidFill>
                <a:srgbClr val="000000"/>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40270" y="42821"/>
            <a:ext cx="1929493" cy="510778"/>
          </a:xfrm>
          <a:prstGeom prst="roundRect">
            <a:avLst/>
          </a:prstGeom>
          <a:solidFill>
            <a:schemeClr val="accent1">
              <a:lumMod val="20000"/>
              <a:lumOff val="80000"/>
            </a:schemeClr>
          </a:solid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E</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valuation</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pSp>
        <p:nvGrpSpPr>
          <p:cNvPr id="3" name="组合 1"/>
          <p:cNvGrpSpPr/>
          <p:nvPr/>
        </p:nvGrpSpPr>
        <p:grpSpPr>
          <a:xfrm>
            <a:off x="240270" y="688123"/>
            <a:ext cx="533400" cy="530860"/>
            <a:chOff x="4770" y="2869"/>
            <a:chExt cx="840" cy="836"/>
          </a:xfrm>
        </p:grpSpPr>
        <p:sp>
          <p:nvSpPr>
            <p:cNvPr id="5" name="圆角矩形 4"/>
            <p:cNvSpPr/>
            <p:nvPr/>
          </p:nvSpPr>
          <p:spPr>
            <a:xfrm>
              <a:off x="4770" y="2869"/>
              <a:ext cx="840" cy="836"/>
            </a:xfrm>
            <a:prstGeom prst="roundRect">
              <a:avLst/>
            </a:prstGeom>
            <a:noFill/>
            <a:ln w="28575" cap="flat" cmpd="sng" algn="ctr">
              <a:solidFill>
                <a:schemeClr val="accent1"/>
              </a:solidFill>
              <a:prstDash val="dash"/>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nvGrpSpPr>
            <p:cNvPr id="6" name="Group 51"/>
            <p:cNvGrpSpPr>
              <a:grpSpLocks noChangeAspect="1"/>
            </p:cNvGrpSpPr>
            <p:nvPr/>
          </p:nvGrpSpPr>
          <p:grpSpPr>
            <a:xfrm>
              <a:off x="4923" y="2930"/>
              <a:ext cx="532" cy="693"/>
              <a:chOff x="4441" y="1661"/>
              <a:chExt cx="486" cy="632"/>
            </a:xfrm>
            <a:solidFill>
              <a:srgbClr val="4A67AA"/>
            </a:solidFill>
          </p:grpSpPr>
          <p:sp>
            <p:nvSpPr>
              <p:cNvPr id="7" name="Freeform 52"/>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8" name="Freeform 53"/>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9" name="Freeform 54"/>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0" name="Freeform 55"/>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1" name="Freeform 56"/>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2" name="Freeform 57"/>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3" name="Freeform 58"/>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4"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5" name="Freeform 60"/>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grpSp>
      </p:grpSp>
      <p:sp>
        <p:nvSpPr>
          <p:cNvPr id="28" name="文本框 27"/>
          <p:cNvSpPr txBox="1"/>
          <p:nvPr/>
        </p:nvSpPr>
        <p:spPr>
          <a:xfrm>
            <a:off x="836509" y="521896"/>
            <a:ext cx="10953747" cy="800219"/>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Please exchange your deliberate practice with your partners. Use the checklist to give feedback on your partner’s draft</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aphicFrame>
        <p:nvGraphicFramePr>
          <p:cNvPr id="2" name="表格 1"/>
          <p:cNvGraphicFramePr>
            <a:graphicFrameLocks noGrp="1"/>
          </p:cNvGraphicFramePr>
          <p:nvPr/>
        </p:nvGraphicFramePr>
        <p:xfrm>
          <a:off x="438214" y="1323430"/>
          <a:ext cx="11388882" cy="5362062"/>
        </p:xfrm>
        <a:graphic>
          <a:graphicData uri="http://schemas.openxmlformats.org/drawingml/2006/table">
            <a:tbl>
              <a:tblPr firstRow="1" bandRow="1">
                <a:tableStyleId>{7DF18680-E054-41AD-8BC1-D1AEF772440D}</a:tableStyleId>
              </a:tblPr>
              <a:tblGrid>
                <a:gridCol w="4519552"/>
                <a:gridCol w="5881393"/>
                <a:gridCol w="987937"/>
              </a:tblGrid>
              <a:tr h="917435">
                <a:tc rowSpan="4">
                  <a:txBody>
                    <a:bodyPr/>
                    <a:lstStyle/>
                    <a:p>
                      <a:r>
                        <a:rPr lang="en-US" altLang="zh-CN" sz="2800" dirty="0" smtClean="0">
                          <a:solidFill>
                            <a:srgbClr val="002060"/>
                          </a:solidFill>
                        </a:rPr>
                        <a:t>1. Proper</a:t>
                      </a:r>
                      <a:r>
                        <a:rPr lang="en-US" altLang="zh-CN" sz="2800" baseline="0" dirty="0" smtClean="0">
                          <a:solidFill>
                            <a:srgbClr val="002060"/>
                          </a:solidFill>
                        </a:rPr>
                        <a:t> plot line</a:t>
                      </a:r>
                      <a:endParaRPr lang="zh-CN" altLang="en-US" sz="2800" dirty="0">
                        <a:solidFill>
                          <a:srgbClr val="002060"/>
                        </a:solidFill>
                      </a:endParaRPr>
                    </a:p>
                  </a:txBody>
                  <a:tcPr anchor="ctr"/>
                </a:tc>
                <a:tc>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GB" altLang="zh-CN" sz="2400" b="1" u="none" kern="1200" baseline="0" dirty="0" smtClean="0">
                          <a:solidFill>
                            <a:schemeClr val="tx1">
                              <a:lumMod val="85000"/>
                              <a:lumOff val="15000"/>
                            </a:schemeClr>
                          </a:solidFill>
                          <a:latin typeface="+mn-lt"/>
                          <a:ea typeface="+mn-ea"/>
                          <a:cs typeface="+mn-cs"/>
                        </a:rPr>
                        <a:t>uses accurate verbs or phrases into describing runner’s performance</a:t>
                      </a:r>
                      <a:endParaRPr lang="zh-CN" altLang="en-US" sz="2400" b="1" u="none" kern="1200" baseline="0" dirty="0">
                        <a:solidFill>
                          <a:schemeClr val="tx1">
                            <a:lumMod val="85000"/>
                            <a:lumOff val="15000"/>
                          </a:schemeClr>
                        </a:solidFill>
                        <a:latin typeface="+mn-lt"/>
                        <a:ea typeface="+mn-ea"/>
                        <a:cs typeface="+mn-cs"/>
                      </a:endParaRPr>
                    </a:p>
                  </a:txBody>
                  <a:tcPr/>
                </a:tc>
                <a:tc>
                  <a:txBody>
                    <a:bodyPr/>
                    <a:lstStyle/>
                    <a:p>
                      <a:endParaRPr lang="zh-CN" altLang="en-US" sz="2800" dirty="0"/>
                    </a:p>
                  </a:txBody>
                  <a:tcPr/>
                </a:tc>
              </a:tr>
              <a:tr h="524609">
                <a:tc vMerge="1">
                  <a:tcPr/>
                </a:tc>
                <a:tc>
                  <a:txBody>
                    <a:bodyPr/>
                    <a:lstStyle/>
                    <a:p>
                      <a:r>
                        <a:rPr lang="en-US" altLang="zh-CN" sz="2400" b="1" dirty="0" smtClean="0">
                          <a:solidFill>
                            <a:schemeClr val="tx1">
                              <a:lumMod val="85000"/>
                              <a:lumOff val="15000"/>
                            </a:schemeClr>
                          </a:solidFill>
                        </a:rPr>
                        <a:t>uses</a:t>
                      </a:r>
                      <a:r>
                        <a:rPr lang="en-US" altLang="zh-CN" sz="2400" b="1" baseline="0" dirty="0" smtClean="0">
                          <a:solidFill>
                            <a:schemeClr val="tx1">
                              <a:lumMod val="85000"/>
                              <a:lumOff val="15000"/>
                            </a:schemeClr>
                          </a:solidFill>
                        </a:rPr>
                        <a:t> linking words  </a:t>
                      </a:r>
                      <a:endParaRPr lang="zh-CN" altLang="en-US" sz="2400" b="1" dirty="0">
                        <a:solidFill>
                          <a:schemeClr val="tx1">
                            <a:lumMod val="85000"/>
                            <a:lumOff val="15000"/>
                          </a:schemeClr>
                        </a:solidFill>
                      </a:endParaRPr>
                    </a:p>
                  </a:txBody>
                  <a:tcPr/>
                </a:tc>
                <a:tc>
                  <a:txBody>
                    <a:bodyPr/>
                    <a:lstStyle/>
                    <a:p>
                      <a:endParaRPr lang="zh-CN" altLang="en-US" sz="2800"/>
                    </a:p>
                  </a:txBody>
                  <a:tcPr/>
                </a:tc>
              </a:tr>
              <a:tr h="559425">
                <a:tc vMerge="1">
                  <a:tcPr/>
                </a:tc>
                <a:tc>
                  <a:txBody>
                    <a:bodyPr/>
                    <a:lstStyle/>
                    <a:p>
                      <a:r>
                        <a:rPr lang="en-US" altLang="zh-CN" sz="2400" b="1" dirty="0" smtClean="0">
                          <a:solidFill>
                            <a:schemeClr val="tx1">
                              <a:lumMod val="85000"/>
                              <a:lumOff val="15000"/>
                            </a:schemeClr>
                          </a:solidFill>
                        </a:rPr>
                        <a:t>properly</a:t>
                      </a:r>
                      <a:r>
                        <a:rPr lang="en-US" altLang="zh-CN" sz="2400" b="1" baseline="0" dirty="0" smtClean="0">
                          <a:solidFill>
                            <a:schemeClr val="tx1">
                              <a:lumMod val="85000"/>
                              <a:lumOff val="15000"/>
                            </a:schemeClr>
                          </a:solidFill>
                        </a:rPr>
                        <a:t> use of advanced</a:t>
                      </a:r>
                      <a:r>
                        <a:rPr lang="zh-CN" altLang="en-US" sz="2400" b="1" baseline="0" dirty="0" smtClean="0">
                          <a:solidFill>
                            <a:schemeClr val="tx1">
                              <a:lumMod val="85000"/>
                              <a:lumOff val="15000"/>
                            </a:schemeClr>
                          </a:solidFill>
                        </a:rPr>
                        <a:t> </a:t>
                      </a:r>
                      <a:r>
                        <a:rPr lang="en-US" altLang="zh-CN" sz="2400" b="1" baseline="0" dirty="0" smtClean="0">
                          <a:solidFill>
                            <a:schemeClr val="tx1">
                              <a:lumMod val="85000"/>
                              <a:lumOff val="15000"/>
                            </a:schemeClr>
                          </a:solidFill>
                        </a:rPr>
                        <a:t>sentence</a:t>
                      </a:r>
                      <a:r>
                        <a:rPr lang="zh-CN" altLang="en-US" sz="2400" b="1" baseline="0" dirty="0" smtClean="0">
                          <a:solidFill>
                            <a:schemeClr val="tx1">
                              <a:lumMod val="85000"/>
                              <a:lumOff val="15000"/>
                            </a:schemeClr>
                          </a:solidFill>
                        </a:rPr>
                        <a:t> </a:t>
                      </a:r>
                      <a:r>
                        <a:rPr lang="en-US" altLang="zh-CN" sz="2400" b="1" baseline="0" dirty="0" smtClean="0">
                          <a:solidFill>
                            <a:schemeClr val="tx1">
                              <a:lumMod val="85000"/>
                              <a:lumOff val="15000"/>
                            </a:schemeClr>
                          </a:solidFill>
                        </a:rPr>
                        <a:t>pattern </a:t>
                      </a:r>
                      <a:endParaRPr lang="zh-CN" altLang="en-US" sz="2400" b="1" dirty="0">
                        <a:solidFill>
                          <a:schemeClr val="tx1">
                            <a:lumMod val="85000"/>
                            <a:lumOff val="15000"/>
                          </a:schemeClr>
                        </a:solidFill>
                      </a:endParaRPr>
                    </a:p>
                  </a:txBody>
                  <a:tcPr/>
                </a:tc>
                <a:tc>
                  <a:txBody>
                    <a:bodyPr/>
                    <a:lstStyle/>
                    <a:p>
                      <a:endParaRPr lang="zh-CN" altLang="en-US" sz="2800" dirty="0"/>
                    </a:p>
                  </a:txBody>
                  <a:tcPr/>
                </a:tc>
              </a:tr>
              <a:tr h="619932">
                <a:tc vMerge="1">
                  <a:tcPr/>
                </a:tc>
                <a:tc>
                  <a:txBody>
                    <a:bodyPr/>
                    <a:lstStyle/>
                    <a:p>
                      <a:r>
                        <a:rPr lang="en-US" altLang="zh-CN" sz="2400" b="1" baseline="0" dirty="0" smtClean="0">
                          <a:solidFill>
                            <a:schemeClr val="tx1">
                              <a:lumMod val="85000"/>
                              <a:lumOff val="15000"/>
                            </a:schemeClr>
                          </a:solidFill>
                        </a:rPr>
                        <a:t>use rhetorical devices</a:t>
                      </a:r>
                      <a:endParaRPr lang="zh-CN" altLang="en-US" sz="2400" b="1" dirty="0">
                        <a:solidFill>
                          <a:schemeClr val="tx1">
                            <a:lumMod val="85000"/>
                            <a:lumOff val="15000"/>
                          </a:schemeClr>
                        </a:solidFill>
                      </a:endParaRPr>
                    </a:p>
                  </a:txBody>
                  <a:tcPr/>
                </a:tc>
                <a:tc>
                  <a:txBody>
                    <a:bodyPr/>
                    <a:lstStyle/>
                    <a:p>
                      <a:endParaRPr lang="zh-CN" altLang="en-US" sz="2800" dirty="0"/>
                    </a:p>
                  </a:txBody>
                  <a:tcPr/>
                </a:tc>
              </a:tr>
              <a:tr h="642225">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b="1" u="none" kern="1200" baseline="0" dirty="0" smtClean="0">
                          <a:solidFill>
                            <a:srgbClr val="002060"/>
                          </a:solidFill>
                          <a:latin typeface="+mn-lt"/>
                          <a:ea typeface="+mn-ea"/>
                          <a:cs typeface="+mn-cs"/>
                        </a:rPr>
                        <a:t>2.</a:t>
                      </a:r>
                      <a:r>
                        <a:rPr lang="zh-CN" altLang="en-US" sz="2800" b="1" u="none" kern="1200" baseline="0" dirty="0" smtClean="0">
                          <a:solidFill>
                            <a:srgbClr val="002060"/>
                          </a:solidFill>
                          <a:latin typeface="+mn-lt"/>
                          <a:ea typeface="+mn-ea"/>
                          <a:cs typeface="+mn-cs"/>
                        </a:rPr>
                        <a:t> </a:t>
                      </a:r>
                      <a:r>
                        <a:rPr lang="en-US" altLang="zh-CN" sz="2800" b="1" u="none" kern="1200" baseline="0" dirty="0" smtClean="0">
                          <a:solidFill>
                            <a:srgbClr val="002060"/>
                          </a:solidFill>
                          <a:latin typeface="+mn-lt"/>
                          <a:ea typeface="+mn-ea"/>
                          <a:cs typeface="+mn-cs"/>
                        </a:rPr>
                        <a:t>Appropriate emotion line</a:t>
                      </a:r>
                      <a:endParaRPr lang="zh-CN" altLang="en-US" sz="2800" b="1" u="none" kern="1200" baseline="0" dirty="0" smtClean="0">
                        <a:solidFill>
                          <a:srgbClr val="002060"/>
                        </a:solidFill>
                        <a:latin typeface="+mn-lt"/>
                        <a:ea typeface="+mn-ea"/>
                        <a:cs typeface="+mn-cs"/>
                      </a:endParaRPr>
                    </a:p>
                  </a:txBody>
                  <a:tcPr/>
                </a:tc>
                <a:tc>
                  <a:txBody>
                    <a:bodyPr/>
                    <a:lstStyle/>
                    <a:p>
                      <a:r>
                        <a:rPr lang="en-US" altLang="zh-CN" sz="2400" b="1" dirty="0" smtClean="0">
                          <a:solidFill>
                            <a:schemeClr val="tx1">
                              <a:lumMod val="85000"/>
                              <a:lumOff val="15000"/>
                            </a:schemeClr>
                          </a:solidFill>
                        </a:rPr>
                        <a:t>shows</a:t>
                      </a:r>
                      <a:r>
                        <a:rPr lang="en-US" altLang="zh-CN" sz="2400" b="1" baseline="0" dirty="0" smtClean="0">
                          <a:solidFill>
                            <a:schemeClr val="tx1">
                              <a:lumMod val="85000"/>
                              <a:lumOff val="15000"/>
                            </a:schemeClr>
                          </a:solidFill>
                        </a:rPr>
                        <a:t> character’s emotions, not telling</a:t>
                      </a:r>
                      <a:endParaRPr lang="zh-CN" altLang="en-US" sz="2400" b="1" dirty="0">
                        <a:solidFill>
                          <a:schemeClr val="tx1">
                            <a:lumMod val="85000"/>
                            <a:lumOff val="15000"/>
                          </a:schemeClr>
                        </a:solidFill>
                      </a:endParaRPr>
                    </a:p>
                  </a:txBody>
                  <a:tcPr/>
                </a:tc>
                <a:tc>
                  <a:txBody>
                    <a:bodyPr/>
                    <a:lstStyle/>
                    <a:p>
                      <a:endParaRPr lang="zh-CN" altLang="en-US" sz="2800"/>
                    </a:p>
                  </a:txBody>
                  <a:tcPr/>
                </a:tc>
              </a:tr>
              <a:tr h="524609">
                <a:tc rowSpan="3">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US" altLang="zh-CN" sz="2800" b="1" u="none" kern="1200" baseline="0" dirty="0" smtClean="0">
                          <a:solidFill>
                            <a:srgbClr val="002060"/>
                          </a:solidFill>
                          <a:latin typeface="+mn-lt"/>
                          <a:ea typeface="+mn-ea"/>
                          <a:cs typeface="+mn-cs"/>
                        </a:rPr>
                        <a:t>3.Grammar</a:t>
                      </a:r>
                      <a:endParaRPr lang="zh-CN" altLang="en-US" sz="2800" b="1" u="none" kern="1200" baseline="0" dirty="0">
                        <a:solidFill>
                          <a:srgbClr val="002060"/>
                        </a:solidFill>
                        <a:latin typeface="+mn-lt"/>
                        <a:ea typeface="+mn-ea"/>
                        <a:cs typeface="+mn-cs"/>
                      </a:endParaRPr>
                    </a:p>
                  </a:txBody>
                  <a:tcPr anchor="ctr"/>
                </a:tc>
                <a:tc>
                  <a:txBody>
                    <a:bodyPr/>
                    <a:lstStyle/>
                    <a:p>
                      <a:r>
                        <a:rPr lang="en-US" altLang="zh-CN" sz="2400" b="1" dirty="0" smtClean="0">
                          <a:solidFill>
                            <a:schemeClr val="tx1">
                              <a:lumMod val="85000"/>
                              <a:lumOff val="15000"/>
                            </a:schemeClr>
                          </a:solidFill>
                        </a:rPr>
                        <a:t>correct</a:t>
                      </a:r>
                      <a:r>
                        <a:rPr lang="en-US" altLang="zh-CN" sz="2400" b="1" baseline="0" dirty="0" smtClean="0">
                          <a:solidFill>
                            <a:schemeClr val="tx1">
                              <a:lumMod val="85000"/>
                              <a:lumOff val="15000"/>
                            </a:schemeClr>
                          </a:solidFill>
                        </a:rPr>
                        <a:t> tense </a:t>
                      </a:r>
                      <a:endParaRPr lang="zh-CN" altLang="en-US" sz="2400" b="1" dirty="0">
                        <a:solidFill>
                          <a:schemeClr val="tx1">
                            <a:lumMod val="85000"/>
                            <a:lumOff val="15000"/>
                          </a:schemeClr>
                        </a:solidFill>
                      </a:endParaRPr>
                    </a:p>
                  </a:txBody>
                  <a:tcPr/>
                </a:tc>
                <a:tc>
                  <a:txBody>
                    <a:bodyPr/>
                    <a:lstStyle/>
                    <a:p>
                      <a:endParaRPr lang="zh-CN" altLang="en-US" sz="2800"/>
                    </a:p>
                  </a:txBody>
                  <a:tcPr/>
                </a:tc>
              </a:tr>
              <a:tr h="524609">
                <a:tc vMerge="1">
                  <a:tcPr/>
                </a:tc>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smtClean="0">
                          <a:solidFill>
                            <a:schemeClr val="tx1">
                              <a:lumMod val="85000"/>
                              <a:lumOff val="15000"/>
                            </a:schemeClr>
                          </a:solidFill>
                        </a:rPr>
                        <a:t>correct words spelling </a:t>
                      </a:r>
                      <a:endParaRPr lang="zh-CN" altLang="en-US" sz="2400" b="1" dirty="0" smtClean="0">
                        <a:solidFill>
                          <a:schemeClr val="tx1">
                            <a:lumMod val="85000"/>
                            <a:lumOff val="15000"/>
                          </a:schemeClr>
                        </a:solidFill>
                      </a:endParaRPr>
                    </a:p>
                  </a:txBody>
                  <a:tcPr/>
                </a:tc>
                <a:tc>
                  <a:txBody>
                    <a:bodyPr/>
                    <a:lstStyle/>
                    <a:p>
                      <a:endParaRPr lang="zh-CN" altLang="en-US" sz="2800" dirty="0"/>
                    </a:p>
                  </a:txBody>
                  <a:tcPr/>
                </a:tc>
              </a:tr>
              <a:tr h="524609">
                <a:tc vMerge="1">
                  <a:tcPr/>
                </a:tc>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smtClean="0">
                          <a:solidFill>
                            <a:schemeClr val="tx1">
                              <a:lumMod val="85000"/>
                              <a:lumOff val="15000"/>
                            </a:schemeClr>
                          </a:solidFill>
                        </a:rPr>
                        <a:t>correct punctuation </a:t>
                      </a:r>
                      <a:endParaRPr lang="zh-CN" altLang="en-US" sz="2400" b="1" dirty="0" smtClean="0">
                        <a:solidFill>
                          <a:schemeClr val="tx1">
                            <a:lumMod val="85000"/>
                            <a:lumOff val="15000"/>
                          </a:schemeClr>
                        </a:solidFill>
                      </a:endParaRPr>
                    </a:p>
                  </a:txBody>
                  <a:tcPr/>
                </a:tc>
                <a:tc>
                  <a:txBody>
                    <a:bodyPr/>
                    <a:lstStyle/>
                    <a:p>
                      <a:endParaRPr lang="zh-CN" altLang="en-US" sz="2800" dirty="0"/>
                    </a:p>
                  </a:txBody>
                  <a:tcPr/>
                </a:tc>
              </a:tr>
              <a:tr h="524609">
                <a:tc>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US" altLang="zh-CN" sz="2800" b="1" u="none" kern="1200" baseline="0" dirty="0" smtClean="0">
                          <a:solidFill>
                            <a:srgbClr val="002060"/>
                          </a:solidFill>
                          <a:latin typeface="+mn-lt"/>
                          <a:ea typeface="+mn-ea"/>
                          <a:cs typeface="+mn-cs"/>
                        </a:rPr>
                        <a:t>4.Handwriting</a:t>
                      </a:r>
                      <a:endParaRPr lang="zh-CN" altLang="en-US" sz="2800" b="1" u="none" kern="1200" baseline="0" dirty="0">
                        <a:solidFill>
                          <a:srgbClr val="002060"/>
                        </a:solidFill>
                        <a:latin typeface="+mn-lt"/>
                        <a:ea typeface="+mn-ea"/>
                        <a:cs typeface="+mn-cs"/>
                      </a:endParaRPr>
                    </a:p>
                  </a:txBody>
                  <a:tcPr/>
                </a:tc>
                <a:tc>
                  <a:txBody>
                    <a:bodyPr/>
                    <a:lstStyle/>
                    <a:p>
                      <a:r>
                        <a:rPr lang="en-US" altLang="zh-CN" sz="2400" b="1" u="none" kern="1200" baseline="0" dirty="0" smtClean="0">
                          <a:solidFill>
                            <a:schemeClr val="tx1">
                              <a:lumMod val="85000"/>
                              <a:lumOff val="15000"/>
                            </a:schemeClr>
                          </a:solidFill>
                          <a:latin typeface="+mn-lt"/>
                          <a:ea typeface="+mn-ea"/>
                          <a:cs typeface="+mn-cs"/>
                        </a:rPr>
                        <a:t>neat and clear </a:t>
                      </a:r>
                      <a:endParaRPr lang="zh-CN" altLang="en-US" sz="2400" b="1" u="none" kern="1200" baseline="0" dirty="0">
                        <a:solidFill>
                          <a:schemeClr val="tx1">
                            <a:lumMod val="85000"/>
                            <a:lumOff val="15000"/>
                          </a:schemeClr>
                        </a:solidFill>
                        <a:latin typeface="+mn-lt"/>
                        <a:ea typeface="+mn-ea"/>
                        <a:cs typeface="+mn-cs"/>
                      </a:endParaRPr>
                    </a:p>
                  </a:txBody>
                  <a:tcPr/>
                </a:tc>
                <a:tc>
                  <a:txBody>
                    <a:bodyPr/>
                    <a:lstStyle/>
                    <a:p>
                      <a:endParaRPr lang="zh-CN" altLang="en-US" sz="2800" dirty="0"/>
                    </a:p>
                  </a:txBody>
                  <a:tcPr/>
                </a:tc>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799" y="505056"/>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293032"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1 </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Paradigm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391707" y="590447"/>
            <a:ext cx="11383184" cy="5631180"/>
          </a:xfrm>
          <a:prstGeom prst="rect">
            <a:avLst/>
          </a:prstGeom>
          <a:noFill/>
        </p:spPr>
        <p:txBody>
          <a:bodyPr wrap="square" rtlCol="0">
            <a:spAutoFit/>
          </a:bodyPr>
          <a:lstStyle/>
          <a:p>
            <a:pPr>
              <a:lnSpc>
                <a:spcPct val="150000"/>
              </a:lnSpc>
            </a:pPr>
            <a:r>
              <a:rPr lang="en-US" altLang="zh-CN" b="1" i="1" dirty="0" smtClean="0"/>
              <a:t> </a:t>
            </a:r>
            <a:r>
              <a:rPr lang="en-US" altLang="zh-CN" sz="2400" b="1" i="1" dirty="0"/>
              <a:t>Para2.I watched as David moved up to the starting line with the </a:t>
            </a:r>
            <a:r>
              <a:rPr lang="en-US" altLang="zh-CN" sz="2400" b="1" i="1" dirty="0" smtClean="0"/>
              <a:t>other runners.</a:t>
            </a:r>
            <a:r>
              <a:rPr lang="zh-CN" altLang="en-US" sz="2400" b="1" i="1" dirty="0" smtClean="0"/>
              <a:t> </a:t>
            </a:r>
            <a:endParaRPr lang="en-US" altLang="zh-CN" sz="2400" b="1" i="1" dirty="0" smtClean="0"/>
          </a:p>
          <a:p>
            <a:pPr>
              <a:lnSpc>
                <a:spcPct val="150000"/>
              </a:lnSpc>
            </a:pPr>
            <a:r>
              <a:rPr lang="en-US" altLang="zh-CN" sz="2400" b="1" dirty="0" smtClean="0"/>
              <a:t>With</a:t>
            </a:r>
            <a:r>
              <a:rPr lang="zh-CN" altLang="en-US" sz="2400" b="1" dirty="0" smtClean="0"/>
              <a:t> </a:t>
            </a:r>
            <a:r>
              <a:rPr lang="en-US" altLang="zh-CN" sz="2400" b="1" dirty="0" smtClean="0"/>
              <a:t>the whistle blo</a:t>
            </a:r>
            <a:r>
              <a:rPr lang="en-US" altLang="zh-CN" sz="2400" b="1" dirty="0" smtClean="0"/>
              <a:t>wing, all  runners shot like bullets, except David. Struggling as he was, unfortunately,  David tripped and fell down to the ground.  “Come on! David! You can make it!” I was yelling at the top of my voice! Encouraged, David got an extra burst of energy, gritted his teeth and  picked himself up. Meanwhile, all classmates popped up  near the track, cheering for him enthusiastically! </a:t>
            </a:r>
            <a:r>
              <a:rPr lang="en-US" altLang="zh-CN" sz="2400" b="1" dirty="0"/>
              <a:t>L</a:t>
            </a:r>
            <a:r>
              <a:rPr lang="en-US" altLang="zh-CN" sz="2400" b="1" dirty="0" smtClean="0"/>
              <a:t>egs  burning and aching,  he still  forced himself to dash forward, never giving up.  Puffing and panting, David held up his arms while crossing the finishing line as if he were the champion! Though he was the last one, a pack of students surrounded him with full of respect, applauding for him. A sense of achievement swept over him. It was the spirit of perseverance that mattered! </a:t>
            </a:r>
            <a:endParaRPr lang="en-US" altLang="zh-CN" sz="2400" b="1" dirty="0" smtClean="0"/>
          </a:p>
        </p:txBody>
      </p:sp>
      <p:sp>
        <p:nvSpPr>
          <p:cNvPr id="7" name="矩形 6"/>
          <p:cNvSpPr/>
          <p:nvPr/>
        </p:nvSpPr>
        <p:spPr>
          <a:xfrm>
            <a:off x="3779596" y="1343966"/>
            <a:ext cx="3628949" cy="39635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60006" y="4612479"/>
            <a:ext cx="3628949" cy="39635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118600" y="1296670"/>
            <a:ext cx="2303145" cy="396240"/>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508365" y="1809115"/>
            <a:ext cx="2913380" cy="456565"/>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118600" y="2372995"/>
            <a:ext cx="2312670" cy="48641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91795" y="2937510"/>
            <a:ext cx="6431915" cy="428625"/>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24315" y="3465263"/>
            <a:ext cx="4305085" cy="443001"/>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29401" y="3465263"/>
            <a:ext cx="3327400" cy="456476"/>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350853" y="4027162"/>
            <a:ext cx="2278548" cy="446337"/>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29400" y="4044578"/>
            <a:ext cx="2616199" cy="428921"/>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15141" y="5147816"/>
            <a:ext cx="2616199" cy="428921"/>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629467" y="2367302"/>
            <a:ext cx="1646948" cy="406696"/>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91706" y="5645104"/>
            <a:ext cx="4925361" cy="43396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356288" y="5645104"/>
            <a:ext cx="894719" cy="4339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275882" y="5666114"/>
            <a:ext cx="894719" cy="4339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67665" y="2372995"/>
            <a:ext cx="1826895" cy="400685"/>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67665" y="1838960"/>
            <a:ext cx="703580" cy="396240"/>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1"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1"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1"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linds(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1"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1"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linds(horizont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1"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linds(horizont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1"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linds(horizontal)">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1"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linds(horizont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bldLvl="0" animBg="1"/>
      <p:bldP spid="8" grpId="0" animBg="1"/>
      <p:bldP spid="8" grpId="1" animBg="1"/>
      <p:bldP spid="9" grpId="0" animBg="1"/>
      <p:bldP spid="9" grpId="1" bldLvl="0" animBg="1"/>
      <p:bldP spid="10" grpId="0" animBg="1"/>
      <p:bldP spid="10" grpId="1" bldLvl="0" animBg="1"/>
      <p:bldP spid="11" grpId="0" animBg="1"/>
      <p:bldP spid="11" grpId="1" bldLvl="0" animBg="1"/>
      <p:bldP spid="12" grpId="0" animBg="1"/>
      <p:bldP spid="12" grpId="1" bldLvl="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bldLvl="0" animBg="1"/>
      <p:bldP spid="19" grpId="0" animBg="1"/>
      <p:bldP spid="19" grpId="1" animBg="1"/>
      <p:bldP spid="22" grpId="0" animBg="1"/>
      <p:bldP spid="22" grpId="1" animBg="1"/>
      <p:bldP spid="23" grpId="0" animBg="1"/>
      <p:bldP spid="23" grpId="1" animBg="1"/>
      <p:bldP spid="24" grpId="0" animBg="1"/>
      <p:bldP spid="24" grpId="1" bldLvl="0" animBg="1"/>
      <p:bldP spid="2" grpId="0" animBg="1"/>
      <p:bldP spid="2"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203199" y="598654"/>
            <a:ext cx="11988801" cy="6049454"/>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277533"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2 -Paradigm</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499533" y="461799"/>
            <a:ext cx="11811000" cy="6186309"/>
          </a:xfrm>
          <a:prstGeom prst="rect">
            <a:avLst/>
          </a:prstGeom>
          <a:noFill/>
        </p:spPr>
        <p:txBody>
          <a:bodyPr wrap="square" rtlCol="0">
            <a:spAutoFit/>
          </a:bodyPr>
          <a:lstStyle/>
          <a:p>
            <a:pPr>
              <a:lnSpc>
                <a:spcPct val="150000"/>
              </a:lnSpc>
            </a:pPr>
            <a:r>
              <a:rPr lang="en-US" altLang="zh-CN" sz="2400" b="1" i="1" dirty="0">
                <a:solidFill>
                  <a:srgbClr val="000000"/>
                </a:solidFill>
              </a:rPr>
              <a:t>Para2. The next day, without her lucky spikes, </a:t>
            </a:r>
            <a:r>
              <a:rPr lang="en-US" altLang="zh-CN" sz="2400" b="1" i="1" dirty="0" err="1">
                <a:solidFill>
                  <a:srgbClr val="000000"/>
                </a:solidFill>
              </a:rPr>
              <a:t>Jobie</a:t>
            </a:r>
            <a:r>
              <a:rPr lang="en-US" altLang="zh-CN" sz="2400" b="1" i="1" dirty="0">
                <a:solidFill>
                  <a:srgbClr val="000000"/>
                </a:solidFill>
              </a:rPr>
              <a:t> was among the best track teams gathering for </a:t>
            </a:r>
            <a:r>
              <a:rPr lang="en-US" altLang="zh-CN" sz="2400" b="1" i="1" dirty="0" smtClean="0">
                <a:solidFill>
                  <a:srgbClr val="000000"/>
                </a:solidFill>
              </a:rPr>
              <a:t>the </a:t>
            </a:r>
            <a:r>
              <a:rPr lang="en-US" altLang="zh-CN" sz="2400" b="1" i="1" dirty="0">
                <a:solidFill>
                  <a:srgbClr val="000000"/>
                </a:solidFill>
              </a:rPr>
              <a:t>championships.</a:t>
            </a:r>
            <a:r>
              <a:rPr lang="en-US" altLang="zh-CN" sz="2400" b="1" i="1" dirty="0" smtClean="0">
                <a:solidFill>
                  <a:srgbClr val="000000"/>
                </a:solidFill>
              </a:rPr>
              <a:t> </a:t>
            </a:r>
            <a:r>
              <a:rPr lang="en-US" altLang="zh-CN" sz="2400" b="1" dirty="0" smtClean="0">
                <a:solidFill>
                  <a:srgbClr val="000000"/>
                </a:solidFill>
              </a:rPr>
              <a:t>With</a:t>
            </a:r>
            <a:r>
              <a:rPr lang="zh-CN" altLang="en-US" sz="2400" b="1" dirty="0" smtClean="0">
                <a:solidFill>
                  <a:srgbClr val="000000"/>
                </a:solidFill>
              </a:rPr>
              <a:t> </a:t>
            </a:r>
            <a:r>
              <a:rPr lang="en-US" altLang="zh-CN" sz="2400" b="1" dirty="0" smtClean="0">
                <a:solidFill>
                  <a:srgbClr val="000000"/>
                </a:solidFill>
              </a:rPr>
              <a:t>butterflies</a:t>
            </a:r>
            <a:r>
              <a:rPr lang="zh-CN" altLang="en-US" sz="2400" b="1" dirty="0" smtClean="0">
                <a:solidFill>
                  <a:srgbClr val="000000"/>
                </a:solidFill>
              </a:rPr>
              <a:t> </a:t>
            </a:r>
            <a:r>
              <a:rPr lang="en-US" altLang="zh-CN" sz="2400" b="1" dirty="0" smtClean="0">
                <a:solidFill>
                  <a:srgbClr val="000000"/>
                </a:solidFill>
              </a:rPr>
              <a:t>in</a:t>
            </a:r>
            <a:r>
              <a:rPr lang="zh-CN" altLang="en-US" sz="2400" b="1" dirty="0" smtClean="0">
                <a:solidFill>
                  <a:srgbClr val="000000"/>
                </a:solidFill>
              </a:rPr>
              <a:t> </a:t>
            </a:r>
            <a:r>
              <a:rPr lang="en-US" altLang="zh-CN" sz="2400" b="1" dirty="0" smtClean="0">
                <a:solidFill>
                  <a:srgbClr val="000000"/>
                </a:solidFill>
              </a:rPr>
              <a:t>her stomach, </a:t>
            </a:r>
            <a:r>
              <a:rPr lang="en-US" altLang="zh-CN" sz="2400" b="1" dirty="0" err="1" smtClean="0">
                <a:solidFill>
                  <a:srgbClr val="000000"/>
                </a:solidFill>
              </a:rPr>
              <a:t>Jobie</a:t>
            </a:r>
            <a:r>
              <a:rPr lang="en-US" altLang="zh-CN" sz="2400" b="1" dirty="0" smtClean="0">
                <a:solidFill>
                  <a:srgbClr val="000000"/>
                </a:solidFill>
              </a:rPr>
              <a:t> turned white, heart beating wildly and hands trembling unconsciously. </a:t>
            </a:r>
            <a:r>
              <a:rPr lang="en-US" altLang="zh-CN" sz="2400" b="1" dirty="0">
                <a:solidFill>
                  <a:srgbClr val="000000"/>
                </a:solidFill>
              </a:rPr>
              <a:t>S</a:t>
            </a:r>
            <a:r>
              <a:rPr lang="en-US" altLang="zh-CN" sz="2400" b="1" dirty="0" smtClean="0">
                <a:solidFill>
                  <a:srgbClr val="000000"/>
                </a:solidFill>
              </a:rPr>
              <a:t>ensing the worried expression on her face, her teammate walked up, patted her shoulder gently and encouraged, “Don’t worry, you can still be the wonder in the hurdle race!” Inspired, </a:t>
            </a:r>
            <a:r>
              <a:rPr lang="en-US" altLang="zh-CN" sz="2400" b="1" dirty="0" err="1" smtClean="0">
                <a:solidFill>
                  <a:srgbClr val="000000"/>
                </a:solidFill>
              </a:rPr>
              <a:t>Jobie</a:t>
            </a:r>
            <a:r>
              <a:rPr lang="en-US" altLang="zh-CN" sz="2400" b="1" dirty="0" smtClean="0">
                <a:solidFill>
                  <a:srgbClr val="000000"/>
                </a:solidFill>
              </a:rPr>
              <a:t> took a step forward</a:t>
            </a:r>
            <a:r>
              <a:rPr lang="zh-CN" altLang="en-US" sz="2400" b="1" dirty="0" smtClean="0">
                <a:solidFill>
                  <a:srgbClr val="000000"/>
                </a:solidFill>
              </a:rPr>
              <a:t> </a:t>
            </a:r>
            <a:r>
              <a:rPr lang="en-US" altLang="zh-CN" sz="2400" b="1" dirty="0" smtClean="0">
                <a:solidFill>
                  <a:srgbClr val="000000"/>
                </a:solidFill>
              </a:rPr>
              <a:t>to the starting line. As the whistle blew, the little girl dashed forward like a flash. “Come on, </a:t>
            </a:r>
            <a:r>
              <a:rPr lang="en-US" altLang="zh-CN" sz="2400" b="1" dirty="0" err="1" smtClean="0">
                <a:solidFill>
                  <a:srgbClr val="000000"/>
                </a:solidFill>
              </a:rPr>
              <a:t>Jobie</a:t>
            </a:r>
            <a:r>
              <a:rPr lang="en-US" altLang="zh-CN" sz="2400" b="1" dirty="0" smtClean="0">
                <a:solidFill>
                  <a:srgbClr val="000000"/>
                </a:solidFill>
              </a:rPr>
              <a:t>. You are bravo!” her peers exclaimed at the top of their voices. Encouraged, the brave girl left self-doubt behind, concentrated on the race  and strained every nerve to run. </a:t>
            </a:r>
            <a:r>
              <a:rPr lang="en-US" altLang="zh-CN" sz="2400" b="1" dirty="0" err="1" smtClean="0">
                <a:solidFill>
                  <a:srgbClr val="000000"/>
                </a:solidFill>
              </a:rPr>
              <a:t>Jobie</a:t>
            </a:r>
            <a:r>
              <a:rPr lang="en-US" altLang="zh-CN" sz="2400" b="1" dirty="0" smtClean="0">
                <a:solidFill>
                  <a:srgbClr val="000000"/>
                </a:solidFill>
              </a:rPr>
              <a:t> was the first one to cross the finishing line!  Suddenly, a burst of deafening applause was on the air. </a:t>
            </a:r>
            <a:r>
              <a:rPr lang="en-US" altLang="zh-CN" sz="2400" b="1" dirty="0">
                <a:solidFill>
                  <a:srgbClr val="000000"/>
                </a:solidFill>
              </a:rPr>
              <a:t>Puffing and panting, </a:t>
            </a:r>
            <a:r>
              <a:rPr lang="en-US" altLang="zh-CN" sz="2400" b="1" dirty="0" err="1">
                <a:solidFill>
                  <a:srgbClr val="000000"/>
                </a:solidFill>
              </a:rPr>
              <a:t>J</a:t>
            </a:r>
            <a:r>
              <a:rPr lang="en-US" altLang="zh-CN" sz="2400" b="1" dirty="0" err="1" smtClean="0">
                <a:solidFill>
                  <a:srgbClr val="000000"/>
                </a:solidFill>
              </a:rPr>
              <a:t>obie</a:t>
            </a:r>
            <a:r>
              <a:rPr lang="en-US" altLang="zh-CN" sz="2400" b="1" dirty="0" smtClean="0">
                <a:solidFill>
                  <a:srgbClr val="000000"/>
                </a:solidFill>
              </a:rPr>
              <a:t> bent down. Meanwhile, she realized  that </a:t>
            </a:r>
            <a:r>
              <a:rPr lang="en-US" altLang="zh-CN" sz="2400" b="1" dirty="0">
                <a:solidFill>
                  <a:srgbClr val="000000"/>
                </a:solidFill>
              </a:rPr>
              <a:t>t</a:t>
            </a:r>
            <a:r>
              <a:rPr lang="en-US" altLang="zh-CN" sz="2400" b="1" dirty="0" smtClean="0">
                <a:solidFill>
                  <a:srgbClr val="000000"/>
                </a:solidFill>
              </a:rPr>
              <a:t>here was no lucky spike in the world. Success always came from her tireless efforts.</a:t>
            </a:r>
            <a:endParaRPr kumimoji="1" lang="zh-CN" altLang="en-US" dirty="0">
              <a:solidFill>
                <a:srgbClr val="000000"/>
              </a:solidFill>
            </a:endParaRPr>
          </a:p>
        </p:txBody>
      </p:sp>
      <p:sp>
        <p:nvSpPr>
          <p:cNvPr id="6" name="矩形 5"/>
          <p:cNvSpPr/>
          <p:nvPr/>
        </p:nvSpPr>
        <p:spPr>
          <a:xfrm>
            <a:off x="4792134" y="1178443"/>
            <a:ext cx="4148667" cy="37942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654607" y="1161510"/>
            <a:ext cx="2655926" cy="396357"/>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9532" y="1737243"/>
            <a:ext cx="4580467" cy="4004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987607" y="1651087"/>
            <a:ext cx="4865726" cy="48656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84473" y="2300099"/>
            <a:ext cx="7041659" cy="396357"/>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05302" y="2804456"/>
            <a:ext cx="1150165" cy="43259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325934" y="3887319"/>
            <a:ext cx="1751026" cy="48408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6405033" y="3316244"/>
            <a:ext cx="3671927" cy="423835"/>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73158" y="4398267"/>
            <a:ext cx="10487708" cy="464144"/>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809155" y="4960304"/>
            <a:ext cx="5222630" cy="54059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73158" y="5517558"/>
            <a:ext cx="559775" cy="44297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32933" y="5517558"/>
            <a:ext cx="2607734" cy="442975"/>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903923" y="5984744"/>
            <a:ext cx="6082828" cy="4782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1"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1"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1"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1"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1"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1"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linds(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1"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1"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319753"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Relate Movies with related  theme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3" name="图片 2"/>
          <p:cNvPicPr>
            <a:picLocks noChangeAspect="1"/>
          </p:cNvPicPr>
          <p:nvPr/>
        </p:nvPicPr>
        <p:blipFill>
          <a:blip r:embed="rId2"/>
          <a:stretch>
            <a:fillRect/>
          </a:stretch>
        </p:blipFill>
        <p:spPr>
          <a:xfrm>
            <a:off x="303924" y="872688"/>
            <a:ext cx="4015828" cy="5265683"/>
          </a:xfrm>
          <a:prstGeom prst="rect">
            <a:avLst/>
          </a:prstGeom>
          <a:ln>
            <a:noFill/>
          </a:ln>
          <a:effectLst>
            <a:softEdge rad="112500"/>
          </a:effectLst>
        </p:spPr>
      </p:pic>
      <p:pic>
        <p:nvPicPr>
          <p:cNvPr id="6" name="图片 5"/>
          <p:cNvPicPr>
            <a:picLocks noChangeAspect="1"/>
          </p:cNvPicPr>
          <p:nvPr/>
        </p:nvPicPr>
        <p:blipFill>
          <a:blip r:embed="rId3"/>
          <a:stretch>
            <a:fillRect/>
          </a:stretch>
        </p:blipFill>
        <p:spPr>
          <a:xfrm>
            <a:off x="4525251" y="752957"/>
            <a:ext cx="3420022" cy="5385414"/>
          </a:xfrm>
          <a:prstGeom prst="rect">
            <a:avLst/>
          </a:prstGeom>
          <a:ln>
            <a:noFill/>
          </a:ln>
          <a:effectLst>
            <a:softEdge rad="112500"/>
          </a:effectLst>
        </p:spPr>
      </p:pic>
      <p:pic>
        <p:nvPicPr>
          <p:cNvPr id="7" name="图片 6"/>
          <p:cNvPicPr>
            <a:picLocks noChangeAspect="1"/>
          </p:cNvPicPr>
          <p:nvPr/>
        </p:nvPicPr>
        <p:blipFill>
          <a:blip r:embed="rId4"/>
          <a:stretch>
            <a:fillRect/>
          </a:stretch>
        </p:blipFill>
        <p:spPr>
          <a:xfrm>
            <a:off x="8150772" y="928403"/>
            <a:ext cx="3428727" cy="5265683"/>
          </a:xfrm>
          <a:prstGeom prst="rect">
            <a:avLst/>
          </a:prstGeom>
          <a:ln>
            <a:noFill/>
          </a:ln>
          <a:effectLst>
            <a:softEdge rad="112500"/>
          </a:effectLst>
        </p:spPr>
      </p:pic>
      <p:pic>
        <p:nvPicPr>
          <p:cNvPr id="8" name="图片 7"/>
          <p:cNvPicPr>
            <a:picLocks noChangeAspect="1"/>
          </p:cNvPicPr>
          <p:nvPr/>
        </p:nvPicPr>
        <p:blipFill>
          <a:blip r:embed="rId5"/>
          <a:stretch>
            <a:fillRect/>
          </a:stretch>
        </p:blipFill>
        <p:spPr>
          <a:xfrm rot="934144">
            <a:off x="4338897" y="1295483"/>
            <a:ext cx="3132902" cy="472207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50000"/>
            <a:duotone>
              <a:schemeClr val="accent1">
                <a:shade val="45000"/>
                <a:satMod val="135000"/>
              </a:schemeClr>
              <a:prstClr val="white"/>
            </a:duotone>
            <a:extLst>
              <a:ext uri="{BEBA8EAE-BF5A-486C-A8C5-ECC9F3942E4B}">
                <a14:imgProps xmlns:a14="http://schemas.microsoft.com/office/drawing/2010/main">
                  <a14:imgLayer r:embed="rId2">
                    <a14:imgEffect>
                      <a14:colorTemperature colorTemp="7200"/>
                    </a14:imgEffect>
                  </a14:imgLayer>
                </a14:imgProps>
              </a:ext>
            </a:extLst>
          </a:blip>
          <a:stretch>
            <a:fillRect/>
          </a:stretch>
        </p:blipFill>
        <p:spPr>
          <a:xfrm>
            <a:off x="13048" y="0"/>
            <a:ext cx="12165904" cy="6858000"/>
          </a:xfrm>
          <a:prstGeom prst="rect">
            <a:avLst/>
          </a:prstGeom>
        </p:spPr>
      </p:pic>
      <p:sp>
        <p:nvSpPr>
          <p:cNvPr id="2" name="文本框 1"/>
          <p:cNvSpPr txBox="1"/>
          <p:nvPr/>
        </p:nvSpPr>
        <p:spPr>
          <a:xfrm>
            <a:off x="2054496" y="3067142"/>
            <a:ext cx="10727441" cy="3046988"/>
          </a:xfrm>
          <a:prstGeom prst="rect">
            <a:avLst/>
          </a:prstGeom>
          <a:noFill/>
        </p:spPr>
        <p:txBody>
          <a:bodyPr wrap="square" rtlCol="0">
            <a:spAutoFit/>
          </a:bodyPr>
          <a:lstStyle/>
          <a:p>
            <a:r>
              <a:rPr kumimoji="1" lang="en-US" altLang="zh-CN" sz="9600" b="1" i="1" dirty="0" smtClean="0">
                <a:solidFill>
                  <a:srgbClr val="002060"/>
                </a:solidFill>
              </a:rPr>
              <a:t>Thank You!</a:t>
            </a:r>
            <a:endParaRPr kumimoji="1" lang="en-US" altLang="zh-CN" sz="9600" b="1" i="1" dirty="0" smtClean="0">
              <a:solidFill>
                <a:srgbClr val="002060"/>
              </a:solidFill>
            </a:endParaRPr>
          </a:p>
          <a:p>
            <a:r>
              <a:rPr kumimoji="1" lang="zh-CN" altLang="en-US" sz="9600" b="1" i="1" dirty="0">
                <a:solidFill>
                  <a:srgbClr val="002060"/>
                </a:solidFill>
              </a:rPr>
              <a:t> </a:t>
            </a:r>
            <a:r>
              <a:rPr kumimoji="1" lang="zh-CN" altLang="en-US" sz="9600" b="1" i="1" dirty="0" smtClean="0">
                <a:solidFill>
                  <a:srgbClr val="002060"/>
                </a:solidFill>
              </a:rPr>
              <a:t>                </a:t>
            </a:r>
            <a:r>
              <a:rPr kumimoji="1" lang="en-US" altLang="zh-CN" sz="9600" b="1" i="1" dirty="0" smtClean="0">
                <a:solidFill>
                  <a:srgbClr val="002060"/>
                </a:solidFill>
              </a:rPr>
              <a:t>   </a:t>
            </a:r>
            <a:r>
              <a:rPr kumimoji="1" lang="en-US" altLang="zh-CN" sz="5400" b="1" i="1" dirty="0" err="1" smtClean="0">
                <a:solidFill>
                  <a:srgbClr val="002060"/>
                </a:solidFill>
              </a:rPr>
              <a:t>Yujia</a:t>
            </a:r>
            <a:r>
              <a:rPr kumimoji="1" lang="en-US" altLang="zh-CN" sz="5400" b="1" i="1" dirty="0" smtClean="0">
                <a:solidFill>
                  <a:srgbClr val="002060"/>
                </a:solidFill>
              </a:rPr>
              <a:t> Pan </a:t>
            </a:r>
            <a:endParaRPr kumimoji="1" lang="zh-CN" altLang="en-US" sz="6000" b="1" i="1" dirty="0">
              <a:solidFill>
                <a:srgbClr val="002060"/>
              </a:solidFill>
            </a:endParaRPr>
          </a:p>
        </p:txBody>
      </p:sp>
      <p:sp>
        <p:nvSpPr>
          <p:cNvPr id="7" name="矩形 7"/>
          <p:cNvSpPr/>
          <p:nvPr/>
        </p:nvSpPr>
        <p:spPr>
          <a:xfrm>
            <a:off x="228600" y="798707"/>
            <a:ext cx="11734800" cy="2059777"/>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22854" y="833944"/>
            <a:ext cx="12293600" cy="1815882"/>
          </a:xfrm>
          <a:prstGeom prst="rect">
            <a:avLst/>
          </a:prstGeom>
        </p:spPr>
        <p:txBody>
          <a:bodyPr wrap="square">
            <a:spAutoFit/>
          </a:bodyPr>
          <a:lstStyle/>
          <a:p>
            <a:r>
              <a:rPr lang="en-US" altLang="zh-CN" sz="1600" dirty="0">
                <a:solidFill>
                  <a:srgbClr val="333333"/>
                </a:solidFill>
                <a:latin typeface="微软雅黑" panose="020B0503020204020204" charset="-122"/>
              </a:rPr>
              <a:t> </a:t>
            </a:r>
            <a:endParaRPr kumimoji="1" lang="en-US" altLang="zh-CN" sz="5400" b="1" i="1" dirty="0" smtClean="0">
              <a:solidFill>
                <a:srgbClr val="0070C0"/>
              </a:solidFill>
            </a:endParaRPr>
          </a:p>
          <a:p>
            <a:r>
              <a:rPr kumimoji="1" lang="en-US" altLang="zh-CN" sz="4800" b="1" i="1" dirty="0" smtClean="0">
                <a:solidFill>
                  <a:srgbClr val="002060"/>
                </a:solidFill>
              </a:rPr>
              <a:t>Heaven</a:t>
            </a:r>
            <a:r>
              <a:rPr kumimoji="1" lang="zh-CN" altLang="en-US" sz="4800" b="1" i="1" dirty="0">
                <a:solidFill>
                  <a:srgbClr val="002060"/>
                </a:solidFill>
              </a:rPr>
              <a:t> </a:t>
            </a:r>
            <a:r>
              <a:rPr kumimoji="1" lang="en-US" altLang="zh-CN" sz="4800" b="1" i="1" dirty="0" smtClean="0">
                <a:solidFill>
                  <a:srgbClr val="002060"/>
                </a:solidFill>
              </a:rPr>
              <a:t>revolves,</a:t>
            </a:r>
            <a:r>
              <a:rPr kumimoji="1" lang="zh-CN" altLang="en-US" sz="4800" b="1" i="1" dirty="0" smtClean="0">
                <a:solidFill>
                  <a:srgbClr val="002060"/>
                </a:solidFill>
              </a:rPr>
              <a:t> </a:t>
            </a:r>
            <a:r>
              <a:rPr kumimoji="1" lang="en-US" altLang="zh-CN" sz="4800" b="1" i="1" dirty="0" smtClean="0">
                <a:solidFill>
                  <a:srgbClr val="002060"/>
                </a:solidFill>
              </a:rPr>
              <a:t>the</a:t>
            </a:r>
            <a:r>
              <a:rPr kumimoji="1" lang="zh-CN" altLang="en-US" sz="4800" b="1" i="1" dirty="0" smtClean="0">
                <a:solidFill>
                  <a:srgbClr val="002060"/>
                </a:solidFill>
              </a:rPr>
              <a:t> </a:t>
            </a:r>
            <a:r>
              <a:rPr kumimoji="1" lang="en-US" altLang="zh-CN" sz="4800" b="1" i="1" dirty="0" smtClean="0">
                <a:solidFill>
                  <a:srgbClr val="002060"/>
                </a:solidFill>
              </a:rPr>
              <a:t>gentlemen</a:t>
            </a:r>
            <a:r>
              <a:rPr kumimoji="1" lang="zh-CN" altLang="en-US" sz="4800" b="1" i="1" dirty="0" smtClean="0">
                <a:solidFill>
                  <a:srgbClr val="002060"/>
                </a:solidFill>
              </a:rPr>
              <a:t> </a:t>
            </a:r>
            <a:r>
              <a:rPr kumimoji="1" lang="en-US" altLang="zh-CN" sz="4800" b="1" i="1" dirty="0" smtClean="0">
                <a:solidFill>
                  <a:srgbClr val="002060"/>
                </a:solidFill>
              </a:rPr>
              <a:t>to unremitting self-improvement.   </a:t>
            </a:r>
            <a:r>
              <a:rPr kumimoji="1" lang="zh-CN" altLang="en-US" sz="4800" b="1" i="1" dirty="0" smtClean="0">
                <a:solidFill>
                  <a:srgbClr val="002060"/>
                </a:solidFill>
              </a:rPr>
              <a:t> </a:t>
            </a:r>
            <a:endParaRPr kumimoji="1" lang="zh-CN" altLang="en-US" sz="4800" b="1"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circle(in)">
                                      <p:cBhvr>
                                        <p:cTn id="22" dur="2000"/>
                                        <p:tgtEl>
                                          <p:spTgt spid="2">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circle(in)">
                                      <p:cBhvr>
                                        <p:cTn id="2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alphaModFix amt="50000"/>
            <a:duotone>
              <a:schemeClr val="accent1">
                <a:shade val="45000"/>
                <a:satMod val="135000"/>
              </a:schemeClr>
              <a:prstClr val="white"/>
            </a:duotone>
            <a:extLst>
              <a:ext uri="{BEBA8EAE-BF5A-486C-A8C5-ECC9F3942E4B}">
                <a14:imgProps xmlns:a14="http://schemas.microsoft.com/office/drawing/2010/main">
                  <a14:imgLayer r:embed="rId2">
                    <a14:imgEffect>
                      <a14:colorTemperature colorTemp="7200"/>
                    </a14:imgEffect>
                  </a14:imgLayer>
                </a14:imgProps>
              </a:ext>
            </a:extLst>
          </a:blip>
          <a:stretch>
            <a:fillRect/>
          </a:stretch>
        </p:blipFill>
        <p:spPr>
          <a:xfrm>
            <a:off x="-110359" y="-50608"/>
            <a:ext cx="12392313" cy="6985628"/>
          </a:xfrm>
          <a:prstGeom prst="rect">
            <a:avLst/>
          </a:prstGeom>
          <a:ln>
            <a:noFill/>
          </a:ln>
          <a:effectLst>
            <a:softEdge rad="112500"/>
          </a:effectLst>
        </p:spPr>
      </p:pic>
      <p:sp>
        <p:nvSpPr>
          <p:cNvPr id="6" name="矩形 7"/>
          <p:cNvSpPr/>
          <p:nvPr/>
        </p:nvSpPr>
        <p:spPr>
          <a:xfrm>
            <a:off x="168544" y="701032"/>
            <a:ext cx="11778712" cy="6013342"/>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308897" y="1689555"/>
            <a:ext cx="11025504" cy="1254125"/>
          </a:xfrm>
          <a:noFill/>
        </p:spPr>
        <p:txBody>
          <a:bodyPr>
            <a:normAutofit fontScale="90000"/>
          </a:bodyPr>
          <a:lstStyle/>
          <a:p>
            <a:pPr algn="l"/>
            <a:r>
              <a:rPr lang="en-US" altLang="zh-CN" sz="4400" b="1" i="1" dirty="0" smtClean="0">
                <a:solidFill>
                  <a:srgbClr val="002060"/>
                </a:solidFill>
                <a:latin typeface="Calibri" panose="020F0502020204030204" charset="0"/>
                <a:ea typeface="Calibri" panose="020F0502020204030204" charset="0"/>
                <a:cs typeface="Calibri" panose="020F0502020204030204" charset="0"/>
              </a:rPr>
              <a:t>An illustration for my teaching framework</a:t>
            </a:r>
            <a:br>
              <a:rPr lang="en-US" altLang="zh-CN" sz="4400" b="1" i="1" dirty="0" smtClean="0">
                <a:solidFill>
                  <a:srgbClr val="002060"/>
                </a:solidFill>
                <a:latin typeface="Calibri" panose="020F0502020204030204" charset="0"/>
                <a:ea typeface="Calibri" panose="020F0502020204030204" charset="0"/>
                <a:cs typeface="Calibri" panose="020F0502020204030204" charset="0"/>
              </a:rPr>
            </a:br>
            <a:br>
              <a:rPr lang="en-US" altLang="zh-CN" sz="4400" b="1" i="1" dirty="0" smtClean="0">
                <a:solidFill>
                  <a:srgbClr val="002060"/>
                </a:solidFill>
                <a:latin typeface="Calibri" panose="020F0502020204030204" charset="0"/>
                <a:ea typeface="Calibri" panose="020F0502020204030204" charset="0"/>
                <a:cs typeface="Calibri" panose="020F0502020204030204" charset="0"/>
              </a:rPr>
            </a:br>
            <a:br>
              <a:rPr lang="en-US" altLang="zh-CN" sz="4400" b="1" i="1" dirty="0" smtClean="0">
                <a:latin typeface="Calibri" panose="020F0502020204030204" charset="0"/>
                <a:ea typeface="Calibri" panose="020F0502020204030204" charset="0"/>
                <a:cs typeface="Calibri" panose="020F0502020204030204" charset="0"/>
              </a:rPr>
            </a:br>
            <a:br>
              <a:rPr lang="en-US" altLang="zh-CN" sz="4400" b="1" i="1" dirty="0" smtClean="0">
                <a:latin typeface="Calibri" panose="020F0502020204030204" charset="0"/>
                <a:ea typeface="Calibri" panose="020F0502020204030204" charset="0"/>
                <a:cs typeface="Calibri" panose="020F0502020204030204" charset="0"/>
              </a:rPr>
            </a:br>
            <a:r>
              <a:rPr lang="en-US" altLang="zh-CN" sz="4400" b="1" i="1" dirty="0">
                <a:latin typeface="Calibri" panose="020F0502020204030204" charset="0"/>
                <a:ea typeface="Calibri" panose="020F0502020204030204" charset="0"/>
                <a:cs typeface="Calibri" panose="020F0502020204030204" charset="0"/>
              </a:rPr>
              <a:t> </a:t>
            </a:r>
            <a:r>
              <a:rPr lang="en-US" altLang="zh-CN" sz="4400" b="1" i="1" dirty="0" smtClean="0">
                <a:latin typeface="Calibri" panose="020F0502020204030204" charset="0"/>
                <a:ea typeface="Calibri" panose="020F0502020204030204" charset="0"/>
                <a:cs typeface="Calibri" panose="020F0502020204030204" charset="0"/>
              </a:rPr>
              <a:t>                 </a:t>
            </a:r>
            <a:endParaRPr lang="en-US" altLang="zh-CN" sz="4000" b="1" i="1" dirty="0">
              <a:latin typeface="Calibri" panose="020F0502020204030204" charset="0"/>
              <a:ea typeface="Calibri" panose="020F0502020204030204" charset="0"/>
              <a:cs typeface="Calibri" panose="020F0502020204030204" charset="0"/>
            </a:endParaRPr>
          </a:p>
        </p:txBody>
      </p:sp>
      <p:sp>
        <p:nvSpPr>
          <p:cNvPr id="8" name="圆角矩形 7"/>
          <p:cNvSpPr/>
          <p:nvPr/>
        </p:nvSpPr>
        <p:spPr>
          <a:xfrm>
            <a:off x="483491" y="3148476"/>
            <a:ext cx="2295995" cy="715089"/>
          </a:xfrm>
          <a:prstGeom prst="roundRect">
            <a:avLst/>
          </a:prstGeom>
          <a:solidFill>
            <a:schemeClr val="accent1">
              <a:lumMod val="20000"/>
              <a:lumOff val="80000"/>
            </a:schemeClr>
          </a:solidFill>
          <a:ln>
            <a:solidFill>
              <a:schemeClr val="accent1"/>
            </a:solidFill>
          </a:ln>
        </p:spPr>
        <p:txBody>
          <a:bodyPr wrap="square">
            <a:spAutoFit/>
          </a:bodyPr>
          <a:lstStyle/>
          <a:p>
            <a:r>
              <a:rPr lang="en-US" altLang="zh-CN" sz="3600" b="1" dirty="0" smtClean="0">
                <a:solidFill>
                  <a:srgbClr val="0070C0"/>
                </a:solidFill>
                <a:latin typeface="Calibri" panose="020F0502020204030204" charset="0"/>
                <a:ea typeface="Calibri" panose="020F0502020204030204" charset="0"/>
                <a:cs typeface="Calibri" panose="020F0502020204030204" charset="0"/>
              </a:rPr>
              <a:t>Mind Map</a:t>
            </a:r>
            <a:endParaRPr lang="en-US" altLang="zh-CN" sz="3600" b="1" dirty="0">
              <a:solidFill>
                <a:srgbClr val="0070C0"/>
              </a:solidFill>
              <a:latin typeface="Calibri" panose="020F0502020204030204" charset="0"/>
              <a:ea typeface="Calibri" panose="020F0502020204030204" charset="0"/>
              <a:cs typeface="Calibri" panose="020F0502020204030204" charset="0"/>
            </a:endParaRPr>
          </a:p>
        </p:txBody>
      </p:sp>
      <p:grpSp>
        <p:nvGrpSpPr>
          <p:cNvPr id="9" name="组合 16"/>
          <p:cNvGrpSpPr/>
          <p:nvPr/>
        </p:nvGrpSpPr>
        <p:grpSpPr bwMode="auto">
          <a:xfrm>
            <a:off x="2650916" y="1658695"/>
            <a:ext cx="1161112" cy="4773102"/>
            <a:chOff x="7735" y="1509"/>
            <a:chExt cx="2182" cy="6538"/>
          </a:xfrm>
          <a:solidFill>
            <a:srgbClr val="0070C0"/>
          </a:solidFill>
        </p:grpSpPr>
        <p:sp>
          <p:nvSpPr>
            <p:cNvPr id="10" name="箭头: 圆角右 41"/>
            <p:cNvSpPr/>
            <p:nvPr>
              <p:custDataLst>
                <p:tags r:id="rId3"/>
              </p:custDataLst>
            </p:nvPr>
          </p:nvSpPr>
          <p:spPr>
            <a:xfrm rot="10800000" flipH="1" flipV="1">
              <a:off x="8777" y="1509"/>
              <a:ext cx="1127" cy="3201"/>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1" name="箭头: 圆角右 20"/>
            <p:cNvSpPr/>
            <p:nvPr>
              <p:custDataLst>
                <p:tags r:id="rId4"/>
              </p:custDataLst>
            </p:nvPr>
          </p:nvSpPr>
          <p:spPr>
            <a:xfrm rot="10800000" flipH="1">
              <a:off x="8777" y="3964"/>
              <a:ext cx="1127" cy="4083"/>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2" name="箭头: 右 21"/>
            <p:cNvSpPr/>
            <p:nvPr>
              <p:custDataLst>
                <p:tags r:id="rId5"/>
              </p:custDataLst>
            </p:nvPr>
          </p:nvSpPr>
          <p:spPr>
            <a:xfrm>
              <a:off x="7735" y="3964"/>
              <a:ext cx="2182" cy="330"/>
            </a:xfrm>
            <a:prstGeom prst="rightArrow">
              <a:avLst>
                <a:gd name="adj1" fmla="val 44206"/>
                <a:gd name="adj2" fmla="val 78489"/>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latin typeface="微软雅黑" panose="020B0503020204020204" charset="-122"/>
              </a:endParaRPr>
            </a:p>
          </p:txBody>
        </p:sp>
        <p:sp>
          <p:nvSpPr>
            <p:cNvPr id="13" name="箭头: 圆角右 43"/>
            <p:cNvSpPr/>
            <p:nvPr>
              <p:custDataLst>
                <p:tags r:id="rId6"/>
              </p:custDataLst>
            </p:nvPr>
          </p:nvSpPr>
          <p:spPr>
            <a:xfrm rot="10800000" flipH="1" flipV="1">
              <a:off x="8777" y="2482"/>
              <a:ext cx="1127" cy="2009"/>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4" name="箭头: 圆角右 44"/>
            <p:cNvSpPr/>
            <p:nvPr>
              <p:custDataLst>
                <p:tags r:id="rId7"/>
              </p:custDataLst>
            </p:nvPr>
          </p:nvSpPr>
          <p:spPr>
            <a:xfrm rot="10800000" flipH="1">
              <a:off x="8777" y="1883"/>
              <a:ext cx="1127" cy="4829"/>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grpSp>
      <p:sp>
        <p:nvSpPr>
          <p:cNvPr id="16" name="圆角矩形 15"/>
          <p:cNvSpPr/>
          <p:nvPr>
            <p:custDataLst>
              <p:tags r:id="rId8"/>
            </p:custDataLst>
          </p:nvPr>
        </p:nvSpPr>
        <p:spPr bwMode="gray">
          <a:xfrm>
            <a:off x="3788639" y="1393962"/>
            <a:ext cx="3455438"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smtClean="0">
                <a:solidFill>
                  <a:srgbClr val="0070C0"/>
                </a:solidFill>
                <a:latin typeface="Arial Black" panose="020B0A04020102020204" charset="0"/>
                <a:ea typeface="微软雅黑" panose="020B0503020204020204" charset="-122"/>
                <a:cs typeface="Arial Black" panose="020B0A04020102020204" charset="0"/>
                <a:sym typeface="+mn-ea"/>
              </a:rPr>
              <a:t>Guiding Theories</a:t>
            </a:r>
            <a:endParaRPr lang="zh-CN" altLang="en-US" sz="2400" b="1" noProof="1">
              <a:solidFill>
                <a:srgbClr val="0070C0"/>
              </a:solidFill>
              <a:latin typeface="微软雅黑" panose="020B0503020204020204" charset="-122"/>
              <a:ea typeface="微软雅黑" panose="020B0503020204020204" charset="-122"/>
              <a:cs typeface="+mj-cs"/>
              <a:sym typeface="+mn-lt"/>
            </a:endParaRPr>
          </a:p>
        </p:txBody>
      </p:sp>
      <p:sp>
        <p:nvSpPr>
          <p:cNvPr id="18" name="圆角矩形 17"/>
          <p:cNvSpPr/>
          <p:nvPr>
            <p:custDataLst>
              <p:tags r:id="rId9"/>
            </p:custDataLst>
          </p:nvPr>
        </p:nvSpPr>
        <p:spPr bwMode="gray">
          <a:xfrm>
            <a:off x="3788024" y="2129966"/>
            <a:ext cx="1855226"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smtClean="0">
                <a:solidFill>
                  <a:srgbClr val="0070C0"/>
                </a:solidFill>
                <a:latin typeface="Arial Black" panose="020B0A04020102020204" charset="0"/>
                <a:ea typeface="微软雅黑" panose="020B0503020204020204" charset="-122"/>
                <a:cs typeface="Arial Black" panose="020B0A04020102020204" charset="0"/>
                <a:sym typeface="+mn-ea"/>
              </a:rPr>
              <a:t>Objective</a:t>
            </a:r>
            <a:endParaRPr lang="zh-CN" altLang="en-US" sz="2400" b="1" noProof="1">
              <a:solidFill>
                <a:srgbClr val="0070C0"/>
              </a:solidFill>
              <a:latin typeface="微软雅黑" panose="020B0503020204020204" charset="-122"/>
              <a:ea typeface="微软雅黑" panose="020B0503020204020204" charset="-122"/>
              <a:cs typeface="+mj-cs"/>
              <a:sym typeface="+mn-lt"/>
            </a:endParaRPr>
          </a:p>
        </p:txBody>
      </p:sp>
      <p:sp>
        <p:nvSpPr>
          <p:cNvPr id="19" name="圆角矩形 18"/>
          <p:cNvSpPr/>
          <p:nvPr>
            <p:custDataLst>
              <p:tags r:id="rId10"/>
            </p:custDataLst>
          </p:nvPr>
        </p:nvSpPr>
        <p:spPr bwMode="gray">
          <a:xfrm>
            <a:off x="3720355" y="3272380"/>
            <a:ext cx="1855226"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Procedure</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0" name="圆角矩形 19"/>
          <p:cNvSpPr/>
          <p:nvPr>
            <p:custDataLst>
              <p:tags r:id="rId11"/>
            </p:custDataLst>
          </p:nvPr>
        </p:nvSpPr>
        <p:spPr bwMode="gray">
          <a:xfrm>
            <a:off x="3720355" y="5142707"/>
            <a:ext cx="3581468"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Deliberate Practice</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1" name="圆角矩形 20"/>
          <p:cNvSpPr/>
          <p:nvPr>
            <p:custDataLst>
              <p:tags r:id="rId12"/>
            </p:custDataLst>
          </p:nvPr>
        </p:nvSpPr>
        <p:spPr bwMode="gray">
          <a:xfrm>
            <a:off x="3812028" y="5953463"/>
            <a:ext cx="2202119"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Evaluation</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4" name="左大括号 23"/>
          <p:cNvSpPr/>
          <p:nvPr/>
        </p:nvSpPr>
        <p:spPr>
          <a:xfrm>
            <a:off x="5626163" y="2708635"/>
            <a:ext cx="237131" cy="2022393"/>
          </a:xfrm>
          <a:prstGeom prst="leftBrace">
            <a:avLst/>
          </a:prstGeom>
          <a:solidFill>
            <a:schemeClr val="accent2">
              <a:lumMod val="60000"/>
              <a:lumOff val="40000"/>
            </a:schemeClr>
          </a:solidFill>
          <a:ln w="476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noProof="1"/>
          </a:p>
        </p:txBody>
      </p:sp>
      <p:sp>
        <p:nvSpPr>
          <p:cNvPr id="25" name="文本框 24"/>
          <p:cNvSpPr txBox="1">
            <a:spLocks noChangeArrowheads="1"/>
          </p:cNvSpPr>
          <p:nvPr/>
        </p:nvSpPr>
        <p:spPr bwMode="auto">
          <a:xfrm>
            <a:off x="5828480" y="2486019"/>
            <a:ext cx="2652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1. lead in</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6" name="文本框 25"/>
          <p:cNvSpPr txBox="1">
            <a:spLocks noChangeArrowheads="1"/>
          </p:cNvSpPr>
          <p:nvPr/>
        </p:nvSpPr>
        <p:spPr bwMode="auto">
          <a:xfrm>
            <a:off x="5815630" y="2905775"/>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a:solidFill>
                  <a:srgbClr val="EB701D"/>
                </a:solidFill>
                <a:latin typeface="Calibri" panose="020F0502020204030204" charset="0"/>
                <a:ea typeface="Calibri" panose="020F0502020204030204" charset="0"/>
                <a:cs typeface="Calibri" panose="020F0502020204030204" charset="0"/>
              </a:rPr>
              <a:t>2</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 read for the structure and genre</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7" name="文本框 26"/>
          <p:cNvSpPr txBox="1">
            <a:spLocks noChangeArrowheads="1"/>
          </p:cNvSpPr>
          <p:nvPr/>
        </p:nvSpPr>
        <p:spPr bwMode="auto">
          <a:xfrm>
            <a:off x="5828480" y="3386956"/>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3. appreciate the plot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8" name="文本框 27"/>
          <p:cNvSpPr txBox="1">
            <a:spLocks noChangeArrowheads="1"/>
          </p:cNvSpPr>
          <p:nvPr/>
        </p:nvSpPr>
        <p:spPr bwMode="auto">
          <a:xfrm>
            <a:off x="5815630" y="3825852"/>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a:solidFill>
                  <a:srgbClr val="EB701D"/>
                </a:solidFill>
                <a:latin typeface="Calibri" panose="020F0502020204030204" charset="0"/>
                <a:ea typeface="Calibri" panose="020F0502020204030204" charset="0"/>
                <a:cs typeface="Calibri" panose="020F0502020204030204" charset="0"/>
              </a:rPr>
              <a:t>4</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 analyze the character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30" name="文本框 29"/>
          <p:cNvSpPr txBox="1">
            <a:spLocks noChangeArrowheads="1"/>
          </p:cNvSpPr>
          <p:nvPr/>
        </p:nvSpPr>
        <p:spPr bwMode="auto">
          <a:xfrm>
            <a:off x="5870578" y="4267550"/>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5. explore the theme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31" name="文本框 30"/>
          <p:cNvSpPr txBox="1"/>
          <p:nvPr/>
        </p:nvSpPr>
        <p:spPr>
          <a:xfrm>
            <a:off x="7112532" y="5028897"/>
            <a:ext cx="5095899" cy="533672"/>
          </a:xfrm>
          <a:prstGeom prst="rect">
            <a:avLst/>
          </a:prstGeom>
          <a:noFill/>
        </p:spPr>
        <p:txBody>
          <a:bodyPr wrap="square">
            <a:spAutoFit/>
          </a:bodyPr>
          <a:lstStyle/>
          <a:p>
            <a:pPr eaLnBrk="1" hangingPunct="1">
              <a:lnSpc>
                <a:spcPct val="130000"/>
              </a:lnSpc>
              <a:defRPr/>
            </a:pP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Cross-</a:t>
            </a:r>
            <a:r>
              <a:rPr lang="zh-CN" altLang="en-US"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 </a:t>
            </a: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country race in 2022 Gaokao </a:t>
            </a:r>
            <a:endParaRPr lang="en-US" altLang="zh-CN" sz="2400" b="1" u="sng" noProof="1">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endParaRPr>
          </a:p>
        </p:txBody>
      </p:sp>
      <p:sp>
        <p:nvSpPr>
          <p:cNvPr id="32" name="文本框 31"/>
          <p:cNvSpPr txBox="1"/>
          <p:nvPr/>
        </p:nvSpPr>
        <p:spPr>
          <a:xfrm>
            <a:off x="5626163" y="5457173"/>
            <a:ext cx="6565837" cy="572464"/>
          </a:xfrm>
          <a:prstGeom prst="rect">
            <a:avLst/>
          </a:prstGeom>
          <a:noFill/>
        </p:spPr>
        <p:txBody>
          <a:bodyPr wrap="square">
            <a:spAutoFit/>
          </a:bodyPr>
          <a:lstStyle/>
          <a:p>
            <a:pPr eaLnBrk="1" hangingPunct="1">
              <a:lnSpc>
                <a:spcPct val="130000"/>
              </a:lnSpc>
              <a:defRPr/>
            </a:pPr>
            <a:r>
              <a:rPr lang="en-US" altLang="zh-CN" sz="2400" b="1" u="sng" noProof="1" smtClean="0">
                <a:solidFill>
                  <a:schemeClr val="accent6">
                    <a:lumMod val="75000"/>
                  </a:schemeClr>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 </a:t>
            </a: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Hurdle Race in  simulation test of Gaokao in 2023 </a:t>
            </a:r>
            <a:endParaRPr lang="en-US" altLang="zh-CN" sz="2400" b="1" u="sng" noProof="1">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endParaRPr>
          </a:p>
        </p:txBody>
      </p:sp>
      <p:sp>
        <p:nvSpPr>
          <p:cNvPr id="33" name="文本框 32"/>
          <p:cNvSpPr txBox="1"/>
          <p:nvPr/>
        </p:nvSpPr>
        <p:spPr>
          <a:xfrm>
            <a:off x="6618122" y="1796264"/>
            <a:ext cx="5699848"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 English</a:t>
            </a:r>
            <a:r>
              <a:rPr lang="zh-CN" altLang="en-US" sz="22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Curriculum Standards &amp;Content   </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5" name="文本框 34"/>
          <p:cNvSpPr txBox="1"/>
          <p:nvPr/>
        </p:nvSpPr>
        <p:spPr>
          <a:xfrm>
            <a:off x="6821649" y="1440178"/>
            <a:ext cx="2931382"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rPr>
              <a:t>Bloom’s </a:t>
            </a:r>
            <a:r>
              <a:rPr lang="en-US" altLang="zh-CN" sz="2200" b="1" dirty="0">
                <a:solidFill>
                  <a:srgbClr val="002060"/>
                </a:solidFill>
                <a:latin typeface="Arial" panose="020B0604020202020204" pitchFamily="34" charset="0"/>
                <a:cs typeface="Arial" panose="020B0604020202020204" pitchFamily="34" charset="0"/>
              </a:rPr>
              <a:t>Taxonomy </a:t>
            </a:r>
            <a:endParaRPr lang="en-US" altLang="zh-CN" sz="2200" b="1" dirty="0">
              <a:solidFill>
                <a:srgbClr val="002060"/>
              </a:solidFill>
              <a:latin typeface="Arial" panose="020B0604020202020204" pitchFamily="34" charset="0"/>
              <a:cs typeface="Arial" panose="020B0604020202020204" pitchFamily="34" charset="0"/>
            </a:endParaRPr>
          </a:p>
        </p:txBody>
      </p:sp>
      <p:sp>
        <p:nvSpPr>
          <p:cNvPr id="36" name="文本框 35"/>
          <p:cNvSpPr txBox="1"/>
          <p:nvPr/>
        </p:nvSpPr>
        <p:spPr>
          <a:xfrm>
            <a:off x="6877779" y="1079949"/>
            <a:ext cx="1899080"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rPr>
              <a:t>Scaffolding </a:t>
            </a:r>
            <a:endParaRPr lang="en-US" altLang="zh-CN" sz="2200" b="1"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p:bldP spid="30" grpId="0"/>
      <p:bldP spid="31" grpId="0"/>
      <p:bldP spid="32" grpId="0"/>
      <p:bldP spid="33"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a:alphaModFix amt="5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10359" y="-50608"/>
            <a:ext cx="12392313" cy="6985628"/>
          </a:xfrm>
          <a:prstGeom prst="rect">
            <a:avLst/>
          </a:prstGeom>
          <a:ln>
            <a:noFill/>
          </a:ln>
          <a:effectLst>
            <a:softEdge rad="112500"/>
          </a:effectLst>
        </p:spPr>
      </p:pic>
      <p:sp>
        <p:nvSpPr>
          <p:cNvPr id="5" name="矩形 4"/>
          <p:cNvSpPr/>
          <p:nvPr/>
        </p:nvSpPr>
        <p:spPr>
          <a:xfrm>
            <a:off x="9229725" y="3192932"/>
            <a:ext cx="2600326" cy="46467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76226" y="3657602"/>
            <a:ext cx="11418094" cy="51746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6225" y="4175063"/>
            <a:ext cx="11553825" cy="51746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76223" y="4692525"/>
            <a:ext cx="3810001" cy="46467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0" y="111476"/>
            <a:ext cx="3084164" cy="461665"/>
          </a:xfrm>
          <a:prstGeom prst="rect">
            <a:avLst/>
          </a:prstGeom>
          <a:solidFill>
            <a:schemeClr val="accent5">
              <a:lumMod val="20000"/>
              <a:lumOff val="80000"/>
            </a:schemeClr>
          </a:solidFill>
        </p:spPr>
        <p:txBody>
          <a:bodyPr wrap="square" rtlCol="0" anchor="t">
            <a:spAutoFit/>
          </a:bodyPr>
          <a:lstStyle/>
          <a:p>
            <a:pPr marL="91440" marR="345440" lvl="0">
              <a:spcBef>
                <a:spcPts val="175"/>
              </a:spcBef>
            </a:pPr>
            <a:r>
              <a:rPr lang="en-US" altLang="zh-CN" sz="2400" b="1" smtClean="0">
                <a:solidFill>
                  <a:srgbClr val="002060"/>
                </a:solidFill>
                <a:latin typeface="Arial" panose="020B0604020202020204" pitchFamily="34" charset="0"/>
                <a:cs typeface="Arial" panose="020B0604020202020204" pitchFamily="34" charset="0"/>
                <a:sym typeface="Calibri" panose="020F0502020204030204" charset="0"/>
              </a:rPr>
              <a:t>Guiding theories</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1" name="矩形 7"/>
          <p:cNvSpPr/>
          <p:nvPr/>
        </p:nvSpPr>
        <p:spPr>
          <a:xfrm>
            <a:off x="276223" y="627073"/>
            <a:ext cx="11778712" cy="568576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6226" y="684553"/>
            <a:ext cx="11553824" cy="5016758"/>
          </a:xfrm>
          <a:prstGeom prst="rect">
            <a:avLst/>
          </a:prstGeom>
        </p:spPr>
        <p:txBody>
          <a:bodyPr wrap="square">
            <a:spAutoFit/>
          </a:bodyPr>
          <a:lstStyle/>
          <a:p>
            <a:pPr algn="just"/>
            <a:endParaRPr lang="en-US" altLang="zh-CN" sz="3200" dirty="0" smtClean="0"/>
          </a:p>
          <a:p>
            <a:pPr algn="ctr"/>
            <a:r>
              <a:rPr lang="zh-CN" altLang="en-US" sz="3200" dirty="0"/>
              <a:t> </a:t>
            </a:r>
            <a:r>
              <a:rPr lang="zh-CN" altLang="en-US" sz="3200" dirty="0" smtClean="0"/>
              <a:t>    </a:t>
            </a:r>
            <a:r>
              <a:rPr lang="zh-CN" altLang="en-US" sz="3200" b="1" dirty="0" smtClean="0">
                <a:solidFill>
                  <a:srgbClr val="002060"/>
                </a:solidFill>
              </a:rPr>
              <a:t>Project </a:t>
            </a:r>
            <a:r>
              <a:rPr lang="zh-CN" altLang="en-US" sz="3200" b="1" dirty="0">
                <a:solidFill>
                  <a:srgbClr val="002060"/>
                </a:solidFill>
              </a:rPr>
              <a:t>based Language learning Instruction </a:t>
            </a:r>
            <a:endParaRPr lang="en-US" altLang="zh-CN" sz="3200" b="1" dirty="0" smtClean="0">
              <a:solidFill>
                <a:srgbClr val="002060"/>
              </a:solidFill>
            </a:endParaRPr>
          </a:p>
          <a:p>
            <a:pPr algn="ctr"/>
            <a:endParaRPr lang="en-US" altLang="zh-CN" sz="3200" b="1" dirty="0" smtClean="0">
              <a:solidFill>
                <a:srgbClr val="002060"/>
              </a:solidFill>
            </a:endParaRPr>
          </a:p>
          <a:p>
            <a:pPr algn="just"/>
            <a:r>
              <a:rPr lang="zh-CN" altLang="en-US" sz="3200" dirty="0"/>
              <a:t> </a:t>
            </a:r>
            <a:r>
              <a:rPr lang="zh-CN" altLang="en-US" sz="3200" dirty="0" smtClean="0"/>
              <a:t>     A </a:t>
            </a:r>
            <a:r>
              <a:rPr lang="zh-CN" altLang="en-US" sz="3200" dirty="0"/>
              <a:t>project is an extended task which usually integrates language skills through a number of activities. These activities combine in working towards an agreed goal and may include planning, the gathering ofinformation through reading, listening, interviewing,etc., discussion of the information, problem solving, oral or </a:t>
            </a:r>
            <a:r>
              <a:rPr lang="zh-CN" altLang="en-US" sz="3200" dirty="0" smtClean="0"/>
              <a:t>written reporting</a:t>
            </a:r>
            <a:r>
              <a:rPr lang="zh-CN" altLang="en-US" sz="3200" dirty="0"/>
              <a:t>, and display</a:t>
            </a:r>
            <a:r>
              <a:rPr lang="zh-CN" altLang="en-US" sz="3200" dirty="0" smtClean="0"/>
              <a:t>.</a:t>
            </a:r>
            <a:endParaRPr lang="en-US" altLang="zh-CN" sz="3200" dirty="0" smtClean="0"/>
          </a:p>
          <a:p>
            <a:pPr algn="r"/>
            <a:r>
              <a:rPr lang="zh-CN" altLang="en-US" sz="3200" b="1" dirty="0">
                <a:solidFill>
                  <a:srgbClr val="002060"/>
                </a:solidFill>
              </a:rPr>
              <a:t> </a:t>
            </a:r>
            <a:r>
              <a:rPr lang="zh-CN" altLang="en-US" sz="3200" b="1" dirty="0" smtClean="0">
                <a:solidFill>
                  <a:srgbClr val="002060"/>
                </a:solidFill>
              </a:rPr>
              <a:t>      Hedge</a:t>
            </a:r>
            <a:r>
              <a:rPr lang="zh-CN" altLang="en-US" sz="3200" b="1" dirty="0">
                <a:solidFill>
                  <a:srgbClr val="002060"/>
                </a:solidFill>
              </a:rPr>
              <a:t>,1993:276</a:t>
            </a:r>
            <a:endParaRPr lang="zh-CN" altLang="en-US" sz="3200" b="1" dirty="0">
              <a:solidFill>
                <a:srgbClr val="002060"/>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5" name="3324_1685267858">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47379" y="740878"/>
            <a:ext cx="6375914" cy="5368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p:cNvSpPr txBox="1"/>
          <p:nvPr/>
        </p:nvSpPr>
        <p:spPr>
          <a:xfrm>
            <a:off x="0" y="137156"/>
            <a:ext cx="10544175" cy="400110"/>
          </a:xfrm>
          <a:prstGeom prst="rect">
            <a:avLst/>
          </a:prstGeom>
          <a:no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Before Reading – Appreciate the video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右箭头 6"/>
          <p:cNvSpPr/>
          <p:nvPr/>
        </p:nvSpPr>
        <p:spPr>
          <a:xfrm>
            <a:off x="6226385" y="1366202"/>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8" name="文本框 7"/>
          <p:cNvSpPr txBox="1"/>
          <p:nvPr/>
        </p:nvSpPr>
        <p:spPr>
          <a:xfrm>
            <a:off x="6919171" y="457484"/>
            <a:ext cx="4928279" cy="214526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矩形 8"/>
          <p:cNvSpPr/>
          <p:nvPr/>
        </p:nvSpPr>
        <p:spPr>
          <a:xfrm>
            <a:off x="6987144" y="572482"/>
            <a:ext cx="3263201" cy="461665"/>
          </a:xfrm>
          <a:prstGeom prst="rect">
            <a:avLst/>
          </a:prstGeom>
          <a:solidFill>
            <a:schemeClr val="bg1"/>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little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exercise first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0" name="右箭头 9"/>
          <p:cNvSpPr/>
          <p:nvPr/>
        </p:nvSpPr>
        <p:spPr>
          <a:xfrm>
            <a:off x="6198649" y="3390847"/>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1" name="文本框 10"/>
          <p:cNvSpPr txBox="1"/>
          <p:nvPr/>
        </p:nvSpPr>
        <p:spPr>
          <a:xfrm>
            <a:off x="6919171" y="2858078"/>
            <a:ext cx="5052456" cy="1736646"/>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2" name="右箭头 11"/>
          <p:cNvSpPr/>
          <p:nvPr/>
        </p:nvSpPr>
        <p:spPr>
          <a:xfrm>
            <a:off x="6218983" y="5109392"/>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3" name="文本框 12"/>
          <p:cNvSpPr txBox="1"/>
          <p:nvPr/>
        </p:nvSpPr>
        <p:spPr>
          <a:xfrm>
            <a:off x="6969248" y="4850050"/>
            <a:ext cx="5052456"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矩形 13"/>
          <p:cNvSpPr/>
          <p:nvPr/>
        </p:nvSpPr>
        <p:spPr>
          <a:xfrm>
            <a:off x="6947987" y="1062616"/>
            <a:ext cx="4871908" cy="830997"/>
          </a:xfrm>
          <a:prstGeom prst="rect">
            <a:avLst/>
          </a:prstGeom>
          <a:solidFill>
            <a:schemeClr val="bg1"/>
          </a:solidFill>
        </p:spPr>
        <p:txBody>
          <a:bodyPr wrap="squar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 big clap, big round circles with your arms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5" name="矩形 14"/>
          <p:cNvSpPr/>
          <p:nvPr/>
        </p:nvSpPr>
        <p:spPr>
          <a:xfrm>
            <a:off x="6947987" y="1879371"/>
            <a:ext cx="4871908" cy="461665"/>
          </a:xfrm>
          <a:prstGeom prst="rect">
            <a:avLst/>
          </a:prstGeom>
          <a:solidFill>
            <a:schemeClr val="bg1"/>
          </a:solidFill>
        </p:spPr>
        <p:txBody>
          <a:bodyPr wrap="squar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stretch  and warm up muscles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6" name="矩形 15"/>
          <p:cNvSpPr/>
          <p:nvPr/>
        </p:nvSpPr>
        <p:spPr>
          <a:xfrm>
            <a:off x="6977110" y="2963482"/>
            <a:ext cx="4891019" cy="461665"/>
          </a:xfrm>
          <a:prstGeom prst="rect">
            <a:avLst/>
          </a:prstGeom>
          <a:solidFill>
            <a:schemeClr val="accent5">
              <a:lumMod val="20000"/>
              <a:lumOff val="80000"/>
            </a:schemeClr>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m</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ake your way to the starting line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7" name="矩形 16"/>
          <p:cNvSpPr/>
          <p:nvPr/>
        </p:nvSpPr>
        <p:spPr>
          <a:xfrm>
            <a:off x="6977110" y="3600984"/>
            <a:ext cx="4949525" cy="830997"/>
          </a:xfrm>
          <a:prstGeom prst="rect">
            <a:avLst/>
          </a:prstGeom>
          <a:solidFill>
            <a:schemeClr val="accent5">
              <a:lumMod val="20000"/>
              <a:lumOff val="80000"/>
            </a:schemeClr>
          </a:solidFill>
        </p:spPr>
        <p:txBody>
          <a:bodyPr wrap="square">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Friends &amp; family came to support runners and helped me keep going</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8" name="矩形 17"/>
          <p:cNvSpPr/>
          <p:nvPr/>
        </p:nvSpPr>
        <p:spPr>
          <a:xfrm>
            <a:off x="7070903" y="5349887"/>
            <a:ext cx="4748992" cy="461665"/>
          </a:xfrm>
          <a:prstGeom prst="rect">
            <a:avLst/>
          </a:prstGeom>
          <a:solidFill>
            <a:schemeClr val="accent1">
              <a:lumMod val="20000"/>
              <a:lumOff val="80000"/>
            </a:schemeClr>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r</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unners crossed the finishing line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pic>
        <p:nvPicPr>
          <p:cNvPr id="19" name="图片 18"/>
          <p:cNvPicPr>
            <a:picLocks noChangeAspect="1"/>
          </p:cNvPicPr>
          <p:nvPr/>
        </p:nvPicPr>
        <p:blipFill rotWithShape="1">
          <a:blip r:embed="rId5"/>
          <a:srcRect l="16274" t="25790" r="20801" b="15790"/>
          <a:stretch>
            <a:fillRect/>
          </a:stretch>
        </p:blipFill>
        <p:spPr>
          <a:xfrm rot="1160365">
            <a:off x="7829591" y="1455595"/>
            <a:ext cx="2728492" cy="400259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5"/>
                                        </p:tgtEl>
                                      </p:cBhvr>
                                    </p:cmd>
                                  </p:childTnLst>
                                </p:cTn>
                              </p:par>
                            </p:childTnLst>
                          </p:cTn>
                        </p:par>
                      </p:childTnLst>
                    </p:cTn>
                  </p:par>
                </p:childTnLst>
              </p:cTn>
              <p:nextCondLst>
                <p:cond evt="onClick" delay="0">
                  <p:tgtEl>
                    <p:spTgt spid="5"/>
                  </p:tgtEl>
                </p:cond>
              </p:nextCondLst>
            </p:seq>
            <p:video>
              <p:cMediaNode vol="80000">
                <p:cTn id="43" fill="hold" display="0">
                  <p:stCondLst>
                    <p:cond delay="indefinite"/>
                  </p:stCondLst>
                </p:cTn>
                <p:tgtEl>
                  <p:spTgt spid="5"/>
                </p:tgtEl>
              </p:cMediaNode>
            </p:video>
          </p:childTnLst>
        </p:cTn>
      </p:par>
    </p:tnLst>
    <p:bldLst>
      <p:bldP spid="9"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128588"/>
            <a:ext cx="389057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the structure&amp; genre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3" name="文本框 42"/>
          <p:cNvSpPr txBox="1"/>
          <p:nvPr/>
        </p:nvSpPr>
        <p:spPr>
          <a:xfrm>
            <a:off x="5381044" y="262594"/>
            <a:ext cx="10544175" cy="430887"/>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Q. What is the </a:t>
            </a:r>
            <a:r>
              <a:rPr lang="en-US" altLang="zh-CN" sz="2200" b="1" dirty="0" smtClean="0">
                <a:solidFill>
                  <a:srgbClr val="C00000"/>
                </a:solidFill>
                <a:latin typeface="Arial" panose="020B0604020202020204" pitchFamily="34" charset="0"/>
                <a:cs typeface="Arial" panose="020B0604020202020204" pitchFamily="34" charset="0"/>
                <a:sym typeface="Calibri" panose="020F0502020204030204" charset="0"/>
              </a:rPr>
              <a:t>genre</a:t>
            </a:r>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 of the passage ?  </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4" y="856053"/>
            <a:ext cx="4808387" cy="5773320"/>
          </a:xfrm>
          <a:prstGeom prst="rect">
            <a:avLst/>
          </a:prstGeom>
        </p:spPr>
      </p:pic>
      <p:sp>
        <p:nvSpPr>
          <p:cNvPr id="60" name="文本框 59"/>
          <p:cNvSpPr txBox="1"/>
          <p:nvPr/>
        </p:nvSpPr>
        <p:spPr>
          <a:xfrm>
            <a:off x="4365757" y="589685"/>
            <a:ext cx="10544175" cy="430887"/>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A. Narration  B. Exposition  C. Argumentation D. biography</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1" name="圆角矩形 30"/>
          <p:cNvSpPr/>
          <p:nvPr/>
        </p:nvSpPr>
        <p:spPr>
          <a:xfrm>
            <a:off x="50011" y="975460"/>
            <a:ext cx="4696160" cy="1956426"/>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2" name="圆角矩形 31"/>
          <p:cNvSpPr/>
          <p:nvPr/>
        </p:nvSpPr>
        <p:spPr>
          <a:xfrm>
            <a:off x="239721" y="1297190"/>
            <a:ext cx="4305694" cy="817250"/>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3" name="文本框 32"/>
          <p:cNvSpPr txBox="1"/>
          <p:nvPr/>
        </p:nvSpPr>
        <p:spPr>
          <a:xfrm>
            <a:off x="1032400" y="1416533"/>
            <a:ext cx="3409950" cy="522287"/>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before 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34" name="矩形 33"/>
          <p:cNvSpPr/>
          <p:nvPr/>
        </p:nvSpPr>
        <p:spPr>
          <a:xfrm>
            <a:off x="138034" y="2937923"/>
            <a:ext cx="1555300" cy="157991"/>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37278" y="3404901"/>
            <a:ext cx="720666" cy="21660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57594" y="3820008"/>
            <a:ext cx="800349" cy="23333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97437" y="4362329"/>
            <a:ext cx="594656" cy="18055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400842" y="4740902"/>
            <a:ext cx="1336533" cy="147048"/>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837997" y="5570300"/>
            <a:ext cx="1052572" cy="131596"/>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50010" y="2931887"/>
            <a:ext cx="4685117" cy="2884714"/>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4" name="圆角矩形 43"/>
          <p:cNvSpPr/>
          <p:nvPr/>
        </p:nvSpPr>
        <p:spPr>
          <a:xfrm>
            <a:off x="43917" y="2982991"/>
            <a:ext cx="4570155" cy="2670707"/>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57" name="文本框 56"/>
          <p:cNvSpPr txBox="1"/>
          <p:nvPr/>
        </p:nvSpPr>
        <p:spPr>
          <a:xfrm>
            <a:off x="1008609" y="3989171"/>
            <a:ext cx="3409950" cy="522287"/>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during 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59" name="圆角矩形 58"/>
          <p:cNvSpPr/>
          <p:nvPr/>
        </p:nvSpPr>
        <p:spPr>
          <a:xfrm>
            <a:off x="58353" y="5825472"/>
            <a:ext cx="4792282" cy="727075"/>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1" name="圆角矩形 60"/>
          <p:cNvSpPr/>
          <p:nvPr/>
        </p:nvSpPr>
        <p:spPr>
          <a:xfrm>
            <a:off x="197437" y="5934776"/>
            <a:ext cx="4305694" cy="458795"/>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2" name="文本框 61"/>
          <p:cNvSpPr txBox="1"/>
          <p:nvPr/>
        </p:nvSpPr>
        <p:spPr>
          <a:xfrm>
            <a:off x="1017206" y="5869470"/>
            <a:ext cx="3409950" cy="522287"/>
          </a:xfrm>
          <a:prstGeom prst="rect">
            <a:avLst/>
          </a:prstGeom>
          <a:noFill/>
          <a:ln w="9525">
            <a:noFill/>
          </a:ln>
        </p:spPr>
        <p:txBody>
          <a:bodyPr wrap="square" anchor="t" anchorCtr="0">
            <a:spAutoFit/>
          </a:bodyPr>
          <a:lstStyle/>
          <a:p>
            <a:r>
              <a:rPr lang="en-US" altLang="zh-CN" sz="2800" b="1" smtClean="0">
                <a:solidFill>
                  <a:srgbClr val="C00000"/>
                </a:solidFill>
                <a:latin typeface="Cambria" panose="02040503050406030204" charset="0"/>
                <a:ea typeface="宋体" panose="02010600030101010101" pitchFamily="2" charset="-122"/>
              </a:rPr>
              <a:t>after </a:t>
            </a:r>
            <a:r>
              <a:rPr lang="en-US" altLang="zh-CN" sz="2800" b="1" dirty="0" smtClean="0">
                <a:solidFill>
                  <a:srgbClr val="C00000"/>
                </a:solidFill>
                <a:latin typeface="Cambria" panose="02040503050406030204" charset="0"/>
                <a:ea typeface="宋体" panose="02010600030101010101" pitchFamily="2" charset="-122"/>
              </a:rPr>
              <a:t>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63" name="右箭头 62"/>
          <p:cNvSpPr/>
          <p:nvPr/>
        </p:nvSpPr>
        <p:spPr>
          <a:xfrm>
            <a:off x="4850634" y="1640579"/>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4" name="右箭头 63"/>
          <p:cNvSpPr/>
          <p:nvPr/>
        </p:nvSpPr>
        <p:spPr>
          <a:xfrm>
            <a:off x="4799861" y="3869045"/>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5" name="右箭头 64"/>
          <p:cNvSpPr/>
          <p:nvPr/>
        </p:nvSpPr>
        <p:spPr>
          <a:xfrm>
            <a:off x="4904881" y="6031394"/>
            <a:ext cx="631825"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6" name="文本框 65"/>
          <p:cNvSpPr txBox="1"/>
          <p:nvPr/>
        </p:nvSpPr>
        <p:spPr>
          <a:xfrm>
            <a:off x="5743417" y="1195039"/>
            <a:ext cx="5857667" cy="919401"/>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1 </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preparation for the race  </a:t>
            </a:r>
            <a:endParaRPr lang="en-US" altLang="zh-CN" sz="2400" b="1" dirty="0">
              <a:solidFill>
                <a:srgbClr val="002060"/>
              </a:solidFill>
              <a:latin typeface="Cambria" panose="02040503050406030204" charset="0"/>
              <a:ea typeface="宋体" panose="02010600030101010101" pitchFamily="2" charset="-122"/>
            </a:endParaRPr>
          </a:p>
        </p:txBody>
      </p:sp>
      <p:sp>
        <p:nvSpPr>
          <p:cNvPr id="69" name="文本框 68"/>
          <p:cNvSpPr txBox="1"/>
          <p:nvPr/>
        </p:nvSpPr>
        <p:spPr>
          <a:xfrm>
            <a:off x="5449149" y="2199164"/>
            <a:ext cx="6390754" cy="3371136"/>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2</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duration of the race </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a:solidFill>
                  <a:srgbClr val="3C8C93"/>
                </a:solidFill>
                <a:latin typeface="Cambria" panose="02040503050406030204" charset="0"/>
                <a:ea typeface="宋体" panose="02010600030101010101" pitchFamily="2" charset="-122"/>
              </a:rPr>
              <a:t>        </a:t>
            </a:r>
            <a:r>
              <a:rPr lang="en-US" altLang="zh-CN" sz="2400" b="1" dirty="0">
                <a:solidFill>
                  <a:srgbClr val="0070C0"/>
                </a:solidFill>
                <a:latin typeface="Cambria" panose="02040503050406030204" charset="0"/>
                <a:ea typeface="宋体" panose="02010600030101010101" pitchFamily="2" charset="-122"/>
              </a:rPr>
              <a:t>- the whistle </a:t>
            </a:r>
            <a:r>
              <a:rPr lang="en-US" altLang="zh-CN" sz="2400" b="1" dirty="0" smtClean="0">
                <a:solidFill>
                  <a:srgbClr val="0070C0"/>
                </a:solidFill>
                <a:latin typeface="Cambria" panose="02040503050406030204" charset="0"/>
                <a:ea typeface="宋体" panose="02010600030101010101" pitchFamily="2" charset="-122"/>
              </a:rPr>
              <a:t>blew…</a:t>
            </a:r>
            <a:endParaRPr lang="en-US" altLang="zh-CN" sz="2400" b="1" dirty="0" smtClean="0">
              <a:solidFill>
                <a:srgbClr val="0070C0"/>
              </a:solidFill>
              <a:latin typeface="Cambria" panose="02040503050406030204" charset="0"/>
              <a:ea typeface="宋体" panose="02010600030101010101" pitchFamily="2" charset="-122"/>
            </a:endParaRPr>
          </a:p>
          <a:p>
            <a:r>
              <a:rPr lang="zh-CN" altLang="en-US" sz="2400" b="1" dirty="0">
                <a:solidFill>
                  <a:srgbClr val="0070C0"/>
                </a:solidFill>
                <a:latin typeface="Cambria" panose="02040503050406030204" charset="0"/>
                <a:ea typeface="宋体" panose="02010600030101010101" pitchFamily="2" charset="-122"/>
              </a:rPr>
              <a:t> </a:t>
            </a:r>
            <a:r>
              <a:rPr lang="zh-CN" altLang="en-US" sz="2400" b="1" dirty="0" smtClean="0">
                <a:solidFill>
                  <a:srgbClr val="0070C0"/>
                </a:solidFill>
                <a:latin typeface="Cambria" panose="02040503050406030204" charset="0"/>
                <a:ea typeface="宋体" panose="02010600030101010101" pitchFamily="2" charset="-122"/>
              </a:rPr>
              <a:t>      </a:t>
            </a:r>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at the first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after the  third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the fourth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it was the last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last,….crossed the finish line..</a:t>
            </a:r>
            <a:endParaRPr lang="en-US" altLang="zh-CN" sz="2400" b="1" dirty="0">
              <a:solidFill>
                <a:srgbClr val="0070C0"/>
              </a:solidFill>
              <a:latin typeface="Cambria" panose="02040503050406030204" charset="0"/>
              <a:ea typeface="宋体" panose="02010600030101010101" pitchFamily="2" charset="-122"/>
            </a:endParaRPr>
          </a:p>
        </p:txBody>
      </p:sp>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224" y="433648"/>
            <a:ext cx="825063" cy="647069"/>
          </a:xfrm>
          <a:prstGeom prst="rect">
            <a:avLst/>
          </a:prstGeom>
        </p:spPr>
      </p:pic>
      <p:sp>
        <p:nvSpPr>
          <p:cNvPr id="72" name="文本框 71"/>
          <p:cNvSpPr txBox="1"/>
          <p:nvPr/>
        </p:nvSpPr>
        <p:spPr>
          <a:xfrm>
            <a:off x="6110505" y="5636098"/>
            <a:ext cx="5010592" cy="919401"/>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3</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result of the race </a:t>
            </a:r>
            <a:endParaRPr lang="en-US" altLang="zh-CN" sz="2400" b="1" dirty="0" smtClean="0">
              <a:solidFill>
                <a:srgbClr val="002060"/>
              </a:solidFill>
              <a:latin typeface="Cambria" panose="02040503050406030204" charset="0"/>
              <a:ea typeface="宋体" panose="02010600030101010101" pitchFamily="2" charset="-122"/>
            </a:endParaRPr>
          </a:p>
        </p:txBody>
      </p:sp>
      <p:sp>
        <p:nvSpPr>
          <p:cNvPr id="73" name="圆角矩形 72"/>
          <p:cNvSpPr/>
          <p:nvPr/>
        </p:nvSpPr>
        <p:spPr>
          <a:xfrm>
            <a:off x="6058936" y="3202280"/>
            <a:ext cx="5226631" cy="2109950"/>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800" b="1" noProof="1">
              <a:solidFill>
                <a:srgbClr val="C00000"/>
              </a:solidFill>
              <a:latin typeface="Cambria" panose="02040503050406030204" charset="0"/>
              <a:ea typeface="宋体" panose="02010600030101010101" pitchFamily="2" charset="-122"/>
            </a:endParaRPr>
          </a:p>
        </p:txBody>
      </p:sp>
      <p:sp>
        <p:nvSpPr>
          <p:cNvPr id="74" name="文本框 73"/>
          <p:cNvSpPr txBox="1"/>
          <p:nvPr/>
        </p:nvSpPr>
        <p:spPr>
          <a:xfrm>
            <a:off x="6110505" y="3869045"/>
            <a:ext cx="5175063" cy="523220"/>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in ___________ order/sequence </a:t>
            </a:r>
            <a:endParaRPr lang="en-US" altLang="zh-CN" sz="2800" b="1" dirty="0">
              <a:solidFill>
                <a:srgbClr val="C00000"/>
              </a:solidFill>
              <a:latin typeface="Cambria" panose="02040503050406030204" charset="0"/>
              <a:ea typeface="宋体" panose="02010600030101010101" pitchFamily="2" charset="-122"/>
            </a:endParaRPr>
          </a:p>
        </p:txBody>
      </p:sp>
      <p:sp>
        <p:nvSpPr>
          <p:cNvPr id="2" name="矩形 1"/>
          <p:cNvSpPr/>
          <p:nvPr/>
        </p:nvSpPr>
        <p:spPr>
          <a:xfrm>
            <a:off x="6962276" y="3820008"/>
            <a:ext cx="938078" cy="523220"/>
          </a:xfrm>
          <a:prstGeom prst="rect">
            <a:avLst/>
          </a:prstGeom>
        </p:spPr>
        <p:txBody>
          <a:bodyPr wrap="none">
            <a:spAutoFit/>
          </a:bodyPr>
          <a:lstStyle/>
          <a:p>
            <a:pPr algn="ctr" fontAlgn="base"/>
            <a:r>
              <a:rPr lang="en-US" altLang="zh-CN" sz="2800" b="1" dirty="0">
                <a:solidFill>
                  <a:srgbClr val="C00000"/>
                </a:solidFill>
                <a:latin typeface="Cambria" panose="02040503050406030204" charset="0"/>
                <a:ea typeface="宋体" panose="02010600030101010101" pitchFamily="2" charset="-122"/>
              </a:rPr>
              <a:t>time</a:t>
            </a:r>
            <a:endParaRPr lang="zh-CN" altLang="en-US" sz="2800" b="1" noProof="1">
              <a:solidFill>
                <a:srgbClr val="C00000"/>
              </a:solidFill>
              <a:latin typeface="Cambria" panose="02040503050406030204" charset="0"/>
              <a:ea typeface="宋体" panose="02010600030101010101" pitchFamily="2" charset="-122"/>
            </a:endParaRPr>
          </a:p>
        </p:txBody>
      </p:sp>
      <p:pic>
        <p:nvPicPr>
          <p:cNvPr id="41" name="图片 40"/>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0" b="98500" l="3000" r="98750"/>
                    </a14:imgEffect>
                    <a14:imgEffect>
                      <a14:sharpenSoften amount="25000"/>
                    </a14:imgEffect>
                  </a14:imgLayer>
                </a14:imgProps>
              </a:ext>
            </a:extLst>
          </a:blip>
          <a:stretch>
            <a:fillRect/>
          </a:stretch>
        </p:blipFill>
        <p:spPr>
          <a:xfrm rot="20779792">
            <a:off x="10484105" y="2451130"/>
            <a:ext cx="1602926" cy="1461782"/>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dissolv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dissolv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 calcmode="lin" valueType="num">
                                      <p:cBhvr additive="base">
                                        <p:cTn id="88" dur="500" fill="hold"/>
                                        <p:tgtEl>
                                          <p:spTgt spid="63"/>
                                        </p:tgtEl>
                                        <p:attrNameLst>
                                          <p:attrName>ppt_x</p:attrName>
                                        </p:attrNameLst>
                                      </p:cBhvr>
                                      <p:tavLst>
                                        <p:tav tm="0">
                                          <p:val>
                                            <p:strVal val="#ppt_x"/>
                                          </p:val>
                                        </p:tav>
                                        <p:tav tm="100000">
                                          <p:val>
                                            <p:strVal val="#ppt_x"/>
                                          </p:val>
                                        </p:tav>
                                      </p:tavLst>
                                    </p:anim>
                                    <p:anim calcmode="lin" valueType="num">
                                      <p:cBhvr additive="base">
                                        <p:cTn id="89"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anim calcmode="lin" valueType="num">
                                      <p:cBhvr additive="base">
                                        <p:cTn id="94" dur="500" fill="hold"/>
                                        <p:tgtEl>
                                          <p:spTgt spid="64"/>
                                        </p:tgtEl>
                                        <p:attrNameLst>
                                          <p:attrName>ppt_x</p:attrName>
                                        </p:attrNameLst>
                                      </p:cBhvr>
                                      <p:tavLst>
                                        <p:tav tm="0">
                                          <p:val>
                                            <p:strVal val="#ppt_x"/>
                                          </p:val>
                                        </p:tav>
                                        <p:tav tm="100000">
                                          <p:val>
                                            <p:strVal val="#ppt_x"/>
                                          </p:val>
                                        </p:tav>
                                      </p:tavLst>
                                    </p:anim>
                                    <p:anim calcmode="lin" valueType="num">
                                      <p:cBhvr additive="base">
                                        <p:cTn id="95"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65"/>
                                        </p:tgtEl>
                                        <p:attrNameLst>
                                          <p:attrName>style.visibility</p:attrName>
                                        </p:attrNameLst>
                                      </p:cBhvr>
                                      <p:to>
                                        <p:strVal val="visible"/>
                                      </p:to>
                                    </p:set>
                                    <p:anim calcmode="lin" valueType="num">
                                      <p:cBhvr additive="base">
                                        <p:cTn id="100" dur="500" fill="hold"/>
                                        <p:tgtEl>
                                          <p:spTgt spid="65"/>
                                        </p:tgtEl>
                                        <p:attrNameLst>
                                          <p:attrName>ppt_x</p:attrName>
                                        </p:attrNameLst>
                                      </p:cBhvr>
                                      <p:tavLst>
                                        <p:tav tm="0">
                                          <p:val>
                                            <p:strVal val="#ppt_x"/>
                                          </p:val>
                                        </p:tav>
                                        <p:tav tm="100000">
                                          <p:val>
                                            <p:strVal val="#ppt_x"/>
                                          </p:val>
                                        </p:tav>
                                      </p:tavLst>
                                    </p:anim>
                                    <p:anim calcmode="lin" valueType="num">
                                      <p:cBhvr additive="base">
                                        <p:cTn id="10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additive="base">
                                        <p:cTn id="106" dur="500" fill="hold"/>
                                        <p:tgtEl>
                                          <p:spTgt spid="66"/>
                                        </p:tgtEl>
                                        <p:attrNameLst>
                                          <p:attrName>ppt_x</p:attrName>
                                        </p:attrNameLst>
                                      </p:cBhvr>
                                      <p:tavLst>
                                        <p:tav tm="0">
                                          <p:val>
                                            <p:strVal val="#ppt_x"/>
                                          </p:val>
                                        </p:tav>
                                        <p:tav tm="100000">
                                          <p:val>
                                            <p:strVal val="#ppt_x"/>
                                          </p:val>
                                        </p:tav>
                                      </p:tavLst>
                                    </p:anim>
                                    <p:anim calcmode="lin" valueType="num">
                                      <p:cBhvr additive="base">
                                        <p:cTn id="10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additive="base">
                                        <p:cTn id="112" dur="500" fill="hold"/>
                                        <p:tgtEl>
                                          <p:spTgt spid="69"/>
                                        </p:tgtEl>
                                        <p:attrNameLst>
                                          <p:attrName>ppt_x</p:attrName>
                                        </p:attrNameLst>
                                      </p:cBhvr>
                                      <p:tavLst>
                                        <p:tav tm="0">
                                          <p:val>
                                            <p:strVal val="#ppt_x"/>
                                          </p:val>
                                        </p:tav>
                                        <p:tav tm="100000">
                                          <p:val>
                                            <p:strVal val="#ppt_x"/>
                                          </p:val>
                                        </p:tav>
                                      </p:tavLst>
                                    </p:anim>
                                    <p:anim calcmode="lin" valueType="num">
                                      <p:cBhvr additive="base">
                                        <p:cTn id="11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dissolve">
                                      <p:cBhvr>
                                        <p:cTn id="118" dur="500"/>
                                        <p:tgtEl>
                                          <p:spTgt spid="73"/>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additive="base">
                                        <p:cTn id="123" dur="500" fill="hold"/>
                                        <p:tgtEl>
                                          <p:spTgt spid="74"/>
                                        </p:tgtEl>
                                        <p:attrNameLst>
                                          <p:attrName>ppt_x</p:attrName>
                                        </p:attrNameLst>
                                      </p:cBhvr>
                                      <p:tavLst>
                                        <p:tav tm="0">
                                          <p:val>
                                            <p:strVal val="#ppt_x"/>
                                          </p:val>
                                        </p:tav>
                                        <p:tav tm="100000">
                                          <p:val>
                                            <p:strVal val="#ppt_x"/>
                                          </p:val>
                                        </p:tav>
                                      </p:tavLst>
                                    </p:anim>
                                    <p:anim calcmode="lin" valueType="num">
                                      <p:cBhvr additive="base">
                                        <p:cTn id="12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 calcmode="lin" valueType="num">
                                      <p:cBhvr additive="base">
                                        <p:cTn id="129" dur="500" fill="hold"/>
                                        <p:tgtEl>
                                          <p:spTgt spid="2"/>
                                        </p:tgtEl>
                                        <p:attrNameLst>
                                          <p:attrName>ppt_x</p:attrName>
                                        </p:attrNameLst>
                                      </p:cBhvr>
                                      <p:tavLst>
                                        <p:tav tm="0">
                                          <p:val>
                                            <p:strVal val="#ppt_x"/>
                                          </p:val>
                                        </p:tav>
                                        <p:tav tm="100000">
                                          <p:val>
                                            <p:strVal val="#ppt_x"/>
                                          </p:val>
                                        </p:tav>
                                      </p:tavLst>
                                    </p:anim>
                                    <p:anim calcmode="lin" valueType="num">
                                      <p:cBhvr additive="base">
                                        <p:cTn id="1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72"/>
                                        </p:tgtEl>
                                        <p:attrNameLst>
                                          <p:attrName>style.visibility</p:attrName>
                                        </p:attrNameLst>
                                      </p:cBhvr>
                                      <p:to>
                                        <p:strVal val="visible"/>
                                      </p:to>
                                    </p:set>
                                    <p:anim calcmode="lin" valueType="num">
                                      <p:cBhvr additive="base">
                                        <p:cTn id="135" dur="500" fill="hold"/>
                                        <p:tgtEl>
                                          <p:spTgt spid="72"/>
                                        </p:tgtEl>
                                        <p:attrNameLst>
                                          <p:attrName>ppt_x</p:attrName>
                                        </p:attrNameLst>
                                      </p:cBhvr>
                                      <p:tavLst>
                                        <p:tav tm="0">
                                          <p:val>
                                            <p:strVal val="#ppt_x"/>
                                          </p:val>
                                        </p:tav>
                                        <p:tav tm="100000">
                                          <p:val>
                                            <p:strVal val="#ppt_x"/>
                                          </p:val>
                                        </p:tav>
                                      </p:tavLst>
                                    </p:anim>
                                    <p:anim calcmode="lin" valueType="num">
                                      <p:cBhvr additive="base">
                                        <p:cTn id="13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blinds(horizontal)">
                                      <p:cBhvr>
                                        <p:cTn id="141" dur="500"/>
                                        <p:tgtEl>
                                          <p:spTgt spid="43"/>
                                        </p:tgtEl>
                                      </p:cBhvr>
                                    </p:animEffect>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checkerboard(across)">
                                      <p:cBhvr>
                                        <p:cTn id="146" dur="500"/>
                                        <p:tgtEl>
                                          <p:spTgt spid="60"/>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71"/>
                                        </p:tgtEl>
                                        <p:attrNameLst>
                                          <p:attrName>style.visibility</p:attrName>
                                        </p:attrNameLst>
                                      </p:cBhvr>
                                      <p:to>
                                        <p:strVal val="visible"/>
                                      </p:to>
                                    </p:set>
                                    <p:anim calcmode="lin" valueType="num">
                                      <p:cBhvr additive="base">
                                        <p:cTn id="151" dur="500" fill="hold"/>
                                        <p:tgtEl>
                                          <p:spTgt spid="71"/>
                                        </p:tgtEl>
                                        <p:attrNameLst>
                                          <p:attrName>ppt_x</p:attrName>
                                        </p:attrNameLst>
                                      </p:cBhvr>
                                      <p:tavLst>
                                        <p:tav tm="0">
                                          <p:val>
                                            <p:strVal val="#ppt_x"/>
                                          </p:val>
                                        </p:tav>
                                        <p:tav tm="100000">
                                          <p:val>
                                            <p:strVal val="#ppt_x"/>
                                          </p:val>
                                        </p:tav>
                                      </p:tavLst>
                                    </p:anim>
                                    <p:anim calcmode="lin" valueType="num">
                                      <p:cBhvr additive="base">
                                        <p:cTn id="15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5" presetClass="entr" presetSubtype="10" fill="hold" nodeType="click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checkerboard(across)">
                                      <p:cBhvr>
                                        <p:cTn id="1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0" grpId="0"/>
      <p:bldP spid="31" grpId="0" animBg="1"/>
      <p:bldP spid="32" grpId="1" animBg="1"/>
      <p:bldP spid="3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4" grpId="0" animBg="1"/>
      <p:bldP spid="57" grpId="0"/>
      <p:bldP spid="59" grpId="0" animBg="1"/>
      <p:bldP spid="61" grpId="0" animBg="1"/>
      <p:bldP spid="62" grpId="0"/>
      <p:bldP spid="63" grpId="0" animBg="1"/>
      <p:bldP spid="64" grpId="0" animBg="1"/>
      <p:bldP spid="65" grpId="0" animBg="1"/>
      <p:bldP spid="66" grpId="0" animBg="1"/>
      <p:bldP spid="69" grpId="0" animBg="1"/>
      <p:bldP spid="72" grpId="0" animBg="1"/>
      <p:bldP spid="73" grpId="0" animBg="1"/>
      <p:bldP spid="7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484994"/>
            <a:ext cx="12063413" cy="5355312"/>
          </a:xfrm>
          <a:prstGeom prst="rect">
            <a:avLst/>
          </a:prstGeom>
        </p:spPr>
        <p:txBody>
          <a:bodyPr wrap="square">
            <a:spAutoFit/>
          </a:bodyPr>
          <a:lstStyle/>
          <a:p>
            <a:pPr algn="just"/>
            <a:r>
              <a:rPr lang="zh-CN" altLang="en-US" dirty="0" smtClean="0">
                <a:solidFill>
                  <a:srgbClr val="000000"/>
                </a:solidFill>
              </a:rPr>
              <a:t>    The </a:t>
            </a:r>
            <a:r>
              <a:rPr lang="zh-CN" altLang="en-US" dirty="0">
                <a:solidFill>
                  <a:srgbClr val="000000"/>
                </a:solidFill>
              </a:rPr>
              <a:t>four of them hurried outside. It was almost time for the big race. There were people everywhere, and there was a buzz of excitement in the air. Proud mums and dads werepicking out the best places to watch the race.Runners were warming up, pinning their numbers onto their vests, taking last minute advice. It wasn't hard to spot Kevin Beadle - he was the one with the smug look on his face. Jake could see why - he was wearing the trainers</a:t>
            </a:r>
            <a:r>
              <a:rPr lang="zh-CN" altLang="en-US"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“Are you going to go and take them off him?” Anna asked. Mariah nodded, but it was clear that Luther had another idea. There was twinkle in his eyes.  “I was just thinking these trainers have never been tested in a race yet. It would be interesting to see how they do. “ Luther suggested.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Mariah thought it over, then at last she agreed.  “You mean you’re going to let him run in them? ” Jack looked puzzled</a:t>
            </a:r>
            <a:r>
              <a:rPr lang="en-US" altLang="zh-CN" dirty="0">
                <a:solidFill>
                  <a:srgbClr val="000000"/>
                </a:solidFill>
              </a:rPr>
              <a:t>. </a:t>
            </a:r>
            <a:r>
              <a:rPr lang="zh-CN" altLang="en-US" dirty="0" smtClean="0">
                <a:solidFill>
                  <a:srgbClr val="000000"/>
                </a:solidFill>
              </a:rPr>
              <a:t>        </a:t>
            </a:r>
            <a:r>
              <a:rPr lang="zh-CN" altLang="en-US" dirty="0">
                <a:solidFill>
                  <a:srgbClr val="000000"/>
                </a:solidFill>
              </a:rPr>
              <a:t> </a:t>
            </a:r>
            <a:r>
              <a:rPr lang="zh-CN" altLang="en-US" dirty="0" smtClean="0">
                <a:solidFill>
                  <a:srgbClr val="000000"/>
                </a:solidFill>
              </a:rPr>
              <a:t>  </a:t>
            </a:r>
            <a:r>
              <a:rPr lang="en-US" altLang="zh-CN" dirty="0" smtClean="0">
                <a:solidFill>
                  <a:srgbClr val="000000"/>
                </a:solidFill>
              </a:rPr>
              <a:t> Luther </a:t>
            </a:r>
            <a:r>
              <a:rPr lang="en-US" altLang="zh-CN" dirty="0">
                <a:solidFill>
                  <a:srgbClr val="000000"/>
                </a:solidFill>
              </a:rPr>
              <a:t>nodded</a:t>
            </a:r>
            <a:r>
              <a:rPr lang="en-US" altLang="zh-CN" dirty="0" smtClean="0">
                <a:solidFill>
                  <a:srgbClr val="000000"/>
                </a:solidFill>
              </a:rPr>
              <a:t>.</a:t>
            </a:r>
            <a:r>
              <a:rPr lang="zh-CN" altLang="en-US" dirty="0" smtClean="0">
                <a:solidFill>
                  <a:srgbClr val="000000"/>
                </a:solidFill>
              </a:rPr>
              <a:t> </a:t>
            </a:r>
            <a:r>
              <a:rPr lang="en-US" altLang="zh-CN" dirty="0" smtClean="0">
                <a:solidFill>
                  <a:srgbClr val="000000"/>
                </a:solidFill>
              </a:rPr>
              <a:t>For </a:t>
            </a:r>
            <a:r>
              <a:rPr lang="en-US" altLang="zh-CN" dirty="0">
                <a:solidFill>
                  <a:srgbClr val="000000"/>
                </a:solidFill>
              </a:rPr>
              <a:t>a second, Jake felt a sharp stab of jealousy. Beadle was bound to win easily with those trainers. Then </a:t>
            </a:r>
            <a:r>
              <a:rPr lang="en-US" altLang="zh-CN" dirty="0" smtClean="0">
                <a:solidFill>
                  <a:srgbClr val="000000"/>
                </a:solidFill>
              </a:rPr>
              <a:t>he</a:t>
            </a:r>
            <a:r>
              <a:rPr lang="zh-CN" altLang="en-US" dirty="0" smtClean="0">
                <a:solidFill>
                  <a:srgbClr val="000000"/>
                </a:solidFill>
              </a:rPr>
              <a:t> </a:t>
            </a:r>
            <a:r>
              <a:rPr lang="en-US" altLang="zh-CN" dirty="0" smtClean="0">
                <a:solidFill>
                  <a:srgbClr val="000000"/>
                </a:solidFill>
              </a:rPr>
              <a:t>remembered </a:t>
            </a:r>
            <a:r>
              <a:rPr lang="en-US" altLang="zh-CN" dirty="0">
                <a:solidFill>
                  <a:srgbClr val="000000"/>
                </a:solidFill>
              </a:rPr>
              <a:t>his own kit. It was almost time for the race to begin! With </a:t>
            </a:r>
            <a:r>
              <a:rPr lang="en-US" altLang="zh-CN" dirty="0" smtClean="0">
                <a:solidFill>
                  <a:srgbClr val="000000"/>
                </a:solidFill>
              </a:rPr>
              <a:t>so </a:t>
            </a:r>
            <a:r>
              <a:rPr lang="en-US" altLang="zh-CN" dirty="0">
                <a:solidFill>
                  <a:srgbClr val="000000"/>
                </a:solidFill>
              </a:rPr>
              <a:t>much going on, he had forgotten </a:t>
            </a:r>
            <a:r>
              <a:rPr lang="en-US" altLang="zh-CN" dirty="0" smtClean="0">
                <a:solidFill>
                  <a:srgbClr val="000000"/>
                </a:solidFill>
              </a:rPr>
              <a:t>to </a:t>
            </a:r>
            <a:r>
              <a:rPr lang="en-US" altLang="zh-CN" dirty="0">
                <a:solidFill>
                  <a:srgbClr val="000000"/>
                </a:solidFill>
              </a:rPr>
              <a:t>get changed. </a:t>
            </a:r>
            <a:endParaRPr lang="en-US" altLang="zh-CN" dirty="0" smtClean="0">
              <a:solidFill>
                <a:srgbClr val="000000"/>
              </a:solidFill>
            </a:endParaRPr>
          </a:p>
          <a:p>
            <a:pPr algn="just"/>
            <a:r>
              <a:rPr lang="zh-CN" altLang="en-US" dirty="0">
                <a:solidFill>
                  <a:srgbClr val="000000"/>
                </a:solidFill>
              </a:rPr>
              <a:t> </a:t>
            </a:r>
            <a:r>
              <a:rPr lang="zh-CN" altLang="en-US" dirty="0" smtClean="0">
                <a:solidFill>
                  <a:srgbClr val="000000"/>
                </a:solidFill>
              </a:rPr>
              <a:t>  </a:t>
            </a:r>
            <a:r>
              <a:rPr lang="en-US" altLang="zh-CN" dirty="0" smtClean="0">
                <a:solidFill>
                  <a:srgbClr val="000000"/>
                </a:solidFill>
              </a:rPr>
              <a:t>“I’ll </a:t>
            </a:r>
            <a:r>
              <a:rPr lang="en-US" altLang="zh-CN" dirty="0">
                <a:solidFill>
                  <a:srgbClr val="000000"/>
                </a:solidFill>
              </a:rPr>
              <a:t>be </a:t>
            </a:r>
            <a:r>
              <a:rPr lang="en-US" altLang="zh-CN" dirty="0" smtClean="0">
                <a:solidFill>
                  <a:srgbClr val="000000"/>
                </a:solidFill>
              </a:rPr>
              <a:t>back in </a:t>
            </a:r>
            <a:r>
              <a:rPr lang="en-US" altLang="zh-CN" dirty="0">
                <a:solidFill>
                  <a:srgbClr val="000000"/>
                </a:solidFill>
              </a:rPr>
              <a:t>a minute</a:t>
            </a:r>
            <a:r>
              <a:rPr lang="en-US" altLang="zh-CN" dirty="0" smtClean="0">
                <a:solidFill>
                  <a:srgbClr val="000000"/>
                </a:solidFill>
              </a:rPr>
              <a:t>.” Jack exclaimed.  After </a:t>
            </a:r>
            <a:r>
              <a:rPr lang="en-US" altLang="zh-CN" dirty="0">
                <a:solidFill>
                  <a:srgbClr val="000000"/>
                </a:solidFill>
              </a:rPr>
              <a:t>he had changed, Jake was only just in time for the start of the race. The race organizer called the runners to the starting line.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Jake </a:t>
            </a:r>
            <a:r>
              <a:rPr lang="en-US" altLang="zh-CN" dirty="0">
                <a:solidFill>
                  <a:srgbClr val="000000"/>
                </a:solidFill>
              </a:rPr>
              <a:t>could see Kevin Beadle in the middle of the pack. A smirk played on the tall boy's face. Jake told himself to ignore it</a:t>
            </a:r>
            <a:r>
              <a:rPr lang="en-US" altLang="zh-CN" dirty="0" smtClean="0">
                <a:solidFill>
                  <a:srgbClr val="000000"/>
                </a:solidFill>
              </a:rPr>
              <a:t>.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The </a:t>
            </a:r>
            <a:r>
              <a:rPr lang="en-US" altLang="zh-CN" dirty="0">
                <a:solidFill>
                  <a:srgbClr val="000000"/>
                </a:solidFill>
              </a:rPr>
              <a:t>whistle blew and the </a:t>
            </a:r>
            <a:r>
              <a:rPr lang="en-US" altLang="zh-CN" dirty="0" smtClean="0">
                <a:solidFill>
                  <a:srgbClr val="000000"/>
                </a:solidFill>
              </a:rPr>
              <a:t>race began</a:t>
            </a:r>
            <a:r>
              <a:rPr lang="en-US" altLang="zh-CN" dirty="0">
                <a:solidFill>
                  <a:srgbClr val="000000"/>
                </a:solidFill>
              </a:rPr>
              <a:t>. Five laps of the school playing fields</a:t>
            </a:r>
            <a:r>
              <a:rPr lang="en-US" altLang="zh-CN" dirty="0" smtClean="0">
                <a:solidFill>
                  <a:srgbClr val="000000"/>
                </a:solidFill>
              </a:rPr>
              <a:t>. Right away, Kevin Beadle sprinted </a:t>
            </a:r>
            <a:r>
              <a:rPr lang="en-US" altLang="zh-CN" dirty="0">
                <a:solidFill>
                  <a:srgbClr val="000000"/>
                </a:solidFill>
              </a:rPr>
              <a:t>to the front of the pack</a:t>
            </a:r>
            <a:r>
              <a:rPr lang="en-US" altLang="zh-CN" dirty="0" smtClean="0">
                <a:solidFill>
                  <a:srgbClr val="000000"/>
                </a:solidFill>
              </a:rPr>
              <a:t>. The </a:t>
            </a:r>
            <a:r>
              <a:rPr lang="en-US" altLang="zh-CN" dirty="0">
                <a:solidFill>
                  <a:srgbClr val="000000"/>
                </a:solidFill>
              </a:rPr>
              <a:t>trainers were doing their stuff</a:t>
            </a:r>
            <a:r>
              <a:rPr lang="en-US" altLang="zh-CN"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But </a:t>
            </a:r>
            <a:r>
              <a:rPr lang="en-US" altLang="zh-CN" dirty="0">
                <a:solidFill>
                  <a:srgbClr val="000000"/>
                </a:solidFill>
              </a:rPr>
              <a:t>Jake told himself just </a:t>
            </a:r>
            <a:r>
              <a:rPr lang="en-US" altLang="zh-CN" dirty="0" smtClean="0">
                <a:solidFill>
                  <a:srgbClr val="000000"/>
                </a:solidFill>
              </a:rPr>
              <a:t>to concentrate </a:t>
            </a:r>
            <a:r>
              <a:rPr lang="en-US" altLang="zh-CN" dirty="0">
                <a:solidFill>
                  <a:srgbClr val="000000"/>
                </a:solidFill>
              </a:rPr>
              <a:t>on his own running. It was tough -he had spent so long running in the amazing trainers that real running was hard work</a:t>
            </a:r>
            <a:r>
              <a:rPr lang="en-US" altLang="zh-CN"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t>
            </a:r>
            <a:endParaRPr lang="zh-CN" altLang="en-US" dirty="0">
              <a:solidFill>
                <a:srgbClr val="000000"/>
              </a:solidFill>
            </a:endParaRPr>
          </a:p>
        </p:txBody>
      </p:sp>
      <p:sp>
        <p:nvSpPr>
          <p:cNvPr id="4" name="文本框 3"/>
          <p:cNvSpPr txBox="1"/>
          <p:nvPr/>
        </p:nvSpPr>
        <p:spPr>
          <a:xfrm>
            <a:off x="0" y="128588"/>
            <a:ext cx="6329364" cy="400110"/>
          </a:xfrm>
          <a:prstGeom prst="rect">
            <a:avLst/>
          </a:prstGeom>
          <a:no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s</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etting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aphicFrame>
        <p:nvGraphicFramePr>
          <p:cNvPr id="3" name="表格 2"/>
          <p:cNvGraphicFramePr/>
          <p:nvPr>
            <p:custDataLst>
              <p:tags r:id="rId2"/>
            </p:custDataLst>
          </p:nvPr>
        </p:nvGraphicFramePr>
        <p:xfrm>
          <a:off x="241935" y="5190955"/>
          <a:ext cx="11950065" cy="1407223"/>
        </p:xfrm>
        <a:graphic>
          <a:graphicData uri="http://schemas.openxmlformats.org/drawingml/2006/table">
            <a:tbl>
              <a:tblPr firstRow="1" bandRow="1">
                <a:tableStyleId>{5C22544A-7EE6-4342-B048-85BDC9FD1C3A}</a:tableStyleId>
              </a:tblPr>
              <a:tblGrid>
                <a:gridCol w="2043996"/>
                <a:gridCol w="1557649"/>
                <a:gridCol w="8348420"/>
              </a:tblGrid>
              <a:tr h="419424">
                <a:tc rowSpan="3">
                  <a:txBody>
                    <a:bodyPr/>
                    <a:lstStyle/>
                    <a:p>
                      <a:pPr>
                        <a:buNone/>
                      </a:pPr>
                      <a:endParaRPr lang="zh-CN" altLang="en-US" dirty="0"/>
                    </a:p>
                  </a:txBody>
                  <a:tcPr/>
                </a:tc>
                <a:tc>
                  <a:txBody>
                    <a:bodyPr/>
                    <a:lstStyle/>
                    <a:p>
                      <a:pPr>
                        <a:buNone/>
                      </a:pPr>
                      <a:r>
                        <a:rPr lang="en-US" altLang="zh-CN" sz="2400" dirty="0" smtClean="0"/>
                        <a:t>When</a:t>
                      </a:r>
                      <a:r>
                        <a:rPr lang="en-US" altLang="zh-CN" sz="2400" baseline="0" dirty="0" smtClean="0"/>
                        <a:t> </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492823">
                <a:tc vMerge="1">
                  <a:tcPr>
                    <a:solidFill>
                      <a:schemeClr val="accent6">
                        <a:lumMod val="20000"/>
                        <a:lumOff val="80000"/>
                      </a:schemeClr>
                    </a:solidFill>
                  </a:tcPr>
                </a:tc>
                <a:tc>
                  <a:txBody>
                    <a:bodyPr/>
                    <a:lstStyle/>
                    <a:p>
                      <a:pPr>
                        <a:buNone/>
                      </a:pPr>
                      <a:r>
                        <a:rPr lang="en-US" altLang="zh-CN" sz="2400" dirty="0" smtClean="0"/>
                        <a:t>Characters</a:t>
                      </a:r>
                      <a:r>
                        <a:rPr lang="en-US" altLang="zh-CN" sz="2400" baseline="0" dirty="0" smtClean="0"/>
                        <a:t>  </a:t>
                      </a:r>
                      <a:endParaRPr lang="en-US" altLang="zh-CN" sz="2400" b="1" dirty="0"/>
                    </a:p>
                  </a:txBody>
                  <a:tcPr/>
                </a:tc>
                <a:tc>
                  <a:txBody>
                    <a:bodyPr/>
                    <a:lstStyle/>
                    <a:p>
                      <a:pPr>
                        <a:buNone/>
                      </a:pPr>
                      <a:endParaRPr lang="en-US" altLang="zh-CN" sz="2400" b="1" dirty="0"/>
                    </a:p>
                  </a:txBody>
                  <a:tcPr/>
                </a:tc>
              </a:tr>
              <a:tr h="324498">
                <a:tc vMerge="1">
                  <a:tcPr>
                    <a:solidFill>
                      <a:schemeClr val="accent6">
                        <a:lumMod val="20000"/>
                        <a:lumOff val="80000"/>
                      </a:schemeClr>
                    </a:solidFill>
                  </a:tcPr>
                </a:tc>
                <a:tc>
                  <a:txBody>
                    <a:bodyPr/>
                    <a:lstStyle/>
                    <a:p>
                      <a:pPr>
                        <a:buNone/>
                      </a:pPr>
                      <a:r>
                        <a:rPr lang="en-US" altLang="zh-CN" sz="2400" baseline="0" dirty="0" smtClean="0"/>
                        <a:t>W</a:t>
                      </a:r>
                      <a:r>
                        <a:rPr lang="en-US" altLang="zh-CN" sz="2400" dirty="0" smtClean="0"/>
                        <a:t>hat</a:t>
                      </a:r>
                      <a:endParaRPr lang="en-US" altLang="zh-CN" sz="2400" b="1" dirty="0"/>
                    </a:p>
                  </a:txBody>
                  <a:tcPr/>
                </a:tc>
                <a:tc>
                  <a:txBody>
                    <a:bodyPr/>
                    <a:lstStyle/>
                    <a:p>
                      <a:pPr>
                        <a:buNone/>
                      </a:pPr>
                      <a:endParaRPr lang="en-US" altLang="zh-CN" sz="2400" b="1" dirty="0"/>
                    </a:p>
                  </a:txBody>
                  <a:tcPr/>
                </a:tc>
              </a:tr>
            </a:tbl>
          </a:graphicData>
        </a:graphic>
      </p:graphicFrame>
      <p:sp>
        <p:nvSpPr>
          <p:cNvPr id="5" name="矩形 4"/>
          <p:cNvSpPr>
            <a:spLocks noChangeArrowheads="1"/>
          </p:cNvSpPr>
          <p:nvPr/>
        </p:nvSpPr>
        <p:spPr bwMode="auto">
          <a:xfrm>
            <a:off x="395922" y="5479681"/>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6" name="文本框 5"/>
          <p:cNvSpPr txBox="1"/>
          <p:nvPr/>
        </p:nvSpPr>
        <p:spPr>
          <a:xfrm>
            <a:off x="3738655" y="5723799"/>
            <a:ext cx="8894701" cy="400110"/>
          </a:xfrm>
          <a:prstGeom prst="rect">
            <a:avLst/>
          </a:prstGeom>
          <a:noFill/>
        </p:spPr>
        <p:txBody>
          <a:bodyPr wrap="square" rtlCol="0" anchor="t">
            <a:spAutoFit/>
          </a:bodyPr>
          <a:lstStyle/>
          <a:p>
            <a:pPr fontAlgn="base">
              <a:buFont typeface="Arial" panose="020B0604020202020204" pitchFamily="34" charset="0"/>
              <a:buNone/>
            </a:pPr>
            <a:r>
              <a:rPr lang="en-US" altLang="zh-CN" sz="2000" b="1" dirty="0" smtClean="0">
                <a:solidFill>
                  <a:srgbClr val="0070C0"/>
                </a:solidFill>
                <a:sym typeface="+mn-ea"/>
              </a:rPr>
              <a:t>Jake, Anna, Kevin, Mariah, Luther </a:t>
            </a:r>
            <a:r>
              <a:rPr lang="en-US" altLang="zh-CN" sz="2000" b="1" smtClean="0">
                <a:solidFill>
                  <a:srgbClr val="0070C0"/>
                </a:solidFill>
                <a:sym typeface="+mn-ea"/>
              </a:rPr>
              <a:t>and competitors </a:t>
            </a:r>
            <a:r>
              <a:rPr lang="en-US" altLang="zh-CN" sz="2000" b="1" dirty="0" smtClean="0">
                <a:solidFill>
                  <a:srgbClr val="0070C0"/>
                </a:solidFill>
                <a:sym typeface="+mn-ea"/>
              </a:rPr>
              <a:t>&amp; race organizer &amp; audience</a:t>
            </a:r>
            <a:endParaRPr lang="en-US" altLang="zh-CN" sz="2000" b="1" dirty="0">
              <a:solidFill>
                <a:srgbClr val="0070C0"/>
              </a:solidFill>
              <a:sym typeface="+mn-ea"/>
            </a:endParaRPr>
          </a:p>
        </p:txBody>
      </p:sp>
      <p:sp>
        <p:nvSpPr>
          <p:cNvPr id="7" name="文本框 6"/>
          <p:cNvSpPr txBox="1"/>
          <p:nvPr/>
        </p:nvSpPr>
        <p:spPr>
          <a:xfrm>
            <a:off x="4126177" y="5220090"/>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time for the big race </a:t>
            </a:r>
            <a:endParaRPr lang="en-US" altLang="zh-CN" sz="2400" b="1" dirty="0">
              <a:solidFill>
                <a:srgbClr val="FFFFFF"/>
              </a:solidFill>
              <a:sym typeface="+mn-ea"/>
            </a:endParaRPr>
          </a:p>
        </p:txBody>
      </p:sp>
      <p:sp>
        <p:nvSpPr>
          <p:cNvPr id="8" name="文本框 7"/>
          <p:cNvSpPr txBox="1"/>
          <p:nvPr/>
        </p:nvSpPr>
        <p:spPr>
          <a:xfrm>
            <a:off x="3931536" y="6136513"/>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0070C0"/>
                </a:solidFill>
                <a:sym typeface="+mn-ea"/>
              </a:rPr>
              <a:t>Jake and other competitors  participated in the big race. </a:t>
            </a:r>
            <a:endParaRPr lang="en-US" altLang="zh-CN" sz="2400" b="1" dirty="0">
              <a:solidFill>
                <a:srgbClr val="0070C0"/>
              </a:solidFill>
              <a:sym typeface="+mn-ea"/>
            </a:endParaRPr>
          </a:p>
        </p:txBody>
      </p:sp>
      <p:sp>
        <p:nvSpPr>
          <p:cNvPr id="9" name="矩形 8"/>
          <p:cNvSpPr/>
          <p:nvPr/>
        </p:nvSpPr>
        <p:spPr>
          <a:xfrm>
            <a:off x="2136030" y="831169"/>
            <a:ext cx="2276313" cy="317707"/>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p:cNvSpPr/>
          <p:nvPr/>
        </p:nvSpPr>
        <p:spPr>
          <a:xfrm>
            <a:off x="4668773" y="1626326"/>
            <a:ext cx="628941" cy="304074"/>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p:cNvSpPr/>
          <p:nvPr/>
        </p:nvSpPr>
        <p:spPr>
          <a:xfrm>
            <a:off x="9364144" y="788212"/>
            <a:ext cx="839399" cy="304258"/>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p:cNvSpPr/>
          <p:nvPr/>
        </p:nvSpPr>
        <p:spPr>
          <a:xfrm>
            <a:off x="8268316" y="1092469"/>
            <a:ext cx="1253055" cy="284549"/>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p:cNvSpPr/>
          <p:nvPr/>
        </p:nvSpPr>
        <p:spPr>
          <a:xfrm>
            <a:off x="5902496" y="1626326"/>
            <a:ext cx="788590" cy="304074"/>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p:cNvSpPr/>
          <p:nvPr/>
        </p:nvSpPr>
        <p:spPr>
          <a:xfrm>
            <a:off x="9521371" y="1626326"/>
            <a:ext cx="682172" cy="284549"/>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p:cNvSpPr/>
          <p:nvPr/>
        </p:nvSpPr>
        <p:spPr>
          <a:xfrm>
            <a:off x="2126731" y="1330076"/>
            <a:ext cx="500355" cy="263093"/>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6" name="图片 15"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p:tgtEl>
                                          <p:spTgt spid="6"/>
                                        </p:tgtEl>
                                        <p:attrNameLst>
                                          <p:attrName>ppt_y</p:attrName>
                                        </p:attrNameLst>
                                      </p:cBhvr>
                                      <p:tavLst>
                                        <p:tav tm="0">
                                          <p:val>
                                            <p:strVal val="#ppt_y+#ppt_h*1.125000"/>
                                          </p:val>
                                        </p:tav>
                                        <p:tav tm="100000">
                                          <p:val>
                                            <p:strVal val="#ppt_y"/>
                                          </p:val>
                                        </p:tav>
                                      </p:tavLst>
                                    </p:anim>
                                    <p:animEffect transition="in" filter="wipe(up)">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p:tgtEl>
                                          <p:spTgt spid="8"/>
                                        </p:tgtEl>
                                        <p:attrNameLst>
                                          <p:attrName>ppt_y</p:attrName>
                                        </p:attrNameLst>
                                      </p:cBhvr>
                                      <p:tavLst>
                                        <p:tav tm="0">
                                          <p:val>
                                            <p:strVal val="#ppt_y+#ppt_h*1.125000"/>
                                          </p:val>
                                        </p:tav>
                                        <p:tav tm="100000">
                                          <p:val>
                                            <p:strVal val="#ppt_y"/>
                                          </p:val>
                                        </p:tav>
                                      </p:tavLst>
                                    </p:anim>
                                    <p:animEffect transition="in" filter="wipe(up)">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7220607"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following</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up the tape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710"/>
            <a:ext cx="12077700" cy="4025900"/>
          </a:xfrm>
          <a:prstGeom prst="rect">
            <a:avLst/>
          </a:prstGeom>
        </p:spPr>
      </p:pic>
      <p:pic>
        <p:nvPicPr>
          <p:cNvPr id="3" name="图片 2"/>
          <p:cNvPicPr>
            <a:picLocks noChangeAspect="1"/>
          </p:cNvPicPr>
          <p:nvPr/>
        </p:nvPicPr>
        <p:blipFill>
          <a:blip r:embed="rId3"/>
          <a:stretch>
            <a:fillRect/>
          </a:stretch>
        </p:blipFill>
        <p:spPr>
          <a:xfrm rot="16200000">
            <a:off x="4912768" y="160881"/>
            <a:ext cx="2252165" cy="10668000"/>
          </a:xfrm>
          <a:prstGeom prst="rect">
            <a:avLst/>
          </a:prstGeom>
          <a:ln>
            <a:noFill/>
          </a:ln>
          <a:effectLst>
            <a:softEdge rad="112500"/>
          </a:effectLst>
        </p:spPr>
      </p:pic>
      <p:pic>
        <p:nvPicPr>
          <p:cNvPr id="5" name="Before the Big Race">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duotone>
              <a:prstClr val="black"/>
              <a:schemeClr val="tx2">
                <a:tint val="45000"/>
                <a:satMod val="400000"/>
              </a:schemeClr>
            </a:duotone>
          </a:blip>
          <a:stretch>
            <a:fillRect/>
          </a:stretch>
        </p:blipFill>
        <p:spPr>
          <a:xfrm>
            <a:off x="7330966" y="0"/>
            <a:ext cx="709448" cy="709448"/>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646369"/>
            <a:ext cx="2053772" cy="2251543"/>
          </a:xfrm>
          <a:prstGeom prst="rect">
            <a:avLst/>
          </a:prstGeom>
          <a:ln>
            <a:noFill/>
          </a:ln>
          <a:effectLst>
            <a:softEdge rad="112500"/>
          </a:effectLst>
        </p:spPr>
      </p:pic>
      <p:sp>
        <p:nvSpPr>
          <p:cNvPr id="5" name="文本框 4"/>
          <p:cNvSpPr txBox="1"/>
          <p:nvPr/>
        </p:nvSpPr>
        <p:spPr>
          <a:xfrm>
            <a:off x="2032001" y="670925"/>
            <a:ext cx="4122057"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What did audience do?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文本框 6"/>
          <p:cNvSpPr txBox="1"/>
          <p:nvPr/>
        </p:nvSpPr>
        <p:spPr>
          <a:xfrm>
            <a:off x="5590148" y="631672"/>
            <a:ext cx="5623776" cy="510778"/>
          </a:xfrm>
          <a:prstGeom prst="roundRect">
            <a:avLst/>
          </a:prstGeom>
          <a:noFill/>
          <a:ln w="1905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_______________________watch the race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pic>
        <p:nvPicPr>
          <p:cNvPr id="8" name="图片 7"/>
          <p:cNvPicPr>
            <a:picLocks noChangeAspect="1"/>
          </p:cNvPicPr>
          <p:nvPr/>
        </p:nvPicPr>
        <p:blipFill>
          <a:blip r:embed="rId3"/>
          <a:stretch>
            <a:fillRect/>
          </a:stretch>
        </p:blipFill>
        <p:spPr>
          <a:xfrm rot="16200000">
            <a:off x="5458670" y="126490"/>
            <a:ext cx="2130094" cy="10885717"/>
          </a:xfrm>
          <a:prstGeom prst="rect">
            <a:avLst/>
          </a:prstGeom>
          <a:ln>
            <a:noFill/>
          </a:ln>
          <a:effectLst>
            <a:softEdge rad="112500"/>
          </a:effectLst>
        </p:spPr>
      </p:pic>
      <p:sp>
        <p:nvSpPr>
          <p:cNvPr id="9" name="椭圆 8"/>
          <p:cNvSpPr/>
          <p:nvPr/>
        </p:nvSpPr>
        <p:spPr>
          <a:xfrm>
            <a:off x="6405312" y="4808851"/>
            <a:ext cx="2249713" cy="1399276"/>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 name="文本框 5"/>
          <p:cNvSpPr txBox="1"/>
          <p:nvPr/>
        </p:nvSpPr>
        <p:spPr>
          <a:xfrm>
            <a:off x="326568" y="2950766"/>
            <a:ext cx="1516743"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Audience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4" name="文本框 13"/>
          <p:cNvSpPr txBox="1"/>
          <p:nvPr/>
        </p:nvSpPr>
        <p:spPr>
          <a:xfrm>
            <a:off x="1999345" y="3104209"/>
            <a:ext cx="4673393" cy="461665"/>
          </a:xfrm>
          <a:prstGeom prst="rect">
            <a:avLst/>
          </a:prstGeom>
          <a:noFill/>
        </p:spPr>
        <p:txBody>
          <a:bodyPr wrap="square" rtlCol="0" anchor="t">
            <a:spAutoFit/>
          </a:bodyPr>
          <a:lstStyle/>
          <a:p>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did Kevin feel?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5" name="椭圆 14"/>
          <p:cNvSpPr/>
          <p:nvPr/>
        </p:nvSpPr>
        <p:spPr>
          <a:xfrm>
            <a:off x="7997371" y="5500914"/>
            <a:ext cx="2946399" cy="1078988"/>
          </a:xfrm>
          <a:prstGeom prst="ellipse">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16" name="椭圆 15"/>
          <p:cNvSpPr/>
          <p:nvPr/>
        </p:nvSpPr>
        <p:spPr>
          <a:xfrm>
            <a:off x="1676692" y="4808851"/>
            <a:ext cx="4303194" cy="1947579"/>
          </a:xfrm>
          <a:prstGeom prst="ellipse">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19" name="文本框 18"/>
          <p:cNvSpPr txBox="1"/>
          <p:nvPr/>
        </p:nvSpPr>
        <p:spPr>
          <a:xfrm>
            <a:off x="2032001" y="1231801"/>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Athletes were __________________________, 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 and ______________________.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(chain of actions,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didA</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didB</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and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didC</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20" name="矩形 19"/>
          <p:cNvSpPr/>
          <p:nvPr/>
        </p:nvSpPr>
        <p:spPr>
          <a:xfrm>
            <a:off x="5616423" y="642646"/>
            <a:ext cx="3677545"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Picked up the best place to </a:t>
            </a:r>
            <a:endParaRPr lang="zh-CN" altLang="en-US" sz="2400" i="1" dirty="0">
              <a:solidFill>
                <a:srgbClr val="C00000"/>
              </a:solidFill>
            </a:endParaRPr>
          </a:p>
        </p:txBody>
      </p:sp>
      <p:sp>
        <p:nvSpPr>
          <p:cNvPr id="21" name="矩形 20"/>
          <p:cNvSpPr/>
          <p:nvPr/>
        </p:nvSpPr>
        <p:spPr>
          <a:xfrm>
            <a:off x="8179714" y="1243484"/>
            <a:ext cx="3917739"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d</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oing the warm-up stretches </a:t>
            </a:r>
            <a:endParaRPr lang="zh-CN" altLang="en-US" sz="2400" i="1" dirty="0">
              <a:solidFill>
                <a:srgbClr val="C00000"/>
              </a:solidFill>
            </a:endParaRPr>
          </a:p>
        </p:txBody>
      </p:sp>
      <p:sp>
        <p:nvSpPr>
          <p:cNvPr id="22" name="文本框 21"/>
          <p:cNvSpPr txBox="1"/>
          <p:nvPr/>
        </p:nvSpPr>
        <p:spPr>
          <a:xfrm>
            <a:off x="250810" y="5355350"/>
            <a:ext cx="1259705"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Athletes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3" name="矩形 22"/>
          <p:cNvSpPr/>
          <p:nvPr/>
        </p:nvSpPr>
        <p:spPr>
          <a:xfrm>
            <a:off x="3919172" y="1268728"/>
            <a:ext cx="4368888" cy="461665"/>
          </a:xfrm>
          <a:prstGeom prst="rect">
            <a:avLst/>
          </a:prstGeom>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pinning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their numbers </a:t>
            </a:r>
            <a:r>
              <a:rPr lang="en-US" altLang="zh-CN" sz="2400" b="1" i="1" smtClean="0">
                <a:solidFill>
                  <a:srgbClr val="C00000"/>
                </a:solidFill>
                <a:latin typeface="Calibri" panose="020F0502020204030204" charset="0"/>
                <a:ea typeface="Calibri" panose="020F0502020204030204" charset="0"/>
                <a:cs typeface="Calibri" panose="020F0502020204030204" charset="0"/>
              </a:rPr>
              <a:t>onto vests</a:t>
            </a:r>
            <a:endParaRPr lang="zh-CN" altLang="en-US" sz="2400" i="1" dirty="0">
              <a:solidFill>
                <a:srgbClr val="C00000"/>
              </a:solidFill>
            </a:endParaRPr>
          </a:p>
        </p:txBody>
      </p:sp>
      <p:sp>
        <p:nvSpPr>
          <p:cNvPr id="24" name="椭圆 23"/>
          <p:cNvSpPr/>
          <p:nvPr/>
        </p:nvSpPr>
        <p:spPr>
          <a:xfrm>
            <a:off x="8641583" y="4691282"/>
            <a:ext cx="2030927" cy="1206259"/>
          </a:xfrm>
          <a:prstGeom prst="ellipse">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文本框 24"/>
          <p:cNvSpPr txBox="1"/>
          <p:nvPr/>
        </p:nvSpPr>
        <p:spPr>
          <a:xfrm>
            <a:off x="10087427" y="4880543"/>
            <a:ext cx="1082829"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Kevin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6" name="文本框 25"/>
          <p:cNvSpPr txBox="1"/>
          <p:nvPr/>
        </p:nvSpPr>
        <p:spPr>
          <a:xfrm>
            <a:off x="2086430" y="3524830"/>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 he____________________________,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with 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Composite </a:t>
            </a:r>
            <a:r>
              <a:rPr lang="en-US" altLang="zh-CN" sz="2400" dirty="0">
                <a:solidFill>
                  <a:srgbClr val="002060"/>
                </a:solidFill>
                <a:latin typeface="Calibri" panose="020F0502020204030204" charset="0"/>
                <a:ea typeface="Calibri" panose="020F0502020204030204" charset="0"/>
                <a:cs typeface="Calibri" panose="020F0502020204030204" charset="0"/>
              </a:rPr>
              <a:t>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27" name="矩形 26"/>
          <p:cNvSpPr/>
          <p:nvPr/>
        </p:nvSpPr>
        <p:spPr>
          <a:xfrm>
            <a:off x="2743156" y="1605630"/>
            <a:ext cx="3360460"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taking last minute advice </a:t>
            </a:r>
            <a:endParaRPr lang="zh-CN" altLang="en-US" sz="2400" i="1" dirty="0">
              <a:solidFill>
                <a:srgbClr val="C00000"/>
              </a:solidFill>
            </a:endParaRPr>
          </a:p>
        </p:txBody>
      </p:sp>
      <p:sp>
        <p:nvSpPr>
          <p:cNvPr id="29" name="矩形 28"/>
          <p:cNvSpPr/>
          <p:nvPr/>
        </p:nvSpPr>
        <p:spPr>
          <a:xfrm>
            <a:off x="6154058" y="1732627"/>
            <a:ext cx="5167085" cy="32424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2826250" y="3916293"/>
            <a:ext cx="2763898"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 a smug/ smirk look </a:t>
            </a:r>
            <a:endParaRPr lang="zh-CN" altLang="en-US" sz="2400" i="1" dirty="0">
              <a:solidFill>
                <a:srgbClr val="C00000"/>
              </a:solidFill>
            </a:endParaRPr>
          </a:p>
        </p:txBody>
      </p:sp>
      <p:sp>
        <p:nvSpPr>
          <p:cNvPr id="31" name="矩形 30"/>
          <p:cNvSpPr/>
          <p:nvPr/>
        </p:nvSpPr>
        <p:spPr>
          <a:xfrm>
            <a:off x="5658377" y="3717153"/>
            <a:ext cx="4182670" cy="315089"/>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759823" y="3534931"/>
            <a:ext cx="3284425"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was sure to win the race</a:t>
            </a:r>
            <a:endParaRPr lang="zh-CN" altLang="en-US" sz="2400" i="1" dirty="0">
              <a:solidFill>
                <a:srgbClr val="C00000"/>
              </a:solidFill>
            </a:endParaRPr>
          </a:p>
        </p:txBody>
      </p:sp>
      <p:sp>
        <p:nvSpPr>
          <p:cNvPr id="33" name="文本框 32"/>
          <p:cNvSpPr txBox="1"/>
          <p:nvPr/>
        </p:nvSpPr>
        <p:spPr>
          <a:xfrm>
            <a:off x="2052042" y="2256556"/>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They were _________________________, 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dirty="0" smtClean="0">
                <a:solidFill>
                  <a:srgbClr val="002060"/>
                </a:solidFill>
                <a:latin typeface="Calibri" panose="020F0502020204030204" charset="0"/>
                <a:ea typeface="Calibri" panose="020F0502020204030204" charset="0"/>
                <a:cs typeface="Calibri" panose="020F0502020204030204" charset="0"/>
              </a:rPr>
              <a:t>(using the </a:t>
            </a:r>
            <a:r>
              <a:rPr lang="en-US" altLang="zh-CN" sz="2400" dirty="0">
                <a:solidFill>
                  <a:srgbClr val="002060"/>
                </a:solidFill>
                <a:latin typeface="Calibri" panose="020F0502020204030204" charset="0"/>
                <a:ea typeface="Calibri" panose="020F0502020204030204" charset="0"/>
                <a:cs typeface="Calibri" panose="020F0502020204030204" charset="0"/>
              </a:rPr>
              <a:t>Non-finite </a:t>
            </a:r>
            <a:r>
              <a:rPr lang="en-US" altLang="zh-CN" sz="2400" dirty="0" smtClean="0">
                <a:solidFill>
                  <a:srgbClr val="002060"/>
                </a:solidFill>
                <a:latin typeface="Calibri" panose="020F0502020204030204" charset="0"/>
                <a:ea typeface="Calibri" panose="020F0502020204030204" charset="0"/>
                <a:cs typeface="Calibri" panose="020F0502020204030204" charset="0"/>
              </a:rPr>
              <a:t>forms </a:t>
            </a:r>
            <a:r>
              <a:rPr lang="en-US" altLang="zh-CN" sz="2400" dirty="0">
                <a:solidFill>
                  <a:srgbClr val="002060"/>
                </a:solidFill>
                <a:latin typeface="Calibri" panose="020F0502020204030204" charset="0"/>
                <a:ea typeface="Calibri" panose="020F0502020204030204" charset="0"/>
                <a:cs typeface="Calibri" panose="020F0502020204030204" charset="0"/>
              </a:rPr>
              <a:t>of the v</a:t>
            </a:r>
            <a:r>
              <a:rPr lang="en-US" altLang="zh-CN" sz="2400" dirty="0" smtClean="0">
                <a:solidFill>
                  <a:srgbClr val="002060"/>
                </a:solidFill>
                <a:latin typeface="Calibri" panose="020F0502020204030204" charset="0"/>
                <a:ea typeface="Calibri" panose="020F0502020204030204" charset="0"/>
                <a:cs typeface="Calibri" panose="020F0502020204030204" charset="0"/>
              </a:rPr>
              <a:t>erb, did A, doing B)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34" name="椭圆 33"/>
          <p:cNvSpPr/>
          <p:nvPr/>
        </p:nvSpPr>
        <p:spPr>
          <a:xfrm>
            <a:off x="9507568" y="1616764"/>
            <a:ext cx="1262033" cy="643471"/>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35" name="文本框 34"/>
          <p:cNvSpPr txBox="1"/>
          <p:nvPr/>
        </p:nvSpPr>
        <p:spPr>
          <a:xfrm>
            <a:off x="9594652" y="1726862"/>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Where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36" name="矩形 35"/>
          <p:cNvSpPr/>
          <p:nvPr/>
        </p:nvSpPr>
        <p:spPr>
          <a:xfrm>
            <a:off x="3603541" y="2224919"/>
            <a:ext cx="3774623"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standing on the starting line</a:t>
            </a:r>
            <a:endParaRPr lang="zh-CN" altLang="en-US" sz="2400" i="1" dirty="0">
              <a:solidFill>
                <a:srgbClr val="C00000"/>
              </a:solidFill>
            </a:endParaRPr>
          </a:p>
        </p:txBody>
      </p:sp>
      <p:sp>
        <p:nvSpPr>
          <p:cNvPr id="37" name="矩形 36"/>
          <p:cNvSpPr/>
          <p:nvPr/>
        </p:nvSpPr>
        <p:spPr>
          <a:xfrm>
            <a:off x="7512383" y="2260235"/>
            <a:ext cx="4164538"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w</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aiting for the whistle blowing</a:t>
            </a:r>
            <a:endParaRPr lang="zh-CN" altLang="en-US" sz="2400" i="1" dirty="0">
              <a:solidFill>
                <a:srgbClr val="C00000"/>
              </a:solidFill>
            </a:endParaRPr>
          </a:p>
        </p:txBody>
      </p:sp>
      <p:sp>
        <p:nvSpPr>
          <p:cNvPr id="38" name="矩形 37"/>
          <p:cNvSpPr/>
          <p:nvPr/>
        </p:nvSpPr>
        <p:spPr>
          <a:xfrm>
            <a:off x="2164526" y="2740028"/>
            <a:ext cx="6979243" cy="29065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0297289" y="3560516"/>
            <a:ext cx="1838887" cy="69382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mtClean="0">
                <a:solidFill>
                  <a:srgbClr val="F85D05"/>
                </a:solidFill>
              </a:rPr>
              <a:t> </a:t>
            </a:r>
            <a:endParaRPr kumimoji="1" lang="zh-CN" altLang="en-US" dirty="0">
              <a:solidFill>
                <a:srgbClr val="F85D05"/>
              </a:solidFill>
            </a:endParaRPr>
          </a:p>
        </p:txBody>
      </p:sp>
      <p:sp>
        <p:nvSpPr>
          <p:cNvPr id="39" name="文本框 38"/>
          <p:cNvSpPr txBox="1"/>
          <p:nvPr/>
        </p:nvSpPr>
        <p:spPr>
          <a:xfrm>
            <a:off x="10306825" y="3727527"/>
            <a:ext cx="1727611"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character?</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2" name="文本框 41"/>
          <p:cNvSpPr txBox="1"/>
          <p:nvPr/>
        </p:nvSpPr>
        <p:spPr>
          <a:xfrm>
            <a:off x="4105547" y="4505655"/>
            <a:ext cx="5938701" cy="578882"/>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smtClean="0">
                <a:solidFill>
                  <a:srgbClr val="4472C4"/>
                </a:solidFill>
                <a:ea typeface="宋体" panose="02010600030101010101" pitchFamily="2" charset="-122"/>
                <a:sym typeface="+mn-ea"/>
              </a:rPr>
              <a:t>He was ________________________. </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文本框 42"/>
          <p:cNvSpPr txBox="1"/>
          <p:nvPr/>
        </p:nvSpPr>
        <p:spPr>
          <a:xfrm>
            <a:off x="5299504" y="4478256"/>
            <a:ext cx="4494448"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dishonest</a:t>
            </a:r>
            <a:endParaRPr lang="zh-CN" altLang="en-US" sz="2800" dirty="0">
              <a:ln w="0"/>
              <a:solidFill>
                <a:srgbClr val="0070C0"/>
              </a:solidFill>
              <a:effectLst>
                <a:outerShdw blurRad="38100" dist="25400" dir="5400000" algn="ctr" rotWithShape="0">
                  <a:srgbClr val="6E747A">
                    <a:alpha val="43000"/>
                  </a:srgbClr>
                </a:outerShdw>
              </a:effectLst>
              <a:highlight>
                <a:srgbClr val="FFFF00"/>
              </a:highlight>
            </a:endParaRPr>
          </a:p>
        </p:txBody>
      </p:sp>
      <p:sp>
        <p:nvSpPr>
          <p:cNvPr id="44" name="文本框 43"/>
          <p:cNvSpPr txBox="1"/>
          <p:nvPr/>
        </p:nvSpPr>
        <p:spPr>
          <a:xfrm>
            <a:off x="6918185" y="4478256"/>
            <a:ext cx="1883494"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malicious</a:t>
            </a:r>
            <a:endParaRPr lang="zh-CN" altLang="en-US" sz="2800" b="1" dirty="0">
              <a:solidFill>
                <a:srgbClr val="0070C0"/>
              </a:solidFill>
              <a:effectLst>
                <a:outerShdw blurRad="38100" dist="38100" dir="2700000" algn="tl">
                  <a:srgbClr val="000000">
                    <a:alpha val="43137"/>
                  </a:srgbClr>
                </a:outerShdw>
              </a:effectLst>
              <a:highlight>
                <a:srgbClr val="FFFF00"/>
              </a:highlight>
            </a:endParaRPr>
          </a:p>
        </p:txBody>
      </p:sp>
      <p:sp>
        <p:nvSpPr>
          <p:cNvPr id="45" name="文本框 44"/>
          <p:cNvSpPr txBox="1"/>
          <p:nvPr/>
        </p:nvSpPr>
        <p:spPr>
          <a:xfrm>
            <a:off x="8609717" y="4478256"/>
            <a:ext cx="1883494"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evil</a:t>
            </a:r>
            <a:endParaRPr lang="zh-CN" altLang="en-US" sz="2800" b="1" dirty="0">
              <a:solidFill>
                <a:srgbClr val="0070C0"/>
              </a:solidFill>
              <a:effectLst>
                <a:outerShdw blurRad="38100" dist="38100" dir="2700000" algn="tl">
                  <a:srgbClr val="000000">
                    <a:alpha val="43137"/>
                  </a:srgbClr>
                </a:outerShdw>
              </a:effectLst>
              <a:highlight>
                <a:srgbClr val="FFFF00"/>
              </a:highlight>
            </a:endParaRPr>
          </a:p>
        </p:txBody>
      </p:sp>
      <p:sp>
        <p:nvSpPr>
          <p:cNvPr id="47" name="椭圆 46"/>
          <p:cNvSpPr/>
          <p:nvPr/>
        </p:nvSpPr>
        <p:spPr>
          <a:xfrm>
            <a:off x="2877083" y="551656"/>
            <a:ext cx="1609402" cy="652950"/>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49" name="文本框 48"/>
          <p:cNvSpPr txBox="1"/>
          <p:nvPr/>
        </p:nvSpPr>
        <p:spPr>
          <a:xfrm>
            <a:off x="2987233" y="662631"/>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Feelings?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50" name="文本框 49"/>
          <p:cNvSpPr txBox="1"/>
          <p:nvPr/>
        </p:nvSpPr>
        <p:spPr>
          <a:xfrm>
            <a:off x="5673038" y="500644"/>
            <a:ext cx="6518962" cy="578882"/>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There was ________________________. </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1" name="文本框 50"/>
          <p:cNvSpPr txBox="1"/>
          <p:nvPr/>
        </p:nvSpPr>
        <p:spPr>
          <a:xfrm>
            <a:off x="7416324" y="536669"/>
            <a:ext cx="4681129" cy="523220"/>
          </a:xfrm>
          <a:prstGeom prst="rect">
            <a:avLst/>
          </a:prstGeom>
          <a:noFill/>
        </p:spPr>
        <p:txBody>
          <a:bodyPr wrap="square" rtlCol="0" anchor="t">
            <a:spAutoFit/>
          </a:bodyPr>
          <a:lstStyle/>
          <a:p>
            <a:r>
              <a:rPr lang="en-US" altLang="zh-CN" sz="2800" b="1" dirty="0">
                <a:ln w="0"/>
                <a:solidFill>
                  <a:schemeClr val="accent1"/>
                </a:solidFill>
                <a:effectLst>
                  <a:outerShdw blurRad="38100" dist="25400" dir="5400000" algn="ctr" rotWithShape="0">
                    <a:srgbClr val="6E747A">
                      <a:alpha val="43000"/>
                    </a:srgbClr>
                  </a:outerShdw>
                </a:effectLst>
                <a:highlight>
                  <a:srgbClr val="FFFF00"/>
                </a:highlight>
              </a:rPr>
              <a:t>a</a:t>
            </a:r>
            <a:r>
              <a:rPr lang="en-US" altLang="zh-CN" sz="2800" b="1" dirty="0" smtClean="0">
                <a:ln w="0"/>
                <a:solidFill>
                  <a:schemeClr val="accent1"/>
                </a:solidFill>
                <a:effectLst>
                  <a:outerShdw blurRad="38100" dist="25400" dir="5400000" algn="ctr" rotWithShape="0">
                    <a:srgbClr val="6E747A">
                      <a:alpha val="43000"/>
                    </a:srgbClr>
                  </a:outerShdw>
                </a:effectLst>
                <a:highlight>
                  <a:srgbClr val="FFFF00"/>
                </a:highlight>
              </a:rPr>
              <a:t> buzz </a:t>
            </a:r>
            <a:r>
              <a:rPr lang="en-US" altLang="zh-CN" sz="2800" b="1" smtClean="0">
                <a:ln w="0"/>
                <a:solidFill>
                  <a:schemeClr val="accent1"/>
                </a:solidFill>
                <a:effectLst>
                  <a:outerShdw blurRad="38100" dist="25400" dir="5400000" algn="ctr" rotWithShape="0">
                    <a:srgbClr val="6E747A">
                      <a:alpha val="43000"/>
                    </a:srgbClr>
                  </a:outerShdw>
                </a:effectLst>
                <a:highlight>
                  <a:srgbClr val="FFFF00"/>
                </a:highlight>
              </a:rPr>
              <a:t>of excitement in the air  </a:t>
            </a:r>
            <a:endParaRPr lang="zh-CN" altLang="en-US" sz="2800" b="1" dirty="0">
              <a:ln w="0"/>
              <a:solidFill>
                <a:schemeClr val="accent1"/>
              </a:solidFill>
              <a:effectLst>
                <a:outerShdw blurRad="38100" dist="25400" dir="5400000" algn="ctr" rotWithShape="0">
                  <a:srgbClr val="6E747A">
                    <a:alpha val="43000"/>
                  </a:srgbClr>
                </a:outerShdw>
              </a:effectLst>
              <a:highlight>
                <a:srgbClr val="FFFF00"/>
              </a:highlight>
            </a:endParaRPr>
          </a:p>
        </p:txBody>
      </p:sp>
      <p:sp>
        <p:nvSpPr>
          <p:cNvPr id="54" name="圆角矩形 53"/>
          <p:cNvSpPr/>
          <p:nvPr/>
        </p:nvSpPr>
        <p:spPr>
          <a:xfrm>
            <a:off x="2233686" y="3492080"/>
            <a:ext cx="4069895" cy="510778"/>
          </a:xfrm>
          <a:prstGeom prst="roundRect">
            <a:avLst/>
          </a:prstGeom>
          <a:solidFill>
            <a:schemeClr val="accent6">
              <a:lumMod val="20000"/>
              <a:lumOff val="80000"/>
            </a:schemeClr>
          </a:solidFill>
        </p:spPr>
        <p:txBody>
          <a:bodyPr wrap="none">
            <a:spAutoFit/>
          </a:bodyPr>
          <a:lstStyle/>
          <a:p>
            <a:r>
              <a:rPr lang="en-US" altLang="zh-CN" sz="2400" b="1" dirty="0">
                <a:solidFill>
                  <a:srgbClr val="002060"/>
                </a:solidFill>
                <a:latin typeface="Calibri" panose="020F0502020204030204" charset="0"/>
                <a:ea typeface="Calibri" panose="020F0502020204030204" charset="0"/>
                <a:cs typeface="Calibri" panose="020F0502020204030204" charset="0"/>
              </a:rPr>
              <a:t>Wearing the </a:t>
            </a:r>
            <a:r>
              <a:rPr lang="en-US" altLang="zh-CN" sz="2400" b="1" i="1" dirty="0">
                <a:solidFill>
                  <a:srgbClr val="C00000"/>
                </a:solidFill>
                <a:latin typeface="Calibri" panose="020F0502020204030204" charset="0"/>
                <a:ea typeface="Calibri" panose="020F0502020204030204" charset="0"/>
                <a:cs typeface="Calibri" panose="020F0502020204030204" charset="0"/>
              </a:rPr>
              <a:t>ultimate</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trainers </a:t>
            </a:r>
            <a:endParaRPr lang="zh-CN" altLang="en-US" sz="2400" dirty="0"/>
          </a:p>
        </p:txBody>
      </p:sp>
      <p:sp>
        <p:nvSpPr>
          <p:cNvPr id="55" name="椭圆 54"/>
          <p:cNvSpPr/>
          <p:nvPr/>
        </p:nvSpPr>
        <p:spPr>
          <a:xfrm>
            <a:off x="6236749" y="3145253"/>
            <a:ext cx="943611" cy="48300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56" name="文本框 55"/>
          <p:cNvSpPr txBox="1"/>
          <p:nvPr/>
        </p:nvSpPr>
        <p:spPr>
          <a:xfrm>
            <a:off x="6298953" y="3159446"/>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Why?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pic>
        <p:nvPicPr>
          <p:cNvPr id="57" name="图片 56"/>
          <p:cNvPicPr>
            <a:picLocks noChangeAspect="1"/>
          </p:cNvPicPr>
          <p:nvPr/>
        </p:nvPicPr>
        <p:blipFill rotWithShape="1">
          <a:blip r:embed="rId4" cstate="print">
            <a:extLst>
              <a:ext uri="{28A0092B-C50C-407E-A947-70E740481C1C}">
                <a14:useLocalDpi xmlns:a14="http://schemas.microsoft.com/office/drawing/2010/main" val="0"/>
              </a:ext>
            </a:extLst>
          </a:blip>
          <a:srcRect l="10360" t="3323" r="9970" b="5959"/>
          <a:stretch>
            <a:fillRect/>
          </a:stretch>
        </p:blipFill>
        <p:spPr>
          <a:xfrm>
            <a:off x="49895" y="3469778"/>
            <a:ext cx="2354378" cy="1763537"/>
          </a:xfrm>
          <a:prstGeom prst="rect">
            <a:avLst/>
          </a:prstGeom>
          <a:ln>
            <a:noFill/>
          </a:ln>
          <a:effectLst>
            <a:softEdge rad="112500"/>
          </a:effectLst>
        </p:spPr>
      </p:pic>
      <p:sp>
        <p:nvSpPr>
          <p:cNvPr id="58" name="AutoShape 12"/>
          <p:cNvSpPr>
            <a:spLocks noChangeArrowheads="1"/>
          </p:cNvSpPr>
          <p:nvPr/>
        </p:nvSpPr>
        <p:spPr bwMode="auto">
          <a:xfrm rot="5400000" flipH="1" flipV="1">
            <a:off x="1476109" y="2689212"/>
            <a:ext cx="506464" cy="1382164"/>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trips(down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checkerboard(across)">
                                      <p:cBhvr>
                                        <p:cTn id="38" dur="500"/>
                                        <p:tgtEl>
                                          <p:spTgt spid="4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checkerboard(across)">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linds(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heckerboard(across)">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linds(horizontal)">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dissolv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1"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blinds(horizontal)">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checkerboard(across)">
                                      <p:cBhvr>
                                        <p:cTn id="98" dur="500"/>
                                        <p:tgtEl>
                                          <p:spTgt spid="3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dissolv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additive="base">
                                        <p:cTn id="106" dur="500" fill="hold"/>
                                        <p:tgtEl>
                                          <p:spTgt spid="33"/>
                                        </p:tgtEl>
                                        <p:attrNameLst>
                                          <p:attrName>ppt_x</p:attrName>
                                        </p:attrNameLst>
                                      </p:cBhvr>
                                      <p:tavLst>
                                        <p:tav tm="0">
                                          <p:val>
                                            <p:strVal val="#ppt_x"/>
                                          </p:val>
                                        </p:tav>
                                        <p:tav tm="100000">
                                          <p:val>
                                            <p:strVal val="#ppt_x"/>
                                          </p:val>
                                        </p:tav>
                                      </p:tavLst>
                                    </p:anim>
                                    <p:anim calcmode="lin" valueType="num">
                                      <p:cBhvr additive="base">
                                        <p:cTn id="10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additive="base">
                                        <p:cTn id="112" dur="500" fill="hold"/>
                                        <p:tgtEl>
                                          <p:spTgt spid="36"/>
                                        </p:tgtEl>
                                        <p:attrNameLst>
                                          <p:attrName>ppt_x</p:attrName>
                                        </p:attrNameLst>
                                      </p:cBhvr>
                                      <p:tavLst>
                                        <p:tav tm="0">
                                          <p:val>
                                            <p:strVal val="#ppt_x"/>
                                          </p:val>
                                        </p:tav>
                                        <p:tav tm="100000">
                                          <p:val>
                                            <p:strVal val="#ppt_x"/>
                                          </p:val>
                                        </p:tav>
                                      </p:tavLst>
                                    </p:anim>
                                    <p:anim calcmode="lin" valueType="num">
                                      <p:cBhvr additive="base">
                                        <p:cTn id="1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dissolve">
                                      <p:cBhvr>
                                        <p:cTn id="118" dur="5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1"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blinds(horizontal)">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dissolve">
                                      <p:cBhvr>
                                        <p:cTn id="128" dur="5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500" fill="hold"/>
                                        <p:tgtEl>
                                          <p:spTgt spid="25"/>
                                        </p:tgtEl>
                                        <p:attrNameLst>
                                          <p:attrName>ppt_x</p:attrName>
                                        </p:attrNameLst>
                                      </p:cBhvr>
                                      <p:tavLst>
                                        <p:tav tm="0">
                                          <p:val>
                                            <p:strVal val="#ppt_x"/>
                                          </p:val>
                                        </p:tav>
                                        <p:tav tm="100000">
                                          <p:val>
                                            <p:strVal val="#ppt_x"/>
                                          </p:val>
                                        </p:tav>
                                      </p:tavLst>
                                    </p:anim>
                                    <p:anim calcmode="lin" valueType="num">
                                      <p:cBhvr additive="base">
                                        <p:cTn id="1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blinds(horizontal)">
                                      <p:cBhvr>
                                        <p:cTn id="139" dur="500"/>
                                        <p:tgtEl>
                                          <p:spTgt spid="14"/>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additive="base">
                                        <p:cTn id="144" dur="500" fill="hold"/>
                                        <p:tgtEl>
                                          <p:spTgt spid="26"/>
                                        </p:tgtEl>
                                        <p:attrNameLst>
                                          <p:attrName>ppt_x</p:attrName>
                                        </p:attrNameLst>
                                      </p:cBhvr>
                                      <p:tavLst>
                                        <p:tav tm="0">
                                          <p:val>
                                            <p:strVal val="#ppt_x"/>
                                          </p:val>
                                        </p:tav>
                                        <p:tav tm="100000">
                                          <p:val>
                                            <p:strVal val="#ppt_x"/>
                                          </p:val>
                                        </p:tav>
                                      </p:tavLst>
                                    </p:anim>
                                    <p:anim calcmode="lin" valueType="num">
                                      <p:cBhvr additive="base">
                                        <p:cTn id="1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 presetClass="entr" presetSubtype="10"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checkerboard(across)">
                                      <p:cBhvr>
                                        <p:cTn id="150" dur="500"/>
                                        <p:tgtEl>
                                          <p:spTgt spid="30"/>
                                        </p:tgtEl>
                                      </p:cBhvr>
                                    </p:animEffect>
                                  </p:childTnLst>
                                </p:cTn>
                              </p:par>
                            </p:childTnLst>
                          </p:cTn>
                        </p:par>
                      </p:childTnLst>
                    </p:cTn>
                  </p:par>
                  <p:par>
                    <p:cTn id="151" fill="hold">
                      <p:stCondLst>
                        <p:cond delay="indefinite"/>
                      </p:stCondLst>
                      <p:childTnLst>
                        <p:par>
                          <p:cTn id="152" fill="hold">
                            <p:stCondLst>
                              <p:cond delay="0"/>
                            </p:stCondLst>
                            <p:childTnLst>
                              <p:par>
                                <p:cTn id="153" presetID="5" presetClass="entr" presetSubtype="10" fill="hold" grpId="0" nodeType="click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checkerboard(across)">
                                      <p:cBhvr>
                                        <p:cTn id="155" dur="500"/>
                                        <p:tgtEl>
                                          <p:spTgt spid="55"/>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6"/>
                                        </p:tgtEl>
                                        <p:attrNameLst>
                                          <p:attrName>style.visibility</p:attrName>
                                        </p:attrNameLst>
                                      </p:cBhvr>
                                      <p:to>
                                        <p:strVal val="visible"/>
                                      </p:to>
                                    </p:set>
                                    <p:animEffect transition="in" filter="barn(inVertical)">
                                      <p:cBhvr>
                                        <p:cTn id="158" dur="500"/>
                                        <p:tgtEl>
                                          <p:spTgt spid="56"/>
                                        </p:tgtEl>
                                      </p:cBhvr>
                                    </p:animEffect>
                                  </p:childTnLst>
                                </p:cTn>
                              </p:par>
                            </p:childTnLst>
                          </p:cTn>
                        </p:par>
                      </p:childTnLst>
                    </p:cTn>
                  </p:par>
                  <p:par>
                    <p:cTn id="159" fill="hold">
                      <p:stCondLst>
                        <p:cond delay="indefinite"/>
                      </p:stCondLst>
                      <p:childTnLst>
                        <p:par>
                          <p:cTn id="160" fill="hold">
                            <p:stCondLst>
                              <p:cond delay="0"/>
                            </p:stCondLst>
                            <p:childTnLst>
                              <p:par>
                                <p:cTn id="161" presetID="9" presetClass="entr" presetSubtype="0" fill="hold" grpId="0" nodeType="clickEffect">
                                  <p:stCondLst>
                                    <p:cond delay="0"/>
                                  </p:stCondLst>
                                  <p:childTnLst>
                                    <p:set>
                                      <p:cBhvr>
                                        <p:cTn id="162" dur="1" fill="hold">
                                          <p:stCondLst>
                                            <p:cond delay="0"/>
                                          </p:stCondLst>
                                        </p:cTn>
                                        <p:tgtEl>
                                          <p:spTgt spid="32"/>
                                        </p:tgtEl>
                                        <p:attrNameLst>
                                          <p:attrName>style.visibility</p:attrName>
                                        </p:attrNameLst>
                                      </p:cBhvr>
                                      <p:to>
                                        <p:strVal val="visible"/>
                                      </p:to>
                                    </p:set>
                                    <p:animEffect transition="in" filter="dissolv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anim calcmode="lin" valueType="num">
                                      <p:cBhvr additive="base">
                                        <p:cTn id="168" dur="500" fill="hold"/>
                                        <p:tgtEl>
                                          <p:spTgt spid="54"/>
                                        </p:tgtEl>
                                        <p:attrNameLst>
                                          <p:attrName>ppt_x</p:attrName>
                                        </p:attrNameLst>
                                      </p:cBhvr>
                                      <p:tavLst>
                                        <p:tav tm="0">
                                          <p:val>
                                            <p:strVal val="#ppt_x"/>
                                          </p:val>
                                        </p:tav>
                                        <p:tav tm="100000">
                                          <p:val>
                                            <p:strVal val="#ppt_x"/>
                                          </p:val>
                                        </p:tav>
                                      </p:tavLst>
                                    </p:anim>
                                    <p:anim calcmode="lin" valueType="num">
                                      <p:cBhvr additive="base">
                                        <p:cTn id="16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2" fill="hold" grpId="0" nodeType="clickEffect">
                                  <p:stCondLst>
                                    <p:cond delay="0"/>
                                  </p:stCondLst>
                                  <p:childTnLst>
                                    <p:set>
                                      <p:cBhvr>
                                        <p:cTn id="173" dur="1" fill="hold">
                                          <p:stCondLst>
                                            <p:cond delay="0"/>
                                          </p:stCondLst>
                                        </p:cTn>
                                        <p:tgtEl>
                                          <p:spTgt spid="58"/>
                                        </p:tgtEl>
                                        <p:attrNameLst>
                                          <p:attrName>style.visibility</p:attrName>
                                        </p:attrNameLst>
                                      </p:cBhvr>
                                      <p:to>
                                        <p:strVal val="visible"/>
                                      </p:to>
                                    </p:set>
                                    <p:anim calcmode="lin" valueType="num">
                                      <p:cBhvr additive="base">
                                        <p:cTn id="174" dur="500" fill="hold"/>
                                        <p:tgtEl>
                                          <p:spTgt spid="58"/>
                                        </p:tgtEl>
                                        <p:attrNameLst>
                                          <p:attrName>ppt_x</p:attrName>
                                        </p:attrNameLst>
                                      </p:cBhvr>
                                      <p:tavLst>
                                        <p:tav tm="0">
                                          <p:val>
                                            <p:strVal val="1+#ppt_w/2"/>
                                          </p:val>
                                        </p:tav>
                                        <p:tav tm="100000">
                                          <p:val>
                                            <p:strVal val="#ppt_x"/>
                                          </p:val>
                                        </p:tav>
                                      </p:tavLst>
                                    </p:anim>
                                    <p:anim calcmode="lin" valueType="num">
                                      <p:cBhvr additive="base">
                                        <p:cTn id="175"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5" presetClass="entr" presetSubtype="10" fill="hold" nodeType="clickEffect">
                                  <p:stCondLst>
                                    <p:cond delay="0"/>
                                  </p:stCondLst>
                                  <p:childTnLst>
                                    <p:set>
                                      <p:cBhvr>
                                        <p:cTn id="179" dur="1" fill="hold">
                                          <p:stCondLst>
                                            <p:cond delay="0"/>
                                          </p:stCondLst>
                                        </p:cTn>
                                        <p:tgtEl>
                                          <p:spTgt spid="57"/>
                                        </p:tgtEl>
                                        <p:attrNameLst>
                                          <p:attrName>style.visibility</p:attrName>
                                        </p:attrNameLst>
                                      </p:cBhvr>
                                      <p:to>
                                        <p:strVal val="visible"/>
                                      </p:to>
                                    </p:set>
                                    <p:animEffect transition="in" filter="checkerboard(across)">
                                      <p:cBhvr>
                                        <p:cTn id="180" dur="500"/>
                                        <p:tgtEl>
                                          <p:spTgt spid="57"/>
                                        </p:tgtEl>
                                      </p:cBhvr>
                                    </p:animEffect>
                                  </p:childTnLst>
                                </p:cTn>
                              </p:par>
                            </p:childTnLst>
                          </p:cTn>
                        </p:par>
                      </p:childTnLst>
                    </p:cTn>
                  </p:par>
                  <p:par>
                    <p:cTn id="181" fill="hold">
                      <p:stCondLst>
                        <p:cond delay="indefinite"/>
                      </p:stCondLst>
                      <p:childTnLst>
                        <p:par>
                          <p:cTn id="182" fill="hold">
                            <p:stCondLst>
                              <p:cond delay="0"/>
                            </p:stCondLst>
                            <p:childTnLst>
                              <p:par>
                                <p:cTn id="183" presetID="5" presetClass="entr" presetSubtype="10" fill="hold" grpId="2" nodeType="clickEffect">
                                  <p:stCondLst>
                                    <p:cond delay="0"/>
                                  </p:stCondLst>
                                  <p:childTnLst>
                                    <p:set>
                                      <p:cBhvr>
                                        <p:cTn id="184" dur="1" fill="hold">
                                          <p:stCondLst>
                                            <p:cond delay="0"/>
                                          </p:stCondLst>
                                        </p:cTn>
                                        <p:tgtEl>
                                          <p:spTgt spid="29"/>
                                        </p:tgtEl>
                                        <p:attrNameLst>
                                          <p:attrName>style.visibility</p:attrName>
                                        </p:attrNameLst>
                                      </p:cBhvr>
                                      <p:to>
                                        <p:strVal val="visible"/>
                                      </p:to>
                                    </p:set>
                                    <p:animEffect transition="in" filter="checkerboard(across)">
                                      <p:cBhvr>
                                        <p:cTn id="185" dur="500"/>
                                        <p:tgtEl>
                                          <p:spTgt spid="29"/>
                                        </p:tgtEl>
                                      </p:cBhvr>
                                    </p:animEffect>
                                  </p:childTnLst>
                                </p:cTn>
                              </p:par>
                            </p:childTnLst>
                          </p:cTn>
                        </p:par>
                      </p:childTnLst>
                    </p:cTn>
                  </p:par>
                  <p:par>
                    <p:cTn id="186" fill="hold">
                      <p:stCondLst>
                        <p:cond delay="indefinite"/>
                      </p:stCondLst>
                      <p:childTnLst>
                        <p:par>
                          <p:cTn id="187" fill="hold">
                            <p:stCondLst>
                              <p:cond delay="0"/>
                            </p:stCondLst>
                            <p:childTnLst>
                              <p:par>
                                <p:cTn id="188" presetID="3" presetClass="entr" presetSubtype="10" fill="hold" grpId="1" nodeType="click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blinds(horizontal)">
                                      <p:cBhvr>
                                        <p:cTn id="190" dur="500"/>
                                        <p:tgtEl>
                                          <p:spTgt spid="31"/>
                                        </p:tgtEl>
                                      </p:cBhvr>
                                    </p:animEffect>
                                  </p:childTnLst>
                                </p:cTn>
                              </p:par>
                            </p:childTnLst>
                          </p:cTn>
                        </p:par>
                      </p:childTnLst>
                    </p:cTn>
                  </p:par>
                  <p:par>
                    <p:cTn id="191" fill="hold">
                      <p:stCondLst>
                        <p:cond delay="indefinite"/>
                      </p:stCondLst>
                      <p:childTnLst>
                        <p:par>
                          <p:cTn id="192" fill="hold">
                            <p:stCondLst>
                              <p:cond delay="0"/>
                            </p:stCondLst>
                            <p:childTnLst>
                              <p:par>
                                <p:cTn id="193" presetID="5" presetClass="entr" presetSubtype="10" fill="hold" grpId="0" nodeType="clickEffect">
                                  <p:stCondLst>
                                    <p:cond delay="0"/>
                                  </p:stCondLst>
                                  <p:childTnLst>
                                    <p:set>
                                      <p:cBhvr>
                                        <p:cTn id="194" dur="1" fill="hold">
                                          <p:stCondLst>
                                            <p:cond delay="0"/>
                                          </p:stCondLst>
                                        </p:cTn>
                                        <p:tgtEl>
                                          <p:spTgt spid="40"/>
                                        </p:tgtEl>
                                        <p:attrNameLst>
                                          <p:attrName>style.visibility</p:attrName>
                                        </p:attrNameLst>
                                      </p:cBhvr>
                                      <p:to>
                                        <p:strVal val="visible"/>
                                      </p:to>
                                    </p:set>
                                    <p:animEffect transition="in" filter="checkerboard(across)">
                                      <p:cBhvr>
                                        <p:cTn id="195" dur="500"/>
                                        <p:tgtEl>
                                          <p:spTgt spid="40"/>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 calcmode="lin" valueType="num">
                                      <p:cBhvr additive="base">
                                        <p:cTn id="200" dur="500" fill="hold"/>
                                        <p:tgtEl>
                                          <p:spTgt spid="39"/>
                                        </p:tgtEl>
                                        <p:attrNameLst>
                                          <p:attrName>ppt_x</p:attrName>
                                        </p:attrNameLst>
                                      </p:cBhvr>
                                      <p:tavLst>
                                        <p:tav tm="0">
                                          <p:val>
                                            <p:strVal val="#ppt_x"/>
                                          </p:val>
                                        </p:tav>
                                        <p:tav tm="100000">
                                          <p:val>
                                            <p:strVal val="#ppt_x"/>
                                          </p:val>
                                        </p:tav>
                                      </p:tavLst>
                                    </p:anim>
                                    <p:anim calcmode="lin" valueType="num">
                                      <p:cBhvr additive="base">
                                        <p:cTn id="2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3" presetClass="entr" presetSubtype="10" fill="hold" grpId="0" nodeType="clickEffect">
                                  <p:stCondLst>
                                    <p:cond delay="0"/>
                                  </p:stCondLst>
                                  <p:childTnLst>
                                    <p:set>
                                      <p:cBhvr>
                                        <p:cTn id="205" dur="1" fill="hold">
                                          <p:stCondLst>
                                            <p:cond delay="0"/>
                                          </p:stCondLst>
                                        </p:cTn>
                                        <p:tgtEl>
                                          <p:spTgt spid="42"/>
                                        </p:tgtEl>
                                        <p:attrNameLst>
                                          <p:attrName>style.visibility</p:attrName>
                                        </p:attrNameLst>
                                      </p:cBhvr>
                                      <p:to>
                                        <p:strVal val="visible"/>
                                      </p:to>
                                    </p:set>
                                    <p:animEffect transition="in" filter="blinds(horizontal)">
                                      <p:cBhvr>
                                        <p:cTn id="206" dur="500"/>
                                        <p:tgtEl>
                                          <p:spTgt spid="4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43"/>
                                        </p:tgtEl>
                                        <p:attrNameLst>
                                          <p:attrName>style.visibility</p:attrName>
                                        </p:attrNameLst>
                                      </p:cBhvr>
                                      <p:to>
                                        <p:strVal val="visible"/>
                                      </p:to>
                                    </p:set>
                                    <p:animEffect transition="in" filter="wipe(down)">
                                      <p:cBhvr>
                                        <p:cTn id="211" dur="500"/>
                                        <p:tgtEl>
                                          <p:spTgt spid="43"/>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grpId="0" nodeType="clickEffect">
                                  <p:stCondLst>
                                    <p:cond delay="0"/>
                                  </p:stCondLst>
                                  <p:childTnLst>
                                    <p:set>
                                      <p:cBhvr>
                                        <p:cTn id="215" dur="1" fill="hold">
                                          <p:stCondLst>
                                            <p:cond delay="0"/>
                                          </p:stCondLst>
                                        </p:cTn>
                                        <p:tgtEl>
                                          <p:spTgt spid="44"/>
                                        </p:tgtEl>
                                        <p:attrNameLst>
                                          <p:attrName>style.visibility</p:attrName>
                                        </p:attrNameLst>
                                      </p:cBhvr>
                                      <p:to>
                                        <p:strVal val="visible"/>
                                      </p:to>
                                    </p:set>
                                    <p:animEffect transition="in" filter="wipe(down)">
                                      <p:cBhvr>
                                        <p:cTn id="216" dur="500"/>
                                        <p:tgtEl>
                                          <p:spTgt spid="44"/>
                                        </p:tgtEl>
                                      </p:cBhvr>
                                    </p:animEffect>
                                  </p:childTnLst>
                                </p:cTn>
                              </p:par>
                            </p:childTnLst>
                          </p:cTn>
                        </p:par>
                      </p:childTnLst>
                    </p:cTn>
                  </p:par>
                  <p:par>
                    <p:cTn id="217" fill="hold">
                      <p:stCondLst>
                        <p:cond delay="indefinite"/>
                      </p:stCondLst>
                      <p:childTnLst>
                        <p:par>
                          <p:cTn id="218" fill="hold">
                            <p:stCondLst>
                              <p:cond delay="0"/>
                            </p:stCondLst>
                            <p:childTnLst>
                              <p:par>
                                <p:cTn id="219" presetID="22" presetClass="entr" presetSubtype="4" fill="hold" grpId="0" nodeType="clickEffect">
                                  <p:stCondLst>
                                    <p:cond delay="0"/>
                                  </p:stCondLst>
                                  <p:childTnLst>
                                    <p:set>
                                      <p:cBhvr>
                                        <p:cTn id="220" dur="1" fill="hold">
                                          <p:stCondLst>
                                            <p:cond delay="0"/>
                                          </p:stCondLst>
                                        </p:cTn>
                                        <p:tgtEl>
                                          <p:spTgt spid="45"/>
                                        </p:tgtEl>
                                        <p:attrNameLst>
                                          <p:attrName>style.visibility</p:attrName>
                                        </p:attrNameLst>
                                      </p:cBhvr>
                                      <p:to>
                                        <p:strVal val="visible"/>
                                      </p:to>
                                    </p:set>
                                    <p:animEffect transition="in" filter="wipe(down)">
                                      <p:cBhvr>
                                        <p:cTn id="2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6" grpId="0" animBg="1"/>
      <p:bldP spid="14" grpId="0"/>
      <p:bldP spid="15" grpId="0" animBg="1"/>
      <p:bldP spid="16" grpId="0" animBg="1"/>
      <p:bldP spid="19" grpId="0" animBg="1"/>
      <p:bldP spid="20" grpId="0"/>
      <p:bldP spid="21" grpId="0"/>
      <p:bldP spid="22" grpId="0" animBg="1"/>
      <p:bldP spid="23" grpId="0"/>
      <p:bldP spid="24" grpId="0" animBg="1"/>
      <p:bldP spid="25" grpId="0" animBg="1"/>
      <p:bldP spid="26" grpId="0" animBg="1"/>
      <p:bldP spid="27" grpId="0"/>
      <p:bldP spid="29" grpId="0" animBg="1"/>
      <p:bldP spid="29" grpId="1" animBg="1"/>
      <p:bldP spid="29" grpId="2" animBg="1"/>
      <p:bldP spid="30" grpId="0"/>
      <p:bldP spid="31" grpId="0" animBg="1"/>
      <p:bldP spid="31" grpId="1" animBg="1"/>
      <p:bldP spid="32" grpId="0"/>
      <p:bldP spid="33" grpId="0" animBg="1"/>
      <p:bldP spid="34" grpId="0" animBg="1"/>
      <p:bldP spid="35" grpId="0"/>
      <p:bldP spid="36" grpId="0"/>
      <p:bldP spid="37" grpId="0"/>
      <p:bldP spid="38" grpId="0" animBg="1"/>
      <p:bldP spid="38" grpId="1" animBg="1"/>
      <p:bldP spid="40" grpId="0" animBg="1"/>
      <p:bldP spid="39" grpId="0"/>
      <p:bldP spid="42" grpId="0" animBg="1"/>
      <p:bldP spid="43" grpId="0"/>
      <p:bldP spid="44" grpId="0"/>
      <p:bldP spid="45" grpId="0"/>
      <p:bldP spid="47" grpId="0" animBg="1"/>
      <p:bldP spid="49" grpId="0"/>
      <p:bldP spid="50" grpId="0" animBg="1"/>
      <p:bldP spid="51" grpId="0"/>
      <p:bldP spid="54" grpId="0" animBg="1"/>
      <p:bldP spid="55" grpId="0" animBg="1"/>
      <p:bldP spid="56" grpId="0"/>
      <p:bldP spid="58"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87994_4*n_h_h_i*1_2_1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0.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12.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13.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187994_4*n_h_h_i*1_2_5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87994_4*n_h_h_i*1_2_3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87994_4*n_h_h_i*1_2_2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87994_4*n_h_h_i*1_2_4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7.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20718</Words>
  <Application>WPS 演示</Application>
  <PresentationFormat>宽屏</PresentationFormat>
  <Paragraphs>688</Paragraphs>
  <Slides>27</Slides>
  <Notes>3</Notes>
  <HiddenSlides>0</HiddenSlides>
  <MMClips>4</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27</vt:i4>
      </vt:variant>
    </vt:vector>
  </HeadingPairs>
  <TitlesOfParts>
    <vt:vector size="51" baseType="lpstr">
      <vt:lpstr>Arial</vt:lpstr>
      <vt:lpstr>宋体</vt:lpstr>
      <vt:lpstr>Wingdings</vt:lpstr>
      <vt:lpstr>Arial</vt:lpstr>
      <vt:lpstr>Arial Black</vt:lpstr>
      <vt:lpstr>Abadi MT Condensed Extra Bold</vt:lpstr>
      <vt:lpstr>Segoe Print</vt:lpstr>
      <vt:lpstr>Calibri</vt:lpstr>
      <vt:lpstr>微软雅黑</vt:lpstr>
      <vt:lpstr>Arial Narrow</vt:lpstr>
      <vt:lpstr>Cambria</vt:lpstr>
      <vt:lpstr>Comic Sans MS</vt:lpstr>
      <vt:lpstr>Times New Roman</vt:lpstr>
      <vt:lpstr>黑体</vt:lpstr>
      <vt:lpstr>等线</vt:lpstr>
      <vt:lpstr>Arial Unicode MS</vt:lpstr>
      <vt:lpstr>等线 Light</vt:lpstr>
      <vt:lpstr>Calibri</vt:lpstr>
      <vt:lpstr>HelveticaNeue</vt:lpstr>
      <vt:lpstr>Helvetica 65 Medium</vt:lpstr>
      <vt:lpstr>华文新魏</vt:lpstr>
      <vt:lpstr>Office 主题</vt:lpstr>
      <vt:lpstr>长城汽车-红</vt:lpstr>
      <vt:lpstr>1_Office 主题</vt:lpstr>
      <vt:lpstr>PowerPoint 演示文稿</vt:lpstr>
      <vt:lpstr>The Practical Application of Good English Textbook in Continuation Writing                       ——Take  the Ultimate Trainer for example  </vt:lpstr>
      <vt:lpstr>An illustration for my teaching framework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24147</cp:lastModifiedBy>
  <cp:revision>495</cp:revision>
  <dcterms:created xsi:type="dcterms:W3CDTF">2023-05-15T08:04:00Z</dcterms:created>
  <dcterms:modified xsi:type="dcterms:W3CDTF">2023-07-07T09:37:13Z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